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700" r:id="rId6"/>
    <p:sldMasterId id="2147483712" r:id="rId7"/>
  </p:sldMasterIdLst>
  <p:notesMasterIdLst>
    <p:notesMasterId r:id="rId25"/>
  </p:notesMasterIdLst>
  <p:sldIdLst>
    <p:sldId id="2134804860" r:id="rId8"/>
    <p:sldId id="2134804935" r:id="rId9"/>
    <p:sldId id="2134804764" r:id="rId10"/>
    <p:sldId id="2134804879" r:id="rId11"/>
    <p:sldId id="2134804873" r:id="rId12"/>
    <p:sldId id="2134804900" r:id="rId13"/>
    <p:sldId id="2134804880" r:id="rId14"/>
    <p:sldId id="2134804877" r:id="rId15"/>
    <p:sldId id="2134804899" r:id="rId16"/>
    <p:sldId id="2134804870" r:id="rId17"/>
    <p:sldId id="2134804878" r:id="rId18"/>
    <p:sldId id="2134804861" r:id="rId19"/>
    <p:sldId id="311" r:id="rId20"/>
    <p:sldId id="318" r:id="rId21"/>
    <p:sldId id="323" r:id="rId22"/>
    <p:sldId id="314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7DC58-20E2-4D59-9907-F889170E2787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E4366-0BF8-44F1-BF76-F75546613A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5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10567-32D7-4C6B-A64F-CFCFF718CD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5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16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068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057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10567-32D7-4C6B-A64F-CFCFF718CD9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506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803d9f7a28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803d9f7a28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RWM = Reading, Writing, Maths.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192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2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039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7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1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644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4313C-03CA-2F4F-99E8-EBD64150FF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59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large char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E07B9B-964A-742E-DB3E-7F40972E2B3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4513" y="2663824"/>
            <a:ext cx="11106150" cy="33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chart or image</a:t>
            </a:r>
          </a:p>
        </p:txBody>
      </p:sp>
    </p:spTree>
    <p:extLst>
      <p:ext uri="{BB962C8B-B14F-4D97-AF65-F5344CB8AC3E}">
        <p14:creationId xmlns:p14="http://schemas.microsoft.com/office/powerpoint/2010/main" val="61820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4BE234A-BFD6-6806-DC62-4EC83903E2D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9750" y="2663824"/>
            <a:ext cx="11110913" cy="334962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5179F-EE03-814B-3EA9-219AEEBA6D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" y="1863725"/>
            <a:ext cx="9159557" cy="685800"/>
          </a:xfrm>
        </p:spPr>
        <p:txBody>
          <a:bodyPr/>
          <a:lstStyle>
            <a:lvl1pPr>
              <a:defRPr sz="15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AA0C61-5B7D-1DEF-0A9F-4C853E79D9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9999" y="1872000"/>
            <a:ext cx="4542251" cy="4141450"/>
          </a:xfrm>
        </p:spPr>
        <p:txBody>
          <a:bodyPr/>
          <a:lstStyle>
            <a:lvl1pPr>
              <a:spcBef>
                <a:spcPts val="0"/>
              </a:spcBef>
              <a:spcAft>
                <a:spcPts val="1984"/>
              </a:spcAft>
              <a:defRPr sz="3200" b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1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5D9694-FA2F-43E5-73F7-C884725B4F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3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B056AB-5AFA-E9DB-AB05-CDFD6EF51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200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1AF6A3C-B207-AEB7-D66E-908E24293E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21569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28C3FDFE-E961-4A2A-8230-2029FDC24E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0313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3437535-574E-4D1A-4B09-0EC33AE8CC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4708" y="1933200"/>
            <a:ext cx="1710000" cy="1710000"/>
          </a:xfrm>
          <a:prstGeom prst="ellipse">
            <a:avLst/>
          </a:prstGeom>
          <a:solidFill>
            <a:srgbClr val="CCCCCC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EA98B3-3C62-C9A4-7D0E-AD36E33B5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282ABB3-4635-9A67-7EB3-40B300C861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470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6F828D1-6EDC-46D3-81EF-A969D087DC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3138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09345B1-3DE9-6A5D-AD1B-4BFC3642CD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21569" y="4050000"/>
            <a:ext cx="2163600" cy="1963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5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1A70780-EE83-4155-0EF6-2779E2F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EFAE2B-957A-2261-4DA8-9CD844270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306800"/>
            <a:ext cx="2566800" cy="556925"/>
          </a:xfrm>
        </p:spPr>
        <p:txBody>
          <a:bodyPr/>
          <a:lstStyle>
            <a:lvl1pPr>
              <a:defRPr sz="15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6E1EB6-550F-A494-05A8-23E6CAE67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954800"/>
            <a:ext cx="2566800" cy="1925537"/>
          </a:xfrm>
        </p:spPr>
        <p:txBody>
          <a:bodyPr/>
          <a:lstStyle>
            <a:lvl1pPr>
              <a:spcBef>
                <a:spcPts val="0"/>
              </a:spcBef>
              <a:spcAft>
                <a:spcPts val="1417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9E95362-6981-42A1-ABE3-4C3BFBF744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200" y="43416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134276C-64CA-120B-917E-916918800D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7200" y="4060800"/>
            <a:ext cx="3326400" cy="27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5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5CB7D6B-0232-0372-FBD7-8DD40EEA3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5002801"/>
            <a:ext cx="3603850" cy="1387200"/>
          </a:xfrm>
        </p:spPr>
        <p:txBody>
          <a:bodyPr/>
          <a:lstStyle>
            <a:lvl1pPr>
              <a:spcBef>
                <a:spcPts val="0"/>
              </a:spcBef>
              <a:spcAft>
                <a:spcPts val="2835"/>
              </a:spcAft>
              <a:defRPr sz="1500" b="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2FF65A-0F03-9BF7-AD74-5DD4605A25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3D21-E776-6E77-F103-77DB1FD68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34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024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32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379A0B-7C9E-722F-6A5B-03743B473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842" y="422031"/>
            <a:ext cx="10207717" cy="6119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80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1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023BC3D-E917-E194-078D-A19A26CD35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7130" y="0"/>
            <a:ext cx="5964871" cy="6858000"/>
          </a:xfrm>
          <a:custGeom>
            <a:avLst/>
            <a:gdLst>
              <a:gd name="connsiteX0" fmla="*/ 0 w 5964871"/>
              <a:gd name="connsiteY0" fmla="*/ 0 h 6858000"/>
              <a:gd name="connsiteX1" fmla="*/ 5964871 w 5964871"/>
              <a:gd name="connsiteY1" fmla="*/ 0 h 6858000"/>
              <a:gd name="connsiteX2" fmla="*/ 5964871 w 5964871"/>
              <a:gd name="connsiteY2" fmla="*/ 6858000 h 6858000"/>
              <a:gd name="connsiteX3" fmla="*/ 1730116 w 5964871"/>
              <a:gd name="connsiteY3" fmla="*/ 6858000 h 6858000"/>
              <a:gd name="connsiteX4" fmla="*/ 1732633 w 5964871"/>
              <a:gd name="connsiteY4" fmla="*/ 6706709 h 6858000"/>
              <a:gd name="connsiteX5" fmla="*/ 1390927 w 5964871"/>
              <a:gd name="connsiteY5" fmla="*/ 3466002 h 6858000"/>
              <a:gd name="connsiteX6" fmla="*/ 2627 w 5964871"/>
              <a:gd name="connsiteY6" fmla="*/ 4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4871" h="6858000">
                <a:moveTo>
                  <a:pt x="0" y="0"/>
                </a:moveTo>
                <a:lnTo>
                  <a:pt x="5964871" y="0"/>
                </a:lnTo>
                <a:lnTo>
                  <a:pt x="5964871" y="6858000"/>
                </a:lnTo>
                <a:lnTo>
                  <a:pt x="1730116" y="6858000"/>
                </a:lnTo>
                <a:lnTo>
                  <a:pt x="1732633" y="6706709"/>
                </a:lnTo>
                <a:cubicBezTo>
                  <a:pt x="1737091" y="5733615"/>
                  <a:pt x="1666493" y="4614231"/>
                  <a:pt x="1390927" y="3466002"/>
                </a:cubicBezTo>
                <a:cubicBezTo>
                  <a:pt x="1069435" y="2126382"/>
                  <a:pt x="517187" y="948452"/>
                  <a:pt x="2627" y="4711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9242D59-5BD5-0B72-7D9D-816D3F4DC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0000" y="468000"/>
            <a:ext cx="2169806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20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03CF8-6DEC-3F38-1E23-B6030E86F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578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892" y="517524"/>
            <a:ext cx="74052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E92126-64BC-24DE-EC11-D94A8CE63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4506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49BCA8D-4AA5-2903-E974-D2041A328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54578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910E9B7-D1D4-E59C-2EBD-9E327D1E6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4506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08EB52F-2896-A270-88F6-0E7EBDE28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54578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7B3CD23-E34C-2C9A-A51C-41BF087FD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4506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68155B-5EA6-8E49-9284-830E818CB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54578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603CC46-CD79-1A91-BF7F-CB513C366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4506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C442C8-3269-0506-E94C-8A64F9D4B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6759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D50958E-02E6-A495-A6B0-6C7812B4A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55768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2202DE-A301-D2F6-3435-17025931FC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6759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140F8D5-477C-6B25-60D5-EFFBEBA0B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55768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EBBA9D-5DF0-C4DE-DA0C-D94DB96809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6759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B7F90E3-F280-1CDA-A902-25A755B158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5768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FEF5F7C-B41B-B0AE-6F50-3C7DA6FBEC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86759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13923B0-9EB4-1CD6-4D97-CD6FAC8345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55768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29EBA2-AF06-2F4F-27D7-B69968573F2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3052798" y="3052801"/>
            <a:ext cx="6858000" cy="752400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ighlig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951D0B3-D1DE-736A-5370-3ECC8C6EB3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2000" y="3733345"/>
            <a:ext cx="2163600" cy="1963450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EA4BE194-DB2B-1D02-FB45-ABCEAD5D03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2000" y="3124765"/>
            <a:ext cx="2163600" cy="393700"/>
          </a:xfrm>
        </p:spPr>
        <p:txBody>
          <a:bodyPr anchor="ctr"/>
          <a:lstStyle>
            <a:lvl1pPr algn="ctr">
              <a:defRPr lang="en-GB" sz="1600" b="1" i="0" kern="1200" cap="all" baseline="0" dirty="0">
                <a:solidFill>
                  <a:schemeClr val="accent1"/>
                </a:solidFill>
                <a:latin typeface="Arial" panose="020B0604020202020204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2B24494-25E9-FEF5-2ACD-CB25CB0AA8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87933" y="3733345"/>
            <a:ext cx="2163600" cy="1963450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362C4D3-8F37-C812-1E8F-E3E7625D6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933" y="3124765"/>
            <a:ext cx="2163600" cy="393700"/>
          </a:xfrm>
        </p:spPr>
        <p:txBody>
          <a:bodyPr anchor="ctr"/>
          <a:lstStyle>
            <a:lvl1pPr algn="ctr">
              <a:defRPr lang="en-GB" sz="1600" b="1" i="0" kern="1200" cap="all" baseline="0" dirty="0">
                <a:solidFill>
                  <a:schemeClr val="accent1"/>
                </a:solidFill>
                <a:latin typeface="Arial" panose="020B0604020202020204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D92EEA2-36C8-37BA-3B4F-24FB64D45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4733" y="1365069"/>
            <a:ext cx="1710000" cy="1710000"/>
          </a:xfrm>
          <a:prstGeom prst="ellipse">
            <a:avLst/>
          </a:prstGeom>
          <a:solidFill>
            <a:srgbClr val="E40037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CF700918-BCD0-ED66-AE29-C2B83A961B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18800" y="1365069"/>
            <a:ext cx="1710000" cy="1710000"/>
          </a:xfrm>
          <a:prstGeom prst="ellipse">
            <a:avLst/>
          </a:prstGeom>
          <a:solidFill>
            <a:srgbClr val="E40037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E5B439C-A7FB-0516-F23E-70CE634A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83866" y="3733345"/>
            <a:ext cx="2163600" cy="1963450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7158382-C05E-558D-5B6C-2AF3C518AF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3866" y="3124765"/>
            <a:ext cx="2163600" cy="393700"/>
          </a:xfrm>
        </p:spPr>
        <p:txBody>
          <a:bodyPr anchor="ctr"/>
          <a:lstStyle>
            <a:lvl1pPr algn="ctr">
              <a:defRPr lang="en-GB" sz="1600" b="1" i="0" kern="1200" cap="all" baseline="0" dirty="0">
                <a:solidFill>
                  <a:schemeClr val="accent1"/>
                </a:solidFill>
                <a:latin typeface="Arial" panose="020B0604020202020204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</a:t>
            </a:r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187BE89C-A2B2-8BBF-D2FB-A92CC3F3A9C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10666" y="1365069"/>
            <a:ext cx="1710000" cy="1710000"/>
          </a:xfrm>
          <a:prstGeom prst="ellipse">
            <a:avLst/>
          </a:prstGeom>
          <a:solidFill>
            <a:srgbClr val="E40037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33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9C1663-75DE-8DBD-C1A3-2762A0B7277C}"/>
              </a:ext>
            </a:extLst>
          </p:cNvPr>
          <p:cNvSpPr/>
          <p:nvPr userDrawn="1"/>
        </p:nvSpPr>
        <p:spPr>
          <a:xfrm>
            <a:off x="8384489" y="3445976"/>
            <a:ext cx="3672000" cy="31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89E23F4-5644-931C-B2C7-EF262ED23788}"/>
              </a:ext>
            </a:extLst>
          </p:cNvPr>
          <p:cNvSpPr/>
          <p:nvPr userDrawn="1"/>
        </p:nvSpPr>
        <p:spPr>
          <a:xfrm>
            <a:off x="8384403" y="188999"/>
            <a:ext cx="3672000" cy="31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48E3E6-7312-5DDE-49E4-CAE53B86B48D}"/>
              </a:ext>
            </a:extLst>
          </p:cNvPr>
          <p:cNvSpPr/>
          <p:nvPr userDrawn="1"/>
        </p:nvSpPr>
        <p:spPr>
          <a:xfrm>
            <a:off x="858634" y="3445976"/>
            <a:ext cx="3672000" cy="31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57E711-7E5A-8591-B0AA-D7C44412EF8E}"/>
              </a:ext>
            </a:extLst>
          </p:cNvPr>
          <p:cNvSpPr/>
          <p:nvPr userDrawn="1"/>
        </p:nvSpPr>
        <p:spPr>
          <a:xfrm>
            <a:off x="4621562" y="3445976"/>
            <a:ext cx="3672000" cy="31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E85200-57B6-6B20-8FF5-FAC31DA9BC4F}"/>
              </a:ext>
            </a:extLst>
          </p:cNvPr>
          <p:cNvSpPr/>
          <p:nvPr userDrawn="1"/>
        </p:nvSpPr>
        <p:spPr>
          <a:xfrm>
            <a:off x="858463" y="166397"/>
            <a:ext cx="3672000" cy="31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EA9083-A689-1B77-9ABF-5A4C52BD42D5}"/>
              </a:ext>
            </a:extLst>
          </p:cNvPr>
          <p:cNvSpPr/>
          <p:nvPr userDrawn="1"/>
        </p:nvSpPr>
        <p:spPr>
          <a:xfrm>
            <a:off x="4621476" y="188999"/>
            <a:ext cx="3672000" cy="316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46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A65B34-3496-F9AD-E224-FD09F966D3FF}"/>
              </a:ext>
            </a:extLst>
          </p:cNvPr>
          <p:cNvSpPr/>
          <p:nvPr userDrawn="1"/>
        </p:nvSpPr>
        <p:spPr>
          <a:xfrm>
            <a:off x="972934" y="166396"/>
            <a:ext cx="5351666" cy="64742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55E655-2EDB-A3C0-E52E-30C90BF81C07}"/>
              </a:ext>
            </a:extLst>
          </p:cNvPr>
          <p:cNvSpPr/>
          <p:nvPr userDrawn="1"/>
        </p:nvSpPr>
        <p:spPr>
          <a:xfrm>
            <a:off x="6548178" y="166396"/>
            <a:ext cx="5351666" cy="64742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376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+ content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7F7A80-F944-F2B9-E0B5-BC8E7AD68F2C}"/>
              </a:ext>
            </a:extLst>
          </p:cNvPr>
          <p:cNvSpPr/>
          <p:nvPr userDrawn="1"/>
        </p:nvSpPr>
        <p:spPr>
          <a:xfrm>
            <a:off x="4621561" y="900752"/>
            <a:ext cx="7415993" cy="58398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50D11A-CEAB-5437-B7EC-1BAA73226FEE}"/>
              </a:ext>
            </a:extLst>
          </p:cNvPr>
          <p:cNvSpPr/>
          <p:nvPr userDrawn="1"/>
        </p:nvSpPr>
        <p:spPr>
          <a:xfrm>
            <a:off x="849416" y="900752"/>
            <a:ext cx="3672000" cy="58398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70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+ content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50D11A-CEAB-5437-B7EC-1BAA73226FEE}"/>
              </a:ext>
            </a:extLst>
          </p:cNvPr>
          <p:cNvSpPr/>
          <p:nvPr userDrawn="1"/>
        </p:nvSpPr>
        <p:spPr>
          <a:xfrm>
            <a:off x="849415" y="1384664"/>
            <a:ext cx="5573486" cy="47418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5B99E2-9FE4-8070-2FD9-604F70305F65}"/>
              </a:ext>
            </a:extLst>
          </p:cNvPr>
          <p:cNvSpPr/>
          <p:nvPr userDrawn="1"/>
        </p:nvSpPr>
        <p:spPr>
          <a:xfrm>
            <a:off x="6492240" y="1384664"/>
            <a:ext cx="5573486" cy="47418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91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+ content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50D11A-CEAB-5437-B7EC-1BAA73226FEE}"/>
              </a:ext>
            </a:extLst>
          </p:cNvPr>
          <p:cNvSpPr/>
          <p:nvPr userDrawn="1"/>
        </p:nvSpPr>
        <p:spPr>
          <a:xfrm>
            <a:off x="849414" y="1384664"/>
            <a:ext cx="11216311" cy="47418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06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+ content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50D11A-CEAB-5437-B7EC-1BAA73226FEE}"/>
              </a:ext>
            </a:extLst>
          </p:cNvPr>
          <p:cNvSpPr/>
          <p:nvPr userDrawn="1"/>
        </p:nvSpPr>
        <p:spPr>
          <a:xfrm>
            <a:off x="849414" y="873457"/>
            <a:ext cx="11216311" cy="56774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58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A65B34-3496-F9AD-E224-FD09F966D3FF}"/>
              </a:ext>
            </a:extLst>
          </p:cNvPr>
          <p:cNvSpPr/>
          <p:nvPr userDrawn="1"/>
        </p:nvSpPr>
        <p:spPr>
          <a:xfrm>
            <a:off x="894921" y="166396"/>
            <a:ext cx="11161567" cy="65741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97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+ commentar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50D11A-CEAB-5437-B7EC-1BAA73226FEE}"/>
              </a:ext>
            </a:extLst>
          </p:cNvPr>
          <p:cNvSpPr/>
          <p:nvPr userDrawn="1"/>
        </p:nvSpPr>
        <p:spPr>
          <a:xfrm>
            <a:off x="8384489" y="166397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5D17E0-EB41-A8D5-B413-55F968242561}"/>
              </a:ext>
            </a:extLst>
          </p:cNvPr>
          <p:cNvSpPr/>
          <p:nvPr userDrawn="1"/>
        </p:nvSpPr>
        <p:spPr>
          <a:xfrm>
            <a:off x="858634" y="3500568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7F7A80-F944-F2B9-E0B5-BC8E7AD68F2C}"/>
              </a:ext>
            </a:extLst>
          </p:cNvPr>
          <p:cNvSpPr/>
          <p:nvPr userDrawn="1"/>
        </p:nvSpPr>
        <p:spPr>
          <a:xfrm>
            <a:off x="4621562" y="3500568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1E474E-E4DB-9F82-AFC3-56DF966327A3}"/>
              </a:ext>
            </a:extLst>
          </p:cNvPr>
          <p:cNvSpPr/>
          <p:nvPr userDrawn="1"/>
        </p:nvSpPr>
        <p:spPr>
          <a:xfrm>
            <a:off x="8384489" y="3500568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A65B34-3496-F9AD-E224-FD09F966D3FF}"/>
              </a:ext>
            </a:extLst>
          </p:cNvPr>
          <p:cNvSpPr/>
          <p:nvPr userDrawn="1"/>
        </p:nvSpPr>
        <p:spPr>
          <a:xfrm>
            <a:off x="894922" y="166397"/>
            <a:ext cx="7398554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69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2AF8-7A47-AD7C-E395-D6299B2C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5421600" cy="1620000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F42DB-DC5E-BDA8-4439-0D28FE631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3789606"/>
            <a:ext cx="5421850" cy="1080000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70189-B4F1-9519-7F15-73B284A4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750" y="5220000"/>
            <a:ext cx="2743200" cy="365125"/>
          </a:xfrm>
        </p:spPr>
        <p:txBody>
          <a:bodyPr lIns="0" tIns="0" rIns="0" bIns="0" anchor="t" anchorCtr="0"/>
          <a:lstStyle>
            <a:lvl1pPr>
              <a:defRPr sz="2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D655B4C-3D82-E0A8-AE5A-985B6960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48DA04A-C8FB-667E-9B97-B2583C5729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000" y="468000"/>
            <a:ext cx="2169807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3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+ right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50D11A-CEAB-5437-B7EC-1BAA73226FEE}"/>
              </a:ext>
            </a:extLst>
          </p:cNvPr>
          <p:cNvSpPr/>
          <p:nvPr userDrawn="1"/>
        </p:nvSpPr>
        <p:spPr>
          <a:xfrm>
            <a:off x="8384489" y="166396"/>
            <a:ext cx="3672000" cy="65741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5D17E0-EB41-A8D5-B413-55F968242561}"/>
              </a:ext>
            </a:extLst>
          </p:cNvPr>
          <p:cNvSpPr/>
          <p:nvPr userDrawn="1"/>
        </p:nvSpPr>
        <p:spPr>
          <a:xfrm>
            <a:off x="858634" y="3500568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7F7A80-F944-F2B9-E0B5-BC8E7AD68F2C}"/>
              </a:ext>
            </a:extLst>
          </p:cNvPr>
          <p:cNvSpPr/>
          <p:nvPr userDrawn="1"/>
        </p:nvSpPr>
        <p:spPr>
          <a:xfrm>
            <a:off x="4621562" y="3500568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A65B34-3496-F9AD-E224-FD09F966D3FF}"/>
              </a:ext>
            </a:extLst>
          </p:cNvPr>
          <p:cNvSpPr/>
          <p:nvPr userDrawn="1"/>
        </p:nvSpPr>
        <p:spPr>
          <a:xfrm>
            <a:off x="858463" y="166397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35B8A7-6CF8-27C3-E426-ABE9C050F345}"/>
              </a:ext>
            </a:extLst>
          </p:cNvPr>
          <p:cNvSpPr/>
          <p:nvPr userDrawn="1"/>
        </p:nvSpPr>
        <p:spPr>
          <a:xfrm>
            <a:off x="4621476" y="188999"/>
            <a:ext cx="3672000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034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5D17E0-EB41-A8D5-B413-55F968242561}"/>
              </a:ext>
            </a:extLst>
          </p:cNvPr>
          <p:cNvSpPr/>
          <p:nvPr userDrawn="1"/>
        </p:nvSpPr>
        <p:spPr>
          <a:xfrm>
            <a:off x="858634" y="4516690"/>
            <a:ext cx="3672000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7F7A80-F944-F2B9-E0B5-BC8E7AD68F2C}"/>
              </a:ext>
            </a:extLst>
          </p:cNvPr>
          <p:cNvSpPr/>
          <p:nvPr userDrawn="1"/>
        </p:nvSpPr>
        <p:spPr>
          <a:xfrm>
            <a:off x="4621562" y="4516690"/>
            <a:ext cx="3672000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1E474E-E4DB-9F82-AFC3-56DF966327A3}"/>
              </a:ext>
            </a:extLst>
          </p:cNvPr>
          <p:cNvSpPr/>
          <p:nvPr userDrawn="1"/>
        </p:nvSpPr>
        <p:spPr>
          <a:xfrm>
            <a:off x="8384489" y="4516690"/>
            <a:ext cx="3672000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A65B34-3496-F9AD-E224-FD09F966D3FF}"/>
              </a:ext>
            </a:extLst>
          </p:cNvPr>
          <p:cNvSpPr/>
          <p:nvPr userDrawn="1"/>
        </p:nvSpPr>
        <p:spPr>
          <a:xfrm>
            <a:off x="867603" y="166396"/>
            <a:ext cx="7398554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01C6A9-259C-C321-9808-3396488B6F4E}"/>
              </a:ext>
            </a:extLst>
          </p:cNvPr>
          <p:cNvSpPr/>
          <p:nvPr userDrawn="1"/>
        </p:nvSpPr>
        <p:spPr>
          <a:xfrm>
            <a:off x="8384404" y="2341544"/>
            <a:ext cx="3672000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F516BD-34D2-C81A-3426-4860F31B360C}"/>
              </a:ext>
            </a:extLst>
          </p:cNvPr>
          <p:cNvSpPr/>
          <p:nvPr userDrawn="1"/>
        </p:nvSpPr>
        <p:spPr>
          <a:xfrm>
            <a:off x="8384404" y="166397"/>
            <a:ext cx="3672000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5434A-4992-2EDF-8845-373B5261E636}"/>
              </a:ext>
            </a:extLst>
          </p:cNvPr>
          <p:cNvSpPr/>
          <p:nvPr userDrawn="1"/>
        </p:nvSpPr>
        <p:spPr>
          <a:xfrm>
            <a:off x="858634" y="2341543"/>
            <a:ext cx="3672000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C71E76-0F5C-A1CB-2714-3A055434E706}"/>
              </a:ext>
            </a:extLst>
          </p:cNvPr>
          <p:cNvSpPr/>
          <p:nvPr userDrawn="1"/>
        </p:nvSpPr>
        <p:spPr>
          <a:xfrm>
            <a:off x="4621562" y="2341543"/>
            <a:ext cx="3672000" cy="20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274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+ right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5D17E0-EB41-A8D5-B413-55F968242561}"/>
              </a:ext>
            </a:extLst>
          </p:cNvPr>
          <p:cNvSpPr/>
          <p:nvPr userDrawn="1"/>
        </p:nvSpPr>
        <p:spPr>
          <a:xfrm>
            <a:off x="7599251" y="126640"/>
            <a:ext cx="4413959" cy="6439051"/>
          </a:xfrm>
          <a:prstGeom prst="roundRect">
            <a:avLst>
              <a:gd name="adj" fmla="val 101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9A65B34-3496-F9AD-E224-FD09F966D3FF}"/>
              </a:ext>
            </a:extLst>
          </p:cNvPr>
          <p:cNvSpPr/>
          <p:nvPr userDrawn="1"/>
        </p:nvSpPr>
        <p:spPr>
          <a:xfrm>
            <a:off x="917293" y="126641"/>
            <a:ext cx="6514021" cy="21276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C5434A-4992-2EDF-8845-373B5261E636}"/>
              </a:ext>
            </a:extLst>
          </p:cNvPr>
          <p:cNvSpPr/>
          <p:nvPr userDrawn="1"/>
        </p:nvSpPr>
        <p:spPr>
          <a:xfrm>
            <a:off x="917293" y="2365186"/>
            <a:ext cx="6514021" cy="4218582"/>
          </a:xfrm>
          <a:prstGeom prst="roundRect">
            <a:avLst>
              <a:gd name="adj" fmla="val 10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66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4379A0B-7C9E-722F-6A5B-03743B473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0842" y="422031"/>
            <a:ext cx="10207717" cy="6119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43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7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+ right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35B8A7-6CF8-27C3-E426-ABE9C050F345}"/>
              </a:ext>
            </a:extLst>
          </p:cNvPr>
          <p:cNvSpPr/>
          <p:nvPr userDrawn="1"/>
        </p:nvSpPr>
        <p:spPr>
          <a:xfrm>
            <a:off x="6493565" y="126640"/>
            <a:ext cx="5471997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D64398-8780-AD65-66B4-C1B9D2061A7C}"/>
              </a:ext>
            </a:extLst>
          </p:cNvPr>
          <p:cNvSpPr/>
          <p:nvPr userDrawn="1"/>
        </p:nvSpPr>
        <p:spPr>
          <a:xfrm>
            <a:off x="885461" y="126640"/>
            <a:ext cx="5471997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A4A030-01F4-051F-C7A9-F653D2B3FDAD}"/>
              </a:ext>
            </a:extLst>
          </p:cNvPr>
          <p:cNvSpPr/>
          <p:nvPr userDrawn="1"/>
        </p:nvSpPr>
        <p:spPr>
          <a:xfrm>
            <a:off x="6493565" y="3540325"/>
            <a:ext cx="5471997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586ADA-CC02-17D1-69B2-2B2109CFFBA9}"/>
              </a:ext>
            </a:extLst>
          </p:cNvPr>
          <p:cNvSpPr/>
          <p:nvPr userDrawn="1"/>
        </p:nvSpPr>
        <p:spPr>
          <a:xfrm>
            <a:off x="885461" y="3540325"/>
            <a:ext cx="5471997" cy="32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448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+ right colum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B4CA01B5-6941-4319-0AF3-82CFD368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3054899" y="3053745"/>
            <a:ext cx="6858001" cy="750508"/>
          </a:xfrm>
          <a:solidFill>
            <a:srgbClr val="E40037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635B8A7-6CF8-27C3-E426-ABE9C050F345}"/>
              </a:ext>
            </a:extLst>
          </p:cNvPr>
          <p:cNvSpPr/>
          <p:nvPr userDrawn="1"/>
        </p:nvSpPr>
        <p:spPr>
          <a:xfrm>
            <a:off x="6493565" y="809466"/>
            <a:ext cx="5471997" cy="2692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D64398-8780-AD65-66B4-C1B9D2061A7C}"/>
              </a:ext>
            </a:extLst>
          </p:cNvPr>
          <p:cNvSpPr/>
          <p:nvPr userDrawn="1"/>
        </p:nvSpPr>
        <p:spPr>
          <a:xfrm>
            <a:off x="885461" y="809466"/>
            <a:ext cx="5471997" cy="2692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A4A030-01F4-051F-C7A9-F653D2B3FDAD}"/>
              </a:ext>
            </a:extLst>
          </p:cNvPr>
          <p:cNvSpPr/>
          <p:nvPr userDrawn="1"/>
        </p:nvSpPr>
        <p:spPr>
          <a:xfrm>
            <a:off x="6493565" y="3623547"/>
            <a:ext cx="5471997" cy="2692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586ADA-CC02-17D1-69B2-2B2109CFFBA9}"/>
              </a:ext>
            </a:extLst>
          </p:cNvPr>
          <p:cNvSpPr/>
          <p:nvPr userDrawn="1"/>
        </p:nvSpPr>
        <p:spPr>
          <a:xfrm>
            <a:off x="885461" y="3623547"/>
            <a:ext cx="5471997" cy="26920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16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948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36" y="1252330"/>
            <a:ext cx="4467225" cy="9865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252330"/>
            <a:ext cx="4467225" cy="1320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BBC8A55-D2CE-2D44-AC2D-AC0A6C2D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3507" y="6589784"/>
            <a:ext cx="2193757" cy="13632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ADCE5EF-09EF-9441-AA43-D20BC71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2068" y="6589784"/>
            <a:ext cx="775636" cy="13632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1">
            <a:extLst>
              <a:ext uri="{FF2B5EF4-FFF2-40B4-BE49-F238E27FC236}">
                <a16:creationId xmlns:a16="http://schemas.microsoft.com/office/drawing/2014/main" id="{5564D08E-B8D3-DB43-8284-D6A6B37DF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593861"/>
            <a:ext cx="5981699" cy="13632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50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22000" y="2059467"/>
            <a:ext cx="5070800" cy="19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22000" y="4235733"/>
            <a:ext cx="50708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8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803CF8-6DEC-3F38-1E23-B6030E86F7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0810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E92126-64BC-24DE-EC11-D94A8CE63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738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49BCA8D-4AA5-2903-E974-D2041A328E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0810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910E9B7-D1D4-E59C-2EBD-9E327D1E6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738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08EB52F-2896-A270-88F6-0E7EBDE28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0810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47B3CD23-E34C-2C9A-A51C-41BF087FD3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738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F968155B-5EA6-8E49-9284-830E818CB7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0810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2603CC46-CD79-1A91-BF7F-CB513C366E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0738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A8C442C8-3269-0506-E94C-8A64F9D4B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2991" y="1911499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AD50958E-02E6-A495-A6B0-6C7812B4A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2000" y="1711326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82202DE-A301-D2F6-3435-17025931FC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2991" y="2884514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140F8D5-477C-6B25-60D5-EFFBEBA0B8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2000" y="2684341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AEEBBA9D-5DF0-C4DE-DA0C-D94DB96809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02991" y="3869253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DB7F90E3-F280-1CDA-A902-25A755B158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72000" y="3669080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FEF5F7C-B41B-B0AE-6F50-3C7DA6FBEC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02991" y="4842268"/>
            <a:ext cx="3672000" cy="492610"/>
          </a:xfrm>
        </p:spPr>
        <p:txBody>
          <a:bodyPr anchor="b" anchorCtr="0"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313923B0-9EB4-1CD6-4D97-CD6FAC8345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2000" y="4642095"/>
            <a:ext cx="539262" cy="62156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5100" b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667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67108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1792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8050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39900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3626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8019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72381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0796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59652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186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5FEA-EF6C-28AD-BB9C-5781909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ED18-547B-B18B-68FE-7EC3FB2E5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63725"/>
            <a:ext cx="7405200" cy="4149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9727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3A125-F62A-4414-8C35-969B08031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717CC-8A03-440F-AA3D-011C9ED86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2000"/>
            <a:ext cx="9144000" cy="1026000"/>
          </a:xfrm>
        </p:spPr>
        <p:txBody>
          <a:bodyPr rIns="90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Essex County Council logo">
            <a:extLst>
              <a:ext uri="{FF2B5EF4-FFF2-40B4-BE49-F238E27FC236}">
                <a16:creationId xmlns:a16="http://schemas.microsoft.com/office/drawing/2014/main" id="{5EF8C64B-87C9-4324-BA52-F16806A36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648" y="5795377"/>
            <a:ext cx="1530350" cy="7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47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68680E8-666B-4F1A-A78A-D59CAC0B5E1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1625" y="1785600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A7E22-1A04-48F0-B5A3-0579B896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7176"/>
            <a:ext cx="11552400" cy="113172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59289-9A9B-4863-88A8-800E5193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D24F6-5900-4426-8CA6-5E599383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F9DEDD-F3C9-4DB9-8AB7-9B9FAE58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FCCB34-DDF7-4318-9C93-3CA1912F6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0400" y="1785938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5F07E28-6A00-4FDD-A725-52B4301AAE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10400" y="2952000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350E13-471F-4950-B14C-729E49A816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10400" y="4190400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2EF067-1F3F-4B12-8615-D23C15BB6F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10400" y="5392800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71A5A04-368F-48F2-8E4A-166561D38E0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4400" y="1785938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2150ACD-AEB1-460D-9C24-43251BCA8CC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14400" y="2952000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67EBB98E-DD76-4352-AAA2-87D48F8818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14400" y="4190400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3AC6C7A-B293-469A-8731-D27D97BF3C1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14400" y="5392800"/>
            <a:ext cx="4114800" cy="957600"/>
          </a:xfrm>
        </p:spPr>
        <p:txBody>
          <a:bodyPr/>
          <a:lstStyle>
            <a:lvl1pPr marL="0" indent="0">
              <a:buNone/>
              <a:defRPr b="1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B6A3B345-E852-4B4B-9D8E-1A9B25ABAB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1625" y="2951662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BEE9308F-D5EE-4D3D-9C47-B58F134A79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625" y="4190400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80E08A42-0F58-446B-94C2-AB973E93BC2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625" y="5392800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E7359723-D7AB-4162-B5D6-542FE57ED2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10000" y="1785600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875B2E40-430D-4757-B86D-915E7CF82E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0000" y="2951662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8B12E074-12DD-4906-AD45-6A5A25508A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0000" y="4190400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BF4BB1D9-FC03-4090-9F94-EF8BEAC5C1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10000" y="5392800"/>
            <a:ext cx="835025" cy="957262"/>
          </a:xfr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indent="0">
              <a:buFontTx/>
              <a:buNone/>
              <a:defRPr sz="3200" b="1">
                <a:solidFill>
                  <a:schemeClr val="bg2"/>
                </a:solidFill>
              </a:defRPr>
            </a:lvl2pPr>
            <a:lvl3pPr indent="0">
              <a:buFontTx/>
              <a:buNone/>
              <a:defRPr sz="3200" b="1">
                <a:solidFill>
                  <a:schemeClr val="bg2"/>
                </a:solidFill>
              </a:defRPr>
            </a:lvl3pPr>
            <a:lvl4pPr indent="0">
              <a:buFontTx/>
              <a:buNone/>
              <a:defRPr sz="3200" b="1">
                <a:solidFill>
                  <a:schemeClr val="bg2"/>
                </a:solidFill>
              </a:defRPr>
            </a:lvl4pPr>
            <a:lvl5pPr indent="0">
              <a:buFontTx/>
              <a:buNone/>
              <a:defRPr sz="32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text </a:t>
            </a:r>
          </a:p>
        </p:txBody>
      </p:sp>
    </p:spTree>
    <p:extLst>
      <p:ext uri="{BB962C8B-B14F-4D97-AF65-F5344CB8AC3E}">
        <p14:creationId xmlns:p14="http://schemas.microsoft.com/office/powerpoint/2010/main" val="1157396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Cover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E15C-E1A1-4B98-8BD9-208FCE92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0" y="2149200"/>
            <a:ext cx="6282000" cy="16020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DA4A9-7C4E-478D-A8E5-F8B8B1B36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8000" y="4136400"/>
            <a:ext cx="6282000" cy="2012400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FCB315-E196-452C-8413-F646CF5C9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04147"/>
            <a:ext cx="4457105" cy="3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029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1428-98EF-4EA7-8B53-95D6FD38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00" y="1252800"/>
            <a:ext cx="4467600" cy="2176200"/>
          </a:xfrm>
        </p:spPr>
        <p:txBody>
          <a:bodyPr anchor="t" anchorCtr="0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06DD8-7948-4C50-8639-F46F08C3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B5D05F-13B2-4DDE-AEE5-2FFBC910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A3DFD-1456-4660-8744-18148456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701184-D5F5-4AF5-B171-04B46C4EF918}"/>
              </a:ext>
            </a:extLst>
          </p:cNvPr>
          <p:cNvCxnSpPr>
            <a:cxnSpLocks/>
          </p:cNvCxnSpPr>
          <p:nvPr userDrawn="1"/>
        </p:nvCxnSpPr>
        <p:spPr>
          <a:xfrm>
            <a:off x="6080926" y="1212573"/>
            <a:ext cx="0" cy="39358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6BDD9D-CE1E-401B-B998-ED51586F7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1600" y="1252800"/>
            <a:ext cx="4467600" cy="3353067"/>
          </a:xfr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A4B8D9-1F1E-4251-87E0-DCB69C9FD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21600" y="4776642"/>
            <a:ext cx="4467598" cy="37182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306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5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C2F8-7688-4288-9199-BB2C3EBE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537804"/>
            <a:ext cx="5428800" cy="540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8D95-4D94-4F30-835D-3FF40188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000" y="1265650"/>
            <a:ext cx="5428800" cy="4912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86A8442-B40B-4D24-9029-4E6108BD5EF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59538" y="130175"/>
            <a:ext cx="5722937" cy="616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Object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4A27-53E6-48EA-A37A-F8754415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CAD1-372D-4F71-B337-F9A7F3B5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9B38E-C211-4169-B9DE-CE7CAB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10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C2F8-7688-4288-9199-BB2C3EBE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7175"/>
            <a:ext cx="11552400" cy="71236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8D95-4D94-4F30-835D-3FF40188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000" y="1261404"/>
            <a:ext cx="3888000" cy="2059200"/>
          </a:xfr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CAD1-372D-4F71-B337-F9A7F3B5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4A27-53E6-48EA-A37A-F8754415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9B38E-C211-4169-B9DE-CE7CAB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3" descr="Add description of object (table/graph/picture, etc)">
            <a:extLst>
              <a:ext uri="{FF2B5EF4-FFF2-40B4-BE49-F238E27FC236}">
                <a16:creationId xmlns:a16="http://schemas.microsoft.com/office/drawing/2014/main" id="{67B85DDB-4159-4BB4-A59E-5BE213A74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1200" y="1249363"/>
            <a:ext cx="7393775" cy="49291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82420F-7E00-4112-B16C-8B3BEE016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430800"/>
            <a:ext cx="4471200" cy="2747751"/>
          </a:xfrm>
          <a:solidFill>
            <a:schemeClr val="accent1"/>
          </a:solidFill>
        </p:spPr>
        <p:txBody>
          <a:bodyPr lIns="46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357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and objec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7605798-CE35-4206-A97D-EB477705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754488"/>
            <a:ext cx="6096000" cy="4103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4E1A6-9EC2-468E-98F7-98901A8D1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2000"/>
            <a:ext cx="5428800" cy="820800"/>
          </a:xfrm>
        </p:spPr>
        <p:txBody>
          <a:bodyPr vert="horz" lIns="90000" tIns="45720" rIns="90000" bIns="0" rtlCol="0" anchor="b" anchorCtr="0">
            <a:normAutofit/>
          </a:bodyPr>
          <a:lstStyle>
            <a:lvl1pPr>
              <a:defRPr lang="en-GB">
                <a:solidFill>
                  <a:schemeClr val="tx1"/>
                </a:solidFill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6F895B-32EE-4C42-A771-15E886F401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1625" y="1260938"/>
            <a:ext cx="5429250" cy="1375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6953603-B320-4E9F-8C88-FCB9354129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1625" y="2754313"/>
            <a:ext cx="5429250" cy="342423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7F60CB-10DD-4652-B8F0-4AC544C71B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65661" y="0"/>
            <a:ext cx="6126339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18C755-832F-4C56-B358-BC210FE85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A9764-A1B9-46F8-96D5-74C08156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32DD5-A0D7-4176-9C07-463D33A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603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nd 2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C2F8-7688-4288-9199-BB2C3EBE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2000"/>
            <a:ext cx="11552400" cy="820800"/>
          </a:xfrm>
        </p:spPr>
        <p:txBody>
          <a:bodyPr/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9C2039-2FF7-4ECB-94E1-AF05CB2C83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1689100"/>
            <a:ext cx="6076950" cy="2232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8D95-4D94-4F30-835D-3FF40188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6000" y="4194000"/>
            <a:ext cx="5572800" cy="1984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AF1B6F-29EF-4915-954D-C7A734C4F1B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85600" y="1688400"/>
            <a:ext cx="5572800" cy="174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2D6E287-74D8-466B-93CC-E97050302A8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76950" y="3429000"/>
            <a:ext cx="6137275" cy="342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4A27-53E6-48EA-A37A-F8754415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ACAD1-372D-4F71-B337-F9A7F3B5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9B38E-C211-4169-B9DE-CE7CAB4E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339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bov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26F1C6-4C7F-4E81-8ED3-C2BB6E34B2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-1"/>
            <a:ext cx="12192000" cy="24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5EA7E9-EFF8-4127-B336-30D7A4058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782800"/>
            <a:ext cx="4028400" cy="3394800"/>
          </a:xfrm>
        </p:spPr>
        <p:txBody>
          <a:bodyPr anchor="t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CFA9DB-5477-459A-974D-93AAA4628B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98000" y="2782888"/>
            <a:ext cx="7160400" cy="3395662"/>
          </a:xfrm>
        </p:spPr>
        <p:txBody>
          <a:bodyPr numCol="2" spcCol="360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234000">
              <a:defRPr/>
            </a:lvl2pPr>
            <a:lvl3pPr marL="468000">
              <a:defRPr/>
            </a:lvl3pPr>
            <a:lvl4pPr marL="702000">
              <a:defRPr/>
            </a:lvl4pPr>
            <a:lvl5pPr marL="936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ED585-0856-40AE-9F10-F8559950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855124-6C3F-40B8-B2A8-E79F2D72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942CD-BA75-40C5-9667-D370019E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DFAD688-DD14-4842-AF11-CB02693A303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6388" y="7112000"/>
            <a:ext cx="11558587" cy="247650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Click to add image license info</a:t>
            </a:r>
          </a:p>
        </p:txBody>
      </p:sp>
    </p:spTree>
    <p:extLst>
      <p:ext uri="{BB962C8B-B14F-4D97-AF65-F5344CB8AC3E}">
        <p14:creationId xmlns:p14="http://schemas.microsoft.com/office/powerpoint/2010/main" val="27599714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265D6-2D20-4211-9E74-82220561C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62799"/>
            <a:ext cx="11552400" cy="8195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80FB3D-B147-470B-AFB3-1D8AD802D8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000" y="1472400"/>
            <a:ext cx="5709600" cy="1072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 descr="Add description of icon">
            <a:extLst>
              <a:ext uri="{FF2B5EF4-FFF2-40B4-BE49-F238E27FC236}">
                <a16:creationId xmlns:a16="http://schemas.microsoft.com/office/drawing/2014/main" id="{5E5197B7-95FB-49F8-A97B-FE41C5A9596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6000" y="2844000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D9A13C7-EBEB-436D-ADBB-86B6FB45BC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3600" y="2833200"/>
            <a:ext cx="4842000" cy="7560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000"/>
            </a:lvl1pPr>
            <a:lvl2pPr>
              <a:lnSpc>
                <a:spcPct val="90000"/>
              </a:lnSpc>
              <a:spcBef>
                <a:spcPts val="1000"/>
              </a:spcBef>
              <a:defRPr/>
            </a:lvl2pPr>
            <a:lvl3pPr>
              <a:lnSpc>
                <a:spcPct val="90000"/>
              </a:lnSpc>
              <a:spcBef>
                <a:spcPts val="1000"/>
              </a:spcBef>
              <a:defRPr/>
            </a:lvl3pPr>
            <a:lvl4pPr>
              <a:lnSpc>
                <a:spcPct val="90000"/>
              </a:lnSpc>
              <a:spcBef>
                <a:spcPts val="1000"/>
              </a:spcBef>
              <a:defRPr/>
            </a:lvl4pPr>
            <a:lvl5pPr>
              <a:lnSpc>
                <a:spcPct val="9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0" descr="Add description of icon">
            <a:extLst>
              <a:ext uri="{FF2B5EF4-FFF2-40B4-BE49-F238E27FC236}">
                <a16:creationId xmlns:a16="http://schemas.microsoft.com/office/drawing/2014/main" id="{E1F258FF-4B37-4A44-B4C1-D1BA723E38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6000" y="3706361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7407CB3-47A4-4E12-A52E-B93683369F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600" y="3695561"/>
            <a:ext cx="4842000" cy="756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2000" dirty="0" smtClean="0"/>
            </a:lvl1pPr>
            <a:lvl2pPr>
              <a:lnSpc>
                <a:spcPct val="90000"/>
              </a:lnSpc>
              <a:spcBef>
                <a:spcPts val="10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10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10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1000"/>
              </a:spcBef>
              <a:defRPr lang="en-GB" dirty="0"/>
            </a:lvl5pPr>
          </a:lstStyle>
          <a:p>
            <a:pPr marL="234000" lvl="0" indent="-234000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6" name="Picture Placeholder 10" descr="Add description of icon">
            <a:extLst>
              <a:ext uri="{FF2B5EF4-FFF2-40B4-BE49-F238E27FC236}">
                <a16:creationId xmlns:a16="http://schemas.microsoft.com/office/drawing/2014/main" id="{3C5E2EB3-8CF7-45B8-8005-13469FEC529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06000" y="4568722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3DD8221-60E9-48F6-AB0A-24200E1945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600" y="4557922"/>
            <a:ext cx="4842000" cy="756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2000" dirty="0" smtClean="0"/>
            </a:lvl1pPr>
            <a:lvl2pPr>
              <a:lnSpc>
                <a:spcPct val="90000"/>
              </a:lnSpc>
              <a:spcBef>
                <a:spcPts val="10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10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10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1000"/>
              </a:spcBef>
              <a:defRPr lang="en-GB" dirty="0"/>
            </a:lvl5pPr>
          </a:lstStyle>
          <a:p>
            <a:pPr marL="234000" lvl="0" indent="-234000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0" name="Picture Placeholder 10" descr="Add description of icon">
            <a:extLst>
              <a:ext uri="{FF2B5EF4-FFF2-40B4-BE49-F238E27FC236}">
                <a16:creationId xmlns:a16="http://schemas.microsoft.com/office/drawing/2014/main" id="{E44E0A33-14B1-4850-90E3-B3F3BB84DDE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6000" y="5431082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E8EBFC4-167A-4580-99A8-DA37B6E5B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600" y="5420282"/>
            <a:ext cx="4842000" cy="756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2000" dirty="0" smtClean="0"/>
            </a:lvl1pPr>
            <a:lvl2pPr>
              <a:lnSpc>
                <a:spcPct val="90000"/>
              </a:lnSpc>
              <a:spcBef>
                <a:spcPts val="10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10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10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1000"/>
              </a:spcBef>
              <a:defRPr lang="en-GB" dirty="0"/>
            </a:lvl5pPr>
          </a:lstStyle>
          <a:p>
            <a:pPr marL="234000" lvl="0" indent="-234000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0C1395-B34F-4803-A4D2-4DA98255D6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0390" y="1472400"/>
            <a:ext cx="5709600" cy="1072800"/>
          </a:xfrm>
        </p:spPr>
        <p:txBody>
          <a:bodyPr anchor="b" anchorCtr="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0" descr="Add description of icon">
            <a:extLst>
              <a:ext uri="{FF2B5EF4-FFF2-40B4-BE49-F238E27FC236}">
                <a16:creationId xmlns:a16="http://schemas.microsoft.com/office/drawing/2014/main" id="{A361E0A4-5EB1-4215-8DC2-CED3494C2D9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60390" y="2844000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2670E9D-A433-4252-83B1-B7A43D93B2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27990" y="2833200"/>
            <a:ext cx="4842000" cy="756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2000" dirty="0" smtClean="0"/>
            </a:lvl1pPr>
            <a:lvl2pPr>
              <a:lnSpc>
                <a:spcPct val="90000"/>
              </a:lnSpc>
              <a:spcBef>
                <a:spcPts val="10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10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10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1000"/>
              </a:spcBef>
              <a:defRPr lang="en-GB" dirty="0"/>
            </a:lvl5pPr>
          </a:lstStyle>
          <a:p>
            <a:pPr marL="234000" lvl="0" indent="-234000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4" name="Picture Placeholder 10" descr="Add description of icon">
            <a:extLst>
              <a:ext uri="{FF2B5EF4-FFF2-40B4-BE49-F238E27FC236}">
                <a16:creationId xmlns:a16="http://schemas.microsoft.com/office/drawing/2014/main" id="{5B3FCA71-4537-495B-80EA-200ED4EC16A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60390" y="3706361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40D156D-DA34-42DA-9274-A5EDA44D361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27990" y="3695561"/>
            <a:ext cx="4842000" cy="756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2000" dirty="0" smtClean="0"/>
            </a:lvl1pPr>
            <a:lvl2pPr>
              <a:lnSpc>
                <a:spcPct val="90000"/>
              </a:lnSpc>
              <a:spcBef>
                <a:spcPts val="10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10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10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1000"/>
              </a:spcBef>
              <a:defRPr lang="en-GB" dirty="0"/>
            </a:lvl5pPr>
          </a:lstStyle>
          <a:p>
            <a:pPr marL="234000" lvl="0" indent="-234000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6" name="Picture Placeholder 10" descr="Add description of icon">
            <a:extLst>
              <a:ext uri="{FF2B5EF4-FFF2-40B4-BE49-F238E27FC236}">
                <a16:creationId xmlns:a16="http://schemas.microsoft.com/office/drawing/2014/main" id="{56DD2F7A-B075-4552-B302-F8CDF5BAA4D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160390" y="4568722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9E881038-0BF1-4AFE-89BF-123DC292976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027990" y="4557922"/>
            <a:ext cx="4842000" cy="756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2000" dirty="0" smtClean="0"/>
            </a:lvl1pPr>
            <a:lvl2pPr>
              <a:lnSpc>
                <a:spcPct val="90000"/>
              </a:lnSpc>
              <a:spcBef>
                <a:spcPts val="10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10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10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1000"/>
              </a:spcBef>
              <a:defRPr lang="en-GB" dirty="0"/>
            </a:lvl5pPr>
          </a:lstStyle>
          <a:p>
            <a:pPr marL="234000" lvl="0" indent="-234000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28" name="Picture Placeholder 10" descr="Add description of icon">
            <a:extLst>
              <a:ext uri="{FF2B5EF4-FFF2-40B4-BE49-F238E27FC236}">
                <a16:creationId xmlns:a16="http://schemas.microsoft.com/office/drawing/2014/main" id="{7497D6D3-CFF8-46AE-9C49-765B38D3058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0390" y="5431082"/>
            <a:ext cx="748800" cy="7488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GB"/>
              <a:t>Icon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807658B-4C02-4D17-91BC-1A29B83178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27990" y="5420282"/>
            <a:ext cx="4842000" cy="7560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2000" dirty="0" smtClean="0"/>
            </a:lvl1pPr>
            <a:lvl2pPr>
              <a:lnSpc>
                <a:spcPct val="90000"/>
              </a:lnSpc>
              <a:spcBef>
                <a:spcPts val="1000"/>
              </a:spcBef>
              <a:defRPr lang="en-US" dirty="0" smtClean="0"/>
            </a:lvl2pPr>
            <a:lvl3pPr>
              <a:lnSpc>
                <a:spcPct val="90000"/>
              </a:lnSpc>
              <a:spcBef>
                <a:spcPts val="1000"/>
              </a:spcBef>
              <a:defRPr lang="en-US" dirty="0" smtClean="0"/>
            </a:lvl3pPr>
            <a:lvl4pPr>
              <a:lnSpc>
                <a:spcPct val="90000"/>
              </a:lnSpc>
              <a:spcBef>
                <a:spcPts val="1000"/>
              </a:spcBef>
              <a:defRPr lang="en-US" dirty="0" smtClean="0"/>
            </a:lvl4pPr>
            <a:lvl5pPr>
              <a:lnSpc>
                <a:spcPct val="90000"/>
              </a:lnSpc>
              <a:spcBef>
                <a:spcPts val="1000"/>
              </a:spcBef>
              <a:defRPr lang="en-GB" dirty="0"/>
            </a:lvl5pPr>
          </a:lstStyle>
          <a:p>
            <a:pPr marL="234000" lvl="0" indent="-234000">
              <a:lnSpc>
                <a:spcPct val="9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061E1-C4EC-4D2B-83A2-B93DC9A9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380F02-06A0-42B8-BA2D-6D55141D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BE84B-A188-4496-8E34-7FC2AFC3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25F55F-F1F9-478C-A34D-646D5FA7D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799" y="2689314"/>
            <a:ext cx="11565191" cy="0"/>
          </a:xfrm>
          <a:prstGeom prst="line">
            <a:avLst/>
          </a:prstGeom>
          <a:ln w="38100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21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4463E5F-9CBA-9811-AA2C-07F434765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A4189B63-EC55-C290-3394-C48621B2EDA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0" y="1875692"/>
            <a:ext cx="5556250" cy="38988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6369D0-D2AD-B6E6-F3B1-E9DBF475B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13" r="25303" b="13616"/>
          <a:stretch/>
        </p:blipFill>
        <p:spPr>
          <a:xfrm>
            <a:off x="5774400" y="0"/>
            <a:ext cx="641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F6EA-4ABA-49B3-BE76-BD774DFE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1649"/>
            <a:ext cx="11552400" cy="8306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5EA239-AA2E-48E8-99A7-42CEED80F8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000" y="1263100"/>
            <a:ext cx="11552238" cy="619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190B89-ECB1-4F74-A404-532C7BBA88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1625" y="1992313"/>
            <a:ext cx="11552238" cy="4186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03193-AE40-4EC6-8BF8-CCC2ADDD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DEF239-E34A-4E55-8538-4BB977D7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1B4F5-114B-4B4F-B93B-3A1A5C392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7717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A4CE7-A7CC-4F45-B88D-D88A615B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2000"/>
            <a:ext cx="11552400" cy="831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6485FC-04C8-417A-910C-DC19B9780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6000" y="1263100"/>
            <a:ext cx="11552400" cy="619200"/>
          </a:xfrm>
        </p:spPr>
        <p:txBody>
          <a:bodyPr numCol="4" spcCol="360000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539B90-4B1F-46A3-9681-539EC8E93C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163" y="2063075"/>
            <a:ext cx="11552237" cy="4115475"/>
          </a:xfrm>
        </p:spPr>
        <p:txBody>
          <a:bodyPr numCol="4" spcCol="360000"/>
          <a:lstStyle>
            <a:lvl1pPr marL="0" indent="0">
              <a:buNone/>
              <a:defRPr sz="2400"/>
            </a:lvl1pPr>
            <a:lvl2pPr marL="234000">
              <a:defRPr/>
            </a:lvl2pPr>
            <a:lvl3pPr marL="468000">
              <a:defRPr/>
            </a:lvl3pPr>
            <a:lvl4pPr marL="702000">
              <a:defRPr/>
            </a:lvl4pPr>
            <a:lvl5pPr marL="936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5B127-697A-4225-9EDD-070A53F17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FDC0C-8B72-418E-AE56-392077E6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AE4EB-8737-404F-8267-D29E4DAE9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4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1D49-D8D5-41C3-B16D-BF857BF8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00" y="4116790"/>
            <a:ext cx="2689200" cy="2476800"/>
          </a:xfrm>
        </p:spPr>
        <p:txBody>
          <a:bodyPr lIns="0" bIns="46800" anchor="t" anchorCtr="0"/>
          <a:lstStyle>
            <a:lvl1pPr>
              <a:lnSpc>
                <a:spcPct val="100000"/>
              </a:lnSpc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A85D0-7C53-42AD-A812-61153B1DC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6000" y="4115502"/>
            <a:ext cx="3459600" cy="2478088"/>
          </a:xfrm>
        </p:spPr>
        <p:txBody>
          <a:bodyPr lIns="0" tIns="468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90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C085-0326-4C93-AD8C-479C72ED0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2000"/>
            <a:ext cx="11552400" cy="8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AFC9-35CA-42B6-B07C-0BACF3167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607FE-3094-4C49-B924-D15AE623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546D-93EF-4729-B2C4-38BC1358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6779C-2AF6-46D0-BB9C-31136A778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011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1A4DE-FDA8-433B-936F-8B88A250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2000"/>
            <a:ext cx="11552400" cy="8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62E7F-1D86-434D-8B70-42729D5D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7BD44-4FD0-44F4-9561-331F9ACD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1C60A-1542-4599-B89C-D00423F0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234D8F-3656-478D-B853-28E4F20B38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6000" y="1256400"/>
            <a:ext cx="5428800" cy="49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7241E3-D385-4DC5-A238-8CF214F6B7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29600" y="1256400"/>
            <a:ext cx="5428800" cy="492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203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35C9A-39FD-4C1E-957B-F78737A9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2000"/>
            <a:ext cx="11552400" cy="8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1A537-2F94-4FAC-8D45-F4C82F94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9823A-8CF6-40A6-A585-A1978389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94AF-515B-4CA1-965F-3888279B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181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799D5-9C64-4C44-B0E6-C22AEFC93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AC231-7279-49D8-BFD3-85BD6399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B58F9-C300-4062-9D38-E1F291F4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5217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036" y="1252330"/>
            <a:ext cx="4467225" cy="9865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252330"/>
            <a:ext cx="4467225" cy="1320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BBC8A55-D2CE-2D44-AC2D-AC0A6C2D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03507" y="6589784"/>
            <a:ext cx="2193757" cy="13632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ADCE5EF-09EF-9441-AA43-D20BC71C4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2068" y="6589784"/>
            <a:ext cx="775636" cy="13632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1">
            <a:extLst>
              <a:ext uri="{FF2B5EF4-FFF2-40B4-BE49-F238E27FC236}">
                <a16:creationId xmlns:a16="http://schemas.microsoft.com/office/drawing/2014/main" id="{5564D08E-B8D3-DB43-8284-D6A6B37DF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593861"/>
            <a:ext cx="5981699" cy="13632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7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FD91081-66D9-20CD-CFA3-5F9C6952C7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23886" y="0"/>
            <a:ext cx="5668115" cy="6858000"/>
          </a:xfrm>
          <a:custGeom>
            <a:avLst/>
            <a:gdLst>
              <a:gd name="connsiteX0" fmla="*/ 0 w 5668115"/>
              <a:gd name="connsiteY0" fmla="*/ 0 h 6858000"/>
              <a:gd name="connsiteX1" fmla="*/ 5668115 w 5668115"/>
              <a:gd name="connsiteY1" fmla="*/ 0 h 6858000"/>
              <a:gd name="connsiteX2" fmla="*/ 5668115 w 5668115"/>
              <a:gd name="connsiteY2" fmla="*/ 6858000 h 6858000"/>
              <a:gd name="connsiteX3" fmla="*/ 49704 w 5668115"/>
              <a:gd name="connsiteY3" fmla="*/ 6858000 h 6858000"/>
              <a:gd name="connsiteX4" fmla="*/ 79254 w 5668115"/>
              <a:gd name="connsiteY4" fmla="*/ 6743352 h 6858000"/>
              <a:gd name="connsiteX5" fmla="*/ 501663 w 5668115"/>
              <a:gd name="connsiteY5" fmla="*/ 3525422 h 6858000"/>
              <a:gd name="connsiteX6" fmla="*/ 79254 w 5668115"/>
              <a:gd name="connsiteY6" fmla="*/ 3074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8115" h="6858000">
                <a:moveTo>
                  <a:pt x="0" y="0"/>
                </a:moveTo>
                <a:lnTo>
                  <a:pt x="5668115" y="0"/>
                </a:lnTo>
                <a:lnTo>
                  <a:pt x="5668115" y="6858000"/>
                </a:lnTo>
                <a:lnTo>
                  <a:pt x="49704" y="6858000"/>
                </a:lnTo>
                <a:lnTo>
                  <a:pt x="79254" y="6743352"/>
                </a:lnTo>
                <a:cubicBezTo>
                  <a:pt x="309810" y="5802002"/>
                  <a:pt x="501663" y="4701522"/>
                  <a:pt x="501663" y="3525422"/>
                </a:cubicBezTo>
                <a:cubicBezTo>
                  <a:pt x="501663" y="2349331"/>
                  <a:pt x="309810" y="1248840"/>
                  <a:pt x="79254" y="3074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1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DF223-3CD4-B40C-F771-95A05D69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494000"/>
            <a:ext cx="5540400" cy="1310400"/>
          </a:xfrm>
        </p:spPr>
        <p:txBody>
          <a:bodyPr anchor="t" anchorCtr="0"/>
          <a:lstStyle>
            <a:lvl1pPr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FC3F6-B269-C573-D9CD-5D1D86500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3430800"/>
            <a:ext cx="5117850" cy="1918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82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99EF23F-F78E-B85E-C8A6-4612E8B21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65CD90-7A9F-576E-AB5E-FFBC03064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5302800" cy="10650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A1213-B62B-CA65-AAA6-955723A16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49" y="1872000"/>
            <a:ext cx="4608000" cy="414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EAEC6-437D-233E-C915-C52F0FBAE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24399" y="3124800"/>
            <a:ext cx="4526263" cy="2888650"/>
          </a:xfrm>
        </p:spPr>
        <p:txBody>
          <a:bodyPr/>
          <a:lstStyle>
            <a:lvl1pPr>
              <a:defRPr sz="2900" b="0">
                <a:solidFill>
                  <a:schemeClr val="bg1"/>
                </a:solidFill>
              </a:defRPr>
            </a:lvl1pPr>
            <a:lvl2pPr>
              <a:defRPr sz="2900">
                <a:solidFill>
                  <a:schemeClr val="bg1"/>
                </a:solidFill>
              </a:defRPr>
            </a:lvl2pPr>
            <a:lvl3pPr>
              <a:defRPr sz="29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2534FF-1AC2-F751-ED93-D5AA843A13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06" r="31635" b="13658"/>
          <a:stretch/>
        </p:blipFill>
        <p:spPr>
          <a:xfrm>
            <a:off x="6314400" y="0"/>
            <a:ext cx="5877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6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3E2B0-0515-2BC6-DBF1-9464EF1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7405200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5B4-AAF2-F186-2EFC-C4D32935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872000"/>
            <a:ext cx="7405200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AC06-2AC8-B87A-ABB3-C1082743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C3A-5014-F44D-B439-F95BE669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7165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6078-6145-F35F-6C24-7927DC31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1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BADE-7DC1-44D1-B350-70A8CFC1A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70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134"/>
        </a:spcBef>
        <a:spcAft>
          <a:spcPts val="1134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>
          <p15:clr>
            <a:srgbClr val="F26B43"/>
          </p15:clr>
        </p15:guide>
        <p15:guide id="13" pos="7680">
          <p15:clr>
            <a:srgbClr val="F26B43"/>
          </p15:clr>
        </p15:guide>
        <p15:guide id="14" pos="340">
          <p15:clr>
            <a:srgbClr val="F26B43"/>
          </p15:clr>
        </p15:guide>
        <p15:guide id="15" pos="7339">
          <p15:clr>
            <a:srgbClr val="F26B43"/>
          </p15:clr>
        </p15:guide>
        <p15:guide id="16" orient="horz">
          <p15:clr>
            <a:srgbClr val="F26B43"/>
          </p15:clr>
        </p15:guide>
        <p15:guide id="17" orient="horz" pos="4320">
          <p15:clr>
            <a:srgbClr val="F26B43"/>
          </p15:clr>
        </p15:guide>
        <p15:guide id="18" orient="horz" pos="408">
          <p15:clr>
            <a:srgbClr val="F26B43"/>
          </p15:clr>
        </p15:guide>
        <p15:guide id="19" orient="horz" pos="3979">
          <p15:clr>
            <a:srgbClr val="F26B43"/>
          </p15:clr>
        </p15:guide>
        <p15:guide id="20" orient="horz" pos="997">
          <p15:clr>
            <a:srgbClr val="F26B43"/>
          </p15:clr>
        </p15:guide>
        <p15:guide id="21" orient="horz" pos="1174">
          <p15:clr>
            <a:srgbClr val="F26B43"/>
          </p15:clr>
        </p15:guide>
        <p15:guide id="22" orient="horz" pos="37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53E2B0-0515-2BC6-DBF1-9464EF16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24" y="517524"/>
            <a:ext cx="7405200" cy="10650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075B4-AAF2-F186-2EFC-C4D32935B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49" y="1872000"/>
            <a:ext cx="7405200" cy="4141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5AC06-2AC8-B87A-ABB3-C10827433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7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B4C3A-5014-F44D-B439-F95BE669A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0150" y="71652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6078-6145-F35F-6C24-7927DC317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150" y="71652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BADE-7DC1-44D1-B350-70A8CFC1AF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8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134"/>
        </a:spcBef>
        <a:spcAft>
          <a:spcPts val="1134"/>
        </a:spcAft>
        <a:buFont typeface="Arial" panose="020B0604020202020204" pitchFamily="34" charset="0"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230400" indent="-2304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460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134"/>
        </a:spcAft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>
          <p15:clr>
            <a:srgbClr val="F26B43"/>
          </p15:clr>
        </p15:guide>
        <p15:guide id="13" pos="7680">
          <p15:clr>
            <a:srgbClr val="F26B43"/>
          </p15:clr>
        </p15:guide>
        <p15:guide id="14" pos="340">
          <p15:clr>
            <a:srgbClr val="F26B43"/>
          </p15:clr>
        </p15:guide>
        <p15:guide id="15" pos="7339">
          <p15:clr>
            <a:srgbClr val="F26B43"/>
          </p15:clr>
        </p15:guide>
        <p15:guide id="16" orient="horz">
          <p15:clr>
            <a:srgbClr val="F26B43"/>
          </p15:clr>
        </p15:guide>
        <p15:guide id="17" orient="horz" pos="4320">
          <p15:clr>
            <a:srgbClr val="F26B43"/>
          </p15:clr>
        </p15:guide>
        <p15:guide id="18" orient="horz" pos="408">
          <p15:clr>
            <a:srgbClr val="F26B43"/>
          </p15:clr>
        </p15:guide>
        <p15:guide id="19" orient="horz" pos="3979">
          <p15:clr>
            <a:srgbClr val="F26B43"/>
          </p15:clr>
        </p15:guide>
        <p15:guide id="20" orient="horz" pos="997">
          <p15:clr>
            <a:srgbClr val="F26B43"/>
          </p15:clr>
        </p15:guide>
        <p15:guide id="21" orient="horz" pos="1174">
          <p15:clr>
            <a:srgbClr val="F26B43"/>
          </p15:clr>
        </p15:guide>
        <p15:guide id="22" orient="horz" pos="37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7033" y="1536633"/>
            <a:ext cx="10298000" cy="4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34658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4C1672-D60B-45EF-A4EE-F4A22DF1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00" y="252000"/>
            <a:ext cx="11552400" cy="820800"/>
          </a:xfrm>
          <a:prstGeom prst="rect">
            <a:avLst/>
          </a:prstGeom>
        </p:spPr>
        <p:txBody>
          <a:bodyPr vert="horz" lIns="90000" tIns="45720" rIns="9000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BB563-2AAA-47EE-B9DD-8EB566057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000" y="1256400"/>
            <a:ext cx="11552400" cy="492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9A4C9-558C-43EA-AA5D-420B7669B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2000" y="6591600"/>
            <a:ext cx="2192400" cy="1368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C1CA4-DD64-49C3-83E9-96543AE2D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6000" y="6591600"/>
            <a:ext cx="5760000" cy="1368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FD232-A4AF-40A0-AB2E-8A02FF210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0800" y="6591600"/>
            <a:ext cx="777600" cy="1368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|   </a:t>
            </a:r>
            <a:fld id="{5898CC38-F149-5B45-A1B4-290B41364A0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3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02000" indent="-23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3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70000" indent="-234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essexcountycouncil" TargetMode="External"/><Relationship Id="rId3" Type="http://schemas.openxmlformats.org/officeDocument/2006/relationships/hyperlink" Target="mailto:Duncan.Taylor@essex.gov.uk" TargetMode="External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hyperlink" Target="https://twitter.com/Essex_CC" TargetMode="External"/><Relationship Id="rId10" Type="http://schemas.openxmlformats.org/officeDocument/2006/relationships/image" Target="../media/image52.svg"/><Relationship Id="rId4" Type="http://schemas.openxmlformats.org/officeDocument/2006/relationships/hyperlink" Target="mailto:Louisa.Thomas@essex.gov.uk" TargetMode="External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7918-D394-B845-10D1-A27D5BC2E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6650912" cy="1620000"/>
          </a:xfrm>
        </p:spPr>
        <p:txBody>
          <a:bodyPr/>
          <a:lstStyle/>
          <a:p>
            <a:r>
              <a:rPr lang="en-GB" sz="5400" dirty="0"/>
              <a:t>Corporate Performance Report</a:t>
            </a:r>
            <a:br>
              <a:rPr lang="en-GB" sz="5400" dirty="0"/>
            </a:br>
            <a:r>
              <a:rPr lang="en-GB" sz="5400" dirty="0"/>
              <a:t>February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80B35E-248D-91D8-49A4-6F16A00E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5390411"/>
            <a:ext cx="6651163" cy="10800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PART THREE: ATTAINMENT IN ESSEX</a:t>
            </a:r>
          </a:p>
        </p:txBody>
      </p:sp>
      <p:pic>
        <p:nvPicPr>
          <p:cNvPr id="8" name="Picture Placeholder 7" descr="Sea of hands in the middle">
            <a:extLst>
              <a:ext uri="{FF2B5EF4-FFF2-40B4-BE49-F238E27FC236}">
                <a16:creationId xmlns:a16="http://schemas.microsoft.com/office/drawing/2014/main" id="{CF4EEFBF-32DA-5460-A3EB-91EBDFEA1DE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21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175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096000" y="1341464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C330AB-9657-E06B-E6E5-029EC6C24007}"/>
              </a:ext>
            </a:extLst>
          </p:cNvPr>
          <p:cNvGraphicFramePr>
            <a:graphicFrameLocks noGrp="1"/>
          </p:cNvGraphicFramePr>
          <p:nvPr/>
        </p:nvGraphicFramePr>
        <p:xfrm>
          <a:off x="849628" y="5657498"/>
          <a:ext cx="1148334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3340">
                  <a:extLst>
                    <a:ext uri="{9D8B030D-6E8A-4147-A177-3AD203B41FA5}">
                      <a16:colId xmlns:a16="http://schemas.microsoft.com/office/drawing/2014/main" val="875302565"/>
                    </a:ext>
                  </a:extLst>
                </a:gridCol>
              </a:tblGrid>
              <a:tr h="512484">
                <a:tc>
                  <a:txBody>
                    <a:bodyPr/>
                    <a:lstStyle/>
                    <a:p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tables above show where districts have higher attainment (compared to the Essex averages) highlighted in </a:t>
                      </a:r>
                      <a:r>
                        <a:rPr lang="en-GB" sz="1400" b="1">
                          <a:solidFill>
                            <a:srgbClr val="7030A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purple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Any districts where the performance for both SEN groups are named in </a:t>
                      </a:r>
                      <a:r>
                        <a:rPr lang="en-GB" sz="14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green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76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7E239E6-4550-EAE0-F525-6948C7AC5F37}"/>
              </a:ext>
            </a:extLst>
          </p:cNvPr>
          <p:cNvSpPr/>
          <p:nvPr/>
        </p:nvSpPr>
        <p:spPr>
          <a:xfrm>
            <a:off x="3700373" y="127816"/>
            <a:ext cx="51722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level Special Educational Needs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4FEEC23-0A5F-E7A6-0006-35DAF6250E90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8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595E7-C1C0-9888-BBFA-61E895771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A screenshot of a graph&#10;&#10;Description automatically generated">
            <a:extLst>
              <a:ext uri="{FF2B5EF4-FFF2-40B4-BE49-F238E27FC236}">
                <a16:creationId xmlns:a16="http://schemas.microsoft.com/office/drawing/2014/main" id="{F2834D2F-DE21-F7C5-239A-3B011A13A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597" y="1036140"/>
            <a:ext cx="11259403" cy="42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096000" y="1341464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CB063449-DCFC-3845-246F-555A415C446E}"/>
              </a:ext>
            </a:extLst>
          </p:cNvPr>
          <p:cNvGraphicFramePr>
            <a:graphicFrameLocks noGrp="1"/>
          </p:cNvGraphicFramePr>
          <p:nvPr/>
        </p:nvGraphicFramePr>
        <p:xfrm>
          <a:off x="1106296" y="1440755"/>
          <a:ext cx="10786658" cy="334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16">
                  <a:extLst>
                    <a:ext uri="{9D8B030D-6E8A-4147-A177-3AD203B41FA5}">
                      <a16:colId xmlns:a16="http://schemas.microsoft.com/office/drawing/2014/main" val="3679202360"/>
                    </a:ext>
                  </a:extLst>
                </a:gridCol>
                <a:gridCol w="9742742">
                  <a:extLst>
                    <a:ext uri="{9D8B030D-6E8A-4147-A177-3AD203B41FA5}">
                      <a16:colId xmlns:a16="http://schemas.microsoft.com/office/drawing/2014/main" val="3830416450"/>
                    </a:ext>
                  </a:extLst>
                </a:gridCol>
              </a:tblGrid>
              <a:tr h="395009">
                <a:tc rowSpan="3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Essex attainment outcomes are higher than England throughout the primary phase.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725054"/>
                  </a:ext>
                </a:extLst>
              </a:tr>
              <a:tr h="395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The span between highest and lowest performing districts has reduced since the 2022 baseline.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56309"/>
                  </a:ext>
                </a:extLst>
              </a:tr>
              <a:tr h="395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Essex performance up by 2%+ points across primary phase.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752205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Most disadvantaged v non-disadvantaged gaps have reduced in Essex since 2022.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486508"/>
                  </a:ext>
                </a:extLst>
              </a:tr>
              <a:tr h="56782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Whilst disadvantaged performance has improved among younger pupils, for those aged 7 and above, still only around 4 in 10 pupils are achieving the expected standard.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557267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Disadvantaged gaps and district spans increase through the key stages.</a:t>
                      </a: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781780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Essex pupils with SEN Support continue to have lower outcomes than their national peers.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22830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+mn-lt"/>
                        </a:rPr>
                        <a:t>Over 5,000 more KS2 pupils needing to achieve for Essex to reach Government 90% target by 2030.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438330"/>
                  </a:ext>
                </a:extLst>
              </a:tr>
            </a:tbl>
          </a:graphicData>
        </a:graphic>
      </p:graphicFrame>
      <p:pic>
        <p:nvPicPr>
          <p:cNvPr id="22" name="Picture 21" descr="A green button with black border&#10;&#10;Description automatically generated">
            <a:extLst>
              <a:ext uri="{FF2B5EF4-FFF2-40B4-BE49-F238E27FC236}">
                <a16:creationId xmlns:a16="http://schemas.microsoft.com/office/drawing/2014/main" id="{4AD11D1B-0B89-D01C-BD56-C8665A500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95" y="1663945"/>
            <a:ext cx="648000" cy="648000"/>
          </a:xfrm>
          <a:prstGeom prst="rect">
            <a:avLst/>
          </a:prstGeom>
        </p:spPr>
      </p:pic>
      <p:pic>
        <p:nvPicPr>
          <p:cNvPr id="23" name="Picture 22" descr="A yellow circle with black border&#10;&#10;Description automatically generated">
            <a:extLst>
              <a:ext uri="{FF2B5EF4-FFF2-40B4-BE49-F238E27FC236}">
                <a16:creationId xmlns:a16="http://schemas.microsoft.com/office/drawing/2014/main" id="{36E4C868-01DA-7E46-6DCE-E539C4DBE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495" y="2781000"/>
            <a:ext cx="648000" cy="648000"/>
          </a:xfrm>
          <a:prstGeom prst="rect">
            <a:avLst/>
          </a:prstGeom>
        </p:spPr>
      </p:pic>
      <p:pic>
        <p:nvPicPr>
          <p:cNvPr id="24" name="Picture 23" descr="A red button with black border&#10;&#10;Description automatically generated">
            <a:extLst>
              <a:ext uri="{FF2B5EF4-FFF2-40B4-BE49-F238E27FC236}">
                <a16:creationId xmlns:a16="http://schemas.microsoft.com/office/drawing/2014/main" id="{5F9F56EB-4008-A416-7148-8BDA3C8A7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495" y="3898055"/>
            <a:ext cx="648000" cy="64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96C473-7998-4542-85B3-E37DF40BE602}"/>
              </a:ext>
            </a:extLst>
          </p:cNvPr>
          <p:cNvSpPr/>
          <p:nvPr/>
        </p:nvSpPr>
        <p:spPr>
          <a:xfrm>
            <a:off x="3757912" y="170308"/>
            <a:ext cx="42171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messages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459576C-8ED8-1372-D125-C11D8A082593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8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C3E138-CCA5-3909-0E17-5CF3EB1210A2}"/>
              </a:ext>
            </a:extLst>
          </p:cNvPr>
          <p:cNvSpPr/>
          <p:nvPr/>
        </p:nvSpPr>
        <p:spPr>
          <a:xfrm>
            <a:off x="2586718" y="5687408"/>
            <a:ext cx="701856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Supporting appendix slides: 43 - 47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C7471-685A-894B-E5E9-021694E72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46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6ABE-E1A3-C11B-3176-59A100C3A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1944000"/>
            <a:ext cx="6535170" cy="1620000"/>
          </a:xfrm>
        </p:spPr>
        <p:txBody>
          <a:bodyPr/>
          <a:lstStyle/>
          <a:p>
            <a:r>
              <a:rPr lang="en-GB"/>
              <a:t>Attainment in Essex: Appendix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C33A1D-9E25-C2AB-963D-4204C3140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PBI: Education</a:t>
            </a:r>
          </a:p>
        </p:txBody>
      </p:sp>
    </p:spTree>
    <p:extLst>
      <p:ext uri="{BB962C8B-B14F-4D97-AF65-F5344CB8AC3E}">
        <p14:creationId xmlns:p14="http://schemas.microsoft.com/office/powerpoint/2010/main" val="1744126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096001" y="1350891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E5145C-D0F7-C3BC-B658-1DF9689E969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6606"/>
          <a:ext cx="4519750" cy="42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9750">
                  <a:extLst>
                    <a:ext uri="{9D8B030D-6E8A-4147-A177-3AD203B41FA5}">
                      <a16:colId xmlns:a16="http://schemas.microsoft.com/office/drawing/2014/main" val="315158350"/>
                    </a:ext>
                  </a:extLst>
                </a:gridCol>
              </a:tblGrid>
              <a:tr h="42097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HOW DOES ESSEX COMPARE IN 2023?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654460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FE9B59-825B-A076-D79F-9123E9096F6D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289742"/>
          <a:ext cx="11507910" cy="459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22">
                  <a:extLst>
                    <a:ext uri="{9D8B030D-6E8A-4147-A177-3AD203B41FA5}">
                      <a16:colId xmlns:a16="http://schemas.microsoft.com/office/drawing/2014/main" val="4058814688"/>
                    </a:ext>
                  </a:extLst>
                </a:gridCol>
                <a:gridCol w="4015819">
                  <a:extLst>
                    <a:ext uri="{9D8B030D-6E8A-4147-A177-3AD203B41FA5}">
                      <a16:colId xmlns:a16="http://schemas.microsoft.com/office/drawing/2014/main" val="974083263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521108072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2136399029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1929179740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3604734278"/>
                    </a:ext>
                  </a:extLst>
                </a:gridCol>
                <a:gridCol w="754144">
                  <a:extLst>
                    <a:ext uri="{9D8B030D-6E8A-4147-A177-3AD203B41FA5}">
                      <a16:colId xmlns:a16="http://schemas.microsoft.com/office/drawing/2014/main" val="1983546752"/>
                    </a:ext>
                  </a:extLst>
                </a:gridCol>
                <a:gridCol w="998026">
                  <a:extLst>
                    <a:ext uri="{9D8B030D-6E8A-4147-A177-3AD203B41FA5}">
                      <a16:colId xmlns:a16="http://schemas.microsoft.com/office/drawing/2014/main" val="2478733018"/>
                    </a:ext>
                  </a:extLst>
                </a:gridCol>
              </a:tblGrid>
              <a:tr h="35350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Key Stage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Measure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SN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Quartile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348570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EYFS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Good Level of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68.9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67.2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69.4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67.2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33046"/>
                  </a:ext>
                </a:extLst>
              </a:tr>
              <a:tr h="353505"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Year 1 Phonics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79.3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78.0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79.2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78.9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052420"/>
                  </a:ext>
                </a:extLst>
              </a:tr>
              <a:tr h="353505">
                <a:tc rowSpan="3"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Key Stage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 – Reading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70.4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67.5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70.1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68.2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563649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 – Writing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62.5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58.5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61.6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60.1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1st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34357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 - Maths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72.6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69.5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71.9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70.4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38th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280561"/>
                  </a:ext>
                </a:extLst>
              </a:tr>
              <a:tr h="353505">
                <a:tc rowSpan="7"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Key Stage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 - RWM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61.1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58.0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58.6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59.8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1417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 – Reading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74.0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72.7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73.3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73.3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64th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721113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 – Writing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73.4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69.8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71.3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71.7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93697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expected standard - Maths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74.4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72.1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72.0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73.3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63rd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117099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Progress score – Reading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05495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Progress score – Writing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31946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Progress score - Maths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82nd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3rd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709669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8E808-D04F-D0FE-A647-0F8BD9721607}"/>
              </a:ext>
            </a:extLst>
          </p:cNvPr>
          <p:cNvGraphicFramePr>
            <a:graphicFrameLocks noGrp="1"/>
          </p:cNvGraphicFramePr>
          <p:nvPr/>
        </p:nvGraphicFramePr>
        <p:xfrm>
          <a:off x="6058755" y="571279"/>
          <a:ext cx="39812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254">
                  <a:extLst>
                    <a:ext uri="{9D8B030D-6E8A-4147-A177-3AD203B41FA5}">
                      <a16:colId xmlns:a16="http://schemas.microsoft.com/office/drawing/2014/main" val="2491523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Shows highest 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0445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545451-1CE1-3545-7F64-DA3596F669E2}"/>
              </a:ext>
            </a:extLst>
          </p:cNvPr>
          <p:cNvGraphicFramePr>
            <a:graphicFrameLocks noGrp="1"/>
          </p:cNvGraphicFramePr>
          <p:nvPr/>
        </p:nvGraphicFramePr>
        <p:xfrm>
          <a:off x="10109322" y="559732"/>
          <a:ext cx="17025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07">
                  <a:extLst>
                    <a:ext uri="{9D8B030D-6E8A-4147-A177-3AD203B41FA5}">
                      <a16:colId xmlns:a16="http://schemas.microsoft.com/office/drawing/2014/main" val="1116880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Of 153 LAs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56143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E831DE1-10DA-E28D-AB7F-70AFC5E78812}"/>
              </a:ext>
            </a:extLst>
          </p:cNvPr>
          <p:cNvSpPr/>
          <p:nvPr/>
        </p:nvSpPr>
        <p:spPr>
          <a:xfrm rot="5400000">
            <a:off x="8000085" y="-945318"/>
            <a:ext cx="145233" cy="3981255"/>
          </a:xfrm>
          <a:prstGeom prst="leftBrace">
            <a:avLst/>
          </a:prstGeom>
          <a:ln w="15875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1E5171E-D451-19E8-FF2F-E20B0B6D67E2}"/>
              </a:ext>
            </a:extLst>
          </p:cNvPr>
          <p:cNvSpPr/>
          <p:nvPr/>
        </p:nvSpPr>
        <p:spPr>
          <a:xfrm rot="5400000">
            <a:off x="10887958" y="194057"/>
            <a:ext cx="145235" cy="1702507"/>
          </a:xfrm>
          <a:prstGeom prst="leftBrace">
            <a:avLst/>
          </a:prstGeom>
          <a:ln w="15875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BF7AD-B926-112E-3C37-77D072DB2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9A09E-F674-3118-29B6-676E6120F535}"/>
              </a:ext>
            </a:extLst>
          </p:cNvPr>
          <p:cNvSpPr txBox="1"/>
          <p:nvPr/>
        </p:nvSpPr>
        <p:spPr>
          <a:xfrm>
            <a:off x="190407" y="6380946"/>
            <a:ext cx="46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 = Eastern Region. SN = Statistical neighbours (CIPFA)</a:t>
            </a:r>
          </a:p>
        </p:txBody>
      </p:sp>
    </p:spTree>
    <p:extLst>
      <p:ext uri="{BB962C8B-B14F-4D97-AF65-F5344CB8AC3E}">
        <p14:creationId xmlns:p14="http://schemas.microsoft.com/office/powerpoint/2010/main" val="32677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096001" y="1350891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E5145C-D0F7-C3BC-B658-1DF9689E9698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276606"/>
          <a:ext cx="4519750" cy="42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9750">
                  <a:extLst>
                    <a:ext uri="{9D8B030D-6E8A-4147-A177-3AD203B41FA5}">
                      <a16:colId xmlns:a16="http://schemas.microsoft.com/office/drawing/2014/main" val="315158350"/>
                    </a:ext>
                  </a:extLst>
                </a:gridCol>
              </a:tblGrid>
              <a:tr h="42097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HOW DOES ESSEX COMPARE IN 2023?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654460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AFE9B59-825B-A076-D79F-9123E9096F6D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349217"/>
          <a:ext cx="11507910" cy="248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822">
                  <a:extLst>
                    <a:ext uri="{9D8B030D-6E8A-4147-A177-3AD203B41FA5}">
                      <a16:colId xmlns:a16="http://schemas.microsoft.com/office/drawing/2014/main" val="4058814688"/>
                    </a:ext>
                  </a:extLst>
                </a:gridCol>
                <a:gridCol w="4015819">
                  <a:extLst>
                    <a:ext uri="{9D8B030D-6E8A-4147-A177-3AD203B41FA5}">
                      <a16:colId xmlns:a16="http://schemas.microsoft.com/office/drawing/2014/main" val="974083263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521108072"/>
                    </a:ext>
                  </a:extLst>
                </a:gridCol>
                <a:gridCol w="980388">
                  <a:extLst>
                    <a:ext uri="{9D8B030D-6E8A-4147-A177-3AD203B41FA5}">
                      <a16:colId xmlns:a16="http://schemas.microsoft.com/office/drawing/2014/main" val="2136399029"/>
                    </a:ext>
                  </a:extLst>
                </a:gridCol>
                <a:gridCol w="980387">
                  <a:extLst>
                    <a:ext uri="{9D8B030D-6E8A-4147-A177-3AD203B41FA5}">
                      <a16:colId xmlns:a16="http://schemas.microsoft.com/office/drawing/2014/main" val="1929179740"/>
                    </a:ext>
                  </a:extLst>
                </a:gridCol>
                <a:gridCol w="1018095">
                  <a:extLst>
                    <a:ext uri="{9D8B030D-6E8A-4147-A177-3AD203B41FA5}">
                      <a16:colId xmlns:a16="http://schemas.microsoft.com/office/drawing/2014/main" val="3604734278"/>
                    </a:ext>
                  </a:extLst>
                </a:gridCol>
                <a:gridCol w="754144">
                  <a:extLst>
                    <a:ext uri="{9D8B030D-6E8A-4147-A177-3AD203B41FA5}">
                      <a16:colId xmlns:a16="http://schemas.microsoft.com/office/drawing/2014/main" val="1983546752"/>
                    </a:ext>
                  </a:extLst>
                </a:gridCol>
                <a:gridCol w="998026">
                  <a:extLst>
                    <a:ext uri="{9D8B030D-6E8A-4147-A177-3AD203B41FA5}">
                      <a16:colId xmlns:a16="http://schemas.microsoft.com/office/drawing/2014/main" val="2478733018"/>
                    </a:ext>
                  </a:extLst>
                </a:gridCol>
              </a:tblGrid>
              <a:tr h="353505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Key Stage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Measure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SN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chemeClr val="tx1"/>
                          </a:solidFill>
                        </a:rPr>
                        <a:t>Quartile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3348570"/>
                  </a:ext>
                </a:extLst>
              </a:tr>
              <a:tr h="353505">
                <a:tc rowSpan="3"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Key Stage 4 (provisional)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9-4 in English &amp; Maths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63.4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66.1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65.5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65.1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651141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Attainment 8 score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45.2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46.5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45.9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46.3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273316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Progress 8 score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-0.18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-0.06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-0.03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114th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Bottom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60303"/>
                  </a:ext>
                </a:extLst>
              </a:tr>
              <a:tr h="353505">
                <a:tc rowSpan="3"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Key Stage 5 (provisional) – college data not included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Average APS per A level entry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34.5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34.1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32.9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34.5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82588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achieving 2+ A levels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87.0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87.2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84.3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86.6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73rd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99523"/>
                  </a:ext>
                </a:extLst>
              </a:tr>
              <a:tr h="353505">
                <a:tc vMerge="1">
                  <a:txBody>
                    <a:bodyPr/>
                    <a:lstStyle/>
                    <a:p>
                      <a:endParaRPr lang="en-GB" sz="16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% achieving AAB or better in A levels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23.2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22.5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20.2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23.3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48th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2nd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17288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CA8E808-D04F-D0FE-A647-0F8BD9721607}"/>
              </a:ext>
            </a:extLst>
          </p:cNvPr>
          <p:cNvGraphicFramePr>
            <a:graphicFrameLocks noGrp="1"/>
          </p:cNvGraphicFramePr>
          <p:nvPr/>
        </p:nvGraphicFramePr>
        <p:xfrm>
          <a:off x="6058754" y="711784"/>
          <a:ext cx="398125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254">
                  <a:extLst>
                    <a:ext uri="{9D8B030D-6E8A-4147-A177-3AD203B41FA5}">
                      <a16:colId xmlns:a16="http://schemas.microsoft.com/office/drawing/2014/main" val="2491523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bg1"/>
                          </a:solidFill>
                        </a:rPr>
                        <a:t>Shows highest 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604457"/>
                  </a:ext>
                </a:extLst>
              </a:tr>
            </a:tbl>
          </a:graphicData>
        </a:graphic>
      </p:graphicFrame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D545451-1CE1-3545-7F64-DA3596F669E2}"/>
              </a:ext>
            </a:extLst>
          </p:cNvPr>
          <p:cNvGraphicFramePr>
            <a:graphicFrameLocks noGrp="1"/>
          </p:cNvGraphicFramePr>
          <p:nvPr/>
        </p:nvGraphicFramePr>
        <p:xfrm>
          <a:off x="10110202" y="711784"/>
          <a:ext cx="170250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507">
                  <a:extLst>
                    <a:ext uri="{9D8B030D-6E8A-4147-A177-3AD203B41FA5}">
                      <a16:colId xmlns:a16="http://schemas.microsoft.com/office/drawing/2014/main" val="1116880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</a:rPr>
                        <a:t>Of 153 LAs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956143"/>
                  </a:ext>
                </a:extLst>
              </a:tr>
            </a:tbl>
          </a:graphicData>
        </a:graphic>
      </p:graphicFrame>
      <p:sp>
        <p:nvSpPr>
          <p:cNvPr id="7" name="Left Brace 6">
            <a:extLst>
              <a:ext uri="{FF2B5EF4-FFF2-40B4-BE49-F238E27FC236}">
                <a16:creationId xmlns:a16="http://schemas.microsoft.com/office/drawing/2014/main" id="{BE831DE1-10DA-E28D-AB7F-70AFC5E78812}"/>
              </a:ext>
            </a:extLst>
          </p:cNvPr>
          <p:cNvSpPr/>
          <p:nvPr/>
        </p:nvSpPr>
        <p:spPr>
          <a:xfrm rot="5400000">
            <a:off x="7976765" y="-827633"/>
            <a:ext cx="145233" cy="3981255"/>
          </a:xfrm>
          <a:prstGeom prst="leftBrace">
            <a:avLst/>
          </a:prstGeom>
          <a:ln w="15875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01E5171E-D451-19E8-FF2F-E20B0B6D67E2}"/>
              </a:ext>
            </a:extLst>
          </p:cNvPr>
          <p:cNvSpPr/>
          <p:nvPr/>
        </p:nvSpPr>
        <p:spPr>
          <a:xfrm rot="5400000">
            <a:off x="10888839" y="313414"/>
            <a:ext cx="145235" cy="1702507"/>
          </a:xfrm>
          <a:prstGeom prst="leftBrace">
            <a:avLst/>
          </a:prstGeom>
          <a:ln w="15875">
            <a:solidFill>
              <a:srgbClr val="0048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EE217-3669-58D7-7334-EAF0A361C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751601-EE79-A3C6-90B8-9D904930151F}"/>
              </a:ext>
            </a:extLst>
          </p:cNvPr>
          <p:cNvSpPr txBox="1"/>
          <p:nvPr/>
        </p:nvSpPr>
        <p:spPr>
          <a:xfrm>
            <a:off x="190407" y="6380946"/>
            <a:ext cx="463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 = Eastern Region. SN = Statistical neighbours (CIPFA)</a:t>
            </a:r>
          </a:p>
        </p:txBody>
      </p:sp>
    </p:spTree>
    <p:extLst>
      <p:ext uri="{BB962C8B-B14F-4D97-AF65-F5344CB8AC3E}">
        <p14:creationId xmlns:p14="http://schemas.microsoft.com/office/powerpoint/2010/main" val="25392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096000" y="1341464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E5145C-D0F7-C3BC-B658-1DF9689E9698}"/>
              </a:ext>
            </a:extLst>
          </p:cNvPr>
          <p:cNvGraphicFramePr>
            <a:graphicFrameLocks noGrp="1"/>
          </p:cNvGraphicFramePr>
          <p:nvPr/>
        </p:nvGraphicFramePr>
        <p:xfrm>
          <a:off x="304799" y="276606"/>
          <a:ext cx="11638961" cy="42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8961">
                  <a:extLst>
                    <a:ext uri="{9D8B030D-6E8A-4147-A177-3AD203B41FA5}">
                      <a16:colId xmlns:a16="http://schemas.microsoft.com/office/drawing/2014/main" val="315158350"/>
                    </a:ext>
                  </a:extLst>
                </a:gridCol>
              </a:tblGrid>
              <a:tr h="42097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DATA ANNEX – DISTRICT PERFORMANCE (2023)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65446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9E14E10-9378-90CA-1511-AA8A54A92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1" y="4436119"/>
            <a:ext cx="11460480" cy="20915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3C2E8-EA5A-3BA8-AE7D-D43AE5D50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1" y="697583"/>
            <a:ext cx="11460480" cy="3581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1268-0AA5-F59F-23F8-0B342252E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6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096000" y="1341464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8E5145C-D0F7-C3BC-B658-1DF9689E9698}"/>
              </a:ext>
            </a:extLst>
          </p:cNvPr>
          <p:cNvGraphicFramePr>
            <a:graphicFrameLocks noGrp="1"/>
          </p:cNvGraphicFramePr>
          <p:nvPr/>
        </p:nvGraphicFramePr>
        <p:xfrm>
          <a:off x="304799" y="276606"/>
          <a:ext cx="11638961" cy="420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8961">
                  <a:extLst>
                    <a:ext uri="{9D8B030D-6E8A-4147-A177-3AD203B41FA5}">
                      <a16:colId xmlns:a16="http://schemas.microsoft.com/office/drawing/2014/main" val="315158350"/>
                    </a:ext>
                  </a:extLst>
                </a:gridCol>
              </a:tblGrid>
              <a:tr h="42097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FOCUS ON DISADVANTAGED PUPILS IN 2023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654460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5B9FF57-C97F-3D94-135E-FFD0C87F91A5}"/>
              </a:ext>
            </a:extLst>
          </p:cNvPr>
          <p:cNvGraphicFramePr>
            <a:graphicFrameLocks noGrp="1"/>
          </p:cNvGraphicFramePr>
          <p:nvPr/>
        </p:nvGraphicFramePr>
        <p:xfrm>
          <a:off x="420015" y="752321"/>
          <a:ext cx="11382344" cy="556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586">
                  <a:extLst>
                    <a:ext uri="{9D8B030D-6E8A-4147-A177-3AD203B41FA5}">
                      <a16:colId xmlns:a16="http://schemas.microsoft.com/office/drawing/2014/main" val="2686241640"/>
                    </a:ext>
                  </a:extLst>
                </a:gridCol>
                <a:gridCol w="2845586">
                  <a:extLst>
                    <a:ext uri="{9D8B030D-6E8A-4147-A177-3AD203B41FA5}">
                      <a16:colId xmlns:a16="http://schemas.microsoft.com/office/drawing/2014/main" val="935220421"/>
                    </a:ext>
                  </a:extLst>
                </a:gridCol>
                <a:gridCol w="2845586">
                  <a:extLst>
                    <a:ext uri="{9D8B030D-6E8A-4147-A177-3AD203B41FA5}">
                      <a16:colId xmlns:a16="http://schemas.microsoft.com/office/drawing/2014/main" val="2953831067"/>
                    </a:ext>
                  </a:extLst>
                </a:gridCol>
                <a:gridCol w="2845586">
                  <a:extLst>
                    <a:ext uri="{9D8B030D-6E8A-4147-A177-3AD203B41FA5}">
                      <a16:colId xmlns:a16="http://schemas.microsoft.com/office/drawing/2014/main" val="2170741354"/>
                    </a:ext>
                  </a:extLst>
                </a:gridCol>
              </a:tblGrid>
              <a:tr h="529724">
                <a:tc>
                  <a:txBody>
                    <a:bodyPr/>
                    <a:lstStyle/>
                    <a:p>
                      <a:pPr algn="l"/>
                      <a:r>
                        <a:rPr lang="en-GB" b="0">
                          <a:solidFill>
                            <a:schemeClr val="tx1"/>
                          </a:solidFill>
                        </a:rPr>
                        <a:t>EYFS: % GLD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>
                          <a:solidFill>
                            <a:schemeClr val="tx1"/>
                          </a:solidFill>
                        </a:rPr>
                        <a:t>KS2: % expected RWM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>
                          <a:solidFill>
                            <a:schemeClr val="tx1"/>
                          </a:solidFill>
                        </a:rPr>
                        <a:t>KS4: % 9-4 Eng. &amp; Maths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>
                          <a:solidFill>
                            <a:schemeClr val="tx1"/>
                          </a:solidFill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36816"/>
                  </a:ext>
                </a:extLst>
              </a:tr>
              <a:tr h="1258739"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/>
                        <a:t>Essex disadvantaged pupils lower than national peers across all key stages.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61822"/>
                  </a:ext>
                </a:extLst>
              </a:tr>
              <a:tr h="1258739"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/>
                        <a:t>In the primary phase Essex non-disadvantaged pupils above England averages.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39829"/>
                  </a:ext>
                </a:extLst>
              </a:tr>
              <a:tr h="1258739"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/>
                        <a:t>Gaps increase through the key stages with those in Essex consistently being higher than England.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250853"/>
                  </a:ext>
                </a:extLst>
              </a:tr>
              <a:tr h="1258739">
                <a:tc gridSpan="4">
                  <a:txBody>
                    <a:bodyPr/>
                    <a:lstStyle/>
                    <a:p>
                      <a:pPr algn="l"/>
                      <a:r>
                        <a:rPr lang="en-GB" sz="1600" b="0" dirty="0"/>
                        <a:t>Service Children (national comparative data not published)</a:t>
                      </a:r>
                    </a:p>
                    <a:p>
                      <a:pPr algn="l"/>
                      <a:r>
                        <a:rPr lang="en-GB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▪ </a:t>
                      </a: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600" b="0" dirty="0"/>
                        <a:t>YFS: % GLD – 62.0% of the 92 cohort achieved compared to 69.0% of non-service children.</a:t>
                      </a:r>
                    </a:p>
                    <a:p>
                      <a:pPr algn="l"/>
                      <a:r>
                        <a:rPr lang="en-GB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▪ </a:t>
                      </a:r>
                      <a:r>
                        <a:rPr lang="en-GB" sz="1600" b="0" dirty="0"/>
                        <a:t>KS2: % expected RWM – 67.7% of the 127 cohort achieved compared to 60.7% of non-service children.</a:t>
                      </a:r>
                    </a:p>
                    <a:p>
                      <a:pPr algn="l"/>
                      <a:r>
                        <a:rPr lang="en-GB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▪ </a:t>
                      </a:r>
                      <a:r>
                        <a:rPr lang="en-GB" sz="1600" b="0" dirty="0"/>
                        <a:t>KS4: % 9-4 Eng. &amp; Maths – 65.9% of the 91 cohort achieved compared to 63.4% of non-service children.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365313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C0DA20-FC84-314B-BBEF-2CB656D0DC56}"/>
              </a:ext>
            </a:extLst>
          </p:cNvPr>
          <p:cNvGraphicFramePr>
            <a:graphicFrameLocks noGrp="1"/>
          </p:cNvGraphicFramePr>
          <p:nvPr/>
        </p:nvGraphicFramePr>
        <p:xfrm>
          <a:off x="490195" y="1447956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Disadvantaged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50.4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52.0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B72591-3F6E-3D0B-31EF-0C5050613E01}"/>
              </a:ext>
            </a:extLst>
          </p:cNvPr>
          <p:cNvGraphicFramePr>
            <a:graphicFrameLocks noGrp="1"/>
          </p:cNvGraphicFramePr>
          <p:nvPr/>
        </p:nvGraphicFramePr>
        <p:xfrm>
          <a:off x="490193" y="2670681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Non-Dis.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71.9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+2.0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69.9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6DC8CB1-AAB1-2E71-039B-86FAFF444A29}"/>
              </a:ext>
            </a:extLst>
          </p:cNvPr>
          <p:cNvGraphicFramePr>
            <a:graphicFrameLocks noGrp="1"/>
          </p:cNvGraphicFramePr>
          <p:nvPr/>
        </p:nvGraphicFramePr>
        <p:xfrm>
          <a:off x="490193" y="3954945"/>
          <a:ext cx="267721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1100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Dis./non-dis.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1100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21.5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+3.6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1100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17.9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EAC7639-54E6-8CAD-F725-7215BF4950F1}"/>
              </a:ext>
            </a:extLst>
          </p:cNvPr>
          <p:cNvGraphicFramePr>
            <a:graphicFrameLocks noGrp="1"/>
          </p:cNvGraphicFramePr>
          <p:nvPr/>
        </p:nvGraphicFramePr>
        <p:xfrm>
          <a:off x="3340232" y="1447957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Disadvantaged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42.6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44.2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B96745AC-F692-B895-D098-F32A166F2CA7}"/>
              </a:ext>
            </a:extLst>
          </p:cNvPr>
          <p:cNvGraphicFramePr>
            <a:graphicFrameLocks noGrp="1"/>
          </p:cNvGraphicFramePr>
          <p:nvPr/>
        </p:nvGraphicFramePr>
        <p:xfrm>
          <a:off x="6190269" y="1447956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Disadvantaged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36.6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43.4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CD283E5-D17B-ED46-6DFE-67818C027752}"/>
              </a:ext>
            </a:extLst>
          </p:cNvPr>
          <p:cNvGraphicFramePr>
            <a:graphicFrameLocks noGrp="1"/>
          </p:cNvGraphicFramePr>
          <p:nvPr/>
        </p:nvGraphicFramePr>
        <p:xfrm>
          <a:off x="3340232" y="2670682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Non-Dis.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67.6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+1.0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66.6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67CADD-DBE7-52DD-9752-A439E62BA3BA}"/>
              </a:ext>
            </a:extLst>
          </p:cNvPr>
          <p:cNvGraphicFramePr>
            <a:graphicFrameLocks noGrp="1"/>
          </p:cNvGraphicFramePr>
          <p:nvPr/>
        </p:nvGraphicFramePr>
        <p:xfrm>
          <a:off x="6190269" y="2670682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Non-Dis.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70.2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72.8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AC40583-26C7-DD2F-5E68-BAD414C10230}"/>
              </a:ext>
            </a:extLst>
          </p:cNvPr>
          <p:cNvGraphicFramePr>
            <a:graphicFrameLocks noGrp="1"/>
          </p:cNvGraphicFramePr>
          <p:nvPr/>
        </p:nvGraphicFramePr>
        <p:xfrm>
          <a:off x="3340232" y="3942293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Dis./non-dis.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25.0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+2.6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22.4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59D21AC-4F75-EA13-A75B-3072F93EFFE8}"/>
              </a:ext>
            </a:extLst>
          </p:cNvPr>
          <p:cNvGraphicFramePr>
            <a:graphicFrameLocks noGrp="1"/>
          </p:cNvGraphicFramePr>
          <p:nvPr/>
        </p:nvGraphicFramePr>
        <p:xfrm>
          <a:off x="6190269" y="3942293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Dis./non-dis.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33.6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+5.8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39.4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ACD22-7367-58A2-D50D-69EFB7C80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39F10-7AEF-176A-4414-64C2538F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105382"/>
            <a:ext cx="2566800" cy="556925"/>
          </a:xfrm>
        </p:spPr>
        <p:txBody>
          <a:bodyPr/>
          <a:lstStyle/>
          <a:p>
            <a:r>
              <a:rPr lang="en-US"/>
              <a:t>This information is issued by: Essex County Council </a:t>
            </a:r>
            <a:br>
              <a:rPr lang="en-US"/>
            </a:b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FC622-21CB-5914-8F0B-8118C5DC8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834431"/>
            <a:ext cx="3207060" cy="1925537"/>
          </a:xfrm>
        </p:spPr>
        <p:txBody>
          <a:bodyPr/>
          <a:lstStyle/>
          <a:p>
            <a:r>
              <a:rPr lang="en-US"/>
              <a:t>Contact the team directly:</a:t>
            </a:r>
          </a:p>
          <a:p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Duncan.Taylor@essex.gov.uk</a:t>
            </a:r>
            <a:r>
              <a:rPr lang="en-US">
                <a:solidFill>
                  <a:schemeClr val="bg1"/>
                </a:solidFill>
              </a:rPr>
              <a:t>; </a:t>
            </a:r>
            <a:r>
              <a:rPr lang="en-US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Louisa.Thomas@essex.gov.uk</a:t>
            </a:r>
            <a:r>
              <a:rPr lang="en-US">
                <a:solidFill>
                  <a:schemeClr val="bg1"/>
                </a:solidFill>
              </a:rPr>
              <a:t>; </a:t>
            </a:r>
          </a:p>
          <a:p>
            <a:pPr>
              <a:spcAft>
                <a:spcPts val="0"/>
              </a:spcAft>
            </a:pPr>
            <a:r>
              <a:rPr lang="en-US"/>
              <a:t>Performance &amp; Business Intelligence, Corporate Team </a:t>
            </a:r>
          </a:p>
          <a:p>
            <a:pPr>
              <a:spcAft>
                <a:spcPts val="0"/>
              </a:spcAft>
            </a:pPr>
            <a:r>
              <a:rPr lang="en-US"/>
              <a:t>Policy Unit </a:t>
            </a:r>
            <a:br>
              <a:rPr lang="en-US"/>
            </a:br>
            <a:r>
              <a:rPr lang="en-US"/>
              <a:t>Essex County Council </a:t>
            </a:r>
            <a:br>
              <a:rPr lang="en-US"/>
            </a:br>
            <a:r>
              <a:rPr lang="en-US"/>
              <a:t>County Hall, Chelmsford </a:t>
            </a:r>
            <a:br>
              <a:rPr lang="en-US"/>
            </a:br>
            <a:r>
              <a:rPr lang="en-US"/>
              <a:t>Essex, CM1 1QH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C112-9BFD-936E-6B57-9DEE7415FD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facebook.com/</a:t>
            </a:r>
            <a:r>
              <a:rPr lang="en-GB" err="1"/>
              <a:t>essexcountycouncil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8CC2F-F138-3C92-A801-110BB34CD9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1995" y="4603321"/>
            <a:ext cx="3326400" cy="270000"/>
          </a:xfrm>
        </p:spPr>
        <p:txBody>
          <a:bodyPr/>
          <a:lstStyle/>
          <a:p>
            <a:r>
              <a:rPr lang="en-GB" err="1"/>
              <a:t>Essex_CC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D1A842-1709-997F-1715-E3E211B336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The information contained in this document can be translated, and/or made available in alternative formats, on request.</a:t>
            </a:r>
          </a:p>
          <a:p>
            <a:r>
              <a:rPr lang="en-US" i="1"/>
              <a:t>Due to be published March 2024</a:t>
            </a:r>
            <a:endParaRPr lang="en-GB" i="1"/>
          </a:p>
        </p:txBody>
      </p:sp>
      <p:pic>
        <p:nvPicPr>
          <p:cNvPr id="10" name="Graphic 9" descr="Twitter logo with hyperlink to ECC">
            <a:hlinkClick r:id="rId5"/>
            <a:extLst>
              <a:ext uri="{FF2B5EF4-FFF2-40B4-BE49-F238E27FC236}">
                <a16:creationId xmlns:a16="http://schemas.microsoft.com/office/drawing/2014/main" id="{1F238D15-DC5A-0DCF-5600-7338EF1225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9750" y="4615694"/>
            <a:ext cx="180975" cy="180975"/>
          </a:xfrm>
          <a:prstGeom prst="rect">
            <a:avLst/>
          </a:prstGeom>
        </p:spPr>
      </p:pic>
      <p:sp>
        <p:nvSpPr>
          <p:cNvPr id="7" name="Rectangle 6" descr="Hyperlink to ECC on Twitter">
            <a:hlinkClick r:id="rId5"/>
            <a:extLst>
              <a:ext uri="{FF2B5EF4-FFF2-40B4-BE49-F238E27FC236}">
                <a16:creationId xmlns:a16="http://schemas.microsoft.com/office/drawing/2014/main" id="{7D780071-514E-1185-D10D-DD3059070567}"/>
              </a:ext>
            </a:extLst>
          </p:cNvPr>
          <p:cNvSpPr/>
          <p:nvPr/>
        </p:nvSpPr>
        <p:spPr>
          <a:xfrm>
            <a:off x="791995" y="4591888"/>
            <a:ext cx="3326400" cy="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Graphic 11" descr="Facebook logo with hyperlink to ECC">
            <a:hlinkClick r:id="rId8"/>
            <a:extLst>
              <a:ext uri="{FF2B5EF4-FFF2-40B4-BE49-F238E27FC236}">
                <a16:creationId xmlns:a16="http://schemas.microsoft.com/office/drawing/2014/main" id="{98648007-FCB4-59A4-6F64-A8913F5573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0000" y="4384294"/>
            <a:ext cx="180975" cy="180975"/>
          </a:xfrm>
          <a:prstGeom prst="rect">
            <a:avLst/>
          </a:prstGeom>
        </p:spPr>
      </p:pic>
      <p:sp>
        <p:nvSpPr>
          <p:cNvPr id="8" name="Rectangle 7" descr="Hyperlink to ECC on Facebook">
            <a:hlinkClick r:id="rId8"/>
            <a:extLst>
              <a:ext uri="{FF2B5EF4-FFF2-40B4-BE49-F238E27FC236}">
                <a16:creationId xmlns:a16="http://schemas.microsoft.com/office/drawing/2014/main" id="{3CDE0499-8799-B210-9F08-4B9B9B40299C}"/>
              </a:ext>
            </a:extLst>
          </p:cNvPr>
          <p:cNvSpPr/>
          <p:nvPr/>
        </p:nvSpPr>
        <p:spPr>
          <a:xfrm>
            <a:off x="817200" y="4313538"/>
            <a:ext cx="3326400" cy="29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8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B21D48-1A99-C915-4B9C-BC8F2619D87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E40037"/>
          </a:solidFill>
        </p:spPr>
        <p:txBody>
          <a:bodyPr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Contents: Part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BB3E7-BC92-00B8-9E53-F4998ADD4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3947" y="292798"/>
            <a:ext cx="7638997" cy="4694839"/>
          </a:xfrm>
        </p:spPr>
        <p:txBody>
          <a:bodyPr vert="horz" lIns="0" tIns="0" rIns="0" bIns="0" numCol="2" rtlCol="0" anchor="t">
            <a:noAutofit/>
          </a:bodyPr>
          <a:lstStyle/>
          <a:p>
            <a:r>
              <a:rPr lang="en-GB" sz="2000" dirty="0"/>
              <a:t>PART THREE:</a:t>
            </a:r>
          </a:p>
          <a:p>
            <a:r>
              <a:rPr lang="en-GB" sz="2000" dirty="0"/>
              <a:t>Spotlight: Education, Attainment</a:t>
            </a:r>
          </a:p>
          <a:p>
            <a:pPr marL="572770" lvl="2" indent="-342900">
              <a:spcAft>
                <a:spcPts val="600"/>
              </a:spcAft>
            </a:pPr>
            <a:r>
              <a:rPr lang="en-GB" sz="1600" dirty="0">
                <a:solidFill>
                  <a:srgbClr val="004C94"/>
                </a:solidFill>
                <a:cs typeface="Calibri"/>
                <a:hlinkClick r:id="rId3" action="ppaction://hlinksldjump"/>
              </a:rPr>
              <a:t>Attainment in Essex</a:t>
            </a: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r>
              <a:rPr lang="en-GB" sz="1600" dirty="0">
                <a:solidFill>
                  <a:srgbClr val="004C94"/>
                </a:solidFill>
                <a:cs typeface="Calibri"/>
                <a:hlinkClick r:id="rId4" action="ppaction://hlinksldjump"/>
              </a:rPr>
              <a:t>Disadvantage Gap</a:t>
            </a: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r>
              <a:rPr lang="en-GB" sz="1600" dirty="0">
                <a:solidFill>
                  <a:srgbClr val="004C94"/>
                </a:solidFill>
                <a:cs typeface="Calibri"/>
                <a:hlinkClick r:id="rId5" action="ppaction://hlinksldjump"/>
              </a:rPr>
              <a:t>Free School Meals and Higher Education</a:t>
            </a: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r>
              <a:rPr lang="en-GB" sz="1600" dirty="0">
                <a:solidFill>
                  <a:srgbClr val="004C94"/>
                </a:solidFill>
                <a:cs typeface="Calibri"/>
                <a:hlinkClick r:id="rId6" action="ppaction://hlinksldjump"/>
              </a:rPr>
              <a:t>SEN and EHCP – changing cohorts</a:t>
            </a: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r>
              <a:rPr lang="en-GB" sz="1600" dirty="0">
                <a:solidFill>
                  <a:srgbClr val="004C94"/>
                </a:solidFill>
                <a:cs typeface="Calibri"/>
                <a:hlinkClick r:id="rId7" action="ppaction://hlinksldjump"/>
              </a:rPr>
              <a:t>Key messages</a:t>
            </a: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r>
              <a:rPr lang="en-GB" sz="1600" dirty="0">
                <a:solidFill>
                  <a:srgbClr val="004C94"/>
                </a:solidFill>
                <a:cs typeface="Calibri"/>
                <a:hlinkClick r:id="rId8" action="ppaction://hlinksldjump"/>
              </a:rPr>
              <a:t>Appendix </a:t>
            </a: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342265" lvl="1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572770" lvl="2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</a:endParaRPr>
          </a:p>
          <a:p>
            <a:pPr marL="342265" lvl="1" indent="-342900">
              <a:spcAft>
                <a:spcPts val="600"/>
              </a:spcAft>
            </a:pPr>
            <a:endParaRPr lang="en-GB" sz="1600" dirty="0">
              <a:solidFill>
                <a:srgbClr val="004C94"/>
              </a:solidFill>
              <a:cs typeface="Calibri"/>
            </a:endParaRPr>
          </a:p>
          <a:p>
            <a:pPr marL="229870" lvl="2" indent="0">
              <a:spcAft>
                <a:spcPts val="600"/>
              </a:spcAft>
              <a:buNone/>
            </a:pPr>
            <a:endParaRPr lang="en-GB" dirty="0">
              <a:solidFill>
                <a:srgbClr val="002060"/>
              </a:solidFill>
              <a:cs typeface="Calibri"/>
            </a:endParaRPr>
          </a:p>
          <a:p>
            <a:pPr marL="803275" lvl="3" indent="-342900"/>
            <a:endParaRPr lang="en-GB" dirty="0">
              <a:solidFill>
                <a:srgbClr val="002060"/>
              </a:solidFill>
              <a:cs typeface="Calibri"/>
            </a:endParaRPr>
          </a:p>
          <a:p>
            <a:pPr marL="460375" lvl="3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12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28"/>
          <p:cNvGrpSpPr/>
          <p:nvPr/>
        </p:nvGrpSpPr>
        <p:grpSpPr>
          <a:xfrm>
            <a:off x="3952875" y="230203"/>
            <a:ext cx="4945077" cy="6627797"/>
            <a:chOff x="2966750" y="1165750"/>
            <a:chExt cx="3166099" cy="3977784"/>
          </a:xfrm>
        </p:grpSpPr>
        <p:sp>
          <p:nvSpPr>
            <p:cNvPr id="841" name="Google Shape;841;p28"/>
            <p:cNvSpPr/>
            <p:nvPr/>
          </p:nvSpPr>
          <p:spPr>
            <a:xfrm>
              <a:off x="2966750" y="1165750"/>
              <a:ext cx="3166099" cy="3977784"/>
            </a:xfrm>
            <a:custGeom>
              <a:avLst/>
              <a:gdLst/>
              <a:ahLst/>
              <a:cxnLst/>
              <a:rect l="l" t="t" r="r" b="b"/>
              <a:pathLst>
                <a:path w="114527" h="143888" extrusionOk="0">
                  <a:moveTo>
                    <a:pt x="57841" y="0"/>
                  </a:moveTo>
                  <a:lnTo>
                    <a:pt x="48792" y="15895"/>
                  </a:lnTo>
                  <a:lnTo>
                    <a:pt x="51531" y="15895"/>
                  </a:lnTo>
                  <a:lnTo>
                    <a:pt x="51531" y="19181"/>
                  </a:lnTo>
                  <a:lnTo>
                    <a:pt x="51531" y="19979"/>
                  </a:lnTo>
                  <a:lnTo>
                    <a:pt x="51531" y="20086"/>
                  </a:lnTo>
                  <a:lnTo>
                    <a:pt x="51554" y="20217"/>
                  </a:lnTo>
                  <a:lnTo>
                    <a:pt x="51578" y="20515"/>
                  </a:lnTo>
                  <a:lnTo>
                    <a:pt x="51614" y="21098"/>
                  </a:lnTo>
                  <a:cubicBezTo>
                    <a:pt x="51638" y="21491"/>
                    <a:pt x="51650" y="21884"/>
                    <a:pt x="51697" y="22277"/>
                  </a:cubicBezTo>
                  <a:lnTo>
                    <a:pt x="51876" y="23444"/>
                  </a:lnTo>
                  <a:lnTo>
                    <a:pt x="51971" y="24027"/>
                  </a:lnTo>
                  <a:cubicBezTo>
                    <a:pt x="52007" y="24218"/>
                    <a:pt x="52066" y="24408"/>
                    <a:pt x="52102" y="24599"/>
                  </a:cubicBezTo>
                  <a:lnTo>
                    <a:pt x="52412" y="25742"/>
                  </a:lnTo>
                  <a:cubicBezTo>
                    <a:pt x="52507" y="26123"/>
                    <a:pt x="52662" y="26492"/>
                    <a:pt x="52793" y="26861"/>
                  </a:cubicBezTo>
                  <a:cubicBezTo>
                    <a:pt x="52935" y="27230"/>
                    <a:pt x="53055" y="27611"/>
                    <a:pt x="53221" y="27968"/>
                  </a:cubicBezTo>
                  <a:lnTo>
                    <a:pt x="53733" y="29028"/>
                  </a:lnTo>
                  <a:cubicBezTo>
                    <a:pt x="53817" y="29206"/>
                    <a:pt x="53900" y="29385"/>
                    <a:pt x="53995" y="29552"/>
                  </a:cubicBezTo>
                  <a:lnTo>
                    <a:pt x="54305" y="30064"/>
                  </a:lnTo>
                  <a:lnTo>
                    <a:pt x="54912" y="31064"/>
                  </a:lnTo>
                  <a:cubicBezTo>
                    <a:pt x="55138" y="31385"/>
                    <a:pt x="55376" y="31707"/>
                    <a:pt x="55614" y="32016"/>
                  </a:cubicBezTo>
                  <a:cubicBezTo>
                    <a:pt x="56067" y="32659"/>
                    <a:pt x="56615" y="33219"/>
                    <a:pt x="57150" y="33802"/>
                  </a:cubicBezTo>
                  <a:cubicBezTo>
                    <a:pt x="57400" y="34100"/>
                    <a:pt x="57710" y="34350"/>
                    <a:pt x="57996" y="34624"/>
                  </a:cubicBezTo>
                  <a:cubicBezTo>
                    <a:pt x="58293" y="34874"/>
                    <a:pt x="58567" y="35148"/>
                    <a:pt x="58877" y="35398"/>
                  </a:cubicBezTo>
                  <a:lnTo>
                    <a:pt x="59829" y="36100"/>
                  </a:lnTo>
                  <a:cubicBezTo>
                    <a:pt x="59984" y="36219"/>
                    <a:pt x="60139" y="36338"/>
                    <a:pt x="60305" y="36445"/>
                  </a:cubicBezTo>
                  <a:lnTo>
                    <a:pt x="60806" y="36755"/>
                  </a:lnTo>
                  <a:lnTo>
                    <a:pt x="61818" y="37362"/>
                  </a:lnTo>
                  <a:cubicBezTo>
                    <a:pt x="62163" y="37553"/>
                    <a:pt x="62520" y="37719"/>
                    <a:pt x="62877" y="37886"/>
                  </a:cubicBezTo>
                  <a:cubicBezTo>
                    <a:pt x="63568" y="38255"/>
                    <a:pt x="64318" y="38505"/>
                    <a:pt x="65068" y="38767"/>
                  </a:cubicBezTo>
                  <a:cubicBezTo>
                    <a:pt x="65437" y="38910"/>
                    <a:pt x="65818" y="39005"/>
                    <a:pt x="66199" y="39100"/>
                  </a:cubicBezTo>
                  <a:cubicBezTo>
                    <a:pt x="66580" y="39196"/>
                    <a:pt x="66961" y="39303"/>
                    <a:pt x="67342" y="39386"/>
                  </a:cubicBezTo>
                  <a:lnTo>
                    <a:pt x="68509" y="39577"/>
                  </a:lnTo>
                  <a:cubicBezTo>
                    <a:pt x="68902" y="39624"/>
                    <a:pt x="69295" y="39660"/>
                    <a:pt x="69676" y="39672"/>
                  </a:cubicBezTo>
                  <a:cubicBezTo>
                    <a:pt x="70176" y="39704"/>
                    <a:pt x="70946" y="39709"/>
                    <a:pt x="71403" y="39709"/>
                  </a:cubicBezTo>
                  <a:cubicBezTo>
                    <a:pt x="71632" y="39709"/>
                    <a:pt x="71783" y="39708"/>
                    <a:pt x="71783" y="39708"/>
                  </a:cubicBezTo>
                  <a:lnTo>
                    <a:pt x="94298" y="39708"/>
                  </a:lnTo>
                  <a:lnTo>
                    <a:pt x="94691" y="39743"/>
                  </a:lnTo>
                  <a:lnTo>
                    <a:pt x="94905" y="39779"/>
                  </a:lnTo>
                  <a:cubicBezTo>
                    <a:pt x="95048" y="39791"/>
                    <a:pt x="95191" y="39803"/>
                    <a:pt x="95334" y="39803"/>
                  </a:cubicBezTo>
                  <a:cubicBezTo>
                    <a:pt x="95477" y="39803"/>
                    <a:pt x="95619" y="39862"/>
                    <a:pt x="95762" y="39874"/>
                  </a:cubicBezTo>
                  <a:cubicBezTo>
                    <a:pt x="95893" y="39898"/>
                    <a:pt x="96048" y="39898"/>
                    <a:pt x="96179" y="39946"/>
                  </a:cubicBezTo>
                  <a:cubicBezTo>
                    <a:pt x="97286" y="40196"/>
                    <a:pt x="98334" y="40696"/>
                    <a:pt x="99227" y="41422"/>
                  </a:cubicBezTo>
                  <a:cubicBezTo>
                    <a:pt x="100096" y="42160"/>
                    <a:pt x="100799" y="43101"/>
                    <a:pt x="101263" y="44149"/>
                  </a:cubicBezTo>
                  <a:cubicBezTo>
                    <a:pt x="101680" y="45196"/>
                    <a:pt x="101870" y="46339"/>
                    <a:pt x="101787" y="47494"/>
                  </a:cubicBezTo>
                  <a:cubicBezTo>
                    <a:pt x="101727" y="48566"/>
                    <a:pt x="101370" y="49566"/>
                    <a:pt x="100846" y="50483"/>
                  </a:cubicBezTo>
                  <a:cubicBezTo>
                    <a:pt x="100263" y="51447"/>
                    <a:pt x="99251" y="52507"/>
                    <a:pt x="98286" y="53078"/>
                  </a:cubicBezTo>
                  <a:cubicBezTo>
                    <a:pt x="98060" y="53245"/>
                    <a:pt x="97774" y="53328"/>
                    <a:pt x="97536" y="53471"/>
                  </a:cubicBezTo>
                  <a:cubicBezTo>
                    <a:pt x="97405" y="53543"/>
                    <a:pt x="97262" y="53578"/>
                    <a:pt x="97131" y="53626"/>
                  </a:cubicBezTo>
                  <a:cubicBezTo>
                    <a:pt x="97001" y="53674"/>
                    <a:pt x="96870" y="53733"/>
                    <a:pt x="96739" y="53769"/>
                  </a:cubicBezTo>
                  <a:cubicBezTo>
                    <a:pt x="96596" y="53793"/>
                    <a:pt x="95119" y="54102"/>
                    <a:pt x="94572" y="54150"/>
                  </a:cubicBezTo>
                  <a:cubicBezTo>
                    <a:pt x="94504" y="54154"/>
                    <a:pt x="94416" y="54155"/>
                    <a:pt x="94320" y="54155"/>
                  </a:cubicBezTo>
                  <a:cubicBezTo>
                    <a:pt x="94128" y="54155"/>
                    <a:pt x="93909" y="54150"/>
                    <a:pt x="93774" y="54150"/>
                  </a:cubicBezTo>
                  <a:lnTo>
                    <a:pt x="19705" y="54150"/>
                  </a:lnTo>
                  <a:lnTo>
                    <a:pt x="19562" y="54114"/>
                  </a:lnTo>
                  <a:lnTo>
                    <a:pt x="19265" y="54102"/>
                  </a:lnTo>
                  <a:lnTo>
                    <a:pt x="18681" y="54126"/>
                  </a:lnTo>
                  <a:cubicBezTo>
                    <a:pt x="18288" y="54150"/>
                    <a:pt x="17895" y="54150"/>
                    <a:pt x="17514" y="54209"/>
                  </a:cubicBezTo>
                  <a:cubicBezTo>
                    <a:pt x="14383" y="54567"/>
                    <a:pt x="11335" y="55674"/>
                    <a:pt x="8716" y="57424"/>
                  </a:cubicBezTo>
                  <a:cubicBezTo>
                    <a:pt x="6120" y="59186"/>
                    <a:pt x="3953" y="61568"/>
                    <a:pt x="2417" y="64318"/>
                  </a:cubicBezTo>
                  <a:cubicBezTo>
                    <a:pt x="917" y="67080"/>
                    <a:pt x="96" y="70235"/>
                    <a:pt x="24" y="73367"/>
                  </a:cubicBezTo>
                  <a:cubicBezTo>
                    <a:pt x="0" y="73807"/>
                    <a:pt x="12" y="74010"/>
                    <a:pt x="12" y="74295"/>
                  </a:cubicBezTo>
                  <a:cubicBezTo>
                    <a:pt x="12" y="74343"/>
                    <a:pt x="12" y="74474"/>
                    <a:pt x="24" y="74557"/>
                  </a:cubicBezTo>
                  <a:lnTo>
                    <a:pt x="36" y="74855"/>
                  </a:lnTo>
                  <a:lnTo>
                    <a:pt x="60" y="75438"/>
                  </a:lnTo>
                  <a:cubicBezTo>
                    <a:pt x="84" y="75831"/>
                    <a:pt x="84" y="76224"/>
                    <a:pt x="143" y="76617"/>
                  </a:cubicBezTo>
                  <a:lnTo>
                    <a:pt x="322" y="77784"/>
                  </a:lnTo>
                  <a:cubicBezTo>
                    <a:pt x="357" y="77974"/>
                    <a:pt x="381" y="78165"/>
                    <a:pt x="429" y="78355"/>
                  </a:cubicBezTo>
                  <a:lnTo>
                    <a:pt x="560" y="78939"/>
                  </a:lnTo>
                  <a:lnTo>
                    <a:pt x="869" y="80082"/>
                  </a:lnTo>
                  <a:cubicBezTo>
                    <a:pt x="977" y="80451"/>
                    <a:pt x="1119" y="80820"/>
                    <a:pt x="1250" y="81189"/>
                  </a:cubicBezTo>
                  <a:cubicBezTo>
                    <a:pt x="1393" y="81558"/>
                    <a:pt x="1512" y="81939"/>
                    <a:pt x="1691" y="82296"/>
                  </a:cubicBezTo>
                  <a:cubicBezTo>
                    <a:pt x="2977" y="85166"/>
                    <a:pt x="4929" y="87737"/>
                    <a:pt x="7382" y="89702"/>
                  </a:cubicBezTo>
                  <a:cubicBezTo>
                    <a:pt x="9835" y="91655"/>
                    <a:pt x="12764" y="93048"/>
                    <a:pt x="15859" y="93655"/>
                  </a:cubicBezTo>
                  <a:lnTo>
                    <a:pt x="17026" y="93845"/>
                  </a:lnTo>
                  <a:lnTo>
                    <a:pt x="17610" y="93929"/>
                  </a:lnTo>
                  <a:cubicBezTo>
                    <a:pt x="17812" y="93952"/>
                    <a:pt x="18003" y="93952"/>
                    <a:pt x="18193" y="93964"/>
                  </a:cubicBezTo>
                  <a:lnTo>
                    <a:pt x="19372" y="94024"/>
                  </a:lnTo>
                  <a:lnTo>
                    <a:pt x="19669" y="94036"/>
                  </a:lnTo>
                  <a:lnTo>
                    <a:pt x="94643" y="94036"/>
                  </a:lnTo>
                  <a:lnTo>
                    <a:pt x="94869" y="94048"/>
                  </a:lnTo>
                  <a:cubicBezTo>
                    <a:pt x="95024" y="94060"/>
                    <a:pt x="95167" y="94072"/>
                    <a:pt x="95310" y="94072"/>
                  </a:cubicBezTo>
                  <a:cubicBezTo>
                    <a:pt x="95381" y="94072"/>
                    <a:pt x="95453" y="94083"/>
                    <a:pt x="95524" y="94095"/>
                  </a:cubicBezTo>
                  <a:lnTo>
                    <a:pt x="95727" y="94131"/>
                  </a:lnTo>
                  <a:cubicBezTo>
                    <a:pt x="95869" y="94155"/>
                    <a:pt x="96012" y="94167"/>
                    <a:pt x="96155" y="94191"/>
                  </a:cubicBezTo>
                  <a:cubicBezTo>
                    <a:pt x="96703" y="94345"/>
                    <a:pt x="97251" y="94476"/>
                    <a:pt x="97751" y="94750"/>
                  </a:cubicBezTo>
                  <a:cubicBezTo>
                    <a:pt x="98286" y="94976"/>
                    <a:pt x="98739" y="95322"/>
                    <a:pt x="99203" y="95655"/>
                  </a:cubicBezTo>
                  <a:cubicBezTo>
                    <a:pt x="99620" y="96048"/>
                    <a:pt x="100060" y="96429"/>
                    <a:pt x="100382" y="96905"/>
                  </a:cubicBezTo>
                  <a:cubicBezTo>
                    <a:pt x="100751" y="97346"/>
                    <a:pt x="100989" y="97870"/>
                    <a:pt x="101251" y="98382"/>
                  </a:cubicBezTo>
                  <a:cubicBezTo>
                    <a:pt x="101299" y="98513"/>
                    <a:pt x="101334" y="98643"/>
                    <a:pt x="101394" y="98774"/>
                  </a:cubicBezTo>
                  <a:cubicBezTo>
                    <a:pt x="101430" y="98917"/>
                    <a:pt x="101501" y="99036"/>
                    <a:pt x="101525" y="99179"/>
                  </a:cubicBezTo>
                  <a:cubicBezTo>
                    <a:pt x="101584" y="99453"/>
                    <a:pt x="101692" y="99727"/>
                    <a:pt x="101703" y="100013"/>
                  </a:cubicBezTo>
                  <a:cubicBezTo>
                    <a:pt x="101727" y="100156"/>
                    <a:pt x="101751" y="100287"/>
                    <a:pt x="101775" y="100429"/>
                  </a:cubicBezTo>
                  <a:lnTo>
                    <a:pt x="101799" y="100870"/>
                  </a:lnTo>
                  <a:lnTo>
                    <a:pt x="101823" y="101084"/>
                  </a:lnTo>
                  <a:lnTo>
                    <a:pt x="101834" y="101191"/>
                  </a:lnTo>
                  <a:lnTo>
                    <a:pt x="101834" y="101299"/>
                  </a:lnTo>
                  <a:cubicBezTo>
                    <a:pt x="101834" y="101334"/>
                    <a:pt x="101823" y="101358"/>
                    <a:pt x="101823" y="101370"/>
                  </a:cubicBezTo>
                  <a:cubicBezTo>
                    <a:pt x="101811" y="101513"/>
                    <a:pt x="101799" y="101656"/>
                    <a:pt x="101787" y="101799"/>
                  </a:cubicBezTo>
                  <a:cubicBezTo>
                    <a:pt x="101811" y="102096"/>
                    <a:pt x="101715" y="102370"/>
                    <a:pt x="101692" y="102656"/>
                  </a:cubicBezTo>
                  <a:cubicBezTo>
                    <a:pt x="101692" y="102799"/>
                    <a:pt x="101632" y="102930"/>
                    <a:pt x="101596" y="103073"/>
                  </a:cubicBezTo>
                  <a:cubicBezTo>
                    <a:pt x="101561" y="103204"/>
                    <a:pt x="101525" y="103346"/>
                    <a:pt x="101501" y="103477"/>
                  </a:cubicBezTo>
                  <a:cubicBezTo>
                    <a:pt x="101144" y="104561"/>
                    <a:pt x="100537" y="105561"/>
                    <a:pt x="99739" y="106383"/>
                  </a:cubicBezTo>
                  <a:cubicBezTo>
                    <a:pt x="98917" y="107192"/>
                    <a:pt x="97917" y="107799"/>
                    <a:pt x="96846" y="108157"/>
                  </a:cubicBezTo>
                  <a:cubicBezTo>
                    <a:pt x="96715" y="108204"/>
                    <a:pt x="96572" y="108216"/>
                    <a:pt x="96429" y="108264"/>
                  </a:cubicBezTo>
                  <a:cubicBezTo>
                    <a:pt x="96298" y="108288"/>
                    <a:pt x="96167" y="108359"/>
                    <a:pt x="96024" y="108359"/>
                  </a:cubicBezTo>
                  <a:cubicBezTo>
                    <a:pt x="95881" y="108383"/>
                    <a:pt x="95738" y="108395"/>
                    <a:pt x="95596" y="108419"/>
                  </a:cubicBezTo>
                  <a:cubicBezTo>
                    <a:pt x="95524" y="108430"/>
                    <a:pt x="95453" y="108454"/>
                    <a:pt x="95381" y="108454"/>
                  </a:cubicBezTo>
                  <a:lnTo>
                    <a:pt x="95167" y="108466"/>
                  </a:lnTo>
                  <a:cubicBezTo>
                    <a:pt x="95024" y="108466"/>
                    <a:pt x="94881" y="108466"/>
                    <a:pt x="94738" y="108478"/>
                  </a:cubicBezTo>
                  <a:cubicBezTo>
                    <a:pt x="94691" y="108478"/>
                    <a:pt x="94512" y="108466"/>
                    <a:pt x="94393" y="108466"/>
                  </a:cubicBezTo>
                  <a:lnTo>
                    <a:pt x="71283" y="108466"/>
                  </a:lnTo>
                  <a:lnTo>
                    <a:pt x="70985" y="108490"/>
                  </a:lnTo>
                  <a:lnTo>
                    <a:pt x="70402" y="108526"/>
                  </a:lnTo>
                  <a:cubicBezTo>
                    <a:pt x="70009" y="108538"/>
                    <a:pt x="69616" y="108561"/>
                    <a:pt x="69235" y="108597"/>
                  </a:cubicBezTo>
                  <a:lnTo>
                    <a:pt x="68068" y="108764"/>
                  </a:lnTo>
                  <a:cubicBezTo>
                    <a:pt x="67675" y="108835"/>
                    <a:pt x="67283" y="108883"/>
                    <a:pt x="66902" y="108990"/>
                  </a:cubicBezTo>
                  <a:cubicBezTo>
                    <a:pt x="66140" y="109181"/>
                    <a:pt x="65366" y="109359"/>
                    <a:pt x="64639" y="109657"/>
                  </a:cubicBezTo>
                  <a:cubicBezTo>
                    <a:pt x="64270" y="109788"/>
                    <a:pt x="63889" y="109919"/>
                    <a:pt x="63532" y="110073"/>
                  </a:cubicBezTo>
                  <a:lnTo>
                    <a:pt x="62460" y="110585"/>
                  </a:lnTo>
                  <a:lnTo>
                    <a:pt x="61937" y="110847"/>
                  </a:lnTo>
                  <a:cubicBezTo>
                    <a:pt x="61758" y="110931"/>
                    <a:pt x="61591" y="111038"/>
                    <a:pt x="61425" y="111145"/>
                  </a:cubicBezTo>
                  <a:lnTo>
                    <a:pt x="60413" y="111752"/>
                  </a:lnTo>
                  <a:cubicBezTo>
                    <a:pt x="60079" y="111967"/>
                    <a:pt x="59782" y="112217"/>
                    <a:pt x="59460" y="112443"/>
                  </a:cubicBezTo>
                  <a:cubicBezTo>
                    <a:pt x="59151" y="112681"/>
                    <a:pt x="58817" y="112907"/>
                    <a:pt x="58531" y="113169"/>
                  </a:cubicBezTo>
                  <a:cubicBezTo>
                    <a:pt x="58079" y="113586"/>
                    <a:pt x="57603" y="114003"/>
                    <a:pt x="57174" y="114443"/>
                  </a:cubicBezTo>
                  <a:cubicBezTo>
                    <a:pt x="57115" y="114503"/>
                    <a:pt x="57043" y="114586"/>
                    <a:pt x="56960" y="114681"/>
                  </a:cubicBezTo>
                  <a:cubicBezTo>
                    <a:pt x="56912" y="114717"/>
                    <a:pt x="56876" y="114765"/>
                    <a:pt x="56841" y="114800"/>
                  </a:cubicBezTo>
                  <a:cubicBezTo>
                    <a:pt x="56567" y="115110"/>
                    <a:pt x="56234" y="115479"/>
                    <a:pt x="56055" y="115681"/>
                  </a:cubicBezTo>
                  <a:lnTo>
                    <a:pt x="55341" y="116622"/>
                  </a:lnTo>
                  <a:lnTo>
                    <a:pt x="54995" y="117098"/>
                  </a:lnTo>
                  <a:cubicBezTo>
                    <a:pt x="54876" y="117253"/>
                    <a:pt x="54781" y="117432"/>
                    <a:pt x="54674" y="117586"/>
                  </a:cubicBezTo>
                  <a:lnTo>
                    <a:pt x="54067" y="118598"/>
                  </a:lnTo>
                  <a:cubicBezTo>
                    <a:pt x="53864" y="118944"/>
                    <a:pt x="53709" y="119301"/>
                    <a:pt x="53531" y="119658"/>
                  </a:cubicBezTo>
                  <a:cubicBezTo>
                    <a:pt x="53364" y="120015"/>
                    <a:pt x="53174" y="120360"/>
                    <a:pt x="53043" y="120730"/>
                  </a:cubicBezTo>
                  <a:lnTo>
                    <a:pt x="52638" y="121837"/>
                  </a:lnTo>
                  <a:cubicBezTo>
                    <a:pt x="52566" y="122027"/>
                    <a:pt x="52495" y="122206"/>
                    <a:pt x="52447" y="122396"/>
                  </a:cubicBezTo>
                  <a:lnTo>
                    <a:pt x="52293" y="122968"/>
                  </a:lnTo>
                  <a:lnTo>
                    <a:pt x="51995" y="124111"/>
                  </a:lnTo>
                  <a:cubicBezTo>
                    <a:pt x="51923" y="124504"/>
                    <a:pt x="51864" y="124897"/>
                    <a:pt x="51804" y="125278"/>
                  </a:cubicBezTo>
                  <a:cubicBezTo>
                    <a:pt x="51757" y="125671"/>
                    <a:pt x="51673" y="126064"/>
                    <a:pt x="51662" y="126445"/>
                  </a:cubicBezTo>
                  <a:lnTo>
                    <a:pt x="51578" y="127623"/>
                  </a:lnTo>
                  <a:lnTo>
                    <a:pt x="51531" y="128207"/>
                  </a:lnTo>
                  <a:lnTo>
                    <a:pt x="51531" y="128600"/>
                  </a:lnTo>
                  <a:lnTo>
                    <a:pt x="51531" y="129409"/>
                  </a:lnTo>
                  <a:lnTo>
                    <a:pt x="51531" y="131017"/>
                  </a:lnTo>
                  <a:lnTo>
                    <a:pt x="51531" y="143887"/>
                  </a:lnTo>
                  <a:lnTo>
                    <a:pt x="64187" y="143887"/>
                  </a:lnTo>
                  <a:lnTo>
                    <a:pt x="64187" y="131017"/>
                  </a:lnTo>
                  <a:lnTo>
                    <a:pt x="64187" y="129409"/>
                  </a:lnTo>
                  <a:lnTo>
                    <a:pt x="64187" y="128600"/>
                  </a:lnTo>
                  <a:lnTo>
                    <a:pt x="64187" y="128207"/>
                  </a:lnTo>
                  <a:lnTo>
                    <a:pt x="64163" y="127980"/>
                  </a:lnTo>
                  <a:cubicBezTo>
                    <a:pt x="64175" y="127838"/>
                    <a:pt x="64163" y="127695"/>
                    <a:pt x="64163" y="127540"/>
                  </a:cubicBezTo>
                  <a:cubicBezTo>
                    <a:pt x="64163" y="127397"/>
                    <a:pt x="64211" y="127266"/>
                    <a:pt x="64223" y="127123"/>
                  </a:cubicBezTo>
                  <a:cubicBezTo>
                    <a:pt x="64246" y="126980"/>
                    <a:pt x="64246" y="126837"/>
                    <a:pt x="64282" y="126695"/>
                  </a:cubicBezTo>
                  <a:cubicBezTo>
                    <a:pt x="64318" y="126564"/>
                    <a:pt x="64354" y="126421"/>
                    <a:pt x="64389" y="126290"/>
                  </a:cubicBezTo>
                  <a:cubicBezTo>
                    <a:pt x="64663" y="125194"/>
                    <a:pt x="65508" y="123909"/>
                    <a:pt x="66282" y="123063"/>
                  </a:cubicBezTo>
                  <a:cubicBezTo>
                    <a:pt x="66401" y="122956"/>
                    <a:pt x="66532" y="122849"/>
                    <a:pt x="66651" y="122730"/>
                  </a:cubicBezTo>
                  <a:cubicBezTo>
                    <a:pt x="66747" y="122623"/>
                    <a:pt x="66878" y="122563"/>
                    <a:pt x="66985" y="122468"/>
                  </a:cubicBezTo>
                  <a:cubicBezTo>
                    <a:pt x="67104" y="122396"/>
                    <a:pt x="67211" y="122289"/>
                    <a:pt x="67330" y="122218"/>
                  </a:cubicBezTo>
                  <a:cubicBezTo>
                    <a:pt x="67461" y="122146"/>
                    <a:pt x="67580" y="122075"/>
                    <a:pt x="67699" y="122004"/>
                  </a:cubicBezTo>
                  <a:cubicBezTo>
                    <a:pt x="67759" y="121956"/>
                    <a:pt x="67818" y="121920"/>
                    <a:pt x="67878" y="121884"/>
                  </a:cubicBezTo>
                  <a:lnTo>
                    <a:pt x="68080" y="121801"/>
                  </a:lnTo>
                  <a:cubicBezTo>
                    <a:pt x="68211" y="121742"/>
                    <a:pt x="68330" y="121670"/>
                    <a:pt x="68461" y="121611"/>
                  </a:cubicBezTo>
                  <a:lnTo>
                    <a:pt x="68866" y="121468"/>
                  </a:lnTo>
                  <a:cubicBezTo>
                    <a:pt x="69116" y="121349"/>
                    <a:pt x="69402" y="121301"/>
                    <a:pt x="69676" y="121218"/>
                  </a:cubicBezTo>
                  <a:cubicBezTo>
                    <a:pt x="69807" y="121170"/>
                    <a:pt x="69950" y="121170"/>
                    <a:pt x="70092" y="121146"/>
                  </a:cubicBezTo>
                  <a:cubicBezTo>
                    <a:pt x="70235" y="121122"/>
                    <a:pt x="70378" y="121099"/>
                    <a:pt x="70521" y="121075"/>
                  </a:cubicBezTo>
                  <a:cubicBezTo>
                    <a:pt x="70664" y="121075"/>
                    <a:pt x="70807" y="121063"/>
                    <a:pt x="70950" y="121063"/>
                  </a:cubicBezTo>
                  <a:lnTo>
                    <a:pt x="71164" y="121015"/>
                  </a:lnTo>
                  <a:lnTo>
                    <a:pt x="71283" y="120968"/>
                  </a:lnTo>
                  <a:lnTo>
                    <a:pt x="94393" y="120968"/>
                  </a:lnTo>
                  <a:cubicBezTo>
                    <a:pt x="94516" y="120968"/>
                    <a:pt x="94603" y="120994"/>
                    <a:pt x="94760" y="120994"/>
                  </a:cubicBezTo>
                  <a:cubicBezTo>
                    <a:pt x="94787" y="120994"/>
                    <a:pt x="94815" y="120993"/>
                    <a:pt x="94845" y="120991"/>
                  </a:cubicBezTo>
                  <a:lnTo>
                    <a:pt x="96024" y="120956"/>
                  </a:lnTo>
                  <a:lnTo>
                    <a:pt x="96608" y="120932"/>
                  </a:lnTo>
                  <a:cubicBezTo>
                    <a:pt x="96810" y="120908"/>
                    <a:pt x="97001" y="120884"/>
                    <a:pt x="97191" y="120861"/>
                  </a:cubicBezTo>
                  <a:lnTo>
                    <a:pt x="98358" y="120682"/>
                  </a:lnTo>
                  <a:cubicBezTo>
                    <a:pt x="98751" y="120622"/>
                    <a:pt x="99132" y="120503"/>
                    <a:pt x="99513" y="120420"/>
                  </a:cubicBezTo>
                  <a:cubicBezTo>
                    <a:pt x="99894" y="120313"/>
                    <a:pt x="100275" y="120229"/>
                    <a:pt x="100656" y="120099"/>
                  </a:cubicBezTo>
                  <a:cubicBezTo>
                    <a:pt x="103656" y="119134"/>
                    <a:pt x="106406" y="117443"/>
                    <a:pt x="108633" y="115229"/>
                  </a:cubicBezTo>
                  <a:cubicBezTo>
                    <a:pt x="110836" y="112990"/>
                    <a:pt x="112514" y="110228"/>
                    <a:pt x="113467" y="107228"/>
                  </a:cubicBezTo>
                  <a:cubicBezTo>
                    <a:pt x="113574" y="106847"/>
                    <a:pt x="113669" y="106466"/>
                    <a:pt x="113776" y="106085"/>
                  </a:cubicBezTo>
                  <a:cubicBezTo>
                    <a:pt x="113860" y="105692"/>
                    <a:pt x="113979" y="105323"/>
                    <a:pt x="114026" y="104930"/>
                  </a:cubicBezTo>
                  <a:cubicBezTo>
                    <a:pt x="114146" y="104144"/>
                    <a:pt x="114288" y="103370"/>
                    <a:pt x="114300" y="102584"/>
                  </a:cubicBezTo>
                  <a:lnTo>
                    <a:pt x="114348" y="101418"/>
                  </a:lnTo>
                  <a:cubicBezTo>
                    <a:pt x="114348" y="101358"/>
                    <a:pt x="114336" y="101322"/>
                    <a:pt x="114336" y="101287"/>
                  </a:cubicBezTo>
                  <a:lnTo>
                    <a:pt x="114336" y="101191"/>
                  </a:lnTo>
                  <a:lnTo>
                    <a:pt x="114336" y="100906"/>
                  </a:lnTo>
                  <a:lnTo>
                    <a:pt x="114324" y="100310"/>
                  </a:lnTo>
                  <a:cubicBezTo>
                    <a:pt x="114300" y="99929"/>
                    <a:pt x="114288" y="99536"/>
                    <a:pt x="114253" y="99144"/>
                  </a:cubicBezTo>
                  <a:lnTo>
                    <a:pt x="114086" y="97977"/>
                  </a:lnTo>
                  <a:cubicBezTo>
                    <a:pt x="113979" y="97191"/>
                    <a:pt x="113765" y="96429"/>
                    <a:pt x="113562" y="95667"/>
                  </a:cubicBezTo>
                  <a:cubicBezTo>
                    <a:pt x="113479" y="95286"/>
                    <a:pt x="113324" y="94917"/>
                    <a:pt x="113193" y="94548"/>
                  </a:cubicBezTo>
                  <a:cubicBezTo>
                    <a:pt x="113062" y="94179"/>
                    <a:pt x="112931" y="93810"/>
                    <a:pt x="112776" y="93440"/>
                  </a:cubicBezTo>
                  <a:cubicBezTo>
                    <a:pt x="112121" y="92012"/>
                    <a:pt x="111371" y="90619"/>
                    <a:pt x="110407" y="89369"/>
                  </a:cubicBezTo>
                  <a:cubicBezTo>
                    <a:pt x="109478" y="88095"/>
                    <a:pt x="108359" y="86987"/>
                    <a:pt x="107168" y="85963"/>
                  </a:cubicBezTo>
                  <a:cubicBezTo>
                    <a:pt x="105930" y="84999"/>
                    <a:pt x="104621" y="84106"/>
                    <a:pt x="103192" y="83451"/>
                  </a:cubicBezTo>
                  <a:cubicBezTo>
                    <a:pt x="101787" y="82737"/>
                    <a:pt x="100263" y="82272"/>
                    <a:pt x="98727" y="81915"/>
                  </a:cubicBezTo>
                  <a:cubicBezTo>
                    <a:pt x="98346" y="81844"/>
                    <a:pt x="97953" y="81784"/>
                    <a:pt x="97560" y="81725"/>
                  </a:cubicBezTo>
                  <a:lnTo>
                    <a:pt x="96977" y="81641"/>
                  </a:lnTo>
                  <a:cubicBezTo>
                    <a:pt x="96786" y="81606"/>
                    <a:pt x="96596" y="81582"/>
                    <a:pt x="96393" y="81582"/>
                  </a:cubicBezTo>
                  <a:lnTo>
                    <a:pt x="95226" y="81534"/>
                  </a:lnTo>
                  <a:lnTo>
                    <a:pt x="94643" y="81522"/>
                  </a:lnTo>
                  <a:lnTo>
                    <a:pt x="19872" y="81522"/>
                  </a:lnTo>
                  <a:lnTo>
                    <a:pt x="19693" y="81510"/>
                  </a:lnTo>
                  <a:lnTo>
                    <a:pt x="19574" y="81499"/>
                  </a:lnTo>
                  <a:cubicBezTo>
                    <a:pt x="19431" y="81487"/>
                    <a:pt x="19288" y="81475"/>
                    <a:pt x="19146" y="81463"/>
                  </a:cubicBezTo>
                  <a:cubicBezTo>
                    <a:pt x="19074" y="81463"/>
                    <a:pt x="19003" y="81463"/>
                    <a:pt x="18931" y="81451"/>
                  </a:cubicBezTo>
                  <a:lnTo>
                    <a:pt x="18717" y="81415"/>
                  </a:lnTo>
                  <a:cubicBezTo>
                    <a:pt x="18586" y="81391"/>
                    <a:pt x="18443" y="81368"/>
                    <a:pt x="18300" y="81356"/>
                  </a:cubicBezTo>
                  <a:cubicBezTo>
                    <a:pt x="17181" y="81129"/>
                    <a:pt x="16145" y="80629"/>
                    <a:pt x="15240" y="79915"/>
                  </a:cubicBezTo>
                  <a:cubicBezTo>
                    <a:pt x="14335" y="79213"/>
                    <a:pt x="13633" y="78260"/>
                    <a:pt x="13169" y="77224"/>
                  </a:cubicBezTo>
                  <a:cubicBezTo>
                    <a:pt x="13085" y="77105"/>
                    <a:pt x="13061" y="76962"/>
                    <a:pt x="13014" y="76831"/>
                  </a:cubicBezTo>
                  <a:cubicBezTo>
                    <a:pt x="12966" y="76700"/>
                    <a:pt x="12907" y="76569"/>
                    <a:pt x="12859" y="76426"/>
                  </a:cubicBezTo>
                  <a:cubicBezTo>
                    <a:pt x="12835" y="76296"/>
                    <a:pt x="12800" y="76153"/>
                    <a:pt x="12764" y="76022"/>
                  </a:cubicBezTo>
                  <a:lnTo>
                    <a:pt x="12704" y="75819"/>
                  </a:lnTo>
                  <a:cubicBezTo>
                    <a:pt x="12692" y="75748"/>
                    <a:pt x="12680" y="75676"/>
                    <a:pt x="12680" y="75605"/>
                  </a:cubicBezTo>
                  <a:cubicBezTo>
                    <a:pt x="12657" y="75462"/>
                    <a:pt x="12633" y="75319"/>
                    <a:pt x="12609" y="75176"/>
                  </a:cubicBezTo>
                  <a:cubicBezTo>
                    <a:pt x="12573" y="75045"/>
                    <a:pt x="12597" y="74891"/>
                    <a:pt x="12585" y="74748"/>
                  </a:cubicBezTo>
                  <a:lnTo>
                    <a:pt x="12549" y="74295"/>
                  </a:lnTo>
                  <a:cubicBezTo>
                    <a:pt x="12549" y="74033"/>
                    <a:pt x="12549" y="73700"/>
                    <a:pt x="12561" y="73617"/>
                  </a:cubicBezTo>
                  <a:cubicBezTo>
                    <a:pt x="12597" y="72462"/>
                    <a:pt x="12895" y="71343"/>
                    <a:pt x="13431" y="70342"/>
                  </a:cubicBezTo>
                  <a:cubicBezTo>
                    <a:pt x="13990" y="69354"/>
                    <a:pt x="14776" y="68473"/>
                    <a:pt x="15717" y="67830"/>
                  </a:cubicBezTo>
                  <a:cubicBezTo>
                    <a:pt x="16681" y="67199"/>
                    <a:pt x="17764" y="66806"/>
                    <a:pt x="18896" y="66663"/>
                  </a:cubicBezTo>
                  <a:cubicBezTo>
                    <a:pt x="19038" y="66640"/>
                    <a:pt x="19181" y="66651"/>
                    <a:pt x="19324" y="66640"/>
                  </a:cubicBezTo>
                  <a:lnTo>
                    <a:pt x="19538" y="66628"/>
                  </a:lnTo>
                  <a:lnTo>
                    <a:pt x="19646" y="66640"/>
                  </a:lnTo>
                  <a:lnTo>
                    <a:pt x="94572" y="66640"/>
                  </a:lnTo>
                  <a:lnTo>
                    <a:pt x="94679" y="66628"/>
                  </a:lnTo>
                  <a:lnTo>
                    <a:pt x="94822" y="66616"/>
                  </a:lnTo>
                  <a:lnTo>
                    <a:pt x="95119" y="66604"/>
                  </a:lnTo>
                  <a:lnTo>
                    <a:pt x="95703" y="66568"/>
                  </a:lnTo>
                  <a:cubicBezTo>
                    <a:pt x="96096" y="66544"/>
                    <a:pt x="96489" y="66544"/>
                    <a:pt x="96881" y="66485"/>
                  </a:cubicBezTo>
                  <a:lnTo>
                    <a:pt x="98048" y="66306"/>
                  </a:lnTo>
                  <a:lnTo>
                    <a:pt x="98632" y="66211"/>
                  </a:lnTo>
                  <a:lnTo>
                    <a:pt x="99203" y="66080"/>
                  </a:lnTo>
                  <a:lnTo>
                    <a:pt x="100346" y="65782"/>
                  </a:lnTo>
                  <a:cubicBezTo>
                    <a:pt x="100727" y="65675"/>
                    <a:pt x="101096" y="65520"/>
                    <a:pt x="101465" y="65389"/>
                  </a:cubicBezTo>
                  <a:cubicBezTo>
                    <a:pt x="101834" y="65247"/>
                    <a:pt x="102215" y="65127"/>
                    <a:pt x="102561" y="64961"/>
                  </a:cubicBezTo>
                  <a:cubicBezTo>
                    <a:pt x="103275" y="64616"/>
                    <a:pt x="104001" y="64306"/>
                    <a:pt x="104656" y="63877"/>
                  </a:cubicBezTo>
                  <a:cubicBezTo>
                    <a:pt x="107288" y="62318"/>
                    <a:pt x="109693" y="59960"/>
                    <a:pt x="111348" y="57365"/>
                  </a:cubicBezTo>
                  <a:cubicBezTo>
                    <a:pt x="111383" y="57317"/>
                    <a:pt x="111419" y="57257"/>
                    <a:pt x="111455" y="57198"/>
                  </a:cubicBezTo>
                  <a:cubicBezTo>
                    <a:pt x="111467" y="57174"/>
                    <a:pt x="111479" y="57150"/>
                    <a:pt x="111490" y="57138"/>
                  </a:cubicBezTo>
                  <a:lnTo>
                    <a:pt x="111490" y="57126"/>
                  </a:lnTo>
                  <a:cubicBezTo>
                    <a:pt x="113074" y="54519"/>
                    <a:pt x="114074" y="51531"/>
                    <a:pt x="114288" y="48483"/>
                  </a:cubicBezTo>
                  <a:cubicBezTo>
                    <a:pt x="114527" y="45363"/>
                    <a:pt x="114026" y="42172"/>
                    <a:pt x="112812" y="39255"/>
                  </a:cubicBezTo>
                  <a:cubicBezTo>
                    <a:pt x="111562" y="36362"/>
                    <a:pt x="109633" y="33778"/>
                    <a:pt x="107228" y="31766"/>
                  </a:cubicBezTo>
                  <a:cubicBezTo>
                    <a:pt x="104799" y="29766"/>
                    <a:pt x="101894" y="28349"/>
                    <a:pt x="98810" y="27682"/>
                  </a:cubicBezTo>
                  <a:cubicBezTo>
                    <a:pt x="98429" y="27587"/>
                    <a:pt x="98036" y="27540"/>
                    <a:pt x="97643" y="27480"/>
                  </a:cubicBezTo>
                  <a:cubicBezTo>
                    <a:pt x="97251" y="27420"/>
                    <a:pt x="96870" y="27349"/>
                    <a:pt x="96477" y="27325"/>
                  </a:cubicBezTo>
                  <a:lnTo>
                    <a:pt x="95298" y="27266"/>
                  </a:lnTo>
                  <a:lnTo>
                    <a:pt x="94715" y="27218"/>
                  </a:lnTo>
                  <a:lnTo>
                    <a:pt x="94298" y="27206"/>
                  </a:lnTo>
                  <a:lnTo>
                    <a:pt x="71783" y="27206"/>
                  </a:lnTo>
                  <a:cubicBezTo>
                    <a:pt x="71140" y="27206"/>
                    <a:pt x="70676" y="27182"/>
                    <a:pt x="70676" y="27182"/>
                  </a:cubicBezTo>
                  <a:cubicBezTo>
                    <a:pt x="70650" y="27185"/>
                    <a:pt x="70624" y="27186"/>
                    <a:pt x="70598" y="27186"/>
                  </a:cubicBezTo>
                  <a:cubicBezTo>
                    <a:pt x="70484" y="27186"/>
                    <a:pt x="70376" y="27166"/>
                    <a:pt x="70259" y="27147"/>
                  </a:cubicBezTo>
                  <a:cubicBezTo>
                    <a:pt x="70116" y="27123"/>
                    <a:pt x="69973" y="27111"/>
                    <a:pt x="69830" y="27087"/>
                  </a:cubicBezTo>
                  <a:lnTo>
                    <a:pt x="69426" y="26980"/>
                  </a:lnTo>
                  <a:cubicBezTo>
                    <a:pt x="69283" y="26944"/>
                    <a:pt x="69140" y="26932"/>
                    <a:pt x="69009" y="26861"/>
                  </a:cubicBezTo>
                  <a:cubicBezTo>
                    <a:pt x="68747" y="26754"/>
                    <a:pt x="68473" y="26694"/>
                    <a:pt x="68223" y="26551"/>
                  </a:cubicBezTo>
                  <a:lnTo>
                    <a:pt x="67842" y="26361"/>
                  </a:lnTo>
                  <a:cubicBezTo>
                    <a:pt x="67723" y="26289"/>
                    <a:pt x="67604" y="26206"/>
                    <a:pt x="67473" y="26135"/>
                  </a:cubicBezTo>
                  <a:lnTo>
                    <a:pt x="67294" y="26027"/>
                  </a:lnTo>
                  <a:cubicBezTo>
                    <a:pt x="67235" y="25992"/>
                    <a:pt x="67175" y="25944"/>
                    <a:pt x="67116" y="25896"/>
                  </a:cubicBezTo>
                  <a:cubicBezTo>
                    <a:pt x="67009" y="25813"/>
                    <a:pt x="66890" y="25730"/>
                    <a:pt x="66771" y="25646"/>
                  </a:cubicBezTo>
                  <a:cubicBezTo>
                    <a:pt x="66663" y="25563"/>
                    <a:pt x="66568" y="25444"/>
                    <a:pt x="66461" y="25361"/>
                  </a:cubicBezTo>
                  <a:cubicBezTo>
                    <a:pt x="66354" y="25254"/>
                    <a:pt x="66223" y="25182"/>
                    <a:pt x="66140" y="25063"/>
                  </a:cubicBezTo>
                  <a:cubicBezTo>
                    <a:pt x="65961" y="24837"/>
                    <a:pt x="65735" y="24658"/>
                    <a:pt x="65592" y="24408"/>
                  </a:cubicBezTo>
                  <a:cubicBezTo>
                    <a:pt x="64889" y="23503"/>
                    <a:pt x="64401" y="22444"/>
                    <a:pt x="64235" y="21313"/>
                  </a:cubicBezTo>
                  <a:cubicBezTo>
                    <a:pt x="64211" y="21170"/>
                    <a:pt x="64175" y="20110"/>
                    <a:pt x="64175" y="20074"/>
                  </a:cubicBezTo>
                  <a:lnTo>
                    <a:pt x="64175" y="19979"/>
                  </a:lnTo>
                  <a:lnTo>
                    <a:pt x="64175" y="19169"/>
                  </a:lnTo>
                  <a:lnTo>
                    <a:pt x="64175" y="15895"/>
                  </a:lnTo>
                  <a:lnTo>
                    <a:pt x="66890" y="15895"/>
                  </a:lnTo>
                  <a:lnTo>
                    <a:pt x="578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3124740" y="1467244"/>
              <a:ext cx="2847490" cy="3675956"/>
            </a:xfrm>
            <a:custGeom>
              <a:avLst/>
              <a:gdLst/>
              <a:ahLst/>
              <a:cxnLst/>
              <a:rect l="l" t="t" r="r" b="b"/>
              <a:pathLst>
                <a:path w="103002" h="132970" extrusionOk="0">
                  <a:moveTo>
                    <a:pt x="51507" y="1"/>
                  </a:moveTo>
                  <a:lnTo>
                    <a:pt x="51507" y="3727"/>
                  </a:lnTo>
                  <a:lnTo>
                    <a:pt x="52757" y="3727"/>
                  </a:lnTo>
                  <a:lnTo>
                    <a:pt x="52757" y="1"/>
                  </a:lnTo>
                  <a:close/>
                  <a:moveTo>
                    <a:pt x="51507" y="7442"/>
                  </a:moveTo>
                  <a:lnTo>
                    <a:pt x="51507" y="9180"/>
                  </a:lnTo>
                  <a:cubicBezTo>
                    <a:pt x="51507" y="9883"/>
                    <a:pt x="51566" y="10573"/>
                    <a:pt x="51662" y="11252"/>
                  </a:cubicBezTo>
                  <a:lnTo>
                    <a:pt x="52888" y="11073"/>
                  </a:lnTo>
                  <a:cubicBezTo>
                    <a:pt x="52793" y="10454"/>
                    <a:pt x="52757" y="9823"/>
                    <a:pt x="52757" y="9180"/>
                  </a:cubicBezTo>
                  <a:lnTo>
                    <a:pt x="52757" y="7442"/>
                  </a:lnTo>
                  <a:close/>
                  <a:moveTo>
                    <a:pt x="53888" y="14467"/>
                  </a:moveTo>
                  <a:lnTo>
                    <a:pt x="52757" y="14979"/>
                  </a:lnTo>
                  <a:cubicBezTo>
                    <a:pt x="53293" y="16157"/>
                    <a:pt x="53995" y="17265"/>
                    <a:pt x="54840" y="18265"/>
                  </a:cubicBezTo>
                  <a:lnTo>
                    <a:pt x="55781" y="17455"/>
                  </a:lnTo>
                  <a:cubicBezTo>
                    <a:pt x="55019" y="16550"/>
                    <a:pt x="54376" y="15550"/>
                    <a:pt x="53888" y="14467"/>
                  </a:cubicBezTo>
                  <a:close/>
                  <a:moveTo>
                    <a:pt x="58424" y="19812"/>
                  </a:moveTo>
                  <a:lnTo>
                    <a:pt x="57734" y="20848"/>
                  </a:lnTo>
                  <a:cubicBezTo>
                    <a:pt x="58817" y="21575"/>
                    <a:pt x="59984" y="22146"/>
                    <a:pt x="61222" y="22551"/>
                  </a:cubicBezTo>
                  <a:lnTo>
                    <a:pt x="61603" y="21360"/>
                  </a:lnTo>
                  <a:cubicBezTo>
                    <a:pt x="60484" y="21003"/>
                    <a:pt x="59412" y="20479"/>
                    <a:pt x="58424" y="19812"/>
                  </a:cubicBezTo>
                  <a:close/>
                  <a:moveTo>
                    <a:pt x="65092" y="21979"/>
                  </a:moveTo>
                  <a:lnTo>
                    <a:pt x="65056" y="23218"/>
                  </a:lnTo>
                  <a:cubicBezTo>
                    <a:pt x="65211" y="23218"/>
                    <a:pt x="65378" y="23230"/>
                    <a:pt x="65544" y="23230"/>
                  </a:cubicBezTo>
                  <a:lnTo>
                    <a:pt x="68795" y="23230"/>
                  </a:lnTo>
                  <a:lnTo>
                    <a:pt x="68795" y="21979"/>
                  </a:lnTo>
                  <a:close/>
                  <a:moveTo>
                    <a:pt x="72521" y="21979"/>
                  </a:moveTo>
                  <a:lnTo>
                    <a:pt x="72521" y="23230"/>
                  </a:lnTo>
                  <a:lnTo>
                    <a:pt x="76248" y="23230"/>
                  </a:lnTo>
                  <a:lnTo>
                    <a:pt x="76248" y="21979"/>
                  </a:lnTo>
                  <a:close/>
                  <a:moveTo>
                    <a:pt x="79975" y="21979"/>
                  </a:moveTo>
                  <a:lnTo>
                    <a:pt x="79975" y="23230"/>
                  </a:lnTo>
                  <a:lnTo>
                    <a:pt x="83689" y="23230"/>
                  </a:lnTo>
                  <a:lnTo>
                    <a:pt x="83689" y="21979"/>
                  </a:lnTo>
                  <a:close/>
                  <a:moveTo>
                    <a:pt x="87416" y="21979"/>
                  </a:moveTo>
                  <a:lnTo>
                    <a:pt x="87416" y="23230"/>
                  </a:lnTo>
                  <a:lnTo>
                    <a:pt x="88952" y="23230"/>
                  </a:lnTo>
                  <a:cubicBezTo>
                    <a:pt x="89654" y="23230"/>
                    <a:pt x="90357" y="23277"/>
                    <a:pt x="91035" y="23396"/>
                  </a:cubicBezTo>
                  <a:lnTo>
                    <a:pt x="91238" y="22170"/>
                  </a:lnTo>
                  <a:cubicBezTo>
                    <a:pt x="90488" y="22039"/>
                    <a:pt x="89726" y="21979"/>
                    <a:pt x="88952" y="21979"/>
                  </a:cubicBezTo>
                  <a:close/>
                  <a:moveTo>
                    <a:pt x="94941" y="23313"/>
                  </a:moveTo>
                  <a:lnTo>
                    <a:pt x="94417" y="24444"/>
                  </a:lnTo>
                  <a:cubicBezTo>
                    <a:pt x="95488" y="24944"/>
                    <a:pt x="96477" y="25599"/>
                    <a:pt x="97370" y="26385"/>
                  </a:cubicBezTo>
                  <a:lnTo>
                    <a:pt x="98191" y="25444"/>
                  </a:lnTo>
                  <a:cubicBezTo>
                    <a:pt x="97215" y="24587"/>
                    <a:pt x="96119" y="23873"/>
                    <a:pt x="94941" y="23313"/>
                  </a:cubicBezTo>
                  <a:close/>
                  <a:moveTo>
                    <a:pt x="100739" y="28373"/>
                  </a:moveTo>
                  <a:lnTo>
                    <a:pt x="99691" y="29052"/>
                  </a:lnTo>
                  <a:cubicBezTo>
                    <a:pt x="100346" y="30052"/>
                    <a:pt x="100846" y="31135"/>
                    <a:pt x="101192" y="32266"/>
                  </a:cubicBezTo>
                  <a:lnTo>
                    <a:pt x="102382" y="31897"/>
                  </a:lnTo>
                  <a:cubicBezTo>
                    <a:pt x="102001" y="30659"/>
                    <a:pt x="101442" y="29468"/>
                    <a:pt x="100739" y="28373"/>
                  </a:cubicBezTo>
                  <a:close/>
                  <a:moveTo>
                    <a:pt x="102989" y="35731"/>
                  </a:moveTo>
                  <a:lnTo>
                    <a:pt x="101751" y="35755"/>
                  </a:lnTo>
                  <a:cubicBezTo>
                    <a:pt x="101751" y="35850"/>
                    <a:pt x="101751" y="35934"/>
                    <a:pt x="101751" y="36017"/>
                  </a:cubicBezTo>
                  <a:cubicBezTo>
                    <a:pt x="101751" y="37124"/>
                    <a:pt x="101608" y="38220"/>
                    <a:pt x="101334" y="39267"/>
                  </a:cubicBezTo>
                  <a:lnTo>
                    <a:pt x="102537" y="39589"/>
                  </a:lnTo>
                  <a:cubicBezTo>
                    <a:pt x="102846" y="38434"/>
                    <a:pt x="103001" y="37231"/>
                    <a:pt x="103001" y="36017"/>
                  </a:cubicBezTo>
                  <a:cubicBezTo>
                    <a:pt x="103001" y="35922"/>
                    <a:pt x="102989" y="35826"/>
                    <a:pt x="102989" y="35731"/>
                  </a:cubicBezTo>
                  <a:close/>
                  <a:moveTo>
                    <a:pt x="99977" y="42541"/>
                  </a:moveTo>
                  <a:cubicBezTo>
                    <a:pt x="99370" y="43553"/>
                    <a:pt x="98620" y="44482"/>
                    <a:pt x="97763" y="45304"/>
                  </a:cubicBezTo>
                  <a:lnTo>
                    <a:pt x="98620" y="46209"/>
                  </a:lnTo>
                  <a:cubicBezTo>
                    <a:pt x="99560" y="45316"/>
                    <a:pt x="100382" y="44292"/>
                    <a:pt x="101037" y="43172"/>
                  </a:cubicBezTo>
                  <a:lnTo>
                    <a:pt x="99977" y="42541"/>
                  </a:lnTo>
                  <a:close/>
                  <a:moveTo>
                    <a:pt x="94881" y="47363"/>
                  </a:moveTo>
                  <a:cubicBezTo>
                    <a:pt x="93833" y="47911"/>
                    <a:pt x="92714" y="48316"/>
                    <a:pt x="91547" y="48554"/>
                  </a:cubicBezTo>
                  <a:lnTo>
                    <a:pt x="91797" y="49769"/>
                  </a:lnTo>
                  <a:cubicBezTo>
                    <a:pt x="93071" y="49507"/>
                    <a:pt x="94310" y="49066"/>
                    <a:pt x="95465" y="48471"/>
                  </a:cubicBezTo>
                  <a:lnTo>
                    <a:pt x="94881" y="47363"/>
                  </a:lnTo>
                  <a:close/>
                  <a:moveTo>
                    <a:pt x="17205" y="48816"/>
                  </a:moveTo>
                  <a:lnTo>
                    <a:pt x="17205" y="50054"/>
                  </a:lnTo>
                  <a:lnTo>
                    <a:pt x="20931" y="50054"/>
                  </a:lnTo>
                  <a:lnTo>
                    <a:pt x="20931" y="48816"/>
                  </a:lnTo>
                  <a:close/>
                  <a:moveTo>
                    <a:pt x="24658" y="48816"/>
                  </a:moveTo>
                  <a:lnTo>
                    <a:pt x="24658" y="50054"/>
                  </a:lnTo>
                  <a:lnTo>
                    <a:pt x="28373" y="50054"/>
                  </a:lnTo>
                  <a:lnTo>
                    <a:pt x="28373" y="48816"/>
                  </a:lnTo>
                  <a:close/>
                  <a:moveTo>
                    <a:pt x="32100" y="48816"/>
                  </a:moveTo>
                  <a:lnTo>
                    <a:pt x="32100" y="50054"/>
                  </a:lnTo>
                  <a:lnTo>
                    <a:pt x="35826" y="50054"/>
                  </a:lnTo>
                  <a:lnTo>
                    <a:pt x="35826" y="48816"/>
                  </a:lnTo>
                  <a:close/>
                  <a:moveTo>
                    <a:pt x="39553" y="48816"/>
                  </a:moveTo>
                  <a:lnTo>
                    <a:pt x="39553" y="50054"/>
                  </a:lnTo>
                  <a:lnTo>
                    <a:pt x="43280" y="50054"/>
                  </a:lnTo>
                  <a:lnTo>
                    <a:pt x="43280" y="48816"/>
                  </a:lnTo>
                  <a:close/>
                  <a:moveTo>
                    <a:pt x="47006" y="48816"/>
                  </a:moveTo>
                  <a:lnTo>
                    <a:pt x="47006" y="50054"/>
                  </a:lnTo>
                  <a:lnTo>
                    <a:pt x="50721" y="50054"/>
                  </a:lnTo>
                  <a:lnTo>
                    <a:pt x="50721" y="48816"/>
                  </a:lnTo>
                  <a:close/>
                  <a:moveTo>
                    <a:pt x="54448" y="48816"/>
                  </a:moveTo>
                  <a:lnTo>
                    <a:pt x="54448" y="50054"/>
                  </a:lnTo>
                  <a:lnTo>
                    <a:pt x="58174" y="50054"/>
                  </a:lnTo>
                  <a:lnTo>
                    <a:pt x="58174" y="48816"/>
                  </a:lnTo>
                  <a:close/>
                  <a:moveTo>
                    <a:pt x="61901" y="48816"/>
                  </a:moveTo>
                  <a:lnTo>
                    <a:pt x="61901" y="50054"/>
                  </a:lnTo>
                  <a:lnTo>
                    <a:pt x="65628" y="50054"/>
                  </a:lnTo>
                  <a:lnTo>
                    <a:pt x="65628" y="48816"/>
                  </a:lnTo>
                  <a:close/>
                  <a:moveTo>
                    <a:pt x="69342" y="48816"/>
                  </a:moveTo>
                  <a:lnTo>
                    <a:pt x="69342" y="50054"/>
                  </a:lnTo>
                  <a:lnTo>
                    <a:pt x="73069" y="50054"/>
                  </a:lnTo>
                  <a:lnTo>
                    <a:pt x="73069" y="48816"/>
                  </a:lnTo>
                  <a:close/>
                  <a:moveTo>
                    <a:pt x="76796" y="48816"/>
                  </a:moveTo>
                  <a:lnTo>
                    <a:pt x="76796" y="50054"/>
                  </a:lnTo>
                  <a:lnTo>
                    <a:pt x="80522" y="50054"/>
                  </a:lnTo>
                  <a:lnTo>
                    <a:pt x="80522" y="48816"/>
                  </a:lnTo>
                  <a:close/>
                  <a:moveTo>
                    <a:pt x="84249" y="48816"/>
                  </a:moveTo>
                  <a:lnTo>
                    <a:pt x="84249" y="50054"/>
                  </a:lnTo>
                  <a:lnTo>
                    <a:pt x="87976" y="50054"/>
                  </a:lnTo>
                  <a:lnTo>
                    <a:pt x="87976" y="48816"/>
                  </a:lnTo>
                  <a:close/>
                  <a:moveTo>
                    <a:pt x="13454" y="48828"/>
                  </a:moveTo>
                  <a:cubicBezTo>
                    <a:pt x="12157" y="48876"/>
                    <a:pt x="10871" y="49102"/>
                    <a:pt x="9632" y="49507"/>
                  </a:cubicBezTo>
                  <a:lnTo>
                    <a:pt x="10013" y="50685"/>
                  </a:lnTo>
                  <a:cubicBezTo>
                    <a:pt x="11145" y="50316"/>
                    <a:pt x="12311" y="50114"/>
                    <a:pt x="13502" y="50066"/>
                  </a:cubicBezTo>
                  <a:lnTo>
                    <a:pt x="13454" y="48828"/>
                  </a:lnTo>
                  <a:close/>
                  <a:moveTo>
                    <a:pt x="6144" y="51209"/>
                  </a:moveTo>
                  <a:cubicBezTo>
                    <a:pt x="5072" y="51935"/>
                    <a:pt x="4096" y="52805"/>
                    <a:pt x="3251" y="53805"/>
                  </a:cubicBezTo>
                  <a:lnTo>
                    <a:pt x="4203" y="54602"/>
                  </a:lnTo>
                  <a:cubicBezTo>
                    <a:pt x="4965" y="53698"/>
                    <a:pt x="5858" y="52900"/>
                    <a:pt x="6834" y="52233"/>
                  </a:cubicBezTo>
                  <a:lnTo>
                    <a:pt x="6144" y="51209"/>
                  </a:lnTo>
                  <a:close/>
                  <a:moveTo>
                    <a:pt x="1179" y="57091"/>
                  </a:moveTo>
                  <a:cubicBezTo>
                    <a:pt x="643" y="58270"/>
                    <a:pt x="286" y="59532"/>
                    <a:pt x="96" y="60818"/>
                  </a:cubicBezTo>
                  <a:lnTo>
                    <a:pt x="1322" y="60996"/>
                  </a:lnTo>
                  <a:cubicBezTo>
                    <a:pt x="1489" y="59817"/>
                    <a:pt x="1822" y="58674"/>
                    <a:pt x="2310" y="57603"/>
                  </a:cubicBezTo>
                  <a:lnTo>
                    <a:pt x="1179" y="57091"/>
                  </a:lnTo>
                  <a:close/>
                  <a:moveTo>
                    <a:pt x="1239" y="64568"/>
                  </a:moveTo>
                  <a:lnTo>
                    <a:pt x="0" y="64675"/>
                  </a:lnTo>
                  <a:cubicBezTo>
                    <a:pt x="107" y="65973"/>
                    <a:pt x="405" y="67247"/>
                    <a:pt x="869" y="68461"/>
                  </a:cubicBezTo>
                  <a:lnTo>
                    <a:pt x="2024" y="68021"/>
                  </a:lnTo>
                  <a:cubicBezTo>
                    <a:pt x="1608" y="66914"/>
                    <a:pt x="1346" y="65747"/>
                    <a:pt x="1239" y="64568"/>
                  </a:cubicBezTo>
                  <a:close/>
                  <a:moveTo>
                    <a:pt x="3739" y="71116"/>
                  </a:moveTo>
                  <a:lnTo>
                    <a:pt x="2751" y="71855"/>
                  </a:lnTo>
                  <a:cubicBezTo>
                    <a:pt x="3525" y="72902"/>
                    <a:pt x="4453" y="73831"/>
                    <a:pt x="5477" y="74617"/>
                  </a:cubicBezTo>
                  <a:lnTo>
                    <a:pt x="6239" y="73629"/>
                  </a:lnTo>
                  <a:cubicBezTo>
                    <a:pt x="5287" y="72902"/>
                    <a:pt x="4453" y="72057"/>
                    <a:pt x="3739" y="71116"/>
                  </a:cubicBezTo>
                  <a:close/>
                  <a:moveTo>
                    <a:pt x="9323" y="75367"/>
                  </a:moveTo>
                  <a:lnTo>
                    <a:pt x="8870" y="76522"/>
                  </a:lnTo>
                  <a:cubicBezTo>
                    <a:pt x="10073" y="76998"/>
                    <a:pt x="11347" y="77296"/>
                    <a:pt x="12645" y="77415"/>
                  </a:cubicBezTo>
                  <a:lnTo>
                    <a:pt x="12764" y="76177"/>
                  </a:lnTo>
                  <a:cubicBezTo>
                    <a:pt x="11585" y="76069"/>
                    <a:pt x="10418" y="75796"/>
                    <a:pt x="9323" y="75367"/>
                  </a:cubicBezTo>
                  <a:close/>
                  <a:moveTo>
                    <a:pt x="16431" y="76236"/>
                  </a:moveTo>
                  <a:lnTo>
                    <a:pt x="16431" y="77486"/>
                  </a:lnTo>
                  <a:lnTo>
                    <a:pt x="20158" y="77486"/>
                  </a:lnTo>
                  <a:lnTo>
                    <a:pt x="20158" y="76236"/>
                  </a:lnTo>
                  <a:close/>
                  <a:moveTo>
                    <a:pt x="23872" y="76236"/>
                  </a:moveTo>
                  <a:lnTo>
                    <a:pt x="23872" y="77486"/>
                  </a:lnTo>
                  <a:lnTo>
                    <a:pt x="27599" y="77486"/>
                  </a:lnTo>
                  <a:lnTo>
                    <a:pt x="27599" y="76236"/>
                  </a:lnTo>
                  <a:close/>
                  <a:moveTo>
                    <a:pt x="31326" y="76236"/>
                  </a:moveTo>
                  <a:lnTo>
                    <a:pt x="31326" y="77486"/>
                  </a:lnTo>
                  <a:lnTo>
                    <a:pt x="35052" y="77486"/>
                  </a:lnTo>
                  <a:lnTo>
                    <a:pt x="35052" y="76236"/>
                  </a:lnTo>
                  <a:close/>
                  <a:moveTo>
                    <a:pt x="38779" y="76236"/>
                  </a:moveTo>
                  <a:lnTo>
                    <a:pt x="38779" y="77486"/>
                  </a:lnTo>
                  <a:lnTo>
                    <a:pt x="42494" y="77486"/>
                  </a:lnTo>
                  <a:lnTo>
                    <a:pt x="42494" y="76236"/>
                  </a:lnTo>
                  <a:close/>
                  <a:moveTo>
                    <a:pt x="46220" y="76236"/>
                  </a:moveTo>
                  <a:lnTo>
                    <a:pt x="46220" y="77486"/>
                  </a:lnTo>
                  <a:lnTo>
                    <a:pt x="49947" y="77486"/>
                  </a:lnTo>
                  <a:lnTo>
                    <a:pt x="49947" y="76236"/>
                  </a:lnTo>
                  <a:close/>
                  <a:moveTo>
                    <a:pt x="53674" y="76236"/>
                  </a:moveTo>
                  <a:lnTo>
                    <a:pt x="53674" y="77486"/>
                  </a:lnTo>
                  <a:lnTo>
                    <a:pt x="57400" y="77486"/>
                  </a:lnTo>
                  <a:lnTo>
                    <a:pt x="57400" y="76236"/>
                  </a:lnTo>
                  <a:close/>
                  <a:moveTo>
                    <a:pt x="61127" y="76236"/>
                  </a:moveTo>
                  <a:lnTo>
                    <a:pt x="61127" y="77486"/>
                  </a:lnTo>
                  <a:lnTo>
                    <a:pt x="64842" y="77486"/>
                  </a:lnTo>
                  <a:lnTo>
                    <a:pt x="64842" y="76236"/>
                  </a:lnTo>
                  <a:close/>
                  <a:moveTo>
                    <a:pt x="68568" y="76236"/>
                  </a:moveTo>
                  <a:lnTo>
                    <a:pt x="68568" y="77486"/>
                  </a:lnTo>
                  <a:lnTo>
                    <a:pt x="72295" y="77486"/>
                  </a:lnTo>
                  <a:lnTo>
                    <a:pt x="72295" y="76236"/>
                  </a:lnTo>
                  <a:close/>
                  <a:moveTo>
                    <a:pt x="76022" y="76236"/>
                  </a:moveTo>
                  <a:lnTo>
                    <a:pt x="76022" y="77486"/>
                  </a:lnTo>
                  <a:lnTo>
                    <a:pt x="79748" y="77486"/>
                  </a:lnTo>
                  <a:lnTo>
                    <a:pt x="79748" y="76236"/>
                  </a:lnTo>
                  <a:close/>
                  <a:moveTo>
                    <a:pt x="83475" y="76236"/>
                  </a:moveTo>
                  <a:lnTo>
                    <a:pt x="83475" y="77486"/>
                  </a:lnTo>
                  <a:lnTo>
                    <a:pt x="87190" y="77486"/>
                  </a:lnTo>
                  <a:lnTo>
                    <a:pt x="87190" y="76236"/>
                  </a:lnTo>
                  <a:close/>
                  <a:moveTo>
                    <a:pt x="91000" y="76391"/>
                  </a:moveTo>
                  <a:lnTo>
                    <a:pt x="90821" y="77617"/>
                  </a:lnTo>
                  <a:cubicBezTo>
                    <a:pt x="92000" y="77784"/>
                    <a:pt x="93143" y="78117"/>
                    <a:pt x="94214" y="78605"/>
                  </a:cubicBezTo>
                  <a:lnTo>
                    <a:pt x="94726" y="77474"/>
                  </a:lnTo>
                  <a:cubicBezTo>
                    <a:pt x="93548" y="76939"/>
                    <a:pt x="92286" y="76569"/>
                    <a:pt x="91000" y="76391"/>
                  </a:cubicBezTo>
                  <a:close/>
                  <a:moveTo>
                    <a:pt x="98013" y="79546"/>
                  </a:moveTo>
                  <a:lnTo>
                    <a:pt x="97215" y="80499"/>
                  </a:lnTo>
                  <a:cubicBezTo>
                    <a:pt x="98120" y="81261"/>
                    <a:pt x="98917" y="82153"/>
                    <a:pt x="99572" y="83130"/>
                  </a:cubicBezTo>
                  <a:lnTo>
                    <a:pt x="100608" y="82439"/>
                  </a:lnTo>
                  <a:cubicBezTo>
                    <a:pt x="99882" y="81356"/>
                    <a:pt x="99001" y="80391"/>
                    <a:pt x="98013" y="79546"/>
                  </a:cubicBezTo>
                  <a:close/>
                  <a:moveTo>
                    <a:pt x="102311" y="85928"/>
                  </a:moveTo>
                  <a:lnTo>
                    <a:pt x="101132" y="86309"/>
                  </a:lnTo>
                  <a:cubicBezTo>
                    <a:pt x="101489" y="87440"/>
                    <a:pt x="101703" y="88607"/>
                    <a:pt x="101751" y="89797"/>
                  </a:cubicBezTo>
                  <a:lnTo>
                    <a:pt x="102989" y="89750"/>
                  </a:lnTo>
                  <a:cubicBezTo>
                    <a:pt x="102942" y="88452"/>
                    <a:pt x="102716" y="87166"/>
                    <a:pt x="102311" y="85928"/>
                  </a:cubicBezTo>
                  <a:close/>
                  <a:moveTo>
                    <a:pt x="101430" y="93333"/>
                  </a:moveTo>
                  <a:cubicBezTo>
                    <a:pt x="101156" y="94488"/>
                    <a:pt x="100727" y="95596"/>
                    <a:pt x="100156" y="96631"/>
                  </a:cubicBezTo>
                  <a:lnTo>
                    <a:pt x="101239" y="97239"/>
                  </a:lnTo>
                  <a:cubicBezTo>
                    <a:pt x="101870" y="96096"/>
                    <a:pt x="102346" y="94881"/>
                    <a:pt x="102632" y="93619"/>
                  </a:cubicBezTo>
                  <a:lnTo>
                    <a:pt x="101430" y="93333"/>
                  </a:lnTo>
                  <a:close/>
                  <a:moveTo>
                    <a:pt x="98024" y="99465"/>
                  </a:moveTo>
                  <a:cubicBezTo>
                    <a:pt x="97191" y="100310"/>
                    <a:pt x="96239" y="101025"/>
                    <a:pt x="95215" y="101608"/>
                  </a:cubicBezTo>
                  <a:lnTo>
                    <a:pt x="95822" y="102692"/>
                  </a:lnTo>
                  <a:cubicBezTo>
                    <a:pt x="96953" y="102061"/>
                    <a:pt x="97989" y="101263"/>
                    <a:pt x="98906" y="100346"/>
                  </a:cubicBezTo>
                  <a:lnTo>
                    <a:pt x="98024" y="99465"/>
                  </a:lnTo>
                  <a:close/>
                  <a:moveTo>
                    <a:pt x="66009" y="103239"/>
                  </a:moveTo>
                  <a:lnTo>
                    <a:pt x="66009" y="104478"/>
                  </a:lnTo>
                  <a:lnTo>
                    <a:pt x="69735" y="104478"/>
                  </a:lnTo>
                  <a:lnTo>
                    <a:pt x="69735" y="103239"/>
                  </a:lnTo>
                  <a:close/>
                  <a:moveTo>
                    <a:pt x="73462" y="103239"/>
                  </a:moveTo>
                  <a:lnTo>
                    <a:pt x="73462" y="104478"/>
                  </a:lnTo>
                  <a:lnTo>
                    <a:pt x="77189" y="104478"/>
                  </a:lnTo>
                  <a:lnTo>
                    <a:pt x="77189" y="103239"/>
                  </a:lnTo>
                  <a:close/>
                  <a:moveTo>
                    <a:pt x="80915" y="103239"/>
                  </a:moveTo>
                  <a:lnTo>
                    <a:pt x="80915" y="104478"/>
                  </a:lnTo>
                  <a:lnTo>
                    <a:pt x="84630" y="104478"/>
                  </a:lnTo>
                  <a:lnTo>
                    <a:pt x="84630" y="103239"/>
                  </a:lnTo>
                  <a:close/>
                  <a:moveTo>
                    <a:pt x="91917" y="102894"/>
                  </a:moveTo>
                  <a:cubicBezTo>
                    <a:pt x="90952" y="103120"/>
                    <a:pt x="89952" y="103239"/>
                    <a:pt x="88952" y="103239"/>
                  </a:cubicBezTo>
                  <a:lnTo>
                    <a:pt x="88357" y="103239"/>
                  </a:lnTo>
                  <a:lnTo>
                    <a:pt x="88357" y="104478"/>
                  </a:lnTo>
                  <a:lnTo>
                    <a:pt x="88952" y="104478"/>
                  </a:lnTo>
                  <a:cubicBezTo>
                    <a:pt x="90047" y="104478"/>
                    <a:pt x="91143" y="104359"/>
                    <a:pt x="92202" y="104109"/>
                  </a:cubicBezTo>
                  <a:lnTo>
                    <a:pt x="91917" y="102894"/>
                  </a:lnTo>
                  <a:close/>
                  <a:moveTo>
                    <a:pt x="62175" y="103644"/>
                  </a:moveTo>
                  <a:cubicBezTo>
                    <a:pt x="60913" y="103954"/>
                    <a:pt x="59698" y="104442"/>
                    <a:pt x="58567" y="105097"/>
                  </a:cubicBezTo>
                  <a:lnTo>
                    <a:pt x="59186" y="106168"/>
                  </a:lnTo>
                  <a:cubicBezTo>
                    <a:pt x="60210" y="105585"/>
                    <a:pt x="61317" y="105132"/>
                    <a:pt x="62472" y="104847"/>
                  </a:cubicBezTo>
                  <a:lnTo>
                    <a:pt x="62175" y="103644"/>
                  </a:lnTo>
                  <a:close/>
                  <a:moveTo>
                    <a:pt x="55495" y="107478"/>
                  </a:moveTo>
                  <a:cubicBezTo>
                    <a:pt x="54590" y="108407"/>
                    <a:pt x="53817" y="109454"/>
                    <a:pt x="53197" y="110597"/>
                  </a:cubicBezTo>
                  <a:lnTo>
                    <a:pt x="54293" y="111193"/>
                  </a:lnTo>
                  <a:cubicBezTo>
                    <a:pt x="54852" y="110145"/>
                    <a:pt x="55555" y="109193"/>
                    <a:pt x="56388" y="108335"/>
                  </a:cubicBezTo>
                  <a:lnTo>
                    <a:pt x="55495" y="107478"/>
                  </a:lnTo>
                  <a:close/>
                  <a:moveTo>
                    <a:pt x="51840" y="114241"/>
                  </a:moveTo>
                  <a:cubicBezTo>
                    <a:pt x="51626" y="115229"/>
                    <a:pt x="51507" y="116253"/>
                    <a:pt x="51507" y="117277"/>
                  </a:cubicBezTo>
                  <a:lnTo>
                    <a:pt x="51507" y="118075"/>
                  </a:lnTo>
                  <a:lnTo>
                    <a:pt x="52745" y="118075"/>
                  </a:lnTo>
                  <a:lnTo>
                    <a:pt x="52745" y="117277"/>
                  </a:lnTo>
                  <a:cubicBezTo>
                    <a:pt x="52745" y="116348"/>
                    <a:pt x="52852" y="115408"/>
                    <a:pt x="53055" y="114503"/>
                  </a:cubicBezTo>
                  <a:lnTo>
                    <a:pt x="51840" y="114241"/>
                  </a:lnTo>
                  <a:close/>
                  <a:moveTo>
                    <a:pt x="51507" y="121801"/>
                  </a:moveTo>
                  <a:lnTo>
                    <a:pt x="51507" y="125528"/>
                  </a:lnTo>
                  <a:lnTo>
                    <a:pt x="52757" y="125528"/>
                  </a:lnTo>
                  <a:lnTo>
                    <a:pt x="52757" y="121801"/>
                  </a:lnTo>
                  <a:close/>
                  <a:moveTo>
                    <a:pt x="51507" y="129243"/>
                  </a:moveTo>
                  <a:lnTo>
                    <a:pt x="51507" y="132969"/>
                  </a:lnTo>
                  <a:lnTo>
                    <a:pt x="52757" y="132969"/>
                  </a:lnTo>
                  <a:lnTo>
                    <a:pt x="52757" y="1292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8E9CF5E6-CA13-5846-B39E-6D27326EE488}"/>
              </a:ext>
            </a:extLst>
          </p:cNvPr>
          <p:cNvSpPr/>
          <p:nvPr/>
        </p:nvSpPr>
        <p:spPr>
          <a:xfrm>
            <a:off x="8647084" y="4345084"/>
            <a:ext cx="1015932" cy="1010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B0DBC2-3095-6CBD-2731-817104427EAE}"/>
              </a:ext>
            </a:extLst>
          </p:cNvPr>
          <p:cNvSpPr/>
          <p:nvPr/>
        </p:nvSpPr>
        <p:spPr>
          <a:xfrm>
            <a:off x="5748385" y="2028441"/>
            <a:ext cx="1015932" cy="1010440"/>
          </a:xfrm>
          <a:prstGeom prst="ellipse">
            <a:avLst/>
          </a:prstGeom>
          <a:solidFill>
            <a:srgbClr val="E606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DAB3BC8-84B2-0486-A9DE-092E34B60AE0}"/>
              </a:ext>
            </a:extLst>
          </p:cNvPr>
          <p:cNvSpPr/>
          <p:nvPr/>
        </p:nvSpPr>
        <p:spPr>
          <a:xfrm>
            <a:off x="5240419" y="5746351"/>
            <a:ext cx="1015932" cy="1010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5568F7-BF92-2DF9-74D7-8242F92C9EE6}"/>
              </a:ext>
            </a:extLst>
          </p:cNvPr>
          <p:cNvSpPr/>
          <p:nvPr/>
        </p:nvSpPr>
        <p:spPr>
          <a:xfrm>
            <a:off x="3292442" y="3038881"/>
            <a:ext cx="1015932" cy="101044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E59895-74BF-8071-2E6B-94EDC86CB98F}"/>
              </a:ext>
            </a:extLst>
          </p:cNvPr>
          <p:cNvSpPr/>
          <p:nvPr/>
        </p:nvSpPr>
        <p:spPr>
          <a:xfrm>
            <a:off x="7011413" y="382684"/>
            <a:ext cx="1015932" cy="10104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Graphic 16" descr="Child with balloon outline">
            <a:extLst>
              <a:ext uri="{FF2B5EF4-FFF2-40B4-BE49-F238E27FC236}">
                <a16:creationId xmlns:a16="http://schemas.microsoft.com/office/drawing/2014/main" id="{47AFD6F5-4DB6-0849-F16B-8A74E5D96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9572" y="6173622"/>
            <a:ext cx="477625" cy="477625"/>
          </a:xfrm>
          <a:prstGeom prst="rect">
            <a:avLst/>
          </a:prstGeom>
        </p:spPr>
      </p:pic>
      <p:pic>
        <p:nvPicPr>
          <p:cNvPr id="18" name="Graphic 17" descr="School girl outline">
            <a:extLst>
              <a:ext uri="{FF2B5EF4-FFF2-40B4-BE49-F238E27FC236}">
                <a16:creationId xmlns:a16="http://schemas.microsoft.com/office/drawing/2014/main" id="{E73A5A32-78D9-89CC-2160-A4AB88CF6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90110" y="4589439"/>
            <a:ext cx="735306" cy="735306"/>
          </a:xfrm>
          <a:prstGeom prst="rect">
            <a:avLst/>
          </a:prstGeom>
        </p:spPr>
      </p:pic>
      <p:pic>
        <p:nvPicPr>
          <p:cNvPr id="19" name="Graphic 18" descr="School boy outline">
            <a:extLst>
              <a:ext uri="{FF2B5EF4-FFF2-40B4-BE49-F238E27FC236}">
                <a16:creationId xmlns:a16="http://schemas.microsoft.com/office/drawing/2014/main" id="{6149F2C8-F7BB-A835-C4F0-2C7F5802D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9154" y="3326813"/>
            <a:ext cx="722508" cy="722508"/>
          </a:xfrm>
          <a:prstGeom prst="rect">
            <a:avLst/>
          </a:prstGeom>
        </p:spPr>
      </p:pic>
      <p:pic>
        <p:nvPicPr>
          <p:cNvPr id="20" name="Graphic 19" descr="School girl with solid fill">
            <a:extLst>
              <a:ext uri="{FF2B5EF4-FFF2-40B4-BE49-F238E27FC236}">
                <a16:creationId xmlns:a16="http://schemas.microsoft.com/office/drawing/2014/main" id="{22433862-9521-8E87-1D1A-0FDAB3CFEE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00252" y="2286796"/>
            <a:ext cx="728428" cy="728428"/>
          </a:xfrm>
          <a:prstGeom prst="rect">
            <a:avLst/>
          </a:prstGeom>
        </p:spPr>
      </p:pic>
      <p:pic>
        <p:nvPicPr>
          <p:cNvPr id="22" name="Graphic 21" descr="Female Profile outline">
            <a:extLst>
              <a:ext uri="{FF2B5EF4-FFF2-40B4-BE49-F238E27FC236}">
                <a16:creationId xmlns:a16="http://schemas.microsoft.com/office/drawing/2014/main" id="{44F701C1-A1A6-07FF-EB91-EBCA749778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5889" y="701880"/>
            <a:ext cx="637927" cy="63792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646C3B3-71DF-4ED4-A5EA-E40C093C0192}"/>
              </a:ext>
            </a:extLst>
          </p:cNvPr>
          <p:cNvSpPr txBox="1"/>
          <p:nvPr/>
        </p:nvSpPr>
        <p:spPr>
          <a:xfrm>
            <a:off x="2208274" y="5802962"/>
            <a:ext cx="329929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Aged 5: Early Years Foundation Stage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 Good Level of Development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Better than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England and Eastern Region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Lower than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Statistical Neighbours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857F8FCF-476D-1406-913A-1E363F073D7B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8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ttainment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in Essex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8D7ACD-E7EE-36BE-7466-0FFBF79BC626}"/>
              </a:ext>
            </a:extLst>
          </p:cNvPr>
          <p:cNvSpPr/>
          <p:nvPr/>
        </p:nvSpPr>
        <p:spPr>
          <a:xfrm>
            <a:off x="892878" y="65880"/>
            <a:ext cx="34111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does attainment look like in Essex?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ECF334-6D1A-EFF0-34F2-846278252755}"/>
              </a:ext>
            </a:extLst>
          </p:cNvPr>
          <p:cNvSpPr txBox="1"/>
          <p:nvPr/>
        </p:nvSpPr>
        <p:spPr>
          <a:xfrm>
            <a:off x="9617717" y="4297052"/>
            <a:ext cx="2742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Aged 8: Key Stage One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 achieving RWM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Better than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England, Eastern Region and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Statistical Neighbours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50187-FDE6-D51E-DC43-3A75F209DC8F}"/>
              </a:ext>
            </a:extLst>
          </p:cNvPr>
          <p:cNvSpPr txBox="1"/>
          <p:nvPr/>
        </p:nvSpPr>
        <p:spPr>
          <a:xfrm>
            <a:off x="1251336" y="3553315"/>
            <a:ext cx="3091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Aged 11: Key Stage Two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 achieving RWM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Better than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England, Eastern Region and Statistical Neighbours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833577-EA13-194C-EA22-76841E09460D}"/>
              </a:ext>
            </a:extLst>
          </p:cNvPr>
          <p:cNvSpPr txBox="1"/>
          <p:nvPr/>
        </p:nvSpPr>
        <p:spPr>
          <a:xfrm>
            <a:off x="8094090" y="377445"/>
            <a:ext cx="3505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Aged 18: Key Stage Five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Achieving 2+ A Levels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Better than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England and Statistical Neighbour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Lower than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Eastern Region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BABBA-E8D2-BF9C-D05A-1DAB419E1697}"/>
              </a:ext>
            </a:extLst>
          </p:cNvPr>
          <p:cNvSpPr txBox="1"/>
          <p:nvPr/>
        </p:nvSpPr>
        <p:spPr>
          <a:xfrm>
            <a:off x="3151937" y="1513034"/>
            <a:ext cx="2944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Aged 16: Key Stage Four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% 9-4 in English &amp; Maths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Lower than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England, Eastern Region and Statistical Neighbours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EA5EC-EB63-7EC7-091D-47D6FE11992B}"/>
              </a:ext>
            </a:extLst>
          </p:cNvPr>
          <p:cNvSpPr txBox="1"/>
          <p:nvPr/>
        </p:nvSpPr>
        <p:spPr>
          <a:xfrm>
            <a:off x="5398846" y="5859619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68.9%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F44E03-F4D0-DACB-D17D-A9CE4A6BDEC8}"/>
              </a:ext>
            </a:extLst>
          </p:cNvPr>
          <p:cNvSpPr txBox="1"/>
          <p:nvPr/>
        </p:nvSpPr>
        <p:spPr>
          <a:xfrm>
            <a:off x="8790110" y="4404773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57.9%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74C62-DF79-4CC4-2AA1-134EF98B010D}"/>
              </a:ext>
            </a:extLst>
          </p:cNvPr>
          <p:cNvSpPr txBox="1"/>
          <p:nvPr/>
        </p:nvSpPr>
        <p:spPr>
          <a:xfrm>
            <a:off x="3427905" y="3108156"/>
            <a:ext cx="86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61.1%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46ACB5-A215-0C45-5F9A-6B5F8E96189B}"/>
              </a:ext>
            </a:extLst>
          </p:cNvPr>
          <p:cNvSpPr txBox="1"/>
          <p:nvPr/>
        </p:nvSpPr>
        <p:spPr>
          <a:xfrm>
            <a:off x="5916482" y="2060885"/>
            <a:ext cx="86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63.4%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4904A-D018-FA8C-ADAE-2222E25A2745}"/>
              </a:ext>
            </a:extLst>
          </p:cNvPr>
          <p:cNvSpPr txBox="1"/>
          <p:nvPr/>
        </p:nvSpPr>
        <p:spPr>
          <a:xfrm>
            <a:off x="7255341" y="426199"/>
            <a:ext cx="86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150651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417548" y="1170022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F27C046-CBD0-AFB9-3E60-E14344A87043}"/>
              </a:ext>
            </a:extLst>
          </p:cNvPr>
          <p:cNvGraphicFramePr>
            <a:graphicFrameLocks noGrp="1"/>
          </p:cNvGraphicFramePr>
          <p:nvPr/>
        </p:nvGraphicFramePr>
        <p:xfrm>
          <a:off x="759417" y="621332"/>
          <a:ext cx="11432583" cy="564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861">
                  <a:extLst>
                    <a:ext uri="{9D8B030D-6E8A-4147-A177-3AD203B41FA5}">
                      <a16:colId xmlns:a16="http://schemas.microsoft.com/office/drawing/2014/main" val="2974940467"/>
                    </a:ext>
                  </a:extLst>
                </a:gridCol>
                <a:gridCol w="3810861">
                  <a:extLst>
                    <a:ext uri="{9D8B030D-6E8A-4147-A177-3AD203B41FA5}">
                      <a16:colId xmlns:a16="http://schemas.microsoft.com/office/drawing/2014/main" val="1103104058"/>
                    </a:ext>
                  </a:extLst>
                </a:gridCol>
                <a:gridCol w="3810861">
                  <a:extLst>
                    <a:ext uri="{9D8B030D-6E8A-4147-A177-3AD203B41FA5}">
                      <a16:colId xmlns:a16="http://schemas.microsoft.com/office/drawing/2014/main" val="2956962767"/>
                    </a:ext>
                  </a:extLst>
                </a:gridCol>
              </a:tblGrid>
              <a:tr h="28219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26150"/>
                  </a:ext>
                </a:extLst>
              </a:tr>
              <a:tr h="282193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8937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8DC10A4-7320-4212-DD8B-FC98A8EF837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0146" y="671422"/>
            <a:ext cx="3675600" cy="267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5EE45-5CA2-809F-E288-68BAFCBC36B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79747" y="671422"/>
            <a:ext cx="3675600" cy="267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7E19AB-75F1-A3C1-E309-F089C946D935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355901" y="671422"/>
            <a:ext cx="3675600" cy="267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EAFFC4-3A56-726A-21F7-37EF3DD69CFB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00146" y="3443270"/>
            <a:ext cx="3675600" cy="267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014521-A76F-B9F5-DB8D-0B528054288C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89720" y="3435700"/>
            <a:ext cx="3675600" cy="267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66C85C-6666-3261-F077-7DFAE7386BB5}"/>
              </a:ext>
            </a:extLst>
          </p:cNvPr>
          <p:cNvSpPr/>
          <p:nvPr/>
        </p:nvSpPr>
        <p:spPr>
          <a:xfrm>
            <a:off x="3840926" y="55889"/>
            <a:ext cx="4293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since the 2022 baseline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97AD2-8FDF-DE12-CC15-18305727D277}"/>
              </a:ext>
            </a:extLst>
          </p:cNvPr>
          <p:cNvSpPr/>
          <p:nvPr/>
        </p:nvSpPr>
        <p:spPr>
          <a:xfrm>
            <a:off x="8355901" y="3443270"/>
            <a:ext cx="3675600" cy="26672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Whilst attainment journeys differ amongst the various cohorts and characteristics – the largest and most significant impact to Attainment is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Disadvantaged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Special Educational Needs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ADAF5-69A9-3D7E-F2BE-6A2563C1EB7D}"/>
              </a:ext>
            </a:extLst>
          </p:cNvPr>
          <p:cNvSpPr txBox="1"/>
          <p:nvPr/>
        </p:nvSpPr>
        <p:spPr>
          <a:xfrm>
            <a:off x="4475746" y="3790281"/>
            <a:ext cx="3967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KS4 performance was expected to fall in 2023 as DfE reverted back to pre-COVID marking.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3139BC1-F956-3F46-E81F-568AF0B32F71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8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6F41DC-2C86-D1F1-8AFD-6B766279F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B089A-20E3-3E30-6B51-3F5C4AE82008}"/>
              </a:ext>
            </a:extLst>
          </p:cNvPr>
          <p:cNvSpPr txBox="1"/>
          <p:nvPr/>
        </p:nvSpPr>
        <p:spPr>
          <a:xfrm>
            <a:off x="2901167" y="1049588"/>
            <a:ext cx="1518081" cy="240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(National change = +2%)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51A55-9F63-99E7-7F2F-0CBD30C89184}"/>
              </a:ext>
            </a:extLst>
          </p:cNvPr>
          <p:cNvSpPr txBox="1"/>
          <p:nvPr/>
        </p:nvSpPr>
        <p:spPr>
          <a:xfrm>
            <a:off x="6520269" y="3947257"/>
            <a:ext cx="1631077" cy="240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(National change = -3.9%)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87BEC-03F4-5226-169C-160BF930DFCB}"/>
              </a:ext>
            </a:extLst>
          </p:cNvPr>
          <p:cNvSpPr txBox="1"/>
          <p:nvPr/>
        </p:nvSpPr>
        <p:spPr>
          <a:xfrm>
            <a:off x="2743200" y="3806444"/>
            <a:ext cx="1641965" cy="240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(National change = +0.8%)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ACC4C6-5846-4D9D-4772-5815494BCCBB}"/>
              </a:ext>
            </a:extLst>
          </p:cNvPr>
          <p:cNvSpPr txBox="1"/>
          <p:nvPr/>
        </p:nvSpPr>
        <p:spPr>
          <a:xfrm>
            <a:off x="10306975" y="1049588"/>
            <a:ext cx="1642109" cy="240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(National change = +2.6%)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CE1041-2CCE-5829-E5FB-6BF3B839A7F4}"/>
              </a:ext>
            </a:extLst>
          </p:cNvPr>
          <p:cNvSpPr txBox="1"/>
          <p:nvPr/>
        </p:nvSpPr>
        <p:spPr>
          <a:xfrm>
            <a:off x="6520269" y="1003914"/>
            <a:ext cx="1657619" cy="2408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(National change = +3.5%)</a:t>
            </a:r>
          </a:p>
        </p:txBody>
      </p:sp>
    </p:spTree>
    <p:extLst>
      <p:ext uri="{BB962C8B-B14F-4D97-AF65-F5344CB8AC3E}">
        <p14:creationId xmlns:p14="http://schemas.microsoft.com/office/powerpoint/2010/main" val="39232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ED176BF-39A3-3F2D-8EF2-BC1C4725E75C}"/>
              </a:ext>
            </a:extLst>
          </p:cNvPr>
          <p:cNvSpPr/>
          <p:nvPr/>
        </p:nvSpPr>
        <p:spPr>
          <a:xfrm>
            <a:off x="529573" y="963221"/>
            <a:ext cx="4407417" cy="975039"/>
          </a:xfrm>
          <a:prstGeom prst="homePlate">
            <a:avLst/>
          </a:prstGeom>
          <a:noFill/>
          <a:ln w="57150">
            <a:solidFill>
              <a:srgbClr val="ECB7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25D9FE-16A4-AC07-6220-CD1272E61554}"/>
              </a:ext>
            </a:extLst>
          </p:cNvPr>
          <p:cNvGrpSpPr/>
          <p:nvPr/>
        </p:nvGrpSpPr>
        <p:grpSpPr>
          <a:xfrm>
            <a:off x="132401" y="1028604"/>
            <a:ext cx="4287202" cy="883997"/>
            <a:chOff x="78926" y="1478416"/>
            <a:chExt cx="4519052" cy="88399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121A77-15A6-D596-AEF5-A10F7728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926" y="1478416"/>
              <a:ext cx="4519052" cy="88399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B0A9961-C7F1-DD18-5387-F09BF2FBEFD3}"/>
                </a:ext>
              </a:extLst>
            </p:cNvPr>
            <p:cNvSpPr txBox="1"/>
            <p:nvPr/>
          </p:nvSpPr>
          <p:spPr>
            <a:xfrm>
              <a:off x="2128707" y="1594293"/>
              <a:ext cx="849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 pitchFamily="2" charset="0"/>
                  <a:ea typeface="+mn-ea"/>
                  <a:cs typeface="+mn-cs"/>
                </a:rPr>
                <a:t>EYFS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106C154-91C9-0FB3-616A-FA22CD0F41F0}"/>
              </a:ext>
            </a:extLst>
          </p:cNvPr>
          <p:cNvGrpSpPr/>
          <p:nvPr/>
        </p:nvGrpSpPr>
        <p:grpSpPr>
          <a:xfrm>
            <a:off x="-6864" y="2550579"/>
            <a:ext cx="5480292" cy="807790"/>
            <a:chOff x="78926" y="2578157"/>
            <a:chExt cx="6447079" cy="8077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CE53F-7B46-ED22-8ADA-A405BBB68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26" y="2578157"/>
              <a:ext cx="6447079" cy="8077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52DED2-9F94-8DA3-AA75-2AB3E344B010}"/>
                </a:ext>
              </a:extLst>
            </p:cNvPr>
            <p:cNvSpPr txBox="1"/>
            <p:nvPr/>
          </p:nvSpPr>
          <p:spPr>
            <a:xfrm>
              <a:off x="4173285" y="2744592"/>
              <a:ext cx="849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 pitchFamily="2" charset="0"/>
                  <a:ea typeface="+mn-ea"/>
                  <a:cs typeface="+mn-cs"/>
                </a:rPr>
                <a:t>KS2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CEDC2-C3CA-32D0-2035-1B262978291C}"/>
              </a:ext>
            </a:extLst>
          </p:cNvPr>
          <p:cNvGrpSpPr/>
          <p:nvPr/>
        </p:nvGrpSpPr>
        <p:grpSpPr>
          <a:xfrm>
            <a:off x="-6864" y="4026748"/>
            <a:ext cx="6509812" cy="853514"/>
            <a:chOff x="78926" y="3746368"/>
            <a:chExt cx="8397968" cy="8535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E8C531-D85F-B819-C7D8-0B3D50372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26" y="3746368"/>
              <a:ext cx="8397968" cy="85351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71317-0403-AC1C-4642-84568050611A}"/>
                </a:ext>
              </a:extLst>
            </p:cNvPr>
            <p:cNvSpPr txBox="1"/>
            <p:nvPr/>
          </p:nvSpPr>
          <p:spPr>
            <a:xfrm>
              <a:off x="6086981" y="3881090"/>
              <a:ext cx="84938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exend" pitchFamily="2" charset="0"/>
                  <a:ea typeface="+mn-ea"/>
                  <a:cs typeface="+mn-cs"/>
                </a:rPr>
                <a:t>KS4</a:t>
              </a:r>
            </a:p>
          </p:txBody>
        </p:sp>
      </p:grp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EF6AFCB-5A96-78EF-30F8-3E6B98DB2FC4}"/>
              </a:ext>
            </a:extLst>
          </p:cNvPr>
          <p:cNvGraphicFramePr>
            <a:graphicFrameLocks noGrp="1"/>
          </p:cNvGraphicFramePr>
          <p:nvPr/>
        </p:nvGraphicFramePr>
        <p:xfrm>
          <a:off x="5606811" y="934570"/>
          <a:ext cx="3074365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173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75776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212426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1100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Dis./non-dis.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1100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21.5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  <a:latin typeface="Lexend" pitchFamily="2" charset="0"/>
                        </a:rPr>
                        <a:t>+3.6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1100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17.9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58F86EC-DCE3-A26A-462F-C0EDC1962828}"/>
              </a:ext>
            </a:extLst>
          </p:cNvPr>
          <p:cNvGraphicFramePr>
            <a:graphicFrameLocks noGrp="1"/>
          </p:cNvGraphicFramePr>
          <p:nvPr/>
        </p:nvGraphicFramePr>
        <p:xfrm>
          <a:off x="6622313" y="2444585"/>
          <a:ext cx="3074365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173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75776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212426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exend" pitchFamily="2" charset="0"/>
                          <a:ea typeface="+mn-ea"/>
                          <a:cs typeface="+mn-cs"/>
                        </a:rPr>
                        <a:t>Dis./non-dis.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25.0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  <a:latin typeface="Lexend" pitchFamily="2" charset="0"/>
                        </a:rPr>
                        <a:t>+2.6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  <a:latin typeface="Lexend" pitchFamily="2" charset="0"/>
                        </a:rPr>
                        <a:t>22.4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57584EC-93AC-6799-6702-DFDC6BC3A2E4}"/>
              </a:ext>
            </a:extLst>
          </p:cNvPr>
          <p:cNvGraphicFramePr>
            <a:graphicFrameLocks noGrp="1"/>
          </p:cNvGraphicFramePr>
          <p:nvPr/>
        </p:nvGraphicFramePr>
        <p:xfrm>
          <a:off x="7522118" y="3894754"/>
          <a:ext cx="295510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340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728370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16539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/>
                        </a:rPr>
                        <a:t>Dis./non-dis.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/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  <a:latin typeface="Lexend"/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>
                          <a:solidFill>
                            <a:schemeClr val="tx1"/>
                          </a:solidFill>
                          <a:latin typeface="Lexend"/>
                        </a:rPr>
                        <a:t>33.6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  <a:latin typeface="Lexend"/>
                        </a:rPr>
                        <a:t>+4.2</a:t>
                      </a:r>
                      <a:endParaRPr lang="en-GB" sz="1500" b="0">
                        <a:solidFill>
                          <a:schemeClr val="bg1"/>
                        </a:solidFill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  <a:latin typeface="Lexend"/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  <a:latin typeface="Lexend"/>
                        </a:rPr>
                        <a:t>29.4</a:t>
                      </a:r>
                      <a:endParaRPr lang="en-GB" sz="1500" b="0">
                        <a:solidFill>
                          <a:schemeClr val="tx1"/>
                        </a:solidFill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2062133-FD74-B796-D174-866FFF4AAAAB}"/>
              </a:ext>
            </a:extLst>
          </p:cNvPr>
          <p:cNvGraphicFramePr>
            <a:graphicFrameLocks noGrp="1"/>
          </p:cNvGraphicFramePr>
          <p:nvPr/>
        </p:nvGraphicFramePr>
        <p:xfrm>
          <a:off x="948796" y="5014984"/>
          <a:ext cx="7693910" cy="1902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3910">
                  <a:extLst>
                    <a:ext uri="{9D8B030D-6E8A-4147-A177-3AD203B41FA5}">
                      <a16:colId xmlns:a16="http://schemas.microsoft.com/office/drawing/2014/main" val="3828947468"/>
                    </a:ext>
                  </a:extLst>
                </a:gridCol>
              </a:tblGrid>
              <a:tr h="1902073">
                <a:tc>
                  <a:txBody>
                    <a:bodyPr/>
                    <a:lstStyle/>
                    <a:p>
                      <a:pPr algn="l"/>
                      <a:r>
                        <a:rPr lang="en-GB" sz="1400" b="0">
                          <a:solidFill>
                            <a:schemeClr val="tx1"/>
                          </a:solidFill>
                          <a:latin typeface="+mn-lt"/>
                        </a:rPr>
                        <a:t>Were Essex performance for Disadvantaged pupils to match the England average this would mean that,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+mn-lt"/>
                        </a:rPr>
                        <a:t>37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latin typeface="+mn-lt"/>
                        </a:rPr>
                        <a:t> more pupils to achieve GLD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+mn-lt"/>
                        </a:rPr>
                        <a:t>72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latin typeface="+mn-lt"/>
                        </a:rPr>
                        <a:t> more pupils to achieve at KS2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latin typeface="+mn-lt"/>
                        </a:rPr>
                        <a:t> more pupils to achieve at KS4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429724"/>
                  </a:ext>
                </a:extLst>
              </a:tr>
            </a:tbl>
          </a:graphicData>
        </a:graphic>
      </p:graphicFrame>
      <p:sp>
        <p:nvSpPr>
          <p:cNvPr id="8" name="Arrow: Chevron 7">
            <a:extLst>
              <a:ext uri="{FF2B5EF4-FFF2-40B4-BE49-F238E27FC236}">
                <a16:creationId xmlns:a16="http://schemas.microsoft.com/office/drawing/2014/main" id="{1332C4A2-962D-B6F5-AAB8-9DCDF7839FFE}"/>
              </a:ext>
            </a:extLst>
          </p:cNvPr>
          <p:cNvSpPr/>
          <p:nvPr/>
        </p:nvSpPr>
        <p:spPr>
          <a:xfrm>
            <a:off x="4600183" y="920272"/>
            <a:ext cx="849385" cy="1045695"/>
          </a:xfrm>
          <a:prstGeom prst="chevron">
            <a:avLst>
              <a:gd name="adj" fmla="val 57769"/>
            </a:avLst>
          </a:prstGeom>
          <a:solidFill>
            <a:srgbClr val="ECB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2465C85-3685-8D8E-3D17-E527488977ED}"/>
              </a:ext>
            </a:extLst>
          </p:cNvPr>
          <p:cNvSpPr/>
          <p:nvPr/>
        </p:nvSpPr>
        <p:spPr>
          <a:xfrm>
            <a:off x="83527" y="2444585"/>
            <a:ext cx="5886501" cy="1045695"/>
          </a:xfrm>
          <a:prstGeom prst="homePlate">
            <a:avLst/>
          </a:prstGeom>
          <a:noFill/>
          <a:ln w="57150">
            <a:solidFill>
              <a:srgbClr val="A24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E18889FB-B684-C998-4B56-F0E091CBF87E}"/>
              </a:ext>
            </a:extLst>
          </p:cNvPr>
          <p:cNvSpPr/>
          <p:nvPr/>
        </p:nvSpPr>
        <p:spPr>
          <a:xfrm>
            <a:off x="13708" y="3873273"/>
            <a:ext cx="6917277" cy="1045695"/>
          </a:xfrm>
          <a:prstGeom prst="homePlat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13594AA3-E06A-2FEB-A2D9-E1CFEDA253D0}"/>
              </a:ext>
            </a:extLst>
          </p:cNvPr>
          <p:cNvSpPr/>
          <p:nvPr/>
        </p:nvSpPr>
        <p:spPr>
          <a:xfrm>
            <a:off x="6622313" y="3873273"/>
            <a:ext cx="849385" cy="1060994"/>
          </a:xfrm>
          <a:prstGeom prst="chevron">
            <a:avLst>
              <a:gd name="adj" fmla="val 5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BCFD9CE0-850F-BF4C-FF95-153741F9E4F3}"/>
              </a:ext>
            </a:extLst>
          </p:cNvPr>
          <p:cNvSpPr/>
          <p:nvPr/>
        </p:nvSpPr>
        <p:spPr>
          <a:xfrm>
            <a:off x="5606811" y="2409594"/>
            <a:ext cx="948134" cy="1147223"/>
          </a:xfrm>
          <a:prstGeom prst="chevron">
            <a:avLst>
              <a:gd name="adj" fmla="val 57769"/>
            </a:avLst>
          </a:prstGeom>
          <a:solidFill>
            <a:srgbClr val="921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8E458CA-B7FA-5215-295A-32AA2D6F5197}"/>
              </a:ext>
            </a:extLst>
          </p:cNvPr>
          <p:cNvSpPr txBox="1">
            <a:spLocks/>
          </p:cNvSpPr>
          <p:nvPr/>
        </p:nvSpPr>
        <p:spPr>
          <a:xfrm rot="16200000">
            <a:off x="-3060610" y="3053746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C26989B-247E-F9C9-A43B-C0DAB7285208}"/>
              </a:ext>
            </a:extLst>
          </p:cNvPr>
          <p:cNvSpPr/>
          <p:nvPr/>
        </p:nvSpPr>
        <p:spPr>
          <a:xfrm rot="16200000">
            <a:off x="9995343" y="1388762"/>
            <a:ext cx="2840486" cy="1423774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0D92B76C-DB7D-CA80-EE9C-42B36753483A}"/>
              </a:ext>
            </a:extLst>
          </p:cNvPr>
          <p:cNvSpPr/>
          <p:nvPr/>
        </p:nvSpPr>
        <p:spPr>
          <a:xfrm rot="5400000">
            <a:off x="10152111" y="4234945"/>
            <a:ext cx="2578129" cy="1517607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B46E02-7082-AE10-5C4A-DFECB8427E02}"/>
              </a:ext>
            </a:extLst>
          </p:cNvPr>
          <p:cNvSpPr txBox="1"/>
          <p:nvPr/>
        </p:nvSpPr>
        <p:spPr>
          <a:xfrm>
            <a:off x="10858455" y="1252394"/>
            <a:ext cx="1114259" cy="12845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Gaps increase through the key stages with those in Essex consistently being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higher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 than England.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9F0BC2-8DEF-FA25-A29B-0C966709D37C}"/>
              </a:ext>
            </a:extLst>
          </p:cNvPr>
          <p:cNvSpPr txBox="1"/>
          <p:nvPr/>
        </p:nvSpPr>
        <p:spPr>
          <a:xfrm>
            <a:off x="10760041" y="4026111"/>
            <a:ext cx="1311086" cy="12845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Essex disadvantaged pupils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lower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 than national peers across all key stages.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CCD6A9-69F0-9929-9531-06140C13C287}"/>
              </a:ext>
            </a:extLst>
          </p:cNvPr>
          <p:cNvSpPr/>
          <p:nvPr/>
        </p:nvSpPr>
        <p:spPr>
          <a:xfrm>
            <a:off x="3976953" y="44256"/>
            <a:ext cx="3728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 the Disadvantage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D876D-57C3-56BB-BF43-9D8E42D62D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5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541710" y="1553191"/>
            <a:ext cx="4705587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FC330AB-9657-E06B-E6E5-029EC6C24007}"/>
              </a:ext>
            </a:extLst>
          </p:cNvPr>
          <p:cNvGraphicFramePr>
            <a:graphicFrameLocks noGrp="1"/>
          </p:cNvGraphicFramePr>
          <p:nvPr/>
        </p:nvGraphicFramePr>
        <p:xfrm>
          <a:off x="750509" y="5531369"/>
          <a:ext cx="10939053" cy="104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9053">
                  <a:extLst>
                    <a:ext uri="{9D8B030D-6E8A-4147-A177-3AD203B41FA5}">
                      <a16:colId xmlns:a16="http://schemas.microsoft.com/office/drawing/2014/main" val="875302565"/>
                    </a:ext>
                  </a:extLst>
                </a:gridCol>
              </a:tblGrid>
              <a:tr h="1041755">
                <a:tc>
                  <a:txBody>
                    <a:bodyPr/>
                    <a:lstStyle/>
                    <a:p>
                      <a:pPr algn="just"/>
                      <a:r>
                        <a:rPr lang="en-GB" sz="1400" b="0">
                          <a:solidFill>
                            <a:schemeClr val="tx1"/>
                          </a:solidFill>
                          <a:latin typeface="+mn-lt"/>
                        </a:rPr>
                        <a:t>We want to ensure that progress is made in both Disadvantaged and Non-disadvantaged pupils (i.e. that both see improvements in performance, but at a faster rate for our disadvantaged pupils). The tables above show where districts have higher attainment and lower gaps (compared to the Essex averages) highlighted in </a:t>
                      </a:r>
                      <a:r>
                        <a:rPr lang="en-GB" sz="1400" b="1">
                          <a:solidFill>
                            <a:srgbClr val="7030A0"/>
                          </a:solidFill>
                          <a:latin typeface="+mn-lt"/>
                        </a:rPr>
                        <a:t>purple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latin typeface="+mn-lt"/>
                        </a:rPr>
                        <a:t>. Any districts where both are achieved are named in </a:t>
                      </a:r>
                      <a:r>
                        <a:rPr lang="en-GB" sz="1400" b="1">
                          <a:solidFill>
                            <a:srgbClr val="00B050"/>
                          </a:solidFill>
                          <a:latin typeface="+mn-lt"/>
                        </a:rPr>
                        <a:t>green</a:t>
                      </a:r>
                      <a:r>
                        <a:rPr lang="en-GB" sz="1400" b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776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7E239E6-4550-EAE0-F525-6948C7AC5F37}"/>
              </a:ext>
            </a:extLst>
          </p:cNvPr>
          <p:cNvSpPr/>
          <p:nvPr/>
        </p:nvSpPr>
        <p:spPr>
          <a:xfrm>
            <a:off x="3717013" y="214316"/>
            <a:ext cx="519379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District level disadvantaged attainment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5546AEB-C57D-4E2D-9148-608FD4067E8F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6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15E34474-40AB-AE06-3AB9-48E2CDBF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43" y="1262662"/>
            <a:ext cx="11204224" cy="403634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D53A1-A510-531D-5080-783F12F7A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5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E239E6-4550-EAE0-F525-6948C7AC5F37}"/>
              </a:ext>
            </a:extLst>
          </p:cNvPr>
          <p:cNvSpPr/>
          <p:nvPr/>
        </p:nvSpPr>
        <p:spPr>
          <a:xfrm>
            <a:off x="2591666" y="235330"/>
            <a:ext cx="73580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Pupils receiving Free School Meals and Higher Education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75546AEB-C57D-4E2D-9148-608FD4067E8F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6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2248A2-9310-CBB7-508A-6BE26E4AF0A6}"/>
              </a:ext>
            </a:extLst>
          </p:cNvPr>
          <p:cNvSpPr txBox="1"/>
          <p:nvPr/>
        </p:nvSpPr>
        <p:spPr>
          <a:xfrm>
            <a:off x="848163" y="1008684"/>
            <a:ext cx="1049567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% 15-year-olds from State Funded schools entered Higher Education by age 19 – Essex vs. England FSM &amp; Non-FSM</a:t>
            </a:r>
          </a:p>
        </p:txBody>
      </p:sp>
      <p:pic>
        <p:nvPicPr>
          <p:cNvPr id="16" name="Graphic 15" descr="Graduation cap with solid fill">
            <a:extLst>
              <a:ext uri="{FF2B5EF4-FFF2-40B4-BE49-F238E27FC236}">
                <a16:creationId xmlns:a16="http://schemas.microsoft.com/office/drawing/2014/main" id="{1E0AAA2E-2E38-CF2F-248E-C3A518573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6161" y="1374291"/>
            <a:ext cx="914400" cy="914400"/>
          </a:xfrm>
          <a:prstGeom prst="rect">
            <a:avLst/>
          </a:prstGeom>
        </p:spPr>
      </p:pic>
      <p:pic>
        <p:nvPicPr>
          <p:cNvPr id="18" name="Graphic 17" descr="Graduation cap with solid fill">
            <a:extLst>
              <a:ext uri="{FF2B5EF4-FFF2-40B4-BE49-F238E27FC236}">
                <a16:creationId xmlns:a16="http://schemas.microsoft.com/office/drawing/2014/main" id="{36BA55B2-2CBA-0E0A-6EA7-DAA0B7BD4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6161" y="4645723"/>
            <a:ext cx="914400" cy="914400"/>
          </a:xfrm>
          <a:prstGeom prst="rect">
            <a:avLst/>
          </a:prstGeom>
        </p:spPr>
      </p:pic>
      <p:pic>
        <p:nvPicPr>
          <p:cNvPr id="21" name="Graphic 20" descr="Graduation cap with solid fill">
            <a:extLst>
              <a:ext uri="{FF2B5EF4-FFF2-40B4-BE49-F238E27FC236}">
                <a16:creationId xmlns:a16="http://schemas.microsoft.com/office/drawing/2014/main" id="{AFFF3804-EC24-4AB4-1EB6-1EF8FE895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6161" y="3429000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6032CC-49F3-F1CC-0AE4-79D32F69B167}"/>
              </a:ext>
            </a:extLst>
          </p:cNvPr>
          <p:cNvSpPr txBox="1"/>
          <p:nvPr/>
        </p:nvSpPr>
        <p:spPr>
          <a:xfrm>
            <a:off x="8959049" y="4801214"/>
            <a:ext cx="3007020" cy="557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Essex Non-FSM students are 7% lower than the England non-FSM average in attending Higher Education.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776431-D10F-A274-C386-98A7979B6CC4}"/>
              </a:ext>
            </a:extLst>
          </p:cNvPr>
          <p:cNvSpPr txBox="1"/>
          <p:nvPr/>
        </p:nvSpPr>
        <p:spPr>
          <a:xfrm>
            <a:off x="8959049" y="1618632"/>
            <a:ext cx="3007020" cy="55729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/>
                <a:ea typeface="+mn-ea"/>
                <a:cs typeface="+mn-cs"/>
              </a:rPr>
              <a:t>The percentage of Essex FSM pupils entering higher education has been increasing, albeit inconsistently, throughout the years. However, only 21% of those do go on to HE. This is almost 8% lower than the England FSM percentage 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xend" pitchFamily="2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CDA832-B8C4-E658-E001-46A299B018EA}"/>
              </a:ext>
            </a:extLst>
          </p:cNvPr>
          <p:cNvSpPr txBox="1"/>
          <p:nvPr/>
        </p:nvSpPr>
        <p:spPr>
          <a:xfrm>
            <a:off x="8959049" y="3625815"/>
            <a:ext cx="3007020" cy="5572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>
              <a:spcAft>
                <a:spcPts val="1134"/>
              </a:spcAft>
              <a:defRPr sz="1400">
                <a:latin typeface="Lexen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xend" pitchFamily="2" charset="0"/>
                <a:ea typeface="+mn-ea"/>
                <a:cs typeface="+mn-cs"/>
              </a:rPr>
              <a:t>There is a 22% gap between Essex FSM children and Essex Non-FSM children attending University.</a:t>
            </a:r>
          </a:p>
        </p:txBody>
      </p:sp>
      <p:sp>
        <p:nvSpPr>
          <p:cNvPr id="4" name="Flowchart: Alternative Process 3">
            <a:extLst>
              <a:ext uri="{FF2B5EF4-FFF2-40B4-BE49-F238E27FC236}">
                <a16:creationId xmlns:a16="http://schemas.microsoft.com/office/drawing/2014/main" id="{FF315DD7-A914-1845-417C-EEB3A2CCB62E}"/>
              </a:ext>
            </a:extLst>
          </p:cNvPr>
          <p:cNvSpPr/>
          <p:nvPr/>
        </p:nvSpPr>
        <p:spPr>
          <a:xfrm>
            <a:off x="948509" y="5352199"/>
            <a:ext cx="6539163" cy="1250878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0"/>
                <a:ea typeface="+mn-ea"/>
                <a:cs typeface="Calibri"/>
              </a:rPr>
              <a:t>In 2021/22 there were 1,185 Essex FSM children within the cohort. Of those 256 went on to Higher Education, but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0"/>
                <a:ea typeface="+mn-ea"/>
                <a:cs typeface="Calibri"/>
              </a:rPr>
              <a:t>929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xend" pitchFamily="2" charset="0"/>
                <a:ea typeface="+mn-ea"/>
                <a:cs typeface="Calibri"/>
              </a:rPr>
              <a:t> did not. If ECC children attended HE at a similar level to those seen nationally, an additional 94 children would go to university in that year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xend" pitchFamily="2" charset="0"/>
              <a:ea typeface="+mn-ea"/>
              <a:cs typeface="+mn-cs"/>
            </a:endParaRPr>
          </a:p>
        </p:txBody>
      </p:sp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10E8A11-E331-0B4C-6F7F-589212148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83" y="1375263"/>
            <a:ext cx="6531218" cy="377922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EE4D7-A38F-7DC4-56C2-D189F342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1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127277-78C5-7B34-4DBA-5C4201E74F6F}"/>
              </a:ext>
            </a:extLst>
          </p:cNvPr>
          <p:cNvSpPr/>
          <p:nvPr/>
        </p:nvSpPr>
        <p:spPr>
          <a:xfrm>
            <a:off x="6562671" y="654208"/>
            <a:ext cx="5094051" cy="6053632"/>
          </a:xfrm>
          <a:prstGeom prst="roundRect">
            <a:avLst>
              <a:gd name="adj" fmla="val 39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57A170-B62E-A7D8-EA67-5C8470C466DA}"/>
              </a:ext>
            </a:extLst>
          </p:cNvPr>
          <p:cNvSpPr/>
          <p:nvPr/>
        </p:nvSpPr>
        <p:spPr>
          <a:xfrm>
            <a:off x="1001948" y="680936"/>
            <a:ext cx="5094051" cy="6053632"/>
          </a:xfrm>
          <a:prstGeom prst="roundRect">
            <a:avLst>
              <a:gd name="adj" fmla="val 39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FF947-ACB3-EAC3-8072-B13BD4DE0951}"/>
              </a:ext>
            </a:extLst>
          </p:cNvPr>
          <p:cNvSpPr/>
          <p:nvPr/>
        </p:nvSpPr>
        <p:spPr>
          <a:xfrm>
            <a:off x="3130839" y="123432"/>
            <a:ext cx="62025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SEN and EHCP – Changing cohort sizes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1DFA4D9-7684-EF04-3E23-25A3742E4E51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8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C6BB9-7319-EB3A-D46E-9ED2AC64AF78}"/>
              </a:ext>
            </a:extLst>
          </p:cNvPr>
          <p:cNvSpPr txBox="1"/>
          <p:nvPr/>
        </p:nvSpPr>
        <p:spPr>
          <a:xfrm>
            <a:off x="1252280" y="5202671"/>
            <a:ext cx="4341948" cy="1286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number of new EHCPs nationally has increased each year since their introduction in 2014. This is also apparent in Essex as shown by the trend above.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389,171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EHCP plans currently in England, which is an increase of 9.5% from academic year 2022/23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7A1BDE-0F51-E27E-AEEE-562907864797}"/>
              </a:ext>
            </a:extLst>
          </p:cNvPr>
          <p:cNvSpPr txBox="1"/>
          <p:nvPr/>
        </p:nvSpPr>
        <p:spPr>
          <a:xfrm>
            <a:off x="6886730" y="5155443"/>
            <a:ext cx="4569870" cy="12864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 are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1,183,384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pupils in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England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receiving SEN Support – which is an increase of 4.7% when compared to the previous academic year of 2022/23.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Essex has experienced a similar increase in the number of pupils receiving SEN Support.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1340-FE35-A538-E51C-B645DCE3E6B3}"/>
              </a:ext>
            </a:extLst>
          </p:cNvPr>
          <p:cNvSpPr txBox="1"/>
          <p:nvPr/>
        </p:nvSpPr>
        <p:spPr>
          <a:xfrm>
            <a:off x="1377999" y="912962"/>
            <a:ext cx="4341948" cy="4474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EHCPs for whom Essex is responsible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45D9E7-37CC-02DE-30A8-1F3D18996A4E}"/>
              </a:ext>
            </a:extLst>
          </p:cNvPr>
          <p:cNvSpPr txBox="1"/>
          <p:nvPr/>
        </p:nvSpPr>
        <p:spPr>
          <a:xfrm>
            <a:off x="1615818" y="1341227"/>
            <a:ext cx="1714370" cy="1090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13,084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2729408-6CDE-E322-B674-057E47517B96}"/>
              </a:ext>
            </a:extLst>
          </p:cNvPr>
          <p:cNvSpPr/>
          <p:nvPr/>
        </p:nvSpPr>
        <p:spPr>
          <a:xfrm>
            <a:off x="3655908" y="1421458"/>
            <a:ext cx="251439" cy="24197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74668-D242-D6D6-3138-7EF0521192BE}"/>
              </a:ext>
            </a:extLst>
          </p:cNvPr>
          <p:cNvSpPr txBox="1"/>
          <p:nvPr/>
        </p:nvSpPr>
        <p:spPr>
          <a:xfrm>
            <a:off x="3969439" y="1274929"/>
            <a:ext cx="1714370" cy="1090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12,906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 Month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8E931-5D10-6094-7DD2-47FBD3E06CF4}"/>
              </a:ext>
            </a:extLst>
          </p:cNvPr>
          <p:cNvSpPr txBox="1"/>
          <p:nvPr/>
        </p:nvSpPr>
        <p:spPr>
          <a:xfrm>
            <a:off x="7000691" y="853997"/>
            <a:ext cx="4341948" cy="4474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SEN Support pupils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51F2A3-C2C5-CABF-4738-0921ECB006C9}"/>
              </a:ext>
            </a:extLst>
          </p:cNvPr>
          <p:cNvSpPr txBox="1"/>
          <p:nvPr/>
        </p:nvSpPr>
        <p:spPr>
          <a:xfrm>
            <a:off x="8569133" y="1320525"/>
            <a:ext cx="1714370" cy="1090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24,862</a:t>
            </a:r>
          </a:p>
        </p:txBody>
      </p:sp>
      <p:pic>
        <p:nvPicPr>
          <p:cNvPr id="6" name="Picture 5" descr="A blue line with white text&#10;&#10;Description automatically generated">
            <a:extLst>
              <a:ext uri="{FF2B5EF4-FFF2-40B4-BE49-F238E27FC236}">
                <a16:creationId xmlns:a16="http://schemas.microsoft.com/office/drawing/2014/main" id="{F963CAD3-10EC-8574-0B3F-0CE3C9115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85" y="2174756"/>
            <a:ext cx="4766764" cy="2212785"/>
          </a:xfrm>
          <a:prstGeom prst="rect">
            <a:avLst/>
          </a:prstGeom>
        </p:spPr>
      </p:pic>
      <p:pic>
        <p:nvPicPr>
          <p:cNvPr id="13" name="Picture 12" descr="A blue line with numbers&#10;&#10;Description automatically generated">
            <a:extLst>
              <a:ext uri="{FF2B5EF4-FFF2-40B4-BE49-F238E27FC236}">
                <a16:creationId xmlns:a16="http://schemas.microsoft.com/office/drawing/2014/main" id="{4146E780-5EDF-25F4-C34D-76481AE6D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354" y="2176890"/>
            <a:ext cx="4567023" cy="2231266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001CF9D-CBA9-6628-092D-B6694FB3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6A998F-166E-4798-B9F9-C63C0DD8D4A0}"/>
              </a:ext>
            </a:extLst>
          </p:cNvPr>
          <p:cNvSpPr txBox="1">
            <a:spLocks/>
          </p:cNvSpPr>
          <p:nvPr/>
        </p:nvSpPr>
        <p:spPr>
          <a:xfrm>
            <a:off x="6096000" y="1341464"/>
            <a:ext cx="4763588" cy="2176200"/>
          </a:xfrm>
          <a:prstGeom prst="rect">
            <a:avLst/>
          </a:prstGeom>
        </p:spPr>
        <p:txBody>
          <a:bodyPr vert="horz" lIns="90000" tIns="45720" rIns="90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5B9FF57-C97F-3D94-135E-FFD0C87F91A5}"/>
              </a:ext>
            </a:extLst>
          </p:cNvPr>
          <p:cNvGraphicFramePr>
            <a:graphicFrameLocks noGrp="1"/>
          </p:cNvGraphicFramePr>
          <p:nvPr/>
        </p:nvGraphicFramePr>
        <p:xfrm>
          <a:off x="1084397" y="796835"/>
          <a:ext cx="10993300" cy="5934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325">
                  <a:extLst>
                    <a:ext uri="{9D8B030D-6E8A-4147-A177-3AD203B41FA5}">
                      <a16:colId xmlns:a16="http://schemas.microsoft.com/office/drawing/2014/main" val="2686241640"/>
                    </a:ext>
                  </a:extLst>
                </a:gridCol>
                <a:gridCol w="2748325">
                  <a:extLst>
                    <a:ext uri="{9D8B030D-6E8A-4147-A177-3AD203B41FA5}">
                      <a16:colId xmlns:a16="http://schemas.microsoft.com/office/drawing/2014/main" val="935220421"/>
                    </a:ext>
                  </a:extLst>
                </a:gridCol>
                <a:gridCol w="2748325">
                  <a:extLst>
                    <a:ext uri="{9D8B030D-6E8A-4147-A177-3AD203B41FA5}">
                      <a16:colId xmlns:a16="http://schemas.microsoft.com/office/drawing/2014/main" val="2953831067"/>
                    </a:ext>
                  </a:extLst>
                </a:gridCol>
                <a:gridCol w="2748325">
                  <a:extLst>
                    <a:ext uri="{9D8B030D-6E8A-4147-A177-3AD203B41FA5}">
                      <a16:colId xmlns:a16="http://schemas.microsoft.com/office/drawing/2014/main" val="2170741354"/>
                    </a:ext>
                  </a:extLst>
                </a:gridCol>
              </a:tblGrid>
              <a:tr h="534923">
                <a:tc>
                  <a:txBody>
                    <a:bodyPr/>
                    <a:lstStyle/>
                    <a:p>
                      <a:pPr algn="ctr"/>
                      <a:r>
                        <a:rPr lang="en-GB" sz="2000" b="1">
                          <a:solidFill>
                            <a:schemeClr val="tx1"/>
                          </a:solidFill>
                          <a:latin typeface="+mn-lt"/>
                        </a:rPr>
                        <a:t>EYFS: % GLD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+mn-lt"/>
                        </a:rPr>
                        <a:t>KS2: % expected RWM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+mn-lt"/>
                        </a:rPr>
                        <a:t>KS4: % 9-4 Eng. &amp; Maths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>
                          <a:solidFill>
                            <a:schemeClr val="tx1"/>
                          </a:solidFill>
                          <a:latin typeface="+mn-lt"/>
                        </a:rPr>
                        <a:t>Comments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636816"/>
                  </a:ext>
                </a:extLst>
              </a:tr>
              <a:tr h="1271094"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n-lt"/>
                        </a:rPr>
                        <a:t>Essex pupils with no SEN compare favourably in the primary phase.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6861822"/>
                  </a:ext>
                </a:extLst>
              </a:tr>
              <a:tr h="1271094"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n-lt"/>
                        </a:rPr>
                        <a:t>Across all key stages, pupils with SEN Support have lower performance in Essex than nationally.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939829"/>
                  </a:ext>
                </a:extLst>
              </a:tr>
              <a:tr h="1586194"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n-lt"/>
                        </a:rPr>
                        <a:t>The cohort sizes are much smaller among EHCP so percentages can easily vary. Essex is broadly similar to England.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250853"/>
                  </a:ext>
                </a:extLst>
              </a:tr>
              <a:tr h="1271094">
                <a:tc gridSpan="4">
                  <a:txBody>
                    <a:bodyPr/>
                    <a:lstStyle/>
                    <a:p>
                      <a:pPr algn="l"/>
                      <a:endParaRPr lang="en-GB" b="0">
                        <a:latin typeface="Lexen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b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13653132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C0DA20-FC84-314B-BBEF-2CB656D0DC56}"/>
              </a:ext>
            </a:extLst>
          </p:cNvPr>
          <p:cNvGraphicFramePr>
            <a:graphicFrameLocks noGrp="1"/>
          </p:cNvGraphicFramePr>
          <p:nvPr/>
        </p:nvGraphicFramePr>
        <p:xfrm>
          <a:off x="1113087" y="1529398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No SEN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/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74.6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+0.6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74.0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B72591-3F6E-3D0B-31EF-0C5050613E01}"/>
              </a:ext>
            </a:extLst>
          </p:cNvPr>
          <p:cNvGraphicFramePr>
            <a:graphicFrameLocks noGrp="1"/>
          </p:cNvGraphicFramePr>
          <p:nvPr/>
        </p:nvGraphicFramePr>
        <p:xfrm>
          <a:off x="1113086" y="2941480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SEN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18.9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24.3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6DC8CB1-AAB1-2E71-039B-86FAFF444A29}"/>
              </a:ext>
            </a:extLst>
          </p:cNvPr>
          <p:cNvGraphicFramePr>
            <a:graphicFrameLocks noGrp="1"/>
          </p:cNvGraphicFramePr>
          <p:nvPr/>
        </p:nvGraphicFramePr>
        <p:xfrm>
          <a:off x="1120943" y="4353562"/>
          <a:ext cx="2677213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1100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EHCP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1100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+0.7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1100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3.8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EAC7639-54E6-8CAD-F725-7215BF4950F1}"/>
              </a:ext>
            </a:extLst>
          </p:cNvPr>
          <p:cNvGraphicFramePr>
            <a:graphicFrameLocks noGrp="1"/>
          </p:cNvGraphicFramePr>
          <p:nvPr/>
        </p:nvGraphicFramePr>
        <p:xfrm>
          <a:off x="3903834" y="1529398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No SEN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/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70.7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+0.4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70.3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7" name="Table 4">
            <a:extLst>
              <a:ext uri="{FF2B5EF4-FFF2-40B4-BE49-F238E27FC236}">
                <a16:creationId xmlns:a16="http://schemas.microsoft.com/office/drawing/2014/main" id="{B96745AC-F692-B895-D098-F32A166F2CA7}"/>
              </a:ext>
            </a:extLst>
          </p:cNvPr>
          <p:cNvGraphicFramePr>
            <a:graphicFrameLocks noGrp="1"/>
          </p:cNvGraphicFramePr>
          <p:nvPr/>
        </p:nvGraphicFramePr>
        <p:xfrm>
          <a:off x="6624079" y="1547854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No SEN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/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69.7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/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/>
                        <a:t>72.2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CD283E5-D17B-ED46-6DFE-67818C027752}"/>
              </a:ext>
            </a:extLst>
          </p:cNvPr>
          <p:cNvGraphicFramePr>
            <a:graphicFrameLocks noGrp="1"/>
          </p:cNvGraphicFramePr>
          <p:nvPr/>
        </p:nvGraphicFramePr>
        <p:xfrm>
          <a:off x="3918178" y="2941479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SEN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22.1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23.6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67CADD-DBE7-52DD-9752-A439E62BA3BA}"/>
              </a:ext>
            </a:extLst>
          </p:cNvPr>
          <p:cNvGraphicFramePr>
            <a:graphicFrameLocks noGrp="1"/>
          </p:cNvGraphicFramePr>
          <p:nvPr/>
        </p:nvGraphicFramePr>
        <p:xfrm>
          <a:off x="6624080" y="2941478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SEN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33.5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36.6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AC40583-26C7-DD2F-5E68-BAD414C10230}"/>
              </a:ext>
            </a:extLst>
          </p:cNvPr>
          <p:cNvGraphicFramePr>
            <a:graphicFrameLocks noGrp="1"/>
          </p:cNvGraphicFramePr>
          <p:nvPr/>
        </p:nvGraphicFramePr>
        <p:xfrm>
          <a:off x="3918178" y="4353091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EHCP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-0.5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8.2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59D21AC-4F75-EA13-A75B-3072F93EFFE8}"/>
              </a:ext>
            </a:extLst>
          </p:cNvPr>
          <p:cNvGraphicFramePr>
            <a:graphicFrameLocks noGrp="1"/>
          </p:cNvGraphicFramePr>
          <p:nvPr/>
        </p:nvGraphicFramePr>
        <p:xfrm>
          <a:off x="6631936" y="4355246"/>
          <a:ext cx="2677213" cy="975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534">
                  <a:extLst>
                    <a:ext uri="{9D8B030D-6E8A-4147-A177-3AD203B41FA5}">
                      <a16:colId xmlns:a16="http://schemas.microsoft.com/office/drawing/2014/main" val="3407756728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4273552052"/>
                    </a:ext>
                  </a:extLst>
                </a:gridCol>
                <a:gridCol w="1055803">
                  <a:extLst>
                    <a:ext uri="{9D8B030D-6E8A-4147-A177-3AD203B41FA5}">
                      <a16:colId xmlns:a16="http://schemas.microsoft.com/office/drawing/2014/main" val="3717059271"/>
                    </a:ext>
                  </a:extLst>
                </a:gridCol>
              </a:tblGrid>
              <a:tr h="325013">
                <a:tc gridSpan="2"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EHCP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763825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1">
                          <a:solidFill>
                            <a:schemeClr val="tx1"/>
                          </a:solidFill>
                        </a:rPr>
                        <a:t>Essex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12.3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bg1"/>
                          </a:solidFill>
                        </a:rPr>
                        <a:t>-0.6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268628"/>
                  </a:ext>
                </a:extLst>
              </a:tr>
              <a:tr h="325013">
                <a:tc>
                  <a:txBody>
                    <a:bodyPr/>
                    <a:lstStyle/>
                    <a:p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England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>
                          <a:solidFill>
                            <a:schemeClr val="tx1"/>
                          </a:solidFill>
                        </a:rPr>
                        <a:t>12.9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975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56FF947-ACB3-EAC3-8072-B13BD4DE0951}"/>
              </a:ext>
            </a:extLst>
          </p:cNvPr>
          <p:cNvSpPr/>
          <p:nvPr/>
        </p:nvSpPr>
        <p:spPr>
          <a:xfrm>
            <a:off x="1196898" y="126765"/>
            <a:ext cx="96230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SEN and EHCP - % achieving expected standard at each Key Stage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1DFA4D9-7684-EF04-3E23-25A3742E4E51}"/>
              </a:ext>
            </a:extLst>
          </p:cNvPr>
          <p:cNvSpPr txBox="1">
            <a:spLocks/>
          </p:cNvSpPr>
          <p:nvPr/>
        </p:nvSpPr>
        <p:spPr>
          <a:xfrm rot="16200000">
            <a:off x="-3053746" y="3053748"/>
            <a:ext cx="6858001" cy="750508"/>
          </a:xfrm>
          <a:prstGeom prst="rect">
            <a:avLst/>
          </a:prstGeom>
          <a:solidFill>
            <a:srgbClr val="E40037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Spotlight: Attainment in Essex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DB212-FFD6-DC6C-A46E-6DDC581EA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   </a:t>
            </a:r>
            <a:fld id="{5898CC38-F149-5B45-A1B4-290B41364A0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121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40037"/>
      </a:accent1>
      <a:accent2>
        <a:srgbClr val="4179AA"/>
      </a:accent2>
      <a:accent3>
        <a:srgbClr val="E97135"/>
      </a:accent3>
      <a:accent4>
        <a:srgbClr val="9361B3"/>
      </a:accent4>
      <a:accent5>
        <a:srgbClr val="3A7D64"/>
      </a:accent5>
      <a:accent6>
        <a:srgbClr val="C84674"/>
      </a:accent6>
      <a:hlink>
        <a:srgbClr val="4179AA"/>
      </a:hlink>
      <a:folHlink>
        <a:srgbClr val="76766B"/>
      </a:folHlink>
    </a:clrScheme>
    <a:fontScheme name="Custom 2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134"/>
          </a:spcAft>
          <a:defRPr sz="1500" dirty="0"/>
        </a:defPPr>
      </a:lstStyle>
    </a:txDef>
  </a:objectDefaults>
  <a:extraClrSchemeLst/>
  <a:custClrLst>
    <a:custClr name="Primary white">
      <a:srgbClr val="FFFFFF"/>
    </a:custClr>
    <a:custClr name="Bright 1">
      <a:srgbClr val="E40037"/>
    </a:custClr>
    <a:custClr name="Bright 6">
      <a:srgbClr val="4179AA"/>
    </a:custClr>
    <a:custClr name="Strong 1">
      <a:srgbClr val="921D33"/>
    </a:custClr>
    <a:custClr name="Strong 6">
      <a:srgbClr val="004C94"/>
    </a:custClr>
    <a:custClr name="Soft 1">
      <a:srgbClr val="EAD2D5"/>
    </a:custClr>
    <a:custClr name="Soft 6">
      <a:srgbClr val="C3D3E5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red">
      <a:srgbClr val="E40037"/>
    </a:custClr>
    <a:custClr name="Bright 2">
      <a:srgbClr val="E97135"/>
    </a:custClr>
    <a:custClr name="Bright 7">
      <a:srgbClr val="3A7D64"/>
    </a:custClr>
    <a:custClr name="Strong 2">
      <a:srgbClr val="C65015"/>
    </a:custClr>
    <a:custClr name="Strong 7">
      <a:srgbClr val="1D594C"/>
    </a:custClr>
    <a:custClr name="Soft 2">
      <a:srgbClr val="F3D0A5"/>
    </a:custClr>
    <a:custClr name="Soft 7">
      <a:srgbClr val="BBCCCF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black">
      <a:srgbClr val="000000"/>
    </a:custClr>
    <a:custClr name="Bright 3">
      <a:srgbClr val="ECB720"/>
    </a:custClr>
    <a:custClr name="Brihgt 8">
      <a:srgbClr val="729D4D"/>
    </a:custClr>
    <a:custClr name="Strong 3">
      <a:srgbClr val="C69318"/>
    </a:custClr>
    <a:custClr name="Strong 8">
      <a:srgbClr val="4B7131"/>
    </a:custClr>
    <a:custClr name="Soft 3">
      <a:srgbClr val="F0E3BB"/>
    </a:custClr>
    <a:custClr name="Soft 8">
      <a:srgbClr val="D2DCB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4">
      <a:srgbClr val="C84674"/>
    </a:custClr>
    <a:custClr name="Bright 9">
      <a:srgbClr val="76766B"/>
    </a:custClr>
    <a:custClr name="Strong 4">
      <a:srgbClr val="910563"/>
    </a:custClr>
    <a:custClr name="Strong 9">
      <a:srgbClr val="414745"/>
    </a:custClr>
    <a:custClr name="Soft 4">
      <a:srgbClr val="E0D3D1"/>
    </a:custClr>
    <a:custClr name="Soft 9">
      <a:srgbClr val="D4D4D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5">
      <a:srgbClr val="9361B3"/>
    </a:custClr>
    <a:custClr name="BLANK">
      <a:srgbClr val="FFFFFF"/>
    </a:custClr>
    <a:custClr name="Strong 5">
      <a:srgbClr val="5C2472"/>
    </a:custClr>
    <a:custClr name="BLANK">
      <a:srgbClr val="FFFFFF"/>
    </a:custClr>
    <a:custClr name="Soft 5">
      <a:srgbClr val="EADBEA"/>
    </a:custClr>
  </a:custClrLst>
  <a:extLst>
    <a:ext uri="{05A4C25C-085E-4340-85A3-A5531E510DB2}">
      <thm15:themeFamily xmlns:thm15="http://schemas.microsoft.com/office/thememl/2012/main" name="Presentation1" id="{75A86DDA-B9BB-46D2-9D43-E2A2146931CE}" vid="{04DB70F8-383B-4667-96C6-2E3388DF8453}"/>
    </a:ext>
  </a:extLst>
</a:theme>
</file>

<file path=ppt/theme/theme2.xml><?xml version="1.0" encoding="utf-8"?>
<a:theme xmlns:a="http://schemas.openxmlformats.org/drawingml/2006/main" name="2_Office Theme">
  <a:themeElements>
    <a:clrScheme name="Custom 26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E40037"/>
      </a:accent1>
      <a:accent2>
        <a:srgbClr val="4179AA"/>
      </a:accent2>
      <a:accent3>
        <a:srgbClr val="E97135"/>
      </a:accent3>
      <a:accent4>
        <a:srgbClr val="9361B3"/>
      </a:accent4>
      <a:accent5>
        <a:srgbClr val="3A7D64"/>
      </a:accent5>
      <a:accent6>
        <a:srgbClr val="C84674"/>
      </a:accent6>
      <a:hlink>
        <a:srgbClr val="4179AA"/>
      </a:hlink>
      <a:folHlink>
        <a:srgbClr val="76766B"/>
      </a:folHlink>
    </a:clrScheme>
    <a:fontScheme name="Custom 28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1134"/>
          </a:spcAft>
          <a:defRPr sz="1500" dirty="0"/>
        </a:defPPr>
      </a:lstStyle>
    </a:txDef>
  </a:objectDefaults>
  <a:extraClrSchemeLst/>
  <a:custClrLst>
    <a:custClr name="Primary white">
      <a:srgbClr val="FFFFFF"/>
    </a:custClr>
    <a:custClr name="Bright 1">
      <a:srgbClr val="E40037"/>
    </a:custClr>
    <a:custClr name="Bright 6">
      <a:srgbClr val="4179AA"/>
    </a:custClr>
    <a:custClr name="Strong 1">
      <a:srgbClr val="921D33"/>
    </a:custClr>
    <a:custClr name="Strong 6">
      <a:srgbClr val="004C94"/>
    </a:custClr>
    <a:custClr name="Soft 1">
      <a:srgbClr val="EAD2D5"/>
    </a:custClr>
    <a:custClr name="Soft 6">
      <a:srgbClr val="C3D3E5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red">
      <a:srgbClr val="E40037"/>
    </a:custClr>
    <a:custClr name="Bright 2">
      <a:srgbClr val="E97135"/>
    </a:custClr>
    <a:custClr name="Bright 7">
      <a:srgbClr val="3A7D64"/>
    </a:custClr>
    <a:custClr name="Strong 2">
      <a:srgbClr val="C65015"/>
    </a:custClr>
    <a:custClr name="Strong 7">
      <a:srgbClr val="1D594C"/>
    </a:custClr>
    <a:custClr name="Soft 2">
      <a:srgbClr val="F3D0A5"/>
    </a:custClr>
    <a:custClr name="Soft 7">
      <a:srgbClr val="BBCCCF"/>
    </a:custClr>
    <a:custClr name="BLANK">
      <a:srgbClr val="FFFFFF"/>
    </a:custClr>
    <a:custClr name="BLANK">
      <a:srgbClr val="FFFFFF"/>
    </a:custClr>
    <a:custClr name="BLANK">
      <a:srgbClr val="FFFFFF"/>
    </a:custClr>
    <a:custClr name="Primary black">
      <a:srgbClr val="000000"/>
    </a:custClr>
    <a:custClr name="Bright 3">
      <a:srgbClr val="ECB720"/>
    </a:custClr>
    <a:custClr name="Brihgt 8">
      <a:srgbClr val="729D4D"/>
    </a:custClr>
    <a:custClr name="Strong 3">
      <a:srgbClr val="C69318"/>
    </a:custClr>
    <a:custClr name="Strong 8">
      <a:srgbClr val="4B7131"/>
    </a:custClr>
    <a:custClr name="Soft 3">
      <a:srgbClr val="F0E3BB"/>
    </a:custClr>
    <a:custClr name="Soft 8">
      <a:srgbClr val="D2DCB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4">
      <a:srgbClr val="C84674"/>
    </a:custClr>
    <a:custClr name="Bright 9">
      <a:srgbClr val="76766B"/>
    </a:custClr>
    <a:custClr name="Strong 4">
      <a:srgbClr val="910563"/>
    </a:custClr>
    <a:custClr name="Strong 9">
      <a:srgbClr val="414745"/>
    </a:custClr>
    <a:custClr name="Soft 4">
      <a:srgbClr val="E0D3D1"/>
    </a:custClr>
    <a:custClr name="Soft 9">
      <a:srgbClr val="D4D4D4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right 5">
      <a:srgbClr val="9361B3"/>
    </a:custClr>
    <a:custClr name="BLANK">
      <a:srgbClr val="FFFFFF"/>
    </a:custClr>
    <a:custClr name="Strong 5">
      <a:srgbClr val="5C2472"/>
    </a:custClr>
    <a:custClr name="BLANK">
      <a:srgbClr val="FFFFFF"/>
    </a:custClr>
    <a:custClr name="Soft 5">
      <a:srgbClr val="EADBEA"/>
    </a:custClr>
  </a:custClrLst>
  <a:extLst>
    <a:ext uri="{05A4C25C-085E-4340-85A3-A5531E510DB2}">
      <thm15:themeFamily xmlns:thm15="http://schemas.microsoft.com/office/thememl/2012/main" name="ECC_PPT template" id="{6FCDB8B4-0987-4F7A-9068-76AF2F1A5362}" vid="{950400F7-2CC0-4D32-AA46-A7D9F6A2AE4D}"/>
    </a:ext>
  </a:extLst>
</a:theme>
</file>

<file path=ppt/theme/theme3.xml><?xml version="1.0" encoding="utf-8"?>
<a:theme xmlns:a="http://schemas.openxmlformats.org/drawingml/2006/main" name="Roadmap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ECC PPT">
      <a:dk1>
        <a:sysClr val="windowText" lastClr="000000"/>
      </a:dk1>
      <a:lt1>
        <a:sysClr val="window" lastClr="FFFFFF"/>
      </a:lt1>
      <a:dk2>
        <a:srgbClr val="192A66"/>
      </a:dk2>
      <a:lt2>
        <a:srgbClr val="D5EBF0"/>
      </a:lt2>
      <a:accent1>
        <a:srgbClr val="004899"/>
      </a:accent1>
      <a:accent2>
        <a:srgbClr val="00A8D6"/>
      </a:accent2>
      <a:accent3>
        <a:srgbClr val="682558"/>
      </a:accent3>
      <a:accent4>
        <a:srgbClr val="E40037"/>
      </a:accent4>
      <a:accent5>
        <a:srgbClr val="934D98"/>
      </a:accent5>
      <a:accent6>
        <a:srgbClr val="007E31"/>
      </a:accent6>
      <a:hlink>
        <a:srgbClr val="65B22E"/>
      </a:hlink>
      <a:folHlink>
        <a:srgbClr val="934D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AC resident research_overview v1.0" id="{345572C1-C279-4334-9E0D-A62890A86FC1}" vid="{25280D38-38C5-491B-8A04-A8D09B3C05D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461f78-e7a2-485a-8a47-5fc604b04102" xsi:nil="true"/>
    <lcf76f155ced4ddcb4097134ff3c332f xmlns="d3818990-bcc1-4954-af32-f1ae754c1c6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5A341B8B918418B462AA66C7759DC" ma:contentTypeVersion="17" ma:contentTypeDescription="Create a new document." ma:contentTypeScope="" ma:versionID="9460199e66202d019ae52798ac2ed017">
  <xsd:schema xmlns:xsd="http://www.w3.org/2001/XMLSchema" xmlns:xs="http://www.w3.org/2001/XMLSchema" xmlns:p="http://schemas.microsoft.com/office/2006/metadata/properties" xmlns:ns2="d3818990-bcc1-4954-af32-f1ae754c1c6d" xmlns:ns3="642d6d66-e6b9-4ef5-9ab9-c2e21e28b804" xmlns:ns4="6a461f78-e7a2-485a-8a47-5fc604b04102" targetNamespace="http://schemas.microsoft.com/office/2006/metadata/properties" ma:root="true" ma:fieldsID="22c9198e3dc2e316f65fd5ce650aa8e0" ns2:_="" ns3:_="" ns4:_="">
    <xsd:import namespace="d3818990-bcc1-4954-af32-f1ae754c1c6d"/>
    <xsd:import namespace="642d6d66-e6b9-4ef5-9ab9-c2e21e28b804"/>
    <xsd:import namespace="6a461f78-e7a2-485a-8a47-5fc604b04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18990-bcc1-4954-af32-f1ae754c1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2d6d66-e6b9-4ef5-9ab9-c2e21e28b8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1f78-e7a2-485a-8a47-5fc604b0410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3a2e1c3-d4ea-4cd2-be41-2778c50d78ad}" ma:internalName="TaxCatchAll" ma:showField="CatchAllData" ma:web="642d6d66-e6b9-4ef5-9ab9-c2e21e28b8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5B492-8506-4682-9C31-ED586F23232B}">
  <ds:schemaRefs>
    <ds:schemaRef ds:uri="http://schemas.microsoft.com/office/2006/documentManagement/types"/>
    <ds:schemaRef ds:uri="d3818990-bcc1-4954-af32-f1ae754c1c6d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6a461f78-e7a2-485a-8a47-5fc604b04102"/>
    <ds:schemaRef ds:uri="642d6d66-e6b9-4ef5-9ab9-c2e21e28b804"/>
  </ds:schemaRefs>
</ds:datastoreItem>
</file>

<file path=customXml/itemProps2.xml><?xml version="1.0" encoding="utf-8"?>
<ds:datastoreItem xmlns:ds="http://schemas.openxmlformats.org/officeDocument/2006/customXml" ds:itemID="{428A8601-7424-42AB-9E57-DD0F537928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818990-bcc1-4954-af32-f1ae754c1c6d"/>
    <ds:schemaRef ds:uri="642d6d66-e6b9-4ef5-9ab9-c2e21e28b804"/>
    <ds:schemaRef ds:uri="6a461f78-e7a2-485a-8a47-5fc604b04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67887B-E89D-4803-8405-782BA6B2F7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Widescreen</PresentationFormat>
  <Paragraphs>463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Fira Sans Extra Condensed SemiBold</vt:lpstr>
      <vt:lpstr>Lexend</vt:lpstr>
      <vt:lpstr>Roboto</vt:lpstr>
      <vt:lpstr>1_Office Theme</vt:lpstr>
      <vt:lpstr>2_Office Theme</vt:lpstr>
      <vt:lpstr>Roadmap Infographics by Slidesgo</vt:lpstr>
      <vt:lpstr>3_Office Theme</vt:lpstr>
      <vt:lpstr>Corporate Performance Report February 2024</vt:lpstr>
      <vt:lpstr>Contents: Part Three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Attainment in Essex: Appendix</vt:lpstr>
      <vt:lpstr>PowerPoint Presentation</vt:lpstr>
      <vt:lpstr>PowerPoint Presentation</vt:lpstr>
      <vt:lpstr>PowerPoint Presentation</vt:lpstr>
      <vt:lpstr>PowerPoint Presentation</vt:lpstr>
      <vt:lpstr>This information is issued by: Essex County Council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Performance Report February 2024</dc:title>
  <dc:creator>Lou Thomas - Senior Performance Advisor</dc:creator>
  <cp:lastModifiedBy>Lou Thomas - Senior Performance Advisor</cp:lastModifiedBy>
  <cp:revision>1</cp:revision>
  <dcterms:created xsi:type="dcterms:W3CDTF">2024-02-23T12:49:09Z</dcterms:created>
  <dcterms:modified xsi:type="dcterms:W3CDTF">2024-07-09T08:42:16Z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2024-02-23T12:50:54Z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b44d998d-fddc-4955-ba1b-31d1c4a85790</vt:lpwstr>
  </property>
  <property fmtid="{D5CDD505-2E9C-101B-9397-08002B2CF9AE}" pid="8" name="MSIP_Label_39d8be9e-c8d9-4b9c-bd40-2c27cc7ea2e6_ContentBits">
    <vt:lpwstr>0</vt:lpwstr>
  </property>
  <property fmtid="{D5CDD505-2E9C-101B-9397-08002B2CF9AE}" pid="9" name="ContentTypeId">
    <vt:lpwstr>0x010100C755A341B8B918418B462AA66C7759DC</vt:lpwstr>
  </property>
</Properties>
</file>