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81_54ED4F8A.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711" r:id="rId5"/>
  </p:sldMasterIdLst>
  <p:notesMasterIdLst>
    <p:notesMasterId r:id="rId30"/>
  </p:notesMasterIdLst>
  <p:sldIdLst>
    <p:sldId id="2134804757" r:id="rId6"/>
    <p:sldId id="2134804772" r:id="rId7"/>
    <p:sldId id="2134804766" r:id="rId8"/>
    <p:sldId id="2134804771" r:id="rId9"/>
    <p:sldId id="393" r:id="rId10"/>
    <p:sldId id="2134804752" r:id="rId11"/>
    <p:sldId id="2134804767" r:id="rId12"/>
    <p:sldId id="2134804768" r:id="rId13"/>
    <p:sldId id="2134804769" r:id="rId14"/>
    <p:sldId id="2134804770" r:id="rId15"/>
    <p:sldId id="2134804746" r:id="rId16"/>
    <p:sldId id="2134804748" r:id="rId17"/>
    <p:sldId id="2134804773" r:id="rId18"/>
    <p:sldId id="2134804750" r:id="rId19"/>
    <p:sldId id="385" r:id="rId20"/>
    <p:sldId id="342" r:id="rId21"/>
    <p:sldId id="362" r:id="rId22"/>
    <p:sldId id="361" r:id="rId23"/>
    <p:sldId id="368" r:id="rId24"/>
    <p:sldId id="364" r:id="rId25"/>
    <p:sldId id="367" r:id="rId26"/>
    <p:sldId id="365" r:id="rId27"/>
    <p:sldId id="363" r:id="rId28"/>
    <p:sldId id="27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1581F2-CC90-4320-BD9C-0274CFBCDB02}">
          <p14:sldIdLst>
            <p14:sldId id="2134804757"/>
            <p14:sldId id="2134804772"/>
            <p14:sldId id="2134804766"/>
            <p14:sldId id="2134804771"/>
          </p14:sldIdLst>
        </p14:section>
        <p14:section name="Operating Context" id="{F73E9764-FFA7-40C8-9666-51C8D94A536C}">
          <p14:sldIdLst>
            <p14:sldId id="393"/>
            <p14:sldId id="2134804752"/>
            <p14:sldId id="2134804767"/>
          </p14:sldIdLst>
        </p14:section>
        <p14:section name="Strategic Priorities" id="{F7C4709B-A4D2-4E26-BC4F-1F958891D5B0}">
          <p14:sldIdLst>
            <p14:sldId id="2134804768"/>
            <p14:sldId id="2134804769"/>
            <p14:sldId id="2134804770"/>
            <p14:sldId id="2134804746"/>
            <p14:sldId id="2134804748"/>
          </p14:sldIdLst>
        </p14:section>
        <p14:section name="Strategic indicators" id="{F9D3291B-ED58-4310-950D-F07F24B7C06E}">
          <p14:sldIdLst>
            <p14:sldId id="2134804773"/>
            <p14:sldId id="2134804750"/>
            <p14:sldId id="385"/>
            <p14:sldId id="342"/>
            <p14:sldId id="362"/>
            <p14:sldId id="361"/>
            <p14:sldId id="368"/>
            <p14:sldId id="364"/>
            <p14:sldId id="367"/>
            <p14:sldId id="365"/>
            <p14:sldId id="363"/>
            <p14:sldId id="270"/>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F79826-E2CF-0E53-B8A2-344BE61B49CF}" name="Alex Pleasance - Junior Performance Analyst" initials="APJPA" userId="S::Alex.Pleasance@essex.gov.uk::942de0be-5442-4e91-86e1-2823d99b9c25" providerId="AD"/>
  <p188:author id="{64C97F59-7430-4586-CE97-BF36FD57FC22}" name="Louisa Thomas - Senior Performance Analyst" initials="LTSPA" userId="S::Louisa.Thomas@essex.gov.uk::5fdbd119-7cb5-4ff6-8556-a15e7a2ac5c2" providerId="AD"/>
  <p188:author id="{EC7D5CB7-FC3B-6646-B536-F1904210AAB6}" name="Rachel Newby - Senior Analytics Designer" initials="RNSAD" userId="S::Rachel.Newby@essex.gov.uk::b87170eb-29ae-461d-94c0-4c103f3137e5" providerId="AD"/>
  <p188:author id="{8213DBB7-7DE3-1446-E9CE-E58AE42FD9C0}" name="Louisa Thomas - Senior Performance Analyst" initials="LA" userId="S::louisa.thomas@essex.gov.uk::5fdbd119-7cb5-4ff6-8556-a15e7a2ac5c2" providerId="AD"/>
  <p188:author id="{B42E42DF-E6AD-B454-E9A2-07C5D111A286}" name="Alex Pleasance - Junior Performance Analyst" initials="AA" userId="S::alex.pleasance@essex.gov.uk::942de0be-5442-4e91-86e1-2823d99b9c25" providerId="AD"/>
  <p188:author id="{BD5994F2-8B02-1223-ADDC-FEEC68F59554}" name="Suzanne Barcz - Head of Performance and Business Intelligence" initials="SBHoPaBI" userId="S::Suzanne.Barcz@essex.gov.uk::eb93fd6c-0932-43ca-9b4a-0a767df423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729D4D"/>
    <a:srgbClr val="E40037"/>
    <a:srgbClr val="DE0035"/>
    <a:srgbClr val="E6060B"/>
    <a:srgbClr val="47856E"/>
    <a:srgbClr val="F3F3F3"/>
    <a:srgbClr val="CCEEF7"/>
    <a:srgbClr val="EAD2D5"/>
    <a:srgbClr val="C3D3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FBF262-9E8D-4F6B-B4C8-2BD03CA473BB}" v="1" dt="2023-10-05T19:20:19.2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32" autoAdjust="0"/>
  </p:normalViewPr>
  <p:slideViewPr>
    <p:cSldViewPr snapToGrid="0">
      <p:cViewPr varScale="1">
        <p:scale>
          <a:sx n="70" d="100"/>
          <a:sy n="70" d="100"/>
        </p:scale>
        <p:origin x="331" y="38"/>
      </p:cViewPr>
      <p:guideLst>
        <p:guide orient="horz" pos="2183"/>
        <p:guide pos="3840"/>
        <p:guide pos="6262"/>
        <p:guide pos="1455"/>
        <p:guide orient="horz" pos="2818"/>
        <p:guide orient="horz" pos="2001"/>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Claimant rate 16+, </a:t>
            </a:r>
            <a:r>
              <a:rPr lang="en-US" sz="1200" b="1"/>
              <a:t>down 0.1% </a:t>
            </a:r>
            <a:r>
              <a:rPr lang="en-US" sz="1200"/>
              <a:t>from April</a:t>
            </a:r>
            <a:r>
              <a:rPr lang="en-US" sz="1200" baseline="0"/>
              <a:t> </a:t>
            </a:r>
            <a:endParaRPr lang="en-US" sz="1200"/>
          </a:p>
        </c:rich>
      </c:tx>
      <c:layout>
        <c:manualLayout>
          <c:xMode val="edge"/>
          <c:yMode val="edge"/>
          <c:x val="0.14407797673784092"/>
          <c:y val="3.567490888150733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 in Microsoft PowerPoint]The Economy'!$L$5</c:f>
              <c:strCache>
                <c:ptCount val="1"/>
              </c:strCache>
            </c:strRef>
          </c:tx>
          <c:spPr>
            <a:ln w="28575" cap="rnd">
              <a:solidFill>
                <a:schemeClr val="accent1"/>
              </a:solidFill>
              <a:round/>
            </a:ln>
            <a:effectLst/>
          </c:spPr>
          <c:marker>
            <c:symbol val="none"/>
          </c:marker>
          <c:dLbls>
            <c:dLbl>
              <c:idx val="12"/>
              <c:layout>
                <c:manualLayout>
                  <c:x val="-4.1482170198287434E-2"/>
                  <c:y val="-7.1011327885647832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F639C53-9C43-4DB0-9627-FEA3E88B6CB4}" type="VALUE">
                      <a:rPr lang="en-US" b="1">
                        <a:solidFill>
                          <a:schemeClr val="bg1"/>
                        </a:solidFill>
                      </a:rPr>
                      <a:pPr>
                        <a:defRPr/>
                      </a:pPr>
                      <a:t>[VALUE]</a:t>
                    </a:fld>
                    <a:endParaRPr lang="en-GB"/>
                  </a:p>
                </c:rich>
              </c:tx>
              <c:spPr>
                <a:solidFill>
                  <a:srgbClr val="FF00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812-49D0-8FAD-DB961CF05C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in Microsoft PowerPoint]The Economy'!$K$42:$K$54</c:f>
              <c:numCache>
                <c:formatCode>mmm\-yy</c:formatCode>
                <c:ptCount val="13"/>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pt idx="12">
                  <c:v>45047</c:v>
                </c:pt>
              </c:numCache>
            </c:numRef>
          </c:cat>
          <c:val>
            <c:numRef>
              <c:f>'[Chart in Microsoft PowerPoint]The Economy'!$L$42:$L$54</c:f>
              <c:numCache>
                <c:formatCode>0.0</c:formatCode>
                <c:ptCount val="13"/>
                <c:pt idx="0">
                  <c:v>3.9</c:v>
                </c:pt>
                <c:pt idx="1">
                  <c:v>2.8</c:v>
                </c:pt>
                <c:pt idx="2">
                  <c:v>2.8</c:v>
                </c:pt>
                <c:pt idx="3">
                  <c:v>2.8</c:v>
                </c:pt>
                <c:pt idx="4">
                  <c:v>2.8</c:v>
                </c:pt>
                <c:pt idx="5">
                  <c:v>2.7</c:v>
                </c:pt>
                <c:pt idx="6">
                  <c:v>2.8</c:v>
                </c:pt>
                <c:pt idx="7">
                  <c:v>2.7</c:v>
                </c:pt>
                <c:pt idx="8">
                  <c:v>2.7</c:v>
                </c:pt>
                <c:pt idx="9">
                  <c:v>2.8</c:v>
                </c:pt>
                <c:pt idx="10">
                  <c:v>2.8</c:v>
                </c:pt>
                <c:pt idx="11">
                  <c:v>2.9</c:v>
                </c:pt>
                <c:pt idx="12">
                  <c:v>2.8</c:v>
                </c:pt>
              </c:numCache>
            </c:numRef>
          </c:val>
          <c:smooth val="0"/>
          <c:extLst>
            <c:ext xmlns:c16="http://schemas.microsoft.com/office/drawing/2014/chart" uri="{C3380CC4-5D6E-409C-BE32-E72D297353CC}">
              <c16:uniqueId val="{00000001-F812-49D0-8FAD-DB961CF05CA2}"/>
            </c:ext>
          </c:extLst>
        </c:ser>
        <c:dLbls>
          <c:showLegendKey val="0"/>
          <c:showVal val="0"/>
          <c:showCatName val="0"/>
          <c:showSerName val="0"/>
          <c:showPercent val="0"/>
          <c:showBubbleSize val="0"/>
        </c:dLbls>
        <c:smooth val="0"/>
        <c:axId val="997386016"/>
        <c:axId val="997382688"/>
      </c:lineChart>
      <c:dateAx>
        <c:axId val="99738601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7382688"/>
        <c:crosses val="autoZero"/>
        <c:auto val="1"/>
        <c:lblOffset val="100"/>
        <c:baseTimeUnit val="months"/>
      </c:dateAx>
      <c:valAx>
        <c:axId val="9973826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7386016"/>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8840386814617449"/>
          <c:y val="0.39471445655173565"/>
          <c:w val="0.31915108267716535"/>
          <c:h val="0.47872659456652344"/>
        </c:manualLayout>
      </c:layout>
      <c:doughnutChart>
        <c:varyColors val="1"/>
        <c:ser>
          <c:idx val="0"/>
          <c:order val="0"/>
          <c:tx>
            <c:strRef>
              <c:f>Sheet1!$B$1</c:f>
              <c:strCache>
                <c:ptCount val="1"/>
                <c:pt idx="0">
                  <c:v>segments </c:v>
                </c:pt>
              </c:strCache>
            </c:strRef>
          </c:tx>
          <c:spPr>
            <a:solidFill>
              <a:srgbClr val="729D4D"/>
            </a:solidFill>
          </c:spPr>
          <c:dPt>
            <c:idx val="0"/>
            <c:bubble3D val="0"/>
            <c:spPr>
              <a:solidFill>
                <a:srgbClr val="729D4D"/>
              </a:solidFill>
              <a:ln w="19050">
                <a:solidFill>
                  <a:schemeClr val="lt1"/>
                </a:solidFill>
              </a:ln>
              <a:effectLst/>
            </c:spPr>
            <c:extLst>
              <c:ext xmlns:c16="http://schemas.microsoft.com/office/drawing/2014/chart" uri="{C3380CC4-5D6E-409C-BE32-E72D297353CC}">
                <c16:uniqueId val="{00000001-F14F-4CD6-95DC-0FB42776F39F}"/>
              </c:ext>
            </c:extLst>
          </c:dPt>
          <c:dPt>
            <c:idx val="1"/>
            <c:bubble3D val="0"/>
            <c:spPr>
              <a:solidFill>
                <a:srgbClr val="729D4D"/>
              </a:solidFill>
              <a:ln w="19050">
                <a:solidFill>
                  <a:schemeClr val="lt1"/>
                </a:solidFill>
              </a:ln>
              <a:effectLst/>
            </c:spPr>
            <c:extLst>
              <c:ext xmlns:c16="http://schemas.microsoft.com/office/drawing/2014/chart" uri="{C3380CC4-5D6E-409C-BE32-E72D297353CC}">
                <c16:uniqueId val="{00000003-F14F-4CD6-95DC-0FB42776F39F}"/>
              </c:ext>
            </c:extLst>
          </c:dPt>
          <c:dPt>
            <c:idx val="2"/>
            <c:bubble3D val="0"/>
            <c:spPr>
              <a:solidFill>
                <a:srgbClr val="729D4D"/>
              </a:solidFill>
              <a:ln w="19050">
                <a:solidFill>
                  <a:schemeClr val="lt1"/>
                </a:solidFill>
              </a:ln>
              <a:effectLst/>
            </c:spPr>
            <c:extLst>
              <c:ext xmlns:c16="http://schemas.microsoft.com/office/drawing/2014/chart" uri="{C3380CC4-5D6E-409C-BE32-E72D297353CC}">
                <c16:uniqueId val="{00000005-F14F-4CD6-95DC-0FB42776F39F}"/>
              </c:ext>
            </c:extLst>
          </c:dPt>
          <c:dPt>
            <c:idx val="3"/>
            <c:bubble3D val="0"/>
            <c:spPr>
              <a:solidFill>
                <a:srgbClr val="729D4D"/>
              </a:solidFill>
              <a:ln w="19050">
                <a:solidFill>
                  <a:schemeClr val="lt1"/>
                </a:solidFill>
              </a:ln>
              <a:effectLst/>
            </c:spPr>
            <c:extLst>
              <c:ext xmlns:c16="http://schemas.microsoft.com/office/drawing/2014/chart" uri="{C3380CC4-5D6E-409C-BE32-E72D297353CC}">
                <c16:uniqueId val="{00000007-F14F-4CD6-95DC-0FB42776F39F}"/>
              </c:ext>
            </c:extLst>
          </c:dPt>
          <c:dPt>
            <c:idx val="4"/>
            <c:bubble3D val="0"/>
            <c:spPr>
              <a:solidFill>
                <a:srgbClr val="729D4D"/>
              </a:solidFill>
              <a:ln w="19050">
                <a:solidFill>
                  <a:schemeClr val="lt1"/>
                </a:solidFill>
              </a:ln>
              <a:effectLst/>
            </c:spPr>
            <c:extLst>
              <c:ext xmlns:c16="http://schemas.microsoft.com/office/drawing/2014/chart" uri="{C3380CC4-5D6E-409C-BE32-E72D297353CC}">
                <c16:uniqueId val="{00000009-F14F-4CD6-95DC-0FB42776F39F}"/>
              </c:ext>
            </c:extLst>
          </c:dPt>
          <c:dPt>
            <c:idx val="5"/>
            <c:bubble3D val="0"/>
            <c:spPr>
              <a:solidFill>
                <a:srgbClr val="729D4D"/>
              </a:solidFill>
              <a:ln w="19050">
                <a:solidFill>
                  <a:schemeClr val="lt1"/>
                </a:solidFill>
              </a:ln>
              <a:effectLst/>
            </c:spPr>
            <c:extLst>
              <c:ext xmlns:c16="http://schemas.microsoft.com/office/drawing/2014/chart" uri="{C3380CC4-5D6E-409C-BE32-E72D297353CC}">
                <c16:uniqueId val="{0000000B-F14F-4CD6-95DC-0FB42776F39F}"/>
              </c:ext>
            </c:extLst>
          </c:dPt>
          <c:dPt>
            <c:idx val="6"/>
            <c:bubble3D val="0"/>
            <c:spPr>
              <a:solidFill>
                <a:srgbClr val="729D4D"/>
              </a:solidFill>
              <a:ln w="19050">
                <a:solidFill>
                  <a:schemeClr val="lt1"/>
                </a:solidFill>
              </a:ln>
              <a:effectLst/>
            </c:spPr>
            <c:extLst>
              <c:ext xmlns:c16="http://schemas.microsoft.com/office/drawing/2014/chart" uri="{C3380CC4-5D6E-409C-BE32-E72D297353CC}">
                <c16:uniqueId val="{0000000D-F14F-4CD6-95DC-0FB42776F39F}"/>
              </c:ext>
            </c:extLst>
          </c:dPt>
          <c:dPt>
            <c:idx val="7"/>
            <c:bubble3D val="0"/>
            <c:spPr>
              <a:solidFill>
                <a:srgbClr val="729D4D"/>
              </a:solidFill>
              <a:ln w="19050">
                <a:solidFill>
                  <a:schemeClr val="lt1"/>
                </a:solidFill>
              </a:ln>
              <a:effectLst/>
            </c:spPr>
            <c:extLst>
              <c:ext xmlns:c16="http://schemas.microsoft.com/office/drawing/2014/chart" uri="{C3380CC4-5D6E-409C-BE32-E72D297353CC}">
                <c16:uniqueId val="{0000000F-F14F-4CD6-95DC-0FB42776F39F}"/>
              </c:ext>
            </c:extLst>
          </c:dPt>
          <c:dPt>
            <c:idx val="8"/>
            <c:bubble3D val="0"/>
            <c:spPr>
              <a:solidFill>
                <a:srgbClr val="729D4D"/>
              </a:solidFill>
              <a:ln w="19050">
                <a:solidFill>
                  <a:schemeClr val="lt1"/>
                </a:solidFill>
              </a:ln>
              <a:effectLst/>
            </c:spPr>
            <c:extLst>
              <c:ext xmlns:c16="http://schemas.microsoft.com/office/drawing/2014/chart" uri="{C3380CC4-5D6E-409C-BE32-E72D297353CC}">
                <c16:uniqueId val="{00000011-F14F-4CD6-95DC-0FB42776F39F}"/>
              </c:ext>
            </c:extLst>
          </c:dPt>
          <c:dPt>
            <c:idx val="9"/>
            <c:bubble3D val="0"/>
            <c:spPr>
              <a:solidFill>
                <a:srgbClr val="729D4D"/>
              </a:solidFill>
              <a:ln w="19050">
                <a:solidFill>
                  <a:schemeClr val="lt1"/>
                </a:solidFill>
              </a:ln>
              <a:effectLst/>
            </c:spPr>
            <c:extLst>
              <c:ext xmlns:c16="http://schemas.microsoft.com/office/drawing/2014/chart" uri="{C3380CC4-5D6E-409C-BE32-E72D297353CC}">
                <c16:uniqueId val="{00000013-F14F-4CD6-95DC-0FB42776F39F}"/>
              </c:ext>
            </c:extLst>
          </c:dPt>
          <c:dPt>
            <c:idx val="10"/>
            <c:bubble3D val="0"/>
            <c:spPr>
              <a:solidFill>
                <a:srgbClr val="729D4D"/>
              </a:solidFill>
              <a:ln w="19050">
                <a:solidFill>
                  <a:schemeClr val="lt1"/>
                </a:solidFill>
              </a:ln>
              <a:effectLst/>
            </c:spPr>
            <c:extLst>
              <c:ext xmlns:c16="http://schemas.microsoft.com/office/drawing/2014/chart" uri="{C3380CC4-5D6E-409C-BE32-E72D297353CC}">
                <c16:uniqueId val="{00000015-F14F-4CD6-95DC-0FB42776F39F}"/>
              </c:ext>
            </c:extLst>
          </c:dPt>
          <c:dPt>
            <c:idx val="11"/>
            <c:bubble3D val="0"/>
            <c:spPr>
              <a:solidFill>
                <a:srgbClr val="729D4D"/>
              </a:solidFill>
              <a:ln w="19050">
                <a:solidFill>
                  <a:schemeClr val="lt1"/>
                </a:solidFill>
              </a:ln>
              <a:effectLst/>
            </c:spPr>
            <c:extLst>
              <c:ext xmlns:c16="http://schemas.microsoft.com/office/drawing/2014/chart" uri="{C3380CC4-5D6E-409C-BE32-E72D297353CC}">
                <c16:uniqueId val="{00000017-F14F-4CD6-95DC-0FB42776F39F}"/>
              </c:ext>
            </c:extLst>
          </c:dPt>
          <c:dPt>
            <c:idx val="12"/>
            <c:bubble3D val="0"/>
            <c:spPr>
              <a:solidFill>
                <a:srgbClr val="729D4D"/>
              </a:solidFill>
              <a:ln w="19050">
                <a:solidFill>
                  <a:schemeClr val="lt1"/>
                </a:solidFill>
              </a:ln>
              <a:effectLst/>
            </c:spPr>
            <c:extLst>
              <c:ext xmlns:c16="http://schemas.microsoft.com/office/drawing/2014/chart" uri="{C3380CC4-5D6E-409C-BE32-E72D297353CC}">
                <c16:uniqueId val="{00000019-F14F-4CD6-95DC-0FB42776F39F}"/>
              </c:ext>
            </c:extLst>
          </c:dPt>
          <c:dPt>
            <c:idx val="13"/>
            <c:bubble3D val="0"/>
            <c:spPr>
              <a:solidFill>
                <a:srgbClr val="729D4D"/>
              </a:solidFill>
              <a:ln w="19050">
                <a:solidFill>
                  <a:schemeClr val="lt1"/>
                </a:solidFill>
              </a:ln>
              <a:effectLst/>
            </c:spPr>
            <c:extLst>
              <c:ext xmlns:c16="http://schemas.microsoft.com/office/drawing/2014/chart" uri="{C3380CC4-5D6E-409C-BE32-E72D297353CC}">
                <c16:uniqueId val="{0000001B-F14F-4CD6-95DC-0FB42776F39F}"/>
              </c:ext>
            </c:extLst>
          </c:dPt>
          <c:dPt>
            <c:idx val="14"/>
            <c:bubble3D val="0"/>
            <c:spPr>
              <a:solidFill>
                <a:srgbClr val="729D4D"/>
              </a:solidFill>
              <a:ln w="19050">
                <a:solidFill>
                  <a:schemeClr val="lt1"/>
                </a:solidFill>
              </a:ln>
              <a:effectLst/>
            </c:spPr>
            <c:extLst>
              <c:ext xmlns:c16="http://schemas.microsoft.com/office/drawing/2014/chart" uri="{C3380CC4-5D6E-409C-BE32-E72D297353CC}">
                <c16:uniqueId val="{0000001D-F14F-4CD6-95DC-0FB42776F39F}"/>
              </c:ext>
            </c:extLst>
          </c:dPt>
          <c:dPt>
            <c:idx val="15"/>
            <c:bubble3D val="0"/>
            <c:spPr>
              <a:solidFill>
                <a:srgbClr val="729D4D"/>
              </a:solidFill>
              <a:ln w="19050">
                <a:solidFill>
                  <a:schemeClr val="lt1"/>
                </a:solidFill>
              </a:ln>
              <a:effectLst/>
            </c:spPr>
            <c:extLst>
              <c:ext xmlns:c16="http://schemas.microsoft.com/office/drawing/2014/chart" uri="{C3380CC4-5D6E-409C-BE32-E72D297353CC}">
                <c16:uniqueId val="{0000001F-F14F-4CD6-95DC-0FB42776F39F}"/>
              </c:ext>
            </c:extLst>
          </c:dPt>
          <c:dPt>
            <c:idx val="16"/>
            <c:bubble3D val="0"/>
            <c:spPr>
              <a:solidFill>
                <a:srgbClr val="729D4D"/>
              </a:solidFill>
              <a:ln w="19050">
                <a:solidFill>
                  <a:schemeClr val="lt1"/>
                </a:solidFill>
              </a:ln>
              <a:effectLst/>
            </c:spPr>
            <c:extLst>
              <c:ext xmlns:c16="http://schemas.microsoft.com/office/drawing/2014/chart" uri="{C3380CC4-5D6E-409C-BE32-E72D297353CC}">
                <c16:uniqueId val="{00000021-F14F-4CD6-95DC-0FB42776F39F}"/>
              </c:ext>
            </c:extLst>
          </c:dPt>
          <c:dPt>
            <c:idx val="17"/>
            <c:bubble3D val="0"/>
            <c:spPr>
              <a:solidFill>
                <a:srgbClr val="729D4D"/>
              </a:solidFill>
              <a:ln w="19050">
                <a:solidFill>
                  <a:schemeClr val="lt1"/>
                </a:solidFill>
              </a:ln>
              <a:effectLst/>
            </c:spPr>
            <c:extLst>
              <c:ext xmlns:c16="http://schemas.microsoft.com/office/drawing/2014/chart" uri="{C3380CC4-5D6E-409C-BE32-E72D297353CC}">
                <c16:uniqueId val="{00000023-F14F-4CD6-95DC-0FB42776F39F}"/>
              </c:ext>
            </c:extLst>
          </c:dPt>
          <c:dPt>
            <c:idx val="18"/>
            <c:bubble3D val="0"/>
            <c:spPr>
              <a:solidFill>
                <a:srgbClr val="729D4D"/>
              </a:solidFill>
              <a:ln w="19050">
                <a:solidFill>
                  <a:schemeClr val="lt1"/>
                </a:solidFill>
              </a:ln>
              <a:effectLst/>
            </c:spPr>
            <c:extLst>
              <c:ext xmlns:c16="http://schemas.microsoft.com/office/drawing/2014/chart" uri="{C3380CC4-5D6E-409C-BE32-E72D297353CC}">
                <c16:uniqueId val="{00000025-F14F-4CD6-95DC-0FB42776F39F}"/>
              </c:ext>
            </c:extLst>
          </c:dPt>
          <c:cat>
            <c:strRef>
              <c:f>Sheet1!$A$2:$A$20</c:f>
              <c:strCache>
                <c:ptCount val="2"/>
                <c:pt idx="0">
                  <c:v>Achieved</c:v>
                </c:pt>
                <c:pt idx="1">
                  <c:v>Not Achieved </c:v>
                </c:pt>
              </c:strCache>
            </c:strRef>
          </c:cat>
          <c:val>
            <c:numRef>
              <c:f>Sheet1!$B$2:$B$20</c:f>
              <c:numCache>
                <c:formatCode>General</c:formatCode>
                <c:ptCount val="1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numCache>
            </c:numRef>
          </c:val>
          <c:extLst>
            <c:ext xmlns:c16="http://schemas.microsoft.com/office/drawing/2014/chart" uri="{C3380CC4-5D6E-409C-BE32-E72D297353CC}">
              <c16:uniqueId val="{00000026-F14F-4CD6-95DC-0FB42776F39F}"/>
            </c:ext>
          </c:extLst>
        </c:ser>
        <c:dLbls>
          <c:showLegendKey val="0"/>
          <c:showVal val="0"/>
          <c:showCatName val="0"/>
          <c:showSerName val="0"/>
          <c:showPercent val="0"/>
          <c:showBubbleSize val="0"/>
          <c:showLeaderLines val="1"/>
        </c:dLbls>
        <c:firstSliceAng val="0"/>
        <c:holeSize val="55"/>
      </c:doughnutChart>
      <c:doughnutChart>
        <c:varyColors val="1"/>
        <c:ser>
          <c:idx val="1"/>
          <c:order val="1"/>
          <c:tx>
            <c:strRef>
              <c:f>Sheet1!$C$1</c:f>
              <c:strCache>
                <c:ptCount val="1"/>
                <c:pt idx="0">
                  <c:v>Values</c:v>
                </c:pt>
              </c:strCache>
            </c:strRef>
          </c:tx>
          <c:spPr>
            <a:solidFill>
              <a:schemeClr val="accent1"/>
            </a:solidFill>
            <a:ln w="28575">
              <a:solidFill>
                <a:schemeClr val="bg1"/>
              </a:solidFill>
            </a:ln>
          </c:spPr>
          <c:dPt>
            <c:idx val="0"/>
            <c:bubble3D val="0"/>
            <c:spPr>
              <a:solidFill>
                <a:schemeClr val="accent5">
                  <a:lumMod val="50000"/>
                  <a:alpha val="46000"/>
                </a:schemeClr>
              </a:solidFill>
              <a:ln w="28575">
                <a:solidFill>
                  <a:schemeClr val="bg1"/>
                </a:solidFill>
              </a:ln>
              <a:effectLst/>
            </c:spPr>
            <c:extLst>
              <c:ext xmlns:c16="http://schemas.microsoft.com/office/drawing/2014/chart" uri="{C3380CC4-5D6E-409C-BE32-E72D297353CC}">
                <c16:uniqueId val="{00000028-F14F-4CD6-95DC-0FB42776F39F}"/>
              </c:ext>
            </c:extLst>
          </c:dPt>
          <c:dPt>
            <c:idx val="1"/>
            <c:bubble3D val="0"/>
            <c:spPr>
              <a:solidFill>
                <a:srgbClr val="00B050">
                  <a:alpha val="65000"/>
                </a:srgbClr>
              </a:solidFill>
              <a:ln w="28575">
                <a:solidFill>
                  <a:schemeClr val="bg1"/>
                </a:solidFill>
              </a:ln>
              <a:effectLst/>
            </c:spPr>
            <c:extLst>
              <c:ext xmlns:c16="http://schemas.microsoft.com/office/drawing/2014/chart" uri="{C3380CC4-5D6E-409C-BE32-E72D297353CC}">
                <c16:uniqueId val="{0000002A-F14F-4CD6-95DC-0FB42776F39F}"/>
              </c:ext>
            </c:extLst>
          </c:dPt>
          <c:dPt>
            <c:idx val="2"/>
            <c:bubble3D val="0"/>
            <c:spPr>
              <a:solidFill>
                <a:schemeClr val="accent1"/>
              </a:solidFill>
              <a:ln w="28575">
                <a:solidFill>
                  <a:schemeClr val="bg1"/>
                </a:solidFill>
              </a:ln>
              <a:effectLst/>
            </c:spPr>
            <c:extLst>
              <c:ext xmlns:c16="http://schemas.microsoft.com/office/drawing/2014/chart" uri="{C3380CC4-5D6E-409C-BE32-E72D297353CC}">
                <c16:uniqueId val="{0000002C-F14F-4CD6-95DC-0FB42776F39F}"/>
              </c:ext>
            </c:extLst>
          </c:dPt>
          <c:dPt>
            <c:idx val="3"/>
            <c:bubble3D val="0"/>
            <c:spPr>
              <a:solidFill>
                <a:schemeClr val="accent1"/>
              </a:solidFill>
              <a:ln w="28575">
                <a:solidFill>
                  <a:schemeClr val="bg1"/>
                </a:solidFill>
              </a:ln>
              <a:effectLst/>
            </c:spPr>
            <c:extLst>
              <c:ext xmlns:c16="http://schemas.microsoft.com/office/drawing/2014/chart" uri="{C3380CC4-5D6E-409C-BE32-E72D297353CC}">
                <c16:uniqueId val="{0000002E-F14F-4CD6-95DC-0FB42776F39F}"/>
              </c:ext>
            </c:extLst>
          </c:dPt>
          <c:dPt>
            <c:idx val="4"/>
            <c:bubble3D val="0"/>
            <c:spPr>
              <a:solidFill>
                <a:schemeClr val="accent1"/>
              </a:solidFill>
              <a:ln w="28575">
                <a:solidFill>
                  <a:schemeClr val="bg1"/>
                </a:solidFill>
              </a:ln>
              <a:effectLst/>
            </c:spPr>
            <c:extLst>
              <c:ext xmlns:c16="http://schemas.microsoft.com/office/drawing/2014/chart" uri="{C3380CC4-5D6E-409C-BE32-E72D297353CC}">
                <c16:uniqueId val="{00000030-F14F-4CD6-95DC-0FB42776F39F}"/>
              </c:ext>
            </c:extLst>
          </c:dPt>
          <c:dPt>
            <c:idx val="5"/>
            <c:bubble3D val="0"/>
            <c:spPr>
              <a:solidFill>
                <a:schemeClr val="accent1"/>
              </a:solidFill>
              <a:ln w="28575">
                <a:solidFill>
                  <a:schemeClr val="bg1"/>
                </a:solidFill>
              </a:ln>
              <a:effectLst/>
            </c:spPr>
            <c:extLst>
              <c:ext xmlns:c16="http://schemas.microsoft.com/office/drawing/2014/chart" uri="{C3380CC4-5D6E-409C-BE32-E72D297353CC}">
                <c16:uniqueId val="{00000032-F14F-4CD6-95DC-0FB42776F39F}"/>
              </c:ext>
            </c:extLst>
          </c:dPt>
          <c:dPt>
            <c:idx val="6"/>
            <c:bubble3D val="0"/>
            <c:spPr>
              <a:solidFill>
                <a:schemeClr val="accent1"/>
              </a:solidFill>
              <a:ln w="28575">
                <a:solidFill>
                  <a:schemeClr val="bg1"/>
                </a:solidFill>
              </a:ln>
              <a:effectLst/>
            </c:spPr>
            <c:extLst>
              <c:ext xmlns:c16="http://schemas.microsoft.com/office/drawing/2014/chart" uri="{C3380CC4-5D6E-409C-BE32-E72D297353CC}">
                <c16:uniqueId val="{00000034-F14F-4CD6-95DC-0FB42776F39F}"/>
              </c:ext>
            </c:extLst>
          </c:dPt>
          <c:dPt>
            <c:idx val="7"/>
            <c:bubble3D val="0"/>
            <c:spPr>
              <a:solidFill>
                <a:schemeClr val="accent1"/>
              </a:solidFill>
              <a:ln w="28575">
                <a:solidFill>
                  <a:schemeClr val="bg1"/>
                </a:solidFill>
              </a:ln>
              <a:effectLst/>
            </c:spPr>
            <c:extLst>
              <c:ext xmlns:c16="http://schemas.microsoft.com/office/drawing/2014/chart" uri="{C3380CC4-5D6E-409C-BE32-E72D297353CC}">
                <c16:uniqueId val="{00000036-F14F-4CD6-95DC-0FB42776F39F}"/>
              </c:ext>
            </c:extLst>
          </c:dPt>
          <c:dPt>
            <c:idx val="8"/>
            <c:bubble3D val="0"/>
            <c:spPr>
              <a:solidFill>
                <a:schemeClr val="accent1"/>
              </a:solidFill>
              <a:ln w="28575">
                <a:solidFill>
                  <a:schemeClr val="bg1"/>
                </a:solidFill>
              </a:ln>
              <a:effectLst/>
            </c:spPr>
            <c:extLst>
              <c:ext xmlns:c16="http://schemas.microsoft.com/office/drawing/2014/chart" uri="{C3380CC4-5D6E-409C-BE32-E72D297353CC}">
                <c16:uniqueId val="{00000038-F14F-4CD6-95DC-0FB42776F39F}"/>
              </c:ext>
            </c:extLst>
          </c:dPt>
          <c:dPt>
            <c:idx val="9"/>
            <c:bubble3D val="0"/>
            <c:spPr>
              <a:solidFill>
                <a:schemeClr val="accent1"/>
              </a:solidFill>
              <a:ln w="28575">
                <a:solidFill>
                  <a:schemeClr val="bg1"/>
                </a:solidFill>
              </a:ln>
              <a:effectLst/>
            </c:spPr>
            <c:extLst>
              <c:ext xmlns:c16="http://schemas.microsoft.com/office/drawing/2014/chart" uri="{C3380CC4-5D6E-409C-BE32-E72D297353CC}">
                <c16:uniqueId val="{0000003A-F14F-4CD6-95DC-0FB42776F39F}"/>
              </c:ext>
            </c:extLst>
          </c:dPt>
          <c:dPt>
            <c:idx val="10"/>
            <c:bubble3D val="0"/>
            <c:spPr>
              <a:solidFill>
                <a:schemeClr val="accent1"/>
              </a:solidFill>
              <a:ln w="28575">
                <a:solidFill>
                  <a:schemeClr val="bg1"/>
                </a:solidFill>
              </a:ln>
              <a:effectLst/>
            </c:spPr>
            <c:extLst>
              <c:ext xmlns:c16="http://schemas.microsoft.com/office/drawing/2014/chart" uri="{C3380CC4-5D6E-409C-BE32-E72D297353CC}">
                <c16:uniqueId val="{0000003C-F14F-4CD6-95DC-0FB42776F39F}"/>
              </c:ext>
            </c:extLst>
          </c:dPt>
          <c:dPt>
            <c:idx val="11"/>
            <c:bubble3D val="0"/>
            <c:spPr>
              <a:solidFill>
                <a:schemeClr val="accent1"/>
              </a:solidFill>
              <a:ln w="28575">
                <a:solidFill>
                  <a:schemeClr val="bg1"/>
                </a:solidFill>
              </a:ln>
              <a:effectLst/>
            </c:spPr>
            <c:extLst>
              <c:ext xmlns:c16="http://schemas.microsoft.com/office/drawing/2014/chart" uri="{C3380CC4-5D6E-409C-BE32-E72D297353CC}">
                <c16:uniqueId val="{0000003E-F14F-4CD6-95DC-0FB42776F39F}"/>
              </c:ext>
            </c:extLst>
          </c:dPt>
          <c:dPt>
            <c:idx val="12"/>
            <c:bubble3D val="0"/>
            <c:spPr>
              <a:solidFill>
                <a:schemeClr val="accent1"/>
              </a:solidFill>
              <a:ln w="28575">
                <a:solidFill>
                  <a:schemeClr val="bg1"/>
                </a:solidFill>
              </a:ln>
              <a:effectLst/>
            </c:spPr>
            <c:extLst>
              <c:ext xmlns:c16="http://schemas.microsoft.com/office/drawing/2014/chart" uri="{C3380CC4-5D6E-409C-BE32-E72D297353CC}">
                <c16:uniqueId val="{00000040-F14F-4CD6-95DC-0FB42776F39F}"/>
              </c:ext>
            </c:extLst>
          </c:dPt>
          <c:dPt>
            <c:idx val="13"/>
            <c:bubble3D val="0"/>
            <c:spPr>
              <a:solidFill>
                <a:schemeClr val="accent1"/>
              </a:solidFill>
              <a:ln w="28575">
                <a:solidFill>
                  <a:schemeClr val="bg1"/>
                </a:solidFill>
              </a:ln>
              <a:effectLst/>
            </c:spPr>
            <c:extLst>
              <c:ext xmlns:c16="http://schemas.microsoft.com/office/drawing/2014/chart" uri="{C3380CC4-5D6E-409C-BE32-E72D297353CC}">
                <c16:uniqueId val="{00000042-F14F-4CD6-95DC-0FB42776F39F}"/>
              </c:ext>
            </c:extLst>
          </c:dPt>
          <c:dPt>
            <c:idx val="14"/>
            <c:bubble3D val="0"/>
            <c:spPr>
              <a:solidFill>
                <a:schemeClr val="accent1"/>
              </a:solidFill>
              <a:ln w="28575">
                <a:solidFill>
                  <a:schemeClr val="bg1"/>
                </a:solidFill>
              </a:ln>
              <a:effectLst/>
            </c:spPr>
            <c:extLst>
              <c:ext xmlns:c16="http://schemas.microsoft.com/office/drawing/2014/chart" uri="{C3380CC4-5D6E-409C-BE32-E72D297353CC}">
                <c16:uniqueId val="{00000044-F14F-4CD6-95DC-0FB42776F39F}"/>
              </c:ext>
            </c:extLst>
          </c:dPt>
          <c:dPt>
            <c:idx val="15"/>
            <c:bubble3D val="0"/>
            <c:spPr>
              <a:solidFill>
                <a:schemeClr val="accent1"/>
              </a:solidFill>
              <a:ln w="28575">
                <a:solidFill>
                  <a:schemeClr val="bg1"/>
                </a:solidFill>
              </a:ln>
              <a:effectLst/>
            </c:spPr>
            <c:extLst>
              <c:ext xmlns:c16="http://schemas.microsoft.com/office/drawing/2014/chart" uri="{C3380CC4-5D6E-409C-BE32-E72D297353CC}">
                <c16:uniqueId val="{00000046-F14F-4CD6-95DC-0FB42776F39F}"/>
              </c:ext>
            </c:extLst>
          </c:dPt>
          <c:dPt>
            <c:idx val="16"/>
            <c:bubble3D val="0"/>
            <c:spPr>
              <a:solidFill>
                <a:schemeClr val="accent1"/>
              </a:solidFill>
              <a:ln w="28575">
                <a:solidFill>
                  <a:schemeClr val="bg1"/>
                </a:solidFill>
              </a:ln>
              <a:effectLst/>
            </c:spPr>
            <c:extLst>
              <c:ext xmlns:c16="http://schemas.microsoft.com/office/drawing/2014/chart" uri="{C3380CC4-5D6E-409C-BE32-E72D297353CC}">
                <c16:uniqueId val="{00000048-F14F-4CD6-95DC-0FB42776F39F}"/>
              </c:ext>
            </c:extLst>
          </c:dPt>
          <c:dPt>
            <c:idx val="17"/>
            <c:bubble3D val="0"/>
            <c:spPr>
              <a:solidFill>
                <a:schemeClr val="accent1"/>
              </a:solidFill>
              <a:ln w="28575">
                <a:solidFill>
                  <a:schemeClr val="bg1"/>
                </a:solidFill>
              </a:ln>
              <a:effectLst/>
            </c:spPr>
            <c:extLst>
              <c:ext xmlns:c16="http://schemas.microsoft.com/office/drawing/2014/chart" uri="{C3380CC4-5D6E-409C-BE32-E72D297353CC}">
                <c16:uniqueId val="{0000004A-F14F-4CD6-95DC-0FB42776F39F}"/>
              </c:ext>
            </c:extLst>
          </c:dPt>
          <c:dPt>
            <c:idx val="18"/>
            <c:bubble3D val="0"/>
            <c:spPr>
              <a:solidFill>
                <a:schemeClr val="accent1"/>
              </a:solidFill>
              <a:ln w="28575">
                <a:solidFill>
                  <a:schemeClr val="bg1"/>
                </a:solidFill>
              </a:ln>
              <a:effectLst/>
            </c:spPr>
            <c:extLst>
              <c:ext xmlns:c16="http://schemas.microsoft.com/office/drawing/2014/chart" uri="{C3380CC4-5D6E-409C-BE32-E72D297353CC}">
                <c16:uniqueId val="{0000004C-F14F-4CD6-95DC-0FB42776F39F}"/>
              </c:ext>
            </c:extLst>
          </c:dPt>
          <c:cat>
            <c:strRef>
              <c:f>Sheet1!$A$2:$A$20</c:f>
              <c:strCache>
                <c:ptCount val="2"/>
                <c:pt idx="0">
                  <c:v>Achieved</c:v>
                </c:pt>
                <c:pt idx="1">
                  <c:v>Not Achieved </c:v>
                </c:pt>
              </c:strCache>
            </c:strRef>
          </c:cat>
          <c:val>
            <c:numRef>
              <c:f>Sheet1!$C$2:$C$20</c:f>
              <c:numCache>
                <c:formatCode>0%</c:formatCode>
                <c:ptCount val="19"/>
                <c:pt idx="0">
                  <c:v>0.63500000000000001</c:v>
                </c:pt>
                <c:pt idx="1">
                  <c:v>0.36499999999999999</c:v>
                </c:pt>
              </c:numCache>
            </c:numRef>
          </c:val>
          <c:extLst>
            <c:ext xmlns:c16="http://schemas.microsoft.com/office/drawing/2014/chart" uri="{C3380CC4-5D6E-409C-BE32-E72D297353CC}">
              <c16:uniqueId val="{0000004D-F14F-4CD6-95DC-0FB42776F39F}"/>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a:t>Essex</a:t>
            </a:r>
            <a:r>
              <a:rPr lang="en-US" sz="1200" b="0" baseline="0"/>
              <a:t> Total Crime </a:t>
            </a:r>
            <a:r>
              <a:rPr lang="en-US" sz="1200" b="1" baseline="0"/>
              <a:t>down 12.8%</a:t>
            </a:r>
            <a:r>
              <a:rPr lang="en-US" sz="1200" b="0" baseline="0"/>
              <a:t> since last year</a:t>
            </a:r>
            <a:endParaRPr lang="en-US" sz="1200" b="0"/>
          </a:p>
        </c:rich>
      </c:tx>
      <c:layout>
        <c:manualLayout>
          <c:xMode val="edge"/>
          <c:yMode val="edge"/>
          <c:x val="0.13026172706215808"/>
          <c:y val="7.9599603749436578E-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06469862711949"/>
          <c:y val="0.14848700495795261"/>
          <c:w val="0.73112114411124185"/>
          <c:h val="0.58872904995399433"/>
        </c:manualLayout>
      </c:layout>
      <c:lineChart>
        <c:grouping val="standard"/>
        <c:varyColors val="0"/>
        <c:ser>
          <c:idx val="0"/>
          <c:order val="0"/>
          <c:tx>
            <c:strRef>
              <c:f>Sheet1!$B$1</c:f>
              <c:strCache>
                <c:ptCount val="1"/>
                <c:pt idx="0">
                  <c:v>Essex Total Crime</c:v>
                </c:pt>
              </c:strCache>
            </c:strRef>
          </c:tx>
          <c:spPr>
            <a:ln w="28575" cap="rnd">
              <a:solidFill>
                <a:schemeClr val="accent1"/>
              </a:solidFill>
              <a:round/>
            </a:ln>
            <a:effectLst/>
          </c:spPr>
          <c:marker>
            <c:symbol val="none"/>
          </c:marker>
          <c:dLbls>
            <c:dLbl>
              <c:idx val="7"/>
              <c:tx>
                <c:rich>
                  <a:bodyPr/>
                  <a:lstStyle/>
                  <a:p>
                    <a:fld id="{D817F28C-DE31-4BC2-AD19-553E6A14CC1C}" type="VALUE">
                      <a:rPr lang="en-US" sz="800" i="1"/>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684-4E9E-8A7F-D10536E233D5}"/>
                </c:ext>
              </c:extLst>
            </c:dLbl>
            <c:dLbl>
              <c:idx val="11"/>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32BD7EAA-4900-4E07-9608-0D6E854CF851}" type="VALUE">
                      <a:rPr lang="en-US" b="1">
                        <a:solidFill>
                          <a:schemeClr val="bg1"/>
                        </a:solidFill>
                      </a:rPr>
                      <a:pPr>
                        <a:defRPr/>
                      </a:pPr>
                      <a:t>[VALUE]</a:t>
                    </a:fld>
                    <a:endParaRPr lang="en-GB"/>
                  </a:p>
                </c:rich>
              </c:tx>
              <c:spPr>
                <a:solidFill>
                  <a:schemeClr val="accent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684-4E9E-8A7F-D10536E233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Q1 Jun-20</c:v>
                </c:pt>
                <c:pt idx="1">
                  <c:v>Q2 Sep-20</c:v>
                </c:pt>
                <c:pt idx="2">
                  <c:v>Q3 Dec-20</c:v>
                </c:pt>
                <c:pt idx="3">
                  <c:v>Q4 Mar-21</c:v>
                </c:pt>
                <c:pt idx="4">
                  <c:v>Q1 Jun-21</c:v>
                </c:pt>
                <c:pt idx="5">
                  <c:v>Q2 Sep-21</c:v>
                </c:pt>
                <c:pt idx="6">
                  <c:v>Q3 Dec-21</c:v>
                </c:pt>
                <c:pt idx="7">
                  <c:v>Q4 Mar-22</c:v>
                </c:pt>
                <c:pt idx="8">
                  <c:v>Q1 Jun-22</c:v>
                </c:pt>
                <c:pt idx="9">
                  <c:v>Q2 Sep-22</c:v>
                </c:pt>
                <c:pt idx="10">
                  <c:v>Q3 Dec-22</c:v>
                </c:pt>
                <c:pt idx="11">
                  <c:v>Q4 Mar-23</c:v>
                </c:pt>
              </c:strCache>
            </c:strRef>
          </c:cat>
          <c:val>
            <c:numRef>
              <c:f>Sheet1!$B$2:$B$13</c:f>
              <c:numCache>
                <c:formatCode>General</c:formatCode>
                <c:ptCount val="12"/>
                <c:pt idx="0">
                  <c:v>18207</c:v>
                </c:pt>
                <c:pt idx="1">
                  <c:v>17690</c:v>
                </c:pt>
                <c:pt idx="2">
                  <c:v>15968</c:v>
                </c:pt>
                <c:pt idx="3">
                  <c:v>18065</c:v>
                </c:pt>
                <c:pt idx="4">
                  <c:v>18206</c:v>
                </c:pt>
                <c:pt idx="5">
                  <c:v>16609</c:v>
                </c:pt>
                <c:pt idx="6">
                  <c:v>14815</c:v>
                </c:pt>
                <c:pt idx="7">
                  <c:v>17099</c:v>
                </c:pt>
                <c:pt idx="8">
                  <c:v>16121</c:v>
                </c:pt>
                <c:pt idx="9">
                  <c:v>15402</c:v>
                </c:pt>
                <c:pt idx="10">
                  <c:v>13139</c:v>
                </c:pt>
                <c:pt idx="11">
                  <c:v>14896</c:v>
                </c:pt>
              </c:numCache>
            </c:numRef>
          </c:val>
          <c:smooth val="0"/>
          <c:extLst>
            <c:ext xmlns:c16="http://schemas.microsoft.com/office/drawing/2014/chart" uri="{C3380CC4-5D6E-409C-BE32-E72D297353CC}">
              <c16:uniqueId val="{00000000-6684-4E9E-8A7F-D10536E233D5}"/>
            </c:ext>
          </c:extLst>
        </c:ser>
        <c:ser>
          <c:idx val="1"/>
          <c:order val="1"/>
          <c:tx>
            <c:strRef>
              <c:f>Sheet1!$C$1</c:f>
              <c:strCache>
                <c:ptCount val="1"/>
                <c:pt idx="0">
                  <c:v>Essex Violent Crime</c:v>
                </c:pt>
              </c:strCache>
            </c:strRef>
          </c:tx>
          <c:spPr>
            <a:ln w="28575" cap="rnd">
              <a:solidFill>
                <a:schemeClr val="accent2"/>
              </a:solidFill>
              <a:round/>
            </a:ln>
            <a:effectLst/>
          </c:spPr>
          <c:marker>
            <c:symbol val="none"/>
          </c:marker>
          <c:dLbls>
            <c:dLbl>
              <c:idx val="7"/>
              <c:tx>
                <c:rich>
                  <a:bodyPr/>
                  <a:lstStyle/>
                  <a:p>
                    <a:fld id="{8496EB50-42C2-4E63-86F0-9D9B838D9EBF}" type="VALUE">
                      <a:rPr lang="en-US" sz="800" i="1"/>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684-4E9E-8A7F-D10536E233D5}"/>
                </c:ext>
              </c:extLst>
            </c:dLbl>
            <c:dLbl>
              <c:idx val="11"/>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7F39C05-CEC3-4869-A0FD-A4869F6B0306}" type="VALUE">
                      <a:rPr lang="en-US" b="1">
                        <a:solidFill>
                          <a:schemeClr val="bg1"/>
                        </a:solidFill>
                      </a:rPr>
                      <a:pPr>
                        <a:defRPr/>
                      </a:pPr>
                      <a:t>[VALUE]</a:t>
                    </a:fld>
                    <a:endParaRPr lang="en-GB"/>
                  </a:p>
                </c:rich>
              </c:tx>
              <c:spPr>
                <a:solidFill>
                  <a:schemeClr val="accent2">
                    <a:lumMod val="60000"/>
                    <a:lumOff val="4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684-4E9E-8A7F-D10536E233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Q1 Jun-20</c:v>
                </c:pt>
                <c:pt idx="1">
                  <c:v>Q2 Sep-20</c:v>
                </c:pt>
                <c:pt idx="2">
                  <c:v>Q3 Dec-20</c:v>
                </c:pt>
                <c:pt idx="3">
                  <c:v>Q4 Mar-21</c:v>
                </c:pt>
                <c:pt idx="4">
                  <c:v>Q1 Jun-21</c:v>
                </c:pt>
                <c:pt idx="5">
                  <c:v>Q2 Sep-21</c:v>
                </c:pt>
                <c:pt idx="6">
                  <c:v>Q3 Dec-21</c:v>
                </c:pt>
                <c:pt idx="7">
                  <c:v>Q4 Mar-22</c:v>
                </c:pt>
                <c:pt idx="8">
                  <c:v>Q1 Jun-22</c:v>
                </c:pt>
                <c:pt idx="9">
                  <c:v>Q2 Sep-22</c:v>
                </c:pt>
                <c:pt idx="10">
                  <c:v>Q3 Dec-22</c:v>
                </c:pt>
                <c:pt idx="11">
                  <c:v>Q4 Mar-23</c:v>
                </c:pt>
              </c:strCache>
            </c:strRef>
          </c:cat>
          <c:val>
            <c:numRef>
              <c:f>Sheet1!$C$2:$C$13</c:f>
              <c:numCache>
                <c:formatCode>General</c:formatCode>
                <c:ptCount val="12"/>
                <c:pt idx="0">
                  <c:v>6209</c:v>
                </c:pt>
                <c:pt idx="1">
                  <c:v>6375</c:v>
                </c:pt>
                <c:pt idx="2">
                  <c:v>5423</c:v>
                </c:pt>
                <c:pt idx="3">
                  <c:v>6153</c:v>
                </c:pt>
                <c:pt idx="4">
                  <c:v>7000</c:v>
                </c:pt>
                <c:pt idx="5">
                  <c:v>6997</c:v>
                </c:pt>
                <c:pt idx="6">
                  <c:v>6352</c:v>
                </c:pt>
                <c:pt idx="7">
                  <c:v>6930</c:v>
                </c:pt>
                <c:pt idx="8">
                  <c:v>6472</c:v>
                </c:pt>
                <c:pt idx="9">
                  <c:v>6092</c:v>
                </c:pt>
                <c:pt idx="10">
                  <c:v>5430</c:v>
                </c:pt>
                <c:pt idx="11">
                  <c:v>6130</c:v>
                </c:pt>
              </c:numCache>
            </c:numRef>
          </c:val>
          <c:smooth val="0"/>
          <c:extLst>
            <c:ext xmlns:c16="http://schemas.microsoft.com/office/drawing/2014/chart" uri="{C3380CC4-5D6E-409C-BE32-E72D297353CC}">
              <c16:uniqueId val="{00000001-6684-4E9E-8A7F-D10536E233D5}"/>
            </c:ext>
          </c:extLst>
        </c:ser>
        <c:dLbls>
          <c:showLegendKey val="0"/>
          <c:showVal val="0"/>
          <c:showCatName val="0"/>
          <c:showSerName val="0"/>
          <c:showPercent val="0"/>
          <c:showBubbleSize val="0"/>
        </c:dLbls>
        <c:smooth val="0"/>
        <c:axId val="1424969295"/>
        <c:axId val="1424969711"/>
      </c:lineChart>
      <c:catAx>
        <c:axId val="1424969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4969711"/>
        <c:crosses val="autoZero"/>
        <c:auto val="1"/>
        <c:lblAlgn val="ctr"/>
        <c:lblOffset val="100"/>
        <c:noMultiLvlLbl val="0"/>
      </c:catAx>
      <c:valAx>
        <c:axId val="14249697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4969295"/>
        <c:crosses val="autoZero"/>
        <c:crossBetween val="between"/>
      </c:valAx>
      <c:spPr>
        <a:noFill/>
        <a:ln>
          <a:noFill/>
        </a:ln>
        <a:effectLst/>
      </c:spPr>
    </c:plotArea>
    <c:legend>
      <c:legendPos val="r"/>
      <c:layout>
        <c:manualLayout>
          <c:xMode val="edge"/>
          <c:yMode val="edge"/>
          <c:x val="0.28843986266097177"/>
          <c:y val="7.5086047111396062E-2"/>
          <c:w val="0.53778017223453878"/>
          <c:h val="9.0876113852138743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150" b="0" i="0" baseline="0">
                <a:effectLst/>
              </a:rPr>
              <a:t>Employment rate (16-64), </a:t>
            </a:r>
            <a:r>
              <a:rPr lang="en-US" sz="1150" b="1" i="0" baseline="0">
                <a:effectLst/>
              </a:rPr>
              <a:t>down 1.3% </a:t>
            </a:r>
            <a:r>
              <a:rPr lang="en-US" sz="1150" b="0" i="0" baseline="0">
                <a:effectLst/>
              </a:rPr>
              <a:t>from Q3 2022/23 </a:t>
            </a:r>
            <a:endParaRPr lang="en-GB" sz="1150">
              <a:effectLst/>
            </a:endParaRPr>
          </a:p>
        </c:rich>
      </c:tx>
      <c:layout>
        <c:manualLayout>
          <c:xMode val="edge"/>
          <c:yMode val="edge"/>
          <c:x val="0.15868325587378251"/>
          <c:y val="5.636433963765001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Essex</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420C-42DC-B0DF-F9C13414FD36}"/>
                </c:ext>
              </c:extLst>
            </c:dLbl>
            <c:dLbl>
              <c:idx val="1"/>
              <c:delete val="1"/>
              <c:extLst>
                <c:ext xmlns:c15="http://schemas.microsoft.com/office/drawing/2012/chart" uri="{CE6537A1-D6FC-4f65-9D91-7224C49458BB}"/>
                <c:ext xmlns:c16="http://schemas.microsoft.com/office/drawing/2014/chart" uri="{C3380CC4-5D6E-409C-BE32-E72D297353CC}">
                  <c16:uniqueId val="{00000001-420C-42DC-B0DF-F9C13414FD36}"/>
                </c:ext>
              </c:extLst>
            </c:dLbl>
            <c:dLbl>
              <c:idx val="2"/>
              <c:delete val="1"/>
              <c:extLst>
                <c:ext xmlns:c15="http://schemas.microsoft.com/office/drawing/2012/chart" uri="{CE6537A1-D6FC-4f65-9D91-7224C49458BB}"/>
                <c:ext xmlns:c16="http://schemas.microsoft.com/office/drawing/2014/chart" uri="{C3380CC4-5D6E-409C-BE32-E72D297353CC}">
                  <c16:uniqueId val="{00000002-420C-42DC-B0DF-F9C13414FD36}"/>
                </c:ext>
              </c:extLst>
            </c:dLbl>
            <c:dLbl>
              <c:idx val="3"/>
              <c:delete val="1"/>
              <c:extLst>
                <c:ext xmlns:c15="http://schemas.microsoft.com/office/drawing/2012/chart" uri="{CE6537A1-D6FC-4f65-9D91-7224C49458BB}"/>
                <c:ext xmlns:c16="http://schemas.microsoft.com/office/drawing/2014/chart" uri="{C3380CC4-5D6E-409C-BE32-E72D297353CC}">
                  <c16:uniqueId val="{00000003-420C-42DC-B0DF-F9C13414FD36}"/>
                </c:ext>
              </c:extLst>
            </c:dLbl>
            <c:dLbl>
              <c:idx val="4"/>
              <c:delete val="1"/>
              <c:extLst>
                <c:ext xmlns:c15="http://schemas.microsoft.com/office/drawing/2012/chart" uri="{CE6537A1-D6FC-4f65-9D91-7224C49458BB}"/>
                <c:ext xmlns:c16="http://schemas.microsoft.com/office/drawing/2014/chart" uri="{C3380CC4-5D6E-409C-BE32-E72D297353CC}">
                  <c16:uniqueId val="{00000004-420C-42DC-B0DF-F9C13414FD36}"/>
                </c:ext>
              </c:extLst>
            </c:dLbl>
            <c:dLbl>
              <c:idx val="5"/>
              <c:delete val="1"/>
              <c:extLst>
                <c:ext xmlns:c15="http://schemas.microsoft.com/office/drawing/2012/chart" uri="{CE6537A1-D6FC-4f65-9D91-7224C49458BB}"/>
                <c:ext xmlns:c16="http://schemas.microsoft.com/office/drawing/2014/chart" uri="{C3380CC4-5D6E-409C-BE32-E72D297353CC}">
                  <c16:uniqueId val="{00000005-420C-42DC-B0DF-F9C13414FD36}"/>
                </c:ext>
              </c:extLst>
            </c:dLbl>
            <c:dLbl>
              <c:idx val="6"/>
              <c:delete val="1"/>
              <c:extLst>
                <c:ext xmlns:c15="http://schemas.microsoft.com/office/drawing/2012/chart" uri="{CE6537A1-D6FC-4f65-9D91-7224C49458BB}"/>
                <c:ext xmlns:c16="http://schemas.microsoft.com/office/drawing/2014/chart" uri="{C3380CC4-5D6E-409C-BE32-E72D297353CC}">
                  <c16:uniqueId val="{00000006-420C-42DC-B0DF-F9C13414FD36}"/>
                </c:ext>
              </c:extLst>
            </c:dLbl>
            <c:dLbl>
              <c:idx val="7"/>
              <c:layout>
                <c:manualLayout>
                  <c:x val="-1.4310769617447832E-2"/>
                  <c:y val="-3.1439298270933808E-2"/>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fld id="{D45DC458-6DFC-432A-BD42-C4813E34D04C}" type="VALUE">
                      <a:rPr lang="en-US" sz="1050" b="1" baseline="0">
                        <a:solidFill>
                          <a:schemeClr val="bg1"/>
                        </a:solidFill>
                      </a:rPr>
                      <a:pPr>
                        <a:defRPr sz="1050"/>
                      </a:pPr>
                      <a:t>[VALUE]</a:t>
                    </a:fld>
                    <a:endParaRPr lang="en-GB"/>
                  </a:p>
                </c:rich>
              </c:tx>
              <c:spPr>
                <a:solidFill>
                  <a:srgbClr val="E40037"/>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20C-42DC-B0DF-F9C13414FD36}"/>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Sheet1!$A$6:$A$14</c:f>
              <c:strCache>
                <c:ptCount val="9"/>
                <c:pt idx="0">
                  <c:v>Q1 2021</c:v>
                </c:pt>
                <c:pt idx="1">
                  <c:v>Q2 2021</c:v>
                </c:pt>
                <c:pt idx="2">
                  <c:v>Q3 2021</c:v>
                </c:pt>
                <c:pt idx="3">
                  <c:v>Q4 2021</c:v>
                </c:pt>
                <c:pt idx="4">
                  <c:v>Q1 2022</c:v>
                </c:pt>
                <c:pt idx="5">
                  <c:v>Q2 2022</c:v>
                </c:pt>
                <c:pt idx="6">
                  <c:v>Q3 2022</c:v>
                </c:pt>
                <c:pt idx="7">
                  <c:v>Q4 2022</c:v>
                </c:pt>
                <c:pt idx="8">
                  <c:v>Q1 2023</c:v>
                </c:pt>
              </c:strCache>
            </c:strRef>
          </c:cat>
          <c:val>
            <c:numRef>
              <c:f>Sheet1!$B$6:$B$14</c:f>
              <c:numCache>
                <c:formatCode>General</c:formatCode>
                <c:ptCount val="9"/>
                <c:pt idx="0">
                  <c:v>75.599999999999994</c:v>
                </c:pt>
                <c:pt idx="1">
                  <c:v>76</c:v>
                </c:pt>
                <c:pt idx="2">
                  <c:v>76.2</c:v>
                </c:pt>
                <c:pt idx="3">
                  <c:v>78.3</c:v>
                </c:pt>
                <c:pt idx="4">
                  <c:v>79.2</c:v>
                </c:pt>
                <c:pt idx="5">
                  <c:v>79</c:v>
                </c:pt>
                <c:pt idx="6">
                  <c:v>79</c:v>
                </c:pt>
                <c:pt idx="7">
                  <c:v>77.900000000000006</c:v>
                </c:pt>
              </c:numCache>
            </c:numRef>
          </c:val>
          <c:smooth val="0"/>
          <c:extLst>
            <c:ext xmlns:c16="http://schemas.microsoft.com/office/drawing/2014/chart" uri="{C3380CC4-5D6E-409C-BE32-E72D297353CC}">
              <c16:uniqueId val="{00000008-420C-42DC-B0DF-F9C13414FD36}"/>
            </c:ext>
          </c:extLst>
        </c:ser>
        <c:ser>
          <c:idx val="1"/>
          <c:order val="1"/>
          <c:tx>
            <c:strRef>
              <c:f>Sheet1!$C$1</c:f>
              <c:strCache>
                <c:ptCount val="1"/>
                <c:pt idx="0">
                  <c:v>UK</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420C-42DC-B0DF-F9C13414FD36}"/>
                </c:ext>
              </c:extLst>
            </c:dLbl>
            <c:dLbl>
              <c:idx val="1"/>
              <c:delete val="1"/>
              <c:extLst>
                <c:ext xmlns:c15="http://schemas.microsoft.com/office/drawing/2012/chart" uri="{CE6537A1-D6FC-4f65-9D91-7224C49458BB}"/>
                <c:ext xmlns:c16="http://schemas.microsoft.com/office/drawing/2014/chart" uri="{C3380CC4-5D6E-409C-BE32-E72D297353CC}">
                  <c16:uniqueId val="{0000000A-420C-42DC-B0DF-F9C13414FD36}"/>
                </c:ext>
              </c:extLst>
            </c:dLbl>
            <c:dLbl>
              <c:idx val="2"/>
              <c:delete val="1"/>
              <c:extLst>
                <c:ext xmlns:c15="http://schemas.microsoft.com/office/drawing/2012/chart" uri="{CE6537A1-D6FC-4f65-9D91-7224C49458BB}"/>
                <c:ext xmlns:c16="http://schemas.microsoft.com/office/drawing/2014/chart" uri="{C3380CC4-5D6E-409C-BE32-E72D297353CC}">
                  <c16:uniqueId val="{0000000B-420C-42DC-B0DF-F9C13414FD36}"/>
                </c:ext>
              </c:extLst>
            </c:dLbl>
            <c:dLbl>
              <c:idx val="3"/>
              <c:delete val="1"/>
              <c:extLst>
                <c:ext xmlns:c15="http://schemas.microsoft.com/office/drawing/2012/chart" uri="{CE6537A1-D6FC-4f65-9D91-7224C49458BB}"/>
                <c:ext xmlns:c16="http://schemas.microsoft.com/office/drawing/2014/chart" uri="{C3380CC4-5D6E-409C-BE32-E72D297353CC}">
                  <c16:uniqueId val="{0000000C-420C-42DC-B0DF-F9C13414FD36}"/>
                </c:ext>
              </c:extLst>
            </c:dLbl>
            <c:dLbl>
              <c:idx val="4"/>
              <c:delete val="1"/>
              <c:extLst>
                <c:ext xmlns:c15="http://schemas.microsoft.com/office/drawing/2012/chart" uri="{CE6537A1-D6FC-4f65-9D91-7224C49458BB}"/>
                <c:ext xmlns:c16="http://schemas.microsoft.com/office/drawing/2014/chart" uri="{C3380CC4-5D6E-409C-BE32-E72D297353CC}">
                  <c16:uniqueId val="{0000000D-420C-42DC-B0DF-F9C13414FD36}"/>
                </c:ext>
              </c:extLst>
            </c:dLbl>
            <c:dLbl>
              <c:idx val="5"/>
              <c:delete val="1"/>
              <c:extLst>
                <c:ext xmlns:c15="http://schemas.microsoft.com/office/drawing/2012/chart" uri="{CE6537A1-D6FC-4f65-9D91-7224C49458BB}"/>
                <c:ext xmlns:c16="http://schemas.microsoft.com/office/drawing/2014/chart" uri="{C3380CC4-5D6E-409C-BE32-E72D297353CC}">
                  <c16:uniqueId val="{0000000E-420C-42DC-B0DF-F9C13414FD36}"/>
                </c:ext>
              </c:extLst>
            </c:dLbl>
            <c:dLbl>
              <c:idx val="6"/>
              <c:delete val="1"/>
              <c:extLst>
                <c:ext xmlns:c15="http://schemas.microsoft.com/office/drawing/2012/chart" uri="{CE6537A1-D6FC-4f65-9D91-7224C49458BB}"/>
                <c:ext xmlns:c16="http://schemas.microsoft.com/office/drawing/2014/chart" uri="{C3380CC4-5D6E-409C-BE32-E72D297353CC}">
                  <c16:uniqueId val="{0000000F-420C-42DC-B0DF-F9C13414FD36}"/>
                </c:ext>
              </c:extLst>
            </c:dLbl>
            <c:dLbl>
              <c:idx val="7"/>
              <c:delete val="1"/>
              <c:extLst>
                <c:ext xmlns:c15="http://schemas.microsoft.com/office/drawing/2012/chart" uri="{CE6537A1-D6FC-4f65-9D91-7224C49458BB}"/>
                <c:ext xmlns:c16="http://schemas.microsoft.com/office/drawing/2014/chart" uri="{C3380CC4-5D6E-409C-BE32-E72D297353CC}">
                  <c16:uniqueId val="{00000010-420C-42DC-B0DF-F9C13414FD36}"/>
                </c:ext>
              </c:extLst>
            </c:dLbl>
            <c:dLbl>
              <c:idx val="8"/>
              <c:tx>
                <c:rich>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fld id="{65FC0FFC-F6AF-41CA-9502-C40304FA764C}" type="VALUE">
                      <a:rPr lang="en-US" sz="1050" b="1" baseline="0">
                        <a:solidFill>
                          <a:schemeClr val="bg1"/>
                        </a:solidFill>
                      </a:rPr>
                      <a:pPr>
                        <a:defRPr sz="1050"/>
                      </a:pPr>
                      <a:t>[VALUE]</a:t>
                    </a:fld>
                    <a:endParaRPr lang="en-GB"/>
                  </a:p>
                </c:rich>
              </c:tx>
              <c:spPr>
                <a:solidFill>
                  <a:schemeClr val="accent2"/>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420C-42DC-B0DF-F9C13414FD36}"/>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Sheet1!$A$6:$A$14</c:f>
              <c:strCache>
                <c:ptCount val="9"/>
                <c:pt idx="0">
                  <c:v>Q1 2021</c:v>
                </c:pt>
                <c:pt idx="1">
                  <c:v>Q2 2021</c:v>
                </c:pt>
                <c:pt idx="2">
                  <c:v>Q3 2021</c:v>
                </c:pt>
                <c:pt idx="3">
                  <c:v>Q4 2021</c:v>
                </c:pt>
                <c:pt idx="4">
                  <c:v>Q1 2022</c:v>
                </c:pt>
                <c:pt idx="5">
                  <c:v>Q2 2022</c:v>
                </c:pt>
                <c:pt idx="6">
                  <c:v>Q3 2022</c:v>
                </c:pt>
                <c:pt idx="7">
                  <c:v>Q4 2022</c:v>
                </c:pt>
                <c:pt idx="8">
                  <c:v>Q1 2023</c:v>
                </c:pt>
              </c:strCache>
            </c:strRef>
          </c:cat>
          <c:val>
            <c:numRef>
              <c:f>Sheet1!$C$6:$C$14</c:f>
              <c:numCache>
                <c:formatCode>General</c:formatCode>
                <c:ptCount val="9"/>
                <c:pt idx="0">
                  <c:v>75.099999999999994</c:v>
                </c:pt>
                <c:pt idx="1">
                  <c:v>75.400000000000006</c:v>
                </c:pt>
                <c:pt idx="2">
                  <c:v>75.400000000000006</c:v>
                </c:pt>
                <c:pt idx="3">
                  <c:v>75.599999999999994</c:v>
                </c:pt>
                <c:pt idx="4">
                  <c:v>75.400000000000006</c:v>
                </c:pt>
                <c:pt idx="5">
                  <c:v>75.5</c:v>
                </c:pt>
                <c:pt idx="6">
                  <c:v>75.7</c:v>
                </c:pt>
                <c:pt idx="7">
                  <c:v>76</c:v>
                </c:pt>
                <c:pt idx="8">
                  <c:v>75.900000000000006</c:v>
                </c:pt>
              </c:numCache>
            </c:numRef>
          </c:val>
          <c:smooth val="0"/>
          <c:extLst>
            <c:ext xmlns:c16="http://schemas.microsoft.com/office/drawing/2014/chart" uri="{C3380CC4-5D6E-409C-BE32-E72D297353CC}">
              <c16:uniqueId val="{00000012-420C-42DC-B0DF-F9C13414FD36}"/>
            </c:ext>
          </c:extLst>
        </c:ser>
        <c:dLbls>
          <c:dLblPos val="t"/>
          <c:showLegendKey val="0"/>
          <c:showVal val="1"/>
          <c:showCatName val="0"/>
          <c:showSerName val="0"/>
          <c:showPercent val="0"/>
          <c:showBubbleSize val="0"/>
        </c:dLbls>
        <c:smooth val="0"/>
        <c:axId val="219597120"/>
        <c:axId val="212742592"/>
      </c:lineChart>
      <c:catAx>
        <c:axId val="21959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2742592"/>
        <c:crosses val="autoZero"/>
        <c:auto val="1"/>
        <c:lblAlgn val="ctr"/>
        <c:lblOffset val="100"/>
        <c:noMultiLvlLbl val="0"/>
      </c:catAx>
      <c:valAx>
        <c:axId val="212742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9597120"/>
        <c:crosses val="autoZero"/>
        <c:crossBetween val="between"/>
      </c:valAx>
      <c:spPr>
        <a:noFill/>
        <a:ln>
          <a:noFill/>
        </a:ln>
        <a:effectLst/>
      </c:spPr>
    </c:plotArea>
    <c:legend>
      <c:legendPos val="b"/>
      <c:layout>
        <c:manualLayout>
          <c:xMode val="edge"/>
          <c:yMode val="edge"/>
          <c:x val="0.29454632005771048"/>
          <c:y val="0.89956229336729931"/>
          <c:w val="0.4109073598845791"/>
          <c:h val="9.14955780470039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0" i="0" baseline="0" dirty="0">
                <a:solidFill>
                  <a:schemeClr val="tx1"/>
                </a:solidFill>
                <a:effectLst/>
              </a:rPr>
              <a:t>Inflation </a:t>
            </a:r>
            <a:r>
              <a:rPr lang="en-GB" sz="1200" b="1" i="0" baseline="0" dirty="0">
                <a:solidFill>
                  <a:schemeClr val="tx1"/>
                </a:solidFill>
                <a:effectLst/>
              </a:rPr>
              <a:t>7.9%</a:t>
            </a:r>
            <a:r>
              <a:rPr lang="en-GB" sz="1200" b="0" i="0" baseline="0" dirty="0">
                <a:solidFill>
                  <a:schemeClr val="tx1"/>
                </a:solidFill>
                <a:effectLst/>
              </a:rPr>
              <a:t>, forecast to reduce this year. Interest rates </a:t>
            </a:r>
            <a:r>
              <a:rPr lang="en-GB" sz="1200" b="1" i="0" baseline="0" dirty="0">
                <a:solidFill>
                  <a:schemeClr val="tx1"/>
                </a:solidFill>
                <a:effectLst/>
              </a:rPr>
              <a:t>5%  </a:t>
            </a:r>
            <a:r>
              <a:rPr lang="en-GB" sz="1050" b="0" i="1" baseline="0" dirty="0">
                <a:solidFill>
                  <a:schemeClr val="tx1"/>
                </a:solidFill>
                <a:effectLst/>
              </a:rPr>
              <a:t>(next update August)</a:t>
            </a:r>
            <a:endParaRPr lang="en-GB" sz="1200" b="0" i="1" dirty="0">
              <a:solidFill>
                <a:schemeClr val="tx1"/>
              </a:solidFill>
              <a:effectLst/>
            </a:endParaRPr>
          </a:p>
        </c:rich>
      </c:tx>
      <c:layout>
        <c:manualLayout>
          <c:xMode val="edge"/>
          <c:yMode val="edge"/>
          <c:x val="0.15052898444081114"/>
          <c:y val="2.771942701543463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989356645379941E-2"/>
          <c:y val="0.23090757583510146"/>
          <c:w val="0.86780072545421372"/>
          <c:h val="0.54362629348231772"/>
        </c:manualLayout>
      </c:layout>
      <c:lineChart>
        <c:grouping val="standard"/>
        <c:varyColors val="0"/>
        <c:ser>
          <c:idx val="0"/>
          <c:order val="0"/>
          <c:tx>
            <c:strRef>
              <c:f>'The Economy'!$B$5</c:f>
              <c:strCache>
                <c:ptCount val="1"/>
                <c:pt idx="0">
                  <c:v>Inflation</c:v>
                </c:pt>
              </c:strCache>
            </c:strRef>
          </c:tx>
          <c:spPr>
            <a:ln w="28575" cap="rnd">
              <a:solidFill>
                <a:schemeClr val="accent1"/>
              </a:solidFill>
              <a:round/>
            </a:ln>
            <a:effectLst/>
          </c:spPr>
          <c:marker>
            <c:symbol val="none"/>
          </c:marker>
          <c:dLbls>
            <c:dLbl>
              <c:idx val="9"/>
              <c:layout>
                <c:manualLayout>
                  <c:x val="-5.961362676618695E-2"/>
                  <c:y val="-6.433883882530623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E0-4E61-B6C7-C9D47D783E0F}"/>
                </c:ext>
              </c:extLst>
            </c:dLbl>
            <c:dLbl>
              <c:idx val="10"/>
              <c:layout>
                <c:manualLayout>
                  <c:x val="-6.8558590034564576E-2"/>
                  <c:y val="-8.886634632840594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57D69178-F779-4B05-B185-ED2D4A1D57D2}" type="VALUE">
                      <a:rPr lang="en-US" baseline="0">
                        <a:solidFill>
                          <a:schemeClr val="tx1"/>
                        </a:solidFill>
                      </a:rPr>
                      <a:pPr>
                        <a:defRPr>
                          <a:solidFill>
                            <a:schemeClr val="bg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E0-4E61-B6C7-C9D47D783E0F}"/>
                </c:ext>
              </c:extLst>
            </c:dLbl>
            <c:dLbl>
              <c:idx val="11"/>
              <c:layout>
                <c:manualLayout>
                  <c:x val="-2.5541326917846052E-2"/>
                  <c:y val="-5.3429273523394889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B5686EC0-437A-4AE9-8F3A-11E31FA95E6D}" type="VALUE">
                      <a:rPr lang="en-US" b="0" baseline="0">
                        <a:solidFill>
                          <a:schemeClr val="tx1"/>
                        </a:solidFill>
                      </a:rPr>
                      <a:pPr>
                        <a:defRPr>
                          <a:solidFill>
                            <a:schemeClr val="tx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7E0-4E61-B6C7-C9D47D783E0F}"/>
                </c:ext>
              </c:extLst>
            </c:dLbl>
            <c:dLbl>
              <c:idx val="12"/>
              <c:layout>
                <c:manualLayout>
                  <c:x val="-4.374794469311051E-2"/>
                  <c:y val="1.6246808919187648E-3"/>
                </c:manualLayout>
              </c:layout>
              <c:spPr>
                <a:solidFill>
                  <a:srgbClr val="E40037"/>
                </a:solidFill>
                <a:ln>
                  <a:noFill/>
                </a:ln>
                <a:effectLst/>
              </c:spPr>
              <c:txPr>
                <a:bodyPr rot="0" spcFirstLastPara="1" vertOverflow="ellipsis" vert="horz" wrap="square" lIns="38100" tIns="19050" rIns="38100" bIns="19050" anchor="ctr" anchorCtr="1">
                  <a:spAutoFit/>
                </a:bodyPr>
                <a:lstStyle/>
                <a:p>
                  <a:pPr>
                    <a:defRPr sz="910" b="1"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E0-4E61-B6C7-C9D47D783E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'The Economy'!$A$6:$A$22</c:f>
              <c:strCache>
                <c:ptCount val="17"/>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strCache>
            </c:strRef>
          </c:cat>
          <c:val>
            <c:numRef>
              <c:f>'The Economy'!$B$6:$B$22</c:f>
              <c:numCache>
                <c:formatCode>0.0</c:formatCode>
                <c:ptCount val="17"/>
                <c:pt idx="0">
                  <c:v>1.6671248110000001</c:v>
                </c:pt>
                <c:pt idx="1">
                  <c:v>0.61666573899999999</c:v>
                </c:pt>
                <c:pt idx="2">
                  <c:v>0.59666936599999998</c:v>
                </c:pt>
                <c:pt idx="3">
                  <c:v>0.53353166600000002</c:v>
                </c:pt>
                <c:pt idx="4">
                  <c:v>0.609581865</c:v>
                </c:pt>
                <c:pt idx="5">
                  <c:v>2.0518633890000002</c:v>
                </c:pt>
                <c:pt idx="6">
                  <c:v>2.771614214</c:v>
                </c:pt>
                <c:pt idx="7">
                  <c:v>4.9074484509999996</c:v>
                </c:pt>
                <c:pt idx="8">
                  <c:v>6.2195185259999999</c:v>
                </c:pt>
                <c:pt idx="9">
                  <c:v>9.1692053900000001</c:v>
                </c:pt>
                <c:pt idx="10">
                  <c:v>10.022126462999999</c:v>
                </c:pt>
                <c:pt idx="11">
                  <c:v>10.7</c:v>
                </c:pt>
                <c:pt idx="12">
                  <c:v>7.9</c:v>
                </c:pt>
              </c:numCache>
            </c:numRef>
          </c:val>
          <c:smooth val="0"/>
          <c:extLst>
            <c:ext xmlns:c16="http://schemas.microsoft.com/office/drawing/2014/chart" uri="{C3380CC4-5D6E-409C-BE32-E72D297353CC}">
              <c16:uniqueId val="{00000004-77E0-4E61-B6C7-C9D47D783E0F}"/>
            </c:ext>
          </c:extLst>
        </c:ser>
        <c:ser>
          <c:idx val="1"/>
          <c:order val="1"/>
          <c:tx>
            <c:strRef>
              <c:f>'The Economy'!$C$5</c:f>
              <c:strCache>
                <c:ptCount val="1"/>
                <c:pt idx="0">
                  <c:v>Forecast</c:v>
                </c:pt>
              </c:strCache>
            </c:strRef>
          </c:tx>
          <c:spPr>
            <a:ln w="28575" cap="rnd">
              <a:solidFill>
                <a:schemeClr val="accent1"/>
              </a:solidFill>
              <a:prstDash val="sysDash"/>
              <a:round/>
            </a:ln>
            <a:effectLst/>
          </c:spPr>
          <c:marker>
            <c:symbol val="none"/>
          </c:marker>
          <c:dLbls>
            <c:dLbl>
              <c:idx val="10"/>
              <c:delete val="1"/>
              <c:extLst>
                <c:ext xmlns:c15="http://schemas.microsoft.com/office/drawing/2012/chart" uri="{CE6537A1-D6FC-4f65-9D91-7224C49458BB}"/>
                <c:ext xmlns:c16="http://schemas.microsoft.com/office/drawing/2014/chart" uri="{C3380CC4-5D6E-409C-BE32-E72D297353CC}">
                  <c16:uniqueId val="{00000005-77E0-4E61-B6C7-C9D47D783E0F}"/>
                </c:ext>
              </c:extLst>
            </c:dLbl>
            <c:dLbl>
              <c:idx val="11"/>
              <c:delete val="1"/>
              <c:extLst>
                <c:ext xmlns:c15="http://schemas.microsoft.com/office/drawing/2012/chart" uri="{CE6537A1-D6FC-4f65-9D91-7224C49458BB}"/>
                <c:ext xmlns:c16="http://schemas.microsoft.com/office/drawing/2014/chart" uri="{C3380CC4-5D6E-409C-BE32-E72D297353CC}">
                  <c16:uniqueId val="{00000006-77E0-4E61-B6C7-C9D47D783E0F}"/>
                </c:ext>
              </c:extLst>
            </c:dLbl>
            <c:dLbl>
              <c:idx val="12"/>
              <c:layout>
                <c:manualLayout>
                  <c:x val="-4.8942442516192591E-2"/>
                  <c:y val="-5.82069619495312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E0-4E61-B6C7-C9D47D783E0F}"/>
                </c:ext>
              </c:extLst>
            </c:dLbl>
            <c:dLbl>
              <c:idx val="13"/>
              <c:layout>
                <c:manualLayout>
                  <c:x val="-2.1800919743511293E-2"/>
                  <c:y val="-3.01712900029521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7E0-4E61-B6C7-C9D47D783E0F}"/>
                </c:ext>
              </c:extLst>
            </c:dLbl>
            <c:dLbl>
              <c:idx val="14"/>
              <c:layout>
                <c:manualLayout>
                  <c:x val="-3.8211456491330786E-2"/>
                  <c:y val="-4.6085516510259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7E0-4E61-B6C7-C9D47D783E0F}"/>
                </c:ext>
              </c:extLst>
            </c:dLbl>
            <c:dLbl>
              <c:idx val="15"/>
              <c:layout>
                <c:manualLayout>
                  <c:x val="-5.5690397262512556E-2"/>
                  <c:y val="-8.88663463284059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7E0-4E61-B6C7-C9D47D783E0F}"/>
                </c:ext>
              </c:extLst>
            </c:dLbl>
            <c:dLbl>
              <c:idx val="16"/>
              <c:layout>
                <c:manualLayout>
                  <c:x val="-2.186196472244387E-2"/>
                  <c:y val="-7.0470715701081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7E0-4E61-B6C7-C9D47D783E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6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'The Economy'!$A$6:$A$22</c:f>
              <c:strCache>
                <c:ptCount val="17"/>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strCache>
            </c:strRef>
          </c:cat>
          <c:val>
            <c:numRef>
              <c:f>'The Economy'!$C$6:$C$22</c:f>
              <c:numCache>
                <c:formatCode>General</c:formatCode>
                <c:ptCount val="17"/>
                <c:pt idx="10" formatCode="0.0">
                  <c:v>10.022126462999999</c:v>
                </c:pt>
                <c:pt idx="11" formatCode="0.0">
                  <c:v>10.7</c:v>
                </c:pt>
                <c:pt idx="12" formatCode="0.0">
                  <c:v>9.65</c:v>
                </c:pt>
                <c:pt idx="13" formatCode="0.0">
                  <c:v>6.89</c:v>
                </c:pt>
                <c:pt idx="14" formatCode="0.0">
                  <c:v>5.4</c:v>
                </c:pt>
                <c:pt idx="15" formatCode="0.0">
                  <c:v>2.9</c:v>
                </c:pt>
                <c:pt idx="16" formatCode="0.0">
                  <c:v>1.5</c:v>
                </c:pt>
              </c:numCache>
            </c:numRef>
          </c:val>
          <c:smooth val="0"/>
          <c:extLst>
            <c:ext xmlns:c16="http://schemas.microsoft.com/office/drawing/2014/chart" uri="{C3380CC4-5D6E-409C-BE32-E72D297353CC}">
              <c16:uniqueId val="{0000000C-77E0-4E61-B6C7-C9D47D783E0F}"/>
            </c:ext>
          </c:extLst>
        </c:ser>
        <c:ser>
          <c:idx val="2"/>
          <c:order val="2"/>
          <c:tx>
            <c:strRef>
              <c:f>'The Economy'!$F$5</c:f>
              <c:strCache>
                <c:ptCount val="1"/>
                <c:pt idx="0">
                  <c:v>Interest rate</c:v>
                </c:pt>
              </c:strCache>
            </c:strRef>
          </c:tx>
          <c:spPr>
            <a:ln w="28575" cap="rnd">
              <a:solidFill>
                <a:srgbClr val="9361B3"/>
              </a:solidFill>
              <a:round/>
            </a:ln>
            <a:effectLst/>
          </c:spPr>
          <c:marker>
            <c:symbol val="none"/>
          </c:marker>
          <c:dLbls>
            <c:dLbl>
              <c:idx val="11"/>
              <c:layout>
                <c:manualLayout>
                  <c:x val="3.7110722346386779E-2"/>
                  <c:y val="-4.3807743794837185E-2"/>
                </c:manualLayout>
              </c:layout>
              <c:tx>
                <c:rich>
                  <a:bodyPr/>
                  <a:lstStyle/>
                  <a:p>
                    <a:r>
                      <a:rPr lang="en-US"/>
                      <a:t>5.25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77E0-4E61-B6C7-C9D47D783E0F}"/>
                </c:ext>
              </c:extLst>
            </c:dLbl>
            <c:spPr>
              <a:solidFill>
                <a:srgbClr val="9361B3"/>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'The Economy'!$F$6:$F$22</c:f>
              <c:numCache>
                <c:formatCode>General</c:formatCode>
                <c:ptCount val="17"/>
                <c:pt idx="0">
                  <c:v>0.1</c:v>
                </c:pt>
                <c:pt idx="1">
                  <c:v>0.1</c:v>
                </c:pt>
                <c:pt idx="2">
                  <c:v>0.1</c:v>
                </c:pt>
                <c:pt idx="3">
                  <c:v>0.1</c:v>
                </c:pt>
                <c:pt idx="4">
                  <c:v>0.1</c:v>
                </c:pt>
                <c:pt idx="5">
                  <c:v>0.1</c:v>
                </c:pt>
                <c:pt idx="6">
                  <c:v>0.25</c:v>
                </c:pt>
                <c:pt idx="7">
                  <c:v>0.75</c:v>
                </c:pt>
                <c:pt idx="8">
                  <c:v>1.25</c:v>
                </c:pt>
                <c:pt idx="9">
                  <c:v>2.25</c:v>
                </c:pt>
                <c:pt idx="10">
                  <c:v>3.5</c:v>
                </c:pt>
                <c:pt idx="11">
                  <c:v>4.25</c:v>
                </c:pt>
                <c:pt idx="12">
                  <c:v>5.25</c:v>
                </c:pt>
              </c:numCache>
            </c:numRef>
          </c:val>
          <c:smooth val="0"/>
          <c:extLst>
            <c:ext xmlns:c16="http://schemas.microsoft.com/office/drawing/2014/chart" uri="{C3380CC4-5D6E-409C-BE32-E72D297353CC}">
              <c16:uniqueId val="{0000000E-77E0-4E61-B6C7-C9D47D783E0F}"/>
            </c:ext>
          </c:extLst>
        </c:ser>
        <c:dLbls>
          <c:showLegendKey val="0"/>
          <c:showVal val="0"/>
          <c:showCatName val="0"/>
          <c:showSerName val="0"/>
          <c:showPercent val="0"/>
          <c:showBubbleSize val="0"/>
        </c:dLbls>
        <c:smooth val="0"/>
        <c:axId val="997386016"/>
        <c:axId val="997382688"/>
      </c:lineChart>
      <c:catAx>
        <c:axId val="99738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7382688"/>
        <c:crosses val="autoZero"/>
        <c:auto val="1"/>
        <c:lblAlgn val="ctr"/>
        <c:lblOffset val="100"/>
        <c:tickLblSkip val="4"/>
        <c:tickMarkSkip val="1"/>
        <c:noMultiLvlLbl val="0"/>
      </c:catAx>
      <c:valAx>
        <c:axId val="9973826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738601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solidFill>
                  <a:schemeClr val="tx2"/>
                </a:solidFill>
              </a:rPr>
              <a:t>Essex</a:t>
            </a:r>
            <a:r>
              <a:rPr lang="en-GB" sz="1200" b="1" baseline="0">
                <a:solidFill>
                  <a:schemeClr val="tx2"/>
                </a:solidFill>
              </a:rPr>
              <a:t> GHG emissions MtCO2e  </a:t>
            </a:r>
            <a:endParaRPr lang="en-GB" sz="1200" b="1">
              <a:solidFill>
                <a:schemeClr val="tx2"/>
              </a:solidFill>
            </a:endParaRPr>
          </a:p>
        </c:rich>
      </c:tx>
      <c:layout>
        <c:manualLayout>
          <c:xMode val="edge"/>
          <c:yMode val="edge"/>
          <c:x val="0.28732844446287059"/>
          <c:y val="8.293040800128248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014646484875839E-2"/>
          <c:y val="0.1269145347094672"/>
          <c:w val="0.84859479523079062"/>
          <c:h val="0.59598525405926395"/>
        </c:manualLayout>
      </c:layout>
      <c:lineChart>
        <c:grouping val="standard"/>
        <c:varyColors val="0"/>
        <c:ser>
          <c:idx val="1"/>
          <c:order val="0"/>
          <c:tx>
            <c:strRef>
              <c:f>'Climate Change'!$C$59</c:f>
              <c:strCache>
                <c:ptCount val="1"/>
                <c:pt idx="0">
                  <c:v>Projection</c:v>
                </c:pt>
              </c:strCache>
            </c:strRef>
          </c:tx>
          <c:spPr>
            <a:ln w="28575" cap="rnd">
              <a:solidFill>
                <a:srgbClr val="004C94"/>
              </a:solidFill>
              <a:prstDash val="sysDash"/>
              <a:round/>
            </a:ln>
            <a:effectLst/>
          </c:spPr>
          <c:marker>
            <c:symbol val="none"/>
          </c:marker>
          <c:cat>
            <c:numRef>
              <c:f>'Climate Change'!$A$60:$A$92</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'Climate Change'!$C$60:$C$92</c:f>
              <c:numCache>
                <c:formatCode>General</c:formatCode>
                <c:ptCount val="33"/>
                <c:pt idx="0">
                  <c:v>8.06</c:v>
                </c:pt>
                <c:pt idx="1">
                  <c:v>7.7</c:v>
                </c:pt>
                <c:pt idx="2">
                  <c:v>6.81</c:v>
                </c:pt>
                <c:pt idx="3">
                  <c:v>6.49</c:v>
                </c:pt>
                <c:pt idx="4">
                  <c:v>6.32</c:v>
                </c:pt>
                <c:pt idx="5">
                  <c:v>6.28</c:v>
                </c:pt>
                <c:pt idx="6">
                  <c:v>6.12</c:v>
                </c:pt>
                <c:pt idx="7">
                  <c:v>5.7</c:v>
                </c:pt>
                <c:pt idx="8">
                  <c:v>5.33</c:v>
                </c:pt>
                <c:pt idx="9">
                  <c:v>5.0599999999999996</c:v>
                </c:pt>
                <c:pt idx="10">
                  <c:v>4.76</c:v>
                </c:pt>
                <c:pt idx="11">
                  <c:v>4.47</c:v>
                </c:pt>
                <c:pt idx="12">
                  <c:v>4.17</c:v>
                </c:pt>
                <c:pt idx="13">
                  <c:v>3.89</c:v>
                </c:pt>
                <c:pt idx="14">
                  <c:v>3.62</c:v>
                </c:pt>
                <c:pt idx="15">
                  <c:v>3.27</c:v>
                </c:pt>
                <c:pt idx="16">
                  <c:v>3.01</c:v>
                </c:pt>
                <c:pt idx="17">
                  <c:v>2.63</c:v>
                </c:pt>
                <c:pt idx="18">
                  <c:v>2.33</c:v>
                </c:pt>
                <c:pt idx="19">
                  <c:v>2.0499999999999998</c:v>
                </c:pt>
                <c:pt idx="20">
                  <c:v>1.78</c:v>
                </c:pt>
                <c:pt idx="21">
                  <c:v>1.52</c:v>
                </c:pt>
                <c:pt idx="22">
                  <c:v>1.1000000000000001</c:v>
                </c:pt>
                <c:pt idx="23">
                  <c:v>0.94</c:v>
                </c:pt>
                <c:pt idx="24">
                  <c:v>0.8</c:v>
                </c:pt>
                <c:pt idx="25">
                  <c:v>0.64</c:v>
                </c:pt>
                <c:pt idx="26">
                  <c:v>0.49</c:v>
                </c:pt>
                <c:pt idx="27">
                  <c:v>0.36</c:v>
                </c:pt>
                <c:pt idx="28">
                  <c:v>0.26</c:v>
                </c:pt>
                <c:pt idx="29">
                  <c:v>0.18</c:v>
                </c:pt>
                <c:pt idx="30">
                  <c:v>0.11</c:v>
                </c:pt>
                <c:pt idx="31">
                  <c:v>0.05</c:v>
                </c:pt>
                <c:pt idx="32">
                  <c:v>0.03</c:v>
                </c:pt>
              </c:numCache>
            </c:numRef>
          </c:val>
          <c:smooth val="0"/>
          <c:extLst>
            <c:ext xmlns:c16="http://schemas.microsoft.com/office/drawing/2014/chart" uri="{C3380CC4-5D6E-409C-BE32-E72D297353CC}">
              <c16:uniqueId val="{00000000-66F1-4AA0-A88D-5872FD33BB54}"/>
            </c:ext>
          </c:extLst>
        </c:ser>
        <c:ser>
          <c:idx val="0"/>
          <c:order val="1"/>
          <c:tx>
            <c:strRef>
              <c:f>'Climate Change'!$B$59</c:f>
              <c:strCache>
                <c:ptCount val="1"/>
                <c:pt idx="0">
                  <c:v>Actual</c:v>
                </c:pt>
              </c:strCache>
            </c:strRef>
          </c:tx>
          <c:spPr>
            <a:ln w="28575" cap="rnd">
              <a:solidFill>
                <a:schemeClr val="accent1"/>
              </a:solidFill>
              <a:round/>
            </a:ln>
            <a:effectLst/>
          </c:spPr>
          <c:marker>
            <c:symbol val="none"/>
          </c:marker>
          <c:cat>
            <c:numRef>
              <c:f>'Climate Change'!$A$60:$A$92</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'Climate Change'!$B$60:$B$92</c:f>
              <c:numCache>
                <c:formatCode>General</c:formatCode>
                <c:ptCount val="33"/>
                <c:pt idx="0">
                  <c:v>8.06</c:v>
                </c:pt>
                <c:pt idx="1">
                  <c:v>8.2100000000000009</c:v>
                </c:pt>
              </c:numCache>
            </c:numRef>
          </c:val>
          <c:smooth val="0"/>
          <c:extLst>
            <c:ext xmlns:c16="http://schemas.microsoft.com/office/drawing/2014/chart" uri="{C3380CC4-5D6E-409C-BE32-E72D297353CC}">
              <c16:uniqueId val="{00000001-66F1-4AA0-A88D-5872FD33BB54}"/>
            </c:ext>
          </c:extLst>
        </c:ser>
        <c:dLbls>
          <c:showLegendKey val="0"/>
          <c:showVal val="0"/>
          <c:showCatName val="0"/>
          <c:showSerName val="0"/>
          <c:showPercent val="0"/>
          <c:showBubbleSize val="0"/>
        </c:dLbls>
        <c:smooth val="0"/>
        <c:axId val="1374074368"/>
        <c:axId val="1374078112"/>
      </c:lineChart>
      <c:dateAx>
        <c:axId val="137407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4078112"/>
        <c:crosses val="autoZero"/>
        <c:auto val="0"/>
        <c:lblOffset val="100"/>
        <c:baseTimeUnit val="days"/>
        <c:majorUnit val="5"/>
        <c:majorTimeUnit val="days"/>
      </c:dateAx>
      <c:valAx>
        <c:axId val="1374078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4074368"/>
        <c:crosses val="autoZero"/>
        <c:crossBetween val="between"/>
      </c:valAx>
      <c:spPr>
        <a:solidFill>
          <a:schemeClr val="bg2">
            <a:lumMod val="95000"/>
          </a:schemeClr>
        </a:solidFill>
        <a:ln>
          <a:noFill/>
        </a:ln>
        <a:effectLst/>
      </c:spPr>
    </c:plotArea>
    <c:legend>
      <c:legendPos val="b"/>
      <c:layout>
        <c:manualLayout>
          <c:xMode val="edge"/>
          <c:yMode val="edge"/>
          <c:x val="0.22509624352981897"/>
          <c:y val="0.79657179732573824"/>
          <c:w val="0.57497483840597374"/>
          <c:h val="5.39854286649189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02137366480496E-2"/>
          <c:y val="5.1259903857408667E-2"/>
          <c:w val="0.91965104794575914"/>
          <c:h val="0.72275877353433182"/>
        </c:manualLayout>
      </c:layout>
      <c:barChart>
        <c:barDir val="col"/>
        <c:grouping val="clustered"/>
        <c:varyColors val="0"/>
        <c:ser>
          <c:idx val="0"/>
          <c:order val="0"/>
          <c:tx>
            <c:strRef>
              <c:f>Sheet1!$B$1</c:f>
              <c:strCache>
                <c:ptCount val="1"/>
                <c:pt idx="0">
                  <c:v>Senior roles</c:v>
                </c:pt>
              </c:strCache>
            </c:strRef>
          </c:tx>
          <c:spPr>
            <a:solidFill>
              <a:srgbClr val="E97135"/>
            </a:solidFill>
            <a:ln>
              <a:noFill/>
            </a:ln>
            <a:effectLst/>
          </c:spPr>
          <c:invertIfNegative val="0"/>
          <c:dLbls>
            <c:dLbl>
              <c:idx val="0"/>
              <c:layout>
                <c:manualLayout>
                  <c:x val="-4.6876797019857336E-3"/>
                  <c:y val="0.281772332126778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DE-4680-8F7F-5A2A96B906F9}"/>
                </c:ext>
              </c:extLst>
            </c:dLbl>
            <c:dLbl>
              <c:idx val="1"/>
              <c:layout>
                <c:manualLayout>
                  <c:x val="-2.8903092066323885E-3"/>
                  <c:y val="0.3082006376379772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DE-4680-8F7F-5A2A96B906F9}"/>
                </c:ext>
              </c:extLst>
            </c:dLbl>
            <c:spPr>
              <a:noFill/>
              <a:ln>
                <a:noFill/>
              </a:ln>
              <a:effectLst/>
            </c:spPr>
            <c:txPr>
              <a:bodyPr rot="-5400000" spcFirstLastPara="1" vertOverflow="ellipsis"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 employees</c:v>
                </c:pt>
                <c:pt idx="1">
                  <c:v>Male employees</c:v>
                </c:pt>
              </c:strCache>
            </c:strRef>
          </c:cat>
          <c:val>
            <c:numRef>
              <c:f>Sheet1!$B$2:$B$3</c:f>
              <c:numCache>
                <c:formatCode>0.00%</c:formatCode>
                <c:ptCount val="2"/>
                <c:pt idx="0">
                  <c:v>0.52800000000000002</c:v>
                </c:pt>
                <c:pt idx="1">
                  <c:v>0.47199999999999998</c:v>
                </c:pt>
              </c:numCache>
            </c:numRef>
          </c:val>
          <c:extLst>
            <c:ext xmlns:c16="http://schemas.microsoft.com/office/drawing/2014/chart" uri="{C3380CC4-5D6E-409C-BE32-E72D297353CC}">
              <c16:uniqueId val="{00000002-BFDE-4680-8F7F-5A2A96B906F9}"/>
            </c:ext>
          </c:extLst>
        </c:ser>
        <c:ser>
          <c:idx val="1"/>
          <c:order val="1"/>
          <c:tx>
            <c:strRef>
              <c:f>Sheet1!$C$1</c:f>
              <c:strCache>
                <c:ptCount val="1"/>
                <c:pt idx="0">
                  <c:v>Workforce</c:v>
                </c:pt>
              </c:strCache>
            </c:strRef>
          </c:tx>
          <c:spPr>
            <a:solidFill>
              <a:schemeClr val="accent2"/>
            </a:solidFill>
            <a:ln>
              <a:noFill/>
            </a:ln>
            <a:effectLst/>
          </c:spPr>
          <c:invertIfNegative val="0"/>
          <c:dLbls>
            <c:dLbl>
              <c:idx val="0"/>
              <c:layout>
                <c:manualLayout>
                  <c:x val="-3.1247126570594316E-3"/>
                  <c:y val="0.1454284201492151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DE-4680-8F7F-5A2A96B906F9}"/>
                </c:ext>
              </c:extLst>
            </c:dLbl>
            <c:dLbl>
              <c:idx val="1"/>
              <c:layout>
                <c:manualLayout>
                  <c:x val="-2.8180777743181491E-3"/>
                  <c:y val="0.193367581765895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DE-4680-8F7F-5A2A96B906F9}"/>
                </c:ext>
              </c:extLst>
            </c:dLbl>
            <c:spPr>
              <a:noFill/>
              <a:ln>
                <a:noFill/>
              </a:ln>
              <a:effectLst/>
            </c:spPr>
            <c:txPr>
              <a:bodyPr rot="-5400000" spcFirstLastPara="1" vertOverflow="ellipsis"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 employees</c:v>
                </c:pt>
                <c:pt idx="1">
                  <c:v>Male employees</c:v>
                </c:pt>
              </c:strCache>
            </c:strRef>
          </c:cat>
          <c:val>
            <c:numRef>
              <c:f>Sheet1!$C$2:$C$3</c:f>
              <c:numCache>
                <c:formatCode>0%</c:formatCode>
                <c:ptCount val="2"/>
                <c:pt idx="0">
                  <c:v>0.73</c:v>
                </c:pt>
                <c:pt idx="1">
                  <c:v>0.27</c:v>
                </c:pt>
              </c:numCache>
            </c:numRef>
          </c:val>
          <c:extLst>
            <c:ext xmlns:c16="http://schemas.microsoft.com/office/drawing/2014/chart" uri="{C3380CC4-5D6E-409C-BE32-E72D297353CC}">
              <c16:uniqueId val="{00000005-BFDE-4680-8F7F-5A2A96B906F9}"/>
            </c:ext>
          </c:extLst>
        </c:ser>
        <c:dLbls>
          <c:showLegendKey val="0"/>
          <c:showVal val="0"/>
          <c:showCatName val="0"/>
          <c:showSerName val="0"/>
          <c:showPercent val="0"/>
          <c:showBubbleSize val="0"/>
        </c:dLbls>
        <c:gapWidth val="101"/>
        <c:overlap val="-27"/>
        <c:axId val="700812127"/>
        <c:axId val="1657607807"/>
      </c:barChart>
      <c:catAx>
        <c:axId val="700812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900" b="1" i="0" u="none" strike="noStrike" kern="1200" baseline="0">
                <a:solidFill>
                  <a:schemeClr val="tx1"/>
                </a:solidFill>
                <a:latin typeface="+mn-lt"/>
                <a:ea typeface="+mn-ea"/>
                <a:cs typeface="+mn-cs"/>
              </a:defRPr>
            </a:pPr>
            <a:endParaRPr lang="en-US"/>
          </a:p>
        </c:txPr>
        <c:crossAx val="1657607807"/>
        <c:crosses val="autoZero"/>
        <c:auto val="1"/>
        <c:lblAlgn val="ctr"/>
        <c:lblOffset val="100"/>
        <c:noMultiLvlLbl val="0"/>
      </c:catAx>
      <c:valAx>
        <c:axId val="1657607807"/>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700812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81_54ED4F8A.xml><?xml version="1.0" encoding="utf-8"?>
<p188:cmLst xmlns:a="http://schemas.openxmlformats.org/drawingml/2006/main" xmlns:r="http://schemas.openxmlformats.org/officeDocument/2006/relationships" xmlns:p188="http://schemas.microsoft.com/office/powerpoint/2018/8/main">
  <p188:cm id="{0E478D88-6613-49BD-AB80-F922A96C5A6B}" authorId="{BD5994F2-8B02-1223-ADDC-FEEC68F59554}" status="resolved" created="2023-09-11T17:12:35.297" complete="100000">
    <pc:sldMkLst xmlns:pc="http://schemas.microsoft.com/office/powerpoint/2013/main/command">
      <pc:docMk/>
      <pc:sldMk cId="1424838538" sldId="385"/>
    </pc:sldMkLst>
    <p188:replyLst>
      <p188:reply id="{E83EAB6E-2A82-41A7-A5FE-1FCFBC5649A4}" authorId="{BD5994F2-8B02-1223-ADDC-FEEC68F59554}" created="2023-09-11T17:12:47.680">
        <p188:txBody>
          <a:bodyPr/>
          <a:lstStyle/>
          <a:p>
            <a:r>
              <a:rPr lang="en-GB"/>
              <a:t>Will be resolved 12/09</a:t>
            </a:r>
          </a:p>
        </p188:txBody>
      </p188:reply>
    </p188:replyLst>
    <p188:txBody>
      <a:bodyPr/>
      <a:lstStyle/>
      <a:p>
        <a:r>
          <a:rPr lang="en-GB"/>
          <a:t>MH targets being checked</a:t>
        </a:r>
      </a:p>
    </p188:txBody>
  </p188:cm>
</p188:cmLst>
</file>

<file path=ppt/drawings/drawing1.xml><?xml version="1.0" encoding="utf-8"?>
<c:userShapes xmlns:c="http://schemas.openxmlformats.org/drawingml/2006/chart">
  <cdr:relSizeAnchor xmlns:cdr="http://schemas.openxmlformats.org/drawingml/2006/chartDrawing">
    <cdr:from>
      <cdr:x>0.41573</cdr:x>
      <cdr:y>0.50368</cdr:y>
    </cdr:from>
    <cdr:to>
      <cdr:x>0.42625</cdr:x>
      <cdr:y>0.51832</cdr:y>
    </cdr:to>
    <cdr:sp macro="" textlink="">
      <cdr:nvSpPr>
        <cdr:cNvPr id="3" name="Oval 2">
          <a:extLst xmlns:a="http://schemas.openxmlformats.org/drawingml/2006/main">
            <a:ext uri="{FF2B5EF4-FFF2-40B4-BE49-F238E27FC236}">
              <a16:creationId xmlns:a16="http://schemas.microsoft.com/office/drawing/2014/main" id="{61CC172F-D040-9B49-200D-72A4911CE387}"/>
            </a:ext>
          </a:extLst>
        </cdr:cNvPr>
        <cdr:cNvSpPr/>
      </cdr:nvSpPr>
      <cdr:spPr>
        <a:xfrm xmlns:a="http://schemas.openxmlformats.org/drawingml/2006/main">
          <a:off x="1805977" y="1572984"/>
          <a:ext cx="45719" cy="45719"/>
        </a:xfrm>
        <a:prstGeom xmlns:a="http://schemas.openxmlformats.org/drawingml/2006/main" prst="ellipse">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09/07/2024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3</a:t>
            </a:fld>
            <a:endParaRPr lang="en-GB"/>
          </a:p>
        </p:txBody>
      </p:sp>
    </p:spTree>
    <p:extLst>
      <p:ext uri="{BB962C8B-B14F-4D97-AF65-F5344CB8AC3E}">
        <p14:creationId xmlns:p14="http://schemas.microsoft.com/office/powerpoint/2010/main" val="2130354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F1B10567-32D7-4C6B-A64F-CFCFF718CD9F}" type="slidenum">
              <a:rPr lang="en-GB" smtClean="0"/>
              <a:t>15</a:t>
            </a:fld>
            <a:endParaRPr lang="en-GB"/>
          </a:p>
        </p:txBody>
      </p:sp>
    </p:spTree>
    <p:extLst>
      <p:ext uri="{BB962C8B-B14F-4D97-AF65-F5344CB8AC3E}">
        <p14:creationId xmlns:p14="http://schemas.microsoft.com/office/powerpoint/2010/main" val="1029081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F1B10567-32D7-4C6B-A64F-CFCFF718CD9F}" type="slidenum">
              <a:rPr lang="en-GB" smtClean="0"/>
              <a:t>16</a:t>
            </a:fld>
            <a:endParaRPr lang="en-GB"/>
          </a:p>
        </p:txBody>
      </p:sp>
    </p:spTree>
    <p:extLst>
      <p:ext uri="{BB962C8B-B14F-4D97-AF65-F5344CB8AC3E}">
        <p14:creationId xmlns:p14="http://schemas.microsoft.com/office/powerpoint/2010/main" val="42368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18</a:t>
            </a:fld>
            <a:endParaRPr lang="en-GB"/>
          </a:p>
        </p:txBody>
      </p:sp>
    </p:spTree>
    <p:extLst>
      <p:ext uri="{BB962C8B-B14F-4D97-AF65-F5344CB8AC3E}">
        <p14:creationId xmlns:p14="http://schemas.microsoft.com/office/powerpoint/2010/main" val="321032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5</a:t>
            </a:fld>
            <a:endParaRPr lang="en-GB"/>
          </a:p>
        </p:txBody>
      </p:sp>
    </p:spTree>
    <p:extLst>
      <p:ext uri="{BB962C8B-B14F-4D97-AF65-F5344CB8AC3E}">
        <p14:creationId xmlns:p14="http://schemas.microsoft.com/office/powerpoint/2010/main" val="2963364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Crime and feeling safe: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https://www.ons.gov.uk/peoplepopulationandcommunity/wellbeing/articles/ukmeasuresofnationalwellbeing/dashboard</a:t>
            </a:r>
          </a:p>
          <a:p>
            <a:endParaRPr lang="en-GB" b="1" dirty="0"/>
          </a:p>
          <a:p>
            <a:r>
              <a:rPr lang="en-GB" b="1" dirty="0"/>
              <a:t>Participation &amp; satisfaction: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https://www.ons.gov.uk/peoplepopulationandcommunity/wellbeing/articles/ukmeasuresofnationalwellbeing/dashboard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222222"/>
                </a:solidFill>
                <a:effectLst/>
              </a:rPr>
              <a:t>Participation in, satisfaction with, and balance between work and leisure activities represent people’s lifestyle choices. Measures in this domain cover subjective and objective measures related to work, leisure and volunteering.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Employment rate 16-64: </a:t>
            </a:r>
            <a:r>
              <a:rPr lang="en-GB" b="0" dirty="0"/>
              <a:t>is down 1.1 % from last quarter (Nomis) </a:t>
            </a:r>
            <a:r>
              <a:rPr lang="en-GB" b="0" i="1" dirty="0"/>
              <a:t>Economically Active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https://www.ons.gov.uk/employmentandlabourmarket/peopleinwork/employmentandemployeetypes/timeseries/lf24/lms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r>
              <a:rPr lang="en-GB" b="1" dirty="0"/>
              <a:t>Claimant rate 16+ </a:t>
            </a:r>
            <a:r>
              <a:rPr lang="en-GB" b="0" i="0" dirty="0"/>
              <a:t>up 0.2% from last quarter (Nomis) </a:t>
            </a:r>
            <a:r>
              <a:rPr lang="en-GB" b="0" i="1" dirty="0"/>
              <a:t>Claimant Count</a:t>
            </a:r>
            <a:r>
              <a:rPr lang="en-GB" i="1" dirty="0"/>
              <a:t> </a:t>
            </a:r>
            <a:endParaRPr lang="en-GB" b="0" i="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ea typeface="Calibri"/>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6</a:t>
            </a:fld>
            <a:endParaRPr lang="en-GB"/>
          </a:p>
        </p:txBody>
      </p:sp>
    </p:spTree>
    <p:extLst>
      <p:ext uri="{BB962C8B-B14F-4D97-AF65-F5344CB8AC3E}">
        <p14:creationId xmlns:p14="http://schemas.microsoft.com/office/powerpoint/2010/main" val="268073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7</a:t>
            </a:fld>
            <a:endParaRPr lang="en-GB"/>
          </a:p>
        </p:txBody>
      </p:sp>
    </p:spTree>
    <p:extLst>
      <p:ext uri="{BB962C8B-B14F-4D97-AF65-F5344CB8AC3E}">
        <p14:creationId xmlns:p14="http://schemas.microsoft.com/office/powerpoint/2010/main" val="1467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1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9</a:t>
            </a:fld>
            <a:endParaRPr lang="en-GB"/>
          </a:p>
        </p:txBody>
      </p:sp>
    </p:spTree>
    <p:extLst>
      <p:ext uri="{BB962C8B-B14F-4D97-AF65-F5344CB8AC3E}">
        <p14:creationId xmlns:p14="http://schemas.microsoft.com/office/powerpoint/2010/main" val="405392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CDP to be updated in October</a:t>
            </a:r>
          </a:p>
          <a:p>
            <a:endParaRPr lang="en-GB"/>
          </a:p>
          <a:p>
            <a:r>
              <a:rPr lang="en-GB"/>
              <a:t>£25.66M damages avoided.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134"/>
              </a:spcAft>
            </a:pPr>
            <a:r>
              <a:rPr lang="en-GB" sz="1200" b="1"/>
              <a:t>Community</a:t>
            </a:r>
            <a:r>
              <a:rPr lang="en-GB" sz="1200" i="1"/>
              <a:t>: we are committed to addressing inequalities and levelling up life change for our residents and advancing equality of opportunity for our communities. </a:t>
            </a:r>
          </a:p>
          <a:p>
            <a:pPr algn="l">
              <a:spcAft>
                <a:spcPts val="1134"/>
              </a:spcAft>
            </a:pPr>
            <a:r>
              <a:rPr lang="en-GB" sz="1200" b="1"/>
              <a:t>Workforce</a:t>
            </a:r>
            <a:r>
              <a:rPr lang="en-GB" sz="1200" i="1"/>
              <a:t>:</a:t>
            </a:r>
            <a:r>
              <a:rPr lang="en-GB" sz="1200" b="1" i="1"/>
              <a:t> </a:t>
            </a:r>
            <a:r>
              <a:rPr lang="en-GB" sz="1200" i="1"/>
              <a:t>We are committed to being an employer that values difference and attracts, recruits and retains talented individuals from a diverse range of backgrounds. We will support and encourage our employees to be the best they can be at work and provide them with an employment deal that is fair and inclusive.</a:t>
            </a:r>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11</a:t>
            </a:fld>
            <a:endParaRPr lang="en-GB"/>
          </a:p>
        </p:txBody>
      </p:sp>
    </p:spTree>
    <p:extLst>
      <p:ext uri="{BB962C8B-B14F-4D97-AF65-F5344CB8AC3E}">
        <p14:creationId xmlns:p14="http://schemas.microsoft.com/office/powerpoint/2010/main" val="1413866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13</a:t>
            </a:fld>
            <a:endParaRPr lang="en-GB"/>
          </a:p>
        </p:txBody>
      </p:sp>
    </p:spTree>
    <p:extLst>
      <p:ext uri="{BB962C8B-B14F-4D97-AF65-F5344CB8AC3E}">
        <p14:creationId xmlns:p14="http://schemas.microsoft.com/office/powerpoint/2010/main" val="2788724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 content 2">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49414" y="873457"/>
            <a:ext cx="11216311" cy="56774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74867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9A65B34-3496-F9AD-E224-FD09F966D3FF}"/>
              </a:ext>
            </a:extLst>
          </p:cNvPr>
          <p:cNvSpPr/>
          <p:nvPr userDrawn="1"/>
        </p:nvSpPr>
        <p:spPr>
          <a:xfrm>
            <a:off x="894921" y="166396"/>
            <a:ext cx="11161567" cy="65741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1605532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 commentary">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384489" y="166397"/>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7A5D17E0-EB41-A8D5-B413-55F968242561}"/>
              </a:ext>
            </a:extLst>
          </p:cNvPr>
          <p:cNvSpPr/>
          <p:nvPr userDrawn="1"/>
        </p:nvSpPr>
        <p:spPr>
          <a:xfrm>
            <a:off x="858634"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57F7A80-F944-F2B9-E0B5-BC8E7AD68F2C}"/>
              </a:ext>
            </a:extLst>
          </p:cNvPr>
          <p:cNvSpPr/>
          <p:nvPr userDrawn="1"/>
        </p:nvSpPr>
        <p:spPr>
          <a:xfrm>
            <a:off x="4621562"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4D1E474E-E4DB-9F82-AFC3-56DF966327A3}"/>
              </a:ext>
            </a:extLst>
          </p:cNvPr>
          <p:cNvSpPr/>
          <p:nvPr userDrawn="1"/>
        </p:nvSpPr>
        <p:spPr>
          <a:xfrm>
            <a:off x="8384489"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894922" y="166397"/>
            <a:ext cx="7398554"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20418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 right column">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384489" y="166396"/>
            <a:ext cx="3672000" cy="65741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7A5D17E0-EB41-A8D5-B413-55F968242561}"/>
              </a:ext>
            </a:extLst>
          </p:cNvPr>
          <p:cNvSpPr/>
          <p:nvPr userDrawn="1"/>
        </p:nvSpPr>
        <p:spPr>
          <a:xfrm>
            <a:off x="858634"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57F7A80-F944-F2B9-E0B5-BC8E7AD68F2C}"/>
              </a:ext>
            </a:extLst>
          </p:cNvPr>
          <p:cNvSpPr/>
          <p:nvPr userDrawn="1"/>
        </p:nvSpPr>
        <p:spPr>
          <a:xfrm>
            <a:off x="4621562"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858463" y="166397"/>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A635B8A7-6CF8-27C3-E426-ABE9C050F345}"/>
              </a:ext>
            </a:extLst>
          </p:cNvPr>
          <p:cNvSpPr/>
          <p:nvPr userDrawn="1"/>
        </p:nvSpPr>
        <p:spPr>
          <a:xfrm>
            <a:off x="4621476" y="188999"/>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27925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 content">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A5D17E0-EB41-A8D5-B413-55F968242561}"/>
              </a:ext>
            </a:extLst>
          </p:cNvPr>
          <p:cNvSpPr/>
          <p:nvPr userDrawn="1"/>
        </p:nvSpPr>
        <p:spPr>
          <a:xfrm>
            <a:off x="858634" y="4516690"/>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57F7A80-F944-F2B9-E0B5-BC8E7AD68F2C}"/>
              </a:ext>
            </a:extLst>
          </p:cNvPr>
          <p:cNvSpPr/>
          <p:nvPr userDrawn="1"/>
        </p:nvSpPr>
        <p:spPr>
          <a:xfrm>
            <a:off x="4621562" y="4516690"/>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4D1E474E-E4DB-9F82-AFC3-56DF966327A3}"/>
              </a:ext>
            </a:extLst>
          </p:cNvPr>
          <p:cNvSpPr/>
          <p:nvPr userDrawn="1"/>
        </p:nvSpPr>
        <p:spPr>
          <a:xfrm>
            <a:off x="8384489" y="4516690"/>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867603" y="166396"/>
            <a:ext cx="7398554"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FE01C6A9-259C-C321-9808-3396488B6F4E}"/>
              </a:ext>
            </a:extLst>
          </p:cNvPr>
          <p:cNvSpPr/>
          <p:nvPr userDrawn="1"/>
        </p:nvSpPr>
        <p:spPr>
          <a:xfrm>
            <a:off x="8384404" y="2341544"/>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BF516BD-34D2-C81A-3426-4860F31B360C}"/>
              </a:ext>
            </a:extLst>
          </p:cNvPr>
          <p:cNvSpPr/>
          <p:nvPr userDrawn="1"/>
        </p:nvSpPr>
        <p:spPr>
          <a:xfrm>
            <a:off x="8384404" y="166397"/>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DFC5434A-4992-2EDF-8845-373B5261E636}"/>
              </a:ext>
            </a:extLst>
          </p:cNvPr>
          <p:cNvSpPr/>
          <p:nvPr userDrawn="1"/>
        </p:nvSpPr>
        <p:spPr>
          <a:xfrm>
            <a:off x="858634" y="2341543"/>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B5C71E76-0F5C-A1CB-2714-3A055434E706}"/>
              </a:ext>
            </a:extLst>
          </p:cNvPr>
          <p:cNvSpPr/>
          <p:nvPr userDrawn="1"/>
        </p:nvSpPr>
        <p:spPr>
          <a:xfrm>
            <a:off x="4621562" y="2341543"/>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567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 right column">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A5D17E0-EB41-A8D5-B413-55F968242561}"/>
              </a:ext>
            </a:extLst>
          </p:cNvPr>
          <p:cNvSpPr/>
          <p:nvPr userDrawn="1"/>
        </p:nvSpPr>
        <p:spPr>
          <a:xfrm>
            <a:off x="7599251" y="126640"/>
            <a:ext cx="4413959" cy="6439051"/>
          </a:xfrm>
          <a:prstGeom prst="roundRect">
            <a:avLst>
              <a:gd name="adj" fmla="val 101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917293" y="126641"/>
            <a:ext cx="6514021" cy="2127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DFC5434A-4992-2EDF-8845-373B5261E636}"/>
              </a:ext>
            </a:extLst>
          </p:cNvPr>
          <p:cNvSpPr/>
          <p:nvPr userDrawn="1"/>
        </p:nvSpPr>
        <p:spPr>
          <a:xfrm>
            <a:off x="917293" y="2365186"/>
            <a:ext cx="6514021" cy="4218582"/>
          </a:xfrm>
          <a:prstGeom prst="roundRect">
            <a:avLst>
              <a:gd name="adj" fmla="val 102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55450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p:bg>
      <p:bgPr>
        <a:solidFill>
          <a:schemeClr val="bg1"/>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13" name="Content Placeholder 2">
            <a:extLst>
              <a:ext uri="{FF2B5EF4-FFF2-40B4-BE49-F238E27FC236}">
                <a16:creationId xmlns:a16="http://schemas.microsoft.com/office/drawing/2014/main" id="{84379A0B-7C9E-722F-6A5B-03743B473B20}"/>
              </a:ext>
            </a:extLst>
          </p:cNvPr>
          <p:cNvSpPr>
            <a:spLocks noGrp="1"/>
          </p:cNvSpPr>
          <p:nvPr>
            <p:ph sz="half" idx="1"/>
          </p:nvPr>
        </p:nvSpPr>
        <p:spPr>
          <a:xfrm>
            <a:off x="1130842" y="422031"/>
            <a:ext cx="10207717" cy="6119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713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er">
    <p:bg>
      <p:bgPr>
        <a:solidFill>
          <a:schemeClr val="bg1"/>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3838858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4 + right column">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lvl1pPr algn="ctr">
              <a:defRPr>
                <a:solidFill>
                  <a:schemeClr val="bg1"/>
                </a:solidFill>
              </a:defRPr>
            </a:lvl1pPr>
          </a:lstStyle>
          <a:p>
            <a:pPr algn="ctr"/>
            <a:endParaRPr lang="en-GB">
              <a:solidFill>
                <a:schemeClr val="bg1"/>
              </a:solidFill>
            </a:endParaRPr>
          </a:p>
        </p:txBody>
      </p:sp>
      <p:sp>
        <p:nvSpPr>
          <p:cNvPr id="3" name="Rectangle: Rounded Corners 2">
            <a:extLst>
              <a:ext uri="{FF2B5EF4-FFF2-40B4-BE49-F238E27FC236}">
                <a16:creationId xmlns:a16="http://schemas.microsoft.com/office/drawing/2014/main" id="{A635B8A7-6CF8-27C3-E426-ABE9C050F345}"/>
              </a:ext>
            </a:extLst>
          </p:cNvPr>
          <p:cNvSpPr/>
          <p:nvPr userDrawn="1"/>
        </p:nvSpPr>
        <p:spPr>
          <a:xfrm>
            <a:off x="6493565" y="126640"/>
            <a:ext cx="5471997"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B9D64398-8780-AD65-66B4-C1B9D2061A7C}"/>
              </a:ext>
            </a:extLst>
          </p:cNvPr>
          <p:cNvSpPr/>
          <p:nvPr userDrawn="1"/>
        </p:nvSpPr>
        <p:spPr>
          <a:xfrm>
            <a:off x="885461" y="126640"/>
            <a:ext cx="5471997"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E2A4A030-01F4-051F-C7A9-F653D2B3FDAD}"/>
              </a:ext>
            </a:extLst>
          </p:cNvPr>
          <p:cNvSpPr/>
          <p:nvPr userDrawn="1"/>
        </p:nvSpPr>
        <p:spPr>
          <a:xfrm>
            <a:off x="6493565" y="3540325"/>
            <a:ext cx="5471997"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D6586ADA-CC02-17D1-69B2-2B2109CFFBA9}"/>
              </a:ext>
            </a:extLst>
          </p:cNvPr>
          <p:cNvSpPr/>
          <p:nvPr userDrawn="1"/>
        </p:nvSpPr>
        <p:spPr>
          <a:xfrm>
            <a:off x="885461" y="3540325"/>
            <a:ext cx="5471997"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17958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4 + right column">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lvl1pPr algn="ctr">
              <a:defRPr>
                <a:solidFill>
                  <a:schemeClr val="bg1"/>
                </a:solidFill>
              </a:defRPr>
            </a:lvl1pPr>
          </a:lstStyle>
          <a:p>
            <a:pPr algn="ctr"/>
            <a:endParaRPr lang="en-GB">
              <a:solidFill>
                <a:schemeClr val="bg1"/>
              </a:solidFill>
            </a:endParaRPr>
          </a:p>
        </p:txBody>
      </p:sp>
      <p:sp>
        <p:nvSpPr>
          <p:cNvPr id="3" name="Rectangle: Rounded Corners 2">
            <a:extLst>
              <a:ext uri="{FF2B5EF4-FFF2-40B4-BE49-F238E27FC236}">
                <a16:creationId xmlns:a16="http://schemas.microsoft.com/office/drawing/2014/main" id="{A635B8A7-6CF8-27C3-E426-ABE9C050F345}"/>
              </a:ext>
            </a:extLst>
          </p:cNvPr>
          <p:cNvSpPr/>
          <p:nvPr userDrawn="1"/>
        </p:nvSpPr>
        <p:spPr>
          <a:xfrm>
            <a:off x="6493565" y="809466"/>
            <a:ext cx="5471997" cy="2692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B9D64398-8780-AD65-66B4-C1B9D2061A7C}"/>
              </a:ext>
            </a:extLst>
          </p:cNvPr>
          <p:cNvSpPr/>
          <p:nvPr userDrawn="1"/>
        </p:nvSpPr>
        <p:spPr>
          <a:xfrm>
            <a:off x="885461" y="809466"/>
            <a:ext cx="5471997" cy="2692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E2A4A030-01F4-051F-C7A9-F653D2B3FDAD}"/>
              </a:ext>
            </a:extLst>
          </p:cNvPr>
          <p:cNvSpPr/>
          <p:nvPr userDrawn="1"/>
        </p:nvSpPr>
        <p:spPr>
          <a:xfrm>
            <a:off x="6493565" y="3623547"/>
            <a:ext cx="5471997" cy="2692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D6586ADA-CC02-17D1-69B2-2B2109CFFBA9}"/>
              </a:ext>
            </a:extLst>
          </p:cNvPr>
          <p:cNvSpPr/>
          <p:nvPr userDrawn="1"/>
        </p:nvSpPr>
        <p:spPr>
          <a:xfrm>
            <a:off x="885461" y="3623547"/>
            <a:ext cx="5471997" cy="2692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4745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387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114025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4235346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3238659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600773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3175269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518981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2432179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4163290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847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954578"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a:xfrm>
            <a:off x="1328892" y="517524"/>
            <a:ext cx="7405200" cy="1065091"/>
          </a:xfrm>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1324506"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954578"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1324506"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954578"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1324506"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954578"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1324506"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886759"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625576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886759"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625576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886759"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625576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886759"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625576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3" name="Title 1">
            <a:extLst>
              <a:ext uri="{FF2B5EF4-FFF2-40B4-BE49-F238E27FC236}">
                <a16:creationId xmlns:a16="http://schemas.microsoft.com/office/drawing/2014/main" id="{9529EBA2-AF06-2F4F-27D7-B69968573F2F}"/>
              </a:ext>
            </a:extLst>
          </p:cNvPr>
          <p:cNvSpPr txBox="1">
            <a:spLocks/>
          </p:cNvSpPr>
          <p:nvPr userDrawn="1"/>
        </p:nvSpPr>
        <p:spPr>
          <a:xfrm rot="16200000">
            <a:off x="-3052798" y="3052801"/>
            <a:ext cx="6858000" cy="752400"/>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gn="ctr"/>
            <a:endParaRPr lang="en-GB">
              <a:solidFill>
                <a:schemeClr val="bg2"/>
              </a:solidFill>
            </a:endParaRPr>
          </a:p>
        </p:txBody>
      </p:sp>
    </p:spTree>
    <p:extLst>
      <p:ext uri="{BB962C8B-B14F-4D97-AF65-F5344CB8AC3E}">
        <p14:creationId xmlns:p14="http://schemas.microsoft.com/office/powerpoint/2010/main" val="197388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615519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8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1875623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445893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17187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1381795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5065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67719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8544514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4624470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142746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highlights">
    <p:bg>
      <p:bgPr>
        <a:solidFill>
          <a:schemeClr val="bg1"/>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16" name="Text Placeholder 8">
            <a:extLst>
              <a:ext uri="{FF2B5EF4-FFF2-40B4-BE49-F238E27FC236}">
                <a16:creationId xmlns:a16="http://schemas.microsoft.com/office/drawing/2014/main" id="{6951D0B3-D1DE-736A-5370-3ECC8C6EB393}"/>
              </a:ext>
            </a:extLst>
          </p:cNvPr>
          <p:cNvSpPr>
            <a:spLocks noGrp="1"/>
          </p:cNvSpPr>
          <p:nvPr>
            <p:ph type="body" sz="quarter" idx="14" hasCustomPrompt="1"/>
          </p:nvPr>
        </p:nvSpPr>
        <p:spPr>
          <a:xfrm>
            <a:off x="1692000" y="3733345"/>
            <a:ext cx="2163600" cy="1963450"/>
          </a:xfrm>
        </p:spPr>
        <p:txBody>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8">
            <a:extLst>
              <a:ext uri="{FF2B5EF4-FFF2-40B4-BE49-F238E27FC236}">
                <a16:creationId xmlns:a16="http://schemas.microsoft.com/office/drawing/2014/main" id="{EA4BE194-DB2B-1D02-FB45-ABCEAD5D0311}"/>
              </a:ext>
            </a:extLst>
          </p:cNvPr>
          <p:cNvSpPr>
            <a:spLocks noGrp="1"/>
          </p:cNvSpPr>
          <p:nvPr>
            <p:ph type="body" sz="quarter" idx="15" hasCustomPrompt="1"/>
          </p:nvPr>
        </p:nvSpPr>
        <p:spPr>
          <a:xfrm>
            <a:off x="1692000" y="3124765"/>
            <a:ext cx="2163600" cy="393700"/>
          </a:xfrm>
        </p:spPr>
        <p:txBody>
          <a:bodyPr anchor="ctr"/>
          <a:lstStyle>
            <a:lvl1pPr algn="ctr">
              <a:defRPr lang="en-GB" sz="1600" b="1" i="0" kern="1200" cap="all" baseline="0" dirty="0">
                <a:solidFill>
                  <a:schemeClr val="accent1"/>
                </a:solidFill>
                <a:latin typeface="Arial" panose="020B0604020202020204"/>
                <a:ea typeface="Roboto" panose="02000000000000000000" pitchFamily="2" charset="0"/>
                <a:cs typeface="Arial" panose="020B0604020202020204" pitchFamily="34" charset="0"/>
              </a:defRPr>
            </a:lvl1pPr>
          </a:lstStyle>
          <a:p>
            <a:pPr lvl="0"/>
            <a:r>
              <a:rPr lang="en-US"/>
              <a:t>HEADING</a:t>
            </a:r>
            <a:endParaRPr lang="en-GB"/>
          </a:p>
        </p:txBody>
      </p:sp>
      <p:sp>
        <p:nvSpPr>
          <p:cNvPr id="18" name="Text Placeholder 8">
            <a:extLst>
              <a:ext uri="{FF2B5EF4-FFF2-40B4-BE49-F238E27FC236}">
                <a16:creationId xmlns:a16="http://schemas.microsoft.com/office/drawing/2014/main" id="{12B24494-25E9-FEF5-2ACD-CB25CB0AA8C3}"/>
              </a:ext>
            </a:extLst>
          </p:cNvPr>
          <p:cNvSpPr>
            <a:spLocks noGrp="1"/>
          </p:cNvSpPr>
          <p:nvPr>
            <p:ph type="body" sz="quarter" idx="16" hasCustomPrompt="1"/>
          </p:nvPr>
        </p:nvSpPr>
        <p:spPr>
          <a:xfrm>
            <a:off x="5487933" y="3733345"/>
            <a:ext cx="2163600" cy="1963450"/>
          </a:xfrm>
        </p:spPr>
        <p:txBody>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8">
            <a:extLst>
              <a:ext uri="{FF2B5EF4-FFF2-40B4-BE49-F238E27FC236}">
                <a16:creationId xmlns:a16="http://schemas.microsoft.com/office/drawing/2014/main" id="{B362C4D3-8F37-C812-1E8F-E3E7625D6C30}"/>
              </a:ext>
            </a:extLst>
          </p:cNvPr>
          <p:cNvSpPr>
            <a:spLocks noGrp="1"/>
          </p:cNvSpPr>
          <p:nvPr>
            <p:ph type="body" sz="quarter" idx="17" hasCustomPrompt="1"/>
          </p:nvPr>
        </p:nvSpPr>
        <p:spPr>
          <a:xfrm>
            <a:off x="5487933" y="3124765"/>
            <a:ext cx="2163600" cy="393700"/>
          </a:xfrm>
        </p:spPr>
        <p:txBody>
          <a:bodyPr anchor="ctr"/>
          <a:lstStyle>
            <a:lvl1pPr algn="ctr">
              <a:defRPr lang="en-GB" sz="1600" b="1" i="0" kern="1200" cap="all" baseline="0" dirty="0">
                <a:solidFill>
                  <a:schemeClr val="accent1"/>
                </a:solidFill>
                <a:latin typeface="Arial" panose="020B0604020202020204"/>
                <a:ea typeface="Roboto" panose="02000000000000000000" pitchFamily="2" charset="0"/>
                <a:cs typeface="Arial" panose="020B0604020202020204" pitchFamily="34" charset="0"/>
              </a:defRPr>
            </a:lvl1pPr>
          </a:lstStyle>
          <a:p>
            <a:pPr lvl="0"/>
            <a:r>
              <a:rPr lang="en-US"/>
              <a:t>HEADING</a:t>
            </a:r>
            <a:endParaRPr lang="en-GB"/>
          </a:p>
        </p:txBody>
      </p:sp>
      <p:sp>
        <p:nvSpPr>
          <p:cNvPr id="20" name="Picture Placeholder 3">
            <a:extLst>
              <a:ext uri="{FF2B5EF4-FFF2-40B4-BE49-F238E27FC236}">
                <a16:creationId xmlns:a16="http://schemas.microsoft.com/office/drawing/2014/main" id="{0D92EEA2-36C8-37BA-3B4F-24FB64D45093}"/>
              </a:ext>
            </a:extLst>
          </p:cNvPr>
          <p:cNvSpPr>
            <a:spLocks noGrp="1"/>
          </p:cNvSpPr>
          <p:nvPr>
            <p:ph type="pic" sz="quarter" idx="11"/>
          </p:nvPr>
        </p:nvSpPr>
        <p:spPr>
          <a:xfrm>
            <a:off x="5714733" y="1365069"/>
            <a:ext cx="1710000" cy="1710000"/>
          </a:xfrm>
          <a:prstGeom prst="ellipse">
            <a:avLst/>
          </a:prstGeom>
          <a:solidFill>
            <a:srgbClr val="E40037"/>
          </a:solidFill>
        </p:spPr>
        <p:txBody>
          <a:bodyPr/>
          <a:lstStyle/>
          <a:p>
            <a:r>
              <a:rPr lang="en-US"/>
              <a:t>Click icon to add picture</a:t>
            </a:r>
            <a:endParaRPr lang="en-GB"/>
          </a:p>
        </p:txBody>
      </p:sp>
      <p:sp>
        <p:nvSpPr>
          <p:cNvPr id="24" name="Picture Placeholder 3">
            <a:extLst>
              <a:ext uri="{FF2B5EF4-FFF2-40B4-BE49-F238E27FC236}">
                <a16:creationId xmlns:a16="http://schemas.microsoft.com/office/drawing/2014/main" id="{CF700918-BCD0-ED66-AE29-C2B83A961B13}"/>
              </a:ext>
            </a:extLst>
          </p:cNvPr>
          <p:cNvSpPr>
            <a:spLocks noGrp="1"/>
          </p:cNvSpPr>
          <p:nvPr>
            <p:ph type="pic" sz="quarter" idx="18"/>
          </p:nvPr>
        </p:nvSpPr>
        <p:spPr>
          <a:xfrm>
            <a:off x="1918800" y="1365069"/>
            <a:ext cx="1710000" cy="1710000"/>
          </a:xfrm>
          <a:prstGeom prst="ellipse">
            <a:avLst/>
          </a:prstGeom>
          <a:solidFill>
            <a:srgbClr val="E40037"/>
          </a:solidFill>
        </p:spPr>
        <p:txBody>
          <a:bodyPr/>
          <a:lstStyle/>
          <a:p>
            <a:r>
              <a:rPr lang="en-US"/>
              <a:t>Click icon to add picture</a:t>
            </a:r>
            <a:endParaRPr lang="en-GB"/>
          </a:p>
        </p:txBody>
      </p:sp>
      <p:sp>
        <p:nvSpPr>
          <p:cNvPr id="25" name="Text Placeholder 8">
            <a:extLst>
              <a:ext uri="{FF2B5EF4-FFF2-40B4-BE49-F238E27FC236}">
                <a16:creationId xmlns:a16="http://schemas.microsoft.com/office/drawing/2014/main" id="{0E5B439C-A7FB-0516-F23E-70CE634A77AA}"/>
              </a:ext>
            </a:extLst>
          </p:cNvPr>
          <p:cNvSpPr>
            <a:spLocks noGrp="1"/>
          </p:cNvSpPr>
          <p:nvPr>
            <p:ph type="body" sz="quarter" idx="19" hasCustomPrompt="1"/>
          </p:nvPr>
        </p:nvSpPr>
        <p:spPr>
          <a:xfrm>
            <a:off x="9283866" y="3733345"/>
            <a:ext cx="2163600" cy="1963450"/>
          </a:xfrm>
        </p:spPr>
        <p:txBody>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8">
            <a:extLst>
              <a:ext uri="{FF2B5EF4-FFF2-40B4-BE49-F238E27FC236}">
                <a16:creationId xmlns:a16="http://schemas.microsoft.com/office/drawing/2014/main" id="{D7158382-C05E-558D-5B6C-2AF3C518AF27}"/>
              </a:ext>
            </a:extLst>
          </p:cNvPr>
          <p:cNvSpPr>
            <a:spLocks noGrp="1"/>
          </p:cNvSpPr>
          <p:nvPr>
            <p:ph type="body" sz="quarter" idx="20" hasCustomPrompt="1"/>
          </p:nvPr>
        </p:nvSpPr>
        <p:spPr>
          <a:xfrm>
            <a:off x="9283866" y="3124765"/>
            <a:ext cx="2163600" cy="393700"/>
          </a:xfrm>
        </p:spPr>
        <p:txBody>
          <a:bodyPr anchor="ctr"/>
          <a:lstStyle>
            <a:lvl1pPr algn="ctr">
              <a:defRPr lang="en-GB" sz="1600" b="1" i="0" kern="1200" cap="all" baseline="0" dirty="0">
                <a:solidFill>
                  <a:schemeClr val="accent1"/>
                </a:solidFill>
                <a:latin typeface="Arial" panose="020B0604020202020204"/>
                <a:ea typeface="Roboto" panose="02000000000000000000" pitchFamily="2" charset="0"/>
                <a:cs typeface="Arial" panose="020B0604020202020204" pitchFamily="34" charset="0"/>
              </a:defRPr>
            </a:lvl1pPr>
          </a:lstStyle>
          <a:p>
            <a:pPr lvl="0"/>
            <a:r>
              <a:rPr lang="en-US"/>
              <a:t>HEADING</a:t>
            </a:r>
            <a:endParaRPr lang="en-GB"/>
          </a:p>
        </p:txBody>
      </p:sp>
      <p:sp>
        <p:nvSpPr>
          <p:cNvPr id="27" name="Picture Placeholder 3">
            <a:extLst>
              <a:ext uri="{FF2B5EF4-FFF2-40B4-BE49-F238E27FC236}">
                <a16:creationId xmlns:a16="http://schemas.microsoft.com/office/drawing/2014/main" id="{187BE89C-A2B2-8BBF-D2FB-A92CC3F3A9CC}"/>
              </a:ext>
            </a:extLst>
          </p:cNvPr>
          <p:cNvSpPr>
            <a:spLocks noGrp="1"/>
          </p:cNvSpPr>
          <p:nvPr>
            <p:ph type="pic" sz="quarter" idx="21"/>
          </p:nvPr>
        </p:nvSpPr>
        <p:spPr>
          <a:xfrm>
            <a:off x="9510666" y="1365069"/>
            <a:ext cx="1710000" cy="1710000"/>
          </a:xfrm>
          <a:prstGeom prst="ellipse">
            <a:avLst/>
          </a:prstGeom>
          <a:solidFill>
            <a:srgbClr val="E40037"/>
          </a:solidFill>
        </p:spPr>
        <p:txBody>
          <a:bodyPr/>
          <a:lstStyle/>
          <a:p>
            <a:r>
              <a:rPr lang="en-US"/>
              <a:t>Click icon to add picture</a:t>
            </a:r>
            <a:endParaRPr lang="en-GB"/>
          </a:p>
        </p:txBody>
      </p:sp>
    </p:spTree>
    <p:extLst>
      <p:ext uri="{BB962C8B-B14F-4D97-AF65-F5344CB8AC3E}">
        <p14:creationId xmlns:p14="http://schemas.microsoft.com/office/powerpoint/2010/main" val="4940242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5162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553388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641750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9083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052218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62316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1828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01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 content">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lvl1pPr algn="ctr">
              <a:defRPr>
                <a:solidFill>
                  <a:schemeClr val="bg1"/>
                </a:solidFill>
              </a:defRPr>
            </a:lvl1pPr>
          </a:lstStyle>
          <a:p>
            <a:pPr algn="ctr"/>
            <a:endParaRPr lang="en-GB">
              <a:solidFill>
                <a:schemeClr val="bg1"/>
              </a:solidFill>
            </a:endParaRPr>
          </a:p>
        </p:txBody>
      </p:sp>
      <p:sp>
        <p:nvSpPr>
          <p:cNvPr id="3" name="Rectangle: Rounded Corners 2">
            <a:extLst>
              <a:ext uri="{FF2B5EF4-FFF2-40B4-BE49-F238E27FC236}">
                <a16:creationId xmlns:a16="http://schemas.microsoft.com/office/drawing/2014/main" id="{979C1663-75DE-8DBD-C1A3-2762A0B7277C}"/>
              </a:ext>
            </a:extLst>
          </p:cNvPr>
          <p:cNvSpPr/>
          <p:nvPr userDrawn="1"/>
        </p:nvSpPr>
        <p:spPr>
          <a:xfrm>
            <a:off x="8384489" y="3445976"/>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989E23F4-5644-931C-B2C7-EF262ED23788}"/>
              </a:ext>
            </a:extLst>
          </p:cNvPr>
          <p:cNvSpPr/>
          <p:nvPr userDrawn="1"/>
        </p:nvSpPr>
        <p:spPr>
          <a:xfrm>
            <a:off x="8384403" y="188999"/>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D348E3E6-7312-5DDE-49E4-CAE53B86B48D}"/>
              </a:ext>
            </a:extLst>
          </p:cNvPr>
          <p:cNvSpPr/>
          <p:nvPr userDrawn="1"/>
        </p:nvSpPr>
        <p:spPr>
          <a:xfrm>
            <a:off x="858634" y="3445976"/>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8657E711-7E5A-8591-B0AA-D7C44412EF8E}"/>
              </a:ext>
            </a:extLst>
          </p:cNvPr>
          <p:cNvSpPr/>
          <p:nvPr userDrawn="1"/>
        </p:nvSpPr>
        <p:spPr>
          <a:xfrm>
            <a:off x="4621562" y="3445976"/>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13E85200-57B6-6B20-8FF5-FAC31DA9BC4F}"/>
              </a:ext>
            </a:extLst>
          </p:cNvPr>
          <p:cNvSpPr/>
          <p:nvPr userDrawn="1"/>
        </p:nvSpPr>
        <p:spPr>
          <a:xfrm>
            <a:off x="858463" y="166397"/>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F4EA9083-A689-1B77-9ABF-5A4C52BD42D5}"/>
              </a:ext>
            </a:extLst>
          </p:cNvPr>
          <p:cNvSpPr/>
          <p:nvPr userDrawn="1"/>
        </p:nvSpPr>
        <p:spPr>
          <a:xfrm>
            <a:off x="4621476" y="188999"/>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4454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ent">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972934" y="166396"/>
            <a:ext cx="5351666" cy="64742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1555E655-2EDB-A3C0-E52E-30C90BF81C07}"/>
              </a:ext>
            </a:extLst>
          </p:cNvPr>
          <p:cNvSpPr/>
          <p:nvPr userDrawn="1"/>
        </p:nvSpPr>
        <p:spPr>
          <a:xfrm>
            <a:off x="6548178" y="166396"/>
            <a:ext cx="5351666" cy="64742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6373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 content 2">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57F7A80-F944-F2B9-E0B5-BC8E7AD68F2C}"/>
              </a:ext>
            </a:extLst>
          </p:cNvPr>
          <p:cNvSpPr/>
          <p:nvPr userDrawn="1"/>
        </p:nvSpPr>
        <p:spPr>
          <a:xfrm>
            <a:off x="4621561" y="900752"/>
            <a:ext cx="7415993" cy="5839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49416" y="900752"/>
            <a:ext cx="3672000" cy="5839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214466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 content 2">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49415" y="1384664"/>
            <a:ext cx="5573486" cy="4741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CB5B99E2-9FE4-8070-2FD9-604F70305F65}"/>
              </a:ext>
            </a:extLst>
          </p:cNvPr>
          <p:cNvSpPr/>
          <p:nvPr userDrawn="1"/>
        </p:nvSpPr>
        <p:spPr>
          <a:xfrm>
            <a:off x="6492240" y="1384664"/>
            <a:ext cx="5573486" cy="4741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0397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 content 2">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49414" y="1384664"/>
            <a:ext cx="11216311" cy="4741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2826995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09/07/2024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3808359147"/>
      </p:ext>
    </p:extLst>
  </p:cSld>
  <p:clrMap bg1="lt1" tx1="dk1" bg2="lt2" tx2="dk2" accent1="accent1" accent2="accent2" accent3="accent3" accent4="accent4" accent5="accent5" accent6="accent6" hlink="hlink" folHlink="folHlink"/>
  <p:sldLayoutIdLst>
    <p:sldLayoutId id="2147483739" r:id="rId1"/>
    <p:sldLayoutId id="2147483671" r:id="rId2"/>
    <p:sldLayoutId id="2147483690" r:id="rId3"/>
    <p:sldLayoutId id="2147483695" r:id="rId4"/>
    <p:sldLayoutId id="2147483674" r:id="rId5"/>
    <p:sldLayoutId id="2147483705" r:id="rId6"/>
    <p:sldLayoutId id="2147483702" r:id="rId7"/>
    <p:sldLayoutId id="2147483703" r:id="rId8"/>
    <p:sldLayoutId id="2147483709" r:id="rId9"/>
    <p:sldLayoutId id="2147483710" r:id="rId10"/>
    <p:sldLayoutId id="2147483696" r:id="rId11"/>
    <p:sldLayoutId id="2147483697" r:id="rId12"/>
    <p:sldLayoutId id="2147483699" r:id="rId13"/>
    <p:sldLayoutId id="2147483698" r:id="rId14"/>
    <p:sldLayoutId id="2147483704" r:id="rId15"/>
    <p:sldLayoutId id="2147483694" r:id="rId16"/>
    <p:sldLayoutId id="2147483706" r:id="rId17"/>
    <p:sldLayoutId id="2147483707" r:id="rId18"/>
    <p:sldLayoutId id="2147483708" r:id="rId19"/>
    <p:sldLayoutId id="2147483693" r:id="rId20"/>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09/07/2024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414064240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3.png"/><Relationship Id="rId7" Type="http://schemas.openxmlformats.org/officeDocument/2006/relationships/image" Target="../media/image66.png"/><Relationship Id="rId12" Type="http://schemas.openxmlformats.org/officeDocument/2006/relationships/image" Target="../media/image71.sv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65.sv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chart" Target="../charts/chart6.xml"/><Relationship Id="rId9" Type="http://schemas.openxmlformats.org/officeDocument/2006/relationships/image" Target="../media/image68.png"/></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image" Target="../media/image82.svg"/><Relationship Id="rId3" Type="http://schemas.microsoft.com/office/2018/10/relationships/comments" Target="../comments/modernComment_181_54ED4F8A.xml"/><Relationship Id="rId7"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16.xml.rels><?xml version="1.0" encoding="UTF-8" standalone="yes"?>
<Relationships xmlns="http://schemas.openxmlformats.org/package/2006/relationships"><Relationship Id="rId8" Type="http://schemas.openxmlformats.org/officeDocument/2006/relationships/image" Target="../media/image90.svg"/><Relationship Id="rId13" Type="http://schemas.openxmlformats.org/officeDocument/2006/relationships/image" Target="../media/image38.png"/><Relationship Id="rId18" Type="http://schemas.openxmlformats.org/officeDocument/2006/relationships/image" Target="../media/image98.svg"/><Relationship Id="rId3" Type="http://schemas.openxmlformats.org/officeDocument/2006/relationships/image" Target="../media/image85.png"/><Relationship Id="rId21" Type="http://schemas.openxmlformats.org/officeDocument/2006/relationships/image" Target="../media/image101.png"/><Relationship Id="rId7" Type="http://schemas.openxmlformats.org/officeDocument/2006/relationships/image" Target="../media/image89.png"/><Relationship Id="rId12" Type="http://schemas.openxmlformats.org/officeDocument/2006/relationships/image" Target="../media/image94.svg"/><Relationship Id="rId17" Type="http://schemas.openxmlformats.org/officeDocument/2006/relationships/image" Target="../media/image97.png"/><Relationship Id="rId2" Type="http://schemas.openxmlformats.org/officeDocument/2006/relationships/notesSlide" Target="../notesSlides/notesSlide11.xml"/><Relationship Id="rId16" Type="http://schemas.openxmlformats.org/officeDocument/2006/relationships/image" Target="../media/image96.svg"/><Relationship Id="rId20" Type="http://schemas.openxmlformats.org/officeDocument/2006/relationships/image" Target="../media/image100.svg"/><Relationship Id="rId1" Type="http://schemas.openxmlformats.org/officeDocument/2006/relationships/slideLayout" Target="../slideLayouts/slideLayout10.xml"/><Relationship Id="rId6" Type="http://schemas.openxmlformats.org/officeDocument/2006/relationships/image" Target="../media/image88.svg"/><Relationship Id="rId11" Type="http://schemas.openxmlformats.org/officeDocument/2006/relationships/image" Target="../media/image93.png"/><Relationship Id="rId5" Type="http://schemas.openxmlformats.org/officeDocument/2006/relationships/image" Target="../media/image87.png"/><Relationship Id="rId15" Type="http://schemas.openxmlformats.org/officeDocument/2006/relationships/image" Target="../media/image95.png"/><Relationship Id="rId10" Type="http://schemas.openxmlformats.org/officeDocument/2006/relationships/image" Target="../media/image92.svg"/><Relationship Id="rId19" Type="http://schemas.openxmlformats.org/officeDocument/2006/relationships/image" Target="../media/image99.png"/><Relationship Id="rId4" Type="http://schemas.openxmlformats.org/officeDocument/2006/relationships/image" Target="../media/image86.svg"/><Relationship Id="rId9" Type="http://schemas.openxmlformats.org/officeDocument/2006/relationships/image" Target="../media/image91.png"/><Relationship Id="rId14" Type="http://schemas.openxmlformats.org/officeDocument/2006/relationships/image" Target="../media/image39.svg"/><Relationship Id="rId22" Type="http://schemas.openxmlformats.org/officeDocument/2006/relationships/image" Target="../media/image102.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16.xml"/><Relationship Id="rId6" Type="http://schemas.openxmlformats.org/officeDocument/2006/relationships/slide" Target="slide7.xml"/><Relationship Id="rId11" Type="http://schemas.openxmlformats.org/officeDocument/2006/relationships/slide" Target="slide14.xml"/><Relationship Id="rId5" Type="http://schemas.openxmlformats.org/officeDocument/2006/relationships/slide" Target="slide6.xml"/><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hyperlink" Target="mailto:Louisa.Thomas@essex.gov.uk" TargetMode="External"/><Relationship Id="rId7" Type="http://schemas.openxmlformats.org/officeDocument/2006/relationships/hyperlink" Target="https://www.facebook.com/essexcountycouncil" TargetMode="External"/><Relationship Id="rId2" Type="http://schemas.openxmlformats.org/officeDocument/2006/relationships/hyperlink" Target="mailto:Duncan.Taylor@essex.gov.uk" TargetMode="External"/><Relationship Id="rId1" Type="http://schemas.openxmlformats.org/officeDocument/2006/relationships/slideLayout" Target="../slideLayouts/slideLayout44.xml"/><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hyperlink" Target="https://twitter.com/Essex_CC" TargetMode="External"/><Relationship Id="rId9" Type="http://schemas.openxmlformats.org/officeDocument/2006/relationships/image" Target="../media/image106.sv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39.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40.png"/><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chart" Target="../charts/chart4.xml"/><Relationship Id="rId4" Type="http://schemas.openxmlformats.org/officeDocument/2006/relationships/image" Target="../media/image41.svg"/><Relationship Id="rId9"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chart" Target="../charts/chart5.xml"/><Relationship Id="rId12" Type="http://schemas.openxmlformats.org/officeDocument/2006/relationships/image" Target="../media/image52.sv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46.svg"/><Relationship Id="rId10" Type="http://schemas.openxmlformats.org/officeDocument/2006/relationships/image" Target="../media/image50.svg"/><Relationship Id="rId4" Type="http://schemas.openxmlformats.org/officeDocument/2006/relationships/image" Target="../media/image45.png"/><Relationship Id="rId9" Type="http://schemas.openxmlformats.org/officeDocument/2006/relationships/image" Target="../media/image49.png"/></Relationships>
</file>

<file path=ppt/slides/_rels/slide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6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26865F-1E03-265C-9306-9D6D4172F2D0}"/>
              </a:ext>
            </a:extLst>
          </p:cNvPr>
          <p:cNvSpPr/>
          <p:nvPr/>
        </p:nvSpPr>
        <p:spPr>
          <a:xfrm>
            <a:off x="1" y="0"/>
            <a:ext cx="12191999" cy="6843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Sea of hands in the middle">
            <a:extLst>
              <a:ext uri="{FF2B5EF4-FFF2-40B4-BE49-F238E27FC236}">
                <a16:creationId xmlns:a16="http://schemas.microsoft.com/office/drawing/2014/main" id="{F506D761-1F25-2CBF-B66B-83B5FF505775}"/>
              </a:ext>
            </a:extLst>
          </p:cNvPr>
          <p:cNvPicPr>
            <a:picLocks noChangeAspect="1"/>
          </p:cNvPicPr>
          <p:nvPr/>
        </p:nvPicPr>
        <p:blipFill rotWithShape="1">
          <a:blip r:embed="rId2">
            <a:extLst>
              <a:ext uri="{28A0092B-C50C-407E-A947-70E740481C1C}">
                <a14:useLocalDpi xmlns:a14="http://schemas.microsoft.com/office/drawing/2010/main" val="0"/>
              </a:ext>
            </a:extLst>
          </a:blip>
          <a:srcRect l="-4911" t="13449" r="11969" b="15112"/>
          <a:stretch/>
        </p:blipFill>
        <p:spPr>
          <a:xfrm>
            <a:off x="-791812" y="-47625"/>
            <a:ext cx="13060012" cy="6905625"/>
          </a:xfrm>
          <a:prstGeom prst="rect">
            <a:avLst/>
          </a:prstGeom>
        </p:spPr>
      </p:pic>
      <p:sp>
        <p:nvSpPr>
          <p:cNvPr id="14" name="Rectangle 13">
            <a:extLst>
              <a:ext uri="{FF2B5EF4-FFF2-40B4-BE49-F238E27FC236}">
                <a16:creationId xmlns:a16="http://schemas.microsoft.com/office/drawing/2014/main" id="{CB190F3E-8A86-E79D-6E56-975805CC7826}"/>
              </a:ext>
            </a:extLst>
          </p:cNvPr>
          <p:cNvSpPr/>
          <p:nvPr/>
        </p:nvSpPr>
        <p:spPr>
          <a:xfrm>
            <a:off x="-76199" y="-47625"/>
            <a:ext cx="5768236" cy="6905625"/>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B122B09-22E7-08F6-046E-BCCDF0E6D427}"/>
              </a:ext>
            </a:extLst>
          </p:cNvPr>
          <p:cNvSpPr/>
          <p:nvPr/>
        </p:nvSpPr>
        <p:spPr>
          <a:xfrm>
            <a:off x="-101967" y="5963807"/>
            <a:ext cx="12370167" cy="901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37489AB-DCE9-D6D3-DBCA-F5194C15AD74}"/>
              </a:ext>
            </a:extLst>
          </p:cNvPr>
          <p:cNvPicPr>
            <a:picLocks noChangeAspect="1"/>
          </p:cNvPicPr>
          <p:nvPr/>
        </p:nvPicPr>
        <p:blipFill>
          <a:blip r:embed="rId3"/>
          <a:stretch>
            <a:fillRect/>
          </a:stretch>
        </p:blipFill>
        <p:spPr>
          <a:xfrm>
            <a:off x="9176286" y="6057287"/>
            <a:ext cx="3053814" cy="714375"/>
          </a:xfrm>
          <a:prstGeom prst="rect">
            <a:avLst/>
          </a:prstGeom>
        </p:spPr>
      </p:pic>
      <p:sp>
        <p:nvSpPr>
          <p:cNvPr id="16" name="TextBox 15">
            <a:extLst>
              <a:ext uri="{FF2B5EF4-FFF2-40B4-BE49-F238E27FC236}">
                <a16:creationId xmlns:a16="http://schemas.microsoft.com/office/drawing/2014/main" id="{E3728E4A-6818-4FAC-03B0-12181E1D15E9}"/>
              </a:ext>
            </a:extLst>
          </p:cNvPr>
          <p:cNvSpPr txBox="1"/>
          <p:nvPr/>
        </p:nvSpPr>
        <p:spPr>
          <a:xfrm>
            <a:off x="356992" y="352817"/>
            <a:ext cx="5411244" cy="1691014"/>
          </a:xfrm>
          <a:prstGeom prst="rect">
            <a:avLst/>
          </a:prstGeom>
          <a:noFill/>
        </p:spPr>
        <p:txBody>
          <a:bodyPr wrap="square" lIns="0" tIns="0" rIns="0" bIns="0" rtlCol="0">
            <a:noAutofit/>
          </a:bodyPr>
          <a:lstStyle/>
          <a:p>
            <a:pPr>
              <a:spcAft>
                <a:spcPts val="1134"/>
              </a:spcAft>
            </a:pPr>
            <a:r>
              <a:rPr lang="en-GB" sz="6600" b="1" dirty="0">
                <a:solidFill>
                  <a:schemeClr val="bg1"/>
                </a:solidFill>
                <a:latin typeface="Aptos Black" panose="020B0004020202020204" pitchFamily="34" charset="0"/>
                <a:ea typeface="ADLaM Display" panose="020B0604020202020204" pitchFamily="2" charset="0"/>
                <a:cs typeface="ADLaM Display" panose="020B0604020202020204" pitchFamily="2" charset="0"/>
              </a:rPr>
              <a:t>Corporate Performance Report</a:t>
            </a:r>
          </a:p>
          <a:p>
            <a:pPr>
              <a:spcAft>
                <a:spcPts val="1134"/>
              </a:spcAft>
            </a:pPr>
            <a:r>
              <a:rPr lang="en-GB" sz="2800" b="1" dirty="0">
                <a:solidFill>
                  <a:schemeClr val="bg1"/>
                </a:solidFill>
                <a:latin typeface="Aptos Black" panose="020B0004020202020204" pitchFamily="34" charset="0"/>
                <a:cs typeface="Aharoni" panose="020B0604020202020204" pitchFamily="2" charset="-79"/>
              </a:rPr>
              <a:t>April – June 2023-24</a:t>
            </a:r>
          </a:p>
          <a:p>
            <a:r>
              <a:rPr lang="en-GB" sz="1600" dirty="0">
                <a:solidFill>
                  <a:schemeClr val="bg1"/>
                </a:solidFill>
                <a:latin typeface="Aptos Black" panose="020B0004020202020204" pitchFamily="34" charset="0"/>
              </a:rPr>
              <a:t>Performance and Business Intelligence, </a:t>
            </a:r>
          </a:p>
          <a:p>
            <a:r>
              <a:rPr lang="en-GB" sz="1600" dirty="0">
                <a:solidFill>
                  <a:schemeClr val="bg1"/>
                </a:solidFill>
                <a:latin typeface="Aptos Black" panose="020B0004020202020204" pitchFamily="34" charset="0"/>
              </a:rPr>
              <a:t>Corporate Team</a:t>
            </a:r>
          </a:p>
          <a:p>
            <a:endParaRPr lang="en-GB" sz="1600" dirty="0">
              <a:solidFill>
                <a:schemeClr val="bg1"/>
              </a:solidFill>
              <a:latin typeface="Aptos Black" panose="020B0004020202020204" pitchFamily="34" charset="0"/>
            </a:endParaRPr>
          </a:p>
          <a:p>
            <a:r>
              <a:rPr lang="en-GB" sz="1600" dirty="0">
                <a:solidFill>
                  <a:schemeClr val="bg1"/>
                </a:solidFill>
                <a:latin typeface="Aptos Black" panose="020B0004020202020204" pitchFamily="34" charset="0"/>
              </a:rPr>
              <a:t>Policy Unit</a:t>
            </a:r>
          </a:p>
          <a:p>
            <a:pPr>
              <a:spcAft>
                <a:spcPts val="1134"/>
              </a:spcAft>
            </a:pPr>
            <a:endParaRPr lang="en-GB" sz="2800" b="1" dirty="0">
              <a:solidFill>
                <a:schemeClr val="bg1"/>
              </a:solidFill>
              <a:latin typeface="+mj-lt"/>
              <a:cs typeface="Aharoni" panose="020B0604020202020204" pitchFamily="2" charset="-79"/>
            </a:endParaRPr>
          </a:p>
        </p:txBody>
      </p:sp>
    </p:spTree>
    <p:extLst>
      <p:ext uri="{BB962C8B-B14F-4D97-AF65-F5344CB8AC3E}">
        <p14:creationId xmlns:p14="http://schemas.microsoft.com/office/powerpoint/2010/main" val="887520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67ACA198-998A-8A24-4031-1E2B90A0A56B}"/>
              </a:ext>
            </a:extLst>
          </p:cNvPr>
          <p:cNvSpPr/>
          <p:nvPr/>
        </p:nvSpPr>
        <p:spPr>
          <a:xfrm>
            <a:off x="3489162" y="2508831"/>
            <a:ext cx="8602876" cy="4273695"/>
          </a:xfrm>
          <a:prstGeom prst="roundRect">
            <a:avLst>
              <a:gd name="adj" fmla="val 172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FC257212-8F93-4A69-FF0E-5B86B3E8757D}"/>
              </a:ext>
            </a:extLst>
          </p:cNvPr>
          <p:cNvSpPr/>
          <p:nvPr/>
        </p:nvSpPr>
        <p:spPr>
          <a:xfrm>
            <a:off x="3509738" y="229050"/>
            <a:ext cx="4787174" cy="2202811"/>
          </a:xfrm>
          <a:prstGeom prst="roundRect">
            <a:avLst>
              <a:gd name="adj" fmla="val 6144"/>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2DC6BBD-BB7E-F1CA-EC56-B8C65C7F60CC}"/>
              </a:ext>
            </a:extLst>
          </p:cNvPr>
          <p:cNvSpPr/>
          <p:nvPr/>
        </p:nvSpPr>
        <p:spPr>
          <a:xfrm>
            <a:off x="10232434" y="471981"/>
            <a:ext cx="1859604" cy="926578"/>
          </a:xfrm>
          <a:prstGeom prst="roundRect">
            <a:avLst/>
          </a:prstGeom>
          <a:solidFill>
            <a:srgbClr val="D2D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Chart 2">
            <a:extLst>
              <a:ext uri="{FF2B5EF4-FFF2-40B4-BE49-F238E27FC236}">
                <a16:creationId xmlns:a16="http://schemas.microsoft.com/office/drawing/2014/main" id="{26005F7D-8DD4-29EE-C2B7-CC01CC39E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8762" y="2760083"/>
            <a:ext cx="4307340" cy="256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Chart 22">
            <a:extLst>
              <a:ext uri="{FF2B5EF4-FFF2-40B4-BE49-F238E27FC236}">
                <a16:creationId xmlns:a16="http://schemas.microsoft.com/office/drawing/2014/main" id="{B13C1ADD-F2CC-C847-65ED-16F79C48FD16}"/>
              </a:ext>
            </a:extLst>
          </p:cNvPr>
          <p:cNvGraphicFramePr>
            <a:graphicFrameLocks/>
          </p:cNvGraphicFramePr>
          <p:nvPr/>
        </p:nvGraphicFramePr>
        <p:xfrm>
          <a:off x="3359329" y="2662773"/>
          <a:ext cx="4344114" cy="3122952"/>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415B54B9-C079-048D-3CE2-014A1A5EBDC7}"/>
              </a:ext>
            </a:extLst>
          </p:cNvPr>
          <p:cNvSpPr/>
          <p:nvPr/>
        </p:nvSpPr>
        <p:spPr>
          <a:xfrm>
            <a:off x="3554337" y="2024580"/>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itle 4">
            <a:extLst>
              <a:ext uri="{FF2B5EF4-FFF2-40B4-BE49-F238E27FC236}">
                <a16:creationId xmlns:a16="http://schemas.microsoft.com/office/drawing/2014/main" id="{F0E79A9B-122A-A3B8-67AE-7A8DC5DE4EE9}"/>
              </a:ext>
            </a:extLst>
          </p:cNvPr>
          <p:cNvSpPr txBox="1">
            <a:spLocks/>
          </p:cNvSpPr>
          <p:nvPr/>
        </p:nvSpPr>
        <p:spPr>
          <a:xfrm rot="16200000">
            <a:off x="-3053746" y="3053747"/>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j-ea"/>
                <a:cs typeface="+mj-cs"/>
              </a:rPr>
              <a:t>Progress towards Everyone's Essex: Climate </a:t>
            </a:r>
          </a:p>
        </p:txBody>
      </p:sp>
      <p:sp>
        <p:nvSpPr>
          <p:cNvPr id="27" name="Rectangle: Rounded Corners 26">
            <a:extLst>
              <a:ext uri="{FF2B5EF4-FFF2-40B4-BE49-F238E27FC236}">
                <a16:creationId xmlns:a16="http://schemas.microsoft.com/office/drawing/2014/main" id="{57936002-4F7E-3D9F-5306-28604926214C}"/>
              </a:ext>
            </a:extLst>
          </p:cNvPr>
          <p:cNvSpPr/>
          <p:nvPr/>
        </p:nvSpPr>
        <p:spPr>
          <a:xfrm>
            <a:off x="942451" y="417822"/>
            <a:ext cx="2369909" cy="6214680"/>
          </a:xfrm>
          <a:prstGeom prst="roundRect">
            <a:avLst>
              <a:gd name="adj" fmla="val 3952"/>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a:extLst>
              <a:ext uri="{FF2B5EF4-FFF2-40B4-BE49-F238E27FC236}">
                <a16:creationId xmlns:a16="http://schemas.microsoft.com/office/drawing/2014/main" id="{883F7896-1F48-FA99-2314-7B6281B37DAA}"/>
              </a:ext>
            </a:extLst>
          </p:cNvPr>
          <p:cNvSpPr/>
          <p:nvPr/>
        </p:nvSpPr>
        <p:spPr>
          <a:xfrm>
            <a:off x="1609340" y="79748"/>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A41487A1-0E4A-6D0C-DCF0-7C0E380680C7}"/>
              </a:ext>
            </a:extLst>
          </p:cNvPr>
          <p:cNvSpPr txBox="1"/>
          <p:nvPr/>
        </p:nvSpPr>
        <p:spPr>
          <a:xfrm>
            <a:off x="1074784" y="1177196"/>
            <a:ext cx="2098246" cy="384798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a:ea typeface="+mn-ea"/>
                <a:cs typeface="+mn-cs"/>
              </a:rPr>
              <a:t>100,624</a:t>
            </a:r>
            <a:r>
              <a:rPr kumimoji="0" lang="en-GB" sz="2400" b="1" i="0" u="none" strike="noStrike" kern="1200" cap="none" spc="0" normalizeH="0" baseline="0" noProof="0" dirty="0">
                <a:ln>
                  <a:noFill/>
                </a:ln>
                <a:solidFill>
                  <a:srgbClr val="000000"/>
                </a:solidFill>
                <a:effectLst/>
                <a:uLnTx/>
                <a:uFillTx/>
                <a:latin typeface="Calibri"/>
                <a:ea typeface="+mn-ea"/>
                <a:cs typeface="+mn-cs"/>
              </a:rPr>
              <a:t> </a:t>
            </a:r>
            <a:r>
              <a:rPr kumimoji="0" lang="en-GB" sz="1400" b="1" i="0" u="none" strike="noStrike" kern="1200" cap="none" spc="0" normalizeH="0" baseline="0" noProof="0" dirty="0">
                <a:ln>
                  <a:noFill/>
                </a:ln>
                <a:solidFill>
                  <a:srgbClr val="000000"/>
                </a:solidFill>
                <a:effectLst/>
                <a:uLnTx/>
                <a:uFillTx/>
                <a:latin typeface="Calibri"/>
                <a:ea typeface="+mn-ea"/>
                <a:cs typeface="+mn-cs"/>
              </a:rPr>
              <a:t>(2022/23)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a:ea typeface="+mn-ea"/>
                <a:cs typeface="+mn-cs"/>
              </a:rPr>
              <a:t>Trees planted by Essex Forest Initiative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a:ea typeface="+mn-ea"/>
                <a:cs typeface="+mn-cs"/>
              </a:rPr>
              <a:t>New woodland contributes to delivering net zero carbon, nature recovery, reduces flooding, cooling city centres and provides protection against airborne pollution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504D984D-B07F-BC49-20EB-03F8D9274241}"/>
              </a:ext>
            </a:extLst>
          </p:cNvPr>
          <p:cNvSpPr txBox="1"/>
          <p:nvPr/>
        </p:nvSpPr>
        <p:spPr>
          <a:xfrm>
            <a:off x="1045167" y="3359162"/>
            <a:ext cx="2197374" cy="1750785"/>
          </a:xfrm>
          <a:prstGeom prst="rect">
            <a:avLst/>
          </a:prstGeom>
          <a:noFill/>
        </p:spPr>
        <p:txBody>
          <a:bodyPr wrap="square" lIns="0" tIns="0" rIns="0" bIns="0" rtlCol="0" anchor="t">
            <a:noAutofit/>
          </a:bodyPr>
          <a:lstStyle/>
          <a:p>
            <a:pPr algn="ctr">
              <a:defRPr/>
            </a:pPr>
            <a:r>
              <a:rPr kumimoji="0" lang="en-GB" sz="2800" b="1" i="0" u="none" strike="noStrike" kern="1200" cap="none" spc="0" normalizeH="0" baseline="0" noProof="0" dirty="0">
                <a:ln>
                  <a:noFill/>
                </a:ln>
                <a:solidFill>
                  <a:srgbClr val="3A7D64"/>
                </a:solidFill>
                <a:effectLst/>
                <a:uLnTx/>
                <a:uFillTx/>
                <a:latin typeface="Calibri"/>
                <a:ea typeface="+mn-ea"/>
                <a:cs typeface="+mn-cs"/>
              </a:rPr>
              <a:t>21.1 Hectares</a:t>
            </a:r>
            <a:r>
              <a:rPr lang="en-GB" sz="2800" b="1" dirty="0">
                <a:solidFill>
                  <a:srgbClr val="3A7D64"/>
                </a:solidFill>
                <a:latin typeface="Calibri"/>
              </a:rPr>
              <a:t> </a:t>
            </a:r>
            <a:endParaRPr kumimoji="0" lang="en-GB" sz="2800" b="1" i="0" u="none" strike="noStrike" kern="1200" cap="none" spc="0" normalizeH="0" baseline="0" noProof="0" dirty="0">
              <a:ln>
                <a:noFill/>
              </a:ln>
              <a:solidFill>
                <a:srgbClr val="3A7D64"/>
              </a:solidFill>
              <a:effectLst/>
              <a:uLnTx/>
              <a:uFillTx/>
              <a:latin typeface="Calibri"/>
              <a:ea typeface="+mn-ea"/>
              <a:cs typeface="+mn-cs"/>
            </a:endParaRPr>
          </a:p>
          <a:p>
            <a:pPr algn="ctr">
              <a:defRPr/>
            </a:pPr>
            <a:r>
              <a:rPr kumimoji="0" lang="en-GB" sz="1100" b="0" i="0" u="none" strike="noStrike" kern="1200" cap="none" spc="0" normalizeH="0" baseline="0" noProof="0" dirty="0">
                <a:ln>
                  <a:noFill/>
                </a:ln>
                <a:solidFill>
                  <a:srgbClr val="000000"/>
                </a:solidFill>
                <a:effectLst/>
                <a:uLnTx/>
                <a:uFillTx/>
                <a:latin typeface="Calibri"/>
                <a:ea typeface="+mn-ea"/>
                <a:cs typeface="+mn-cs"/>
              </a:rPr>
              <a:t>Planted</a:t>
            </a:r>
            <a:r>
              <a:rPr lang="en-GB" sz="1100" dirty="0">
                <a:solidFill>
                  <a:srgbClr val="000000"/>
                </a:solidFill>
                <a:latin typeface="Calibri"/>
              </a:rPr>
              <a:t> (22/23),</a:t>
            </a:r>
            <a:r>
              <a:rPr kumimoji="0" lang="en-GB" sz="1100" b="0" i="0" u="none" strike="noStrike" kern="1200" cap="none" spc="0" normalizeH="0" baseline="0" noProof="0" dirty="0">
                <a:ln>
                  <a:noFill/>
                </a:ln>
                <a:solidFill>
                  <a:srgbClr val="000000"/>
                </a:solidFill>
                <a:effectLst/>
                <a:uLnTx/>
                <a:uFillTx/>
                <a:latin typeface="Calibri"/>
                <a:ea typeface="+mn-ea"/>
                <a:cs typeface="+mn-cs"/>
              </a:rPr>
              <a:t> on track to meet our target of </a:t>
            </a:r>
            <a:r>
              <a:rPr kumimoji="0" lang="en-GB" sz="1400" b="1" i="0" u="none" strike="noStrike" kern="1200" cap="none" spc="0" normalizeH="0" baseline="0" noProof="0" dirty="0">
                <a:ln>
                  <a:noFill/>
                </a:ln>
                <a:solidFill>
                  <a:srgbClr val="000000"/>
                </a:solidFill>
                <a:effectLst/>
                <a:uLnTx/>
                <a:uFillTx/>
                <a:latin typeface="Calibri"/>
                <a:ea typeface="+mn-ea"/>
                <a:cs typeface="+mn-cs"/>
              </a:rPr>
              <a:t>40 Hectares</a:t>
            </a:r>
            <a:r>
              <a:rPr lang="en-GB" sz="1400" b="1" dirty="0">
                <a:solidFill>
                  <a:srgbClr val="000000"/>
                </a:solidFill>
                <a:latin typeface="Calibri"/>
              </a:rPr>
              <a:t> </a:t>
            </a:r>
            <a:r>
              <a:rPr lang="en-GB" sz="1100" dirty="0">
                <a:solidFill>
                  <a:srgbClr val="000000"/>
                </a:solidFill>
                <a:latin typeface="Calibri"/>
              </a:rPr>
              <a:t>in 23/24</a:t>
            </a:r>
            <a:endParaRPr kumimoji="0" lang="en-GB" sz="1100" i="0" u="none" strike="noStrike" kern="1200" cap="none" spc="0" normalizeH="0" baseline="0" noProof="0" dirty="0">
              <a:ln>
                <a:noFill/>
              </a:ln>
              <a:solidFill>
                <a:srgbClr val="000000"/>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7725524B-9195-1B4F-D2E5-8D379B3C5BFE}"/>
              </a:ext>
            </a:extLst>
          </p:cNvPr>
          <p:cNvSpPr txBox="1"/>
          <p:nvPr/>
        </p:nvSpPr>
        <p:spPr>
          <a:xfrm>
            <a:off x="1312145" y="4234554"/>
            <a:ext cx="1655382" cy="11398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A7D64"/>
                </a:solidFill>
                <a:effectLst/>
                <a:uLnTx/>
                <a:uFillTx/>
                <a:latin typeface="Calibri"/>
                <a:ea typeface="+mn-ea"/>
                <a:cs typeface="+mn-cs"/>
              </a:rPr>
              <a:t>13.8km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a:ea typeface="+mn-ea"/>
                <a:cs typeface="+mn-cs"/>
              </a:rPr>
              <a:t>Hedgerows planted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Calibri"/>
              </a:rPr>
              <a:t>(2022/23)</a:t>
            </a:r>
            <a:endParaRPr kumimoji="0" lang="en-GB"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34" name="Graphic 45" descr="Deciduous tree outline">
            <a:extLst>
              <a:ext uri="{FF2B5EF4-FFF2-40B4-BE49-F238E27FC236}">
                <a16:creationId xmlns:a16="http://schemas.microsoft.com/office/drawing/2014/main" id="{AAE0DCB3-046F-01A1-F58B-522DE9D6DD7E}"/>
              </a:ext>
            </a:extLst>
          </p:cNvPr>
          <p:cNvSpPr/>
          <p:nvPr/>
        </p:nvSpPr>
        <p:spPr>
          <a:xfrm>
            <a:off x="1713692" y="173572"/>
            <a:ext cx="762162" cy="721486"/>
          </a:xfrm>
          <a:custGeom>
            <a:avLst/>
            <a:gdLst>
              <a:gd name="connsiteX0" fmla="*/ 721374 w 795490"/>
              <a:gd name="connsiteY0" fmla="*/ 255067 h 809641"/>
              <a:gd name="connsiteX1" fmla="*/ 642580 w 795490"/>
              <a:gd name="connsiteY1" fmla="*/ 163810 h 809641"/>
              <a:gd name="connsiteX2" fmla="*/ 642530 w 795490"/>
              <a:gd name="connsiteY2" fmla="*/ 163720 h 809641"/>
              <a:gd name="connsiteX3" fmla="*/ 643101 w 795490"/>
              <a:gd name="connsiteY3" fmla="*/ 152414 h 809641"/>
              <a:gd name="connsiteX4" fmla="*/ 528982 w 795490"/>
              <a:gd name="connsiteY4" fmla="*/ 38112 h 809641"/>
              <a:gd name="connsiteX5" fmla="*/ 472689 w 795490"/>
              <a:gd name="connsiteY5" fmla="*/ 52897 h 809641"/>
              <a:gd name="connsiteX6" fmla="*/ 315151 w 795490"/>
              <a:gd name="connsiteY6" fmla="*/ 17837 h 809641"/>
              <a:gd name="connsiteX7" fmla="*/ 265694 w 795490"/>
              <a:gd name="connsiteY7" fmla="*/ 86385 h 809641"/>
              <a:gd name="connsiteX8" fmla="*/ 100824 w 795490"/>
              <a:gd name="connsiteY8" fmla="*/ 120084 h 809641"/>
              <a:gd name="connsiteX9" fmla="*/ 102418 w 795490"/>
              <a:gd name="connsiteY9" fmla="*/ 253607 h 809641"/>
              <a:gd name="connsiteX10" fmla="*/ 5881 w 795490"/>
              <a:gd name="connsiteY10" fmla="*/ 431017 h 809641"/>
              <a:gd name="connsiteX11" fmla="*/ 183292 w 795490"/>
              <a:gd name="connsiteY11" fmla="*/ 527554 h 809641"/>
              <a:gd name="connsiteX12" fmla="*/ 198506 w 795490"/>
              <a:gd name="connsiteY12" fmla="*/ 522110 h 809641"/>
              <a:gd name="connsiteX13" fmla="*/ 225737 w 795490"/>
              <a:gd name="connsiteY13" fmla="*/ 543376 h 809641"/>
              <a:gd name="connsiteX14" fmla="*/ 275478 w 795490"/>
              <a:gd name="connsiteY14" fmla="*/ 583927 h 809641"/>
              <a:gd name="connsiteX15" fmla="*/ 284314 w 795490"/>
              <a:gd name="connsiteY15" fmla="*/ 591703 h 809641"/>
              <a:gd name="connsiteX16" fmla="*/ 328772 w 795490"/>
              <a:gd name="connsiteY16" fmla="*/ 689497 h 809641"/>
              <a:gd name="connsiteX17" fmla="*/ 328772 w 795490"/>
              <a:gd name="connsiteY17" fmla="*/ 762014 h 809641"/>
              <a:gd name="connsiteX18" fmla="*/ 300197 w 795490"/>
              <a:gd name="connsiteY18" fmla="*/ 790589 h 809641"/>
              <a:gd name="connsiteX19" fmla="*/ 281658 w 795490"/>
              <a:gd name="connsiteY19" fmla="*/ 790589 h 809641"/>
              <a:gd name="connsiteX20" fmla="*/ 271752 w 795490"/>
              <a:gd name="connsiteY20" fmla="*/ 798514 h 809641"/>
              <a:gd name="connsiteX21" fmla="*/ 279556 w 795490"/>
              <a:gd name="connsiteY21" fmla="*/ 809505 h 809641"/>
              <a:gd name="connsiteX22" fmla="*/ 281147 w 795490"/>
              <a:gd name="connsiteY22" fmla="*/ 809639 h 809641"/>
              <a:gd name="connsiteX23" fmla="*/ 461612 w 795490"/>
              <a:gd name="connsiteY23" fmla="*/ 809639 h 809641"/>
              <a:gd name="connsiteX24" fmla="*/ 471518 w 795490"/>
              <a:gd name="connsiteY24" fmla="*/ 801714 h 809641"/>
              <a:gd name="connsiteX25" fmla="*/ 463714 w 795490"/>
              <a:gd name="connsiteY25" fmla="*/ 790723 h 809641"/>
              <a:gd name="connsiteX26" fmla="*/ 462122 w 795490"/>
              <a:gd name="connsiteY26" fmla="*/ 790589 h 809641"/>
              <a:gd name="connsiteX27" fmla="*/ 443072 w 795490"/>
              <a:gd name="connsiteY27" fmla="*/ 790589 h 809641"/>
              <a:gd name="connsiteX28" fmla="*/ 414497 w 795490"/>
              <a:gd name="connsiteY28" fmla="*/ 762014 h 809641"/>
              <a:gd name="connsiteX29" fmla="*/ 414497 w 795490"/>
              <a:gd name="connsiteY29" fmla="*/ 680400 h 809641"/>
              <a:gd name="connsiteX30" fmla="*/ 470722 w 795490"/>
              <a:gd name="connsiteY30" fmla="*/ 590150 h 809641"/>
              <a:gd name="connsiteX31" fmla="*/ 614739 w 795490"/>
              <a:gd name="connsiteY31" fmla="*/ 490105 h 809641"/>
              <a:gd name="connsiteX32" fmla="*/ 635620 w 795490"/>
              <a:gd name="connsiteY32" fmla="*/ 466709 h 809641"/>
              <a:gd name="connsiteX33" fmla="*/ 785954 w 795490"/>
              <a:gd name="connsiteY33" fmla="*/ 407622 h 809641"/>
              <a:gd name="connsiteX34" fmla="*/ 726868 w 795490"/>
              <a:gd name="connsiteY34" fmla="*/ 257288 h 809641"/>
              <a:gd name="connsiteX35" fmla="*/ 721377 w 795490"/>
              <a:gd name="connsiteY35" fmla="*/ 255063 h 809641"/>
              <a:gd name="connsiteX36" fmla="*/ 600500 w 795490"/>
              <a:gd name="connsiteY36" fmla="*/ 477445 h 809641"/>
              <a:gd name="connsiteX37" fmla="*/ 462239 w 795490"/>
              <a:gd name="connsiteY37" fmla="*/ 573090 h 809641"/>
              <a:gd name="connsiteX38" fmla="*/ 395447 w 795490"/>
              <a:gd name="connsiteY38" fmla="*/ 680400 h 809641"/>
              <a:gd name="connsiteX39" fmla="*/ 395447 w 795490"/>
              <a:gd name="connsiteY39" fmla="*/ 762014 h 809641"/>
              <a:gd name="connsiteX40" fmla="*/ 405216 w 795490"/>
              <a:gd name="connsiteY40" fmla="*/ 790589 h 809641"/>
              <a:gd name="connsiteX41" fmla="*/ 338054 w 795490"/>
              <a:gd name="connsiteY41" fmla="*/ 790589 h 809641"/>
              <a:gd name="connsiteX42" fmla="*/ 347822 w 795490"/>
              <a:gd name="connsiteY42" fmla="*/ 762014 h 809641"/>
              <a:gd name="connsiteX43" fmla="*/ 347822 w 795490"/>
              <a:gd name="connsiteY43" fmla="*/ 689497 h 809641"/>
              <a:gd name="connsiteX44" fmla="*/ 296872 w 795490"/>
              <a:gd name="connsiteY44" fmla="*/ 577379 h 809641"/>
              <a:gd name="connsiteX45" fmla="*/ 288077 w 795490"/>
              <a:gd name="connsiteY45" fmla="*/ 569639 h 809641"/>
              <a:gd name="connsiteX46" fmla="*/ 237159 w 795490"/>
              <a:gd name="connsiteY46" fmla="*/ 528135 h 809641"/>
              <a:gd name="connsiteX47" fmla="*/ 217176 w 795490"/>
              <a:gd name="connsiteY47" fmla="*/ 512521 h 809641"/>
              <a:gd name="connsiteX48" fmla="*/ 236360 w 795490"/>
              <a:gd name="connsiteY48" fmla="*/ 498580 h 809641"/>
              <a:gd name="connsiteX49" fmla="*/ 321838 w 795490"/>
              <a:gd name="connsiteY49" fmla="*/ 565663 h 809641"/>
              <a:gd name="connsiteX50" fmla="*/ 338297 w 795490"/>
              <a:gd name="connsiteY50" fmla="*/ 583151 h 809641"/>
              <a:gd name="connsiteX51" fmla="*/ 338297 w 795490"/>
              <a:gd name="connsiteY51" fmla="*/ 559131 h 809641"/>
              <a:gd name="connsiteX52" fmla="*/ 321483 w 795490"/>
              <a:gd name="connsiteY52" fmla="*/ 465727 h 809641"/>
              <a:gd name="connsiteX53" fmla="*/ 338297 w 795490"/>
              <a:gd name="connsiteY53" fmla="*/ 466739 h 809641"/>
              <a:gd name="connsiteX54" fmla="*/ 351424 w 795490"/>
              <a:gd name="connsiteY54" fmla="*/ 466092 h 809641"/>
              <a:gd name="connsiteX55" fmla="*/ 365035 w 795490"/>
              <a:gd name="connsiteY55" fmla="*/ 527879 h 809641"/>
              <a:gd name="connsiteX56" fmla="*/ 370323 w 795490"/>
              <a:gd name="connsiteY56" fmla="*/ 572007 h 809641"/>
              <a:gd name="connsiteX57" fmla="*/ 383583 w 795490"/>
              <a:gd name="connsiteY57" fmla="*/ 529586 h 809641"/>
              <a:gd name="connsiteX58" fmla="*/ 420903 w 795490"/>
              <a:gd name="connsiteY58" fmla="*/ 441350 h 809641"/>
              <a:gd name="connsiteX59" fmla="*/ 458271 w 795490"/>
              <a:gd name="connsiteY59" fmla="*/ 404922 h 809641"/>
              <a:gd name="connsiteX60" fmla="*/ 469892 w 795490"/>
              <a:gd name="connsiteY60" fmla="*/ 416686 h 809641"/>
              <a:gd name="connsiteX61" fmla="*/ 405418 w 795490"/>
              <a:gd name="connsiteY61" fmla="*/ 559111 h 809641"/>
              <a:gd name="connsiteX62" fmla="*/ 396437 w 795490"/>
              <a:gd name="connsiteY62" fmla="*/ 587439 h 809641"/>
              <a:gd name="connsiteX63" fmla="*/ 420212 w 795490"/>
              <a:gd name="connsiteY63" fmla="*/ 569609 h 809641"/>
              <a:gd name="connsiteX64" fmla="*/ 504482 w 795490"/>
              <a:gd name="connsiteY64" fmla="*/ 522886 h 809641"/>
              <a:gd name="connsiteX65" fmla="*/ 584822 w 795490"/>
              <a:gd name="connsiteY65" fmla="*/ 456783 h 809641"/>
              <a:gd name="connsiteX66" fmla="*/ 611502 w 795490"/>
              <a:gd name="connsiteY66" fmla="*/ 452463 h 809641"/>
              <a:gd name="connsiteX67" fmla="*/ 611579 w 795490"/>
              <a:gd name="connsiteY67" fmla="*/ 452479 h 809641"/>
              <a:gd name="connsiteX68" fmla="*/ 618437 w 795490"/>
              <a:gd name="connsiteY68" fmla="*/ 457347 h 809641"/>
              <a:gd name="connsiteX69" fmla="*/ 271726 w 795490"/>
              <a:gd name="connsiteY69" fmla="*/ 452212 h 809641"/>
              <a:gd name="connsiteX70" fmla="*/ 272289 w 795490"/>
              <a:gd name="connsiteY70" fmla="*/ 450951 h 809641"/>
              <a:gd name="connsiteX71" fmla="*/ 277702 w 795490"/>
              <a:gd name="connsiteY71" fmla="*/ 453434 h 809641"/>
              <a:gd name="connsiteX72" fmla="*/ 298045 w 795490"/>
              <a:gd name="connsiteY72" fmla="*/ 460884 h 809641"/>
              <a:gd name="connsiteX73" fmla="*/ 298732 w 795490"/>
              <a:gd name="connsiteY73" fmla="*/ 461060 h 809641"/>
              <a:gd name="connsiteX74" fmla="*/ 318200 w 795490"/>
              <a:gd name="connsiteY74" fmla="*/ 535432 h 809641"/>
              <a:gd name="connsiteX75" fmla="*/ 250234 w 795490"/>
              <a:gd name="connsiteY75" fmla="*/ 484769 h 809641"/>
              <a:gd name="connsiteX76" fmla="*/ 271726 w 795490"/>
              <a:gd name="connsiteY76" fmla="*/ 452212 h 809641"/>
              <a:gd name="connsiteX77" fmla="*/ 370481 w 795490"/>
              <a:gd name="connsiteY77" fmla="*/ 463140 h 809641"/>
              <a:gd name="connsiteX78" fmla="*/ 391843 w 795490"/>
              <a:gd name="connsiteY78" fmla="*/ 456663 h 809641"/>
              <a:gd name="connsiteX79" fmla="*/ 377714 w 795490"/>
              <a:gd name="connsiteY79" fmla="*/ 489164 h 809641"/>
              <a:gd name="connsiteX80" fmla="*/ 370481 w 795490"/>
              <a:gd name="connsiteY80" fmla="*/ 463140 h 809641"/>
              <a:gd name="connsiteX81" fmla="*/ 560817 w 795490"/>
              <a:gd name="connsiteY81" fmla="*/ 456490 h 809641"/>
              <a:gd name="connsiteX82" fmla="*/ 496083 w 795490"/>
              <a:gd name="connsiteY82" fmla="*/ 505791 h 809641"/>
              <a:gd name="connsiteX83" fmla="*/ 432110 w 795490"/>
              <a:gd name="connsiteY83" fmla="*/ 539003 h 809641"/>
              <a:gd name="connsiteX84" fmla="*/ 484712 w 795490"/>
              <a:gd name="connsiteY84" fmla="*/ 428521 h 809641"/>
              <a:gd name="connsiteX85" fmla="*/ 560817 w 795490"/>
              <a:gd name="connsiteY85" fmla="*/ 456490 h 809641"/>
              <a:gd name="connsiteX86" fmla="*/ 694189 w 795490"/>
              <a:gd name="connsiteY86" fmla="*/ 456357 h 809641"/>
              <a:gd name="connsiteX87" fmla="*/ 623177 w 795490"/>
              <a:gd name="connsiteY87" fmla="*/ 437360 h 809641"/>
              <a:gd name="connsiteX88" fmla="*/ 615915 w 795490"/>
              <a:gd name="connsiteY88" fmla="*/ 431762 h 809641"/>
              <a:gd name="connsiteX89" fmla="*/ 615833 w 795490"/>
              <a:gd name="connsiteY89" fmla="*/ 431745 h 809641"/>
              <a:gd name="connsiteX90" fmla="*/ 606937 w 795490"/>
              <a:gd name="connsiteY90" fmla="*/ 433964 h 809641"/>
              <a:gd name="connsiteX91" fmla="*/ 472530 w 795490"/>
              <a:gd name="connsiteY91" fmla="*/ 392290 h 809641"/>
              <a:gd name="connsiteX92" fmla="*/ 469387 w 795490"/>
              <a:gd name="connsiteY92" fmla="*/ 388745 h 809641"/>
              <a:gd name="connsiteX93" fmla="*/ 473757 w 795490"/>
              <a:gd name="connsiteY93" fmla="*/ 382796 h 809641"/>
              <a:gd name="connsiteX94" fmla="*/ 473216 w 795490"/>
              <a:gd name="connsiteY94" fmla="*/ 370128 h 809641"/>
              <a:gd name="connsiteX95" fmla="*/ 459748 w 795490"/>
              <a:gd name="connsiteY95" fmla="*/ 369919 h 809641"/>
              <a:gd name="connsiteX96" fmla="*/ 458700 w 795490"/>
              <a:gd name="connsiteY96" fmla="*/ 371120 h 809641"/>
              <a:gd name="connsiteX97" fmla="*/ 448073 w 795490"/>
              <a:gd name="connsiteY97" fmla="*/ 385835 h 809641"/>
              <a:gd name="connsiteX98" fmla="*/ 442801 w 795490"/>
              <a:gd name="connsiteY98" fmla="*/ 393806 h 809641"/>
              <a:gd name="connsiteX99" fmla="*/ 442134 w 795490"/>
              <a:gd name="connsiteY99" fmla="*/ 394722 h 809641"/>
              <a:gd name="connsiteX100" fmla="*/ 338297 w 795490"/>
              <a:gd name="connsiteY100" fmla="*/ 447689 h 809641"/>
              <a:gd name="connsiteX101" fmla="*/ 280862 w 795490"/>
              <a:gd name="connsiteY101" fmla="*/ 434008 h 809641"/>
              <a:gd name="connsiteX102" fmla="*/ 269539 w 795490"/>
              <a:gd name="connsiteY102" fmla="*/ 428769 h 809641"/>
              <a:gd name="connsiteX103" fmla="*/ 263338 w 795490"/>
              <a:gd name="connsiteY103" fmla="*/ 425334 h 809641"/>
              <a:gd name="connsiteX104" fmla="*/ 257719 w 795490"/>
              <a:gd name="connsiteY104" fmla="*/ 421951 h 809641"/>
              <a:gd name="connsiteX105" fmla="*/ 245146 w 795490"/>
              <a:gd name="connsiteY105" fmla="*/ 423634 h 809641"/>
              <a:gd name="connsiteX106" fmla="*/ 246161 w 795490"/>
              <a:gd name="connsiteY106" fmla="*/ 437078 h 809641"/>
              <a:gd name="connsiteX107" fmla="*/ 247459 w 795490"/>
              <a:gd name="connsiteY107" fmla="*/ 438016 h 809641"/>
              <a:gd name="connsiteX108" fmla="*/ 255210 w 795490"/>
              <a:gd name="connsiteY108" fmla="*/ 442684 h 809641"/>
              <a:gd name="connsiteX109" fmla="*/ 255081 w 795490"/>
              <a:gd name="connsiteY109" fmla="*/ 442957 h 809641"/>
              <a:gd name="connsiteX110" fmla="*/ 90553 w 795490"/>
              <a:gd name="connsiteY110" fmla="*/ 502633 h 809641"/>
              <a:gd name="connsiteX111" fmla="*/ 30877 w 795490"/>
              <a:gd name="connsiteY111" fmla="*/ 338104 h 809641"/>
              <a:gd name="connsiteX112" fmla="*/ 107829 w 795490"/>
              <a:gd name="connsiteY112" fmla="*/ 271872 h 809641"/>
              <a:gd name="connsiteX113" fmla="*/ 115096 w 795490"/>
              <a:gd name="connsiteY113" fmla="*/ 269718 h 809641"/>
              <a:gd name="connsiteX114" fmla="*/ 126418 w 795490"/>
              <a:gd name="connsiteY114" fmla="*/ 282346 h 809641"/>
              <a:gd name="connsiteX115" fmla="*/ 139467 w 795490"/>
              <a:gd name="connsiteY115" fmla="*/ 283421 h 809641"/>
              <a:gd name="connsiteX116" fmla="*/ 140327 w 795490"/>
              <a:gd name="connsiteY116" fmla="*/ 269321 h 809641"/>
              <a:gd name="connsiteX117" fmla="*/ 140169 w 795490"/>
              <a:gd name="connsiteY117" fmla="*/ 269146 h 809641"/>
              <a:gd name="connsiteX118" fmla="*/ 123500 w 795490"/>
              <a:gd name="connsiteY118" fmla="*/ 250555 h 809641"/>
              <a:gd name="connsiteX119" fmla="*/ 119413 w 795490"/>
              <a:gd name="connsiteY119" fmla="*/ 244683 h 809641"/>
              <a:gd name="connsiteX120" fmla="*/ 100484 w 795490"/>
              <a:gd name="connsiteY120" fmla="*/ 193770 h 809641"/>
              <a:gd name="connsiteX121" fmla="*/ 192431 w 795490"/>
              <a:gd name="connsiteY121" fmla="*/ 86030 h 809641"/>
              <a:gd name="connsiteX122" fmla="*/ 217546 w 795490"/>
              <a:gd name="connsiteY122" fmla="*/ 87210 h 809641"/>
              <a:gd name="connsiteX123" fmla="*/ 256573 w 795490"/>
              <a:gd name="connsiteY123" fmla="*/ 103187 h 809641"/>
              <a:gd name="connsiteX124" fmla="*/ 261907 w 795490"/>
              <a:gd name="connsiteY124" fmla="*/ 106711 h 809641"/>
              <a:gd name="connsiteX125" fmla="*/ 260142 w 795490"/>
              <a:gd name="connsiteY125" fmla="*/ 123553 h 809641"/>
              <a:gd name="connsiteX126" fmla="*/ 268450 w 795490"/>
              <a:gd name="connsiteY126" fmla="*/ 134205 h 809641"/>
              <a:gd name="connsiteX127" fmla="*/ 269609 w 795490"/>
              <a:gd name="connsiteY127" fmla="*/ 134272 h 809641"/>
              <a:gd name="connsiteX128" fmla="*/ 279068 w 795490"/>
              <a:gd name="connsiteY128" fmla="*/ 125742 h 809641"/>
              <a:gd name="connsiteX129" fmla="*/ 281683 w 795490"/>
              <a:gd name="connsiteY129" fmla="*/ 100836 h 809641"/>
              <a:gd name="connsiteX130" fmla="*/ 283610 w 795490"/>
              <a:gd name="connsiteY130" fmla="*/ 93183 h 809641"/>
              <a:gd name="connsiteX131" fmla="*/ 367573 w 795490"/>
              <a:gd name="connsiteY131" fmla="*/ 19459 h 809641"/>
              <a:gd name="connsiteX132" fmla="*/ 456638 w 795490"/>
              <a:gd name="connsiteY132" fmla="*/ 63151 h 809641"/>
              <a:gd name="connsiteX133" fmla="*/ 456761 w 795490"/>
              <a:gd name="connsiteY133" fmla="*/ 63342 h 809641"/>
              <a:gd name="connsiteX134" fmla="*/ 443980 w 795490"/>
              <a:gd name="connsiteY134" fmla="*/ 71276 h 809641"/>
              <a:gd name="connsiteX135" fmla="*/ 439985 w 795490"/>
              <a:gd name="connsiteY135" fmla="*/ 83830 h 809641"/>
              <a:gd name="connsiteX136" fmla="*/ 452723 w 795490"/>
              <a:gd name="connsiteY136" fmla="*/ 88213 h 809641"/>
              <a:gd name="connsiteX137" fmla="*/ 453570 w 795490"/>
              <a:gd name="connsiteY137" fmla="*/ 87745 h 809641"/>
              <a:gd name="connsiteX138" fmla="*/ 476620 w 795490"/>
              <a:gd name="connsiteY138" fmla="*/ 72822 h 809641"/>
              <a:gd name="connsiteX139" fmla="*/ 481150 w 795490"/>
              <a:gd name="connsiteY139" fmla="*/ 69988 h 809641"/>
              <a:gd name="connsiteX140" fmla="*/ 611114 w 795490"/>
              <a:gd name="connsiteY140" fmla="*/ 104221 h 809641"/>
              <a:gd name="connsiteX141" fmla="*/ 624047 w 795490"/>
              <a:gd name="connsiteY141" fmla="*/ 152414 h 809641"/>
              <a:gd name="connsiteX142" fmla="*/ 623571 w 795490"/>
              <a:gd name="connsiteY142" fmla="*/ 161909 h 809641"/>
              <a:gd name="connsiteX143" fmla="*/ 622283 w 795490"/>
              <a:gd name="connsiteY143" fmla="*/ 174948 h 809641"/>
              <a:gd name="connsiteX144" fmla="*/ 622336 w 795490"/>
              <a:gd name="connsiteY144" fmla="*/ 175043 h 809641"/>
              <a:gd name="connsiteX145" fmla="*/ 634078 w 795490"/>
              <a:gd name="connsiteY145" fmla="*/ 180854 h 809641"/>
              <a:gd name="connsiteX146" fmla="*/ 699297 w 795490"/>
              <a:gd name="connsiteY146" fmla="*/ 250481 h 809641"/>
              <a:gd name="connsiteX147" fmla="*/ 692951 w 795490"/>
              <a:gd name="connsiteY147" fmla="*/ 248885 h 809641"/>
              <a:gd name="connsiteX148" fmla="*/ 681400 w 795490"/>
              <a:gd name="connsiteY148" fmla="*/ 254150 h 809641"/>
              <a:gd name="connsiteX149" fmla="*/ 686275 w 795490"/>
              <a:gd name="connsiteY149" fmla="*/ 266707 h 809641"/>
              <a:gd name="connsiteX150" fmla="*/ 687797 w 795490"/>
              <a:gd name="connsiteY150" fmla="*/ 267229 h 809641"/>
              <a:gd name="connsiteX151" fmla="*/ 721121 w 795490"/>
              <a:gd name="connsiteY151" fmla="*/ 275611 h 809641"/>
              <a:gd name="connsiteX152" fmla="*/ 767641 w 795490"/>
              <a:gd name="connsiteY152" fmla="*/ 401956 h 809641"/>
              <a:gd name="connsiteX153" fmla="*/ 694189 w 795490"/>
              <a:gd name="connsiteY153" fmla="*/ 456357 h 80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795490" h="809641">
                <a:moveTo>
                  <a:pt x="721374" y="255067"/>
                </a:moveTo>
                <a:cubicBezTo>
                  <a:pt x="708497" y="215263"/>
                  <a:pt x="680081" y="182352"/>
                  <a:pt x="642580" y="163810"/>
                </a:cubicBezTo>
                <a:cubicBezTo>
                  <a:pt x="642546" y="163794"/>
                  <a:pt x="642526" y="163757"/>
                  <a:pt x="642530" y="163720"/>
                </a:cubicBezTo>
                <a:cubicBezTo>
                  <a:pt x="642895" y="160000"/>
                  <a:pt x="643101" y="156230"/>
                  <a:pt x="643101" y="152414"/>
                </a:cubicBezTo>
                <a:cubicBezTo>
                  <a:pt x="643152" y="89338"/>
                  <a:pt x="592059" y="38163"/>
                  <a:pt x="528982" y="38112"/>
                </a:cubicBezTo>
                <a:cubicBezTo>
                  <a:pt x="509256" y="38096"/>
                  <a:pt x="489862" y="43190"/>
                  <a:pt x="472689" y="52897"/>
                </a:cubicBezTo>
                <a:cubicBezTo>
                  <a:pt x="438868" y="-288"/>
                  <a:pt x="368335" y="-15984"/>
                  <a:pt x="315151" y="17837"/>
                </a:cubicBezTo>
                <a:cubicBezTo>
                  <a:pt x="290499" y="33514"/>
                  <a:pt x="272798" y="58048"/>
                  <a:pt x="265694" y="86385"/>
                </a:cubicBezTo>
                <a:cubicBezTo>
                  <a:pt x="210860" y="50163"/>
                  <a:pt x="137046" y="65251"/>
                  <a:pt x="100824" y="120084"/>
                </a:cubicBezTo>
                <a:cubicBezTo>
                  <a:pt x="73979" y="160724"/>
                  <a:pt x="74610" y="213620"/>
                  <a:pt x="102418" y="253607"/>
                </a:cubicBezTo>
                <a:cubicBezTo>
                  <a:pt x="26770" y="275939"/>
                  <a:pt x="-16451" y="355369"/>
                  <a:pt x="5881" y="431017"/>
                </a:cubicBezTo>
                <a:cubicBezTo>
                  <a:pt x="28214" y="506666"/>
                  <a:pt x="107644" y="549887"/>
                  <a:pt x="183292" y="527554"/>
                </a:cubicBezTo>
                <a:cubicBezTo>
                  <a:pt x="188462" y="526027"/>
                  <a:pt x="193541" y="524210"/>
                  <a:pt x="198506" y="522110"/>
                </a:cubicBezTo>
                <a:lnTo>
                  <a:pt x="225737" y="543376"/>
                </a:lnTo>
                <a:cubicBezTo>
                  <a:pt x="243053" y="555964"/>
                  <a:pt x="259659" y="569502"/>
                  <a:pt x="275478" y="583927"/>
                </a:cubicBezTo>
                <a:lnTo>
                  <a:pt x="284314" y="591703"/>
                </a:lnTo>
                <a:cubicBezTo>
                  <a:pt x="312528" y="616376"/>
                  <a:pt x="328731" y="652017"/>
                  <a:pt x="328772" y="689497"/>
                </a:cubicBezTo>
                <a:lnTo>
                  <a:pt x="328772" y="762014"/>
                </a:lnTo>
                <a:cubicBezTo>
                  <a:pt x="328772" y="777796"/>
                  <a:pt x="315979" y="790589"/>
                  <a:pt x="300197" y="790589"/>
                </a:cubicBezTo>
                <a:lnTo>
                  <a:pt x="281658" y="790589"/>
                </a:lnTo>
                <a:cubicBezTo>
                  <a:pt x="276873" y="790482"/>
                  <a:pt x="272698" y="793821"/>
                  <a:pt x="271752" y="798514"/>
                </a:cubicBezTo>
                <a:cubicBezTo>
                  <a:pt x="270872" y="803704"/>
                  <a:pt x="274366" y="808625"/>
                  <a:pt x="279556" y="809505"/>
                </a:cubicBezTo>
                <a:cubicBezTo>
                  <a:pt x="280081" y="809594"/>
                  <a:pt x="280614" y="809639"/>
                  <a:pt x="281147" y="809639"/>
                </a:cubicBezTo>
                <a:lnTo>
                  <a:pt x="461612" y="809639"/>
                </a:lnTo>
                <a:cubicBezTo>
                  <a:pt x="466397" y="809746"/>
                  <a:pt x="470572" y="806407"/>
                  <a:pt x="471518" y="801714"/>
                </a:cubicBezTo>
                <a:cubicBezTo>
                  <a:pt x="472398" y="796524"/>
                  <a:pt x="468904" y="791603"/>
                  <a:pt x="463714" y="790723"/>
                </a:cubicBezTo>
                <a:cubicBezTo>
                  <a:pt x="463188" y="790634"/>
                  <a:pt x="462656" y="790589"/>
                  <a:pt x="462122" y="790589"/>
                </a:cubicBezTo>
                <a:lnTo>
                  <a:pt x="443072" y="790589"/>
                </a:lnTo>
                <a:cubicBezTo>
                  <a:pt x="427290" y="790589"/>
                  <a:pt x="414497" y="777796"/>
                  <a:pt x="414497" y="762014"/>
                </a:cubicBezTo>
                <a:lnTo>
                  <a:pt x="414497" y="680400"/>
                </a:lnTo>
                <a:cubicBezTo>
                  <a:pt x="414453" y="642045"/>
                  <a:pt x="436273" y="607018"/>
                  <a:pt x="470722" y="590150"/>
                </a:cubicBezTo>
                <a:cubicBezTo>
                  <a:pt x="518598" y="566337"/>
                  <a:pt x="581585" y="527554"/>
                  <a:pt x="614739" y="490105"/>
                </a:cubicBezTo>
                <a:lnTo>
                  <a:pt x="635620" y="466709"/>
                </a:lnTo>
                <a:cubicBezTo>
                  <a:pt x="693450" y="491906"/>
                  <a:pt x="760757" y="465452"/>
                  <a:pt x="785954" y="407622"/>
                </a:cubicBezTo>
                <a:cubicBezTo>
                  <a:pt x="811152" y="349792"/>
                  <a:pt x="784697" y="282485"/>
                  <a:pt x="726868" y="257288"/>
                </a:cubicBezTo>
                <a:cubicBezTo>
                  <a:pt x="725057" y="256499"/>
                  <a:pt x="723225" y="255757"/>
                  <a:pt x="721377" y="255063"/>
                </a:cubicBezTo>
                <a:close/>
                <a:moveTo>
                  <a:pt x="600500" y="477445"/>
                </a:moveTo>
                <a:cubicBezTo>
                  <a:pt x="569098" y="512917"/>
                  <a:pt x="506393" y="551138"/>
                  <a:pt x="462239" y="573090"/>
                </a:cubicBezTo>
                <a:cubicBezTo>
                  <a:pt x="421300" y="593161"/>
                  <a:pt x="395379" y="634807"/>
                  <a:pt x="395447" y="680400"/>
                </a:cubicBezTo>
                <a:lnTo>
                  <a:pt x="395447" y="762014"/>
                </a:lnTo>
                <a:cubicBezTo>
                  <a:pt x="395484" y="772352"/>
                  <a:pt x="398916" y="782392"/>
                  <a:pt x="405216" y="790589"/>
                </a:cubicBezTo>
                <a:lnTo>
                  <a:pt x="338054" y="790589"/>
                </a:lnTo>
                <a:cubicBezTo>
                  <a:pt x="344353" y="782392"/>
                  <a:pt x="347786" y="772352"/>
                  <a:pt x="347822" y="762014"/>
                </a:cubicBezTo>
                <a:lnTo>
                  <a:pt x="347822" y="689497"/>
                </a:lnTo>
                <a:cubicBezTo>
                  <a:pt x="347781" y="646530"/>
                  <a:pt x="329212" y="605668"/>
                  <a:pt x="296872" y="577379"/>
                </a:cubicBezTo>
                <a:lnTo>
                  <a:pt x="288077" y="569639"/>
                </a:lnTo>
                <a:cubicBezTo>
                  <a:pt x="271887" y="554872"/>
                  <a:pt x="254888" y="541015"/>
                  <a:pt x="237159" y="528135"/>
                </a:cubicBezTo>
                <a:lnTo>
                  <a:pt x="217176" y="512521"/>
                </a:lnTo>
                <a:cubicBezTo>
                  <a:pt x="223945" y="508412"/>
                  <a:pt x="230361" y="503749"/>
                  <a:pt x="236360" y="498580"/>
                </a:cubicBezTo>
                <a:cubicBezTo>
                  <a:pt x="267603" y="517196"/>
                  <a:pt x="296329" y="539741"/>
                  <a:pt x="321838" y="565663"/>
                </a:cubicBezTo>
                <a:lnTo>
                  <a:pt x="338297" y="583151"/>
                </a:lnTo>
                <a:lnTo>
                  <a:pt x="338297" y="559131"/>
                </a:lnTo>
                <a:cubicBezTo>
                  <a:pt x="338524" y="527225"/>
                  <a:pt x="332822" y="495552"/>
                  <a:pt x="321483" y="465727"/>
                </a:cubicBezTo>
                <a:cubicBezTo>
                  <a:pt x="327064" y="466388"/>
                  <a:pt x="332678" y="466727"/>
                  <a:pt x="338297" y="466739"/>
                </a:cubicBezTo>
                <a:cubicBezTo>
                  <a:pt x="342728" y="466739"/>
                  <a:pt x="347094" y="466476"/>
                  <a:pt x="351424" y="466092"/>
                </a:cubicBezTo>
                <a:cubicBezTo>
                  <a:pt x="358050" y="486171"/>
                  <a:pt x="362611" y="506874"/>
                  <a:pt x="365035" y="527879"/>
                </a:cubicBezTo>
                <a:lnTo>
                  <a:pt x="370323" y="572007"/>
                </a:lnTo>
                <a:lnTo>
                  <a:pt x="383583" y="529586"/>
                </a:lnTo>
                <a:cubicBezTo>
                  <a:pt x="393226" y="499068"/>
                  <a:pt x="405721" y="469525"/>
                  <a:pt x="420903" y="441350"/>
                </a:cubicBezTo>
                <a:cubicBezTo>
                  <a:pt x="435405" y="431500"/>
                  <a:pt x="448055" y="419168"/>
                  <a:pt x="458271" y="404922"/>
                </a:cubicBezTo>
                <a:cubicBezTo>
                  <a:pt x="461935" y="409045"/>
                  <a:pt x="465814" y="412972"/>
                  <a:pt x="469892" y="416686"/>
                </a:cubicBezTo>
                <a:cubicBezTo>
                  <a:pt x="439380" y="459168"/>
                  <a:pt x="418587" y="517556"/>
                  <a:pt x="405418" y="559111"/>
                </a:cubicBezTo>
                <a:lnTo>
                  <a:pt x="396437" y="587439"/>
                </a:lnTo>
                <a:lnTo>
                  <a:pt x="420212" y="569609"/>
                </a:lnTo>
                <a:cubicBezTo>
                  <a:pt x="446917" y="551657"/>
                  <a:pt x="475110" y="536026"/>
                  <a:pt x="504482" y="522886"/>
                </a:cubicBezTo>
                <a:cubicBezTo>
                  <a:pt x="536492" y="508112"/>
                  <a:pt x="564160" y="485347"/>
                  <a:pt x="584822" y="456783"/>
                </a:cubicBezTo>
                <a:cubicBezTo>
                  <a:pt x="593822" y="456102"/>
                  <a:pt x="602748" y="454656"/>
                  <a:pt x="611502" y="452463"/>
                </a:cubicBezTo>
                <a:lnTo>
                  <a:pt x="611579" y="452479"/>
                </a:lnTo>
                <a:cubicBezTo>
                  <a:pt x="613798" y="454194"/>
                  <a:pt x="616096" y="455800"/>
                  <a:pt x="618437" y="457347"/>
                </a:cubicBezTo>
                <a:close/>
                <a:moveTo>
                  <a:pt x="271726" y="452212"/>
                </a:moveTo>
                <a:cubicBezTo>
                  <a:pt x="272093" y="451409"/>
                  <a:pt x="272289" y="450951"/>
                  <a:pt x="272289" y="450951"/>
                </a:cubicBezTo>
                <a:cubicBezTo>
                  <a:pt x="272289" y="450951"/>
                  <a:pt x="276956" y="453095"/>
                  <a:pt x="277702" y="453434"/>
                </a:cubicBezTo>
                <a:cubicBezTo>
                  <a:pt x="284293" y="456408"/>
                  <a:pt x="291092" y="458898"/>
                  <a:pt x="298045" y="460884"/>
                </a:cubicBezTo>
                <a:cubicBezTo>
                  <a:pt x="298513" y="461019"/>
                  <a:pt x="298732" y="461060"/>
                  <a:pt x="298732" y="461060"/>
                </a:cubicBezTo>
                <a:cubicBezTo>
                  <a:pt x="309530" y="484518"/>
                  <a:pt x="316119" y="509692"/>
                  <a:pt x="318200" y="535432"/>
                </a:cubicBezTo>
                <a:cubicBezTo>
                  <a:pt x="297055" y="516608"/>
                  <a:pt x="274314" y="499656"/>
                  <a:pt x="250234" y="484769"/>
                </a:cubicBezTo>
                <a:cubicBezTo>
                  <a:pt x="258846" y="474945"/>
                  <a:pt x="266076" y="463992"/>
                  <a:pt x="271726" y="452212"/>
                </a:cubicBezTo>
                <a:close/>
                <a:moveTo>
                  <a:pt x="370481" y="463140"/>
                </a:moveTo>
                <a:cubicBezTo>
                  <a:pt x="377757" y="461529"/>
                  <a:pt x="384898" y="459363"/>
                  <a:pt x="391843" y="456663"/>
                </a:cubicBezTo>
                <a:cubicBezTo>
                  <a:pt x="386820" y="467284"/>
                  <a:pt x="382054" y="478179"/>
                  <a:pt x="377714" y="489164"/>
                </a:cubicBezTo>
                <a:cubicBezTo>
                  <a:pt x="375671" y="480129"/>
                  <a:pt x="373183" y="471522"/>
                  <a:pt x="370481" y="463140"/>
                </a:cubicBezTo>
                <a:close/>
                <a:moveTo>
                  <a:pt x="560817" y="456490"/>
                </a:moveTo>
                <a:cubicBezTo>
                  <a:pt x="543078" y="477433"/>
                  <a:pt x="520987" y="494257"/>
                  <a:pt x="496083" y="505791"/>
                </a:cubicBezTo>
                <a:cubicBezTo>
                  <a:pt x="477075" y="514963"/>
                  <a:pt x="453062" y="526556"/>
                  <a:pt x="432110" y="539003"/>
                </a:cubicBezTo>
                <a:cubicBezTo>
                  <a:pt x="444546" y="499958"/>
                  <a:pt x="462242" y="462789"/>
                  <a:pt x="484712" y="428521"/>
                </a:cubicBezTo>
                <a:cubicBezTo>
                  <a:pt x="507110" y="444506"/>
                  <a:pt x="533398" y="454167"/>
                  <a:pt x="560817" y="456490"/>
                </a:cubicBezTo>
                <a:close/>
                <a:moveTo>
                  <a:pt x="694189" y="456357"/>
                </a:moveTo>
                <a:cubicBezTo>
                  <a:pt x="668925" y="459852"/>
                  <a:pt x="643320" y="453003"/>
                  <a:pt x="623177" y="437360"/>
                </a:cubicBezTo>
                <a:lnTo>
                  <a:pt x="615915" y="431762"/>
                </a:lnTo>
                <a:lnTo>
                  <a:pt x="615833" y="431745"/>
                </a:lnTo>
                <a:lnTo>
                  <a:pt x="606937" y="433964"/>
                </a:lnTo>
                <a:cubicBezTo>
                  <a:pt x="557860" y="446537"/>
                  <a:pt x="505885" y="430421"/>
                  <a:pt x="472530" y="392290"/>
                </a:cubicBezTo>
                <a:lnTo>
                  <a:pt x="469387" y="388745"/>
                </a:lnTo>
                <a:lnTo>
                  <a:pt x="473757" y="382796"/>
                </a:lnTo>
                <a:cubicBezTo>
                  <a:pt x="476674" y="379001"/>
                  <a:pt x="476446" y="373661"/>
                  <a:pt x="473216" y="370128"/>
                </a:cubicBezTo>
                <a:cubicBezTo>
                  <a:pt x="469555" y="366351"/>
                  <a:pt x="463524" y="366258"/>
                  <a:pt x="459748" y="369919"/>
                </a:cubicBezTo>
                <a:cubicBezTo>
                  <a:pt x="459365" y="370290"/>
                  <a:pt x="459015" y="370692"/>
                  <a:pt x="458700" y="371120"/>
                </a:cubicBezTo>
                <a:lnTo>
                  <a:pt x="448073" y="385835"/>
                </a:lnTo>
                <a:cubicBezTo>
                  <a:pt x="448073" y="385835"/>
                  <a:pt x="443386" y="392825"/>
                  <a:pt x="442801" y="393806"/>
                </a:cubicBezTo>
                <a:cubicBezTo>
                  <a:pt x="442801" y="393806"/>
                  <a:pt x="442356" y="394424"/>
                  <a:pt x="442134" y="394722"/>
                </a:cubicBezTo>
                <a:cubicBezTo>
                  <a:pt x="417935" y="427910"/>
                  <a:pt x="379371" y="447582"/>
                  <a:pt x="338297" y="447689"/>
                </a:cubicBezTo>
                <a:cubicBezTo>
                  <a:pt x="318343" y="447699"/>
                  <a:pt x="298669" y="443011"/>
                  <a:pt x="280862" y="434008"/>
                </a:cubicBezTo>
                <a:cubicBezTo>
                  <a:pt x="280862" y="434008"/>
                  <a:pt x="275187" y="431642"/>
                  <a:pt x="269539" y="428769"/>
                </a:cubicBezTo>
                <a:cubicBezTo>
                  <a:pt x="266613" y="427284"/>
                  <a:pt x="263338" y="425334"/>
                  <a:pt x="263338" y="425334"/>
                </a:cubicBezTo>
                <a:lnTo>
                  <a:pt x="257719" y="421951"/>
                </a:lnTo>
                <a:cubicBezTo>
                  <a:pt x="253673" y="419391"/>
                  <a:pt x="248376" y="420101"/>
                  <a:pt x="245146" y="423634"/>
                </a:cubicBezTo>
                <a:cubicBezTo>
                  <a:pt x="241714" y="427626"/>
                  <a:pt x="242168" y="433645"/>
                  <a:pt x="246161" y="437078"/>
                </a:cubicBezTo>
                <a:cubicBezTo>
                  <a:pt x="246567" y="437427"/>
                  <a:pt x="247001" y="437740"/>
                  <a:pt x="247459" y="438016"/>
                </a:cubicBezTo>
                <a:lnTo>
                  <a:pt x="255210" y="442684"/>
                </a:lnTo>
                <a:lnTo>
                  <a:pt x="255081" y="442957"/>
                </a:lnTo>
                <a:cubicBezTo>
                  <a:pt x="226127" y="504869"/>
                  <a:pt x="152465" y="531587"/>
                  <a:pt x="90553" y="502633"/>
                </a:cubicBezTo>
                <a:cubicBezTo>
                  <a:pt x="28640" y="473679"/>
                  <a:pt x="1923" y="400016"/>
                  <a:pt x="30877" y="338104"/>
                </a:cubicBezTo>
                <a:cubicBezTo>
                  <a:pt x="45874" y="306036"/>
                  <a:pt x="73886" y="281926"/>
                  <a:pt x="107829" y="271872"/>
                </a:cubicBezTo>
                <a:lnTo>
                  <a:pt x="115096" y="269718"/>
                </a:lnTo>
                <a:lnTo>
                  <a:pt x="126418" y="282346"/>
                </a:lnTo>
                <a:cubicBezTo>
                  <a:pt x="129792" y="286111"/>
                  <a:pt x="135522" y="286583"/>
                  <a:pt x="139467" y="283421"/>
                </a:cubicBezTo>
                <a:cubicBezTo>
                  <a:pt x="143598" y="279765"/>
                  <a:pt x="143984" y="273452"/>
                  <a:pt x="140327" y="269321"/>
                </a:cubicBezTo>
                <a:cubicBezTo>
                  <a:pt x="140275" y="269262"/>
                  <a:pt x="140222" y="269204"/>
                  <a:pt x="140169" y="269146"/>
                </a:cubicBezTo>
                <a:lnTo>
                  <a:pt x="123500" y="250555"/>
                </a:lnTo>
                <a:lnTo>
                  <a:pt x="119413" y="244683"/>
                </a:lnTo>
                <a:cubicBezTo>
                  <a:pt x="108704" y="229688"/>
                  <a:pt x="102171" y="212118"/>
                  <a:pt x="100484" y="193770"/>
                </a:cubicBezTo>
                <a:cubicBezTo>
                  <a:pt x="96123" y="138628"/>
                  <a:pt x="137289" y="90391"/>
                  <a:pt x="192431" y="86030"/>
                </a:cubicBezTo>
                <a:cubicBezTo>
                  <a:pt x="200819" y="85367"/>
                  <a:pt x="209257" y="85763"/>
                  <a:pt x="217546" y="87210"/>
                </a:cubicBezTo>
                <a:cubicBezTo>
                  <a:pt x="231524" y="89766"/>
                  <a:pt x="244815" y="95207"/>
                  <a:pt x="256573" y="103187"/>
                </a:cubicBezTo>
                <a:lnTo>
                  <a:pt x="261907" y="106711"/>
                </a:lnTo>
                <a:lnTo>
                  <a:pt x="260142" y="123553"/>
                </a:lnTo>
                <a:cubicBezTo>
                  <a:pt x="259528" y="128780"/>
                  <a:pt x="263231" y="133528"/>
                  <a:pt x="268450" y="134205"/>
                </a:cubicBezTo>
                <a:cubicBezTo>
                  <a:pt x="268834" y="134248"/>
                  <a:pt x="269221" y="134270"/>
                  <a:pt x="269609" y="134272"/>
                </a:cubicBezTo>
                <a:cubicBezTo>
                  <a:pt x="274479" y="134265"/>
                  <a:pt x="278559" y="130586"/>
                  <a:pt x="279068" y="125742"/>
                </a:cubicBezTo>
                <a:lnTo>
                  <a:pt x="281683" y="100836"/>
                </a:lnTo>
                <a:lnTo>
                  <a:pt x="283610" y="93183"/>
                </a:lnTo>
                <a:cubicBezTo>
                  <a:pt x="293192" y="53325"/>
                  <a:pt x="326812" y="23806"/>
                  <a:pt x="367573" y="19459"/>
                </a:cubicBezTo>
                <a:cubicBezTo>
                  <a:pt x="403115" y="16119"/>
                  <a:pt x="437526" y="33000"/>
                  <a:pt x="456638" y="63151"/>
                </a:cubicBezTo>
                <a:lnTo>
                  <a:pt x="456761" y="63342"/>
                </a:lnTo>
                <a:lnTo>
                  <a:pt x="443980" y="71276"/>
                </a:lnTo>
                <a:cubicBezTo>
                  <a:pt x="439651" y="73838"/>
                  <a:pt x="437933" y="79238"/>
                  <a:pt x="439985" y="83830"/>
                </a:cubicBezTo>
                <a:cubicBezTo>
                  <a:pt x="442292" y="88557"/>
                  <a:pt x="447995" y="90521"/>
                  <a:pt x="452723" y="88213"/>
                </a:cubicBezTo>
                <a:cubicBezTo>
                  <a:pt x="453013" y="88072"/>
                  <a:pt x="453296" y="87915"/>
                  <a:pt x="453570" y="87745"/>
                </a:cubicBezTo>
                <a:lnTo>
                  <a:pt x="476620" y="72822"/>
                </a:lnTo>
                <a:cubicBezTo>
                  <a:pt x="477547" y="72246"/>
                  <a:pt x="481150" y="69988"/>
                  <a:pt x="481150" y="69988"/>
                </a:cubicBezTo>
                <a:cubicBezTo>
                  <a:pt x="526492" y="43553"/>
                  <a:pt x="584679" y="58879"/>
                  <a:pt x="611114" y="104221"/>
                </a:cubicBezTo>
                <a:cubicBezTo>
                  <a:pt x="619641" y="118847"/>
                  <a:pt x="624105" y="135484"/>
                  <a:pt x="624047" y="152414"/>
                </a:cubicBezTo>
                <a:cubicBezTo>
                  <a:pt x="624047" y="155478"/>
                  <a:pt x="623885" y="158673"/>
                  <a:pt x="623571" y="161909"/>
                </a:cubicBezTo>
                <a:lnTo>
                  <a:pt x="622283" y="174948"/>
                </a:lnTo>
                <a:cubicBezTo>
                  <a:pt x="622280" y="174988"/>
                  <a:pt x="622300" y="175025"/>
                  <a:pt x="622336" y="175043"/>
                </a:cubicBezTo>
                <a:lnTo>
                  <a:pt x="634078" y="180854"/>
                </a:lnTo>
                <a:cubicBezTo>
                  <a:pt x="663475" y="195476"/>
                  <a:pt x="686626" y="220192"/>
                  <a:pt x="699297" y="250481"/>
                </a:cubicBezTo>
                <a:lnTo>
                  <a:pt x="692951" y="248885"/>
                </a:lnTo>
                <a:cubicBezTo>
                  <a:pt x="688334" y="247613"/>
                  <a:pt x="683468" y="249830"/>
                  <a:pt x="681400" y="254150"/>
                </a:cubicBezTo>
                <a:cubicBezTo>
                  <a:pt x="679279" y="258963"/>
                  <a:pt x="681461" y="264585"/>
                  <a:pt x="686275" y="266707"/>
                </a:cubicBezTo>
                <a:cubicBezTo>
                  <a:pt x="686767" y="266924"/>
                  <a:pt x="687276" y="267099"/>
                  <a:pt x="687797" y="267229"/>
                </a:cubicBezTo>
                <a:lnTo>
                  <a:pt x="721121" y="275611"/>
                </a:lnTo>
                <a:cubicBezTo>
                  <a:pt x="768857" y="297654"/>
                  <a:pt x="789684" y="354220"/>
                  <a:pt x="767641" y="401956"/>
                </a:cubicBezTo>
                <a:cubicBezTo>
                  <a:pt x="754032" y="431426"/>
                  <a:pt x="726346" y="451931"/>
                  <a:pt x="694189" y="456357"/>
                </a:cubicBezTo>
                <a:close/>
              </a:path>
            </a:pathLst>
          </a:custGeom>
          <a:solidFill>
            <a:schemeClr val="bg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9DAD926B-8ECB-0FC9-DF3C-53C6B44EE7DD}"/>
              </a:ext>
            </a:extLst>
          </p:cNvPr>
          <p:cNvSpPr txBox="1"/>
          <p:nvPr/>
        </p:nvSpPr>
        <p:spPr>
          <a:xfrm>
            <a:off x="979544" y="5300050"/>
            <a:ext cx="2288725" cy="91440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Percentage of land that is now green infrastructure </a:t>
            </a:r>
          </a:p>
        </p:txBody>
      </p:sp>
      <p:sp>
        <p:nvSpPr>
          <p:cNvPr id="37" name="TextBox 36">
            <a:extLst>
              <a:ext uri="{FF2B5EF4-FFF2-40B4-BE49-F238E27FC236}">
                <a16:creationId xmlns:a16="http://schemas.microsoft.com/office/drawing/2014/main" id="{DC0CFC93-6495-D75A-05DD-A826655E39E0}"/>
              </a:ext>
            </a:extLst>
          </p:cNvPr>
          <p:cNvSpPr txBox="1"/>
          <p:nvPr/>
        </p:nvSpPr>
        <p:spPr>
          <a:xfrm>
            <a:off x="4538610" y="291568"/>
            <a:ext cx="3697025" cy="546847"/>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Improving resilience towards climate change </a:t>
            </a:r>
            <a:r>
              <a:rPr lang="en-GB" sz="1400" b="1" dirty="0">
                <a:solidFill>
                  <a:srgbClr val="000000"/>
                </a:solidFill>
                <a:latin typeface="Calibri"/>
              </a:rPr>
              <a:t>(Q1)</a:t>
            </a:r>
            <a:endParaRPr kumimoji="0" lang="en-GB" sz="1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9EAD1DD3-D2DC-B3B8-AA61-E8C6C1FE1639}"/>
              </a:ext>
            </a:extLst>
          </p:cNvPr>
          <p:cNvSpPr txBox="1"/>
          <p:nvPr/>
        </p:nvSpPr>
        <p:spPr>
          <a:xfrm>
            <a:off x="937351" y="5946839"/>
            <a:ext cx="860611" cy="67027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800" b="1" i="0" u="none" strike="noStrike" kern="1200" cap="none" spc="0" normalizeH="0" baseline="0" noProof="0">
                <a:ln>
                  <a:noFill/>
                </a:ln>
                <a:solidFill>
                  <a:srgbClr val="000000"/>
                </a:solidFill>
                <a:effectLst/>
                <a:uLnTx/>
                <a:uFillTx/>
                <a:latin typeface="Calibri"/>
                <a:ea typeface="+mn-ea"/>
                <a:cs typeface="+mn-cs"/>
              </a:rPr>
              <a:t>14%</a:t>
            </a:r>
          </a:p>
        </p:txBody>
      </p:sp>
      <p:sp>
        <p:nvSpPr>
          <p:cNvPr id="42" name="Arrow: Right 41">
            <a:extLst>
              <a:ext uri="{FF2B5EF4-FFF2-40B4-BE49-F238E27FC236}">
                <a16:creationId xmlns:a16="http://schemas.microsoft.com/office/drawing/2014/main" id="{FEC0740D-D748-EB8F-81CE-4E35588B5D13}"/>
              </a:ext>
            </a:extLst>
          </p:cNvPr>
          <p:cNvSpPr/>
          <p:nvPr/>
        </p:nvSpPr>
        <p:spPr>
          <a:xfrm>
            <a:off x="1810648" y="5991898"/>
            <a:ext cx="582895" cy="365733"/>
          </a:xfrm>
          <a:prstGeom prst="rightArrow">
            <a:avLst/>
          </a:prstGeom>
          <a:solidFill>
            <a:srgbClr val="729D4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85734463-593D-E2D7-ED3B-6AD81A32A250}"/>
              </a:ext>
            </a:extLst>
          </p:cNvPr>
          <p:cNvSpPr txBox="1"/>
          <p:nvPr/>
        </p:nvSpPr>
        <p:spPr>
          <a:xfrm>
            <a:off x="2489448" y="5860118"/>
            <a:ext cx="753093" cy="85068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Calibri"/>
                <a:ea typeface="+mn-ea"/>
                <a:cs typeface="+mn-cs"/>
              </a:rPr>
              <a:t>2040 target</a:t>
            </a:r>
          </a:p>
        </p:txBody>
      </p:sp>
      <p:sp>
        <p:nvSpPr>
          <p:cNvPr id="48" name="Rectangle: Rounded Corners 47">
            <a:extLst>
              <a:ext uri="{FF2B5EF4-FFF2-40B4-BE49-F238E27FC236}">
                <a16:creationId xmlns:a16="http://schemas.microsoft.com/office/drawing/2014/main" id="{91088072-324D-370C-B167-974E6C1F5B77}"/>
              </a:ext>
            </a:extLst>
          </p:cNvPr>
          <p:cNvSpPr/>
          <p:nvPr/>
        </p:nvSpPr>
        <p:spPr>
          <a:xfrm>
            <a:off x="8473412" y="764038"/>
            <a:ext cx="1610106" cy="1580779"/>
          </a:xfrm>
          <a:prstGeom prst="roundRect">
            <a:avLst>
              <a:gd name="adj" fmla="val 11619"/>
            </a:avLst>
          </a:prstGeom>
          <a:solidFill>
            <a:srgbClr val="A6A6A6">
              <a:alpha val="34902"/>
            </a:srgbClr>
          </a:solidFill>
          <a:ln w="38100">
            <a:solidFill>
              <a:srgbClr val="47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49D59A74-1623-6EF6-F61E-15FD866B7611}"/>
              </a:ext>
            </a:extLst>
          </p:cNvPr>
          <p:cNvSpPr/>
          <p:nvPr/>
        </p:nvSpPr>
        <p:spPr>
          <a:xfrm flipH="1">
            <a:off x="9201082" y="945580"/>
            <a:ext cx="238971"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a:ln w="22225">
                  <a:solidFill>
                    <a:srgbClr val="D2DCBB"/>
                  </a:solidFill>
                  <a:prstDash val="solid"/>
                </a:ln>
                <a:solidFill>
                  <a:srgbClr val="3A7D64"/>
                </a:solidFill>
                <a:effectLst/>
                <a:uLnTx/>
                <a:uFillTx/>
                <a:latin typeface="Calibri"/>
                <a:ea typeface="+mn-ea"/>
                <a:cs typeface="+mn-cs"/>
              </a:rPr>
              <a:t>A</a:t>
            </a:r>
          </a:p>
        </p:txBody>
      </p:sp>
      <p:sp>
        <p:nvSpPr>
          <p:cNvPr id="50" name="TextBox 49">
            <a:extLst>
              <a:ext uri="{FF2B5EF4-FFF2-40B4-BE49-F238E27FC236}">
                <a16:creationId xmlns:a16="http://schemas.microsoft.com/office/drawing/2014/main" id="{0B3A9B83-8DD4-6AA1-C8E9-B4A069DCB5CF}"/>
              </a:ext>
            </a:extLst>
          </p:cNvPr>
          <p:cNvSpPr txBox="1"/>
          <p:nvPr/>
        </p:nvSpPr>
        <p:spPr>
          <a:xfrm>
            <a:off x="8296912" y="854692"/>
            <a:ext cx="204731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ECC rating for Carbon Disclosure Project</a:t>
            </a:r>
          </a:p>
        </p:txBody>
      </p:sp>
      <p:pic>
        <p:nvPicPr>
          <p:cNvPr id="52" name="Graphic 51" descr="Power Plant outline">
            <a:extLst>
              <a:ext uri="{FF2B5EF4-FFF2-40B4-BE49-F238E27FC236}">
                <a16:creationId xmlns:a16="http://schemas.microsoft.com/office/drawing/2014/main" id="{64F35948-B59A-363E-05BF-75718E33A9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92983" y="2133993"/>
            <a:ext cx="654780" cy="672709"/>
          </a:xfrm>
          <a:prstGeom prst="rect">
            <a:avLst/>
          </a:prstGeom>
        </p:spPr>
      </p:pic>
      <p:sp>
        <p:nvSpPr>
          <p:cNvPr id="54" name="Rectangle: Rounded Corners 53">
            <a:extLst>
              <a:ext uri="{FF2B5EF4-FFF2-40B4-BE49-F238E27FC236}">
                <a16:creationId xmlns:a16="http://schemas.microsoft.com/office/drawing/2014/main" id="{004A412D-7E06-AB68-BC76-ED0BC3BD06E6}"/>
              </a:ext>
            </a:extLst>
          </p:cNvPr>
          <p:cNvSpPr/>
          <p:nvPr/>
        </p:nvSpPr>
        <p:spPr>
          <a:xfrm>
            <a:off x="10232434" y="1499380"/>
            <a:ext cx="1848926" cy="926578"/>
          </a:xfrm>
          <a:prstGeom prst="roundRect">
            <a:avLst/>
          </a:prstGeom>
          <a:solidFill>
            <a:srgbClr val="D2D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TextBox 46">
            <a:extLst>
              <a:ext uri="{FF2B5EF4-FFF2-40B4-BE49-F238E27FC236}">
                <a16:creationId xmlns:a16="http://schemas.microsoft.com/office/drawing/2014/main" id="{07459F1A-BEDD-3F98-61ED-60EA056AAF3C}"/>
              </a:ext>
            </a:extLst>
          </p:cNvPr>
          <p:cNvSpPr txBox="1"/>
          <p:nvPr/>
        </p:nvSpPr>
        <p:spPr>
          <a:xfrm>
            <a:off x="10287717" y="1536366"/>
            <a:ext cx="1749038" cy="81075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a:ea typeface="+mn-ea"/>
                <a:cs typeface="+mn-cs"/>
              </a:rPr>
              <a:t>48.1%</a:t>
            </a:r>
          </a:p>
          <a:p>
            <a:pPr marL="0" marR="0" lvl="0" indent="0" algn="ctr" defTabSz="914400" rtl="0" eaLnBrk="1" fontAlgn="auto" latinLnBrk="0" hangingPunct="1">
              <a:lnSpc>
                <a:spcPct val="100000"/>
              </a:lnSpc>
              <a:spcBef>
                <a:spcPts val="0"/>
              </a:spcBef>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a:ea typeface="+mn-ea"/>
                <a:cs typeface="+mn-cs"/>
              </a:rPr>
              <a:t> </a:t>
            </a:r>
            <a:r>
              <a:rPr kumimoji="0" lang="en-GB" sz="900" b="0" i="0" u="none" strike="noStrike" kern="1200" cap="none" spc="0" normalizeH="0" baseline="0" noProof="0" dirty="0">
                <a:ln>
                  <a:noFill/>
                </a:ln>
                <a:solidFill>
                  <a:srgbClr val="000000"/>
                </a:solidFill>
                <a:effectLst/>
                <a:uLnTx/>
                <a:uFillTx/>
                <a:latin typeface="Calibri"/>
                <a:ea typeface="+mn-ea"/>
                <a:cs typeface="+mn-cs"/>
              </a:rPr>
              <a:t>(</a:t>
            </a:r>
            <a:r>
              <a:rPr lang="en-GB" sz="900" dirty="0">
                <a:solidFill>
                  <a:srgbClr val="000000"/>
                </a:solidFill>
                <a:latin typeface="Calibri"/>
              </a:rPr>
              <a:t>Q1) T</a:t>
            </a:r>
            <a:r>
              <a:rPr kumimoji="0" lang="en-GB" sz="900" b="0" i="0" u="none" strike="noStrike" kern="1200" cap="none" spc="0" normalizeH="0" baseline="0" noProof="0" dirty="0" err="1">
                <a:ln>
                  <a:noFill/>
                </a:ln>
                <a:solidFill>
                  <a:srgbClr val="000000"/>
                </a:solidFill>
                <a:effectLst/>
                <a:uLnTx/>
                <a:uFillTx/>
                <a:latin typeface="Calibri"/>
                <a:ea typeface="+mn-ea"/>
                <a:cs typeface="+mn-cs"/>
              </a:rPr>
              <a:t>otal</a:t>
            </a:r>
            <a:r>
              <a:rPr kumimoji="0" lang="en-GB" sz="900" b="0" i="0" u="none" strike="noStrike" kern="1200" cap="none" spc="0" normalizeH="0" baseline="0" noProof="0" dirty="0">
                <a:ln>
                  <a:noFill/>
                </a:ln>
                <a:solidFill>
                  <a:srgbClr val="000000"/>
                </a:solidFill>
                <a:effectLst/>
                <a:uLnTx/>
                <a:uFillTx/>
                <a:latin typeface="Calibri"/>
                <a:ea typeface="+mn-ea"/>
                <a:cs typeface="+mn-cs"/>
              </a:rPr>
              <a:t> consumption Solar Energy Produced by ECC Sites Fed to Grid (</a:t>
            </a:r>
            <a:r>
              <a:rPr kumimoji="0" lang="en-GB" sz="900" b="0" i="0" u="none" strike="noStrike" kern="1200" cap="none" spc="0" normalizeH="0" baseline="0" noProof="0" dirty="0" err="1">
                <a:ln>
                  <a:noFill/>
                </a:ln>
                <a:solidFill>
                  <a:srgbClr val="000000"/>
                </a:solidFill>
                <a:effectLst/>
                <a:uLnTx/>
                <a:uFillTx/>
                <a:latin typeface="Calibri"/>
                <a:ea typeface="+mn-ea"/>
                <a:cs typeface="+mn-cs"/>
              </a:rPr>
              <a:t>Wh</a:t>
            </a:r>
            <a:r>
              <a:rPr kumimoji="0" lang="en-GB" sz="900" b="0" i="0" u="none" strike="noStrike" kern="1200" cap="none" spc="0" normalizeH="0" baseline="0" noProof="0" dirty="0">
                <a:ln>
                  <a:noFill/>
                </a:ln>
                <a:solidFill>
                  <a:srgbClr val="000000"/>
                </a:solidFill>
                <a:effectLst/>
                <a:uLnTx/>
                <a:uFillTx/>
                <a:latin typeface="Calibri"/>
                <a:ea typeface="+mn-ea"/>
                <a:cs typeface="+mn-cs"/>
              </a:rPr>
              <a:t>)</a:t>
            </a:r>
            <a:endParaRPr kumimoji="0" lang="en-GB"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D74669C8-5062-09B3-237D-30A8BB885A71}"/>
              </a:ext>
            </a:extLst>
          </p:cNvPr>
          <p:cNvSpPr/>
          <p:nvPr/>
        </p:nvSpPr>
        <p:spPr>
          <a:xfrm>
            <a:off x="6447200" y="3060062"/>
            <a:ext cx="1138174" cy="930201"/>
          </a:xfrm>
          <a:prstGeom prst="roundRect">
            <a:avLst>
              <a:gd name="adj" fmla="val 11619"/>
            </a:avLst>
          </a:prstGeom>
          <a:solidFill>
            <a:schemeClr val="tx1">
              <a:lumMod val="75000"/>
              <a:lumOff val="25000"/>
              <a:alpha val="34902"/>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08C95D84-000C-5DE2-0C53-1E3380B9EFE7}"/>
              </a:ext>
            </a:extLst>
          </p:cNvPr>
          <p:cNvSpPr txBox="1"/>
          <p:nvPr/>
        </p:nvSpPr>
        <p:spPr>
          <a:xfrm>
            <a:off x="6447200" y="3119807"/>
            <a:ext cx="1108557" cy="100027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r>
              <a:rPr kumimoji="0" lang="en-GB" sz="1250" b="1" i="0" u="none" strike="noStrike" kern="1200" cap="none" spc="0" normalizeH="0" baseline="0" noProof="0" dirty="0">
                <a:ln>
                  <a:noFill/>
                </a:ln>
                <a:solidFill>
                  <a:srgbClr val="000000"/>
                </a:solidFill>
                <a:effectLst/>
                <a:uLnTx/>
                <a:uFillTx/>
                <a:latin typeface="Calibri"/>
                <a:ea typeface="+mn-ea"/>
                <a:cs typeface="+mn-cs"/>
              </a:rPr>
              <a:t>8.42 MtCO2e </a:t>
            </a:r>
          </a:p>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r>
              <a:rPr kumimoji="0" lang="en-GB" sz="1000" b="0" i="1" u="none" strike="noStrike" kern="1200" cap="none" spc="0" normalizeH="0" baseline="0" noProof="0" dirty="0">
                <a:ln>
                  <a:noFill/>
                </a:ln>
                <a:solidFill>
                  <a:srgbClr val="000000"/>
                </a:solidFill>
                <a:effectLst/>
                <a:uLnTx/>
                <a:uFillTx/>
                <a:latin typeface="Calibri"/>
                <a:ea typeface="+mn-ea"/>
                <a:cs typeface="+mn-cs"/>
              </a:rPr>
              <a:t>Actual (2019)</a:t>
            </a:r>
          </a:p>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r>
              <a:rPr kumimoji="0" lang="en-GB" sz="1250" b="1" i="0" u="none" strike="noStrike" kern="1200" cap="none" spc="0" normalizeH="0" baseline="0" noProof="0" dirty="0">
                <a:ln>
                  <a:noFill/>
                </a:ln>
                <a:solidFill>
                  <a:srgbClr val="000000"/>
                </a:solidFill>
                <a:effectLst/>
                <a:uLnTx/>
                <a:uFillTx/>
                <a:latin typeface="Calibri"/>
                <a:ea typeface="+mn-ea"/>
                <a:cs typeface="+mn-cs"/>
              </a:rPr>
              <a:t>0.45 MtCO2e</a:t>
            </a:r>
          </a:p>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r>
              <a:rPr kumimoji="0" lang="en-GB" sz="1000" b="0" i="1" u="none" strike="noStrike" kern="1200" cap="none" spc="0" normalizeH="0" baseline="0" noProof="0" dirty="0">
                <a:ln>
                  <a:noFill/>
                </a:ln>
                <a:solidFill>
                  <a:srgbClr val="000000"/>
                </a:solidFill>
                <a:effectLst/>
                <a:uLnTx/>
                <a:uFillTx/>
                <a:latin typeface="Calibri"/>
                <a:ea typeface="+mn-ea"/>
                <a:cs typeface="+mn-cs"/>
              </a:rPr>
              <a:t>Projection 2050 </a:t>
            </a:r>
          </a:p>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endParaRPr kumimoji="0" lang="en-GB" sz="1400" b="1"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endParaRPr>
          </a:p>
        </p:txBody>
      </p:sp>
      <p:graphicFrame>
        <p:nvGraphicFramePr>
          <p:cNvPr id="4" name="Table 5">
            <a:extLst>
              <a:ext uri="{FF2B5EF4-FFF2-40B4-BE49-F238E27FC236}">
                <a16:creationId xmlns:a16="http://schemas.microsoft.com/office/drawing/2014/main" id="{3E832E9C-8431-2CFB-CB22-AE633940557C}"/>
              </a:ext>
            </a:extLst>
          </p:cNvPr>
          <p:cNvGraphicFramePr>
            <a:graphicFrameLocks noGrp="1"/>
          </p:cNvGraphicFramePr>
          <p:nvPr/>
        </p:nvGraphicFramePr>
        <p:xfrm>
          <a:off x="3742259" y="5648645"/>
          <a:ext cx="7795258" cy="1052241"/>
        </p:xfrm>
        <a:graphic>
          <a:graphicData uri="http://schemas.openxmlformats.org/drawingml/2006/table">
            <a:tbl>
              <a:tblPr firstRow="1" bandRow="1">
                <a:tableStyleId>{5940675A-B579-460E-94D1-54222C63F5DA}</a:tableStyleId>
              </a:tblPr>
              <a:tblGrid>
                <a:gridCol w="490536">
                  <a:extLst>
                    <a:ext uri="{9D8B030D-6E8A-4147-A177-3AD203B41FA5}">
                      <a16:colId xmlns:a16="http://schemas.microsoft.com/office/drawing/2014/main" val="4001658804"/>
                    </a:ext>
                  </a:extLst>
                </a:gridCol>
                <a:gridCol w="686755">
                  <a:extLst>
                    <a:ext uri="{9D8B030D-6E8A-4147-A177-3AD203B41FA5}">
                      <a16:colId xmlns:a16="http://schemas.microsoft.com/office/drawing/2014/main" val="2837329268"/>
                    </a:ext>
                  </a:extLst>
                </a:gridCol>
                <a:gridCol w="800100">
                  <a:extLst>
                    <a:ext uri="{9D8B030D-6E8A-4147-A177-3AD203B41FA5}">
                      <a16:colId xmlns:a16="http://schemas.microsoft.com/office/drawing/2014/main" val="423777412"/>
                    </a:ext>
                  </a:extLst>
                </a:gridCol>
                <a:gridCol w="548640">
                  <a:extLst>
                    <a:ext uri="{9D8B030D-6E8A-4147-A177-3AD203B41FA5}">
                      <a16:colId xmlns:a16="http://schemas.microsoft.com/office/drawing/2014/main" val="1169131870"/>
                    </a:ext>
                  </a:extLst>
                </a:gridCol>
                <a:gridCol w="788670">
                  <a:extLst>
                    <a:ext uri="{9D8B030D-6E8A-4147-A177-3AD203B41FA5}">
                      <a16:colId xmlns:a16="http://schemas.microsoft.com/office/drawing/2014/main" val="2443720572"/>
                    </a:ext>
                  </a:extLst>
                </a:gridCol>
                <a:gridCol w="685767">
                  <a:extLst>
                    <a:ext uri="{9D8B030D-6E8A-4147-A177-3AD203B41FA5}">
                      <a16:colId xmlns:a16="http://schemas.microsoft.com/office/drawing/2014/main" val="1250729958"/>
                    </a:ext>
                  </a:extLst>
                </a:gridCol>
                <a:gridCol w="777273">
                  <a:extLst>
                    <a:ext uri="{9D8B030D-6E8A-4147-A177-3AD203B41FA5}">
                      <a16:colId xmlns:a16="http://schemas.microsoft.com/office/drawing/2014/main" val="3421309278"/>
                    </a:ext>
                  </a:extLst>
                </a:gridCol>
                <a:gridCol w="693337">
                  <a:extLst>
                    <a:ext uri="{9D8B030D-6E8A-4147-A177-3AD203B41FA5}">
                      <a16:colId xmlns:a16="http://schemas.microsoft.com/office/drawing/2014/main" val="1275915337"/>
                    </a:ext>
                  </a:extLst>
                </a:gridCol>
                <a:gridCol w="792563">
                  <a:extLst>
                    <a:ext uri="{9D8B030D-6E8A-4147-A177-3AD203B41FA5}">
                      <a16:colId xmlns:a16="http://schemas.microsoft.com/office/drawing/2014/main" val="1563126990"/>
                    </a:ext>
                  </a:extLst>
                </a:gridCol>
                <a:gridCol w="676442">
                  <a:extLst>
                    <a:ext uri="{9D8B030D-6E8A-4147-A177-3AD203B41FA5}">
                      <a16:colId xmlns:a16="http://schemas.microsoft.com/office/drawing/2014/main" val="3353752148"/>
                    </a:ext>
                  </a:extLst>
                </a:gridCol>
                <a:gridCol w="855175">
                  <a:extLst>
                    <a:ext uri="{9D8B030D-6E8A-4147-A177-3AD203B41FA5}">
                      <a16:colId xmlns:a16="http://schemas.microsoft.com/office/drawing/2014/main" val="677378780"/>
                    </a:ext>
                  </a:extLst>
                </a:gridCol>
              </a:tblGrid>
              <a:tr h="373639">
                <a:tc>
                  <a:txBody>
                    <a:bodyPr/>
                    <a:lstStyle/>
                    <a:p>
                      <a:pPr algn="l"/>
                      <a:r>
                        <a:rPr lang="en-GB" sz="1000" b="1">
                          <a:solidFill>
                            <a:schemeClr val="tx1"/>
                          </a:solidFill>
                        </a:rPr>
                        <a:t>Year</a:t>
                      </a:r>
                    </a:p>
                  </a:txBody>
                  <a:tcPr marL="87710" marR="87710" marT="43855" marB="43855" anchor="ctr">
                    <a:solidFill>
                      <a:schemeClr val="bg2">
                        <a:lumMod val="85000"/>
                      </a:schemeClr>
                    </a:solidFill>
                  </a:tcPr>
                </a:tc>
                <a:tc>
                  <a:txBody>
                    <a:bodyPr/>
                    <a:lstStyle/>
                    <a:p>
                      <a:pPr algn="ctr"/>
                      <a:r>
                        <a:rPr lang="en-GB" sz="1000" b="1">
                          <a:solidFill>
                            <a:schemeClr val="tx1"/>
                          </a:solidFill>
                        </a:rPr>
                        <a:t>Domestic Actual</a:t>
                      </a:r>
                    </a:p>
                  </a:txBody>
                  <a:tcPr marL="87710" marR="87710" marT="43855" marB="43855" anchor="ctr">
                    <a:solidFill>
                      <a:schemeClr val="bg2">
                        <a:lumMod val="85000"/>
                      </a:schemeClr>
                    </a:solidFill>
                  </a:tcPr>
                </a:tc>
                <a:tc>
                  <a:txBody>
                    <a:bodyPr/>
                    <a:lstStyle/>
                    <a:p>
                      <a:pPr algn="ctr"/>
                      <a:r>
                        <a:rPr lang="en-GB" sz="1000" b="1" i="1" dirty="0">
                          <a:solidFill>
                            <a:schemeClr val="tx1"/>
                          </a:solidFill>
                        </a:rPr>
                        <a:t>Projections</a:t>
                      </a:r>
                    </a:p>
                  </a:txBody>
                  <a:tcPr marL="87710" marR="87710" marT="43855" marB="43855" anchor="ctr">
                    <a:solidFill>
                      <a:schemeClr val="bg2">
                        <a:lumMod val="85000"/>
                      </a:schemeClr>
                    </a:solidFill>
                  </a:tcPr>
                </a:tc>
                <a:tc>
                  <a:txBody>
                    <a:bodyPr/>
                    <a:lstStyle/>
                    <a:p>
                      <a:pPr algn="ctr"/>
                      <a:r>
                        <a:rPr lang="en-GB" sz="1000" b="1">
                          <a:solidFill>
                            <a:schemeClr val="tx1"/>
                          </a:solidFill>
                        </a:rPr>
                        <a:t>I&amp;C Actual</a:t>
                      </a:r>
                    </a:p>
                  </a:txBody>
                  <a:tcPr marL="87710" marR="87710" marT="43855" marB="43855" anchor="ctr">
                    <a:solidFill>
                      <a:schemeClr val="bg2">
                        <a:lumMod val="85000"/>
                      </a:schemeClr>
                    </a:solidFill>
                  </a:tcPr>
                </a:tc>
                <a:tc>
                  <a:txBody>
                    <a:bodyPr/>
                    <a:lstStyle/>
                    <a:p>
                      <a:pPr algn="ctr"/>
                      <a:r>
                        <a:rPr lang="en-GB" sz="1000" b="1" i="1">
                          <a:solidFill>
                            <a:schemeClr val="tx1"/>
                          </a:solidFill>
                        </a:rPr>
                        <a:t>Projections</a:t>
                      </a:r>
                    </a:p>
                  </a:txBody>
                  <a:tcPr marL="87710" marR="87710" marT="43855" marB="43855" anchor="ctr">
                    <a:solidFill>
                      <a:schemeClr val="bg2">
                        <a:lumMod val="85000"/>
                      </a:schemeClr>
                    </a:solidFill>
                  </a:tcPr>
                </a:tc>
                <a:tc>
                  <a:txBody>
                    <a:bodyPr/>
                    <a:lstStyle/>
                    <a:p>
                      <a:pPr algn="ctr"/>
                      <a:r>
                        <a:rPr lang="en-GB" sz="1000" b="1">
                          <a:solidFill>
                            <a:schemeClr val="tx1"/>
                          </a:solidFill>
                        </a:rPr>
                        <a:t>Industrial Actual</a:t>
                      </a:r>
                    </a:p>
                  </a:txBody>
                  <a:tcPr marL="87710" marR="87710" marT="43855" marB="43855" anchor="ctr">
                    <a:solidFill>
                      <a:schemeClr val="bg2">
                        <a:lumMod val="85000"/>
                      </a:schemeClr>
                    </a:solidFill>
                  </a:tcPr>
                </a:tc>
                <a:tc>
                  <a:txBody>
                    <a:bodyPr/>
                    <a:lstStyle/>
                    <a:p>
                      <a:pPr algn="ctr"/>
                      <a:r>
                        <a:rPr lang="en-GB" sz="1000" b="1" i="1">
                          <a:solidFill>
                            <a:schemeClr val="tx1"/>
                          </a:solidFill>
                        </a:rPr>
                        <a:t>Projections</a:t>
                      </a:r>
                    </a:p>
                  </a:txBody>
                  <a:tcPr marL="87710" marR="87710" marT="43855" marB="43855" anchor="ctr">
                    <a:solidFill>
                      <a:schemeClr val="bg2">
                        <a:lumMod val="85000"/>
                      </a:schemeClr>
                    </a:solidFill>
                  </a:tcPr>
                </a:tc>
                <a:tc>
                  <a:txBody>
                    <a:bodyPr/>
                    <a:lstStyle/>
                    <a:p>
                      <a:pPr algn="ctr"/>
                      <a:r>
                        <a:rPr lang="en-GB" sz="1000" b="1">
                          <a:solidFill>
                            <a:schemeClr val="tx1"/>
                          </a:solidFill>
                        </a:rPr>
                        <a:t>Transport Actual</a:t>
                      </a:r>
                    </a:p>
                  </a:txBody>
                  <a:tcPr marL="87710" marR="87710" marT="43855" marB="43855" anchor="ctr">
                    <a:solidFill>
                      <a:schemeClr val="bg2">
                        <a:lumMod val="85000"/>
                      </a:schemeClr>
                    </a:solidFill>
                  </a:tcPr>
                </a:tc>
                <a:tc>
                  <a:txBody>
                    <a:bodyPr/>
                    <a:lstStyle/>
                    <a:p>
                      <a:pPr algn="ctr"/>
                      <a:r>
                        <a:rPr lang="en-GB" sz="1000" b="1">
                          <a:solidFill>
                            <a:schemeClr val="tx1"/>
                          </a:solidFill>
                        </a:rPr>
                        <a:t>Projections</a:t>
                      </a:r>
                      <a:endParaRPr lang="en-GB" sz="1000" b="1" i="1">
                        <a:solidFill>
                          <a:schemeClr val="tx1"/>
                        </a:solidFill>
                      </a:endParaRPr>
                    </a:p>
                  </a:txBody>
                  <a:tcPr marL="87710" marR="87710" marT="43855" marB="43855" anchor="ctr">
                    <a:solidFill>
                      <a:schemeClr val="bg2">
                        <a:lumMod val="85000"/>
                      </a:schemeClr>
                    </a:solidFill>
                  </a:tcPr>
                </a:tc>
                <a:tc>
                  <a:txBody>
                    <a:bodyPr/>
                    <a:lstStyle/>
                    <a:p>
                      <a:pPr algn="ctr"/>
                      <a:r>
                        <a:rPr lang="en-GB" sz="1000" b="1">
                          <a:solidFill>
                            <a:schemeClr val="tx1"/>
                          </a:solidFill>
                        </a:rPr>
                        <a:t>Waste Actuals</a:t>
                      </a:r>
                    </a:p>
                  </a:txBody>
                  <a:tcPr marL="87710" marR="87710" marT="43855" marB="43855" anchor="ctr">
                    <a:solidFill>
                      <a:schemeClr val="bg2">
                        <a:lumMod val="85000"/>
                      </a:schemeClr>
                    </a:solidFill>
                  </a:tcPr>
                </a:tc>
                <a:tc>
                  <a:txBody>
                    <a:bodyPr/>
                    <a:lstStyle/>
                    <a:p>
                      <a:pPr algn="ctr"/>
                      <a:r>
                        <a:rPr lang="en-GB" sz="1000" b="1" i="1">
                          <a:solidFill>
                            <a:schemeClr val="tx1"/>
                          </a:solidFill>
                        </a:rPr>
                        <a:t>Projections</a:t>
                      </a:r>
                    </a:p>
                  </a:txBody>
                  <a:tcPr marL="87710" marR="87710" marT="43855" marB="43855" anchor="ctr">
                    <a:solidFill>
                      <a:schemeClr val="bg2">
                        <a:lumMod val="85000"/>
                      </a:schemeClr>
                    </a:solidFill>
                  </a:tcPr>
                </a:tc>
                <a:extLst>
                  <a:ext uri="{0D108BD9-81ED-4DB2-BD59-A6C34878D82A}">
                    <a16:rowId xmlns:a16="http://schemas.microsoft.com/office/drawing/2014/main" val="4155799610"/>
                  </a:ext>
                </a:extLst>
              </a:tr>
              <a:tr h="324113">
                <a:tc>
                  <a:txBody>
                    <a:bodyPr/>
                    <a:lstStyle/>
                    <a:p>
                      <a:r>
                        <a:rPr lang="en-GB" sz="1000" b="1"/>
                        <a:t>2018</a:t>
                      </a:r>
                    </a:p>
                  </a:txBody>
                  <a:tcPr marL="87710" marR="87710" marT="43855" marB="43855" anchor="ctr">
                    <a:solidFill>
                      <a:schemeClr val="bg2">
                        <a:lumMod val="85000"/>
                      </a:schemeClr>
                    </a:solidFill>
                  </a:tcPr>
                </a:tc>
                <a:tc>
                  <a:txBody>
                    <a:bodyPr/>
                    <a:lstStyle/>
                    <a:p>
                      <a:pPr algn="ctr"/>
                      <a:r>
                        <a:rPr lang="en-GB" sz="1000" b="1"/>
                        <a:t>2.16</a:t>
                      </a:r>
                    </a:p>
                  </a:txBody>
                  <a:tcPr marL="87710" marR="87710" marT="43855" marB="43855" anchor="ctr">
                    <a:solidFill>
                      <a:schemeClr val="bg1"/>
                    </a:solidFill>
                  </a:tcPr>
                </a:tc>
                <a:tc>
                  <a:txBody>
                    <a:bodyPr/>
                    <a:lstStyle/>
                    <a:p>
                      <a:pPr algn="ctr"/>
                      <a:r>
                        <a:rPr lang="en-GB" sz="1000" i="1"/>
                        <a:t>2.16</a:t>
                      </a:r>
                    </a:p>
                  </a:txBody>
                  <a:tcPr marL="87710" marR="87710" marT="43855" marB="43855" anchor="ctr">
                    <a:solidFill>
                      <a:schemeClr val="bg1"/>
                    </a:solidFill>
                  </a:tcPr>
                </a:tc>
                <a:tc>
                  <a:txBody>
                    <a:bodyPr/>
                    <a:lstStyle/>
                    <a:p>
                      <a:pPr algn="ctr"/>
                      <a:r>
                        <a:rPr lang="en-GB" sz="1000" b="1"/>
                        <a:t>1.51</a:t>
                      </a:r>
                    </a:p>
                  </a:txBody>
                  <a:tcPr marL="87710" marR="87710" marT="43855" marB="43855" anchor="ctr">
                    <a:solidFill>
                      <a:schemeClr val="bg1"/>
                    </a:solidFill>
                  </a:tcPr>
                </a:tc>
                <a:tc>
                  <a:txBody>
                    <a:bodyPr/>
                    <a:lstStyle/>
                    <a:p>
                      <a:pPr algn="ctr"/>
                      <a:r>
                        <a:rPr lang="en-GB" sz="1000" i="1" dirty="0"/>
                        <a:t>1.51</a:t>
                      </a:r>
                    </a:p>
                  </a:txBody>
                  <a:tcPr marL="87710" marR="87710" marT="43855" marB="43855" anchor="ctr">
                    <a:solidFill>
                      <a:schemeClr val="bg1"/>
                    </a:solidFill>
                  </a:tcPr>
                </a:tc>
                <a:tc>
                  <a:txBody>
                    <a:bodyPr/>
                    <a:lstStyle/>
                    <a:p>
                      <a:pPr algn="ctr"/>
                      <a:r>
                        <a:rPr lang="en-GB" sz="1000" b="1"/>
                        <a:t>0.35</a:t>
                      </a:r>
                    </a:p>
                  </a:txBody>
                  <a:tcPr marL="87710" marR="87710" marT="43855" marB="43855" anchor="ctr">
                    <a:solidFill>
                      <a:schemeClr val="bg1"/>
                    </a:solidFill>
                  </a:tcPr>
                </a:tc>
                <a:tc>
                  <a:txBody>
                    <a:bodyPr/>
                    <a:lstStyle/>
                    <a:p>
                      <a:pPr algn="ctr"/>
                      <a:r>
                        <a:rPr lang="en-GB" sz="1000" i="1"/>
                        <a:t>0.35</a:t>
                      </a:r>
                    </a:p>
                  </a:txBody>
                  <a:tcPr marL="87710" marR="87710" marT="43855" marB="43855" anchor="ctr">
                    <a:solidFill>
                      <a:schemeClr val="bg1"/>
                    </a:solidFill>
                  </a:tcPr>
                </a:tc>
                <a:tc>
                  <a:txBody>
                    <a:bodyPr/>
                    <a:lstStyle/>
                    <a:p>
                      <a:pPr algn="ctr"/>
                      <a:r>
                        <a:rPr lang="en-GB" sz="1000" b="1"/>
                        <a:t>3.07</a:t>
                      </a:r>
                    </a:p>
                  </a:txBody>
                  <a:tcPr marL="87710" marR="87710" marT="43855" marB="43855" anchor="ctr">
                    <a:solidFill>
                      <a:schemeClr val="bg1"/>
                    </a:solidFill>
                  </a:tcPr>
                </a:tc>
                <a:tc>
                  <a:txBody>
                    <a:bodyPr/>
                    <a:lstStyle/>
                    <a:p>
                      <a:pPr algn="ctr"/>
                      <a:r>
                        <a:rPr lang="en-GB" sz="1000" i="1"/>
                        <a:t>3.07</a:t>
                      </a:r>
                    </a:p>
                  </a:txBody>
                  <a:tcPr marL="87710" marR="87710" marT="43855" marB="43855" anchor="ctr">
                    <a:solidFill>
                      <a:schemeClr val="bg1"/>
                    </a:solidFill>
                  </a:tcPr>
                </a:tc>
                <a:tc>
                  <a:txBody>
                    <a:bodyPr/>
                    <a:lstStyle/>
                    <a:p>
                      <a:pPr algn="ctr"/>
                      <a:r>
                        <a:rPr lang="en-GB" sz="1000" b="1" dirty="0"/>
                        <a:t>0.97</a:t>
                      </a:r>
                    </a:p>
                  </a:txBody>
                  <a:tcPr marL="87710" marR="87710" marT="43855" marB="43855" anchor="ctr">
                    <a:solidFill>
                      <a:schemeClr val="bg1"/>
                    </a:solidFill>
                  </a:tcPr>
                </a:tc>
                <a:tc>
                  <a:txBody>
                    <a:bodyPr/>
                    <a:lstStyle/>
                    <a:p>
                      <a:pPr algn="ctr"/>
                      <a:r>
                        <a:rPr lang="en-GB" sz="1000" i="1"/>
                        <a:t>0.97</a:t>
                      </a:r>
                    </a:p>
                  </a:txBody>
                  <a:tcPr marL="87710" marR="87710" marT="43855" marB="43855" anchor="ctr">
                    <a:solidFill>
                      <a:schemeClr val="bg1"/>
                    </a:solidFill>
                  </a:tcPr>
                </a:tc>
                <a:extLst>
                  <a:ext uri="{0D108BD9-81ED-4DB2-BD59-A6C34878D82A}">
                    <a16:rowId xmlns:a16="http://schemas.microsoft.com/office/drawing/2014/main" val="3023391338"/>
                  </a:ext>
                </a:extLst>
              </a:tr>
              <a:tr h="335618">
                <a:tc>
                  <a:txBody>
                    <a:bodyPr/>
                    <a:lstStyle/>
                    <a:p>
                      <a:r>
                        <a:rPr lang="en-GB" sz="1000" b="1"/>
                        <a:t>2019</a:t>
                      </a:r>
                    </a:p>
                  </a:txBody>
                  <a:tcPr marL="87710" marR="87710" marT="43855" marB="43855" anchor="ctr">
                    <a:solidFill>
                      <a:schemeClr val="bg2">
                        <a:lumMod val="85000"/>
                      </a:schemeClr>
                    </a:solidFill>
                  </a:tcPr>
                </a:tc>
                <a:tc>
                  <a:txBody>
                    <a:bodyPr/>
                    <a:lstStyle/>
                    <a:p>
                      <a:pPr algn="ctr"/>
                      <a:r>
                        <a:rPr lang="en-GB" sz="1000" b="1"/>
                        <a:t>2.17</a:t>
                      </a:r>
                    </a:p>
                  </a:txBody>
                  <a:tcPr marL="87710" marR="87710" marT="43855" marB="43855" anchor="ctr">
                    <a:solidFill>
                      <a:schemeClr val="bg1"/>
                    </a:solidFill>
                  </a:tcPr>
                </a:tc>
                <a:tc>
                  <a:txBody>
                    <a:bodyPr/>
                    <a:lstStyle/>
                    <a:p>
                      <a:pPr algn="ctr"/>
                      <a:r>
                        <a:rPr lang="en-GB" sz="1000" i="1"/>
                        <a:t>2.09</a:t>
                      </a:r>
                    </a:p>
                  </a:txBody>
                  <a:tcPr marL="87710" marR="87710" marT="43855" marB="43855" anchor="ctr">
                    <a:solidFill>
                      <a:schemeClr val="bg1"/>
                    </a:solidFill>
                  </a:tcPr>
                </a:tc>
                <a:tc>
                  <a:txBody>
                    <a:bodyPr/>
                    <a:lstStyle/>
                    <a:p>
                      <a:pPr algn="ctr"/>
                      <a:r>
                        <a:rPr lang="en-GB" sz="1000" b="1"/>
                        <a:t>1.54</a:t>
                      </a:r>
                    </a:p>
                  </a:txBody>
                  <a:tcPr marL="87710" marR="87710" marT="43855" marB="43855" anchor="ctr">
                    <a:solidFill>
                      <a:schemeClr val="bg1"/>
                    </a:solidFill>
                  </a:tcPr>
                </a:tc>
                <a:tc>
                  <a:txBody>
                    <a:bodyPr/>
                    <a:lstStyle/>
                    <a:p>
                      <a:pPr algn="ctr"/>
                      <a:r>
                        <a:rPr lang="en-GB" sz="1000" i="1"/>
                        <a:t>1.41</a:t>
                      </a:r>
                    </a:p>
                  </a:txBody>
                  <a:tcPr marL="87710" marR="87710" marT="43855" marB="43855" anchor="ctr">
                    <a:solidFill>
                      <a:schemeClr val="bg1"/>
                    </a:solidFill>
                  </a:tcPr>
                </a:tc>
                <a:tc>
                  <a:txBody>
                    <a:bodyPr/>
                    <a:lstStyle/>
                    <a:p>
                      <a:pPr algn="ctr"/>
                      <a:r>
                        <a:rPr lang="en-GB" sz="1000" b="1"/>
                        <a:t>0.36</a:t>
                      </a:r>
                    </a:p>
                  </a:txBody>
                  <a:tcPr marL="87710" marR="87710" marT="43855" marB="43855" anchor="ctr">
                    <a:solidFill>
                      <a:schemeClr val="bg1"/>
                    </a:solidFill>
                  </a:tcPr>
                </a:tc>
                <a:tc>
                  <a:txBody>
                    <a:bodyPr/>
                    <a:lstStyle/>
                    <a:p>
                      <a:pPr algn="ctr"/>
                      <a:r>
                        <a:rPr lang="en-GB" sz="1000" i="1"/>
                        <a:t>0.33</a:t>
                      </a:r>
                    </a:p>
                  </a:txBody>
                  <a:tcPr marL="87710" marR="87710" marT="43855" marB="43855" anchor="ctr">
                    <a:solidFill>
                      <a:schemeClr val="bg1"/>
                    </a:solidFill>
                  </a:tcPr>
                </a:tc>
                <a:tc>
                  <a:txBody>
                    <a:bodyPr/>
                    <a:lstStyle/>
                    <a:p>
                      <a:pPr algn="ctr"/>
                      <a:r>
                        <a:rPr lang="en-GB" sz="1000" b="1"/>
                        <a:t>3.25</a:t>
                      </a:r>
                    </a:p>
                  </a:txBody>
                  <a:tcPr marL="87710" marR="87710" marT="43855" marB="43855" anchor="ctr">
                    <a:solidFill>
                      <a:schemeClr val="bg1"/>
                    </a:solidFill>
                  </a:tcPr>
                </a:tc>
                <a:tc>
                  <a:txBody>
                    <a:bodyPr/>
                    <a:lstStyle/>
                    <a:p>
                      <a:pPr algn="ctr"/>
                      <a:r>
                        <a:rPr lang="en-GB" sz="1000" i="1"/>
                        <a:t>2.98</a:t>
                      </a:r>
                    </a:p>
                  </a:txBody>
                  <a:tcPr marL="87710" marR="87710" marT="43855" marB="43855" anchor="ctr">
                    <a:solidFill>
                      <a:schemeClr val="bg1"/>
                    </a:solidFill>
                  </a:tcPr>
                </a:tc>
                <a:tc>
                  <a:txBody>
                    <a:bodyPr/>
                    <a:lstStyle/>
                    <a:p>
                      <a:pPr algn="ctr"/>
                      <a:r>
                        <a:rPr lang="en-GB" sz="1000" b="1" dirty="0"/>
                        <a:t>0.89</a:t>
                      </a:r>
                    </a:p>
                  </a:txBody>
                  <a:tcPr marL="87710" marR="87710" marT="43855" marB="43855" anchor="ctr">
                    <a:solidFill>
                      <a:schemeClr val="bg1"/>
                    </a:solidFill>
                  </a:tcPr>
                </a:tc>
                <a:tc>
                  <a:txBody>
                    <a:bodyPr/>
                    <a:lstStyle/>
                    <a:p>
                      <a:pPr algn="ctr"/>
                      <a:r>
                        <a:rPr lang="en-GB" sz="1000" i="1" dirty="0"/>
                        <a:t>0.89</a:t>
                      </a:r>
                    </a:p>
                  </a:txBody>
                  <a:tcPr marL="87710" marR="87710" marT="43855" marB="43855" anchor="ctr">
                    <a:solidFill>
                      <a:schemeClr val="bg1"/>
                    </a:solidFill>
                  </a:tcPr>
                </a:tc>
                <a:extLst>
                  <a:ext uri="{0D108BD9-81ED-4DB2-BD59-A6C34878D82A}">
                    <a16:rowId xmlns:a16="http://schemas.microsoft.com/office/drawing/2014/main" val="2484680263"/>
                  </a:ext>
                </a:extLst>
              </a:tr>
            </a:tbl>
          </a:graphicData>
        </a:graphic>
      </p:graphicFrame>
      <p:sp>
        <p:nvSpPr>
          <p:cNvPr id="8" name="TextBox 7">
            <a:extLst>
              <a:ext uri="{FF2B5EF4-FFF2-40B4-BE49-F238E27FC236}">
                <a16:creationId xmlns:a16="http://schemas.microsoft.com/office/drawing/2014/main" id="{F2097255-5E2E-BA6B-3D6B-16203D6F593F}"/>
              </a:ext>
            </a:extLst>
          </p:cNvPr>
          <p:cNvSpPr txBox="1"/>
          <p:nvPr/>
        </p:nvSpPr>
        <p:spPr>
          <a:xfrm>
            <a:off x="10359494" y="569582"/>
            <a:ext cx="1638279" cy="100243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a:ea typeface="+mn-ea"/>
                <a:cs typeface="+mn-cs"/>
              </a:rPr>
              <a:t>162.0M</a:t>
            </a:r>
            <a:r>
              <a:rPr kumimoji="0" lang="en-GB" sz="12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Calibri"/>
                <a:ea typeface="+mn-ea"/>
                <a:cs typeface="+mn-cs"/>
              </a:rPr>
              <a:t>(Q1) Total Solar Energy Produced by ECC Sites (</a:t>
            </a:r>
            <a:r>
              <a:rPr kumimoji="0" lang="en-GB" sz="1050" b="0" i="0" u="none" strike="noStrike" kern="1200" cap="none" spc="0" normalizeH="0" baseline="0" noProof="0" dirty="0" err="1">
                <a:ln>
                  <a:noFill/>
                </a:ln>
                <a:solidFill>
                  <a:srgbClr val="000000"/>
                </a:solidFill>
                <a:effectLst/>
                <a:uLnTx/>
                <a:uFillTx/>
                <a:latin typeface="Calibri"/>
                <a:ea typeface="+mn-ea"/>
                <a:cs typeface="+mn-cs"/>
              </a:rPr>
              <a:t>Wh</a:t>
            </a:r>
            <a:r>
              <a:rPr kumimoji="0" lang="en-GB" sz="1050" b="0" i="0" u="none" strike="noStrike" kern="1200" cap="none" spc="0" normalizeH="0" baseline="0" noProof="0" dirty="0">
                <a:ln>
                  <a:noFill/>
                </a:ln>
                <a:solidFill>
                  <a:srgbClr val="000000"/>
                </a:solidFill>
                <a:effectLst/>
                <a:uLnTx/>
                <a:uFillTx/>
                <a:latin typeface="Calibri"/>
                <a:ea typeface="+mn-ea"/>
                <a:cs typeface="+mn-cs"/>
              </a:rPr>
              <a:t>)</a:t>
            </a:r>
          </a:p>
        </p:txBody>
      </p:sp>
      <p:sp>
        <p:nvSpPr>
          <p:cNvPr id="44" name="Oval 43">
            <a:extLst>
              <a:ext uri="{FF2B5EF4-FFF2-40B4-BE49-F238E27FC236}">
                <a16:creationId xmlns:a16="http://schemas.microsoft.com/office/drawing/2014/main" id="{0F7CE875-8C16-ABB7-8083-BAE2213F64F9}"/>
              </a:ext>
            </a:extLst>
          </p:cNvPr>
          <p:cNvSpPr/>
          <p:nvPr/>
        </p:nvSpPr>
        <p:spPr>
          <a:xfrm>
            <a:off x="8897614" y="33047"/>
            <a:ext cx="672842" cy="6786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45" name="Graphic 44" descr="Electric Tower with solid fill">
            <a:extLst>
              <a:ext uri="{FF2B5EF4-FFF2-40B4-BE49-F238E27FC236}">
                <a16:creationId xmlns:a16="http://schemas.microsoft.com/office/drawing/2014/main" id="{1FF1F0A4-32A4-B0E8-908F-5DCE994802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77253" y="97607"/>
            <a:ext cx="513564" cy="513564"/>
          </a:xfrm>
          <a:prstGeom prst="rect">
            <a:avLst/>
          </a:prstGeom>
        </p:spPr>
      </p:pic>
      <p:sp>
        <p:nvSpPr>
          <p:cNvPr id="29" name="Oval 28">
            <a:extLst>
              <a:ext uri="{FF2B5EF4-FFF2-40B4-BE49-F238E27FC236}">
                <a16:creationId xmlns:a16="http://schemas.microsoft.com/office/drawing/2014/main" id="{3D77A376-B6FC-61E2-3F6A-92D2A0F9A2DD}"/>
              </a:ext>
            </a:extLst>
          </p:cNvPr>
          <p:cNvSpPr/>
          <p:nvPr/>
        </p:nvSpPr>
        <p:spPr>
          <a:xfrm>
            <a:off x="3421050" y="75473"/>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39" name="Graphic 38" descr="Wave with solid fill">
            <a:extLst>
              <a:ext uri="{FF2B5EF4-FFF2-40B4-BE49-F238E27FC236}">
                <a16:creationId xmlns:a16="http://schemas.microsoft.com/office/drawing/2014/main" id="{A3A8E175-F052-6243-80B8-1E274F66E0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30990" y="186501"/>
            <a:ext cx="721243" cy="721243"/>
          </a:xfrm>
          <a:prstGeom prst="rect">
            <a:avLst/>
          </a:prstGeom>
        </p:spPr>
      </p:pic>
      <p:sp>
        <p:nvSpPr>
          <p:cNvPr id="9" name="TextBox 8">
            <a:extLst>
              <a:ext uri="{FF2B5EF4-FFF2-40B4-BE49-F238E27FC236}">
                <a16:creationId xmlns:a16="http://schemas.microsoft.com/office/drawing/2014/main" id="{1CE89034-C636-18F8-23BF-CA345F92628D}"/>
              </a:ext>
            </a:extLst>
          </p:cNvPr>
          <p:cNvSpPr txBox="1"/>
          <p:nvPr/>
        </p:nvSpPr>
        <p:spPr>
          <a:xfrm>
            <a:off x="4207788" y="810543"/>
            <a:ext cx="1935001" cy="110109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0000"/>
                </a:solidFill>
                <a:latin typeface="Calibri"/>
              </a:rPr>
              <a:t>£11M</a:t>
            </a:r>
            <a:endParaRPr kumimoji="0" lang="en-GB" sz="3200" b="0" i="0" u="none" strike="noStrike" kern="1200" cap="none" spc="0" normalizeH="0" baseline="0" noProof="0" dirty="0">
              <a:ln>
                <a:noFill/>
              </a:ln>
              <a:solidFill>
                <a:srgbClr val="000000"/>
              </a:solidFill>
              <a:effectLst/>
              <a:uLnTx/>
              <a:uFillTx/>
              <a:latin typeface="Calibri"/>
              <a:ea typeface="+mn-ea"/>
              <a:cs typeface="+mn-cs"/>
            </a:endParaRPr>
          </a:p>
          <a:p>
            <a:pPr algn="ctr">
              <a:defRPr/>
            </a:pPr>
            <a:r>
              <a:rPr lang="en-GB" sz="1100" dirty="0">
                <a:solidFill>
                  <a:srgbClr val="000000"/>
                </a:solidFill>
                <a:latin typeface="Calibri"/>
              </a:rPr>
              <a:t>The t</a:t>
            </a:r>
            <a:r>
              <a:rPr kumimoji="0" lang="en-GB" sz="1100" b="0" i="0" u="none" strike="noStrike" kern="1200" cap="none" spc="0" normalizeH="0" baseline="0" noProof="0" dirty="0">
                <a:ln>
                  <a:noFill/>
                </a:ln>
                <a:solidFill>
                  <a:srgbClr val="000000"/>
                </a:solidFill>
                <a:effectLst/>
                <a:uLnTx/>
                <a:uFillTx/>
                <a:latin typeface="Calibri"/>
                <a:ea typeface="+mn-ea"/>
                <a:cs typeface="+mn-cs"/>
              </a:rPr>
              <a:t>otal amount of income</a:t>
            </a:r>
            <a:r>
              <a:rPr lang="en-GB" sz="1100" dirty="0">
                <a:solidFill>
                  <a:srgbClr val="000000"/>
                </a:solidFill>
                <a:latin typeface="Calibri"/>
              </a:rPr>
              <a:t>/funding </a:t>
            </a:r>
            <a:r>
              <a:rPr kumimoji="0" lang="en-GB" sz="1100" b="0" i="0" u="none" strike="noStrike" kern="1200" cap="none" spc="0" normalizeH="0" baseline="0" noProof="0" dirty="0">
                <a:ln>
                  <a:noFill/>
                </a:ln>
                <a:solidFill>
                  <a:srgbClr val="000000"/>
                </a:solidFill>
                <a:effectLst/>
                <a:uLnTx/>
                <a:uFillTx/>
                <a:latin typeface="Calibri"/>
                <a:ea typeface="+mn-ea"/>
                <a:cs typeface="+mn-cs"/>
              </a:rPr>
              <a:t>generated by the programme (</a:t>
            </a:r>
            <a:r>
              <a:rPr lang="en-GB" sz="1100" dirty="0">
                <a:solidFill>
                  <a:srgbClr val="000000"/>
                </a:solidFill>
                <a:latin typeface="Calibri"/>
              </a:rPr>
              <a:t>2021/current</a:t>
            </a:r>
            <a:r>
              <a:rPr kumimoji="0" lang="en-GB" sz="1100" b="0" i="0" u="none" strike="noStrike" kern="1200" cap="none" spc="0" normalizeH="0" baseline="0" noProof="0" dirty="0">
                <a:ln>
                  <a:noFill/>
                </a:ln>
                <a:solidFill>
                  <a:srgbClr val="000000"/>
                </a:solidFill>
                <a:effectLst/>
                <a:uLnTx/>
                <a:uFillTx/>
                <a:latin typeface="Calibri"/>
                <a:ea typeface="+mn-ea"/>
                <a:cs typeface="+mn-cs"/>
              </a:rPr>
              <a:t>) consequently helping to reduce surface water flooding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rgbClr val="00000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2B6DD8AD-6605-BD0B-4BA2-293975FAAF1B}"/>
              </a:ext>
            </a:extLst>
          </p:cNvPr>
          <p:cNvSpPr txBox="1"/>
          <p:nvPr/>
        </p:nvSpPr>
        <p:spPr>
          <a:xfrm>
            <a:off x="6443267" y="933607"/>
            <a:ext cx="1636413" cy="116124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a:ea typeface="+mn-ea"/>
                <a:cs typeface="+mn-cs"/>
              </a:rPr>
              <a:t> </a:t>
            </a:r>
            <a:r>
              <a:rPr lang="en-GB" sz="3200" b="1" dirty="0">
                <a:solidFill>
                  <a:srgbClr val="000000"/>
                </a:solidFill>
                <a:latin typeface="Calibri"/>
              </a:rPr>
              <a:t>1,800+</a:t>
            </a:r>
            <a:endParaRPr kumimoji="0" lang="en-GB" sz="2800" b="1" i="0" u="none" strike="noStrike" kern="1200" cap="none" spc="0" normalizeH="0" baseline="0" noProof="0" dirty="0">
              <a:ln>
                <a:noFill/>
              </a:ln>
              <a:solidFill>
                <a:srgbClr val="000000"/>
              </a:solidFill>
              <a:effectLst/>
              <a:uLnTx/>
              <a:uFillTx/>
              <a:latin typeface="Calibri"/>
              <a:ea typeface="+mn-ea"/>
              <a:cs typeface="+mn-cs"/>
            </a:endParaRPr>
          </a:p>
          <a:p>
            <a:pPr algn="ctr">
              <a:defRPr/>
            </a:pPr>
            <a:r>
              <a:rPr kumimoji="0" lang="en-GB" sz="1100" b="0" i="0" u="none" strike="noStrike" kern="1200" cap="none" spc="0" normalizeH="0" baseline="0" noProof="0" dirty="0">
                <a:ln>
                  <a:noFill/>
                </a:ln>
                <a:solidFill>
                  <a:srgbClr val="000000"/>
                </a:solidFill>
                <a:effectLst/>
                <a:uLnTx/>
                <a:uFillTx/>
                <a:latin typeface="Calibri"/>
                <a:ea typeface="+mn-ea"/>
                <a:cs typeface="+mn-cs"/>
              </a:rPr>
              <a:t>Residential properties have benefited</a:t>
            </a:r>
            <a:r>
              <a:rPr lang="en-GB" sz="1100" dirty="0">
                <a:solidFill>
                  <a:srgbClr val="000000"/>
                </a:solidFill>
                <a:latin typeface="Calibri"/>
              </a:rPr>
              <a:t> </a:t>
            </a:r>
            <a:r>
              <a:rPr kumimoji="0" lang="en-GB" sz="1100" b="0" i="0" u="none" strike="noStrike" kern="1200" cap="none" spc="0" normalizeH="0" baseline="0" noProof="0" dirty="0">
                <a:ln>
                  <a:noFill/>
                </a:ln>
                <a:solidFill>
                  <a:srgbClr val="000000"/>
                </a:solidFill>
                <a:effectLst/>
                <a:uLnTx/>
                <a:uFillTx/>
                <a:latin typeface="Calibri"/>
                <a:ea typeface="+mn-ea"/>
                <a:cs typeface="+mn-cs"/>
              </a:rPr>
              <a:t> from reduced surface water flooding across Essex</a:t>
            </a:r>
            <a:r>
              <a:rPr lang="en-GB" sz="1100" dirty="0">
                <a:solidFill>
                  <a:srgbClr val="000000"/>
                </a:solidFill>
                <a:latin typeface="Calibri"/>
              </a:rPr>
              <a:t> since 2021</a:t>
            </a:r>
            <a:endParaRPr lang="en-GB" sz="1100" dirty="0">
              <a:solidFill>
                <a:srgbClr val="000000"/>
              </a:solidFill>
              <a:latin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F984D5B5-7FEB-986A-7879-1EFBE469AF00}"/>
              </a:ext>
            </a:extLst>
          </p:cNvPr>
          <p:cNvSpPr/>
          <p:nvPr/>
        </p:nvSpPr>
        <p:spPr>
          <a:xfrm>
            <a:off x="4324942" y="4056786"/>
            <a:ext cx="726976" cy="431885"/>
          </a:xfrm>
          <a:prstGeom prst="roundRect">
            <a:avLst>
              <a:gd name="adj" fmla="val 65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DA9C6DA-1218-5EA1-0263-8A93B28EBC41}"/>
              </a:ext>
            </a:extLst>
          </p:cNvPr>
          <p:cNvSpPr txBox="1"/>
          <p:nvPr/>
        </p:nvSpPr>
        <p:spPr>
          <a:xfrm>
            <a:off x="4361683" y="4097227"/>
            <a:ext cx="641784" cy="460159"/>
          </a:xfrm>
          <a:prstGeom prst="rect">
            <a:avLst/>
          </a:prstGeom>
          <a:noFill/>
        </p:spPr>
        <p:txBody>
          <a:bodyPr wrap="square" lIns="0" tIns="0" rIns="0" bIns="0" rtlCol="0">
            <a:noAutofit/>
          </a:bodyPr>
          <a:lstStyle/>
          <a:p>
            <a:pPr algn="ctr">
              <a:spcAft>
                <a:spcPts val="1134"/>
              </a:spcAft>
            </a:pPr>
            <a:r>
              <a:rPr lang="en-GB" sz="700" dirty="0"/>
              <a:t>WWF Science based target 3.19 MtCO2e by 2030</a:t>
            </a:r>
          </a:p>
        </p:txBody>
      </p:sp>
      <p:sp>
        <p:nvSpPr>
          <p:cNvPr id="13" name="Arrow: Right 12">
            <a:extLst>
              <a:ext uri="{FF2B5EF4-FFF2-40B4-BE49-F238E27FC236}">
                <a16:creationId xmlns:a16="http://schemas.microsoft.com/office/drawing/2014/main" id="{BDCACB00-FC12-8502-2E0D-4250738A64DA}"/>
              </a:ext>
            </a:extLst>
          </p:cNvPr>
          <p:cNvSpPr/>
          <p:nvPr/>
        </p:nvSpPr>
        <p:spPr>
          <a:xfrm>
            <a:off x="5010267" y="4215363"/>
            <a:ext cx="131754" cy="102437"/>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AF22694-DFCA-DE86-029D-BA82AFA71047}"/>
              </a:ext>
            </a:extLst>
          </p:cNvPr>
          <p:cNvSpPr txBox="1"/>
          <p:nvPr/>
        </p:nvSpPr>
        <p:spPr>
          <a:xfrm>
            <a:off x="4514800" y="2283569"/>
            <a:ext cx="3697025" cy="546847"/>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800" i="1" u="none" strike="noStrike" kern="1200" cap="none" spc="0" normalizeH="0" baseline="0" noProof="0" dirty="0">
                <a:ln>
                  <a:noFill/>
                </a:ln>
                <a:solidFill>
                  <a:srgbClr val="000000"/>
                </a:solidFill>
                <a:effectLst/>
                <a:uLnTx/>
                <a:uFillTx/>
                <a:latin typeface="Calibri"/>
                <a:ea typeface="+mn-ea"/>
                <a:cs typeface="+mn-cs"/>
              </a:rPr>
              <a:t>Number of National Flood Management Schemes</a:t>
            </a:r>
          </a:p>
        </p:txBody>
      </p:sp>
      <p:pic>
        <p:nvPicPr>
          <p:cNvPr id="16" name="Graphic 15" descr="House with solid fill">
            <a:extLst>
              <a:ext uri="{FF2B5EF4-FFF2-40B4-BE49-F238E27FC236}">
                <a16:creationId xmlns:a16="http://schemas.microsoft.com/office/drawing/2014/main" id="{141B822E-AF2E-0E6F-DFAA-FD17B83E2B2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77053" y="494626"/>
            <a:ext cx="608321" cy="608321"/>
          </a:xfrm>
          <a:prstGeom prst="rect">
            <a:avLst/>
          </a:prstGeom>
        </p:spPr>
      </p:pic>
    </p:spTree>
    <p:extLst>
      <p:ext uri="{BB962C8B-B14F-4D97-AF65-F5344CB8AC3E}">
        <p14:creationId xmlns:p14="http://schemas.microsoft.com/office/powerpoint/2010/main" val="432124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C1F6713F-67BF-478F-50EC-F5198E0FB6CF}"/>
              </a:ext>
            </a:extLst>
          </p:cNvPr>
          <p:cNvSpPr/>
          <p:nvPr/>
        </p:nvSpPr>
        <p:spPr>
          <a:xfrm>
            <a:off x="791228" y="76956"/>
            <a:ext cx="4451029" cy="6596572"/>
          </a:xfrm>
          <a:prstGeom prst="roundRect">
            <a:avLst>
              <a:gd name="adj" fmla="val 26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1EE9F0-6513-0442-32B0-81380C9C9E59}"/>
              </a:ext>
            </a:extLst>
          </p:cNvPr>
          <p:cNvSpPr>
            <a:spLocks noGrp="1"/>
          </p:cNvSpPr>
          <p:nvPr>
            <p:ph type="title"/>
          </p:nvPr>
        </p:nvSpPr>
        <p:spPr/>
        <p:txBody>
          <a:bodyPr/>
          <a:lstStyle/>
          <a:p>
            <a:endParaRPr lang="en-GB"/>
          </a:p>
        </p:txBody>
      </p:sp>
      <p:sp>
        <p:nvSpPr>
          <p:cNvPr id="3" name="Rectangle: Rounded Corners 2">
            <a:extLst>
              <a:ext uri="{FF2B5EF4-FFF2-40B4-BE49-F238E27FC236}">
                <a16:creationId xmlns:a16="http://schemas.microsoft.com/office/drawing/2014/main" id="{2EC72249-9686-999A-22CA-8F31A605BF5E}"/>
              </a:ext>
            </a:extLst>
          </p:cNvPr>
          <p:cNvSpPr/>
          <p:nvPr/>
        </p:nvSpPr>
        <p:spPr>
          <a:xfrm>
            <a:off x="5332288" y="45575"/>
            <a:ext cx="6779662" cy="6694008"/>
          </a:xfrm>
          <a:prstGeom prst="roundRect">
            <a:avLst>
              <a:gd name="adj" fmla="val 1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3DD8C1A-1EB9-2439-FCE3-B59CCF6F22D7}"/>
              </a:ext>
            </a:extLst>
          </p:cNvPr>
          <p:cNvSpPr txBox="1"/>
          <p:nvPr/>
        </p:nvSpPr>
        <p:spPr>
          <a:xfrm>
            <a:off x="4785450" y="82336"/>
            <a:ext cx="3331911" cy="307777"/>
          </a:xfrm>
          <a:prstGeom prst="rect">
            <a:avLst/>
          </a:prstGeom>
          <a:noFill/>
        </p:spPr>
        <p:txBody>
          <a:bodyPr wrap="square">
            <a:spAutoFit/>
          </a:bodyPr>
          <a:lstStyle/>
          <a:p>
            <a:pPr algn="ctr" rtl="0">
              <a:defRPr sz="1100" b="0" i="0" u="none" strike="noStrike" kern="1200" spc="0" baseline="0">
                <a:solidFill>
                  <a:sysClr val="windowText" lastClr="000000">
                    <a:lumMod val="65000"/>
                    <a:lumOff val="35000"/>
                  </a:sysClr>
                </a:solidFill>
                <a:latin typeface="+mn-lt"/>
                <a:ea typeface="+mn-ea"/>
                <a:cs typeface="+mn-cs"/>
              </a:defRPr>
            </a:pPr>
            <a:r>
              <a:rPr lang="en-GB" sz="1400" b="1" baseline="0">
                <a:solidFill>
                  <a:schemeClr val="accent1"/>
                </a:solidFill>
              </a:rPr>
              <a:t>ORGANISATIONAL HEALTH</a:t>
            </a:r>
            <a:endParaRPr lang="en-GB" sz="1400" b="1" baseline="0">
              <a:solidFill>
                <a:schemeClr val="accent1"/>
              </a:solidFill>
              <a:effectLst/>
            </a:endParaRPr>
          </a:p>
        </p:txBody>
      </p:sp>
      <p:graphicFrame>
        <p:nvGraphicFramePr>
          <p:cNvPr id="10" name="Table 10">
            <a:extLst>
              <a:ext uri="{FF2B5EF4-FFF2-40B4-BE49-F238E27FC236}">
                <a16:creationId xmlns:a16="http://schemas.microsoft.com/office/drawing/2014/main" id="{01F7F2C5-3AE6-D301-9F9D-CF8C4BB841A8}"/>
              </a:ext>
            </a:extLst>
          </p:cNvPr>
          <p:cNvGraphicFramePr>
            <a:graphicFrameLocks noGrp="1"/>
          </p:cNvGraphicFramePr>
          <p:nvPr>
            <p:extLst>
              <p:ext uri="{D42A27DB-BD31-4B8C-83A1-F6EECF244321}">
                <p14:modId xmlns:p14="http://schemas.microsoft.com/office/powerpoint/2010/main" val="2295333030"/>
              </p:ext>
            </p:extLst>
          </p:nvPr>
        </p:nvGraphicFramePr>
        <p:xfrm>
          <a:off x="8510260" y="3230766"/>
          <a:ext cx="3492355" cy="3442762"/>
        </p:xfrm>
        <a:graphic>
          <a:graphicData uri="http://schemas.openxmlformats.org/drawingml/2006/table">
            <a:tbl>
              <a:tblPr firstRow="1" bandRow="1">
                <a:tableStyleId>{5DA37D80-6434-44D0-A028-1B22A696006F}</a:tableStyleId>
              </a:tblPr>
              <a:tblGrid>
                <a:gridCol w="1428344">
                  <a:extLst>
                    <a:ext uri="{9D8B030D-6E8A-4147-A177-3AD203B41FA5}">
                      <a16:colId xmlns:a16="http://schemas.microsoft.com/office/drawing/2014/main" val="2855089636"/>
                    </a:ext>
                  </a:extLst>
                </a:gridCol>
                <a:gridCol w="493750">
                  <a:extLst>
                    <a:ext uri="{9D8B030D-6E8A-4147-A177-3AD203B41FA5}">
                      <a16:colId xmlns:a16="http://schemas.microsoft.com/office/drawing/2014/main" val="359963712"/>
                    </a:ext>
                  </a:extLst>
                </a:gridCol>
                <a:gridCol w="534563">
                  <a:extLst>
                    <a:ext uri="{9D8B030D-6E8A-4147-A177-3AD203B41FA5}">
                      <a16:colId xmlns:a16="http://schemas.microsoft.com/office/drawing/2014/main" val="3937896871"/>
                    </a:ext>
                  </a:extLst>
                </a:gridCol>
                <a:gridCol w="493750">
                  <a:extLst>
                    <a:ext uri="{9D8B030D-6E8A-4147-A177-3AD203B41FA5}">
                      <a16:colId xmlns:a16="http://schemas.microsoft.com/office/drawing/2014/main" val="3235782030"/>
                    </a:ext>
                  </a:extLst>
                </a:gridCol>
                <a:gridCol w="541948">
                  <a:extLst>
                    <a:ext uri="{9D8B030D-6E8A-4147-A177-3AD203B41FA5}">
                      <a16:colId xmlns:a16="http://schemas.microsoft.com/office/drawing/2014/main" val="608590325"/>
                    </a:ext>
                  </a:extLst>
                </a:gridCol>
              </a:tblGrid>
              <a:tr h="243101">
                <a:tc gridSpan="5">
                  <a:txBody>
                    <a:bodyPr/>
                    <a:lstStyle/>
                    <a:p>
                      <a:r>
                        <a:rPr lang="en-GB" sz="1200"/>
                        <a:t>ECIAs by function</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43817913"/>
                  </a:ext>
                </a:extLst>
              </a:tr>
              <a:tr h="216090">
                <a:tc>
                  <a:txBody>
                    <a:bodyPr/>
                    <a:lstStyle/>
                    <a:p>
                      <a:r>
                        <a:rPr lang="en-GB" sz="1000" b="1"/>
                        <a:t>Function</a:t>
                      </a:r>
                    </a:p>
                  </a:txBody>
                  <a:tcPr/>
                </a:tc>
                <a:tc gridSpan="2">
                  <a:txBody>
                    <a:bodyPr/>
                    <a:lstStyle/>
                    <a:p>
                      <a:pPr algn="ctr"/>
                      <a:r>
                        <a:rPr lang="en-GB" sz="1000" b="1" i="0"/>
                        <a:t>2022/23</a:t>
                      </a:r>
                    </a:p>
                  </a:txBody>
                  <a:tcPr>
                    <a:lnR w="12700" cap="flat" cmpd="sng" algn="ctr">
                      <a:solidFill>
                        <a:schemeClr val="tx1"/>
                      </a:solidFill>
                      <a:prstDash val="solid"/>
                      <a:round/>
                      <a:headEnd type="none" w="med" len="med"/>
                      <a:tailEnd type="none" w="med" len="med"/>
                    </a:lnR>
                  </a:tcPr>
                </a:tc>
                <a:tc hMerge="1">
                  <a:txBody>
                    <a:bodyPr/>
                    <a:lstStyle/>
                    <a:p>
                      <a:r>
                        <a:rPr lang="en-GB"/>
                        <a:t>2022/23</a:t>
                      </a:r>
                    </a:p>
                  </a:txBody>
                  <a:tcPr/>
                </a:tc>
                <a:tc gridSpan="2">
                  <a:txBody>
                    <a:bodyPr/>
                    <a:lstStyle/>
                    <a:p>
                      <a:pPr algn="ctr"/>
                      <a:r>
                        <a:rPr lang="en-GB" sz="1000" b="1"/>
                        <a:t>2023/24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846070332"/>
                  </a:ext>
                </a:extLst>
              </a:tr>
              <a:tr h="216090">
                <a:tc>
                  <a:txBody>
                    <a:bodyPr/>
                    <a:lstStyle/>
                    <a:p>
                      <a:endParaRPr lang="en-GB" sz="1000"/>
                    </a:p>
                  </a:txBody>
                  <a:tcPr/>
                </a:tc>
                <a:tc>
                  <a:txBody>
                    <a:bodyPr/>
                    <a:lstStyle/>
                    <a:p>
                      <a:pPr algn="ctr"/>
                      <a:r>
                        <a:rPr lang="en-GB" sz="1000" b="1"/>
                        <a:t>#</a:t>
                      </a:r>
                    </a:p>
                  </a:txBody>
                  <a:tcPr anchor="ctr"/>
                </a:tc>
                <a:tc>
                  <a:txBody>
                    <a:bodyPr/>
                    <a:lstStyle/>
                    <a:p>
                      <a:pPr algn="ctr"/>
                      <a:r>
                        <a:rPr lang="en-GB" sz="1000" b="1"/>
                        <a:t>%</a:t>
                      </a:r>
                    </a:p>
                  </a:txBody>
                  <a:tcPr anchor="ctr">
                    <a:lnR w="12700" cap="flat" cmpd="sng" algn="ctr">
                      <a:solidFill>
                        <a:schemeClr val="tx1"/>
                      </a:solidFill>
                      <a:prstDash val="solid"/>
                      <a:round/>
                      <a:headEnd type="none" w="med" len="med"/>
                      <a:tailEnd type="none" w="med" len="med"/>
                    </a:lnR>
                  </a:tcPr>
                </a:tc>
                <a:tc>
                  <a:txBody>
                    <a:bodyPr/>
                    <a:lstStyle/>
                    <a:p>
                      <a:pPr algn="ctr"/>
                      <a:r>
                        <a:rPr lang="en-GB" sz="1000" b="1"/>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b="1"/>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349930"/>
                  </a:ext>
                </a:extLst>
              </a:tr>
              <a:tr h="216090">
                <a:tc>
                  <a:txBody>
                    <a:bodyPr/>
                    <a:lstStyle/>
                    <a:p>
                      <a:r>
                        <a:rPr lang="en-GB" sz="1000" b="1"/>
                        <a:t>Adult Social Care</a:t>
                      </a:r>
                    </a:p>
                  </a:txBody>
                  <a:tcPr anchor="ctr"/>
                </a:tc>
                <a:tc>
                  <a:txBody>
                    <a:bodyPr/>
                    <a:lstStyle/>
                    <a:p>
                      <a:pPr algn="ctr"/>
                      <a:r>
                        <a:rPr lang="en-GB" sz="1000"/>
                        <a:t>55</a:t>
                      </a:r>
                    </a:p>
                  </a:txBody>
                  <a:tcPr anchor="ctr"/>
                </a:tc>
                <a:tc>
                  <a:txBody>
                    <a:bodyPr/>
                    <a:lstStyle/>
                    <a:p>
                      <a:pPr algn="ctr"/>
                      <a:r>
                        <a:rPr lang="en-GB" sz="1000"/>
                        <a:t>21</a:t>
                      </a:r>
                    </a:p>
                  </a:txBody>
                  <a:tcPr anchor="ctr">
                    <a:lnR w="12700" cap="flat" cmpd="sng" algn="ctr">
                      <a:solidFill>
                        <a:schemeClr val="tx1"/>
                      </a:solidFill>
                      <a:prstDash val="solid"/>
                      <a:round/>
                      <a:headEnd type="none" w="med" len="med"/>
                      <a:tailEnd type="none" w="med" len="med"/>
                    </a:lnR>
                  </a:tcPr>
                </a:tc>
                <a:tc>
                  <a:txBody>
                    <a:bodyPr/>
                    <a:lstStyle/>
                    <a:p>
                      <a:pPr algn="ctr"/>
                      <a:r>
                        <a:rPr lang="en-GB" sz="100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854395"/>
                  </a:ext>
                </a:extLst>
              </a:tr>
              <a:tr h="216090">
                <a:tc>
                  <a:txBody>
                    <a:bodyPr/>
                    <a:lstStyle/>
                    <a:p>
                      <a:r>
                        <a:rPr lang="en-GB" sz="1000" b="1"/>
                        <a:t>Chief Executive </a:t>
                      </a:r>
                    </a:p>
                  </a:txBody>
                  <a:tcPr anchor="ctr"/>
                </a:tc>
                <a:tc>
                  <a:txBody>
                    <a:bodyPr/>
                    <a:lstStyle/>
                    <a:p>
                      <a:pPr algn="ctr"/>
                      <a:r>
                        <a:rPr lang="en-GB" sz="1000"/>
                        <a:t>7</a:t>
                      </a:r>
                    </a:p>
                  </a:txBody>
                  <a:tcPr anchor="ctr"/>
                </a:tc>
                <a:tc>
                  <a:txBody>
                    <a:bodyPr/>
                    <a:lstStyle/>
                    <a:p>
                      <a:pPr algn="ctr"/>
                      <a:r>
                        <a:rPr lang="en-GB" sz="1000"/>
                        <a:t>3</a:t>
                      </a:r>
                    </a:p>
                  </a:txBody>
                  <a:tcPr anchor="ctr">
                    <a:lnR w="12700" cap="flat" cmpd="sng" algn="ctr">
                      <a:solidFill>
                        <a:schemeClr val="tx1"/>
                      </a:solidFill>
                      <a:prstDash val="solid"/>
                      <a:round/>
                      <a:headEnd type="none" w="med" len="med"/>
                      <a:tailEnd type="none" w="med" len="med"/>
                    </a:lnR>
                  </a:tcPr>
                </a:tc>
                <a:tc>
                  <a:txBody>
                    <a:bodyPr/>
                    <a:lstStyle/>
                    <a:p>
                      <a:pPr algn="ctr"/>
                      <a:r>
                        <a:rPr lang="en-GB" sz="100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8695579"/>
                  </a:ext>
                </a:extLst>
              </a:tr>
              <a:tr h="351146">
                <a:tc>
                  <a:txBody>
                    <a:bodyPr/>
                    <a:lstStyle/>
                    <a:p>
                      <a:r>
                        <a:rPr lang="en-GB" sz="1000" b="1"/>
                        <a:t>Children, families &amp; education</a:t>
                      </a:r>
                    </a:p>
                  </a:txBody>
                  <a:tcPr anchor="ctr"/>
                </a:tc>
                <a:tc>
                  <a:txBody>
                    <a:bodyPr/>
                    <a:lstStyle/>
                    <a:p>
                      <a:pPr algn="ctr"/>
                      <a:r>
                        <a:rPr lang="en-GB" sz="1000"/>
                        <a:t>43</a:t>
                      </a:r>
                    </a:p>
                  </a:txBody>
                  <a:tcPr anchor="ctr"/>
                </a:tc>
                <a:tc>
                  <a:txBody>
                    <a:bodyPr/>
                    <a:lstStyle/>
                    <a:p>
                      <a:pPr algn="ctr"/>
                      <a:r>
                        <a:rPr lang="en-GB" sz="1000"/>
                        <a:t>16</a:t>
                      </a:r>
                    </a:p>
                  </a:txBody>
                  <a:tcPr anchor="ctr">
                    <a:lnR w="12700" cap="flat" cmpd="sng" algn="ctr">
                      <a:solidFill>
                        <a:schemeClr val="tx1"/>
                      </a:solidFill>
                      <a:prstDash val="solid"/>
                      <a:round/>
                      <a:headEnd type="none" w="med" len="med"/>
                      <a:tailEnd type="none" w="med" len="med"/>
                    </a:lnR>
                  </a:tcPr>
                </a:tc>
                <a:tc>
                  <a:txBody>
                    <a:bodyPr/>
                    <a:lstStyle/>
                    <a:p>
                      <a:pPr algn="ctr"/>
                      <a:r>
                        <a:rPr lang="en-GB" sz="100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192876"/>
                  </a:ext>
                </a:extLst>
              </a:tr>
              <a:tr h="381945">
                <a:tc>
                  <a:txBody>
                    <a:bodyPr/>
                    <a:lstStyle/>
                    <a:p>
                      <a:r>
                        <a:rPr lang="en-GB" sz="1000" b="1"/>
                        <a:t>Climate, Environment &amp; customer services</a:t>
                      </a:r>
                    </a:p>
                  </a:txBody>
                  <a:tcPr anchor="ctr"/>
                </a:tc>
                <a:tc>
                  <a:txBody>
                    <a:bodyPr/>
                    <a:lstStyle/>
                    <a:p>
                      <a:pPr algn="ctr"/>
                      <a:r>
                        <a:rPr lang="en-GB" sz="1000"/>
                        <a:t>61</a:t>
                      </a:r>
                    </a:p>
                  </a:txBody>
                  <a:tcPr anchor="ctr"/>
                </a:tc>
                <a:tc>
                  <a:txBody>
                    <a:bodyPr/>
                    <a:lstStyle/>
                    <a:p>
                      <a:pPr algn="ctr"/>
                      <a:r>
                        <a:rPr lang="en-GB" sz="1000"/>
                        <a:t>23</a:t>
                      </a:r>
                    </a:p>
                  </a:txBody>
                  <a:tcPr anchor="ctr">
                    <a:lnR w="12700" cap="flat" cmpd="sng" algn="ctr">
                      <a:solidFill>
                        <a:schemeClr val="tx1"/>
                      </a:solidFill>
                      <a:prstDash val="solid"/>
                      <a:round/>
                      <a:headEnd type="none" w="med" len="med"/>
                      <a:tailEnd type="none" w="med" len="med"/>
                    </a:lnR>
                  </a:tcPr>
                </a:tc>
                <a:tc>
                  <a:txBody>
                    <a:bodyPr/>
                    <a:lstStyle/>
                    <a:p>
                      <a:pPr algn="ctr"/>
                      <a:r>
                        <a:rPr lang="en-GB" sz="100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410147"/>
                  </a:ext>
                </a:extLst>
              </a:tr>
              <a:tr h="216090">
                <a:tc>
                  <a:txBody>
                    <a:bodyPr/>
                    <a:lstStyle/>
                    <a:p>
                      <a:r>
                        <a:rPr lang="en-GB" sz="1000" b="1"/>
                        <a:t>Corporate Services</a:t>
                      </a:r>
                    </a:p>
                  </a:txBody>
                  <a:tcPr anchor="ctr"/>
                </a:tc>
                <a:tc>
                  <a:txBody>
                    <a:bodyPr/>
                    <a:lstStyle/>
                    <a:p>
                      <a:pPr algn="ctr"/>
                      <a:r>
                        <a:rPr lang="en-GB" sz="1000"/>
                        <a:t>36</a:t>
                      </a:r>
                    </a:p>
                  </a:txBody>
                  <a:tcPr anchor="ctr"/>
                </a:tc>
                <a:tc>
                  <a:txBody>
                    <a:bodyPr/>
                    <a:lstStyle/>
                    <a:p>
                      <a:pPr algn="ctr"/>
                      <a:r>
                        <a:rPr lang="en-GB" sz="1000"/>
                        <a:t>13</a:t>
                      </a:r>
                    </a:p>
                  </a:txBody>
                  <a:tcPr anchor="ctr">
                    <a:lnR w="12700" cap="flat" cmpd="sng" algn="ctr">
                      <a:solidFill>
                        <a:schemeClr val="tx1"/>
                      </a:solidFill>
                      <a:prstDash val="solid"/>
                      <a:round/>
                      <a:headEnd type="none" w="med" len="med"/>
                      <a:tailEnd type="none" w="med" len="med"/>
                    </a:lnR>
                  </a:tcPr>
                </a:tc>
                <a:tc>
                  <a:txBody>
                    <a:bodyPr/>
                    <a:lstStyle/>
                    <a:p>
                      <a:pPr algn="ctr"/>
                      <a:r>
                        <a:rPr lang="en-GB" sz="100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152621"/>
                  </a:ext>
                </a:extLst>
              </a:tr>
              <a:tr h="381945">
                <a:tc>
                  <a:txBody>
                    <a:bodyPr/>
                    <a:lstStyle/>
                    <a:p>
                      <a:r>
                        <a:rPr lang="en-GB" sz="1000" b="1"/>
                        <a:t>Economy, Investment &amp; Public Health</a:t>
                      </a:r>
                    </a:p>
                  </a:txBody>
                  <a:tcPr anchor="ctr"/>
                </a:tc>
                <a:tc>
                  <a:txBody>
                    <a:bodyPr/>
                    <a:lstStyle/>
                    <a:p>
                      <a:pPr algn="ctr"/>
                      <a:r>
                        <a:rPr lang="en-GB" sz="1000"/>
                        <a:t>56</a:t>
                      </a:r>
                    </a:p>
                  </a:txBody>
                  <a:tcPr anchor="ctr"/>
                </a:tc>
                <a:tc>
                  <a:txBody>
                    <a:bodyPr/>
                    <a:lstStyle/>
                    <a:p>
                      <a:pPr algn="ctr"/>
                      <a:r>
                        <a:rPr lang="en-GB" sz="1000"/>
                        <a:t>21</a:t>
                      </a:r>
                    </a:p>
                  </a:txBody>
                  <a:tcPr anchor="ctr">
                    <a:lnR w="12700" cap="flat" cmpd="sng" algn="ctr">
                      <a:solidFill>
                        <a:schemeClr val="tx1"/>
                      </a:solidFill>
                      <a:prstDash val="solid"/>
                      <a:round/>
                      <a:headEnd type="none" w="med" len="med"/>
                      <a:tailEnd type="none" w="med" len="med"/>
                    </a:lnR>
                  </a:tcPr>
                </a:tc>
                <a:tc>
                  <a:txBody>
                    <a:bodyPr/>
                    <a:lstStyle/>
                    <a:p>
                      <a:pPr algn="ctr"/>
                      <a:r>
                        <a:rPr lang="en-GB" sz="100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8676293"/>
                  </a:ext>
                </a:extLst>
              </a:tr>
              <a:tr h="486202">
                <a:tc>
                  <a:txBody>
                    <a:bodyPr/>
                    <a:lstStyle/>
                    <a:p>
                      <a:r>
                        <a:rPr lang="en-GB" sz="1000" b="1"/>
                        <a:t>Organisation Development &amp; People </a:t>
                      </a:r>
                    </a:p>
                  </a:txBody>
                  <a:tcPr anchor="ctr"/>
                </a:tc>
                <a:tc>
                  <a:txBody>
                    <a:bodyPr/>
                    <a:lstStyle/>
                    <a:p>
                      <a:pPr algn="ctr"/>
                      <a:r>
                        <a:rPr lang="en-GB" sz="1000"/>
                        <a:t>10</a:t>
                      </a:r>
                    </a:p>
                  </a:txBody>
                  <a:tcPr anchor="ctr"/>
                </a:tc>
                <a:tc>
                  <a:txBody>
                    <a:bodyPr/>
                    <a:lstStyle/>
                    <a:p>
                      <a:pPr algn="ctr"/>
                      <a:r>
                        <a:rPr lang="en-GB" sz="1000"/>
                        <a:t>4</a:t>
                      </a:r>
                    </a:p>
                  </a:txBody>
                  <a:tcPr anchor="ctr">
                    <a:lnR w="12700" cap="flat" cmpd="sng" algn="ctr">
                      <a:solidFill>
                        <a:schemeClr val="tx1"/>
                      </a:solidFill>
                      <a:prstDash val="solid"/>
                      <a:round/>
                      <a:headEnd type="none" w="med" len="med"/>
                      <a:tailEnd type="none" w="med" len="med"/>
                    </a:lnR>
                  </a:tcPr>
                </a:tc>
                <a:tc>
                  <a:txBody>
                    <a:bodyPr/>
                    <a:lstStyle/>
                    <a:p>
                      <a:pPr algn="ctr"/>
                      <a:r>
                        <a:rPr lang="en-GB" sz="100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8532596"/>
                  </a:ext>
                </a:extLst>
              </a:tr>
              <a:tr h="243101">
                <a:tc>
                  <a:txBody>
                    <a:bodyPr/>
                    <a:lstStyle/>
                    <a:p>
                      <a:r>
                        <a:rPr lang="en-GB" sz="1050" b="1"/>
                        <a:t>Total</a:t>
                      </a:r>
                    </a:p>
                  </a:txBody>
                  <a:tcPr/>
                </a:tc>
                <a:tc gridSpan="2">
                  <a:txBody>
                    <a:bodyPr/>
                    <a:lstStyle/>
                    <a:p>
                      <a:pPr algn="ctr"/>
                      <a:r>
                        <a:rPr lang="en-GB" sz="1200" b="1"/>
                        <a:t>268</a:t>
                      </a:r>
                    </a:p>
                  </a:txBody>
                  <a:tcPr>
                    <a:lnR w="12700" cap="flat" cmpd="sng" algn="ctr">
                      <a:solidFill>
                        <a:schemeClr val="tx1"/>
                      </a:solidFill>
                      <a:prstDash val="solid"/>
                      <a:round/>
                      <a:headEnd type="none" w="med" len="med"/>
                      <a:tailEnd type="none" w="med" len="med"/>
                    </a:lnR>
                  </a:tcPr>
                </a:tc>
                <a:tc hMerge="1">
                  <a:txBody>
                    <a:bodyPr/>
                    <a:lstStyle/>
                    <a:p>
                      <a:endParaRPr lang="en-GB"/>
                    </a:p>
                  </a:txBody>
                  <a:tcPr/>
                </a:tc>
                <a:tc gridSpan="2">
                  <a:txBody>
                    <a:bodyPr/>
                    <a:lstStyle/>
                    <a:p>
                      <a:pPr algn="ctr"/>
                      <a:r>
                        <a:rPr lang="en-GB" sz="1200" b="1"/>
                        <a:t>50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600717047"/>
                  </a:ext>
                </a:extLst>
              </a:tr>
            </a:tbl>
          </a:graphicData>
        </a:graphic>
      </p:graphicFrame>
      <p:sp>
        <p:nvSpPr>
          <p:cNvPr id="14" name="TextBox 13">
            <a:extLst>
              <a:ext uri="{FF2B5EF4-FFF2-40B4-BE49-F238E27FC236}">
                <a16:creationId xmlns:a16="http://schemas.microsoft.com/office/drawing/2014/main" id="{66E1CC53-A11B-3EFF-477A-FFE45994F2B5}"/>
              </a:ext>
            </a:extLst>
          </p:cNvPr>
          <p:cNvSpPr txBox="1"/>
          <p:nvPr/>
        </p:nvSpPr>
        <p:spPr>
          <a:xfrm>
            <a:off x="5694241" y="3537354"/>
            <a:ext cx="2367483" cy="307777"/>
          </a:xfrm>
          <a:prstGeom prst="rect">
            <a:avLst/>
          </a:prstGeom>
          <a:noFill/>
        </p:spPr>
        <p:txBody>
          <a:bodyPr wrap="square">
            <a:spAutoFit/>
          </a:bodyPr>
          <a:lstStyle/>
          <a:p>
            <a:pPr algn="ctr"/>
            <a:r>
              <a:rPr kumimoji="0" lang="en-GB" sz="1400" b="1" i="0" u="none" strike="noStrike" kern="1200" cap="none" spc="0" normalizeH="0" baseline="0" noProof="0">
                <a:ln>
                  <a:noFill/>
                </a:ln>
                <a:solidFill>
                  <a:srgbClr val="002060"/>
                </a:solidFill>
                <a:effectLst/>
                <a:uLnTx/>
                <a:uFillTx/>
                <a:latin typeface="Calibri"/>
                <a:ea typeface="+mn-ea"/>
                <a:cs typeface="+mn-cs"/>
              </a:rPr>
              <a:t>Workforce representation:</a:t>
            </a:r>
            <a:endParaRPr lang="en-GB" sz="2000">
              <a:solidFill>
                <a:srgbClr val="002060"/>
              </a:solidFill>
            </a:endParaRPr>
          </a:p>
        </p:txBody>
      </p:sp>
      <p:sp>
        <p:nvSpPr>
          <p:cNvPr id="23" name="Title 2">
            <a:extLst>
              <a:ext uri="{FF2B5EF4-FFF2-40B4-BE49-F238E27FC236}">
                <a16:creationId xmlns:a16="http://schemas.microsoft.com/office/drawing/2014/main" id="{34182915-897C-99F9-C3D4-EC0C11A5C507}"/>
              </a:ext>
            </a:extLst>
          </p:cNvPr>
          <p:cNvSpPr txBox="1">
            <a:spLocks/>
          </p:cNvSpPr>
          <p:nvPr/>
        </p:nvSpPr>
        <p:spPr>
          <a:xfrm rot="16200000">
            <a:off x="-3053746" y="3053748"/>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gn="ctr"/>
            <a:r>
              <a:rPr lang="en-GB" sz="3200">
                <a:solidFill>
                  <a:schemeClr val="bg1"/>
                </a:solidFill>
              </a:rPr>
              <a:t>Key Strategic Priorities: Equalities </a:t>
            </a:r>
          </a:p>
        </p:txBody>
      </p:sp>
      <p:graphicFrame>
        <p:nvGraphicFramePr>
          <p:cNvPr id="8" name="Chart 7">
            <a:extLst>
              <a:ext uri="{FF2B5EF4-FFF2-40B4-BE49-F238E27FC236}">
                <a16:creationId xmlns:a16="http://schemas.microsoft.com/office/drawing/2014/main" id="{D8422F4F-1421-E076-CAF0-639F11B35A6B}"/>
              </a:ext>
            </a:extLst>
          </p:cNvPr>
          <p:cNvGraphicFramePr/>
          <p:nvPr>
            <p:extLst>
              <p:ext uri="{D42A27DB-BD31-4B8C-83A1-F6EECF244321}">
                <p14:modId xmlns:p14="http://schemas.microsoft.com/office/powerpoint/2010/main" val="1788888490"/>
              </p:ext>
            </p:extLst>
          </p:nvPr>
        </p:nvGraphicFramePr>
        <p:xfrm>
          <a:off x="5456640" y="3850451"/>
          <a:ext cx="2845090" cy="2603031"/>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EF9849CC-15E3-55AB-80BA-F4B678591D7F}"/>
              </a:ext>
            </a:extLst>
          </p:cNvPr>
          <p:cNvSpPr txBox="1"/>
          <p:nvPr/>
        </p:nvSpPr>
        <p:spPr>
          <a:xfrm>
            <a:off x="935306" y="368614"/>
            <a:ext cx="4211942" cy="6167742"/>
          </a:xfrm>
          <a:prstGeom prst="rect">
            <a:avLst/>
          </a:prstGeom>
          <a:noFill/>
        </p:spPr>
        <p:txBody>
          <a:bodyPr wrap="square" lIns="0" tIns="0" rIns="0" bIns="0" rtlCol="0" anchor="t">
            <a:noAutofit/>
          </a:bodyPr>
          <a:lstStyle/>
          <a:p>
            <a:pPr>
              <a:defRPr/>
            </a:pPr>
            <a:r>
              <a:rPr lang="en-GB" sz="1500" dirty="0">
                <a:ea typeface="+mn-lt"/>
                <a:cs typeface="+mn-lt"/>
              </a:rPr>
              <a:t>Everyone’s Essex places great emphasis on addressing inequalities and improving life chances of our most vulnerable. We are building on our Year 1 equality objectives progress review report which we published in June this year. </a:t>
            </a:r>
          </a:p>
          <a:p>
            <a:pPr>
              <a:defRPr/>
            </a:pPr>
            <a:endParaRPr lang="en-GB" sz="1500" dirty="0">
              <a:ea typeface="+mn-lt"/>
              <a:cs typeface="+mn-lt"/>
            </a:endParaRPr>
          </a:p>
          <a:p>
            <a:pPr>
              <a:defRPr/>
            </a:pPr>
            <a:r>
              <a:rPr lang="en-GB" sz="1500" dirty="0">
                <a:ea typeface="+mn-lt"/>
                <a:cs typeface="+mn-lt"/>
              </a:rPr>
              <a:t>We are now developing and delivering an </a:t>
            </a:r>
            <a:r>
              <a:rPr lang="en-GB" sz="1500" b="1" dirty="0">
                <a:ea typeface="+mn-lt"/>
                <a:cs typeface="+mn-lt"/>
              </a:rPr>
              <a:t>equalities insight plan </a:t>
            </a:r>
            <a:r>
              <a:rPr lang="en-GB" sz="1500" dirty="0">
                <a:ea typeface="+mn-lt"/>
                <a:cs typeface="+mn-lt"/>
              </a:rPr>
              <a:t>that will deepen our understanding of communities across Essex and improve both the quality and coverage of the data we hold on those who use our services.  We have drawn together a multi-disciplinary team to:</a:t>
            </a:r>
          </a:p>
          <a:p>
            <a:pPr marL="285750" indent="-285750">
              <a:buFont typeface="Arial" panose="020B0604020202020204" pitchFamily="34" charset="0"/>
              <a:buChar char="•"/>
              <a:defRPr/>
            </a:pPr>
            <a:r>
              <a:rPr lang="en-GB" sz="1500" dirty="0">
                <a:ea typeface="+mn-lt"/>
                <a:cs typeface="+mn-lt"/>
              </a:rPr>
              <a:t>better understand, for each ECC function, the data that is collected by ECC and in commissioned services, and to improve the information we collect; </a:t>
            </a:r>
          </a:p>
          <a:p>
            <a:pPr marL="285750" indent="-285750">
              <a:buFont typeface="Arial" panose="020B0604020202020204" pitchFamily="34" charset="0"/>
              <a:buChar char="•"/>
              <a:defRPr/>
            </a:pPr>
            <a:r>
              <a:rPr lang="en-GB" sz="1500" dirty="0">
                <a:ea typeface="+mn-lt"/>
                <a:cs typeface="+mn-lt"/>
              </a:rPr>
              <a:t>analyse available data to understand if groups experience differential impacts in terms of access to services or outcomes; </a:t>
            </a:r>
          </a:p>
          <a:p>
            <a:pPr marL="285750" indent="-285750">
              <a:buFont typeface="Arial" panose="020B0604020202020204" pitchFamily="34" charset="0"/>
              <a:buChar char="•"/>
              <a:defRPr/>
            </a:pPr>
            <a:r>
              <a:rPr lang="en-GB" sz="1500" dirty="0">
                <a:ea typeface="+mn-lt"/>
                <a:cs typeface="+mn-lt"/>
              </a:rPr>
              <a:t>assess the relationship between particular protected  characteristics and key outcomes across the Essex population, irrespective of whether individuals are in touch with ECC services; and </a:t>
            </a:r>
          </a:p>
          <a:p>
            <a:pPr marL="285750" indent="-285750">
              <a:buFont typeface="Arial" panose="020B0604020202020204" pitchFamily="34" charset="0"/>
              <a:buChar char="•"/>
              <a:defRPr/>
            </a:pPr>
            <a:r>
              <a:rPr lang="en-GB" sz="1500" dirty="0">
                <a:ea typeface="+mn-lt"/>
                <a:cs typeface="+mn-lt"/>
              </a:rPr>
              <a:t>explore what further insights are needed to better understand the lived experience of different populations and groups within Essex, including of accessing and using public services. </a:t>
            </a:r>
          </a:p>
          <a:p>
            <a:pPr>
              <a:defRPr/>
            </a:pPr>
            <a:endParaRPr lang="en-GB" sz="1500" dirty="0">
              <a:ea typeface="+mn-lt"/>
              <a:cs typeface="+mn-lt"/>
            </a:endParaRPr>
          </a:p>
          <a:p>
            <a:pPr>
              <a:defRPr/>
            </a:pPr>
            <a:endParaRPr lang="en-GB" sz="1500" dirty="0"/>
          </a:p>
          <a:p>
            <a:pPr>
              <a:defRPr/>
            </a:pPr>
            <a:endParaRPr lang="en-GB" sz="1500" dirty="0">
              <a:cs typeface="Calibri"/>
            </a:endParaRPr>
          </a:p>
          <a:p>
            <a:pPr>
              <a:defRPr/>
            </a:pPr>
            <a:endParaRPr lang="en-GB" sz="1500" dirty="0">
              <a:cs typeface="Calibri"/>
            </a:endParaRPr>
          </a:p>
          <a:p>
            <a:pPr>
              <a:spcAft>
                <a:spcPts val="1134"/>
              </a:spcAft>
              <a:defRPr/>
            </a:pPr>
            <a:endParaRPr lang="en-GB" sz="1500" dirty="0">
              <a:cs typeface="Calibri"/>
            </a:endParaRPr>
          </a:p>
        </p:txBody>
      </p:sp>
      <p:sp>
        <p:nvSpPr>
          <p:cNvPr id="33" name="TextBox 32">
            <a:extLst>
              <a:ext uri="{FF2B5EF4-FFF2-40B4-BE49-F238E27FC236}">
                <a16:creationId xmlns:a16="http://schemas.microsoft.com/office/drawing/2014/main" id="{1020DF0F-C747-CF8E-4F16-A66F30619010}"/>
              </a:ext>
            </a:extLst>
          </p:cNvPr>
          <p:cNvSpPr txBox="1"/>
          <p:nvPr/>
        </p:nvSpPr>
        <p:spPr>
          <a:xfrm>
            <a:off x="-661408" y="54341"/>
            <a:ext cx="4820191" cy="307777"/>
          </a:xfrm>
          <a:prstGeom prst="rect">
            <a:avLst/>
          </a:prstGeom>
          <a:noFill/>
        </p:spPr>
        <p:txBody>
          <a:bodyPr wrap="square" lIns="91440" tIns="45720" rIns="91440" bIns="45720" anchor="t">
            <a:spAutoFit/>
          </a:bodyPr>
          <a:lstStyle/>
          <a:p>
            <a:pPr algn="ctr">
              <a:defRPr sz="1100" b="0" i="0" u="none" strike="noStrike" kern="1200" spc="0" baseline="0">
                <a:solidFill>
                  <a:sysClr val="windowText" lastClr="000000">
                    <a:lumMod val="65000"/>
                    <a:lumOff val="35000"/>
                  </a:sysClr>
                </a:solidFill>
                <a:latin typeface="+mn-lt"/>
                <a:ea typeface="+mn-ea"/>
                <a:cs typeface="+mn-cs"/>
              </a:defRPr>
            </a:pPr>
            <a:r>
              <a:rPr lang="en-GB" sz="1400" b="1">
                <a:solidFill>
                  <a:schemeClr val="accent1"/>
                </a:solidFill>
              </a:rPr>
              <a:t>EMBEDDING EQUALITIES </a:t>
            </a:r>
            <a:endParaRPr lang="en-GB" sz="1400" b="1" baseline="0">
              <a:solidFill>
                <a:schemeClr val="accent1"/>
              </a:solidFill>
              <a:effectLst/>
            </a:endParaRPr>
          </a:p>
        </p:txBody>
      </p:sp>
      <p:graphicFrame>
        <p:nvGraphicFramePr>
          <p:cNvPr id="9" name="Table 8">
            <a:extLst>
              <a:ext uri="{FF2B5EF4-FFF2-40B4-BE49-F238E27FC236}">
                <a16:creationId xmlns:a16="http://schemas.microsoft.com/office/drawing/2014/main" id="{CC483236-2666-50A6-E427-0D0D0A915707}"/>
              </a:ext>
            </a:extLst>
          </p:cNvPr>
          <p:cNvGraphicFramePr>
            <a:graphicFrameLocks noGrp="1"/>
          </p:cNvGraphicFramePr>
          <p:nvPr>
            <p:extLst>
              <p:ext uri="{D42A27DB-BD31-4B8C-83A1-F6EECF244321}">
                <p14:modId xmlns:p14="http://schemas.microsoft.com/office/powerpoint/2010/main" val="3399841090"/>
              </p:ext>
            </p:extLst>
          </p:nvPr>
        </p:nvGraphicFramePr>
        <p:xfrm>
          <a:off x="5459162" y="372279"/>
          <a:ext cx="6641975" cy="2792432"/>
        </p:xfrm>
        <a:graphic>
          <a:graphicData uri="http://schemas.openxmlformats.org/drawingml/2006/table">
            <a:tbl>
              <a:tblPr/>
              <a:tblGrid>
                <a:gridCol w="1778822">
                  <a:extLst>
                    <a:ext uri="{9D8B030D-6E8A-4147-A177-3AD203B41FA5}">
                      <a16:colId xmlns:a16="http://schemas.microsoft.com/office/drawing/2014/main" val="2736207462"/>
                    </a:ext>
                  </a:extLst>
                </a:gridCol>
                <a:gridCol w="665758">
                  <a:extLst>
                    <a:ext uri="{9D8B030D-6E8A-4147-A177-3AD203B41FA5}">
                      <a16:colId xmlns:a16="http://schemas.microsoft.com/office/drawing/2014/main" val="1370749176"/>
                    </a:ext>
                  </a:extLst>
                </a:gridCol>
                <a:gridCol w="826996">
                  <a:extLst>
                    <a:ext uri="{9D8B030D-6E8A-4147-A177-3AD203B41FA5}">
                      <a16:colId xmlns:a16="http://schemas.microsoft.com/office/drawing/2014/main" val="395289139"/>
                    </a:ext>
                  </a:extLst>
                </a:gridCol>
                <a:gridCol w="826996">
                  <a:extLst>
                    <a:ext uri="{9D8B030D-6E8A-4147-A177-3AD203B41FA5}">
                      <a16:colId xmlns:a16="http://schemas.microsoft.com/office/drawing/2014/main" val="143989262"/>
                    </a:ext>
                  </a:extLst>
                </a:gridCol>
                <a:gridCol w="842600">
                  <a:extLst>
                    <a:ext uri="{9D8B030D-6E8A-4147-A177-3AD203B41FA5}">
                      <a16:colId xmlns:a16="http://schemas.microsoft.com/office/drawing/2014/main" val="308848317"/>
                    </a:ext>
                  </a:extLst>
                </a:gridCol>
                <a:gridCol w="842600">
                  <a:extLst>
                    <a:ext uri="{9D8B030D-6E8A-4147-A177-3AD203B41FA5}">
                      <a16:colId xmlns:a16="http://schemas.microsoft.com/office/drawing/2014/main" val="2294818080"/>
                    </a:ext>
                  </a:extLst>
                </a:gridCol>
                <a:gridCol w="858203">
                  <a:extLst>
                    <a:ext uri="{9D8B030D-6E8A-4147-A177-3AD203B41FA5}">
                      <a16:colId xmlns:a16="http://schemas.microsoft.com/office/drawing/2014/main" val="2434608384"/>
                    </a:ext>
                  </a:extLst>
                </a:gridCol>
              </a:tblGrid>
              <a:tr h="172449">
                <a:tc rowSpan="2">
                  <a:txBody>
                    <a:bodyPr/>
                    <a:lstStyle/>
                    <a:p>
                      <a:pPr algn="ctr" fontAlgn="base"/>
                      <a:r>
                        <a:rPr lang="en-GB" sz="800" b="1" i="0">
                          <a:solidFill>
                            <a:srgbClr val="FFFFFF"/>
                          </a:solidFill>
                          <a:effectLst/>
                          <a:latin typeface="Arial" panose="020B0604020202020204" pitchFamily="34" charset="0"/>
                        </a:rPr>
                        <a:t>Measure​</a:t>
                      </a:r>
                      <a:endParaRPr lang="en-GB" sz="1400" b="1" i="0">
                        <a:solidFill>
                          <a:srgbClr val="FFFFFF"/>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4899"/>
                    </a:solidFill>
                  </a:tcPr>
                </a:tc>
                <a:tc rowSpan="2">
                  <a:txBody>
                    <a:bodyPr/>
                    <a:lstStyle/>
                    <a:p>
                      <a:pPr algn="ctr" fontAlgn="base"/>
                      <a:r>
                        <a:rPr lang="en-GB" sz="800" b="1" i="0">
                          <a:solidFill>
                            <a:srgbClr val="FFFFFF"/>
                          </a:solidFill>
                          <a:effectLst/>
                          <a:latin typeface="Arial" panose="020B0604020202020204" pitchFamily="34" charset="0"/>
                        </a:rPr>
                        <a:t>Target​</a:t>
                      </a:r>
                      <a:endParaRPr lang="en-GB" sz="1400" b="1" i="0">
                        <a:solidFill>
                          <a:srgbClr val="FFFFFF"/>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4899"/>
                    </a:solidFill>
                  </a:tcPr>
                </a:tc>
                <a:tc>
                  <a:txBody>
                    <a:bodyPr/>
                    <a:lstStyle/>
                    <a:p>
                      <a:pPr algn="ctr" fontAlgn="base"/>
                      <a:r>
                        <a:rPr lang="en-GB" sz="800" b="1" i="0">
                          <a:solidFill>
                            <a:srgbClr val="FFFFFF"/>
                          </a:solidFill>
                          <a:effectLst/>
                          <a:latin typeface="Arial" panose="020B0604020202020204" pitchFamily="34" charset="0"/>
                        </a:rPr>
                        <a:t>Q2 (22/23)​</a:t>
                      </a:r>
                      <a:endParaRPr lang="en-GB" sz="1400" b="1" i="0">
                        <a:solidFill>
                          <a:srgbClr val="FFFFFF"/>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4899"/>
                    </a:solidFill>
                  </a:tcPr>
                </a:tc>
                <a:tc>
                  <a:txBody>
                    <a:bodyPr/>
                    <a:lstStyle/>
                    <a:p>
                      <a:pPr algn="ctr" fontAlgn="base"/>
                      <a:r>
                        <a:rPr lang="en-GB" sz="800" b="1" i="0">
                          <a:solidFill>
                            <a:srgbClr val="FFFFFF"/>
                          </a:solidFill>
                          <a:effectLst/>
                          <a:latin typeface="Arial" panose="020B0604020202020204" pitchFamily="34" charset="0"/>
                        </a:rPr>
                        <a:t>Q3 (22/23)​</a:t>
                      </a:r>
                      <a:endParaRPr lang="en-GB" sz="1400" b="1" i="0">
                        <a:solidFill>
                          <a:srgbClr val="FFFFFF"/>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4899"/>
                    </a:solidFill>
                  </a:tcPr>
                </a:tc>
                <a:tc>
                  <a:txBody>
                    <a:bodyPr/>
                    <a:lstStyle/>
                    <a:p>
                      <a:pPr algn="ctr" fontAlgn="base"/>
                      <a:r>
                        <a:rPr lang="en-GB" sz="800" b="1" i="0">
                          <a:solidFill>
                            <a:srgbClr val="FFFFFF"/>
                          </a:solidFill>
                          <a:effectLst/>
                          <a:latin typeface="Arial" panose="020B0604020202020204" pitchFamily="34" charset="0"/>
                        </a:rPr>
                        <a:t>Q4 (22/23)​</a:t>
                      </a:r>
                      <a:endParaRPr lang="en-GB" sz="1400" b="1" i="0">
                        <a:solidFill>
                          <a:srgbClr val="FFFFFF"/>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4899"/>
                    </a:solidFill>
                  </a:tcPr>
                </a:tc>
                <a:tc>
                  <a:txBody>
                    <a:bodyPr/>
                    <a:lstStyle/>
                    <a:p>
                      <a:pPr algn="ctr" fontAlgn="base"/>
                      <a:r>
                        <a:rPr lang="en-GB" sz="800" b="1" i="0">
                          <a:solidFill>
                            <a:srgbClr val="FFFFFF"/>
                          </a:solidFill>
                          <a:effectLst/>
                          <a:latin typeface="Arial" panose="020B0604020202020204" pitchFamily="34" charset="0"/>
                        </a:rPr>
                        <a:t>Q1 (22/23)​</a:t>
                      </a:r>
                      <a:endParaRPr lang="en-GB" sz="1400" b="1" i="0">
                        <a:solidFill>
                          <a:srgbClr val="FFFFFF"/>
                        </a:solidFill>
                        <a:effectLst/>
                      </a:endParaRP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4899"/>
                    </a:solidFill>
                  </a:tcPr>
                </a:tc>
                <a:tc rowSpan="2">
                  <a:txBody>
                    <a:bodyPr/>
                    <a:lstStyle/>
                    <a:p>
                      <a:pPr algn="ctr" fontAlgn="base"/>
                      <a:r>
                        <a:rPr lang="en-GB" sz="800" b="1" i="0">
                          <a:solidFill>
                            <a:srgbClr val="FFFFFF"/>
                          </a:solidFill>
                          <a:effectLst/>
                          <a:latin typeface="Arial" panose="020B0604020202020204" pitchFamily="34" charset="0"/>
                        </a:rPr>
                        <a:t>Direction of Travel​</a:t>
                      </a:r>
                      <a:endParaRPr lang="en-GB" sz="1400" b="1" i="0">
                        <a:solidFill>
                          <a:srgbClr val="FFFFFF"/>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4899"/>
                    </a:solidFill>
                  </a:tcPr>
                </a:tc>
                <a:extLst>
                  <a:ext uri="{0D108BD9-81ED-4DB2-BD59-A6C34878D82A}">
                    <a16:rowId xmlns:a16="http://schemas.microsoft.com/office/drawing/2014/main" val="2636572958"/>
                  </a:ext>
                </a:extLst>
              </a:tr>
              <a:tr h="172449">
                <a:tc vMerge="1">
                  <a:txBody>
                    <a:bodyPr/>
                    <a:lstStyle/>
                    <a:p>
                      <a:endParaRPr lang="en-GB"/>
                    </a:p>
                  </a:txBody>
                  <a:tcPr/>
                </a:tc>
                <a:tc vMerge="1">
                  <a:txBody>
                    <a:bodyPr/>
                    <a:lstStyle/>
                    <a:p>
                      <a:endParaRPr lang="en-GB"/>
                    </a:p>
                  </a:txBody>
                  <a:tcPr/>
                </a:tc>
                <a:tc>
                  <a:txBody>
                    <a:bodyPr/>
                    <a:lstStyle/>
                    <a:p>
                      <a:pPr algn="ctr" fontAlgn="base"/>
                      <a:r>
                        <a:rPr lang="en-GB" sz="800" b="0" i="0">
                          <a:solidFill>
                            <a:srgbClr val="000000"/>
                          </a:solidFill>
                          <a:effectLst/>
                          <a:latin typeface="Arial" panose="020B0604020202020204" pitchFamily="34" charset="0"/>
                        </a:rPr>
                        <a:t>Sep 22​</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tc>
                  <a:txBody>
                    <a:bodyPr/>
                    <a:lstStyle/>
                    <a:p>
                      <a:pPr algn="ctr" fontAlgn="base"/>
                      <a:r>
                        <a:rPr lang="en-GB" sz="800" b="0" i="0">
                          <a:solidFill>
                            <a:srgbClr val="000000"/>
                          </a:solidFill>
                          <a:effectLst/>
                          <a:latin typeface="Arial" panose="020B0604020202020204" pitchFamily="34" charset="0"/>
                        </a:rPr>
                        <a:t>Dec 22​</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tc>
                  <a:txBody>
                    <a:bodyPr/>
                    <a:lstStyle/>
                    <a:p>
                      <a:pPr algn="ctr" fontAlgn="base"/>
                      <a:r>
                        <a:rPr lang="en-GB" sz="800" b="0" i="0">
                          <a:solidFill>
                            <a:srgbClr val="000000"/>
                          </a:solidFill>
                          <a:effectLst/>
                          <a:latin typeface="Arial" panose="020B0604020202020204" pitchFamily="34" charset="0"/>
                        </a:rPr>
                        <a:t>Mar 23​</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tc>
                  <a:txBody>
                    <a:bodyPr/>
                    <a:lstStyle/>
                    <a:p>
                      <a:pPr algn="ctr" fontAlgn="base"/>
                      <a:r>
                        <a:rPr lang="en-GB" sz="800" b="0" i="0">
                          <a:solidFill>
                            <a:srgbClr val="000000"/>
                          </a:solidFill>
                          <a:effectLst/>
                          <a:latin typeface="Arial" panose="020B0604020202020204" pitchFamily="34" charset="0"/>
                        </a:rPr>
                        <a:t>Jun 23​</a:t>
                      </a:r>
                      <a:endParaRPr lang="en-GB" sz="1400" b="0" i="0">
                        <a:solidFill>
                          <a:srgbClr val="000000"/>
                        </a:solidFill>
                        <a:effectLst/>
                      </a:endParaRP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tc vMerge="1">
                  <a:txBody>
                    <a:bodyPr/>
                    <a:lstStyle/>
                    <a:p>
                      <a:endParaRPr lang="en-GB"/>
                    </a:p>
                  </a:txBody>
                  <a:tcPr/>
                </a:tc>
                <a:extLst>
                  <a:ext uri="{0D108BD9-81ED-4DB2-BD59-A6C34878D82A}">
                    <a16:rowId xmlns:a16="http://schemas.microsoft.com/office/drawing/2014/main" val="3804672997"/>
                  </a:ext>
                </a:extLst>
              </a:tr>
              <a:tr h="426049">
                <a:tc>
                  <a:txBody>
                    <a:bodyPr/>
                    <a:lstStyle/>
                    <a:p>
                      <a:pPr algn="l" fontAlgn="base"/>
                      <a:r>
                        <a:rPr lang="en-GB" sz="900" b="0" i="0" u="none" strike="noStrike" dirty="0">
                          <a:solidFill>
                            <a:srgbClr val="000000"/>
                          </a:solidFill>
                          <a:effectLst/>
                          <a:latin typeface="Calibri" panose="020F0502020204030204" pitchFamily="34" charset="0"/>
                        </a:rPr>
                        <a:t>% of employees who have completed the Equality and Diversity e-learning modules</a:t>
                      </a:r>
                      <a:r>
                        <a:rPr lang="en-GB" sz="900" b="0" i="0" dirty="0">
                          <a:solidFill>
                            <a:srgbClr val="000000"/>
                          </a:solidFill>
                          <a:effectLst/>
                          <a:latin typeface="Calibri" panose="020F0502020204030204" pitchFamily="34" charset="0"/>
                        </a:rPr>
                        <a:t>​</a:t>
                      </a:r>
                      <a:endParaRPr lang="en-GB" sz="1400" b="0" i="0" dirty="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tc>
                  <a:txBody>
                    <a:bodyPr/>
                    <a:lstStyle/>
                    <a:p>
                      <a:pPr algn="ctr" fontAlgn="base"/>
                      <a:r>
                        <a:rPr lang="en-GB" sz="900" b="0" i="0" u="none" strike="noStrike">
                          <a:solidFill>
                            <a:srgbClr val="000000"/>
                          </a:solidFill>
                          <a:effectLst/>
                          <a:latin typeface="Calibri" panose="020F0502020204030204" pitchFamily="34" charset="0"/>
                        </a:rPr>
                        <a:t>75-80%</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00"/>
                    </a:solidFill>
                  </a:tcPr>
                </a:tc>
                <a:tc>
                  <a:txBody>
                    <a:bodyPr/>
                    <a:lstStyle/>
                    <a:p>
                      <a:pPr algn="ctr" fontAlgn="base"/>
                      <a:r>
                        <a:rPr lang="en-GB" sz="800" b="0" i="0">
                          <a:solidFill>
                            <a:srgbClr val="000000"/>
                          </a:solidFill>
                          <a:effectLst/>
                          <a:latin typeface="Arial" panose="020B0604020202020204" pitchFamily="34" charset="0"/>
                        </a:rPr>
                        <a:t>76.9%​</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GB" sz="800" b="0" i="0">
                          <a:solidFill>
                            <a:srgbClr val="000000"/>
                          </a:solidFill>
                          <a:effectLst/>
                          <a:latin typeface="Arial" panose="020B0604020202020204" pitchFamily="34" charset="0"/>
                        </a:rPr>
                        <a:t>79.6%​</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GB" sz="800" b="0" i="0">
                          <a:solidFill>
                            <a:srgbClr val="000000"/>
                          </a:solidFill>
                          <a:effectLst/>
                          <a:latin typeface="Arial" panose="020B0604020202020204" pitchFamily="34" charset="0"/>
                        </a:rPr>
                        <a:t>83.3%​</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82.1%​</a:t>
                      </a:r>
                      <a:endParaRPr lang="en-GB" sz="1400" b="0" i="0">
                        <a:solidFill>
                          <a:srgbClr val="000000"/>
                        </a:solidFill>
                        <a:effectLst/>
                      </a:endParaRP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extLst>
                  <a:ext uri="{0D108BD9-81ED-4DB2-BD59-A6C34878D82A}">
                    <a16:rowId xmlns:a16="http://schemas.microsoft.com/office/drawing/2014/main" val="1154744476"/>
                  </a:ext>
                </a:extLst>
              </a:tr>
              <a:tr h="192737">
                <a:tc>
                  <a:txBody>
                    <a:bodyPr/>
                    <a:lstStyle/>
                    <a:p>
                      <a:pPr algn="l" fontAlgn="base"/>
                      <a:r>
                        <a:rPr lang="en-GB" sz="900" b="0" i="0" u="none" strike="noStrike">
                          <a:solidFill>
                            <a:srgbClr val="000000"/>
                          </a:solidFill>
                          <a:effectLst/>
                          <a:latin typeface="Calibri" panose="020F0502020204030204" pitchFamily="34" charset="0"/>
                        </a:rPr>
                        <a:t>Adult Social Care</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tc>
                  <a:txBody>
                    <a:bodyPr/>
                    <a:lstStyle/>
                    <a:p>
                      <a:pPr algn="ctr" fontAlgn="base"/>
                      <a:r>
                        <a:rPr lang="en-GB" sz="900" b="0" i="0" u="none" strike="noStrike">
                          <a:solidFill>
                            <a:srgbClr val="000000"/>
                          </a:solidFill>
                          <a:effectLst/>
                          <a:latin typeface="Calibri" panose="020F0502020204030204" pitchFamily="34" charset="0"/>
                        </a:rPr>
                        <a:t>75-80%</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00"/>
                    </a:solidFill>
                  </a:tcPr>
                </a:tc>
                <a:tc>
                  <a:txBody>
                    <a:bodyPr/>
                    <a:lstStyle/>
                    <a:p>
                      <a:pPr algn="ctr" fontAlgn="base"/>
                      <a:r>
                        <a:rPr lang="en-GB" sz="800" b="0" i="0">
                          <a:solidFill>
                            <a:srgbClr val="000000"/>
                          </a:solidFill>
                          <a:effectLst/>
                          <a:latin typeface="Arial" panose="020B0604020202020204" pitchFamily="34" charset="0"/>
                        </a:rPr>
                        <a:t>84.2%​</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85.9%​</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88.0%​</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88.3%​</a:t>
                      </a:r>
                      <a:endParaRPr lang="en-GB" sz="1400" b="0" i="0">
                        <a:solidFill>
                          <a:srgbClr val="000000"/>
                        </a:solidFill>
                        <a:effectLst/>
                      </a:endParaRP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extLst>
                  <a:ext uri="{0D108BD9-81ED-4DB2-BD59-A6C34878D82A}">
                    <a16:rowId xmlns:a16="http://schemas.microsoft.com/office/drawing/2014/main" val="2629202340"/>
                  </a:ext>
                </a:extLst>
              </a:tr>
              <a:tr h="192737">
                <a:tc>
                  <a:txBody>
                    <a:bodyPr/>
                    <a:lstStyle/>
                    <a:p>
                      <a:pPr algn="l" fontAlgn="base"/>
                      <a:r>
                        <a:rPr lang="en-GB" sz="900" b="0" i="0" u="none" strike="noStrike">
                          <a:solidFill>
                            <a:srgbClr val="000000"/>
                          </a:solidFill>
                          <a:effectLst/>
                          <a:latin typeface="Calibri" panose="020F0502020204030204" pitchFamily="34" charset="0"/>
                        </a:rPr>
                        <a:t>Chief Executive's Office</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tc>
                  <a:txBody>
                    <a:bodyPr/>
                    <a:lstStyle/>
                    <a:p>
                      <a:pPr algn="ctr" fontAlgn="base"/>
                      <a:r>
                        <a:rPr lang="en-GB" sz="900" b="0" i="0" u="none" strike="noStrike">
                          <a:solidFill>
                            <a:srgbClr val="000000"/>
                          </a:solidFill>
                          <a:effectLst/>
                          <a:latin typeface="Calibri" panose="020F0502020204030204" pitchFamily="34" charset="0"/>
                        </a:rPr>
                        <a:t>75-80%</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00"/>
                    </a:solidFill>
                  </a:tcPr>
                </a:tc>
                <a:tc>
                  <a:txBody>
                    <a:bodyPr/>
                    <a:lstStyle/>
                    <a:p>
                      <a:pPr algn="ctr" fontAlgn="base"/>
                      <a:r>
                        <a:rPr lang="en-GB" sz="800" b="0" i="0">
                          <a:solidFill>
                            <a:srgbClr val="000000"/>
                          </a:solidFill>
                          <a:effectLst/>
                          <a:latin typeface="Arial" panose="020B0604020202020204" pitchFamily="34" charset="0"/>
                        </a:rPr>
                        <a:t>93.1%​</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94.8%​</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93.7%​</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94.3%​</a:t>
                      </a:r>
                      <a:endParaRPr lang="en-GB" sz="1400" b="0" i="0">
                        <a:solidFill>
                          <a:srgbClr val="000000"/>
                        </a:solidFill>
                        <a:effectLst/>
                      </a:endParaRP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extLst>
                  <a:ext uri="{0D108BD9-81ED-4DB2-BD59-A6C34878D82A}">
                    <a16:rowId xmlns:a16="http://schemas.microsoft.com/office/drawing/2014/main" val="3621160581"/>
                  </a:ext>
                </a:extLst>
              </a:tr>
              <a:tr h="192737">
                <a:tc>
                  <a:txBody>
                    <a:bodyPr/>
                    <a:lstStyle/>
                    <a:p>
                      <a:pPr algn="l" fontAlgn="base"/>
                      <a:r>
                        <a:rPr lang="en-GB" sz="900" b="0" i="0" u="none" strike="noStrike">
                          <a:solidFill>
                            <a:srgbClr val="000000"/>
                          </a:solidFill>
                          <a:effectLst/>
                          <a:latin typeface="Calibri" panose="020F0502020204030204" pitchFamily="34" charset="0"/>
                        </a:rPr>
                        <a:t>Children &amp; Families</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tc>
                  <a:txBody>
                    <a:bodyPr/>
                    <a:lstStyle/>
                    <a:p>
                      <a:pPr algn="ctr" fontAlgn="base"/>
                      <a:r>
                        <a:rPr lang="en-GB" sz="900" b="0" i="0" u="none" strike="noStrike">
                          <a:solidFill>
                            <a:srgbClr val="000000"/>
                          </a:solidFill>
                          <a:effectLst/>
                          <a:latin typeface="Calibri" panose="020F0502020204030204" pitchFamily="34" charset="0"/>
                        </a:rPr>
                        <a:t>75-80%</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00"/>
                    </a:solidFill>
                  </a:tcPr>
                </a:tc>
                <a:tc>
                  <a:txBody>
                    <a:bodyPr/>
                    <a:lstStyle/>
                    <a:p>
                      <a:pPr algn="ctr" fontAlgn="base"/>
                      <a:r>
                        <a:rPr lang="en-GB" sz="800" b="0" i="0">
                          <a:solidFill>
                            <a:srgbClr val="000000"/>
                          </a:solidFill>
                          <a:effectLst/>
                          <a:latin typeface="Arial" panose="020B0604020202020204" pitchFamily="34" charset="0"/>
                        </a:rPr>
                        <a:t>71.1%​</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GB" sz="800" b="0" i="0">
                          <a:solidFill>
                            <a:srgbClr val="000000"/>
                          </a:solidFill>
                          <a:effectLst/>
                          <a:latin typeface="Arial" panose="020B0604020202020204" pitchFamily="34" charset="0"/>
                        </a:rPr>
                        <a:t>75.9%​</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GB" sz="800" b="0" i="0">
                          <a:solidFill>
                            <a:srgbClr val="000000"/>
                          </a:solidFill>
                          <a:effectLst/>
                          <a:latin typeface="Arial" panose="020B0604020202020204" pitchFamily="34" charset="0"/>
                        </a:rPr>
                        <a:t>84.2%​</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84.3%​</a:t>
                      </a:r>
                      <a:endParaRPr lang="en-GB" sz="1400" b="0" i="0">
                        <a:solidFill>
                          <a:srgbClr val="000000"/>
                        </a:solidFill>
                        <a:effectLst/>
                      </a:endParaRP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extLst>
                  <a:ext uri="{0D108BD9-81ED-4DB2-BD59-A6C34878D82A}">
                    <a16:rowId xmlns:a16="http://schemas.microsoft.com/office/drawing/2014/main" val="1687656070"/>
                  </a:ext>
                </a:extLst>
              </a:tr>
              <a:tr h="192737">
                <a:tc>
                  <a:txBody>
                    <a:bodyPr/>
                    <a:lstStyle/>
                    <a:p>
                      <a:pPr algn="l" fontAlgn="base"/>
                      <a:r>
                        <a:rPr lang="en-GB" sz="900" b="0" i="0" u="none" strike="noStrike">
                          <a:solidFill>
                            <a:srgbClr val="000000"/>
                          </a:solidFill>
                          <a:effectLst/>
                          <a:latin typeface="Calibri" panose="020F0502020204030204" pitchFamily="34" charset="0"/>
                        </a:rPr>
                        <a:t>Corporate Services</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tc>
                  <a:txBody>
                    <a:bodyPr/>
                    <a:lstStyle/>
                    <a:p>
                      <a:pPr algn="ctr" fontAlgn="base"/>
                      <a:r>
                        <a:rPr lang="en-GB" sz="900" b="0" i="0" u="none" strike="noStrike">
                          <a:solidFill>
                            <a:srgbClr val="000000"/>
                          </a:solidFill>
                          <a:effectLst/>
                          <a:latin typeface="Calibri" panose="020F0502020204030204" pitchFamily="34" charset="0"/>
                        </a:rPr>
                        <a:t>75-80%</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00"/>
                    </a:solidFill>
                  </a:tcPr>
                </a:tc>
                <a:tc>
                  <a:txBody>
                    <a:bodyPr/>
                    <a:lstStyle/>
                    <a:p>
                      <a:pPr algn="ctr" fontAlgn="base"/>
                      <a:r>
                        <a:rPr lang="en-GB" sz="800" b="0" i="0">
                          <a:solidFill>
                            <a:srgbClr val="000000"/>
                          </a:solidFill>
                          <a:effectLst/>
                          <a:latin typeface="Arial" panose="020B0604020202020204" pitchFamily="34" charset="0"/>
                        </a:rPr>
                        <a:t>97.0%​</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97.4%​</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97.4%​</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96.9%​</a:t>
                      </a:r>
                      <a:endParaRPr lang="en-GB" sz="1400" b="0" i="0">
                        <a:solidFill>
                          <a:srgbClr val="000000"/>
                        </a:solidFill>
                        <a:effectLst/>
                      </a:endParaRP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extLst>
                  <a:ext uri="{0D108BD9-81ED-4DB2-BD59-A6C34878D82A}">
                    <a16:rowId xmlns:a16="http://schemas.microsoft.com/office/drawing/2014/main" val="2188502120"/>
                  </a:ext>
                </a:extLst>
              </a:tr>
              <a:tr h="192737">
                <a:tc>
                  <a:txBody>
                    <a:bodyPr/>
                    <a:lstStyle/>
                    <a:p>
                      <a:pPr algn="l" fontAlgn="base"/>
                      <a:r>
                        <a:rPr lang="en-GB" sz="900" b="0" i="0" u="none" strike="noStrike">
                          <a:solidFill>
                            <a:srgbClr val="000000"/>
                          </a:solidFill>
                          <a:effectLst/>
                          <a:latin typeface="Calibri" panose="020F0502020204030204" pitchFamily="34" charset="0"/>
                        </a:rPr>
                        <a:t>Education</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tc>
                  <a:txBody>
                    <a:bodyPr/>
                    <a:lstStyle/>
                    <a:p>
                      <a:pPr algn="ctr" fontAlgn="base"/>
                      <a:r>
                        <a:rPr lang="en-GB" sz="900" b="0" i="0" u="none" strike="noStrike">
                          <a:solidFill>
                            <a:srgbClr val="000000"/>
                          </a:solidFill>
                          <a:effectLst/>
                          <a:latin typeface="Calibri" panose="020F0502020204030204" pitchFamily="34" charset="0"/>
                        </a:rPr>
                        <a:t>75-80%</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00"/>
                    </a:solidFill>
                  </a:tcPr>
                </a:tc>
                <a:tc>
                  <a:txBody>
                    <a:bodyPr/>
                    <a:lstStyle/>
                    <a:p>
                      <a:pPr algn="ctr" fontAlgn="base"/>
                      <a:r>
                        <a:rPr lang="en-GB" sz="800" b="0" i="0">
                          <a:solidFill>
                            <a:srgbClr val="000000"/>
                          </a:solidFill>
                          <a:effectLst/>
                          <a:latin typeface="Arial" panose="020B0604020202020204" pitchFamily="34" charset="0"/>
                        </a:rPr>
                        <a:t>53.2%​</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0000"/>
                    </a:solidFill>
                  </a:tcPr>
                </a:tc>
                <a:tc>
                  <a:txBody>
                    <a:bodyPr/>
                    <a:lstStyle/>
                    <a:p>
                      <a:pPr algn="ctr" fontAlgn="base"/>
                      <a:r>
                        <a:rPr lang="en-GB" sz="800" b="0" i="0">
                          <a:solidFill>
                            <a:srgbClr val="000000"/>
                          </a:solidFill>
                          <a:effectLst/>
                          <a:latin typeface="Arial" panose="020B0604020202020204" pitchFamily="34" charset="0"/>
                        </a:rPr>
                        <a:t>56.1%​</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0000"/>
                    </a:solidFill>
                  </a:tcPr>
                </a:tc>
                <a:tc>
                  <a:txBody>
                    <a:bodyPr/>
                    <a:lstStyle/>
                    <a:p>
                      <a:pPr algn="ctr" fontAlgn="base"/>
                      <a:r>
                        <a:rPr lang="en-GB" sz="800" b="0" i="0">
                          <a:solidFill>
                            <a:srgbClr val="000000"/>
                          </a:solidFill>
                          <a:effectLst/>
                          <a:latin typeface="Arial" panose="020B0604020202020204" pitchFamily="34" charset="0"/>
                        </a:rPr>
                        <a:t>56.7%​</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0000"/>
                    </a:solidFill>
                  </a:tcPr>
                </a:tc>
                <a:tc>
                  <a:txBody>
                    <a:bodyPr/>
                    <a:lstStyle/>
                    <a:p>
                      <a:pPr algn="ctr" fontAlgn="base"/>
                      <a:r>
                        <a:rPr lang="en-GB" sz="800" b="0" i="0">
                          <a:solidFill>
                            <a:srgbClr val="000000"/>
                          </a:solidFill>
                          <a:effectLst/>
                          <a:latin typeface="Arial" panose="020B0604020202020204" pitchFamily="34" charset="0"/>
                        </a:rPr>
                        <a:t>59.4%​</a:t>
                      </a:r>
                      <a:endParaRPr lang="en-GB" sz="1400" b="0" i="0">
                        <a:solidFill>
                          <a:srgbClr val="000000"/>
                        </a:solidFill>
                        <a:effectLst/>
                      </a:endParaRP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0000"/>
                    </a:solidFill>
                  </a:tcPr>
                </a:tc>
                <a:tc>
                  <a:txBody>
                    <a:bodyPr/>
                    <a:lstStyle/>
                    <a:p>
                      <a:pPr algn="ctr" fontAlgn="base"/>
                      <a:r>
                        <a:rPr lang="en-GB" sz="800" b="0" i="0">
                          <a:solidFill>
                            <a:srgbClr val="000000"/>
                          </a:solidFill>
                          <a:effectLst/>
                          <a:latin typeface="Arial" panose="020B060402020202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extLst>
                  <a:ext uri="{0D108BD9-81ED-4DB2-BD59-A6C34878D82A}">
                    <a16:rowId xmlns:a16="http://schemas.microsoft.com/office/drawing/2014/main" val="3297687971"/>
                  </a:ext>
                </a:extLst>
              </a:tr>
              <a:tr h="192737">
                <a:tc>
                  <a:txBody>
                    <a:bodyPr/>
                    <a:lstStyle/>
                    <a:p>
                      <a:pPr algn="l" fontAlgn="base"/>
                      <a:r>
                        <a:rPr lang="en-GB" sz="900" b="0" i="0" u="none" strike="noStrike">
                          <a:solidFill>
                            <a:srgbClr val="000000"/>
                          </a:solidFill>
                          <a:effectLst/>
                          <a:latin typeface="Calibri" panose="020F0502020204030204" pitchFamily="34" charset="0"/>
                        </a:rPr>
                        <a:t>People and Transformation</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tc>
                  <a:txBody>
                    <a:bodyPr/>
                    <a:lstStyle/>
                    <a:p>
                      <a:pPr algn="ctr" fontAlgn="base"/>
                      <a:r>
                        <a:rPr lang="en-GB" sz="900" b="0" i="0" u="none" strike="noStrike">
                          <a:solidFill>
                            <a:srgbClr val="000000"/>
                          </a:solidFill>
                          <a:effectLst/>
                          <a:latin typeface="Calibri" panose="020F0502020204030204" pitchFamily="34" charset="0"/>
                        </a:rPr>
                        <a:t>75-80%</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00"/>
                    </a:solidFill>
                  </a:tcPr>
                </a:tc>
                <a:tc>
                  <a:txBody>
                    <a:bodyPr/>
                    <a:lstStyle/>
                    <a:p>
                      <a:pPr algn="ctr" fontAlgn="base"/>
                      <a:r>
                        <a:rPr lang="en-GB" sz="800" b="0" i="0">
                          <a:solidFill>
                            <a:srgbClr val="000000"/>
                          </a:solidFill>
                          <a:effectLst/>
                          <a:latin typeface="Arial" panose="020B0604020202020204" pitchFamily="34" charset="0"/>
                        </a:rPr>
                        <a:t>94.8%​</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94.8%​</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94.9%​</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95.4%​</a:t>
                      </a:r>
                      <a:endParaRPr lang="en-GB" sz="1400" b="0" i="0">
                        <a:solidFill>
                          <a:srgbClr val="000000"/>
                        </a:solidFill>
                        <a:effectLst/>
                      </a:endParaRP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extLst>
                  <a:ext uri="{0D108BD9-81ED-4DB2-BD59-A6C34878D82A}">
                    <a16:rowId xmlns:a16="http://schemas.microsoft.com/office/drawing/2014/main" val="3469609100"/>
                  </a:ext>
                </a:extLst>
              </a:tr>
              <a:tr h="304320">
                <a:tc>
                  <a:txBody>
                    <a:bodyPr/>
                    <a:lstStyle/>
                    <a:p>
                      <a:pPr algn="l" fontAlgn="base"/>
                      <a:r>
                        <a:rPr lang="en-GB" sz="900" b="0" i="0">
                          <a:solidFill>
                            <a:srgbClr val="000000"/>
                          </a:solidFill>
                          <a:effectLst/>
                          <a:latin typeface="Calibri" panose="020F0502020204030204" pitchFamily="34" charset="0"/>
                        </a:rPr>
                        <a:t>Climate, Environment &amp; Customer Services​</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tc>
                  <a:txBody>
                    <a:bodyPr/>
                    <a:lstStyle/>
                    <a:p>
                      <a:pPr algn="ctr" fontAlgn="base"/>
                      <a:r>
                        <a:rPr lang="en-GB" sz="900" b="0" i="0" u="none" strike="noStrike">
                          <a:solidFill>
                            <a:srgbClr val="000000"/>
                          </a:solidFill>
                          <a:effectLst/>
                          <a:latin typeface="Calibri" panose="020F0502020204030204" pitchFamily="34" charset="0"/>
                        </a:rPr>
                        <a:t>75-80%</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00"/>
                    </a:solidFill>
                  </a:tcPr>
                </a:tc>
                <a:tc>
                  <a:txBody>
                    <a:bodyPr/>
                    <a:lstStyle/>
                    <a:p>
                      <a:pPr algn="ctr" fontAlgn="base"/>
                      <a:r>
                        <a:rPr lang="en-GB" sz="800" b="0" i="0">
                          <a:solidFill>
                            <a:srgbClr val="000000"/>
                          </a:solidFill>
                          <a:effectLst/>
                          <a:latin typeface="Arial" panose="020B0604020202020204" pitchFamily="34" charset="0"/>
                        </a:rPr>
                        <a:t>67.1%​</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0000"/>
                    </a:solidFill>
                  </a:tcPr>
                </a:tc>
                <a:tc>
                  <a:txBody>
                    <a:bodyPr/>
                    <a:lstStyle/>
                    <a:p>
                      <a:pPr algn="ctr" fontAlgn="base"/>
                      <a:r>
                        <a:rPr lang="en-GB" sz="800" b="0" i="0">
                          <a:solidFill>
                            <a:srgbClr val="000000"/>
                          </a:solidFill>
                          <a:effectLst/>
                          <a:latin typeface="Arial" panose="020B0604020202020204" pitchFamily="34" charset="0"/>
                        </a:rPr>
                        <a:t>70.1%​</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GB" sz="800" b="0" i="0">
                          <a:solidFill>
                            <a:srgbClr val="000000"/>
                          </a:solidFill>
                          <a:effectLst/>
                          <a:latin typeface="Arial" panose="020B0604020202020204" pitchFamily="34" charset="0"/>
                        </a:rPr>
                        <a:t>76.6%​</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GB" sz="800" b="0" i="0">
                          <a:solidFill>
                            <a:srgbClr val="000000"/>
                          </a:solidFill>
                          <a:effectLst/>
                          <a:latin typeface="Arial" panose="020B0604020202020204" pitchFamily="34" charset="0"/>
                        </a:rPr>
                        <a:t>69.5%​</a:t>
                      </a:r>
                      <a:endParaRPr lang="en-GB" sz="1400" b="0" i="0">
                        <a:solidFill>
                          <a:srgbClr val="000000"/>
                        </a:solidFill>
                        <a:effectLst/>
                      </a:endParaRP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0000"/>
                    </a:solidFill>
                  </a:tcPr>
                </a:tc>
                <a:tc>
                  <a:txBody>
                    <a:bodyPr/>
                    <a:lstStyle/>
                    <a:p>
                      <a:pPr algn="ctr" fontAlgn="base"/>
                      <a:r>
                        <a:rPr lang="en-GB" sz="8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extLst>
                  <a:ext uri="{0D108BD9-81ED-4DB2-BD59-A6C34878D82A}">
                    <a16:rowId xmlns:a16="http://schemas.microsoft.com/office/drawing/2014/main" val="3346062004"/>
                  </a:ext>
                </a:extLst>
              </a:tr>
              <a:tr h="192737">
                <a:tc>
                  <a:txBody>
                    <a:bodyPr/>
                    <a:lstStyle/>
                    <a:p>
                      <a:pPr algn="l" fontAlgn="base"/>
                      <a:r>
                        <a:rPr lang="en-GB" sz="900" b="0" i="0">
                          <a:solidFill>
                            <a:srgbClr val="000000"/>
                          </a:solidFill>
                          <a:effectLst/>
                          <a:latin typeface="Calibri" panose="020F0502020204030204" pitchFamily="34" charset="0"/>
                        </a:rPr>
                        <a:t>Economy, Investment &amp; Public Health​</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tc>
                  <a:txBody>
                    <a:bodyPr/>
                    <a:lstStyle/>
                    <a:p>
                      <a:pPr algn="ctr" fontAlgn="base"/>
                      <a:r>
                        <a:rPr lang="en-GB" sz="900" b="0" i="0" u="none" strike="noStrike">
                          <a:solidFill>
                            <a:srgbClr val="000000"/>
                          </a:solidFill>
                          <a:effectLst/>
                          <a:latin typeface="Calibri" panose="020F0502020204030204" pitchFamily="34" charset="0"/>
                        </a:rPr>
                        <a:t>75-80%</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00"/>
                    </a:solidFill>
                  </a:tcPr>
                </a:tc>
                <a:tc>
                  <a:txBody>
                    <a:bodyPr/>
                    <a:lstStyle/>
                    <a:p>
                      <a:pPr algn="ctr" fontAlgn="base"/>
                      <a:r>
                        <a:rPr lang="en-GB" sz="800" b="0" i="0">
                          <a:solidFill>
                            <a:srgbClr val="000000"/>
                          </a:solidFill>
                          <a:effectLst/>
                          <a:latin typeface="Arial" panose="020B0604020202020204" pitchFamily="34" charset="0"/>
                        </a:rPr>
                        <a:t>86.0%​</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89.1%​</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91.7%​</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92.7%​</a:t>
                      </a:r>
                      <a:endParaRPr lang="en-GB" sz="1400" b="0" i="0">
                        <a:solidFill>
                          <a:srgbClr val="000000"/>
                        </a:solidFill>
                        <a:effectLst/>
                      </a:endParaRP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dirty="0">
                          <a:solidFill>
                            <a:srgbClr val="000000"/>
                          </a:solidFill>
                          <a:effectLst/>
                          <a:latin typeface="Arial" panose="020B0604020202020204" pitchFamily="34" charset="0"/>
                        </a:rPr>
                        <a:t>↑​</a:t>
                      </a:r>
                      <a:endParaRPr lang="en-GB" sz="1400" b="0" i="0" dirty="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extLst>
                  <a:ext uri="{0D108BD9-81ED-4DB2-BD59-A6C34878D82A}">
                    <a16:rowId xmlns:a16="http://schemas.microsoft.com/office/drawing/2014/main" val="1122183031"/>
                  </a:ext>
                </a:extLst>
              </a:tr>
            </a:tbl>
          </a:graphicData>
        </a:graphic>
      </p:graphicFrame>
      <p:sp>
        <p:nvSpPr>
          <p:cNvPr id="11" name="Rectangle 1">
            <a:extLst>
              <a:ext uri="{FF2B5EF4-FFF2-40B4-BE49-F238E27FC236}">
                <a16:creationId xmlns:a16="http://schemas.microsoft.com/office/drawing/2014/main" id="{E72F8BA9-0983-0EC5-D934-8618C98E064A}"/>
              </a:ext>
            </a:extLst>
          </p:cNvPr>
          <p:cNvSpPr>
            <a:spLocks noChangeArrowheads="1"/>
          </p:cNvSpPr>
          <p:nvPr/>
        </p:nvSpPr>
        <p:spPr bwMode="auto">
          <a:xfrm flipV="1">
            <a:off x="5952750" y="91693"/>
            <a:ext cx="109346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FE42CD20-E667-43FD-216E-8FCEFDBB4235}"/>
              </a:ext>
            </a:extLst>
          </p:cNvPr>
          <p:cNvSpPr txBox="1"/>
          <p:nvPr/>
        </p:nvSpPr>
        <p:spPr>
          <a:xfrm>
            <a:off x="9978386" y="76956"/>
            <a:ext cx="3307069" cy="215031"/>
          </a:xfrm>
          <a:prstGeom prst="rect">
            <a:avLst/>
          </a:prstGeom>
          <a:noFill/>
        </p:spPr>
        <p:txBody>
          <a:bodyPr wrap="square" lIns="0" tIns="0" rIns="0" bIns="0" rtlCol="0">
            <a:noAutofit/>
          </a:bodyPr>
          <a:lstStyle/>
          <a:p>
            <a:pPr>
              <a:defRPr/>
            </a:pPr>
            <a:r>
              <a:rPr lang="en-GB" sz="1400" b="1" dirty="0"/>
              <a:t>EDI training by function</a:t>
            </a:r>
            <a:endParaRPr lang="en-GB" sz="1400" b="1" dirty="0">
              <a:cs typeface="Calibri"/>
            </a:endParaRPr>
          </a:p>
          <a:p>
            <a:pPr>
              <a:defRPr/>
            </a:pPr>
            <a:endParaRPr lang="en-GB" sz="1400" b="1" dirty="0">
              <a:cs typeface="Calibri"/>
            </a:endParaRPr>
          </a:p>
          <a:p>
            <a:pPr>
              <a:defRPr/>
            </a:pPr>
            <a:endParaRPr lang="en-GB" sz="1400" b="1" dirty="0">
              <a:cs typeface="Calibri"/>
            </a:endParaRPr>
          </a:p>
          <a:p>
            <a:pPr algn="l">
              <a:spcAft>
                <a:spcPts val="1134"/>
              </a:spcAft>
            </a:pPr>
            <a:r>
              <a:rPr lang="en-GB" sz="1600" b="1" dirty="0">
                <a:solidFill>
                  <a:srgbClr val="E40037"/>
                </a:solidFill>
              </a:rPr>
              <a:t> </a:t>
            </a:r>
          </a:p>
        </p:txBody>
      </p:sp>
    </p:spTree>
    <p:extLst>
      <p:ext uri="{BB962C8B-B14F-4D97-AF65-F5344CB8AC3E}">
        <p14:creationId xmlns:p14="http://schemas.microsoft.com/office/powerpoint/2010/main" val="788157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6A28D1F-3BE7-261E-6725-A2AD972BFABB}"/>
              </a:ext>
            </a:extLst>
          </p:cNvPr>
          <p:cNvSpPr txBox="1">
            <a:spLocks/>
          </p:cNvSpPr>
          <p:nvPr/>
        </p:nvSpPr>
        <p:spPr>
          <a:xfrm rot="16200000">
            <a:off x="-3054899" y="3053746"/>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gn="ctr"/>
            <a:endParaRPr lang="en-GB">
              <a:solidFill>
                <a:schemeClr val="bg1"/>
              </a:solidFill>
            </a:endParaRPr>
          </a:p>
        </p:txBody>
      </p:sp>
      <p:sp>
        <p:nvSpPr>
          <p:cNvPr id="4" name="Title 3">
            <a:extLst>
              <a:ext uri="{FF2B5EF4-FFF2-40B4-BE49-F238E27FC236}">
                <a16:creationId xmlns:a16="http://schemas.microsoft.com/office/drawing/2014/main" id="{6C227DAC-2E35-5478-E8D3-B01AB522534B}"/>
              </a:ext>
            </a:extLst>
          </p:cNvPr>
          <p:cNvSpPr>
            <a:spLocks noGrp="1"/>
          </p:cNvSpPr>
          <p:nvPr>
            <p:ph type="title" idx="4294967295"/>
          </p:nvPr>
        </p:nvSpPr>
        <p:spPr>
          <a:xfrm rot="16200000">
            <a:off x="-3054321" y="3054320"/>
            <a:ext cx="6858004" cy="749357"/>
          </a:xfrm>
        </p:spPr>
        <p:txBody>
          <a:bodyPr anchor="ctr"/>
          <a:lstStyle/>
          <a:p>
            <a:pPr algn="ctr"/>
            <a:r>
              <a:rPr lang="en-GB" sz="2800">
                <a:solidFill>
                  <a:schemeClr val="bg1"/>
                </a:solidFill>
              </a:rPr>
              <a:t>Key Strategic Priorities: 100 Deliverables</a:t>
            </a:r>
          </a:p>
        </p:txBody>
      </p:sp>
      <p:sp>
        <p:nvSpPr>
          <p:cNvPr id="3" name="TextBox 2">
            <a:extLst>
              <a:ext uri="{FF2B5EF4-FFF2-40B4-BE49-F238E27FC236}">
                <a16:creationId xmlns:a16="http://schemas.microsoft.com/office/drawing/2014/main" id="{71E04C99-1B77-30EB-9854-EA5C7820E69C}"/>
              </a:ext>
            </a:extLst>
          </p:cNvPr>
          <p:cNvSpPr txBox="1"/>
          <p:nvPr/>
        </p:nvSpPr>
        <p:spPr>
          <a:xfrm>
            <a:off x="878768" y="181991"/>
            <a:ext cx="5280660" cy="1417320"/>
          </a:xfrm>
          <a:prstGeom prst="rect">
            <a:avLst/>
          </a:prstGeom>
          <a:noFill/>
        </p:spPr>
        <p:txBody>
          <a:bodyPr wrap="square" lIns="0" tIns="0" rIns="0" bIns="0" rtlCol="0" anchor="t">
            <a:noAutofit/>
          </a:bodyPr>
          <a:lstStyle/>
          <a:p>
            <a:pPr>
              <a:spcAft>
                <a:spcPts val="1134"/>
              </a:spcAft>
            </a:pPr>
            <a:r>
              <a:rPr lang="en-GB" sz="1600"/>
              <a:t>The 100 deliverables are commitments made in our annual plan for 2023/24. Reporting on progress against projects and outcomes will be included from Q1 of the 23/24 financial year</a:t>
            </a:r>
          </a:p>
        </p:txBody>
      </p:sp>
      <p:pic>
        <p:nvPicPr>
          <p:cNvPr id="7" name="Picture 6">
            <a:extLst>
              <a:ext uri="{FF2B5EF4-FFF2-40B4-BE49-F238E27FC236}">
                <a16:creationId xmlns:a16="http://schemas.microsoft.com/office/drawing/2014/main" id="{916FFF46-5FCF-A00C-ECD7-AE16507EDFA3}"/>
              </a:ext>
            </a:extLst>
          </p:cNvPr>
          <p:cNvPicPr>
            <a:picLocks noChangeAspect="1"/>
          </p:cNvPicPr>
          <p:nvPr/>
        </p:nvPicPr>
        <p:blipFill>
          <a:blip r:embed="rId2"/>
          <a:stretch>
            <a:fillRect/>
          </a:stretch>
        </p:blipFill>
        <p:spPr>
          <a:xfrm>
            <a:off x="901245" y="1140031"/>
            <a:ext cx="11175961" cy="5543845"/>
          </a:xfrm>
          <a:prstGeom prst="rect">
            <a:avLst/>
          </a:prstGeom>
        </p:spPr>
      </p:pic>
      <p:pic>
        <p:nvPicPr>
          <p:cNvPr id="11" name="Picture 10">
            <a:extLst>
              <a:ext uri="{FF2B5EF4-FFF2-40B4-BE49-F238E27FC236}">
                <a16:creationId xmlns:a16="http://schemas.microsoft.com/office/drawing/2014/main" id="{4E3E1806-F9E8-F175-B505-7B1FE0DB9362}"/>
              </a:ext>
            </a:extLst>
          </p:cNvPr>
          <p:cNvPicPr>
            <a:picLocks noChangeAspect="1"/>
          </p:cNvPicPr>
          <p:nvPr/>
        </p:nvPicPr>
        <p:blipFill>
          <a:blip r:embed="rId3"/>
          <a:stretch>
            <a:fillRect/>
          </a:stretch>
        </p:blipFill>
        <p:spPr>
          <a:xfrm>
            <a:off x="8657112" y="66692"/>
            <a:ext cx="3420094" cy="963738"/>
          </a:xfrm>
          <a:prstGeom prst="rect">
            <a:avLst/>
          </a:prstGeom>
        </p:spPr>
      </p:pic>
    </p:spTree>
    <p:extLst>
      <p:ext uri="{BB962C8B-B14F-4D97-AF65-F5344CB8AC3E}">
        <p14:creationId xmlns:p14="http://schemas.microsoft.com/office/powerpoint/2010/main" val="321464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53ACC14-B40F-9F76-3B6A-76455FE89289}"/>
              </a:ext>
            </a:extLst>
          </p:cNvPr>
          <p:cNvSpPr/>
          <p:nvPr/>
        </p:nvSpPr>
        <p:spPr>
          <a:xfrm>
            <a:off x="853685" y="3645020"/>
            <a:ext cx="5303582" cy="2533819"/>
          </a:xfrm>
          <a:prstGeom prst="roundRect">
            <a:avLst>
              <a:gd name="adj" fmla="val 3463"/>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1B21D48-1A99-C915-4B9C-BC8F2619D876}"/>
              </a:ext>
            </a:extLst>
          </p:cNvPr>
          <p:cNvSpPr>
            <a:spLocks noGrp="1"/>
          </p:cNvSpPr>
          <p:nvPr>
            <p:ph type="title"/>
          </p:nvPr>
        </p:nvSpPr>
        <p:spPr>
          <a:solidFill>
            <a:srgbClr val="E40037"/>
          </a:solidFill>
        </p:spPr>
        <p:txBody>
          <a:bodyPr anchor="ctr"/>
          <a:lstStyle/>
          <a:p>
            <a:pPr algn="ctr"/>
            <a:r>
              <a:rPr lang="en-GB" sz="3200" dirty="0">
                <a:solidFill>
                  <a:schemeClr val="bg1"/>
                </a:solidFill>
              </a:rPr>
              <a:t>Key points to note</a:t>
            </a:r>
          </a:p>
        </p:txBody>
      </p:sp>
      <p:sp>
        <p:nvSpPr>
          <p:cNvPr id="5" name="Content Placeholder 4">
            <a:extLst>
              <a:ext uri="{FF2B5EF4-FFF2-40B4-BE49-F238E27FC236}">
                <a16:creationId xmlns:a16="http://schemas.microsoft.com/office/drawing/2014/main" id="{D92EADCF-5CD4-338A-F609-1317EB36405A}"/>
              </a:ext>
            </a:extLst>
          </p:cNvPr>
          <p:cNvSpPr>
            <a:spLocks noGrp="1"/>
          </p:cNvSpPr>
          <p:nvPr>
            <p:ph sz="half" idx="1"/>
          </p:nvPr>
        </p:nvSpPr>
        <p:spPr>
          <a:xfrm>
            <a:off x="888867" y="245328"/>
            <a:ext cx="5036769" cy="3274867"/>
          </a:xfrm>
        </p:spPr>
        <p:txBody>
          <a:bodyPr vert="horz" lIns="0" tIns="0" rIns="0" bIns="0" rtlCol="0" anchor="t">
            <a:noAutofit/>
          </a:bodyPr>
          <a:lstStyle/>
          <a:p>
            <a:pPr algn="just">
              <a:spcBef>
                <a:spcPts val="0"/>
              </a:spcBef>
              <a:spcAft>
                <a:spcPts val="0"/>
              </a:spcAft>
            </a:pPr>
            <a:r>
              <a:rPr lang="en-GB" sz="2000" dirty="0"/>
              <a:t>Climate:</a:t>
            </a:r>
          </a:p>
          <a:p>
            <a:pPr algn="just">
              <a:spcBef>
                <a:spcPts val="0"/>
              </a:spcBef>
              <a:spcAft>
                <a:spcPts val="0"/>
              </a:spcAft>
            </a:pPr>
            <a:r>
              <a:rPr lang="en-GB" sz="1400" b="0" dirty="0"/>
              <a:t>Essex GHG emissions need to be on a downward trend in order to meet our ambitions to be Net Zero, locally and at a national level</a:t>
            </a:r>
            <a:r>
              <a:rPr lang="en-GB" sz="1400" b="0" i="1" dirty="0"/>
              <a:t> </a:t>
            </a:r>
            <a:r>
              <a:rPr lang="en-GB" sz="1400" b="0" dirty="0"/>
              <a:t>(ECC core estate by 2030, and nationally by 2050)</a:t>
            </a:r>
          </a:p>
          <a:p>
            <a:pPr algn="just">
              <a:spcBef>
                <a:spcPts val="0"/>
              </a:spcBef>
              <a:spcAft>
                <a:spcPts val="0"/>
              </a:spcAft>
            </a:pPr>
            <a:r>
              <a:rPr lang="en-GB" sz="1400" b="0" dirty="0"/>
              <a:t>This is a high-level measure that provides an indicator on progress towards environmental outcomes mitigating the predicted rise in temperature by 1.5 degrees Celsius. </a:t>
            </a:r>
          </a:p>
          <a:p>
            <a:pPr algn="just">
              <a:spcBef>
                <a:spcPts val="0"/>
              </a:spcBef>
              <a:spcAft>
                <a:spcPts val="0"/>
              </a:spcAft>
            </a:pPr>
            <a:r>
              <a:rPr lang="en-GB" sz="1400" b="0" dirty="0"/>
              <a:t>Latest reporting (2020) shows an increase in emissions across the County (all sources, not just ECC), and puts these targets at significant risk without further action. For ECC-controllable emissions, improvements in CO2e from streetlighting and green energy tariffs have been offset by increased car use (fleet and company). Some of the increases are a result of post-pandemic increases in activity (such as travel).</a:t>
            </a:r>
          </a:p>
          <a:p>
            <a:pPr algn="ctr">
              <a:spcBef>
                <a:spcPts val="0"/>
              </a:spcBef>
              <a:spcAft>
                <a:spcPts val="0"/>
              </a:spcAft>
            </a:pPr>
            <a:endParaRPr lang="en-GB" sz="1600" b="0" dirty="0"/>
          </a:p>
          <a:p>
            <a:pPr algn="ctr">
              <a:spcBef>
                <a:spcPts val="0"/>
              </a:spcBef>
              <a:spcAft>
                <a:spcPts val="0"/>
              </a:spcAft>
            </a:pPr>
            <a:endParaRPr lang="en-GB" sz="1600" b="0" dirty="0"/>
          </a:p>
          <a:p>
            <a:pPr algn="ctr">
              <a:spcBef>
                <a:spcPts val="0"/>
              </a:spcBef>
              <a:spcAft>
                <a:spcPts val="0"/>
              </a:spcAft>
            </a:pPr>
            <a:endParaRPr lang="en-GB" sz="1600" b="0" dirty="0"/>
          </a:p>
        </p:txBody>
      </p:sp>
      <p:sp>
        <p:nvSpPr>
          <p:cNvPr id="6" name="Content Placeholder 4">
            <a:extLst>
              <a:ext uri="{FF2B5EF4-FFF2-40B4-BE49-F238E27FC236}">
                <a16:creationId xmlns:a16="http://schemas.microsoft.com/office/drawing/2014/main" id="{C8227FE8-6BE0-6760-9629-A640F85E2074}"/>
              </a:ext>
            </a:extLst>
          </p:cNvPr>
          <p:cNvSpPr txBox="1">
            <a:spLocks/>
          </p:cNvSpPr>
          <p:nvPr/>
        </p:nvSpPr>
        <p:spPr>
          <a:xfrm>
            <a:off x="7280006" y="507092"/>
            <a:ext cx="4355558" cy="6119445"/>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p>
        </p:txBody>
      </p:sp>
      <p:sp>
        <p:nvSpPr>
          <p:cNvPr id="7" name="Content Placeholder 4">
            <a:extLst>
              <a:ext uri="{FF2B5EF4-FFF2-40B4-BE49-F238E27FC236}">
                <a16:creationId xmlns:a16="http://schemas.microsoft.com/office/drawing/2014/main" id="{4635EDD9-3B37-31D0-4C99-F2FFA4FEAE1F}"/>
              </a:ext>
            </a:extLst>
          </p:cNvPr>
          <p:cNvSpPr txBox="1">
            <a:spLocks/>
          </p:cNvSpPr>
          <p:nvPr/>
        </p:nvSpPr>
        <p:spPr>
          <a:xfrm>
            <a:off x="1130841" y="3806456"/>
            <a:ext cx="8512887" cy="253382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endParaRPr lang="en-GB" sz="1800" dirty="0"/>
          </a:p>
        </p:txBody>
      </p:sp>
      <p:sp>
        <p:nvSpPr>
          <p:cNvPr id="11" name="TextBox 10">
            <a:extLst>
              <a:ext uri="{FF2B5EF4-FFF2-40B4-BE49-F238E27FC236}">
                <a16:creationId xmlns:a16="http://schemas.microsoft.com/office/drawing/2014/main" id="{4DD03AA6-095C-723E-5432-606C81D9C998}"/>
              </a:ext>
            </a:extLst>
          </p:cNvPr>
          <p:cNvSpPr txBox="1"/>
          <p:nvPr/>
        </p:nvSpPr>
        <p:spPr>
          <a:xfrm>
            <a:off x="6364082" y="231463"/>
            <a:ext cx="5489864" cy="2539157"/>
          </a:xfrm>
          <a:prstGeom prst="rect">
            <a:avLst/>
          </a:prstGeom>
          <a:noFill/>
        </p:spPr>
        <p:txBody>
          <a:bodyPr wrap="square">
            <a:spAutoFit/>
          </a:bodyPr>
          <a:lstStyle/>
          <a:p>
            <a:pPr algn="just"/>
            <a:r>
              <a:rPr lang="en-GB" sz="2000" b="1" dirty="0"/>
              <a:t>Adult Social Care</a:t>
            </a:r>
            <a:r>
              <a:rPr lang="en-GB" sz="2000" dirty="0"/>
              <a:t>:</a:t>
            </a:r>
          </a:p>
          <a:p>
            <a:pPr algn="just"/>
            <a:r>
              <a:rPr lang="en-GB" sz="1500" dirty="0"/>
              <a:t>Adult social care “</a:t>
            </a:r>
            <a:r>
              <a:rPr lang="en-GB" sz="1500" b="1" dirty="0"/>
              <a:t>people waiting</a:t>
            </a:r>
            <a:r>
              <a:rPr lang="en-GB" sz="1500" dirty="0"/>
              <a:t>” – there continues to be high numbers of people waiting for interventions from ASC. This includes people waiting for an assessment, review or a Deprivation of Liberty safeguards assessment. The services are prioritising based on risk. There are several initiatives underway in ASC to address the backlogs across these interventions, and these are starting to have some impact.</a:t>
            </a:r>
          </a:p>
          <a:p>
            <a:pPr algn="just"/>
            <a:endParaRPr lang="en-GB" sz="1600" dirty="0"/>
          </a:p>
          <a:p>
            <a:pPr marL="285750" indent="-285750">
              <a:buFont typeface="Arial" panose="020B0604020202020204" pitchFamily="34" charset="0"/>
              <a:buChar char="•"/>
            </a:pPr>
            <a:endParaRPr lang="en-GB" dirty="0"/>
          </a:p>
        </p:txBody>
      </p:sp>
      <p:sp>
        <p:nvSpPr>
          <p:cNvPr id="8" name="Oval 7">
            <a:extLst>
              <a:ext uri="{FF2B5EF4-FFF2-40B4-BE49-F238E27FC236}">
                <a16:creationId xmlns:a16="http://schemas.microsoft.com/office/drawing/2014/main" id="{9E4EE76A-DADC-1FF6-B9A0-186DC7C2D4B6}"/>
              </a:ext>
            </a:extLst>
          </p:cNvPr>
          <p:cNvSpPr/>
          <p:nvPr/>
        </p:nvSpPr>
        <p:spPr>
          <a:xfrm>
            <a:off x="2693042" y="5869413"/>
            <a:ext cx="903249" cy="894499"/>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8ED0ED2-7652-1E6D-7FC1-F344700B645E}"/>
              </a:ext>
            </a:extLst>
          </p:cNvPr>
          <p:cNvSpPr txBox="1"/>
          <p:nvPr/>
        </p:nvSpPr>
        <p:spPr>
          <a:xfrm>
            <a:off x="984575" y="3721406"/>
            <a:ext cx="5022951" cy="2703920"/>
          </a:xfrm>
          <a:prstGeom prst="rect">
            <a:avLst/>
          </a:prstGeom>
          <a:noFill/>
        </p:spPr>
        <p:txBody>
          <a:bodyPr wrap="square" lIns="0" tIns="0" rIns="0" bIns="0" rtlCol="0" anchor="t">
            <a:noAutofit/>
          </a:bodyPr>
          <a:lstStyle/>
          <a:p>
            <a:pPr>
              <a:spcBef>
                <a:spcPts val="0"/>
              </a:spcBef>
              <a:spcAft>
                <a:spcPts val="0"/>
              </a:spcAft>
            </a:pPr>
            <a:r>
              <a:rPr lang="en-GB" sz="1400" b="1" u="sng" dirty="0"/>
              <a:t>Risks to ECC:</a:t>
            </a:r>
          </a:p>
          <a:p>
            <a:pPr marL="285750" indent="-285750" algn="just">
              <a:spcBef>
                <a:spcPts val="0"/>
              </a:spcBef>
              <a:spcAft>
                <a:spcPts val="0"/>
              </a:spcAft>
              <a:buFont typeface="Arial" panose="020B0604020202020204" pitchFamily="34" charset="0"/>
              <a:buChar char="•"/>
            </a:pPr>
            <a:r>
              <a:rPr lang="en-GB" sz="1400" b="0" dirty="0"/>
              <a:t>Reputational in meeting our objectives, and ‘leading from the front’ with partners</a:t>
            </a:r>
          </a:p>
          <a:p>
            <a:pPr marL="285750" indent="-285750" algn="just">
              <a:spcBef>
                <a:spcPts val="0"/>
              </a:spcBef>
              <a:spcAft>
                <a:spcPts val="0"/>
              </a:spcAft>
              <a:buFont typeface="Arial" panose="020B0604020202020204" pitchFamily="34" charset="0"/>
              <a:buChar char="•"/>
            </a:pPr>
            <a:r>
              <a:rPr lang="en-GB" sz="1400" b="0" dirty="0"/>
              <a:t>Financial, resulted from ongoing high energy use</a:t>
            </a:r>
          </a:p>
          <a:p>
            <a:pPr algn="just">
              <a:spcBef>
                <a:spcPts val="0"/>
              </a:spcBef>
              <a:spcAft>
                <a:spcPts val="0"/>
              </a:spcAft>
            </a:pPr>
            <a:endParaRPr lang="en-GB" sz="1400" b="0" dirty="0"/>
          </a:p>
          <a:p>
            <a:pPr>
              <a:spcBef>
                <a:spcPts val="0"/>
              </a:spcBef>
              <a:spcAft>
                <a:spcPts val="0"/>
              </a:spcAft>
            </a:pPr>
            <a:r>
              <a:rPr lang="en-GB" sz="1400" b="1" u="sng" dirty="0"/>
              <a:t>Questions for consideration:</a:t>
            </a:r>
            <a:endParaRPr lang="en-GB" sz="1400" b="1" u="sng" dirty="0">
              <a:cs typeface="Calibri"/>
            </a:endParaRPr>
          </a:p>
          <a:p>
            <a:pPr marL="285750" indent="-285750" algn="just">
              <a:spcBef>
                <a:spcPts val="0"/>
              </a:spcBef>
              <a:spcAft>
                <a:spcPts val="0"/>
              </a:spcAft>
              <a:buFont typeface="Arial" panose="020B0604020202020204" pitchFamily="34" charset="0"/>
              <a:buChar char="•"/>
            </a:pPr>
            <a:r>
              <a:rPr lang="en-GB" sz="1400" b="0" dirty="0"/>
              <a:t>Are the actions we are looking to pursue organisationally sufficient to improve the position</a:t>
            </a:r>
          </a:p>
          <a:p>
            <a:pPr marL="285750" indent="-285750" algn="just">
              <a:spcBef>
                <a:spcPts val="0"/>
              </a:spcBef>
              <a:spcAft>
                <a:spcPts val="0"/>
              </a:spcAft>
              <a:buFont typeface="Arial" panose="020B0604020202020204" pitchFamily="34" charset="0"/>
              <a:buChar char="•"/>
            </a:pPr>
            <a:r>
              <a:rPr lang="en-GB" sz="1400" b="0" dirty="0"/>
              <a:t>Are our partner institutions also committed to carbon reductions and on track?</a:t>
            </a:r>
          </a:p>
        </p:txBody>
      </p:sp>
      <p:pic>
        <p:nvPicPr>
          <p:cNvPr id="9" name="Graphic 8" descr="Open hand with plant outline">
            <a:extLst>
              <a:ext uri="{FF2B5EF4-FFF2-40B4-BE49-F238E27FC236}">
                <a16:creationId xmlns:a16="http://schemas.microsoft.com/office/drawing/2014/main" id="{B9835A33-BFDF-DE3D-5A27-8946459400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70702" y="5942699"/>
            <a:ext cx="747928" cy="747928"/>
          </a:xfrm>
          <a:prstGeom prst="rect">
            <a:avLst/>
          </a:prstGeom>
        </p:spPr>
      </p:pic>
      <p:sp>
        <p:nvSpPr>
          <p:cNvPr id="12" name="Rectangle: Rounded Corners 11">
            <a:extLst>
              <a:ext uri="{FF2B5EF4-FFF2-40B4-BE49-F238E27FC236}">
                <a16:creationId xmlns:a16="http://schemas.microsoft.com/office/drawing/2014/main" id="{E1C15880-310F-C419-C756-75F22E2A191F}"/>
              </a:ext>
            </a:extLst>
          </p:cNvPr>
          <p:cNvSpPr/>
          <p:nvPr/>
        </p:nvSpPr>
        <p:spPr>
          <a:xfrm>
            <a:off x="6445405" y="3429000"/>
            <a:ext cx="5575610" cy="2761476"/>
          </a:xfrm>
          <a:prstGeom prst="roundRect">
            <a:avLst>
              <a:gd name="adj" fmla="val 3463"/>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0735B9F-373C-C1D3-4385-2B10F77C0458}"/>
              </a:ext>
            </a:extLst>
          </p:cNvPr>
          <p:cNvSpPr txBox="1"/>
          <p:nvPr/>
        </p:nvSpPr>
        <p:spPr>
          <a:xfrm>
            <a:off x="6603906" y="3520196"/>
            <a:ext cx="5250040" cy="1966520"/>
          </a:xfrm>
          <a:prstGeom prst="rect">
            <a:avLst/>
          </a:prstGeom>
          <a:noFill/>
        </p:spPr>
        <p:txBody>
          <a:bodyPr wrap="square" lIns="0" tIns="0" rIns="0" bIns="0" rtlCol="0" anchor="t">
            <a:noAutofit/>
          </a:bodyPr>
          <a:lstStyle/>
          <a:p>
            <a:pPr algn="just"/>
            <a:r>
              <a:rPr lang="en-GB" sz="1400" b="1" u="sng" dirty="0"/>
              <a:t>Risks to ECC</a:t>
            </a:r>
            <a:r>
              <a:rPr lang="en-GB" sz="1400" b="1" dirty="0"/>
              <a:t>:</a:t>
            </a:r>
          </a:p>
          <a:p>
            <a:pPr marL="285750" indent="-285750" algn="just">
              <a:buFont typeface="Arial" panose="020B0604020202020204" pitchFamily="34" charset="0"/>
              <a:buChar char="•"/>
            </a:pPr>
            <a:r>
              <a:rPr lang="en-GB" sz="1400" dirty="0"/>
              <a:t>Care needs and risks are only known as presented at the ‘front door’, including safeguarding.</a:t>
            </a:r>
          </a:p>
          <a:p>
            <a:pPr marL="285750" indent="-285750" algn="just">
              <a:buFont typeface="Arial" panose="020B0604020202020204" pitchFamily="34" charset="0"/>
              <a:buChar char="•"/>
            </a:pPr>
            <a:r>
              <a:rPr lang="en-GB" sz="1400" dirty="0"/>
              <a:t>Changing needs or new risks are not identified. An annual review is also requirement of the Care Act.</a:t>
            </a:r>
          </a:p>
          <a:p>
            <a:pPr marL="285750" indent="-285750" algn="just">
              <a:buFont typeface="Arial" panose="020B0604020202020204" pitchFamily="34" charset="0"/>
              <a:buChar char="•"/>
            </a:pPr>
            <a:r>
              <a:rPr lang="en-GB" sz="1400" dirty="0"/>
              <a:t>The proper tests for depriving people of their liberty (when they lack capacity) may not have been met.</a:t>
            </a:r>
          </a:p>
          <a:p>
            <a:pPr algn="just"/>
            <a:endParaRPr lang="en-GB" sz="1400" b="1" dirty="0">
              <a:cs typeface="Calibri"/>
            </a:endParaRPr>
          </a:p>
          <a:p>
            <a:pPr algn="just"/>
            <a:r>
              <a:rPr lang="en-GB" sz="1400" b="1" u="sng" dirty="0"/>
              <a:t>Questions for consideration</a:t>
            </a:r>
            <a:endParaRPr lang="en-GB" sz="1400" b="1" u="sng" dirty="0">
              <a:cs typeface="Calibri"/>
            </a:endParaRPr>
          </a:p>
          <a:p>
            <a:pPr marL="285750" indent="-285750" algn="just">
              <a:buFont typeface="Arial" panose="020B0604020202020204" pitchFamily="34" charset="0"/>
              <a:buChar char="•"/>
            </a:pPr>
            <a:r>
              <a:rPr lang="en-GB" sz="1400" dirty="0"/>
              <a:t>Are wider community services (including VCS) and health aligned with prevention and IAG regarding ASC.</a:t>
            </a:r>
          </a:p>
          <a:p>
            <a:pPr algn="l">
              <a:spcAft>
                <a:spcPts val="1134"/>
              </a:spcAft>
            </a:pPr>
            <a:endParaRPr lang="en-GB" sz="1500" dirty="0"/>
          </a:p>
        </p:txBody>
      </p:sp>
      <p:sp>
        <p:nvSpPr>
          <p:cNvPr id="15" name="Oval 14">
            <a:extLst>
              <a:ext uri="{FF2B5EF4-FFF2-40B4-BE49-F238E27FC236}">
                <a16:creationId xmlns:a16="http://schemas.microsoft.com/office/drawing/2014/main" id="{198A3227-8160-EC02-9B65-CF609F289CA4}"/>
              </a:ext>
            </a:extLst>
          </p:cNvPr>
          <p:cNvSpPr/>
          <p:nvPr/>
        </p:nvSpPr>
        <p:spPr>
          <a:xfrm>
            <a:off x="8754486" y="5898964"/>
            <a:ext cx="903249" cy="894499"/>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Group outline">
            <a:extLst>
              <a:ext uri="{FF2B5EF4-FFF2-40B4-BE49-F238E27FC236}">
                <a16:creationId xmlns:a16="http://schemas.microsoft.com/office/drawing/2014/main" id="{11774306-68C3-C2F4-5C8A-609F8817BA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58815" y="5958383"/>
            <a:ext cx="711728" cy="711728"/>
          </a:xfrm>
          <a:prstGeom prst="rect">
            <a:avLst/>
          </a:prstGeom>
        </p:spPr>
      </p:pic>
      <p:sp>
        <p:nvSpPr>
          <p:cNvPr id="16" name="Rectangle 15">
            <a:extLst>
              <a:ext uri="{FF2B5EF4-FFF2-40B4-BE49-F238E27FC236}">
                <a16:creationId xmlns:a16="http://schemas.microsoft.com/office/drawing/2014/main" id="{B6F2B907-1CCF-F957-9983-EE5C6F80865C}"/>
              </a:ext>
            </a:extLst>
          </p:cNvPr>
          <p:cNvSpPr/>
          <p:nvPr/>
        </p:nvSpPr>
        <p:spPr>
          <a:xfrm flipH="1">
            <a:off x="6225908" y="-1"/>
            <a:ext cx="5098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307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Arrow: Chevron 126">
            <a:extLst>
              <a:ext uri="{FF2B5EF4-FFF2-40B4-BE49-F238E27FC236}">
                <a16:creationId xmlns:a16="http://schemas.microsoft.com/office/drawing/2014/main" id="{BC8E5821-623B-0A2D-F8DC-FB49A3AA8F24}"/>
              </a:ext>
            </a:extLst>
          </p:cNvPr>
          <p:cNvSpPr/>
          <p:nvPr/>
        </p:nvSpPr>
        <p:spPr>
          <a:xfrm rot="10800000">
            <a:off x="2155841" y="5663445"/>
            <a:ext cx="826047" cy="71770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6" name="Arrow: Chevron 125">
            <a:extLst>
              <a:ext uri="{FF2B5EF4-FFF2-40B4-BE49-F238E27FC236}">
                <a16:creationId xmlns:a16="http://schemas.microsoft.com/office/drawing/2014/main" id="{DACB83A7-F107-3B00-168A-7DD396DE8464}"/>
              </a:ext>
            </a:extLst>
          </p:cNvPr>
          <p:cNvSpPr/>
          <p:nvPr/>
        </p:nvSpPr>
        <p:spPr>
          <a:xfrm rot="10800000">
            <a:off x="1707222" y="5668001"/>
            <a:ext cx="725593" cy="70859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5" name="Arrow: Chevron 124">
            <a:extLst>
              <a:ext uri="{FF2B5EF4-FFF2-40B4-BE49-F238E27FC236}">
                <a16:creationId xmlns:a16="http://schemas.microsoft.com/office/drawing/2014/main" id="{1F9DC2E8-A84A-4E56-C3BC-D8E986081A64}"/>
              </a:ext>
            </a:extLst>
          </p:cNvPr>
          <p:cNvSpPr/>
          <p:nvPr/>
        </p:nvSpPr>
        <p:spPr>
          <a:xfrm rot="10800000">
            <a:off x="1290758" y="5672557"/>
            <a:ext cx="697648" cy="70859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6" name="Group 15">
            <a:extLst>
              <a:ext uri="{FF2B5EF4-FFF2-40B4-BE49-F238E27FC236}">
                <a16:creationId xmlns:a16="http://schemas.microsoft.com/office/drawing/2014/main" id="{52157C47-23AB-2193-EF55-363314420A3B}"/>
              </a:ext>
            </a:extLst>
          </p:cNvPr>
          <p:cNvGrpSpPr/>
          <p:nvPr/>
        </p:nvGrpSpPr>
        <p:grpSpPr>
          <a:xfrm>
            <a:off x="1477590" y="446730"/>
            <a:ext cx="10130709" cy="5855938"/>
            <a:chOff x="1436026" y="76334"/>
            <a:chExt cx="10130709" cy="5855938"/>
          </a:xfrm>
          <a:solidFill>
            <a:schemeClr val="bg1">
              <a:lumMod val="65000"/>
            </a:schemeClr>
          </a:solidFill>
        </p:grpSpPr>
        <p:sp>
          <p:nvSpPr>
            <p:cNvPr id="2" name="Block Arc 1">
              <a:extLst>
                <a:ext uri="{FF2B5EF4-FFF2-40B4-BE49-F238E27FC236}">
                  <a16:creationId xmlns:a16="http://schemas.microsoft.com/office/drawing/2014/main" id="{4E3CB966-01EF-5815-645B-A1532AAA2BBF}"/>
                </a:ext>
              </a:extLst>
            </p:cNvPr>
            <p:cNvSpPr/>
            <p:nvPr/>
          </p:nvSpPr>
          <p:spPr>
            <a:xfrm rot="5400000">
              <a:off x="9086850" y="257101"/>
              <a:ext cx="2184404" cy="2626586"/>
            </a:xfrm>
            <a:prstGeom prst="blockArc">
              <a:avLst>
                <a:gd name="adj1" fmla="val 10719600"/>
                <a:gd name="adj2" fmla="val 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a:extLst>
                <a:ext uri="{FF2B5EF4-FFF2-40B4-BE49-F238E27FC236}">
                  <a16:creationId xmlns:a16="http://schemas.microsoft.com/office/drawing/2014/main" id="{7A54060C-7A67-EC3A-9888-425AE614AA37}"/>
                </a:ext>
              </a:extLst>
            </p:cNvPr>
            <p:cNvSpPr/>
            <p:nvPr/>
          </p:nvSpPr>
          <p:spPr>
            <a:xfrm>
              <a:off x="2774022" y="478192"/>
              <a:ext cx="7480035"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B1AC8CD-5372-0D2F-F561-B948B1990433}"/>
                </a:ext>
              </a:extLst>
            </p:cNvPr>
            <p:cNvSpPr/>
            <p:nvPr/>
          </p:nvSpPr>
          <p:spPr>
            <a:xfrm>
              <a:off x="2774022" y="2113032"/>
              <a:ext cx="7480035"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3153AB90-9BC5-34FF-E8DE-8B0AFA188D5B}"/>
                </a:ext>
              </a:extLst>
            </p:cNvPr>
            <p:cNvGrpSpPr/>
            <p:nvPr/>
          </p:nvGrpSpPr>
          <p:grpSpPr>
            <a:xfrm rot="10800000">
              <a:off x="1753539" y="2113031"/>
              <a:ext cx="7559964" cy="2184403"/>
              <a:chOff x="2904836" y="1611746"/>
              <a:chExt cx="7559964" cy="2184403"/>
            </a:xfrm>
            <a:grpFill/>
          </p:grpSpPr>
          <p:sp>
            <p:nvSpPr>
              <p:cNvPr id="7" name="Block Arc 6">
                <a:extLst>
                  <a:ext uri="{FF2B5EF4-FFF2-40B4-BE49-F238E27FC236}">
                    <a16:creationId xmlns:a16="http://schemas.microsoft.com/office/drawing/2014/main" id="{3AB208E5-F800-1F98-1183-59161E8529B8}"/>
                  </a:ext>
                </a:extLst>
              </p:cNvPr>
              <p:cNvSpPr/>
              <p:nvPr/>
            </p:nvSpPr>
            <p:spPr>
              <a:xfrm rot="5400000">
                <a:off x="8188036" y="1519385"/>
                <a:ext cx="2184403" cy="2369125"/>
              </a:xfrm>
              <a:prstGeom prst="blockArc">
                <a:avLst>
                  <a:gd name="adj1" fmla="val 10719600"/>
                  <a:gd name="adj2" fmla="val 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7">
                <a:extLst>
                  <a:ext uri="{FF2B5EF4-FFF2-40B4-BE49-F238E27FC236}">
                    <a16:creationId xmlns:a16="http://schemas.microsoft.com/office/drawing/2014/main" id="{0F9F1220-7E1E-5C89-BB55-609E3F715410}"/>
                  </a:ext>
                </a:extLst>
              </p:cNvPr>
              <p:cNvSpPr/>
              <p:nvPr/>
            </p:nvSpPr>
            <p:spPr>
              <a:xfrm>
                <a:off x="2904836" y="1611746"/>
                <a:ext cx="6382327"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00C8A34-957A-E710-CC31-6CAC0A8F4A0B}"/>
                  </a:ext>
                </a:extLst>
              </p:cNvPr>
              <p:cNvSpPr/>
              <p:nvPr/>
            </p:nvSpPr>
            <p:spPr>
              <a:xfrm>
                <a:off x="2904836" y="3246586"/>
                <a:ext cx="6382327"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80198000-FF76-FAD8-FF1D-CBB3261D59A3}"/>
                </a:ext>
              </a:extLst>
            </p:cNvPr>
            <p:cNvGrpSpPr/>
            <p:nvPr/>
          </p:nvGrpSpPr>
          <p:grpSpPr>
            <a:xfrm>
              <a:off x="2533135" y="3747869"/>
              <a:ext cx="9033600" cy="2184403"/>
              <a:chOff x="1431200" y="1611746"/>
              <a:chExt cx="9033600" cy="2184403"/>
            </a:xfrm>
            <a:grpFill/>
          </p:grpSpPr>
          <p:sp>
            <p:nvSpPr>
              <p:cNvPr id="11" name="Block Arc 10">
                <a:extLst>
                  <a:ext uri="{FF2B5EF4-FFF2-40B4-BE49-F238E27FC236}">
                    <a16:creationId xmlns:a16="http://schemas.microsoft.com/office/drawing/2014/main" id="{73C5766D-EB78-B55B-D375-26C9F05BB5F9}"/>
                  </a:ext>
                </a:extLst>
              </p:cNvPr>
              <p:cNvSpPr/>
              <p:nvPr/>
            </p:nvSpPr>
            <p:spPr>
              <a:xfrm rot="5400000">
                <a:off x="8188036" y="1519385"/>
                <a:ext cx="2184403" cy="2369125"/>
              </a:xfrm>
              <a:prstGeom prst="blockArc">
                <a:avLst>
                  <a:gd name="adj1" fmla="val 10719600"/>
                  <a:gd name="adj2" fmla="val 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a:extLst>
                  <a:ext uri="{FF2B5EF4-FFF2-40B4-BE49-F238E27FC236}">
                    <a16:creationId xmlns:a16="http://schemas.microsoft.com/office/drawing/2014/main" id="{F9901CDB-3A0A-DFC0-16B3-919FE5C2C000}"/>
                  </a:ext>
                </a:extLst>
              </p:cNvPr>
              <p:cNvSpPr/>
              <p:nvPr/>
            </p:nvSpPr>
            <p:spPr>
              <a:xfrm>
                <a:off x="2904836" y="1611746"/>
                <a:ext cx="6382327"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E538698-6D49-BB74-7D1E-0A15ED382FF5}"/>
                  </a:ext>
                </a:extLst>
              </p:cNvPr>
              <p:cNvSpPr/>
              <p:nvPr/>
            </p:nvSpPr>
            <p:spPr>
              <a:xfrm>
                <a:off x="1431200" y="3246586"/>
                <a:ext cx="7855963"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Oval 13">
              <a:extLst>
                <a:ext uri="{FF2B5EF4-FFF2-40B4-BE49-F238E27FC236}">
                  <a16:creationId xmlns:a16="http://schemas.microsoft.com/office/drawing/2014/main" id="{186BD345-DC01-3AAC-9953-0EC837F736F6}"/>
                </a:ext>
              </a:extLst>
            </p:cNvPr>
            <p:cNvSpPr/>
            <p:nvPr/>
          </p:nvSpPr>
          <p:spPr>
            <a:xfrm>
              <a:off x="1436026" y="76334"/>
              <a:ext cx="1438922" cy="13974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Pentagon 14">
              <a:extLst>
                <a:ext uri="{FF2B5EF4-FFF2-40B4-BE49-F238E27FC236}">
                  <a16:creationId xmlns:a16="http://schemas.microsoft.com/office/drawing/2014/main" id="{4CE60DAC-4352-71AE-C8E1-060B411C4CE0}"/>
                </a:ext>
              </a:extLst>
            </p:cNvPr>
            <p:cNvSpPr/>
            <p:nvPr/>
          </p:nvSpPr>
          <p:spPr>
            <a:xfrm rot="10800000">
              <a:off x="1538793" y="5382708"/>
              <a:ext cx="1607128" cy="54956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Right Triangle 21">
            <a:extLst>
              <a:ext uri="{FF2B5EF4-FFF2-40B4-BE49-F238E27FC236}">
                <a16:creationId xmlns:a16="http://schemas.microsoft.com/office/drawing/2014/main" id="{270CABFA-A9A0-B01D-E58F-23AD8EB4BEF1}"/>
              </a:ext>
            </a:extLst>
          </p:cNvPr>
          <p:cNvSpPr/>
          <p:nvPr/>
        </p:nvSpPr>
        <p:spPr>
          <a:xfrm rot="16200000">
            <a:off x="3592199" y="519317"/>
            <a:ext cx="371602" cy="286937"/>
          </a:xfrm>
          <a:prstGeom prst="rtTriangl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CACD6473-3454-CBD9-2C60-5B56C821EF3E}"/>
              </a:ext>
            </a:extLst>
          </p:cNvPr>
          <p:cNvSpPr txBox="1"/>
          <p:nvPr/>
        </p:nvSpPr>
        <p:spPr>
          <a:xfrm>
            <a:off x="1486382" y="5891704"/>
            <a:ext cx="1727060" cy="969785"/>
          </a:xfrm>
          <a:prstGeom prst="rect">
            <a:avLst/>
          </a:prstGeom>
          <a:noFill/>
        </p:spPr>
        <p:txBody>
          <a:bodyPr wrap="square" lIns="0" tIns="0" rIns="0" bIns="0" rtlCol="0">
            <a:noAutofit/>
          </a:bodyPr>
          <a:lstStyle/>
          <a:p>
            <a:pPr algn="ctr">
              <a:spcAft>
                <a:spcPts val="1134"/>
              </a:spcAft>
            </a:pPr>
            <a:r>
              <a:rPr lang="en-GB" b="1"/>
              <a:t>Q2 2022/23</a:t>
            </a:r>
          </a:p>
        </p:txBody>
      </p:sp>
      <p:sp>
        <p:nvSpPr>
          <p:cNvPr id="17" name="Rectangle: Top Corners Rounded 16">
            <a:extLst>
              <a:ext uri="{FF2B5EF4-FFF2-40B4-BE49-F238E27FC236}">
                <a16:creationId xmlns:a16="http://schemas.microsoft.com/office/drawing/2014/main" id="{3503DFD5-1C70-B43E-7E97-9A462ECE7989}"/>
              </a:ext>
            </a:extLst>
          </p:cNvPr>
          <p:cNvSpPr/>
          <p:nvPr/>
        </p:nvSpPr>
        <p:spPr>
          <a:xfrm rot="10800000">
            <a:off x="3920944" y="471028"/>
            <a:ext cx="1232986" cy="1205024"/>
          </a:xfrm>
          <a:prstGeom prst="round2SameRect">
            <a:avLst/>
          </a:prstGeom>
          <a:solidFill>
            <a:schemeClr val="accent2"/>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C63D1E83-BC9D-3FB6-5287-FFD34C7BA5EB}"/>
              </a:ext>
            </a:extLst>
          </p:cNvPr>
          <p:cNvSpPr/>
          <p:nvPr/>
        </p:nvSpPr>
        <p:spPr>
          <a:xfrm rot="10800000">
            <a:off x="5723785" y="468606"/>
            <a:ext cx="1232986" cy="1205024"/>
          </a:xfrm>
          <a:prstGeom prst="round2SameRect">
            <a:avLst/>
          </a:prstGeom>
          <a:solidFill>
            <a:srgbClr val="004C94"/>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Top Corners Rounded 18">
            <a:extLst>
              <a:ext uri="{FF2B5EF4-FFF2-40B4-BE49-F238E27FC236}">
                <a16:creationId xmlns:a16="http://schemas.microsoft.com/office/drawing/2014/main" id="{502F0002-B9DD-6D6F-760E-2B6603792EE6}"/>
              </a:ext>
            </a:extLst>
          </p:cNvPr>
          <p:cNvSpPr/>
          <p:nvPr/>
        </p:nvSpPr>
        <p:spPr>
          <a:xfrm rot="10800000">
            <a:off x="7463792" y="468605"/>
            <a:ext cx="1232986" cy="1205024"/>
          </a:xfrm>
          <a:prstGeom prst="round2SameRect">
            <a:avLst/>
          </a:prstGeom>
          <a:solidFill>
            <a:schemeClr val="accent2"/>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Top Corners Rounded 22">
            <a:extLst>
              <a:ext uri="{FF2B5EF4-FFF2-40B4-BE49-F238E27FC236}">
                <a16:creationId xmlns:a16="http://schemas.microsoft.com/office/drawing/2014/main" id="{F449370E-C6A1-2808-E723-2F56D98676D5}"/>
              </a:ext>
            </a:extLst>
          </p:cNvPr>
          <p:cNvSpPr/>
          <p:nvPr/>
        </p:nvSpPr>
        <p:spPr>
          <a:xfrm rot="10800000">
            <a:off x="9116909" y="468461"/>
            <a:ext cx="1232986" cy="1205024"/>
          </a:xfrm>
          <a:prstGeom prst="round2SameRect">
            <a:avLst/>
          </a:prstGeom>
          <a:solidFill>
            <a:srgbClr val="004C94"/>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B9A1961B-3EC5-0065-5976-65EBCFB28586}"/>
              </a:ext>
            </a:extLst>
          </p:cNvPr>
          <p:cNvSpPr txBox="1"/>
          <p:nvPr/>
        </p:nvSpPr>
        <p:spPr>
          <a:xfrm>
            <a:off x="4066731" y="613719"/>
            <a:ext cx="953104" cy="549563"/>
          </a:xfrm>
          <a:prstGeom prst="rect">
            <a:avLst/>
          </a:prstGeom>
          <a:noFill/>
        </p:spPr>
        <p:txBody>
          <a:bodyPr wrap="square" lIns="0" tIns="0" rIns="0" bIns="0" rtlCol="0">
            <a:noAutofit/>
          </a:bodyPr>
          <a:lstStyle/>
          <a:p>
            <a:pPr algn="ctr"/>
            <a:r>
              <a:rPr lang="en-US" b="1">
                <a:ln w="0">
                  <a:noFill/>
                </a:ln>
                <a:solidFill>
                  <a:schemeClr val="bg2"/>
                </a:solidFill>
                <a:effectLst/>
              </a:rPr>
              <a:t>100,624</a:t>
            </a:r>
          </a:p>
          <a:p>
            <a:pPr algn="ctr"/>
            <a:r>
              <a:rPr lang="en-US" sz="1200" b="0">
                <a:solidFill>
                  <a:schemeClr val="bg1"/>
                </a:solidFill>
              </a:rPr>
              <a:t>Trees planted from Forest initiative</a:t>
            </a:r>
          </a:p>
          <a:p>
            <a:pPr algn="ctr"/>
            <a:endParaRPr lang="en-US" sz="1600" b="1">
              <a:ln w="0">
                <a:noFill/>
              </a:ln>
              <a:effectLst/>
            </a:endParaRPr>
          </a:p>
        </p:txBody>
      </p:sp>
      <p:sp>
        <p:nvSpPr>
          <p:cNvPr id="31" name="TextBox 30">
            <a:extLst>
              <a:ext uri="{FF2B5EF4-FFF2-40B4-BE49-F238E27FC236}">
                <a16:creationId xmlns:a16="http://schemas.microsoft.com/office/drawing/2014/main" id="{5B75F764-B9D4-0EC3-3DB8-BB24F926798A}"/>
              </a:ext>
            </a:extLst>
          </p:cNvPr>
          <p:cNvSpPr txBox="1"/>
          <p:nvPr/>
        </p:nvSpPr>
        <p:spPr>
          <a:xfrm>
            <a:off x="5856953" y="564412"/>
            <a:ext cx="953104" cy="549563"/>
          </a:xfrm>
          <a:prstGeom prst="rect">
            <a:avLst/>
          </a:prstGeom>
          <a:noFill/>
        </p:spPr>
        <p:txBody>
          <a:bodyPr wrap="square" lIns="0" tIns="0" rIns="0" bIns="0" rtlCol="0">
            <a:noAutofit/>
          </a:bodyPr>
          <a:lstStyle/>
          <a:p>
            <a:pPr algn="ctr">
              <a:spcAft>
                <a:spcPts val="1134"/>
              </a:spcAft>
            </a:pPr>
            <a:r>
              <a:rPr lang="en-US" b="1">
                <a:ln w="0">
                  <a:noFill/>
                </a:ln>
                <a:solidFill>
                  <a:schemeClr val="bg1"/>
                </a:solidFill>
                <a:effectLst/>
              </a:rPr>
              <a:t>800</a:t>
            </a:r>
          </a:p>
          <a:p>
            <a:pPr algn="l">
              <a:spcAft>
                <a:spcPts val="1134"/>
              </a:spcAft>
            </a:pPr>
            <a:r>
              <a:rPr lang="en-GB" sz="1500"/>
              <a:t> </a:t>
            </a:r>
          </a:p>
        </p:txBody>
      </p:sp>
      <p:sp>
        <p:nvSpPr>
          <p:cNvPr id="33" name="TextBox 32">
            <a:extLst>
              <a:ext uri="{FF2B5EF4-FFF2-40B4-BE49-F238E27FC236}">
                <a16:creationId xmlns:a16="http://schemas.microsoft.com/office/drawing/2014/main" id="{DFF49418-503E-85AC-4A6D-EC49A7318CEF}"/>
              </a:ext>
            </a:extLst>
          </p:cNvPr>
          <p:cNvSpPr txBox="1"/>
          <p:nvPr/>
        </p:nvSpPr>
        <p:spPr>
          <a:xfrm>
            <a:off x="9434516" y="507337"/>
            <a:ext cx="616493" cy="549563"/>
          </a:xfrm>
          <a:prstGeom prst="rect">
            <a:avLst/>
          </a:prstGeom>
          <a:noFill/>
        </p:spPr>
        <p:txBody>
          <a:bodyPr wrap="square" lIns="0" tIns="0" rIns="0" bIns="0" rtlCol="0">
            <a:noAutofit/>
          </a:bodyPr>
          <a:lstStyle/>
          <a:p>
            <a:pPr algn="ctr">
              <a:spcAft>
                <a:spcPts val="1134"/>
              </a:spcAft>
            </a:pPr>
            <a:r>
              <a:rPr lang="en-US" sz="3600" b="1">
                <a:ln w="0">
                  <a:noFill/>
                </a:ln>
                <a:solidFill>
                  <a:schemeClr val="bg1"/>
                </a:solidFill>
                <a:effectLst/>
              </a:rPr>
              <a:t>A</a:t>
            </a:r>
            <a:endParaRPr lang="en-US" sz="1600" b="1">
              <a:ln w="0">
                <a:noFill/>
              </a:ln>
              <a:solidFill>
                <a:schemeClr val="bg1"/>
              </a:solidFill>
              <a:effectLst/>
            </a:endParaRPr>
          </a:p>
          <a:p>
            <a:pPr algn="l">
              <a:spcAft>
                <a:spcPts val="1134"/>
              </a:spcAft>
            </a:pPr>
            <a:r>
              <a:rPr lang="en-GB" sz="1500"/>
              <a:t> </a:t>
            </a:r>
          </a:p>
        </p:txBody>
      </p:sp>
      <p:sp>
        <p:nvSpPr>
          <p:cNvPr id="34" name="Right Triangle 33">
            <a:extLst>
              <a:ext uri="{FF2B5EF4-FFF2-40B4-BE49-F238E27FC236}">
                <a16:creationId xmlns:a16="http://schemas.microsoft.com/office/drawing/2014/main" id="{E129107B-C73F-A4B4-F57F-F7AA2E1EC38D}"/>
              </a:ext>
            </a:extLst>
          </p:cNvPr>
          <p:cNvSpPr/>
          <p:nvPr/>
        </p:nvSpPr>
        <p:spPr>
          <a:xfrm rot="16200000">
            <a:off x="5395031" y="518626"/>
            <a:ext cx="362208" cy="2953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ight Triangle 34">
            <a:extLst>
              <a:ext uri="{FF2B5EF4-FFF2-40B4-BE49-F238E27FC236}">
                <a16:creationId xmlns:a16="http://schemas.microsoft.com/office/drawing/2014/main" id="{253B8A09-7214-CF29-AC3A-5B7EC1CA16E4}"/>
              </a:ext>
            </a:extLst>
          </p:cNvPr>
          <p:cNvSpPr/>
          <p:nvPr/>
        </p:nvSpPr>
        <p:spPr>
          <a:xfrm rot="16200000">
            <a:off x="7148306" y="532210"/>
            <a:ext cx="360118" cy="270221"/>
          </a:xfrm>
          <a:prstGeom prst="rtTriangl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FCCF9B36-DCF6-1E60-0004-5F128D2EEAB3}"/>
              </a:ext>
            </a:extLst>
          </p:cNvPr>
          <p:cNvSpPr txBox="1"/>
          <p:nvPr/>
        </p:nvSpPr>
        <p:spPr>
          <a:xfrm>
            <a:off x="9181400" y="1042386"/>
            <a:ext cx="1135070" cy="331351"/>
          </a:xfrm>
          <a:prstGeom prst="rect">
            <a:avLst/>
          </a:prstGeom>
          <a:noFill/>
        </p:spPr>
        <p:txBody>
          <a:bodyPr wrap="square" lIns="0" tIns="0" rIns="0" bIns="0" rtlCol="0">
            <a:noAutofit/>
          </a:bodyPr>
          <a:lstStyle/>
          <a:p>
            <a:pPr algn="ctr">
              <a:spcAft>
                <a:spcPts val="1134"/>
              </a:spcAft>
            </a:pPr>
            <a:r>
              <a:rPr lang="en-US" sz="1200">
                <a:ln w="0">
                  <a:noFill/>
                </a:ln>
                <a:solidFill>
                  <a:schemeClr val="bg1"/>
                </a:solidFill>
                <a:effectLst/>
              </a:rPr>
              <a:t>rating</a:t>
            </a:r>
            <a:r>
              <a:rPr lang="en-US" sz="1200" b="1">
                <a:ln w="0">
                  <a:noFill/>
                </a:ln>
                <a:solidFill>
                  <a:schemeClr val="bg1"/>
                </a:solidFill>
                <a:effectLst/>
              </a:rPr>
              <a:t> </a:t>
            </a:r>
            <a:r>
              <a:rPr lang="en-GB" sz="1200" baseline="0">
                <a:solidFill>
                  <a:schemeClr val="bg1"/>
                </a:solidFill>
              </a:rPr>
              <a:t>for Carbon Disclosure Project</a:t>
            </a:r>
            <a:endParaRPr lang="en-US" sz="1200">
              <a:solidFill>
                <a:schemeClr val="bg1"/>
              </a:solidFill>
            </a:endParaRPr>
          </a:p>
          <a:p>
            <a:pPr algn="l">
              <a:spcAft>
                <a:spcPts val="1134"/>
              </a:spcAft>
            </a:pPr>
            <a:endParaRPr lang="en-GB" sz="1500"/>
          </a:p>
        </p:txBody>
      </p:sp>
      <p:sp>
        <p:nvSpPr>
          <p:cNvPr id="40" name="Text Placeholder 39">
            <a:extLst>
              <a:ext uri="{FF2B5EF4-FFF2-40B4-BE49-F238E27FC236}">
                <a16:creationId xmlns:a16="http://schemas.microsoft.com/office/drawing/2014/main" id="{D9323998-3A38-ED62-35D5-4F85FFFC51B7}"/>
              </a:ext>
            </a:extLst>
          </p:cNvPr>
          <p:cNvSpPr txBox="1">
            <a:spLocks/>
          </p:cNvSpPr>
          <p:nvPr/>
        </p:nvSpPr>
        <p:spPr>
          <a:xfrm>
            <a:off x="5590695" y="848894"/>
            <a:ext cx="1528444" cy="613405"/>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0">
                <a:solidFill>
                  <a:schemeClr val="bg1"/>
                </a:solidFill>
              </a:rPr>
              <a:t>New primary and secondary school places created</a:t>
            </a:r>
          </a:p>
        </p:txBody>
      </p:sp>
      <p:sp>
        <p:nvSpPr>
          <p:cNvPr id="41" name="Right Triangle 40">
            <a:extLst>
              <a:ext uri="{FF2B5EF4-FFF2-40B4-BE49-F238E27FC236}">
                <a16:creationId xmlns:a16="http://schemas.microsoft.com/office/drawing/2014/main" id="{99750D8B-81EA-E050-4C46-EE0FCE9E5D57}"/>
              </a:ext>
            </a:extLst>
          </p:cNvPr>
          <p:cNvSpPr/>
          <p:nvPr/>
        </p:nvSpPr>
        <p:spPr>
          <a:xfrm rot="16200000">
            <a:off x="8825746" y="546394"/>
            <a:ext cx="361699" cy="2327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 Placeholder 26">
            <a:extLst>
              <a:ext uri="{FF2B5EF4-FFF2-40B4-BE49-F238E27FC236}">
                <a16:creationId xmlns:a16="http://schemas.microsoft.com/office/drawing/2014/main" id="{A07FA419-9289-1025-AE8A-0311C54643C1}"/>
              </a:ext>
            </a:extLst>
          </p:cNvPr>
          <p:cNvSpPr txBox="1">
            <a:spLocks/>
          </p:cNvSpPr>
          <p:nvPr/>
        </p:nvSpPr>
        <p:spPr>
          <a:xfrm>
            <a:off x="7471467" y="546676"/>
            <a:ext cx="1998777" cy="24722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n w="0">
                  <a:noFill/>
                </a:ln>
                <a:solidFill>
                  <a:schemeClr val="bg1"/>
                </a:solidFill>
              </a:rPr>
              <a:t>£6m savings</a:t>
            </a:r>
          </a:p>
        </p:txBody>
      </p:sp>
      <p:sp>
        <p:nvSpPr>
          <p:cNvPr id="55" name="Text Placeholder 27">
            <a:extLst>
              <a:ext uri="{FF2B5EF4-FFF2-40B4-BE49-F238E27FC236}">
                <a16:creationId xmlns:a16="http://schemas.microsoft.com/office/drawing/2014/main" id="{5C46A357-25BB-A997-FA84-407F754DC20F}"/>
              </a:ext>
            </a:extLst>
          </p:cNvPr>
          <p:cNvSpPr txBox="1">
            <a:spLocks/>
          </p:cNvSpPr>
          <p:nvPr/>
        </p:nvSpPr>
        <p:spPr>
          <a:xfrm>
            <a:off x="7463791" y="801313"/>
            <a:ext cx="1232986" cy="613405"/>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0">
                <a:solidFill>
                  <a:schemeClr val="bg1"/>
                </a:solidFill>
              </a:rPr>
              <a:t>from 5,987 service users receiving care technology</a:t>
            </a:r>
          </a:p>
        </p:txBody>
      </p:sp>
      <p:sp>
        <p:nvSpPr>
          <p:cNvPr id="69" name="Rectangle: Top Corners Rounded 68">
            <a:extLst>
              <a:ext uri="{FF2B5EF4-FFF2-40B4-BE49-F238E27FC236}">
                <a16:creationId xmlns:a16="http://schemas.microsoft.com/office/drawing/2014/main" id="{EBCC645E-3C81-9FA4-8342-D4C2D8D9E839}"/>
              </a:ext>
            </a:extLst>
          </p:cNvPr>
          <p:cNvSpPr/>
          <p:nvPr/>
        </p:nvSpPr>
        <p:spPr>
          <a:xfrm rot="10800000">
            <a:off x="4026209" y="3774115"/>
            <a:ext cx="1232986" cy="1205024"/>
          </a:xfrm>
          <a:prstGeom prst="round2SameRect">
            <a:avLst/>
          </a:prstGeom>
          <a:solidFill>
            <a:srgbClr val="004C94"/>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Top Corners Rounded 69">
            <a:extLst>
              <a:ext uri="{FF2B5EF4-FFF2-40B4-BE49-F238E27FC236}">
                <a16:creationId xmlns:a16="http://schemas.microsoft.com/office/drawing/2014/main" id="{38A7C797-C7E2-3A82-DA51-89547BD140E9}"/>
              </a:ext>
            </a:extLst>
          </p:cNvPr>
          <p:cNvSpPr/>
          <p:nvPr/>
        </p:nvSpPr>
        <p:spPr>
          <a:xfrm rot="10800000">
            <a:off x="5829050" y="3771693"/>
            <a:ext cx="1232986" cy="1205024"/>
          </a:xfrm>
          <a:prstGeom prst="round2SameRect">
            <a:avLst/>
          </a:prstGeom>
          <a:solidFill>
            <a:schemeClr val="accent2"/>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Top Corners Rounded 70">
            <a:extLst>
              <a:ext uri="{FF2B5EF4-FFF2-40B4-BE49-F238E27FC236}">
                <a16:creationId xmlns:a16="http://schemas.microsoft.com/office/drawing/2014/main" id="{C212F5FA-7FCB-AD22-AC31-AC67C1DFDA45}"/>
              </a:ext>
            </a:extLst>
          </p:cNvPr>
          <p:cNvSpPr/>
          <p:nvPr/>
        </p:nvSpPr>
        <p:spPr>
          <a:xfrm rot="10800000">
            <a:off x="7569057" y="3771692"/>
            <a:ext cx="1232986" cy="1205024"/>
          </a:xfrm>
          <a:prstGeom prst="round2SameRect">
            <a:avLst/>
          </a:prstGeom>
          <a:solidFill>
            <a:srgbClr val="004C94"/>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Top Corners Rounded 71">
            <a:extLst>
              <a:ext uri="{FF2B5EF4-FFF2-40B4-BE49-F238E27FC236}">
                <a16:creationId xmlns:a16="http://schemas.microsoft.com/office/drawing/2014/main" id="{3BDB5CC9-CF14-BE9C-0967-C6BC96C2C30C}"/>
              </a:ext>
            </a:extLst>
          </p:cNvPr>
          <p:cNvSpPr/>
          <p:nvPr/>
        </p:nvSpPr>
        <p:spPr>
          <a:xfrm rot="10800000">
            <a:off x="9222174" y="3771548"/>
            <a:ext cx="1232986" cy="1205024"/>
          </a:xfrm>
          <a:prstGeom prst="round2SameRect">
            <a:avLst/>
          </a:prstGeom>
          <a:solidFill>
            <a:schemeClr val="accent2"/>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extLst>
              <a:ext uri="{FF2B5EF4-FFF2-40B4-BE49-F238E27FC236}">
                <a16:creationId xmlns:a16="http://schemas.microsoft.com/office/drawing/2014/main" id="{9DE450E8-2363-C66B-BEBE-5787FEAF18EE}"/>
              </a:ext>
            </a:extLst>
          </p:cNvPr>
          <p:cNvSpPr txBox="1"/>
          <p:nvPr/>
        </p:nvSpPr>
        <p:spPr>
          <a:xfrm>
            <a:off x="9539781" y="3810424"/>
            <a:ext cx="616493" cy="549563"/>
          </a:xfrm>
          <a:prstGeom prst="rect">
            <a:avLst/>
          </a:prstGeom>
          <a:noFill/>
        </p:spPr>
        <p:txBody>
          <a:bodyPr wrap="square" lIns="0" tIns="0" rIns="0" bIns="0" rtlCol="0">
            <a:noAutofit/>
          </a:bodyPr>
          <a:lstStyle/>
          <a:p>
            <a:pPr algn="ctr">
              <a:spcAft>
                <a:spcPts val="1134"/>
              </a:spcAft>
            </a:pPr>
            <a:endParaRPr lang="en-US" sz="1600" b="1">
              <a:ln w="0">
                <a:noFill/>
              </a:ln>
              <a:effectLst/>
            </a:endParaRPr>
          </a:p>
          <a:p>
            <a:pPr algn="l">
              <a:spcAft>
                <a:spcPts val="1134"/>
              </a:spcAft>
            </a:pPr>
            <a:r>
              <a:rPr lang="en-GB" sz="1500"/>
              <a:t> </a:t>
            </a:r>
          </a:p>
        </p:txBody>
      </p:sp>
      <p:sp>
        <p:nvSpPr>
          <p:cNvPr id="76" name="Right Triangle 75">
            <a:extLst>
              <a:ext uri="{FF2B5EF4-FFF2-40B4-BE49-F238E27FC236}">
                <a16:creationId xmlns:a16="http://schemas.microsoft.com/office/drawing/2014/main" id="{9953DE6F-B52D-C8A6-0D53-6BE953383E18}"/>
              </a:ext>
            </a:extLst>
          </p:cNvPr>
          <p:cNvSpPr/>
          <p:nvPr/>
        </p:nvSpPr>
        <p:spPr>
          <a:xfrm rot="16200000">
            <a:off x="5500296" y="3805147"/>
            <a:ext cx="362208" cy="295300"/>
          </a:xfrm>
          <a:prstGeom prst="rtTriangl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ight Triangle 76">
            <a:extLst>
              <a:ext uri="{FF2B5EF4-FFF2-40B4-BE49-F238E27FC236}">
                <a16:creationId xmlns:a16="http://schemas.microsoft.com/office/drawing/2014/main" id="{0E49FEA7-F462-3707-8E58-54BF35821523}"/>
              </a:ext>
            </a:extLst>
          </p:cNvPr>
          <p:cNvSpPr/>
          <p:nvPr/>
        </p:nvSpPr>
        <p:spPr>
          <a:xfrm rot="16200000">
            <a:off x="7253887" y="3827113"/>
            <a:ext cx="360118" cy="27022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ight Triangle 79">
            <a:extLst>
              <a:ext uri="{FF2B5EF4-FFF2-40B4-BE49-F238E27FC236}">
                <a16:creationId xmlns:a16="http://schemas.microsoft.com/office/drawing/2014/main" id="{666218F0-A7C3-EA00-302F-790A3AC62BAC}"/>
              </a:ext>
            </a:extLst>
          </p:cNvPr>
          <p:cNvSpPr/>
          <p:nvPr/>
        </p:nvSpPr>
        <p:spPr>
          <a:xfrm rot="16200000">
            <a:off x="8924935" y="3845043"/>
            <a:ext cx="361699" cy="232781"/>
          </a:xfrm>
          <a:prstGeom prst="rtTriangl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ight Triangle 84">
            <a:extLst>
              <a:ext uri="{FF2B5EF4-FFF2-40B4-BE49-F238E27FC236}">
                <a16:creationId xmlns:a16="http://schemas.microsoft.com/office/drawing/2014/main" id="{B366B6BF-8D5D-5847-3B40-8DD7ED73EFDD}"/>
              </a:ext>
            </a:extLst>
          </p:cNvPr>
          <p:cNvSpPr/>
          <p:nvPr/>
        </p:nvSpPr>
        <p:spPr>
          <a:xfrm rot="16200000">
            <a:off x="3133461" y="2154678"/>
            <a:ext cx="362208" cy="295300"/>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Top Corners Rounded 85">
            <a:extLst>
              <a:ext uri="{FF2B5EF4-FFF2-40B4-BE49-F238E27FC236}">
                <a16:creationId xmlns:a16="http://schemas.microsoft.com/office/drawing/2014/main" id="{A92318C1-3874-0F96-931B-1E8D5741C252}"/>
              </a:ext>
            </a:extLst>
          </p:cNvPr>
          <p:cNvSpPr/>
          <p:nvPr/>
        </p:nvSpPr>
        <p:spPr>
          <a:xfrm rot="10800000">
            <a:off x="3459186" y="2121224"/>
            <a:ext cx="1232986" cy="1205024"/>
          </a:xfrm>
          <a:prstGeom prst="round2SameRect">
            <a:avLst/>
          </a:prstGeom>
          <a:solidFill>
            <a:srgbClr val="004C94"/>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Top Corners Rounded 86">
            <a:extLst>
              <a:ext uri="{FF2B5EF4-FFF2-40B4-BE49-F238E27FC236}">
                <a16:creationId xmlns:a16="http://schemas.microsoft.com/office/drawing/2014/main" id="{307DD359-85BA-1029-B3EC-A2E8BD372FAC}"/>
              </a:ext>
            </a:extLst>
          </p:cNvPr>
          <p:cNvSpPr/>
          <p:nvPr/>
        </p:nvSpPr>
        <p:spPr>
          <a:xfrm rot="10800000">
            <a:off x="5262027" y="2118802"/>
            <a:ext cx="1232986" cy="1205024"/>
          </a:xfrm>
          <a:prstGeom prst="round2SameRect">
            <a:avLst/>
          </a:prstGeom>
          <a:solidFill>
            <a:schemeClr val="accent2"/>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Top Corners Rounded 87">
            <a:extLst>
              <a:ext uri="{FF2B5EF4-FFF2-40B4-BE49-F238E27FC236}">
                <a16:creationId xmlns:a16="http://schemas.microsoft.com/office/drawing/2014/main" id="{D4A23904-59D2-B051-20DA-B97BBD529F42}"/>
              </a:ext>
            </a:extLst>
          </p:cNvPr>
          <p:cNvSpPr/>
          <p:nvPr/>
        </p:nvSpPr>
        <p:spPr>
          <a:xfrm rot="10800000">
            <a:off x="7002034" y="2118801"/>
            <a:ext cx="1232986" cy="1205024"/>
          </a:xfrm>
          <a:prstGeom prst="round2SameRect">
            <a:avLst/>
          </a:prstGeom>
          <a:solidFill>
            <a:srgbClr val="004C94"/>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Top Corners Rounded 88">
            <a:extLst>
              <a:ext uri="{FF2B5EF4-FFF2-40B4-BE49-F238E27FC236}">
                <a16:creationId xmlns:a16="http://schemas.microsoft.com/office/drawing/2014/main" id="{75BBFFC2-BB69-54BA-388A-CE286C09888B}"/>
              </a:ext>
            </a:extLst>
          </p:cNvPr>
          <p:cNvSpPr/>
          <p:nvPr/>
        </p:nvSpPr>
        <p:spPr>
          <a:xfrm rot="10800000">
            <a:off x="8655151" y="2118657"/>
            <a:ext cx="1232986" cy="1205024"/>
          </a:xfrm>
          <a:prstGeom prst="round2SameRect">
            <a:avLst/>
          </a:prstGeom>
          <a:solidFill>
            <a:schemeClr val="accent2"/>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B6B346A5-E868-CF28-E113-53274B559F36}"/>
              </a:ext>
            </a:extLst>
          </p:cNvPr>
          <p:cNvSpPr txBox="1"/>
          <p:nvPr/>
        </p:nvSpPr>
        <p:spPr>
          <a:xfrm>
            <a:off x="8972758" y="2157533"/>
            <a:ext cx="616493" cy="549563"/>
          </a:xfrm>
          <a:prstGeom prst="rect">
            <a:avLst/>
          </a:prstGeom>
          <a:noFill/>
        </p:spPr>
        <p:txBody>
          <a:bodyPr wrap="square" lIns="0" tIns="0" rIns="0" bIns="0" rtlCol="0">
            <a:noAutofit/>
          </a:bodyPr>
          <a:lstStyle/>
          <a:p>
            <a:pPr algn="ctr">
              <a:spcAft>
                <a:spcPts val="1134"/>
              </a:spcAft>
            </a:pPr>
            <a:endParaRPr lang="en-US" sz="1600" b="1">
              <a:ln w="0">
                <a:noFill/>
              </a:ln>
              <a:effectLst/>
            </a:endParaRPr>
          </a:p>
          <a:p>
            <a:pPr algn="l">
              <a:spcAft>
                <a:spcPts val="1134"/>
              </a:spcAft>
            </a:pPr>
            <a:r>
              <a:rPr lang="en-GB" sz="1500"/>
              <a:t> </a:t>
            </a:r>
          </a:p>
        </p:txBody>
      </p:sp>
      <p:sp>
        <p:nvSpPr>
          <p:cNvPr id="91" name="Right Triangle 90">
            <a:extLst>
              <a:ext uri="{FF2B5EF4-FFF2-40B4-BE49-F238E27FC236}">
                <a16:creationId xmlns:a16="http://schemas.microsoft.com/office/drawing/2014/main" id="{733001CC-687F-FC9D-CEDE-9CB4BE87EB5C}"/>
              </a:ext>
            </a:extLst>
          </p:cNvPr>
          <p:cNvSpPr/>
          <p:nvPr/>
        </p:nvSpPr>
        <p:spPr>
          <a:xfrm rot="16200000">
            <a:off x="4937881" y="2153878"/>
            <a:ext cx="362208" cy="295300"/>
          </a:xfrm>
          <a:prstGeom prst="rtTriangl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ight Triangle 91">
            <a:extLst>
              <a:ext uri="{FF2B5EF4-FFF2-40B4-BE49-F238E27FC236}">
                <a16:creationId xmlns:a16="http://schemas.microsoft.com/office/drawing/2014/main" id="{B1A3FC46-7E00-E1F0-F0A4-B57399E280C4}"/>
              </a:ext>
            </a:extLst>
          </p:cNvPr>
          <p:cNvSpPr/>
          <p:nvPr/>
        </p:nvSpPr>
        <p:spPr>
          <a:xfrm rot="16200000">
            <a:off x="6688932" y="2170381"/>
            <a:ext cx="360118" cy="27022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ight Triangle 92">
            <a:extLst>
              <a:ext uri="{FF2B5EF4-FFF2-40B4-BE49-F238E27FC236}">
                <a16:creationId xmlns:a16="http://schemas.microsoft.com/office/drawing/2014/main" id="{DB128889-F478-E800-63EB-B019BD1C9172}"/>
              </a:ext>
            </a:extLst>
          </p:cNvPr>
          <p:cNvSpPr/>
          <p:nvPr/>
        </p:nvSpPr>
        <p:spPr>
          <a:xfrm rot="16200000">
            <a:off x="8364188" y="2183762"/>
            <a:ext cx="361699" cy="232781"/>
          </a:xfrm>
          <a:prstGeom prst="rtTriangl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ight Triangle 94">
            <a:extLst>
              <a:ext uri="{FF2B5EF4-FFF2-40B4-BE49-F238E27FC236}">
                <a16:creationId xmlns:a16="http://schemas.microsoft.com/office/drawing/2014/main" id="{6EB29741-2E3E-ED91-C036-01310FD4C348}"/>
              </a:ext>
            </a:extLst>
          </p:cNvPr>
          <p:cNvSpPr/>
          <p:nvPr/>
        </p:nvSpPr>
        <p:spPr>
          <a:xfrm rot="16200000">
            <a:off x="3181913" y="5438846"/>
            <a:ext cx="362208" cy="295300"/>
          </a:xfrm>
          <a:prstGeom prst="rtTriangl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Top Corners Rounded 95">
            <a:extLst>
              <a:ext uri="{FF2B5EF4-FFF2-40B4-BE49-F238E27FC236}">
                <a16:creationId xmlns:a16="http://schemas.microsoft.com/office/drawing/2014/main" id="{9EB42D1B-3108-0629-DDC3-E87840285A37}"/>
              </a:ext>
            </a:extLst>
          </p:cNvPr>
          <p:cNvSpPr/>
          <p:nvPr/>
        </p:nvSpPr>
        <p:spPr>
          <a:xfrm rot="10800000">
            <a:off x="3507638" y="5405392"/>
            <a:ext cx="1232986" cy="1205024"/>
          </a:xfrm>
          <a:prstGeom prst="round2SameRect">
            <a:avLst/>
          </a:prstGeom>
          <a:solidFill>
            <a:schemeClr val="accent2"/>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Top Corners Rounded 96">
            <a:extLst>
              <a:ext uri="{FF2B5EF4-FFF2-40B4-BE49-F238E27FC236}">
                <a16:creationId xmlns:a16="http://schemas.microsoft.com/office/drawing/2014/main" id="{341E175E-1E08-3774-8783-B469E698685F}"/>
              </a:ext>
            </a:extLst>
          </p:cNvPr>
          <p:cNvSpPr/>
          <p:nvPr/>
        </p:nvSpPr>
        <p:spPr>
          <a:xfrm rot="10800000">
            <a:off x="5310479" y="5402970"/>
            <a:ext cx="1232986" cy="1205024"/>
          </a:xfrm>
          <a:prstGeom prst="round2SameRect">
            <a:avLst/>
          </a:prstGeom>
          <a:solidFill>
            <a:srgbClr val="004C94"/>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Top Corners Rounded 97">
            <a:extLst>
              <a:ext uri="{FF2B5EF4-FFF2-40B4-BE49-F238E27FC236}">
                <a16:creationId xmlns:a16="http://schemas.microsoft.com/office/drawing/2014/main" id="{0AA6B46E-9DB4-F59C-2C4F-F183989D6D00}"/>
              </a:ext>
            </a:extLst>
          </p:cNvPr>
          <p:cNvSpPr/>
          <p:nvPr/>
        </p:nvSpPr>
        <p:spPr>
          <a:xfrm rot="10800000">
            <a:off x="7047828" y="5416618"/>
            <a:ext cx="1232986" cy="1205024"/>
          </a:xfrm>
          <a:prstGeom prst="round2SameRect">
            <a:avLst/>
          </a:prstGeom>
          <a:solidFill>
            <a:schemeClr val="accent2"/>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Top Corners Rounded 98">
            <a:extLst>
              <a:ext uri="{FF2B5EF4-FFF2-40B4-BE49-F238E27FC236}">
                <a16:creationId xmlns:a16="http://schemas.microsoft.com/office/drawing/2014/main" id="{06D24EAA-1AA3-1156-0F14-9BFA7B7ECC19}"/>
              </a:ext>
            </a:extLst>
          </p:cNvPr>
          <p:cNvSpPr/>
          <p:nvPr/>
        </p:nvSpPr>
        <p:spPr>
          <a:xfrm rot="10800000">
            <a:off x="8703603" y="5402825"/>
            <a:ext cx="1232986" cy="1205024"/>
          </a:xfrm>
          <a:prstGeom prst="round2SameRect">
            <a:avLst/>
          </a:prstGeom>
          <a:solidFill>
            <a:srgbClr val="004C94"/>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534599FB-1868-AAD5-6AFD-219BC71FC949}"/>
              </a:ext>
            </a:extLst>
          </p:cNvPr>
          <p:cNvSpPr txBox="1"/>
          <p:nvPr/>
        </p:nvSpPr>
        <p:spPr>
          <a:xfrm>
            <a:off x="9021210" y="5441701"/>
            <a:ext cx="616493" cy="549563"/>
          </a:xfrm>
          <a:prstGeom prst="rect">
            <a:avLst/>
          </a:prstGeom>
          <a:noFill/>
        </p:spPr>
        <p:txBody>
          <a:bodyPr wrap="square" lIns="0" tIns="0" rIns="0" bIns="0" rtlCol="0">
            <a:noAutofit/>
          </a:bodyPr>
          <a:lstStyle/>
          <a:p>
            <a:pPr algn="ctr">
              <a:spcAft>
                <a:spcPts val="1134"/>
              </a:spcAft>
            </a:pPr>
            <a:endParaRPr lang="en-US" sz="1600" b="1">
              <a:ln w="0">
                <a:noFill/>
              </a:ln>
              <a:effectLst/>
            </a:endParaRPr>
          </a:p>
          <a:p>
            <a:pPr algn="l">
              <a:spcAft>
                <a:spcPts val="1134"/>
              </a:spcAft>
            </a:pPr>
            <a:r>
              <a:rPr lang="en-GB" sz="1500"/>
              <a:t> </a:t>
            </a:r>
          </a:p>
        </p:txBody>
      </p:sp>
      <p:sp>
        <p:nvSpPr>
          <p:cNvPr id="101" name="Right Triangle 100">
            <a:extLst>
              <a:ext uri="{FF2B5EF4-FFF2-40B4-BE49-F238E27FC236}">
                <a16:creationId xmlns:a16="http://schemas.microsoft.com/office/drawing/2014/main" id="{7CB135ED-AEB8-271F-8EFB-168F81B37DA4}"/>
              </a:ext>
            </a:extLst>
          </p:cNvPr>
          <p:cNvSpPr/>
          <p:nvPr/>
        </p:nvSpPr>
        <p:spPr>
          <a:xfrm rot="16200000">
            <a:off x="4981725" y="5436424"/>
            <a:ext cx="362208" cy="295300"/>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ight Triangle 101">
            <a:extLst>
              <a:ext uri="{FF2B5EF4-FFF2-40B4-BE49-F238E27FC236}">
                <a16:creationId xmlns:a16="http://schemas.microsoft.com/office/drawing/2014/main" id="{B377F250-D5E9-33F2-3F51-F1AFD9DA6642}"/>
              </a:ext>
            </a:extLst>
          </p:cNvPr>
          <p:cNvSpPr/>
          <p:nvPr/>
        </p:nvSpPr>
        <p:spPr>
          <a:xfrm rot="16200000">
            <a:off x="6735316" y="5458390"/>
            <a:ext cx="360118" cy="270221"/>
          </a:xfrm>
          <a:prstGeom prst="rtTriangl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ight Triangle 102">
            <a:extLst>
              <a:ext uri="{FF2B5EF4-FFF2-40B4-BE49-F238E27FC236}">
                <a16:creationId xmlns:a16="http://schemas.microsoft.com/office/drawing/2014/main" id="{0EF6FBAE-156D-D67B-908F-1BB3314CD0CF}"/>
              </a:ext>
            </a:extLst>
          </p:cNvPr>
          <p:cNvSpPr/>
          <p:nvPr/>
        </p:nvSpPr>
        <p:spPr>
          <a:xfrm rot="16200000">
            <a:off x="8406364" y="5476320"/>
            <a:ext cx="361699" cy="23278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itle 4">
            <a:extLst>
              <a:ext uri="{FF2B5EF4-FFF2-40B4-BE49-F238E27FC236}">
                <a16:creationId xmlns:a16="http://schemas.microsoft.com/office/drawing/2014/main" id="{639AB9D4-898A-C2C8-36CE-A32DEFCAD85D}"/>
              </a:ext>
            </a:extLst>
          </p:cNvPr>
          <p:cNvSpPr txBox="1">
            <a:spLocks/>
          </p:cNvSpPr>
          <p:nvPr/>
        </p:nvSpPr>
        <p:spPr>
          <a:xfrm rot="16200000">
            <a:off x="-3067034" y="3053747"/>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gn="ctr"/>
            <a:r>
              <a:rPr lang="en-GB" sz="2400" dirty="0">
                <a:solidFill>
                  <a:schemeClr val="bg1"/>
                </a:solidFill>
              </a:rPr>
              <a:t>Everyone’s Essex Strategic Indicators: Achievements</a:t>
            </a:r>
            <a:endParaRPr lang="en-GB" sz="2800" dirty="0">
              <a:solidFill>
                <a:schemeClr val="bg1"/>
              </a:solidFill>
            </a:endParaRPr>
          </a:p>
        </p:txBody>
      </p:sp>
      <p:sp>
        <p:nvSpPr>
          <p:cNvPr id="105" name="Text Placeholder 36">
            <a:extLst>
              <a:ext uri="{FF2B5EF4-FFF2-40B4-BE49-F238E27FC236}">
                <a16:creationId xmlns:a16="http://schemas.microsoft.com/office/drawing/2014/main" id="{7E03A534-9D2F-37EA-509E-C083225DECD0}"/>
              </a:ext>
            </a:extLst>
          </p:cNvPr>
          <p:cNvSpPr txBox="1">
            <a:spLocks/>
          </p:cNvSpPr>
          <p:nvPr/>
        </p:nvSpPr>
        <p:spPr>
          <a:xfrm>
            <a:off x="7129615" y="2112283"/>
            <a:ext cx="1017728" cy="207964"/>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n w="0">
                  <a:noFill/>
                </a:ln>
                <a:solidFill>
                  <a:schemeClr val="bg1"/>
                </a:solidFill>
              </a:rPr>
              <a:t>80% schools</a:t>
            </a:r>
          </a:p>
        </p:txBody>
      </p:sp>
      <p:sp>
        <p:nvSpPr>
          <p:cNvPr id="106" name="Text Placeholder 37">
            <a:extLst>
              <a:ext uri="{FF2B5EF4-FFF2-40B4-BE49-F238E27FC236}">
                <a16:creationId xmlns:a16="http://schemas.microsoft.com/office/drawing/2014/main" id="{017F24E8-C515-DA25-E249-D409E9EDBC2C}"/>
              </a:ext>
            </a:extLst>
          </p:cNvPr>
          <p:cNvSpPr txBox="1">
            <a:spLocks/>
          </p:cNvSpPr>
          <p:nvPr/>
        </p:nvSpPr>
        <p:spPr>
          <a:xfrm>
            <a:off x="6939928" y="2656173"/>
            <a:ext cx="1387712" cy="613405"/>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b="0">
                <a:solidFill>
                  <a:schemeClr val="bg1"/>
                </a:solidFill>
              </a:rPr>
              <a:t>Fully engaged in trauma perceptive practice</a:t>
            </a:r>
          </a:p>
        </p:txBody>
      </p:sp>
      <p:sp>
        <p:nvSpPr>
          <p:cNvPr id="66" name="Text Placeholder 18">
            <a:extLst>
              <a:ext uri="{FF2B5EF4-FFF2-40B4-BE49-F238E27FC236}">
                <a16:creationId xmlns:a16="http://schemas.microsoft.com/office/drawing/2014/main" id="{824F4330-F97E-8EAB-F7FA-F87ECE543662}"/>
              </a:ext>
            </a:extLst>
          </p:cNvPr>
          <p:cNvSpPr txBox="1">
            <a:spLocks/>
          </p:cNvSpPr>
          <p:nvPr/>
        </p:nvSpPr>
        <p:spPr>
          <a:xfrm>
            <a:off x="5216780" y="2556084"/>
            <a:ext cx="1369015" cy="1667644"/>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0">
                <a:solidFill>
                  <a:schemeClr val="bg1"/>
                </a:solidFill>
              </a:rPr>
              <a:t>received for new homes on brownfields sites</a:t>
            </a:r>
          </a:p>
        </p:txBody>
      </p:sp>
      <p:sp>
        <p:nvSpPr>
          <p:cNvPr id="65" name="Text Placeholder 17">
            <a:extLst>
              <a:ext uri="{FF2B5EF4-FFF2-40B4-BE49-F238E27FC236}">
                <a16:creationId xmlns:a16="http://schemas.microsoft.com/office/drawing/2014/main" id="{8A9DF5EC-25C8-4333-BFBE-AFB0F42D08E4}"/>
              </a:ext>
            </a:extLst>
          </p:cNvPr>
          <p:cNvSpPr txBox="1">
            <a:spLocks/>
          </p:cNvSpPr>
          <p:nvPr/>
        </p:nvSpPr>
        <p:spPr>
          <a:xfrm>
            <a:off x="5504405" y="2208460"/>
            <a:ext cx="2089536" cy="24722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n w="0">
                  <a:noFill/>
                </a:ln>
                <a:solidFill>
                  <a:schemeClr val="bg1"/>
                </a:solidFill>
              </a:rPr>
              <a:t>£3.4m</a:t>
            </a:r>
          </a:p>
        </p:txBody>
      </p:sp>
      <p:sp>
        <p:nvSpPr>
          <p:cNvPr id="111" name="Text Placeholder 18">
            <a:extLst>
              <a:ext uri="{FF2B5EF4-FFF2-40B4-BE49-F238E27FC236}">
                <a16:creationId xmlns:a16="http://schemas.microsoft.com/office/drawing/2014/main" id="{FC2BC23A-939D-C53C-8CC0-A376E445D3D4}"/>
              </a:ext>
            </a:extLst>
          </p:cNvPr>
          <p:cNvSpPr txBox="1">
            <a:spLocks/>
          </p:cNvSpPr>
          <p:nvPr/>
        </p:nvSpPr>
        <p:spPr>
          <a:xfrm>
            <a:off x="9138591" y="4140873"/>
            <a:ext cx="1369015" cy="166959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b="0">
                <a:solidFill>
                  <a:schemeClr val="bg1"/>
                </a:solidFill>
              </a:rPr>
              <a:t>properties benefiting from reduced surface water flood risk</a:t>
            </a:r>
          </a:p>
        </p:txBody>
      </p:sp>
      <p:sp>
        <p:nvSpPr>
          <p:cNvPr id="112" name="Text Placeholder 14">
            <a:extLst>
              <a:ext uri="{FF2B5EF4-FFF2-40B4-BE49-F238E27FC236}">
                <a16:creationId xmlns:a16="http://schemas.microsoft.com/office/drawing/2014/main" id="{E417F2A6-C1F3-265B-9CE3-20EB8BC707C1}"/>
              </a:ext>
            </a:extLst>
          </p:cNvPr>
          <p:cNvSpPr txBox="1">
            <a:spLocks/>
          </p:cNvSpPr>
          <p:nvPr/>
        </p:nvSpPr>
        <p:spPr>
          <a:xfrm>
            <a:off x="8621109" y="2188526"/>
            <a:ext cx="1348696" cy="361700"/>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a:solidFill>
                  <a:schemeClr val="bg1"/>
                </a:solidFill>
              </a:rPr>
              <a:t>£38m </a:t>
            </a:r>
          </a:p>
        </p:txBody>
      </p:sp>
      <p:sp>
        <p:nvSpPr>
          <p:cNvPr id="116" name="Text Placeholder 36">
            <a:extLst>
              <a:ext uri="{FF2B5EF4-FFF2-40B4-BE49-F238E27FC236}">
                <a16:creationId xmlns:a16="http://schemas.microsoft.com/office/drawing/2014/main" id="{5C7739BA-2820-AA5B-917F-816632D77BD3}"/>
              </a:ext>
            </a:extLst>
          </p:cNvPr>
          <p:cNvSpPr txBox="1">
            <a:spLocks/>
          </p:cNvSpPr>
          <p:nvPr/>
        </p:nvSpPr>
        <p:spPr>
          <a:xfrm>
            <a:off x="8751530" y="2528394"/>
            <a:ext cx="1077730" cy="217578"/>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0">
                <a:ln w="0">
                  <a:noFill/>
                </a:ln>
                <a:solidFill>
                  <a:schemeClr val="bg1"/>
                </a:solidFill>
              </a:rPr>
              <a:t>Invested in social value has been delivered</a:t>
            </a:r>
            <a:endParaRPr lang="en-US" sz="1400" b="0">
              <a:ln w="0">
                <a:noFill/>
              </a:ln>
              <a:solidFill>
                <a:schemeClr val="bg1"/>
              </a:solidFill>
            </a:endParaRPr>
          </a:p>
        </p:txBody>
      </p:sp>
      <p:sp>
        <p:nvSpPr>
          <p:cNvPr id="117" name="Text Placeholder 17">
            <a:extLst>
              <a:ext uri="{FF2B5EF4-FFF2-40B4-BE49-F238E27FC236}">
                <a16:creationId xmlns:a16="http://schemas.microsoft.com/office/drawing/2014/main" id="{62A80C3C-CD34-45EA-B6B3-E235E3D3752B}"/>
              </a:ext>
            </a:extLst>
          </p:cNvPr>
          <p:cNvSpPr txBox="1">
            <a:spLocks/>
          </p:cNvSpPr>
          <p:nvPr/>
        </p:nvSpPr>
        <p:spPr>
          <a:xfrm>
            <a:off x="9559835" y="3823084"/>
            <a:ext cx="2089536" cy="24722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ln w="0">
                  <a:noFill/>
                </a:ln>
                <a:solidFill>
                  <a:schemeClr val="bg1"/>
                </a:solidFill>
              </a:rPr>
              <a:t>215</a:t>
            </a:r>
          </a:p>
        </p:txBody>
      </p:sp>
      <p:sp>
        <p:nvSpPr>
          <p:cNvPr id="118" name="Text Placeholder 17">
            <a:extLst>
              <a:ext uri="{FF2B5EF4-FFF2-40B4-BE49-F238E27FC236}">
                <a16:creationId xmlns:a16="http://schemas.microsoft.com/office/drawing/2014/main" id="{57819F20-08B7-0CD5-7FCB-079188A09DA7}"/>
              </a:ext>
            </a:extLst>
          </p:cNvPr>
          <p:cNvSpPr txBox="1">
            <a:spLocks/>
          </p:cNvSpPr>
          <p:nvPr/>
        </p:nvSpPr>
        <p:spPr>
          <a:xfrm>
            <a:off x="5276195" y="5473055"/>
            <a:ext cx="1298196" cy="24722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ln w="0">
                  <a:noFill/>
                </a:ln>
                <a:solidFill>
                  <a:schemeClr val="bg1"/>
                </a:solidFill>
              </a:rPr>
              <a:t>Replacement LED streetlight work </a:t>
            </a:r>
            <a:r>
              <a:rPr lang="en-US" sz="1100" b="0">
                <a:ln w="0">
                  <a:noFill/>
                </a:ln>
                <a:solidFill>
                  <a:schemeClr val="bg1"/>
                </a:solidFill>
              </a:rPr>
              <a:t>continues, saving 6,500 tonnes of carbon per year</a:t>
            </a:r>
            <a:endParaRPr lang="en-US" sz="1200" b="0">
              <a:ln w="0">
                <a:noFill/>
              </a:ln>
              <a:solidFill>
                <a:schemeClr val="bg1"/>
              </a:solidFill>
            </a:endParaRPr>
          </a:p>
        </p:txBody>
      </p:sp>
      <p:sp>
        <p:nvSpPr>
          <p:cNvPr id="119" name="Text Placeholder 30">
            <a:extLst>
              <a:ext uri="{FF2B5EF4-FFF2-40B4-BE49-F238E27FC236}">
                <a16:creationId xmlns:a16="http://schemas.microsoft.com/office/drawing/2014/main" id="{F2221BA4-92D6-FC34-94B1-91A0947BAE03}"/>
              </a:ext>
            </a:extLst>
          </p:cNvPr>
          <p:cNvSpPr txBox="1">
            <a:spLocks/>
          </p:cNvSpPr>
          <p:nvPr/>
        </p:nvSpPr>
        <p:spPr>
          <a:xfrm>
            <a:off x="3754486" y="2146077"/>
            <a:ext cx="993833" cy="24722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n w="0">
                  <a:noFill/>
                </a:ln>
                <a:solidFill>
                  <a:schemeClr val="bg1"/>
                </a:solidFill>
              </a:rPr>
              <a:t>7.4%</a:t>
            </a:r>
          </a:p>
        </p:txBody>
      </p:sp>
      <p:sp>
        <p:nvSpPr>
          <p:cNvPr id="120" name="Text Placeholder 31">
            <a:extLst>
              <a:ext uri="{FF2B5EF4-FFF2-40B4-BE49-F238E27FC236}">
                <a16:creationId xmlns:a16="http://schemas.microsoft.com/office/drawing/2014/main" id="{ADE8E1B5-3AB4-05FD-6918-1B3380E009C9}"/>
              </a:ext>
            </a:extLst>
          </p:cNvPr>
          <p:cNvSpPr txBox="1">
            <a:spLocks/>
          </p:cNvSpPr>
          <p:nvPr/>
        </p:nvSpPr>
        <p:spPr>
          <a:xfrm>
            <a:off x="3516411" y="2431076"/>
            <a:ext cx="1192214" cy="613405"/>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0">
                <a:solidFill>
                  <a:schemeClr val="bg1"/>
                </a:solidFill>
              </a:rPr>
              <a:t>Of adults known to secondary Mental Health services  in paid employment</a:t>
            </a:r>
          </a:p>
          <a:p>
            <a:endParaRPr lang="en-US"/>
          </a:p>
        </p:txBody>
      </p:sp>
      <p:sp>
        <p:nvSpPr>
          <p:cNvPr id="128" name="Text Placeholder 18">
            <a:extLst>
              <a:ext uri="{FF2B5EF4-FFF2-40B4-BE49-F238E27FC236}">
                <a16:creationId xmlns:a16="http://schemas.microsoft.com/office/drawing/2014/main" id="{10436918-FCE4-F068-31A8-B94F8CC9E0C8}"/>
              </a:ext>
            </a:extLst>
          </p:cNvPr>
          <p:cNvSpPr txBox="1">
            <a:spLocks/>
          </p:cNvSpPr>
          <p:nvPr/>
        </p:nvSpPr>
        <p:spPr>
          <a:xfrm>
            <a:off x="3952594" y="3997982"/>
            <a:ext cx="1369015" cy="166959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a:solidFill>
                  <a:schemeClr val="bg1"/>
                </a:solidFill>
              </a:rPr>
              <a:t>1,117</a:t>
            </a:r>
            <a:r>
              <a:rPr lang="en-GB" sz="1200">
                <a:solidFill>
                  <a:schemeClr val="bg1"/>
                </a:solidFill>
              </a:rPr>
              <a:t> </a:t>
            </a:r>
            <a:r>
              <a:rPr lang="en-US" sz="1200" b="0">
                <a:solidFill>
                  <a:schemeClr val="bg1"/>
                </a:solidFill>
              </a:rPr>
              <a:t>jobs directly created by ECC programmes</a:t>
            </a:r>
            <a:endParaRPr lang="en-US" sz="1100" b="0">
              <a:solidFill>
                <a:schemeClr val="bg1"/>
              </a:solidFill>
            </a:endParaRPr>
          </a:p>
        </p:txBody>
      </p:sp>
      <p:sp>
        <p:nvSpPr>
          <p:cNvPr id="129" name="Text Placeholder 18">
            <a:extLst>
              <a:ext uri="{FF2B5EF4-FFF2-40B4-BE49-F238E27FC236}">
                <a16:creationId xmlns:a16="http://schemas.microsoft.com/office/drawing/2014/main" id="{0171C35C-F998-1425-DC3F-A905CA569014}"/>
              </a:ext>
            </a:extLst>
          </p:cNvPr>
          <p:cNvSpPr txBox="1">
            <a:spLocks/>
          </p:cNvSpPr>
          <p:nvPr/>
        </p:nvSpPr>
        <p:spPr>
          <a:xfrm>
            <a:off x="5750124" y="3957768"/>
            <a:ext cx="1369015" cy="166959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a:solidFill>
                  <a:schemeClr val="bg1"/>
                </a:solidFill>
              </a:rPr>
              <a:t>47%</a:t>
            </a:r>
            <a:r>
              <a:rPr lang="en-US" sz="1800" b="0">
                <a:solidFill>
                  <a:schemeClr val="bg1"/>
                </a:solidFill>
              </a:rPr>
              <a:t> </a:t>
            </a:r>
            <a:r>
              <a:rPr lang="en-US" sz="1400" b="0">
                <a:solidFill>
                  <a:schemeClr val="bg1"/>
                </a:solidFill>
              </a:rPr>
              <a:t>people </a:t>
            </a:r>
            <a:r>
              <a:rPr lang="en-US" sz="1200" b="0">
                <a:solidFill>
                  <a:schemeClr val="bg1"/>
                </a:solidFill>
              </a:rPr>
              <a:t>achieving their  health weight outcomes</a:t>
            </a:r>
          </a:p>
        </p:txBody>
      </p:sp>
      <p:sp>
        <p:nvSpPr>
          <p:cNvPr id="5" name="Right Triangle 4">
            <a:extLst>
              <a:ext uri="{FF2B5EF4-FFF2-40B4-BE49-F238E27FC236}">
                <a16:creationId xmlns:a16="http://schemas.microsoft.com/office/drawing/2014/main" id="{2E59C0BF-AD3B-BCCF-643F-3B7843B8F28E}"/>
              </a:ext>
            </a:extLst>
          </p:cNvPr>
          <p:cNvSpPr/>
          <p:nvPr/>
        </p:nvSpPr>
        <p:spPr>
          <a:xfrm rot="16200000">
            <a:off x="3703185" y="3814038"/>
            <a:ext cx="362208" cy="295300"/>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42A2AD94-1334-1460-4FCF-481E1C1CEB71}"/>
              </a:ext>
            </a:extLst>
          </p:cNvPr>
          <p:cNvSpPr/>
          <p:nvPr/>
        </p:nvSpPr>
        <p:spPr>
          <a:xfrm>
            <a:off x="883677" y="315129"/>
            <a:ext cx="2094989" cy="158577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EF32B672-F38E-DC5C-B2F6-4261670F2183}"/>
              </a:ext>
            </a:extLst>
          </p:cNvPr>
          <p:cNvSpPr txBox="1"/>
          <p:nvPr/>
        </p:nvSpPr>
        <p:spPr>
          <a:xfrm>
            <a:off x="908629" y="485172"/>
            <a:ext cx="2069320" cy="1397433"/>
          </a:xfrm>
          <a:prstGeom prst="rect">
            <a:avLst/>
          </a:prstGeom>
          <a:noFill/>
        </p:spPr>
        <p:txBody>
          <a:bodyPr wrap="square" lIns="0" tIns="0" rIns="0" bIns="0" rtlCol="0">
            <a:noAutofit/>
          </a:bodyPr>
          <a:lstStyle/>
          <a:p>
            <a:pPr algn="ctr">
              <a:spcAft>
                <a:spcPts val="1134"/>
              </a:spcAft>
            </a:pPr>
            <a:r>
              <a:rPr lang="en-GB" sz="2000" b="1">
                <a:solidFill>
                  <a:schemeClr val="bg1"/>
                </a:solidFill>
              </a:rPr>
              <a:t>The Everyone’s Essex Story </a:t>
            </a:r>
          </a:p>
          <a:p>
            <a:pPr algn="ctr">
              <a:spcAft>
                <a:spcPts val="1134"/>
              </a:spcAft>
            </a:pPr>
            <a:r>
              <a:rPr lang="en-GB" sz="2000" b="1">
                <a:solidFill>
                  <a:schemeClr val="bg1"/>
                </a:solidFill>
              </a:rPr>
              <a:t>Q4 2022/23</a:t>
            </a:r>
          </a:p>
        </p:txBody>
      </p:sp>
      <p:sp>
        <p:nvSpPr>
          <p:cNvPr id="21" name="Arrow: Chevron 20">
            <a:extLst>
              <a:ext uri="{FF2B5EF4-FFF2-40B4-BE49-F238E27FC236}">
                <a16:creationId xmlns:a16="http://schemas.microsoft.com/office/drawing/2014/main" id="{46BA34B4-682B-7AE8-F626-E6D7E8CF062F}"/>
              </a:ext>
            </a:extLst>
          </p:cNvPr>
          <p:cNvSpPr/>
          <p:nvPr/>
        </p:nvSpPr>
        <p:spPr>
          <a:xfrm>
            <a:off x="3164158" y="845692"/>
            <a:ext cx="545530" cy="54022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Arrow: Chevron 23">
            <a:extLst>
              <a:ext uri="{FF2B5EF4-FFF2-40B4-BE49-F238E27FC236}">
                <a16:creationId xmlns:a16="http://schemas.microsoft.com/office/drawing/2014/main" id="{E3521A56-B2AD-BD87-BFE0-B1FDD0580E91}"/>
              </a:ext>
            </a:extLst>
          </p:cNvPr>
          <p:cNvSpPr/>
          <p:nvPr/>
        </p:nvSpPr>
        <p:spPr>
          <a:xfrm>
            <a:off x="2793190" y="846900"/>
            <a:ext cx="545530" cy="54022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Callout: Down Arrow 31">
            <a:extLst>
              <a:ext uri="{FF2B5EF4-FFF2-40B4-BE49-F238E27FC236}">
                <a16:creationId xmlns:a16="http://schemas.microsoft.com/office/drawing/2014/main" id="{61DEA5ED-CBC3-27A7-75AD-7079AF92D5E5}"/>
              </a:ext>
            </a:extLst>
          </p:cNvPr>
          <p:cNvSpPr/>
          <p:nvPr/>
        </p:nvSpPr>
        <p:spPr>
          <a:xfrm>
            <a:off x="1684394" y="3469343"/>
            <a:ext cx="1839564" cy="946013"/>
          </a:xfrm>
          <a:prstGeom prst="downArrowCallout">
            <a:avLst>
              <a:gd name="adj1" fmla="val 20751"/>
              <a:gd name="adj2" fmla="val 18627"/>
              <a:gd name="adj3" fmla="val 25000"/>
              <a:gd name="adj4" fmla="val 64977"/>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2BF59C65-6790-30A5-86D7-C44BA0725BA7}"/>
              </a:ext>
            </a:extLst>
          </p:cNvPr>
          <p:cNvSpPr txBox="1"/>
          <p:nvPr/>
        </p:nvSpPr>
        <p:spPr>
          <a:xfrm>
            <a:off x="1520714" y="3531752"/>
            <a:ext cx="2050690" cy="708596"/>
          </a:xfrm>
          <a:prstGeom prst="rect">
            <a:avLst/>
          </a:prstGeom>
          <a:noFill/>
        </p:spPr>
        <p:txBody>
          <a:bodyPr wrap="square" lIns="0" tIns="0" rIns="0" bIns="0" rtlCol="0">
            <a:noAutofit/>
          </a:bodyPr>
          <a:lstStyle/>
          <a:p>
            <a:pPr algn="ctr">
              <a:spcAft>
                <a:spcPts val="1134"/>
              </a:spcAft>
            </a:pPr>
            <a:r>
              <a:rPr lang="en-GB" sz="1500" b="1">
                <a:solidFill>
                  <a:schemeClr val="bg1"/>
                </a:solidFill>
              </a:rPr>
              <a:t>Quarter 1 progress </a:t>
            </a:r>
            <a:r>
              <a:rPr lang="en-GB" sz="1400">
                <a:solidFill>
                  <a:schemeClr val="bg1"/>
                </a:solidFill>
              </a:rPr>
              <a:t>2023/24</a:t>
            </a:r>
          </a:p>
        </p:txBody>
      </p:sp>
      <p:sp>
        <p:nvSpPr>
          <p:cNvPr id="37" name="Text Placeholder 17">
            <a:extLst>
              <a:ext uri="{FF2B5EF4-FFF2-40B4-BE49-F238E27FC236}">
                <a16:creationId xmlns:a16="http://schemas.microsoft.com/office/drawing/2014/main" id="{7C3BCC8B-4580-C95E-05BD-80F5F222E86C}"/>
              </a:ext>
            </a:extLst>
          </p:cNvPr>
          <p:cNvSpPr txBox="1">
            <a:spLocks/>
          </p:cNvSpPr>
          <p:nvPr/>
        </p:nvSpPr>
        <p:spPr>
          <a:xfrm>
            <a:off x="7518461" y="3858512"/>
            <a:ext cx="1298196" cy="24722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50">
                <a:ln w="0">
                  <a:noFill/>
                </a:ln>
                <a:solidFill>
                  <a:schemeClr val="bg1"/>
                </a:solidFill>
              </a:rPr>
              <a:t>Successful Family Solutions </a:t>
            </a:r>
            <a:r>
              <a:rPr lang="en-US" sz="1100" b="0">
                <a:ln w="0">
                  <a:noFill/>
                </a:ln>
                <a:solidFill>
                  <a:schemeClr val="bg1"/>
                </a:solidFill>
              </a:rPr>
              <a:t>an increase on Q4 (77.5%) to 79.7% for Q1 2023-24</a:t>
            </a:r>
            <a:endParaRPr lang="en-US" sz="1200" b="0">
              <a:ln w="0">
                <a:noFill/>
              </a:ln>
              <a:solidFill>
                <a:schemeClr val="bg1"/>
              </a:solidFill>
            </a:endParaRPr>
          </a:p>
        </p:txBody>
      </p:sp>
      <p:sp>
        <p:nvSpPr>
          <p:cNvPr id="39" name="Text Placeholder 17">
            <a:extLst>
              <a:ext uri="{FF2B5EF4-FFF2-40B4-BE49-F238E27FC236}">
                <a16:creationId xmlns:a16="http://schemas.microsoft.com/office/drawing/2014/main" id="{CD2E043D-47CD-0CBB-6327-643343E8F9C1}"/>
              </a:ext>
            </a:extLst>
          </p:cNvPr>
          <p:cNvSpPr txBox="1">
            <a:spLocks/>
          </p:cNvSpPr>
          <p:nvPr/>
        </p:nvSpPr>
        <p:spPr>
          <a:xfrm>
            <a:off x="6943529" y="5504295"/>
            <a:ext cx="1441581" cy="24722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ln w="0">
                  <a:noFill/>
                </a:ln>
                <a:solidFill>
                  <a:schemeClr val="bg1"/>
                </a:solidFill>
              </a:rPr>
              <a:t>3–4-year-old Childcare Funding</a:t>
            </a:r>
            <a:r>
              <a:rPr lang="en-US" sz="1100">
                <a:ln w="0">
                  <a:noFill/>
                </a:ln>
                <a:solidFill>
                  <a:schemeClr val="bg1"/>
                </a:solidFill>
              </a:rPr>
              <a:t>; </a:t>
            </a:r>
            <a:r>
              <a:rPr lang="en-US" sz="1100" b="0">
                <a:ln w="0">
                  <a:noFill/>
                </a:ln>
                <a:solidFill>
                  <a:schemeClr val="bg1"/>
                </a:solidFill>
              </a:rPr>
              <a:t>Essex is ranked third highest against statistical neighbours at 95.2%</a:t>
            </a:r>
          </a:p>
        </p:txBody>
      </p:sp>
      <p:sp>
        <p:nvSpPr>
          <p:cNvPr id="45" name="Text Placeholder 18">
            <a:extLst>
              <a:ext uri="{FF2B5EF4-FFF2-40B4-BE49-F238E27FC236}">
                <a16:creationId xmlns:a16="http://schemas.microsoft.com/office/drawing/2014/main" id="{CFF8337F-8E72-1311-C049-DF6C0C49189E}"/>
              </a:ext>
            </a:extLst>
          </p:cNvPr>
          <p:cNvSpPr txBox="1">
            <a:spLocks/>
          </p:cNvSpPr>
          <p:nvPr/>
        </p:nvSpPr>
        <p:spPr>
          <a:xfrm>
            <a:off x="3444994" y="5433474"/>
            <a:ext cx="1361303" cy="1754798"/>
          </a:xfrm>
          <a:prstGeom prst="rect">
            <a:avLst/>
          </a:prstGeom>
        </p:spPr>
        <p:txBody>
          <a:bodyPr lIns="91440" tIns="45720" rIns="91440" bIns="45720" anchor="t"/>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spcAft>
                <a:spcPts val="0"/>
              </a:spcAft>
            </a:pPr>
            <a:r>
              <a:rPr lang="en-US">
                <a:solidFill>
                  <a:schemeClr val="bg1"/>
                </a:solidFill>
              </a:rPr>
              <a:t>12,760</a:t>
            </a:r>
          </a:p>
          <a:p>
            <a:pPr algn="ctr">
              <a:spcBef>
                <a:spcPts val="0"/>
              </a:spcBef>
              <a:spcAft>
                <a:spcPts val="0"/>
              </a:spcAft>
            </a:pPr>
            <a:r>
              <a:rPr lang="en-US" sz="1050" b="0" i="1">
                <a:solidFill>
                  <a:schemeClr val="bg1"/>
                </a:solidFill>
              </a:rPr>
              <a:t> </a:t>
            </a:r>
            <a:r>
              <a:rPr lang="en-US" sz="1050" b="0">
                <a:solidFill>
                  <a:schemeClr val="bg1"/>
                </a:solidFill>
              </a:rPr>
              <a:t>NHS Health Checks delivered in Q1 2023-24; this is </a:t>
            </a:r>
            <a:r>
              <a:rPr lang="en-US" sz="1050" b="0" u="sng">
                <a:solidFill>
                  <a:schemeClr val="bg1"/>
                </a:solidFill>
              </a:rPr>
              <a:t>above</a:t>
            </a:r>
            <a:r>
              <a:rPr lang="en-US" sz="1050" b="0">
                <a:solidFill>
                  <a:schemeClr val="bg1"/>
                </a:solidFill>
              </a:rPr>
              <a:t> the target uptake of 12,000.</a:t>
            </a:r>
            <a:endParaRPr lang="en-US" sz="1050" b="0">
              <a:solidFill>
                <a:schemeClr val="bg1"/>
              </a:solidFill>
              <a:cs typeface="Calibri"/>
            </a:endParaRPr>
          </a:p>
        </p:txBody>
      </p:sp>
      <p:sp>
        <p:nvSpPr>
          <p:cNvPr id="46" name="Text Placeholder 18">
            <a:extLst>
              <a:ext uri="{FF2B5EF4-FFF2-40B4-BE49-F238E27FC236}">
                <a16:creationId xmlns:a16="http://schemas.microsoft.com/office/drawing/2014/main" id="{44CE01C1-5194-1790-4D03-0DA997A67AF7}"/>
              </a:ext>
            </a:extLst>
          </p:cNvPr>
          <p:cNvSpPr txBox="1">
            <a:spLocks/>
          </p:cNvSpPr>
          <p:nvPr/>
        </p:nvSpPr>
        <p:spPr>
          <a:xfrm>
            <a:off x="8678274" y="5402681"/>
            <a:ext cx="1247192" cy="166959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spcAft>
                <a:spcPts val="0"/>
              </a:spcAft>
            </a:pPr>
            <a:r>
              <a:rPr lang="en-GB" sz="1800" i="0" u="none" strike="noStrike">
                <a:solidFill>
                  <a:schemeClr val="bg1"/>
                </a:solidFill>
                <a:effectLst/>
                <a:latin typeface="Calibri"/>
              </a:rPr>
              <a:t>7.9% </a:t>
            </a:r>
          </a:p>
          <a:p>
            <a:pPr algn="ctr">
              <a:spcBef>
                <a:spcPts val="0"/>
              </a:spcBef>
              <a:spcAft>
                <a:spcPts val="0"/>
              </a:spcAft>
            </a:pPr>
            <a:r>
              <a:rPr lang="en-GB" sz="1200" b="0" i="0" u="none" strike="noStrike">
                <a:solidFill>
                  <a:schemeClr val="bg1"/>
                </a:solidFill>
                <a:effectLst/>
                <a:latin typeface="Calibri"/>
              </a:rPr>
              <a:t>of adults known to secondary mental health services in paid employment </a:t>
            </a:r>
          </a:p>
          <a:p>
            <a:pPr algn="ctr">
              <a:spcBef>
                <a:spcPts val="0"/>
              </a:spcBef>
              <a:spcAft>
                <a:spcPts val="0"/>
              </a:spcAft>
            </a:pPr>
            <a:endParaRPr lang="en-GB" sz="1100" b="0" i="0" u="none" strike="noStrike">
              <a:solidFill>
                <a:srgbClr val="000000"/>
              </a:solidFill>
              <a:effectLst/>
              <a:latin typeface="Calibri"/>
            </a:endParaRPr>
          </a:p>
          <a:p>
            <a:pPr algn="ctr"/>
            <a:r>
              <a:rPr lang="en-US" sz="1100" b="0" i="1">
                <a:highlight>
                  <a:srgbClr val="FFFF00"/>
                </a:highlight>
              </a:rPr>
              <a:t> </a:t>
            </a:r>
          </a:p>
        </p:txBody>
      </p:sp>
    </p:spTree>
    <p:extLst>
      <p:ext uri="{BB962C8B-B14F-4D97-AF65-F5344CB8AC3E}">
        <p14:creationId xmlns:p14="http://schemas.microsoft.com/office/powerpoint/2010/main" val="374944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5FA905-42BD-A49C-2111-684EDE4463F9}"/>
              </a:ext>
            </a:extLst>
          </p:cNvPr>
          <p:cNvPicPr>
            <a:picLocks noChangeAspect="1"/>
          </p:cNvPicPr>
          <p:nvPr/>
        </p:nvPicPr>
        <p:blipFill>
          <a:blip r:embed="rId4"/>
          <a:stretch>
            <a:fillRect/>
          </a:stretch>
        </p:blipFill>
        <p:spPr>
          <a:xfrm>
            <a:off x="1470687" y="618151"/>
            <a:ext cx="9738932" cy="2310567"/>
          </a:xfrm>
          <a:prstGeom prst="rect">
            <a:avLst/>
          </a:prstGeom>
        </p:spPr>
      </p:pic>
      <p:sp>
        <p:nvSpPr>
          <p:cNvPr id="3" name="Title 2">
            <a:extLst>
              <a:ext uri="{FF2B5EF4-FFF2-40B4-BE49-F238E27FC236}">
                <a16:creationId xmlns:a16="http://schemas.microsoft.com/office/drawing/2014/main" id="{9D152D9C-4BCB-04A5-8A28-32097C72CABF}"/>
              </a:ext>
            </a:extLst>
          </p:cNvPr>
          <p:cNvSpPr>
            <a:spLocks noGrp="1"/>
          </p:cNvSpPr>
          <p:nvPr>
            <p:ph type="title"/>
          </p:nvPr>
        </p:nvSpPr>
        <p:spPr>
          <a:solidFill>
            <a:srgbClr val="E40037"/>
          </a:solidFill>
        </p:spPr>
        <p:txBody>
          <a:bodyPr anchor="ctr"/>
          <a:lstStyle/>
          <a:p>
            <a:pPr algn="ctr"/>
            <a:r>
              <a:rPr lang="en-GB" sz="2000" dirty="0">
                <a:solidFill>
                  <a:schemeClr val="bg1"/>
                </a:solidFill>
              </a:rPr>
              <a:t>Everyone’s Essex Strategic Indicators: Measures to watch</a:t>
            </a:r>
          </a:p>
        </p:txBody>
      </p:sp>
      <p:grpSp>
        <p:nvGrpSpPr>
          <p:cNvPr id="28" name="Group 27">
            <a:extLst>
              <a:ext uri="{FF2B5EF4-FFF2-40B4-BE49-F238E27FC236}">
                <a16:creationId xmlns:a16="http://schemas.microsoft.com/office/drawing/2014/main" id="{71649113-CA18-2EB8-673F-1E612F5CE841}"/>
              </a:ext>
            </a:extLst>
          </p:cNvPr>
          <p:cNvGrpSpPr/>
          <p:nvPr/>
        </p:nvGrpSpPr>
        <p:grpSpPr>
          <a:xfrm>
            <a:off x="865593" y="110129"/>
            <a:ext cx="8381418" cy="685800"/>
            <a:chOff x="909010" y="242495"/>
            <a:chExt cx="11122448" cy="914400"/>
          </a:xfrm>
        </p:grpSpPr>
        <p:sp>
          <p:nvSpPr>
            <p:cNvPr id="29" name="Rectangle: Rounded Corners 28">
              <a:extLst>
                <a:ext uri="{FF2B5EF4-FFF2-40B4-BE49-F238E27FC236}">
                  <a16:creationId xmlns:a16="http://schemas.microsoft.com/office/drawing/2014/main" id="{D570556A-9A0C-E516-B3B1-43F6383211E7}"/>
                </a:ext>
              </a:extLst>
            </p:cNvPr>
            <p:cNvSpPr/>
            <p:nvPr/>
          </p:nvSpPr>
          <p:spPr>
            <a:xfrm>
              <a:off x="1436897" y="440005"/>
              <a:ext cx="10594561" cy="5193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defTabSz="685800" eaLnBrk="1" fontAlgn="auto" hangingPunct="1">
                <a:spcBef>
                  <a:spcPts val="0"/>
                </a:spcBef>
                <a:spcAft>
                  <a:spcPts val="0"/>
                </a:spcAft>
              </a:pPr>
              <a:r>
                <a:rPr lang="en-GB" sz="1350" b="1">
                  <a:solidFill>
                    <a:prstClr val="white"/>
                  </a:solidFill>
                  <a:latin typeface="Calibri"/>
                </a:rPr>
                <a:t>Off Target and Worsening </a:t>
              </a:r>
            </a:p>
          </p:txBody>
        </p:sp>
        <p:grpSp>
          <p:nvGrpSpPr>
            <p:cNvPr id="30" name="Group 29">
              <a:extLst>
                <a:ext uri="{FF2B5EF4-FFF2-40B4-BE49-F238E27FC236}">
                  <a16:creationId xmlns:a16="http://schemas.microsoft.com/office/drawing/2014/main" id="{F04E3068-A2CB-3A82-BC22-BD31E2C5B0CB}"/>
                </a:ext>
              </a:extLst>
            </p:cNvPr>
            <p:cNvGrpSpPr/>
            <p:nvPr/>
          </p:nvGrpSpPr>
          <p:grpSpPr>
            <a:xfrm>
              <a:off x="909010" y="242495"/>
              <a:ext cx="914400" cy="914400"/>
              <a:chOff x="1549831" y="2111734"/>
              <a:chExt cx="914400" cy="914400"/>
            </a:xfrm>
          </p:grpSpPr>
          <p:sp>
            <p:nvSpPr>
              <p:cNvPr id="31" name="Oval 30">
                <a:extLst>
                  <a:ext uri="{FF2B5EF4-FFF2-40B4-BE49-F238E27FC236}">
                    <a16:creationId xmlns:a16="http://schemas.microsoft.com/office/drawing/2014/main" id="{24FD13EB-9BEA-7F88-F288-B9D0A161262A}"/>
                  </a:ext>
                </a:extLst>
              </p:cNvPr>
              <p:cNvSpPr/>
              <p:nvPr/>
            </p:nvSpPr>
            <p:spPr>
              <a:xfrm>
                <a:off x="1704813" y="2247254"/>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pic>
            <p:nvPicPr>
              <p:cNvPr id="32" name="Content Placeholder 6" descr="Circle with left arrow with solid fill">
                <a:extLst>
                  <a:ext uri="{FF2B5EF4-FFF2-40B4-BE49-F238E27FC236}">
                    <a16:creationId xmlns:a16="http://schemas.microsoft.com/office/drawing/2014/main" id="{7B33AC2C-964F-2082-AE28-645459AB00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flipV="1">
                <a:off x="1549831" y="2111734"/>
                <a:ext cx="914400" cy="914400"/>
              </a:xfrm>
              <a:prstGeom prst="rect">
                <a:avLst/>
              </a:prstGeom>
            </p:spPr>
          </p:pic>
        </p:grpSp>
      </p:grpSp>
      <p:grpSp>
        <p:nvGrpSpPr>
          <p:cNvPr id="33" name="Group 32">
            <a:extLst>
              <a:ext uri="{FF2B5EF4-FFF2-40B4-BE49-F238E27FC236}">
                <a16:creationId xmlns:a16="http://schemas.microsoft.com/office/drawing/2014/main" id="{E7E8E705-FEE3-A092-6140-8F409A1E0CB5}"/>
              </a:ext>
            </a:extLst>
          </p:cNvPr>
          <p:cNvGrpSpPr/>
          <p:nvPr/>
        </p:nvGrpSpPr>
        <p:grpSpPr>
          <a:xfrm>
            <a:off x="801953" y="2855484"/>
            <a:ext cx="8367284" cy="685800"/>
            <a:chOff x="909010" y="242495"/>
            <a:chExt cx="11156378" cy="914400"/>
          </a:xfrm>
        </p:grpSpPr>
        <p:sp>
          <p:nvSpPr>
            <p:cNvPr id="39" name="Rectangle: Rounded Corners 38">
              <a:extLst>
                <a:ext uri="{FF2B5EF4-FFF2-40B4-BE49-F238E27FC236}">
                  <a16:creationId xmlns:a16="http://schemas.microsoft.com/office/drawing/2014/main" id="{231C815F-2FB1-8A06-90BF-2742794B52E9}"/>
                </a:ext>
              </a:extLst>
            </p:cNvPr>
            <p:cNvSpPr/>
            <p:nvPr/>
          </p:nvSpPr>
          <p:spPr>
            <a:xfrm>
              <a:off x="1373958" y="437554"/>
              <a:ext cx="10691430" cy="5193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defTabSz="685800" eaLnBrk="1" fontAlgn="auto" hangingPunct="1">
                <a:spcBef>
                  <a:spcPts val="0"/>
                </a:spcBef>
                <a:spcAft>
                  <a:spcPts val="0"/>
                </a:spcAft>
              </a:pPr>
              <a:r>
                <a:rPr lang="en-GB" sz="1350" b="1">
                  <a:solidFill>
                    <a:prstClr val="white"/>
                  </a:solidFill>
                  <a:latin typeface="Calibri"/>
                </a:rPr>
                <a:t>Off Target but Stable or Improving</a:t>
              </a:r>
            </a:p>
          </p:txBody>
        </p:sp>
        <p:grpSp>
          <p:nvGrpSpPr>
            <p:cNvPr id="40" name="Group 39">
              <a:extLst>
                <a:ext uri="{FF2B5EF4-FFF2-40B4-BE49-F238E27FC236}">
                  <a16:creationId xmlns:a16="http://schemas.microsoft.com/office/drawing/2014/main" id="{E3101ABC-5143-178C-476A-A57BF3EDA270}"/>
                </a:ext>
              </a:extLst>
            </p:cNvPr>
            <p:cNvGrpSpPr/>
            <p:nvPr/>
          </p:nvGrpSpPr>
          <p:grpSpPr>
            <a:xfrm>
              <a:off x="909010" y="242495"/>
              <a:ext cx="914400" cy="914400"/>
              <a:chOff x="1549831" y="2111734"/>
              <a:chExt cx="914400" cy="914400"/>
            </a:xfrm>
          </p:grpSpPr>
          <p:sp>
            <p:nvSpPr>
              <p:cNvPr id="41" name="Oval 40">
                <a:extLst>
                  <a:ext uri="{FF2B5EF4-FFF2-40B4-BE49-F238E27FC236}">
                    <a16:creationId xmlns:a16="http://schemas.microsoft.com/office/drawing/2014/main" id="{7BDBB92F-98FE-487B-AE6A-9C1CB78ED719}"/>
                  </a:ext>
                </a:extLst>
              </p:cNvPr>
              <p:cNvSpPr/>
              <p:nvPr/>
            </p:nvSpPr>
            <p:spPr>
              <a:xfrm>
                <a:off x="1704813" y="2247254"/>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pic>
            <p:nvPicPr>
              <p:cNvPr id="42" name="Content Placeholder 6">
                <a:extLst>
                  <a:ext uri="{FF2B5EF4-FFF2-40B4-BE49-F238E27FC236}">
                    <a16:creationId xmlns:a16="http://schemas.microsoft.com/office/drawing/2014/main" id="{76F866DC-EF0F-2EAD-DA4E-CF1750832C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9000000" flipV="1">
                <a:off x="1549831" y="2111734"/>
                <a:ext cx="914400" cy="914400"/>
              </a:xfrm>
              <a:prstGeom prst="rect">
                <a:avLst/>
              </a:prstGeom>
            </p:spPr>
          </p:pic>
        </p:grpSp>
      </p:grpSp>
      <p:grpSp>
        <p:nvGrpSpPr>
          <p:cNvPr id="43" name="Group 42">
            <a:extLst>
              <a:ext uri="{FF2B5EF4-FFF2-40B4-BE49-F238E27FC236}">
                <a16:creationId xmlns:a16="http://schemas.microsoft.com/office/drawing/2014/main" id="{C4A0EE1E-052E-EF80-5BA3-6C70BFBA163D}"/>
              </a:ext>
            </a:extLst>
          </p:cNvPr>
          <p:cNvGrpSpPr/>
          <p:nvPr/>
        </p:nvGrpSpPr>
        <p:grpSpPr>
          <a:xfrm>
            <a:off x="749356" y="4622820"/>
            <a:ext cx="8367284" cy="685800"/>
            <a:chOff x="948008" y="244815"/>
            <a:chExt cx="11315587" cy="914400"/>
          </a:xfrm>
        </p:grpSpPr>
        <p:sp>
          <p:nvSpPr>
            <p:cNvPr id="44" name="Rectangle: Rounded Corners 43">
              <a:extLst>
                <a:ext uri="{FF2B5EF4-FFF2-40B4-BE49-F238E27FC236}">
                  <a16:creationId xmlns:a16="http://schemas.microsoft.com/office/drawing/2014/main" id="{FFECC68B-75EF-3433-6736-6A0C6E263E99}"/>
                </a:ext>
              </a:extLst>
            </p:cNvPr>
            <p:cNvSpPr/>
            <p:nvPr/>
          </p:nvSpPr>
          <p:spPr>
            <a:xfrm>
              <a:off x="1542975" y="470971"/>
              <a:ext cx="10720620" cy="519375"/>
            </a:xfrm>
            <a:prstGeom prst="roundRect">
              <a:avLst/>
            </a:prstGeom>
            <a:solidFill>
              <a:srgbClr val="E97135"/>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defTabSz="685800" eaLnBrk="1" fontAlgn="auto" hangingPunct="1">
                <a:spcBef>
                  <a:spcPts val="0"/>
                </a:spcBef>
                <a:spcAft>
                  <a:spcPts val="0"/>
                </a:spcAft>
              </a:pPr>
              <a:r>
                <a:rPr lang="en-GB" sz="1350" b="1">
                  <a:solidFill>
                    <a:prstClr val="white"/>
                  </a:solidFill>
                  <a:latin typeface="Calibri"/>
                </a:rPr>
                <a:t>Ones to watch - Amber (&lt;5% off Target) but Worsening</a:t>
              </a:r>
            </a:p>
          </p:txBody>
        </p:sp>
        <p:grpSp>
          <p:nvGrpSpPr>
            <p:cNvPr id="45" name="Group 44">
              <a:extLst>
                <a:ext uri="{FF2B5EF4-FFF2-40B4-BE49-F238E27FC236}">
                  <a16:creationId xmlns:a16="http://schemas.microsoft.com/office/drawing/2014/main" id="{8E1B37E4-840A-C235-9345-2FC42946124D}"/>
                </a:ext>
              </a:extLst>
            </p:cNvPr>
            <p:cNvGrpSpPr/>
            <p:nvPr/>
          </p:nvGrpSpPr>
          <p:grpSpPr>
            <a:xfrm>
              <a:off x="948008" y="244815"/>
              <a:ext cx="914400" cy="914400"/>
              <a:chOff x="1588829" y="2114054"/>
              <a:chExt cx="914400" cy="914400"/>
            </a:xfrm>
          </p:grpSpPr>
          <p:sp>
            <p:nvSpPr>
              <p:cNvPr id="46" name="Oval 45">
                <a:extLst>
                  <a:ext uri="{FF2B5EF4-FFF2-40B4-BE49-F238E27FC236}">
                    <a16:creationId xmlns:a16="http://schemas.microsoft.com/office/drawing/2014/main" id="{20B7105D-9655-8D5C-B55C-99D48BA64D8E}"/>
                  </a:ext>
                </a:extLst>
              </p:cNvPr>
              <p:cNvSpPr/>
              <p:nvPr/>
            </p:nvSpPr>
            <p:spPr>
              <a:xfrm>
                <a:off x="1704813" y="2247254"/>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pic>
            <p:nvPicPr>
              <p:cNvPr id="47" name="Content Placeholder 6">
                <a:extLst>
                  <a:ext uri="{FF2B5EF4-FFF2-40B4-BE49-F238E27FC236}">
                    <a16:creationId xmlns:a16="http://schemas.microsoft.com/office/drawing/2014/main" id="{A9F88A7A-6775-4D7B-A3D6-C9346B0DD4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6200000">
                <a:off x="1588829" y="2114054"/>
                <a:ext cx="914400" cy="914400"/>
              </a:xfrm>
              <a:prstGeom prst="rect">
                <a:avLst/>
              </a:prstGeom>
            </p:spPr>
          </p:pic>
        </p:grpSp>
      </p:grpSp>
      <p:sp>
        <p:nvSpPr>
          <p:cNvPr id="48" name="Rectangle: Rounded Corners 47">
            <a:extLst>
              <a:ext uri="{FF2B5EF4-FFF2-40B4-BE49-F238E27FC236}">
                <a16:creationId xmlns:a16="http://schemas.microsoft.com/office/drawing/2014/main" id="{793E528E-0870-00B1-1FA4-1DAD591334BA}"/>
              </a:ext>
            </a:extLst>
          </p:cNvPr>
          <p:cNvSpPr/>
          <p:nvPr/>
        </p:nvSpPr>
        <p:spPr>
          <a:xfrm>
            <a:off x="6696995" y="258262"/>
            <a:ext cx="4539849" cy="3925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defTabSz="685800" eaLnBrk="1" fontAlgn="auto" hangingPunct="1">
              <a:spcBef>
                <a:spcPts val="0"/>
              </a:spcBef>
              <a:spcAft>
                <a:spcPts val="0"/>
              </a:spcAft>
            </a:pPr>
            <a:endParaRPr lang="en-GB" sz="1350" b="1">
              <a:solidFill>
                <a:prstClr val="white"/>
              </a:solidFill>
              <a:latin typeface="Calibri"/>
            </a:endParaRPr>
          </a:p>
        </p:txBody>
      </p:sp>
      <p:sp>
        <p:nvSpPr>
          <p:cNvPr id="49" name="Rectangle: Rounded Corners 48">
            <a:extLst>
              <a:ext uri="{FF2B5EF4-FFF2-40B4-BE49-F238E27FC236}">
                <a16:creationId xmlns:a16="http://schemas.microsoft.com/office/drawing/2014/main" id="{15F1C7AC-FA8D-44C5-370C-59094261D0CB}"/>
              </a:ext>
            </a:extLst>
          </p:cNvPr>
          <p:cNvSpPr/>
          <p:nvPr/>
        </p:nvSpPr>
        <p:spPr>
          <a:xfrm>
            <a:off x="6573698" y="3007450"/>
            <a:ext cx="4697554" cy="3868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defTabSz="685800" eaLnBrk="1" fontAlgn="auto" hangingPunct="1">
              <a:spcBef>
                <a:spcPts val="0"/>
              </a:spcBef>
              <a:spcAft>
                <a:spcPts val="0"/>
              </a:spcAft>
            </a:pPr>
            <a:endParaRPr lang="en-GB" sz="1350" b="1">
              <a:solidFill>
                <a:prstClr val="white"/>
              </a:solidFill>
              <a:latin typeface="Calibri"/>
            </a:endParaRPr>
          </a:p>
        </p:txBody>
      </p:sp>
      <p:sp>
        <p:nvSpPr>
          <p:cNvPr id="50" name="Rectangle: Rounded Corners 49">
            <a:extLst>
              <a:ext uri="{FF2B5EF4-FFF2-40B4-BE49-F238E27FC236}">
                <a16:creationId xmlns:a16="http://schemas.microsoft.com/office/drawing/2014/main" id="{86028C81-EB66-FD66-A810-1FC9C7BBC92E}"/>
              </a:ext>
            </a:extLst>
          </p:cNvPr>
          <p:cNvSpPr/>
          <p:nvPr/>
        </p:nvSpPr>
        <p:spPr>
          <a:xfrm>
            <a:off x="8665284" y="4792437"/>
            <a:ext cx="2605967" cy="402907"/>
          </a:xfrm>
          <a:prstGeom prst="roundRect">
            <a:avLst/>
          </a:prstGeom>
          <a:solidFill>
            <a:srgbClr val="E97135"/>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defTabSz="685800" eaLnBrk="1" fontAlgn="auto" hangingPunct="1">
              <a:spcBef>
                <a:spcPts val="0"/>
              </a:spcBef>
              <a:spcAft>
                <a:spcPts val="0"/>
              </a:spcAft>
            </a:pPr>
            <a:endParaRPr lang="en-GB" sz="1350" b="1">
              <a:solidFill>
                <a:prstClr val="white"/>
              </a:solidFill>
              <a:latin typeface="Calibri"/>
            </a:endParaRPr>
          </a:p>
        </p:txBody>
      </p:sp>
      <p:pic>
        <p:nvPicPr>
          <p:cNvPr id="10" name="Picture 9">
            <a:extLst>
              <a:ext uri="{FF2B5EF4-FFF2-40B4-BE49-F238E27FC236}">
                <a16:creationId xmlns:a16="http://schemas.microsoft.com/office/drawing/2014/main" id="{3CF20E8E-010F-D743-27E2-BED53930371D}"/>
              </a:ext>
            </a:extLst>
          </p:cNvPr>
          <p:cNvPicPr>
            <a:picLocks noChangeAspect="1"/>
          </p:cNvPicPr>
          <p:nvPr/>
        </p:nvPicPr>
        <p:blipFill>
          <a:blip r:embed="rId9"/>
          <a:stretch>
            <a:fillRect/>
          </a:stretch>
        </p:blipFill>
        <p:spPr>
          <a:xfrm>
            <a:off x="1470687" y="3425070"/>
            <a:ext cx="9800564" cy="1227611"/>
          </a:xfrm>
          <a:prstGeom prst="rect">
            <a:avLst/>
          </a:prstGeom>
        </p:spPr>
      </p:pic>
      <p:pic>
        <p:nvPicPr>
          <p:cNvPr id="12" name="Picture 11">
            <a:extLst>
              <a:ext uri="{FF2B5EF4-FFF2-40B4-BE49-F238E27FC236}">
                <a16:creationId xmlns:a16="http://schemas.microsoft.com/office/drawing/2014/main" id="{35846B58-A9DC-0120-AE27-50F5D9DD8D73}"/>
              </a:ext>
            </a:extLst>
          </p:cNvPr>
          <p:cNvPicPr>
            <a:picLocks noChangeAspect="1"/>
          </p:cNvPicPr>
          <p:nvPr/>
        </p:nvPicPr>
        <p:blipFill>
          <a:blip r:embed="rId10"/>
          <a:stretch>
            <a:fillRect/>
          </a:stretch>
        </p:blipFill>
        <p:spPr>
          <a:xfrm>
            <a:off x="1388183" y="5181968"/>
            <a:ext cx="9883068" cy="1584201"/>
          </a:xfrm>
          <a:prstGeom prst="rect">
            <a:avLst/>
          </a:prstGeom>
        </p:spPr>
      </p:pic>
      <p:sp>
        <p:nvSpPr>
          <p:cNvPr id="2" name="Rectangle 1">
            <a:extLst>
              <a:ext uri="{FF2B5EF4-FFF2-40B4-BE49-F238E27FC236}">
                <a16:creationId xmlns:a16="http://schemas.microsoft.com/office/drawing/2014/main" id="{F2EA2887-94C3-1C18-575B-2FCCFAA934B1}"/>
              </a:ext>
            </a:extLst>
          </p:cNvPr>
          <p:cNvSpPr/>
          <p:nvPr/>
        </p:nvSpPr>
        <p:spPr>
          <a:xfrm>
            <a:off x="9676195" y="1992468"/>
            <a:ext cx="1031358" cy="47075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4838538"/>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xfrm rot="16200000">
            <a:off x="-3054899" y="3053747"/>
            <a:ext cx="6858001" cy="750508"/>
          </a:xfrm>
          <a:solidFill>
            <a:srgbClr val="E40037"/>
          </a:solidFill>
        </p:spPr>
        <p:txBody>
          <a:bodyPr anchor="ctr"/>
          <a:lstStyle/>
          <a:p>
            <a:pPr algn="ctr"/>
            <a:r>
              <a:rPr lang="en-GB" sz="2000" dirty="0">
                <a:solidFill>
                  <a:schemeClr val="bg1"/>
                </a:solidFill>
              </a:rPr>
              <a:t>Everyone’s Essex Strategic Indicators: Financial Well-being Developing a future framework</a:t>
            </a:r>
          </a:p>
        </p:txBody>
      </p:sp>
      <p:sp>
        <p:nvSpPr>
          <p:cNvPr id="20" name="TextBox 19">
            <a:extLst>
              <a:ext uri="{FF2B5EF4-FFF2-40B4-BE49-F238E27FC236}">
                <a16:creationId xmlns:a16="http://schemas.microsoft.com/office/drawing/2014/main" id="{8CBF6B0E-D41D-C630-DEE6-77874F0665A8}"/>
              </a:ext>
            </a:extLst>
          </p:cNvPr>
          <p:cNvSpPr txBox="1"/>
          <p:nvPr/>
        </p:nvSpPr>
        <p:spPr>
          <a:xfrm>
            <a:off x="5456741" y="1898197"/>
            <a:ext cx="2517792" cy="734551"/>
          </a:xfrm>
          <a:prstGeom prst="rect">
            <a:avLst/>
          </a:prstGeom>
          <a:noFill/>
        </p:spPr>
        <p:txBody>
          <a:bodyPr wrap="square" lIns="0" tIns="0" rIns="0" bIns="0" rtlCol="0" anchor="t">
            <a:noAutofit/>
          </a:bodyPr>
          <a:lstStyle/>
          <a:p>
            <a:pPr algn="just"/>
            <a:r>
              <a:rPr lang="en-GB" sz="1600" b="1" dirty="0">
                <a:ea typeface="Calibri" panose="020F0502020204030204" pitchFamily="34" charset="0"/>
              </a:rPr>
              <a:t>Reduce the proportion of spot-purchased Domiciliary Care by [20%] [by 2025]</a:t>
            </a:r>
            <a:endParaRPr lang="en-GB" sz="1600" dirty="0">
              <a:cs typeface="Calibri"/>
            </a:endParaRPr>
          </a:p>
          <a:p>
            <a:pPr algn="just"/>
            <a:endParaRPr lang="en-GB" sz="1600" b="1" dirty="0"/>
          </a:p>
        </p:txBody>
      </p:sp>
      <p:sp>
        <p:nvSpPr>
          <p:cNvPr id="23" name="TextBox 22">
            <a:extLst>
              <a:ext uri="{FF2B5EF4-FFF2-40B4-BE49-F238E27FC236}">
                <a16:creationId xmlns:a16="http://schemas.microsoft.com/office/drawing/2014/main" id="{E2D8E983-B51E-6FDA-F580-AB0A5381FFA1}"/>
              </a:ext>
            </a:extLst>
          </p:cNvPr>
          <p:cNvSpPr txBox="1"/>
          <p:nvPr/>
        </p:nvSpPr>
        <p:spPr>
          <a:xfrm>
            <a:off x="1721282" y="2679689"/>
            <a:ext cx="2517792" cy="734551"/>
          </a:xfrm>
          <a:prstGeom prst="rect">
            <a:avLst/>
          </a:prstGeom>
          <a:noFill/>
        </p:spPr>
        <p:txBody>
          <a:bodyPr wrap="square" lIns="0" tIns="0" rIns="0" bIns="0" rtlCol="0" anchor="t">
            <a:noAutofit/>
          </a:bodyPr>
          <a:lstStyle/>
          <a:p>
            <a:pPr algn="just"/>
            <a:r>
              <a:rPr lang="en-GB" sz="1600" b="1" dirty="0">
                <a:ea typeface="Calibri" panose="020F0502020204030204" pitchFamily="34" charset="0"/>
              </a:rPr>
              <a:t>Reduce energy use in ECC building by [20%] [by 2027]</a:t>
            </a:r>
            <a:endParaRPr lang="en-GB" sz="1600" dirty="0">
              <a:cs typeface="Calibri"/>
            </a:endParaRPr>
          </a:p>
          <a:p>
            <a:pPr algn="just"/>
            <a:endParaRPr lang="en-GB" sz="1600" b="1" dirty="0"/>
          </a:p>
        </p:txBody>
      </p:sp>
      <p:sp>
        <p:nvSpPr>
          <p:cNvPr id="24" name="TextBox 23">
            <a:extLst>
              <a:ext uri="{FF2B5EF4-FFF2-40B4-BE49-F238E27FC236}">
                <a16:creationId xmlns:a16="http://schemas.microsoft.com/office/drawing/2014/main" id="{93E0FD3D-513E-7740-76EF-41C7C59565EE}"/>
              </a:ext>
            </a:extLst>
          </p:cNvPr>
          <p:cNvSpPr txBox="1"/>
          <p:nvPr/>
        </p:nvSpPr>
        <p:spPr>
          <a:xfrm>
            <a:off x="1721282" y="3768049"/>
            <a:ext cx="2517792" cy="734551"/>
          </a:xfrm>
          <a:prstGeom prst="rect">
            <a:avLst/>
          </a:prstGeom>
          <a:noFill/>
        </p:spPr>
        <p:txBody>
          <a:bodyPr wrap="square" lIns="0" tIns="0" rIns="0" bIns="0" rtlCol="0" anchor="t">
            <a:noAutofit/>
          </a:bodyPr>
          <a:lstStyle/>
          <a:p>
            <a:pPr algn="just"/>
            <a:r>
              <a:rPr lang="en-GB" sz="1600" b="1" dirty="0">
                <a:ea typeface="Calibri" panose="020F0502020204030204" pitchFamily="34" charset="0"/>
              </a:rPr>
              <a:t>Reduce residual waste by [15%] [by 2026]</a:t>
            </a:r>
            <a:endParaRPr lang="en-GB" sz="1600" dirty="0">
              <a:cs typeface="Calibri"/>
            </a:endParaRPr>
          </a:p>
          <a:p>
            <a:pPr algn="just"/>
            <a:endParaRPr lang="en-GB" sz="1600" b="1" dirty="0"/>
          </a:p>
        </p:txBody>
      </p:sp>
      <p:sp>
        <p:nvSpPr>
          <p:cNvPr id="25" name="TextBox 24">
            <a:extLst>
              <a:ext uri="{FF2B5EF4-FFF2-40B4-BE49-F238E27FC236}">
                <a16:creationId xmlns:a16="http://schemas.microsoft.com/office/drawing/2014/main" id="{6DBF4BA2-0F9E-7B00-618E-63A7780DAD51}"/>
              </a:ext>
            </a:extLst>
          </p:cNvPr>
          <p:cNvSpPr txBox="1"/>
          <p:nvPr/>
        </p:nvSpPr>
        <p:spPr>
          <a:xfrm>
            <a:off x="5456741" y="4375010"/>
            <a:ext cx="2517792" cy="734551"/>
          </a:xfrm>
          <a:prstGeom prst="rect">
            <a:avLst/>
          </a:prstGeom>
          <a:noFill/>
        </p:spPr>
        <p:txBody>
          <a:bodyPr wrap="square" lIns="0" tIns="0" rIns="0" bIns="0" rtlCol="0" anchor="t">
            <a:noAutofit/>
          </a:bodyPr>
          <a:lstStyle/>
          <a:p>
            <a:pPr algn="just"/>
            <a:r>
              <a:rPr lang="en-GB" sz="1600" b="1" dirty="0">
                <a:ea typeface="Calibri" panose="020F0502020204030204" pitchFamily="34" charset="0"/>
              </a:rPr>
              <a:t>Continue to reduce people supported in residential settings by [5%] per year</a:t>
            </a:r>
            <a:endParaRPr lang="en-GB" sz="1600" dirty="0">
              <a:cs typeface="Calibri"/>
            </a:endParaRPr>
          </a:p>
          <a:p>
            <a:pPr algn="just"/>
            <a:endParaRPr lang="en-GB" sz="1600" b="1" dirty="0"/>
          </a:p>
        </p:txBody>
      </p:sp>
      <p:sp>
        <p:nvSpPr>
          <p:cNvPr id="26" name="TextBox 25">
            <a:extLst>
              <a:ext uri="{FF2B5EF4-FFF2-40B4-BE49-F238E27FC236}">
                <a16:creationId xmlns:a16="http://schemas.microsoft.com/office/drawing/2014/main" id="{5E38D92F-7E9C-3927-0357-1A2C92FD5497}"/>
              </a:ext>
            </a:extLst>
          </p:cNvPr>
          <p:cNvSpPr txBox="1"/>
          <p:nvPr/>
        </p:nvSpPr>
        <p:spPr>
          <a:xfrm>
            <a:off x="1721282" y="5077823"/>
            <a:ext cx="2517792" cy="734551"/>
          </a:xfrm>
          <a:prstGeom prst="rect">
            <a:avLst/>
          </a:prstGeom>
          <a:noFill/>
        </p:spPr>
        <p:txBody>
          <a:bodyPr wrap="square" lIns="0" tIns="0" rIns="0" bIns="0" rtlCol="0" anchor="t">
            <a:noAutofit/>
          </a:bodyPr>
          <a:lstStyle/>
          <a:p>
            <a:pPr algn="just"/>
            <a:r>
              <a:rPr lang="en-GB" sz="1600" b="1" dirty="0">
                <a:ea typeface="Calibri" panose="020F0502020204030204" pitchFamily="34" charset="0"/>
              </a:rPr>
              <a:t>Increase reablement where no ECC support required to [60%] [by 2025]</a:t>
            </a:r>
            <a:endParaRPr lang="en-GB" sz="1600" dirty="0">
              <a:cs typeface="Calibri"/>
            </a:endParaRPr>
          </a:p>
          <a:p>
            <a:pPr algn="just"/>
            <a:endParaRPr lang="en-GB" sz="1600" b="1" dirty="0"/>
          </a:p>
        </p:txBody>
      </p:sp>
      <p:sp>
        <p:nvSpPr>
          <p:cNvPr id="27" name="TextBox 26">
            <a:extLst>
              <a:ext uri="{FF2B5EF4-FFF2-40B4-BE49-F238E27FC236}">
                <a16:creationId xmlns:a16="http://schemas.microsoft.com/office/drawing/2014/main" id="{89E31FAD-3B88-F9BE-DCF6-735D6B07FFE6}"/>
              </a:ext>
            </a:extLst>
          </p:cNvPr>
          <p:cNvSpPr txBox="1"/>
          <p:nvPr/>
        </p:nvSpPr>
        <p:spPr>
          <a:xfrm>
            <a:off x="5467260" y="3067709"/>
            <a:ext cx="2517792" cy="734551"/>
          </a:xfrm>
          <a:prstGeom prst="rect">
            <a:avLst/>
          </a:prstGeom>
          <a:noFill/>
        </p:spPr>
        <p:txBody>
          <a:bodyPr wrap="square" lIns="0" tIns="0" rIns="0" bIns="0" rtlCol="0" anchor="t">
            <a:noAutofit/>
          </a:bodyPr>
          <a:lstStyle/>
          <a:p>
            <a:pPr algn="just"/>
            <a:r>
              <a:rPr lang="en-GB" sz="1600" b="1" dirty="0">
                <a:ea typeface="Calibri" panose="020F0502020204030204" pitchFamily="34" charset="0"/>
              </a:rPr>
              <a:t>Maintain the balance of support for children, young people and families</a:t>
            </a:r>
            <a:endParaRPr lang="en-GB" sz="1600" dirty="0">
              <a:cs typeface="Calibri"/>
            </a:endParaRPr>
          </a:p>
          <a:p>
            <a:pPr algn="just"/>
            <a:endParaRPr lang="en-GB" sz="1600" b="1" dirty="0"/>
          </a:p>
        </p:txBody>
      </p:sp>
      <p:sp>
        <p:nvSpPr>
          <p:cNvPr id="28" name="TextBox 27">
            <a:extLst>
              <a:ext uri="{FF2B5EF4-FFF2-40B4-BE49-F238E27FC236}">
                <a16:creationId xmlns:a16="http://schemas.microsoft.com/office/drawing/2014/main" id="{8CEE1956-D43A-A16C-EB70-FBB94C8A8A8F}"/>
              </a:ext>
            </a:extLst>
          </p:cNvPr>
          <p:cNvSpPr txBox="1"/>
          <p:nvPr/>
        </p:nvSpPr>
        <p:spPr>
          <a:xfrm>
            <a:off x="9192200" y="5000846"/>
            <a:ext cx="2517792" cy="734551"/>
          </a:xfrm>
          <a:prstGeom prst="rect">
            <a:avLst/>
          </a:prstGeom>
          <a:noFill/>
        </p:spPr>
        <p:txBody>
          <a:bodyPr wrap="square" lIns="0" tIns="0" rIns="0" bIns="0" rtlCol="0" anchor="t">
            <a:noAutofit/>
          </a:bodyPr>
          <a:lstStyle/>
          <a:p>
            <a:pPr algn="just"/>
            <a:r>
              <a:rPr lang="en-GB" sz="1600" b="1" dirty="0">
                <a:ea typeface="Calibri" panose="020F0502020204030204" pitchFamily="34" charset="0"/>
              </a:rPr>
              <a:t>Reduce the proportion of CIC supported in residential settings</a:t>
            </a:r>
            <a:endParaRPr lang="en-GB" sz="1600" dirty="0">
              <a:cs typeface="Calibri"/>
            </a:endParaRPr>
          </a:p>
          <a:p>
            <a:pPr algn="just"/>
            <a:endParaRPr lang="en-GB" sz="1600" b="1" dirty="0"/>
          </a:p>
        </p:txBody>
      </p:sp>
      <p:sp>
        <p:nvSpPr>
          <p:cNvPr id="29" name="TextBox 28">
            <a:extLst>
              <a:ext uri="{FF2B5EF4-FFF2-40B4-BE49-F238E27FC236}">
                <a16:creationId xmlns:a16="http://schemas.microsoft.com/office/drawing/2014/main" id="{2B1DA4E5-3D58-556D-2B6A-DF45DAADC770}"/>
              </a:ext>
            </a:extLst>
          </p:cNvPr>
          <p:cNvSpPr txBox="1"/>
          <p:nvPr/>
        </p:nvSpPr>
        <p:spPr>
          <a:xfrm>
            <a:off x="9192200" y="2668202"/>
            <a:ext cx="2517792" cy="734551"/>
          </a:xfrm>
          <a:prstGeom prst="rect">
            <a:avLst/>
          </a:prstGeom>
          <a:noFill/>
        </p:spPr>
        <p:txBody>
          <a:bodyPr wrap="square" lIns="0" tIns="0" rIns="0" bIns="0" rtlCol="0" anchor="t">
            <a:noAutofit/>
          </a:bodyPr>
          <a:lstStyle/>
          <a:p>
            <a:pPr algn="just"/>
            <a:r>
              <a:rPr lang="en-GB" sz="1600" b="1" dirty="0">
                <a:ea typeface="Calibri" panose="020F0502020204030204" pitchFamily="34" charset="0"/>
              </a:rPr>
              <a:t>Reduce urgent repairs to highways</a:t>
            </a:r>
            <a:endParaRPr lang="en-GB" sz="1600" b="1" dirty="0"/>
          </a:p>
        </p:txBody>
      </p:sp>
      <p:sp>
        <p:nvSpPr>
          <p:cNvPr id="30" name="TextBox 29">
            <a:extLst>
              <a:ext uri="{FF2B5EF4-FFF2-40B4-BE49-F238E27FC236}">
                <a16:creationId xmlns:a16="http://schemas.microsoft.com/office/drawing/2014/main" id="{1C21D18B-1AE9-799D-98DA-14B60BC99E7D}"/>
              </a:ext>
            </a:extLst>
          </p:cNvPr>
          <p:cNvSpPr txBox="1"/>
          <p:nvPr/>
        </p:nvSpPr>
        <p:spPr>
          <a:xfrm>
            <a:off x="9192200" y="1607120"/>
            <a:ext cx="2517792" cy="734551"/>
          </a:xfrm>
          <a:prstGeom prst="rect">
            <a:avLst/>
          </a:prstGeom>
          <a:noFill/>
        </p:spPr>
        <p:txBody>
          <a:bodyPr wrap="square" lIns="0" tIns="0" rIns="0" bIns="0" rtlCol="0" anchor="t">
            <a:noAutofit/>
          </a:bodyPr>
          <a:lstStyle/>
          <a:p>
            <a:pPr algn="just"/>
            <a:r>
              <a:rPr lang="en-GB" sz="1600" b="1" dirty="0">
                <a:ea typeface="Calibri" panose="020F0502020204030204" pitchFamily="34" charset="0"/>
              </a:rPr>
              <a:t>Reduce ECC mileage by [20%] [by 2026]</a:t>
            </a:r>
            <a:endParaRPr lang="en-GB" sz="1600" dirty="0">
              <a:cs typeface="Calibri"/>
            </a:endParaRPr>
          </a:p>
          <a:p>
            <a:pPr algn="just"/>
            <a:endParaRPr lang="en-GB" sz="1600" b="1" dirty="0"/>
          </a:p>
        </p:txBody>
      </p:sp>
      <p:sp>
        <p:nvSpPr>
          <p:cNvPr id="31" name="TextBox 30">
            <a:extLst>
              <a:ext uri="{FF2B5EF4-FFF2-40B4-BE49-F238E27FC236}">
                <a16:creationId xmlns:a16="http://schemas.microsoft.com/office/drawing/2014/main" id="{3A4B6969-7F97-0267-70BA-3AE984941115}"/>
              </a:ext>
            </a:extLst>
          </p:cNvPr>
          <p:cNvSpPr txBox="1"/>
          <p:nvPr/>
        </p:nvSpPr>
        <p:spPr>
          <a:xfrm>
            <a:off x="1721282" y="1516789"/>
            <a:ext cx="2517792" cy="734551"/>
          </a:xfrm>
          <a:prstGeom prst="rect">
            <a:avLst/>
          </a:prstGeom>
          <a:noFill/>
        </p:spPr>
        <p:txBody>
          <a:bodyPr wrap="square" lIns="0" tIns="0" rIns="0" bIns="0" rtlCol="0" anchor="t">
            <a:noAutofit/>
          </a:bodyPr>
          <a:lstStyle/>
          <a:p>
            <a:pPr algn="just"/>
            <a:r>
              <a:rPr lang="en-GB" sz="1600" b="1" dirty="0">
                <a:ea typeface="Calibri" panose="020F0502020204030204" pitchFamily="34" charset="0"/>
              </a:rPr>
              <a:t>Support [20%] more children with EHCPs in mainstream schools [by 2028]</a:t>
            </a:r>
            <a:endParaRPr lang="en-GB" sz="1600" dirty="0">
              <a:cs typeface="Calibri"/>
            </a:endParaRPr>
          </a:p>
          <a:p>
            <a:pPr algn="just"/>
            <a:endParaRPr lang="en-GB" sz="1600" b="1" dirty="0"/>
          </a:p>
        </p:txBody>
      </p:sp>
      <p:sp>
        <p:nvSpPr>
          <p:cNvPr id="32" name="TextBox 31">
            <a:extLst>
              <a:ext uri="{FF2B5EF4-FFF2-40B4-BE49-F238E27FC236}">
                <a16:creationId xmlns:a16="http://schemas.microsoft.com/office/drawing/2014/main" id="{88D3239B-C094-53E5-796B-9E5F7AFCEB36}"/>
              </a:ext>
            </a:extLst>
          </p:cNvPr>
          <p:cNvSpPr txBox="1"/>
          <p:nvPr/>
        </p:nvSpPr>
        <p:spPr>
          <a:xfrm>
            <a:off x="9192200" y="3768050"/>
            <a:ext cx="2517792" cy="734551"/>
          </a:xfrm>
          <a:prstGeom prst="rect">
            <a:avLst/>
          </a:prstGeom>
          <a:noFill/>
        </p:spPr>
        <p:txBody>
          <a:bodyPr wrap="square" lIns="0" tIns="0" rIns="0" bIns="0" rtlCol="0" anchor="t">
            <a:noAutofit/>
          </a:bodyPr>
          <a:lstStyle/>
          <a:p>
            <a:pPr algn="just"/>
            <a:r>
              <a:rPr lang="en-GB" sz="1600" b="1" dirty="0">
                <a:ea typeface="Calibri" panose="020F0502020204030204" pitchFamily="34" charset="0"/>
              </a:rPr>
              <a:t>Reduce the demand for home to school transport by [</a:t>
            </a:r>
            <a:r>
              <a:rPr lang="en-GB" sz="1600" b="1">
                <a:ea typeface="Calibri" panose="020F0502020204030204" pitchFamily="34" charset="0"/>
              </a:rPr>
              <a:t>10%] [by 2028]</a:t>
            </a:r>
            <a:endParaRPr lang="en-GB" sz="1600" dirty="0">
              <a:cs typeface="Calibri"/>
            </a:endParaRPr>
          </a:p>
          <a:p>
            <a:pPr algn="just"/>
            <a:endParaRPr lang="en-GB" sz="1600" b="1" dirty="0"/>
          </a:p>
        </p:txBody>
      </p:sp>
      <p:sp>
        <p:nvSpPr>
          <p:cNvPr id="33" name="Oval 32">
            <a:extLst>
              <a:ext uri="{FF2B5EF4-FFF2-40B4-BE49-F238E27FC236}">
                <a16:creationId xmlns:a16="http://schemas.microsoft.com/office/drawing/2014/main" id="{87B30435-35A9-8360-D822-435E7A55ABC7}"/>
              </a:ext>
            </a:extLst>
          </p:cNvPr>
          <p:cNvSpPr/>
          <p:nvPr/>
        </p:nvSpPr>
        <p:spPr>
          <a:xfrm>
            <a:off x="8338928" y="2505157"/>
            <a:ext cx="750509" cy="7962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Graphic 34" descr="Fork In Road outline">
            <a:extLst>
              <a:ext uri="{FF2B5EF4-FFF2-40B4-BE49-F238E27FC236}">
                <a16:creationId xmlns:a16="http://schemas.microsoft.com/office/drawing/2014/main" id="{ADB79D45-AB1E-6627-F5D0-BACA917672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4144" y="2550636"/>
            <a:ext cx="705293" cy="705293"/>
          </a:xfrm>
          <a:prstGeom prst="rect">
            <a:avLst/>
          </a:prstGeom>
        </p:spPr>
      </p:pic>
      <p:sp>
        <p:nvSpPr>
          <p:cNvPr id="36" name="Oval 35">
            <a:extLst>
              <a:ext uri="{FF2B5EF4-FFF2-40B4-BE49-F238E27FC236}">
                <a16:creationId xmlns:a16="http://schemas.microsoft.com/office/drawing/2014/main" id="{9D5A9249-4807-0715-9BF1-128E1B9FE8D8}"/>
              </a:ext>
            </a:extLst>
          </p:cNvPr>
          <p:cNvSpPr/>
          <p:nvPr/>
        </p:nvSpPr>
        <p:spPr>
          <a:xfrm>
            <a:off x="8338928" y="3672338"/>
            <a:ext cx="750509" cy="835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aphic 36" descr="Bus outline">
            <a:extLst>
              <a:ext uri="{FF2B5EF4-FFF2-40B4-BE49-F238E27FC236}">
                <a16:creationId xmlns:a16="http://schemas.microsoft.com/office/drawing/2014/main" id="{0D02AE92-EE0A-E675-3CDC-164D594933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401249" y="3754586"/>
            <a:ext cx="671082" cy="671082"/>
          </a:xfrm>
          <a:prstGeom prst="rect">
            <a:avLst/>
          </a:prstGeom>
        </p:spPr>
      </p:pic>
      <p:sp>
        <p:nvSpPr>
          <p:cNvPr id="38" name="Oval 37">
            <a:extLst>
              <a:ext uri="{FF2B5EF4-FFF2-40B4-BE49-F238E27FC236}">
                <a16:creationId xmlns:a16="http://schemas.microsoft.com/office/drawing/2014/main" id="{136EE570-6395-D52F-20BD-D74C99666283}"/>
              </a:ext>
            </a:extLst>
          </p:cNvPr>
          <p:cNvSpPr/>
          <p:nvPr/>
        </p:nvSpPr>
        <p:spPr>
          <a:xfrm>
            <a:off x="8321823" y="5000846"/>
            <a:ext cx="750509" cy="835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Graphic 38" descr="Dog House outline">
            <a:extLst>
              <a:ext uri="{FF2B5EF4-FFF2-40B4-BE49-F238E27FC236}">
                <a16:creationId xmlns:a16="http://schemas.microsoft.com/office/drawing/2014/main" id="{56E78A66-F603-5EBB-4D16-2C63A804EF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346688" y="5032580"/>
            <a:ext cx="671082" cy="671082"/>
          </a:xfrm>
          <a:prstGeom prst="rect">
            <a:avLst/>
          </a:prstGeom>
        </p:spPr>
      </p:pic>
      <p:sp>
        <p:nvSpPr>
          <p:cNvPr id="40" name="Oval 39">
            <a:extLst>
              <a:ext uri="{FF2B5EF4-FFF2-40B4-BE49-F238E27FC236}">
                <a16:creationId xmlns:a16="http://schemas.microsoft.com/office/drawing/2014/main" id="{65944A67-4B6A-08E4-EF5E-11FFE3F595A2}"/>
              </a:ext>
            </a:extLst>
          </p:cNvPr>
          <p:cNvSpPr/>
          <p:nvPr/>
        </p:nvSpPr>
        <p:spPr>
          <a:xfrm>
            <a:off x="8345846" y="1385871"/>
            <a:ext cx="750509" cy="7962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descr="Car outline">
            <a:extLst>
              <a:ext uri="{FF2B5EF4-FFF2-40B4-BE49-F238E27FC236}">
                <a16:creationId xmlns:a16="http://schemas.microsoft.com/office/drawing/2014/main" id="{55F7B870-1DA0-FAFC-561F-4B0C818924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391062" y="1431350"/>
            <a:ext cx="705293" cy="705293"/>
          </a:xfrm>
          <a:prstGeom prst="rect">
            <a:avLst/>
          </a:prstGeom>
        </p:spPr>
      </p:pic>
      <p:sp>
        <p:nvSpPr>
          <p:cNvPr id="42" name="Oval 41">
            <a:extLst>
              <a:ext uri="{FF2B5EF4-FFF2-40B4-BE49-F238E27FC236}">
                <a16:creationId xmlns:a16="http://schemas.microsoft.com/office/drawing/2014/main" id="{FFC00608-F916-C45A-6A1A-46B620D746A6}"/>
              </a:ext>
            </a:extLst>
          </p:cNvPr>
          <p:cNvSpPr/>
          <p:nvPr/>
        </p:nvSpPr>
        <p:spPr>
          <a:xfrm>
            <a:off x="4603469" y="1928917"/>
            <a:ext cx="750509" cy="7962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Graphic 42" descr="Care outline">
            <a:extLst>
              <a:ext uri="{FF2B5EF4-FFF2-40B4-BE49-F238E27FC236}">
                <a16:creationId xmlns:a16="http://schemas.microsoft.com/office/drawing/2014/main" id="{E578F66D-9A5C-DFEA-4B77-421574651A5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648685" y="1974396"/>
            <a:ext cx="705293" cy="705293"/>
          </a:xfrm>
          <a:prstGeom prst="rect">
            <a:avLst/>
          </a:prstGeom>
        </p:spPr>
      </p:pic>
      <p:sp>
        <p:nvSpPr>
          <p:cNvPr id="44" name="Oval 43">
            <a:extLst>
              <a:ext uri="{FF2B5EF4-FFF2-40B4-BE49-F238E27FC236}">
                <a16:creationId xmlns:a16="http://schemas.microsoft.com/office/drawing/2014/main" id="{A37B769E-3732-681F-93B7-8727AC72D6F2}"/>
              </a:ext>
            </a:extLst>
          </p:cNvPr>
          <p:cNvSpPr/>
          <p:nvPr/>
        </p:nvSpPr>
        <p:spPr>
          <a:xfrm>
            <a:off x="4642761" y="3051488"/>
            <a:ext cx="750509" cy="7962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Stacked Rocks outline">
            <a:extLst>
              <a:ext uri="{FF2B5EF4-FFF2-40B4-BE49-F238E27FC236}">
                <a16:creationId xmlns:a16="http://schemas.microsoft.com/office/drawing/2014/main" id="{F37F75EF-4A7F-8D2E-3186-5BE79768AA1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687977" y="3096967"/>
            <a:ext cx="705293" cy="705293"/>
          </a:xfrm>
          <a:prstGeom prst="rect">
            <a:avLst/>
          </a:prstGeom>
        </p:spPr>
      </p:pic>
      <p:sp>
        <p:nvSpPr>
          <p:cNvPr id="46" name="Oval 45">
            <a:extLst>
              <a:ext uri="{FF2B5EF4-FFF2-40B4-BE49-F238E27FC236}">
                <a16:creationId xmlns:a16="http://schemas.microsoft.com/office/drawing/2014/main" id="{857ECEA4-4707-601E-DAA2-7E6480E2A063}"/>
              </a:ext>
            </a:extLst>
          </p:cNvPr>
          <p:cNvSpPr/>
          <p:nvPr/>
        </p:nvSpPr>
        <p:spPr>
          <a:xfrm>
            <a:off x="4586364" y="4375010"/>
            <a:ext cx="750509" cy="7962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Graphic 46" descr="Door Open outline">
            <a:extLst>
              <a:ext uri="{FF2B5EF4-FFF2-40B4-BE49-F238E27FC236}">
                <a16:creationId xmlns:a16="http://schemas.microsoft.com/office/drawing/2014/main" id="{A7F9D4AF-411F-0A90-27D8-8471859405D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631580" y="4420489"/>
            <a:ext cx="705293" cy="705293"/>
          </a:xfrm>
          <a:prstGeom prst="rect">
            <a:avLst/>
          </a:prstGeom>
        </p:spPr>
      </p:pic>
      <p:sp>
        <p:nvSpPr>
          <p:cNvPr id="48" name="Oval 47">
            <a:extLst>
              <a:ext uri="{FF2B5EF4-FFF2-40B4-BE49-F238E27FC236}">
                <a16:creationId xmlns:a16="http://schemas.microsoft.com/office/drawing/2014/main" id="{0F83BFA6-5F92-A899-C779-BEF8546B55A3}"/>
              </a:ext>
            </a:extLst>
          </p:cNvPr>
          <p:cNvSpPr/>
          <p:nvPr/>
        </p:nvSpPr>
        <p:spPr>
          <a:xfrm>
            <a:off x="910839" y="5040172"/>
            <a:ext cx="750509" cy="7962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4" name="Graphic 48" descr="Woman with cane outline">
            <a:extLst>
              <a:ext uri="{FF2B5EF4-FFF2-40B4-BE49-F238E27FC236}">
                <a16:creationId xmlns:a16="http://schemas.microsoft.com/office/drawing/2014/main" id="{3DB2494D-0501-9ABB-FD36-EF4D87B3C92B}"/>
              </a:ext>
            </a:extLst>
          </p:cNvPr>
          <p:cNvGrpSpPr/>
          <p:nvPr/>
        </p:nvGrpSpPr>
        <p:grpSpPr>
          <a:xfrm>
            <a:off x="1105129" y="5084637"/>
            <a:ext cx="371981" cy="626344"/>
            <a:chOff x="1105129" y="5084637"/>
            <a:chExt cx="371981" cy="626344"/>
          </a:xfrm>
          <a:solidFill>
            <a:schemeClr val="bg1"/>
          </a:solidFill>
        </p:grpSpPr>
        <p:sp>
          <p:nvSpPr>
            <p:cNvPr id="55" name="Freeform: Shape 54">
              <a:extLst>
                <a:ext uri="{FF2B5EF4-FFF2-40B4-BE49-F238E27FC236}">
                  <a16:creationId xmlns:a16="http://schemas.microsoft.com/office/drawing/2014/main" id="{6A466636-6942-CD52-5E76-01849B5A675D}"/>
                </a:ext>
              </a:extLst>
            </p:cNvPr>
            <p:cNvSpPr/>
            <p:nvPr/>
          </p:nvSpPr>
          <p:spPr>
            <a:xfrm>
              <a:off x="1105129" y="5209533"/>
              <a:ext cx="371981" cy="501448"/>
            </a:xfrm>
            <a:custGeom>
              <a:avLst/>
              <a:gdLst>
                <a:gd name="connsiteX0" fmla="*/ 331926 w 371981"/>
                <a:gd name="connsiteY0" fmla="*/ 191208 h 501448"/>
                <a:gd name="connsiteX1" fmla="*/ 313053 w 371981"/>
                <a:gd name="connsiteY1" fmla="*/ 156215 h 501448"/>
                <a:gd name="connsiteX2" fmla="*/ 250083 w 371981"/>
                <a:gd name="connsiteY2" fmla="*/ 129546 h 501448"/>
                <a:gd name="connsiteX3" fmla="*/ 212122 w 371981"/>
                <a:gd name="connsiteY3" fmla="*/ 41877 h 501448"/>
                <a:gd name="connsiteX4" fmla="*/ 151717 w 371981"/>
                <a:gd name="connsiteY4" fmla="*/ 0 h 501448"/>
                <a:gd name="connsiteX5" fmla="*/ 151665 w 371981"/>
                <a:gd name="connsiteY5" fmla="*/ 0 h 501448"/>
                <a:gd name="connsiteX6" fmla="*/ 113653 w 371981"/>
                <a:gd name="connsiteY6" fmla="*/ 12247 h 501448"/>
                <a:gd name="connsiteX7" fmla="*/ 35079 w 371981"/>
                <a:gd name="connsiteY7" fmla="*/ 73152 h 501448"/>
                <a:gd name="connsiteX8" fmla="*/ 19989 w 371981"/>
                <a:gd name="connsiteY8" fmla="*/ 94774 h 501448"/>
                <a:gd name="connsiteX9" fmla="*/ 1210 w 371981"/>
                <a:gd name="connsiteY9" fmla="*/ 194272 h 501448"/>
                <a:gd name="connsiteX10" fmla="*/ 19225 w 371981"/>
                <a:gd name="connsiteY10" fmla="*/ 231946 h 501448"/>
                <a:gd name="connsiteX11" fmla="*/ 28856 w 371981"/>
                <a:gd name="connsiteY11" fmla="*/ 228045 h 501448"/>
                <a:gd name="connsiteX12" fmla="*/ 24955 w 371981"/>
                <a:gd name="connsiteY12" fmla="*/ 218413 h 501448"/>
                <a:gd name="connsiteX13" fmla="*/ 15500 w 371981"/>
                <a:gd name="connsiteY13" fmla="*/ 197629 h 501448"/>
                <a:gd name="connsiteX14" fmla="*/ 34315 w 371981"/>
                <a:gd name="connsiteY14" fmla="*/ 97977 h 501448"/>
                <a:gd name="connsiteX15" fmla="*/ 43682 w 371981"/>
                <a:gd name="connsiteY15" fmla="*/ 85025 h 501448"/>
                <a:gd name="connsiteX16" fmla="*/ 122381 w 371981"/>
                <a:gd name="connsiteY16" fmla="*/ 24046 h 501448"/>
                <a:gd name="connsiteX17" fmla="*/ 151709 w 371981"/>
                <a:gd name="connsiteY17" fmla="*/ 14694 h 501448"/>
                <a:gd name="connsiteX18" fmla="*/ 151709 w 371981"/>
                <a:gd name="connsiteY18" fmla="*/ 14694 h 501448"/>
                <a:gd name="connsiteX19" fmla="*/ 198472 w 371981"/>
                <a:gd name="connsiteY19" fmla="*/ 47394 h 501448"/>
                <a:gd name="connsiteX20" fmla="*/ 237733 w 371981"/>
                <a:gd name="connsiteY20" fmla="*/ 138083 h 501448"/>
                <a:gd name="connsiteX21" fmla="*/ 238394 w 371981"/>
                <a:gd name="connsiteY21" fmla="*/ 139031 h 501448"/>
                <a:gd name="connsiteX22" fmla="*/ 239313 w 371981"/>
                <a:gd name="connsiteY22" fmla="*/ 140361 h 501448"/>
                <a:gd name="connsiteX23" fmla="*/ 240951 w 371981"/>
                <a:gd name="connsiteY23" fmla="*/ 141477 h 501448"/>
                <a:gd name="connsiteX24" fmla="*/ 241620 w 371981"/>
                <a:gd name="connsiteY24" fmla="*/ 141933 h 501448"/>
                <a:gd name="connsiteX25" fmla="*/ 241744 w 371981"/>
                <a:gd name="connsiteY25" fmla="*/ 141984 h 501448"/>
                <a:gd name="connsiteX26" fmla="*/ 241789 w 371981"/>
                <a:gd name="connsiteY26" fmla="*/ 141984 h 501448"/>
                <a:gd name="connsiteX27" fmla="*/ 307396 w 371981"/>
                <a:gd name="connsiteY27" fmla="*/ 169770 h 501448"/>
                <a:gd name="connsiteX28" fmla="*/ 317395 w 371981"/>
                <a:gd name="connsiteY28" fmla="*/ 189547 h 501448"/>
                <a:gd name="connsiteX29" fmla="*/ 316006 w 371981"/>
                <a:gd name="connsiteY29" fmla="*/ 192721 h 501448"/>
                <a:gd name="connsiteX30" fmla="*/ 300460 w 371981"/>
                <a:gd name="connsiteY30" fmla="*/ 200685 h 501448"/>
                <a:gd name="connsiteX31" fmla="*/ 297521 w 371981"/>
                <a:gd name="connsiteY31" fmla="*/ 200083 h 501448"/>
                <a:gd name="connsiteX32" fmla="*/ 295905 w 371981"/>
                <a:gd name="connsiteY32" fmla="*/ 199488 h 501448"/>
                <a:gd name="connsiteX33" fmla="*/ 213496 w 371981"/>
                <a:gd name="connsiteY33" fmla="*/ 163981 h 501448"/>
                <a:gd name="connsiteX34" fmla="*/ 203842 w 371981"/>
                <a:gd name="connsiteY34" fmla="*/ 167823 h 501448"/>
                <a:gd name="connsiteX35" fmla="*/ 207685 w 371981"/>
                <a:gd name="connsiteY35" fmla="*/ 177477 h 501448"/>
                <a:gd name="connsiteX36" fmla="*/ 289895 w 371981"/>
                <a:gd name="connsiteY36" fmla="*/ 212859 h 501448"/>
                <a:gd name="connsiteX37" fmla="*/ 296728 w 371981"/>
                <a:gd name="connsiteY37" fmla="*/ 266255 h 501448"/>
                <a:gd name="connsiteX38" fmla="*/ 307116 w 371981"/>
                <a:gd name="connsiteY38" fmla="*/ 266436 h 501448"/>
                <a:gd name="connsiteX39" fmla="*/ 307297 w 371981"/>
                <a:gd name="connsiteY39" fmla="*/ 256048 h 501448"/>
                <a:gd name="connsiteX40" fmla="*/ 307116 w 371981"/>
                <a:gd name="connsiteY40" fmla="*/ 255867 h 501448"/>
                <a:gd name="connsiteX41" fmla="*/ 306455 w 371981"/>
                <a:gd name="connsiteY41" fmla="*/ 215129 h 501448"/>
                <a:gd name="connsiteX42" fmla="*/ 324021 w 371981"/>
                <a:gd name="connsiteY42" fmla="*/ 206092 h 501448"/>
                <a:gd name="connsiteX43" fmla="*/ 356898 w 371981"/>
                <a:gd name="connsiteY43" fmla="*/ 229404 h 501448"/>
                <a:gd name="connsiteX44" fmla="*/ 357288 w 371981"/>
                <a:gd name="connsiteY44" fmla="*/ 235098 h 501448"/>
                <a:gd name="connsiteX45" fmla="*/ 357288 w 371981"/>
                <a:gd name="connsiteY45" fmla="*/ 494102 h 501448"/>
                <a:gd name="connsiteX46" fmla="*/ 364634 w 371981"/>
                <a:gd name="connsiteY46" fmla="*/ 501449 h 501448"/>
                <a:gd name="connsiteX47" fmla="*/ 371981 w 371981"/>
                <a:gd name="connsiteY47" fmla="*/ 494102 h 501448"/>
                <a:gd name="connsiteX48" fmla="*/ 371981 w 371981"/>
                <a:gd name="connsiteY48" fmla="*/ 235098 h 501448"/>
                <a:gd name="connsiteX49" fmla="*/ 331926 w 371981"/>
                <a:gd name="connsiteY49" fmla="*/ 191208 h 5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71981" h="501448">
                  <a:moveTo>
                    <a:pt x="331926" y="191208"/>
                  </a:moveTo>
                  <a:cubicBezTo>
                    <a:pt x="334749" y="176541"/>
                    <a:pt x="326859" y="161913"/>
                    <a:pt x="313053" y="156215"/>
                  </a:cubicBezTo>
                  <a:lnTo>
                    <a:pt x="250083" y="129546"/>
                  </a:lnTo>
                  <a:lnTo>
                    <a:pt x="212122" y="41877"/>
                  </a:lnTo>
                  <a:cubicBezTo>
                    <a:pt x="202635" y="16730"/>
                    <a:pt x="178594" y="63"/>
                    <a:pt x="151717" y="0"/>
                  </a:cubicBezTo>
                  <a:lnTo>
                    <a:pt x="151665" y="0"/>
                  </a:lnTo>
                  <a:cubicBezTo>
                    <a:pt x="138033" y="51"/>
                    <a:pt x="124752" y="4330"/>
                    <a:pt x="113653" y="12247"/>
                  </a:cubicBezTo>
                  <a:lnTo>
                    <a:pt x="35079" y="73152"/>
                  </a:lnTo>
                  <a:cubicBezTo>
                    <a:pt x="27559" y="78256"/>
                    <a:pt x="22186" y="85955"/>
                    <a:pt x="19989" y="94774"/>
                  </a:cubicBezTo>
                  <a:lnTo>
                    <a:pt x="1210" y="194272"/>
                  </a:lnTo>
                  <a:cubicBezTo>
                    <a:pt x="-3146" y="209576"/>
                    <a:pt x="4578" y="225728"/>
                    <a:pt x="19225" y="231946"/>
                  </a:cubicBezTo>
                  <a:cubicBezTo>
                    <a:pt x="22962" y="233528"/>
                    <a:pt x="27274" y="231782"/>
                    <a:pt x="28856" y="228045"/>
                  </a:cubicBezTo>
                  <a:cubicBezTo>
                    <a:pt x="30439" y="224307"/>
                    <a:pt x="28692" y="219996"/>
                    <a:pt x="24955" y="218413"/>
                  </a:cubicBezTo>
                  <a:cubicBezTo>
                    <a:pt x="16951" y="214924"/>
                    <a:pt x="12870" y="205956"/>
                    <a:pt x="15500" y="197629"/>
                  </a:cubicBezTo>
                  <a:lnTo>
                    <a:pt x="34315" y="97977"/>
                  </a:lnTo>
                  <a:cubicBezTo>
                    <a:pt x="35739" y="92655"/>
                    <a:pt x="39074" y="88044"/>
                    <a:pt x="43682" y="85025"/>
                  </a:cubicBezTo>
                  <a:lnTo>
                    <a:pt x="122381" y="24046"/>
                  </a:lnTo>
                  <a:cubicBezTo>
                    <a:pt x="130962" y="17985"/>
                    <a:pt x="141204" y="14719"/>
                    <a:pt x="151709" y="14694"/>
                  </a:cubicBezTo>
                  <a:lnTo>
                    <a:pt x="151709" y="14694"/>
                  </a:lnTo>
                  <a:cubicBezTo>
                    <a:pt x="172585" y="14793"/>
                    <a:pt x="191215" y="27820"/>
                    <a:pt x="198472" y="47394"/>
                  </a:cubicBezTo>
                  <a:lnTo>
                    <a:pt x="237733" y="138083"/>
                  </a:lnTo>
                  <a:cubicBezTo>
                    <a:pt x="237926" y="138417"/>
                    <a:pt x="238147" y="138735"/>
                    <a:pt x="238394" y="139031"/>
                  </a:cubicBezTo>
                  <a:cubicBezTo>
                    <a:pt x="238649" y="139508"/>
                    <a:pt x="238957" y="139954"/>
                    <a:pt x="239313" y="140361"/>
                  </a:cubicBezTo>
                  <a:cubicBezTo>
                    <a:pt x="239806" y="140805"/>
                    <a:pt x="240357" y="141181"/>
                    <a:pt x="240951" y="141477"/>
                  </a:cubicBezTo>
                  <a:cubicBezTo>
                    <a:pt x="241193" y="141610"/>
                    <a:pt x="241362" y="141823"/>
                    <a:pt x="241620" y="141933"/>
                  </a:cubicBezTo>
                  <a:lnTo>
                    <a:pt x="241744" y="141984"/>
                  </a:lnTo>
                  <a:lnTo>
                    <a:pt x="241789" y="141984"/>
                  </a:lnTo>
                  <a:lnTo>
                    <a:pt x="307396" y="169770"/>
                  </a:lnTo>
                  <a:cubicBezTo>
                    <a:pt x="315227" y="172911"/>
                    <a:pt x="319508" y="181379"/>
                    <a:pt x="317395" y="189547"/>
                  </a:cubicBezTo>
                  <a:cubicBezTo>
                    <a:pt x="317049" y="190653"/>
                    <a:pt x="316583" y="191717"/>
                    <a:pt x="316006" y="192721"/>
                  </a:cubicBezTo>
                  <a:cubicBezTo>
                    <a:pt x="310342" y="194306"/>
                    <a:pt x="305055" y="197014"/>
                    <a:pt x="300460" y="200685"/>
                  </a:cubicBezTo>
                  <a:cubicBezTo>
                    <a:pt x="299464" y="200578"/>
                    <a:pt x="298479" y="200376"/>
                    <a:pt x="297521" y="200083"/>
                  </a:cubicBezTo>
                  <a:cubicBezTo>
                    <a:pt x="296972" y="199915"/>
                    <a:pt x="296433" y="199716"/>
                    <a:pt x="295905" y="199488"/>
                  </a:cubicBezTo>
                  <a:lnTo>
                    <a:pt x="213496" y="163981"/>
                  </a:lnTo>
                  <a:cubicBezTo>
                    <a:pt x="209769" y="162376"/>
                    <a:pt x="205447" y="164096"/>
                    <a:pt x="203842" y="167823"/>
                  </a:cubicBezTo>
                  <a:cubicBezTo>
                    <a:pt x="202238" y="171550"/>
                    <a:pt x="203958" y="175872"/>
                    <a:pt x="207685" y="177477"/>
                  </a:cubicBezTo>
                  <a:lnTo>
                    <a:pt x="289895" y="212859"/>
                  </a:lnTo>
                  <a:cubicBezTo>
                    <a:pt x="279725" y="230132"/>
                    <a:pt x="282536" y="252100"/>
                    <a:pt x="296728" y="266255"/>
                  </a:cubicBezTo>
                  <a:cubicBezTo>
                    <a:pt x="299547" y="269174"/>
                    <a:pt x="304198" y="269255"/>
                    <a:pt x="307116" y="266436"/>
                  </a:cubicBezTo>
                  <a:cubicBezTo>
                    <a:pt x="310035" y="263617"/>
                    <a:pt x="310116" y="258966"/>
                    <a:pt x="307297" y="256048"/>
                  </a:cubicBezTo>
                  <a:cubicBezTo>
                    <a:pt x="307238" y="255986"/>
                    <a:pt x="307177" y="255926"/>
                    <a:pt x="307116" y="255867"/>
                  </a:cubicBezTo>
                  <a:cubicBezTo>
                    <a:pt x="295907" y="244704"/>
                    <a:pt x="295613" y="226650"/>
                    <a:pt x="306455" y="215129"/>
                  </a:cubicBezTo>
                  <a:cubicBezTo>
                    <a:pt x="313182" y="214247"/>
                    <a:pt x="319392" y="211052"/>
                    <a:pt x="324021" y="206092"/>
                  </a:cubicBezTo>
                  <a:cubicBezTo>
                    <a:pt x="339537" y="203451"/>
                    <a:pt x="354256" y="213888"/>
                    <a:pt x="356898" y="229404"/>
                  </a:cubicBezTo>
                  <a:cubicBezTo>
                    <a:pt x="357218" y="231284"/>
                    <a:pt x="357349" y="233191"/>
                    <a:pt x="357288" y="235098"/>
                  </a:cubicBezTo>
                  <a:lnTo>
                    <a:pt x="357288" y="494102"/>
                  </a:lnTo>
                  <a:cubicBezTo>
                    <a:pt x="357288" y="498159"/>
                    <a:pt x="360577" y="501449"/>
                    <a:pt x="364634" y="501449"/>
                  </a:cubicBezTo>
                  <a:cubicBezTo>
                    <a:pt x="368692" y="501449"/>
                    <a:pt x="371981" y="498159"/>
                    <a:pt x="371981" y="494102"/>
                  </a:cubicBezTo>
                  <a:lnTo>
                    <a:pt x="371981" y="235098"/>
                  </a:lnTo>
                  <a:cubicBezTo>
                    <a:pt x="371953" y="212325"/>
                    <a:pt x="354602" y="193312"/>
                    <a:pt x="331926" y="191208"/>
                  </a:cubicBezTo>
                  <a:close/>
                </a:path>
              </a:pathLst>
            </a:custGeom>
            <a:solidFill>
              <a:schemeClr val="bg1"/>
            </a:solidFill>
            <a:ln w="7342"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D5526D9D-0505-5F1D-A5D8-C0C416416E5D}"/>
                </a:ext>
              </a:extLst>
            </p:cNvPr>
            <p:cNvSpPr/>
            <p:nvPr/>
          </p:nvSpPr>
          <p:spPr>
            <a:xfrm>
              <a:off x="1238339" y="5084637"/>
              <a:ext cx="117548" cy="117548"/>
            </a:xfrm>
            <a:custGeom>
              <a:avLst/>
              <a:gdLst>
                <a:gd name="connsiteX0" fmla="*/ 58774 w 117548"/>
                <a:gd name="connsiteY0" fmla="*/ 117549 h 117548"/>
                <a:gd name="connsiteX1" fmla="*/ 117549 w 117548"/>
                <a:gd name="connsiteY1" fmla="*/ 58774 h 117548"/>
                <a:gd name="connsiteX2" fmla="*/ 58774 w 117548"/>
                <a:gd name="connsiteY2" fmla="*/ 0 h 117548"/>
                <a:gd name="connsiteX3" fmla="*/ 0 w 117548"/>
                <a:gd name="connsiteY3" fmla="*/ 58774 h 117548"/>
                <a:gd name="connsiteX4" fmla="*/ 58774 w 117548"/>
                <a:gd name="connsiteY4" fmla="*/ 117549 h 117548"/>
                <a:gd name="connsiteX5" fmla="*/ 58774 w 117548"/>
                <a:gd name="connsiteY5" fmla="*/ 14694 h 117548"/>
                <a:gd name="connsiteX6" fmla="*/ 102855 w 117548"/>
                <a:gd name="connsiteY6" fmla="*/ 58774 h 117548"/>
                <a:gd name="connsiteX7" fmla="*/ 58774 w 117548"/>
                <a:gd name="connsiteY7" fmla="*/ 102855 h 117548"/>
                <a:gd name="connsiteX8" fmla="*/ 14694 w 117548"/>
                <a:gd name="connsiteY8" fmla="*/ 58774 h 117548"/>
                <a:gd name="connsiteX9" fmla="*/ 58774 w 117548"/>
                <a:gd name="connsiteY9" fmla="*/ 14694 h 11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548" h="117548">
                  <a:moveTo>
                    <a:pt x="58774" y="117549"/>
                  </a:moveTo>
                  <a:cubicBezTo>
                    <a:pt x="91235" y="117549"/>
                    <a:pt x="117549" y="91235"/>
                    <a:pt x="117549" y="58774"/>
                  </a:cubicBezTo>
                  <a:cubicBezTo>
                    <a:pt x="117549" y="26314"/>
                    <a:pt x="91235" y="0"/>
                    <a:pt x="58774" y="0"/>
                  </a:cubicBezTo>
                  <a:cubicBezTo>
                    <a:pt x="26314" y="0"/>
                    <a:pt x="0" y="26314"/>
                    <a:pt x="0" y="58774"/>
                  </a:cubicBezTo>
                  <a:cubicBezTo>
                    <a:pt x="0" y="91235"/>
                    <a:pt x="26314" y="117549"/>
                    <a:pt x="58774" y="117549"/>
                  </a:cubicBezTo>
                  <a:close/>
                  <a:moveTo>
                    <a:pt x="58774" y="14694"/>
                  </a:moveTo>
                  <a:cubicBezTo>
                    <a:pt x="83120" y="14694"/>
                    <a:pt x="102855" y="34429"/>
                    <a:pt x="102855" y="58774"/>
                  </a:cubicBezTo>
                  <a:cubicBezTo>
                    <a:pt x="102855" y="83120"/>
                    <a:pt x="83120" y="102855"/>
                    <a:pt x="58774" y="102855"/>
                  </a:cubicBezTo>
                  <a:cubicBezTo>
                    <a:pt x="34429" y="102855"/>
                    <a:pt x="14694" y="83120"/>
                    <a:pt x="14694" y="58774"/>
                  </a:cubicBezTo>
                  <a:cubicBezTo>
                    <a:pt x="14730" y="34444"/>
                    <a:pt x="34444" y="14730"/>
                    <a:pt x="58774" y="14694"/>
                  </a:cubicBezTo>
                  <a:close/>
                </a:path>
              </a:pathLst>
            </a:custGeom>
            <a:solidFill>
              <a:schemeClr val="bg1"/>
            </a:solidFill>
            <a:ln w="7342"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28385CB-89FA-7CB2-61D6-A93924A5951A}"/>
                </a:ext>
              </a:extLst>
            </p:cNvPr>
            <p:cNvSpPr/>
            <p:nvPr/>
          </p:nvSpPr>
          <p:spPr>
            <a:xfrm>
              <a:off x="1117111" y="5302875"/>
              <a:ext cx="235099" cy="406916"/>
            </a:xfrm>
            <a:custGeom>
              <a:avLst/>
              <a:gdLst>
                <a:gd name="connsiteX0" fmla="*/ 159982 w 235099"/>
                <a:gd name="connsiteY0" fmla="*/ 56812 h 406916"/>
                <a:gd name="connsiteX1" fmla="*/ 170216 w 235099"/>
                <a:gd name="connsiteY1" fmla="*/ 11328 h 406916"/>
                <a:gd name="connsiteX2" fmla="*/ 162883 w 235099"/>
                <a:gd name="connsiteY2" fmla="*/ 3967 h 406916"/>
                <a:gd name="connsiteX3" fmla="*/ 155596 w 235099"/>
                <a:gd name="connsiteY3" fmla="*/ 10277 h 406916"/>
                <a:gd name="connsiteX4" fmla="*/ 145127 w 235099"/>
                <a:gd name="connsiteY4" fmla="*/ 55827 h 406916"/>
                <a:gd name="connsiteX5" fmla="*/ 145553 w 235099"/>
                <a:gd name="connsiteY5" fmla="*/ 60434 h 406916"/>
                <a:gd name="connsiteX6" fmla="*/ 216523 w 235099"/>
                <a:gd name="connsiteY6" fmla="*/ 222571 h 406916"/>
                <a:gd name="connsiteX7" fmla="*/ 18064 w 235099"/>
                <a:gd name="connsiteY7" fmla="*/ 222571 h 406916"/>
                <a:gd name="connsiteX8" fmla="*/ 78528 w 235099"/>
                <a:gd name="connsiteY8" fmla="*/ 65885 h 406916"/>
                <a:gd name="connsiteX9" fmla="*/ 78983 w 235099"/>
                <a:gd name="connsiteY9" fmla="*/ 64019 h 406916"/>
                <a:gd name="connsiteX10" fmla="*/ 79637 w 235099"/>
                <a:gd name="connsiteY10" fmla="*/ 45931 h 406916"/>
                <a:gd name="connsiteX11" fmla="*/ 81063 w 235099"/>
                <a:gd name="connsiteY11" fmla="*/ 7897 h 406916"/>
                <a:gd name="connsiteX12" fmla="*/ 74281 w 235099"/>
                <a:gd name="connsiteY12" fmla="*/ 29 h 406916"/>
                <a:gd name="connsiteX13" fmla="*/ 66428 w 235099"/>
                <a:gd name="connsiteY13" fmla="*/ 6607 h 406916"/>
                <a:gd name="connsiteX14" fmla="*/ 66413 w 235099"/>
                <a:gd name="connsiteY14" fmla="*/ 6810 h 406916"/>
                <a:gd name="connsiteX15" fmla="*/ 64944 w 235099"/>
                <a:gd name="connsiteY15" fmla="*/ 45748 h 406916"/>
                <a:gd name="connsiteX16" fmla="*/ 64459 w 235099"/>
                <a:gd name="connsiteY16" fmla="*/ 61558 h 406916"/>
                <a:gd name="connsiteX17" fmla="*/ 497 w 235099"/>
                <a:gd name="connsiteY17" fmla="*/ 227265 h 406916"/>
                <a:gd name="connsiteX18" fmla="*/ 4697 w 235099"/>
                <a:gd name="connsiteY18" fmla="*/ 236769 h 406916"/>
                <a:gd name="connsiteX19" fmla="*/ 7352 w 235099"/>
                <a:gd name="connsiteY19" fmla="*/ 237264 h 406916"/>
                <a:gd name="connsiteX20" fmla="*/ 52013 w 235099"/>
                <a:gd name="connsiteY20" fmla="*/ 237264 h 406916"/>
                <a:gd name="connsiteX21" fmla="*/ 52013 w 235099"/>
                <a:gd name="connsiteY21" fmla="*/ 242723 h 406916"/>
                <a:gd name="connsiteX22" fmla="*/ 22861 w 235099"/>
                <a:gd name="connsiteY22" fmla="*/ 367839 h 406916"/>
                <a:gd name="connsiteX23" fmla="*/ 46577 w 235099"/>
                <a:gd name="connsiteY23" fmla="*/ 406042 h 406916"/>
                <a:gd name="connsiteX24" fmla="*/ 52873 w 235099"/>
                <a:gd name="connsiteY24" fmla="*/ 406917 h 406916"/>
                <a:gd name="connsiteX25" fmla="*/ 53997 w 235099"/>
                <a:gd name="connsiteY25" fmla="*/ 406880 h 406916"/>
                <a:gd name="connsiteX26" fmla="*/ 84956 w 235099"/>
                <a:gd name="connsiteY26" fmla="*/ 382217 h 406916"/>
                <a:gd name="connsiteX27" fmla="*/ 116944 w 235099"/>
                <a:gd name="connsiteY27" fmla="*/ 245243 h 406916"/>
                <a:gd name="connsiteX28" fmla="*/ 117135 w 235099"/>
                <a:gd name="connsiteY28" fmla="*/ 243568 h 406916"/>
                <a:gd name="connsiteX29" fmla="*/ 117135 w 235099"/>
                <a:gd name="connsiteY29" fmla="*/ 237264 h 406916"/>
                <a:gd name="connsiteX30" fmla="*/ 127773 w 235099"/>
                <a:gd name="connsiteY30" fmla="*/ 237264 h 406916"/>
                <a:gd name="connsiteX31" fmla="*/ 127700 w 235099"/>
                <a:gd name="connsiteY31" fmla="*/ 237999 h 406916"/>
                <a:gd name="connsiteX32" fmla="*/ 139595 w 235099"/>
                <a:gd name="connsiteY32" fmla="*/ 361425 h 406916"/>
                <a:gd name="connsiteX33" fmla="*/ 171399 w 235099"/>
                <a:gd name="connsiteY33" fmla="*/ 391547 h 406916"/>
                <a:gd name="connsiteX34" fmla="*/ 171443 w 235099"/>
                <a:gd name="connsiteY34" fmla="*/ 391547 h 406916"/>
                <a:gd name="connsiteX35" fmla="*/ 173199 w 235099"/>
                <a:gd name="connsiteY35" fmla="*/ 391547 h 406916"/>
                <a:gd name="connsiteX36" fmla="*/ 203205 w 235099"/>
                <a:gd name="connsiteY36" fmla="*/ 357791 h 406916"/>
                <a:gd name="connsiteX37" fmla="*/ 203203 w 235099"/>
                <a:gd name="connsiteY37" fmla="*/ 357752 h 406916"/>
                <a:gd name="connsiteX38" fmla="*/ 192822 w 235099"/>
                <a:gd name="connsiteY38" fmla="*/ 237264 h 406916"/>
                <a:gd name="connsiteX39" fmla="*/ 227756 w 235099"/>
                <a:gd name="connsiteY39" fmla="*/ 237264 h 406916"/>
                <a:gd name="connsiteX40" fmla="*/ 235099 w 235099"/>
                <a:gd name="connsiteY40" fmla="*/ 229914 h 406916"/>
                <a:gd name="connsiteX41" fmla="*/ 234486 w 235099"/>
                <a:gd name="connsiteY41" fmla="*/ 226979 h 406916"/>
                <a:gd name="connsiteX42" fmla="*/ 102442 w 235099"/>
                <a:gd name="connsiteY42" fmla="*/ 242686 h 406916"/>
                <a:gd name="connsiteX43" fmla="*/ 70667 w 235099"/>
                <a:gd name="connsiteY43" fmla="*/ 378793 h 406916"/>
                <a:gd name="connsiteX44" fmla="*/ 53519 w 235099"/>
                <a:gd name="connsiteY44" fmla="*/ 392186 h 406916"/>
                <a:gd name="connsiteX45" fmla="*/ 50397 w 235099"/>
                <a:gd name="connsiteY45" fmla="*/ 391841 h 406916"/>
                <a:gd name="connsiteX46" fmla="*/ 50162 w 235099"/>
                <a:gd name="connsiteY46" fmla="*/ 391775 h 406916"/>
                <a:gd name="connsiteX47" fmla="*/ 50037 w 235099"/>
                <a:gd name="connsiteY47" fmla="*/ 391775 h 406916"/>
                <a:gd name="connsiteX48" fmla="*/ 37180 w 235099"/>
                <a:gd name="connsiteY48" fmla="*/ 371204 h 406916"/>
                <a:gd name="connsiteX49" fmla="*/ 66516 w 235099"/>
                <a:gd name="connsiteY49" fmla="*/ 245257 h 406916"/>
                <a:gd name="connsiteX50" fmla="*/ 66707 w 235099"/>
                <a:gd name="connsiteY50" fmla="*/ 243590 h 406916"/>
                <a:gd name="connsiteX51" fmla="*/ 66707 w 235099"/>
                <a:gd name="connsiteY51" fmla="*/ 237264 h 406916"/>
                <a:gd name="connsiteX52" fmla="*/ 102442 w 235099"/>
                <a:gd name="connsiteY52" fmla="*/ 237264 h 406916"/>
                <a:gd name="connsiteX53" fmla="*/ 188554 w 235099"/>
                <a:gd name="connsiteY53" fmla="*/ 358766 h 406916"/>
                <a:gd name="connsiteX54" fmla="*/ 172795 w 235099"/>
                <a:gd name="connsiteY54" fmla="*/ 376853 h 406916"/>
                <a:gd name="connsiteX55" fmla="*/ 171406 w 235099"/>
                <a:gd name="connsiteY55" fmla="*/ 376853 h 406916"/>
                <a:gd name="connsiteX56" fmla="*/ 154288 w 235099"/>
                <a:gd name="connsiteY56" fmla="*/ 360323 h 406916"/>
                <a:gd name="connsiteX57" fmla="*/ 142386 w 235099"/>
                <a:gd name="connsiteY57" fmla="*/ 237264 h 406916"/>
                <a:gd name="connsiteX58" fmla="*/ 178202 w 235099"/>
                <a:gd name="connsiteY58" fmla="*/ 237264 h 406916"/>
                <a:gd name="connsiteX59" fmla="*/ 178128 w 235099"/>
                <a:gd name="connsiteY59" fmla="*/ 237889 h 40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5099" h="406916">
                  <a:moveTo>
                    <a:pt x="159982" y="56812"/>
                  </a:moveTo>
                  <a:cubicBezTo>
                    <a:pt x="170216" y="12871"/>
                    <a:pt x="170216" y="12415"/>
                    <a:pt x="170216" y="11328"/>
                  </a:cubicBezTo>
                  <a:cubicBezTo>
                    <a:pt x="170224" y="7270"/>
                    <a:pt x="166941" y="3975"/>
                    <a:pt x="162883" y="3967"/>
                  </a:cubicBezTo>
                  <a:cubicBezTo>
                    <a:pt x="159221" y="3960"/>
                    <a:pt x="156112" y="6652"/>
                    <a:pt x="155596" y="10277"/>
                  </a:cubicBezTo>
                  <a:cubicBezTo>
                    <a:pt x="155037" y="13121"/>
                    <a:pt x="148918" y="39576"/>
                    <a:pt x="145127" y="55827"/>
                  </a:cubicBezTo>
                  <a:cubicBezTo>
                    <a:pt x="144765" y="57369"/>
                    <a:pt x="144915" y="58985"/>
                    <a:pt x="145553" y="60434"/>
                  </a:cubicBezTo>
                  <a:lnTo>
                    <a:pt x="216523" y="222571"/>
                  </a:lnTo>
                  <a:lnTo>
                    <a:pt x="18064" y="222571"/>
                  </a:lnTo>
                  <a:lnTo>
                    <a:pt x="78528" y="65885"/>
                  </a:lnTo>
                  <a:cubicBezTo>
                    <a:pt x="78767" y="65288"/>
                    <a:pt x="78919" y="64660"/>
                    <a:pt x="78983" y="64019"/>
                  </a:cubicBezTo>
                  <a:cubicBezTo>
                    <a:pt x="79446" y="59714"/>
                    <a:pt x="79527" y="53631"/>
                    <a:pt x="79637" y="45931"/>
                  </a:cubicBezTo>
                  <a:cubicBezTo>
                    <a:pt x="79777" y="35646"/>
                    <a:pt x="79953" y="22848"/>
                    <a:pt x="81063" y="7897"/>
                  </a:cubicBezTo>
                  <a:cubicBezTo>
                    <a:pt x="81362" y="3852"/>
                    <a:pt x="78327" y="330"/>
                    <a:pt x="74281" y="29"/>
                  </a:cubicBezTo>
                  <a:cubicBezTo>
                    <a:pt x="70297" y="-323"/>
                    <a:pt x="66780" y="2622"/>
                    <a:pt x="66428" y="6607"/>
                  </a:cubicBezTo>
                  <a:cubicBezTo>
                    <a:pt x="66422" y="6674"/>
                    <a:pt x="66417" y="6742"/>
                    <a:pt x="66413" y="6810"/>
                  </a:cubicBezTo>
                  <a:cubicBezTo>
                    <a:pt x="65267" y="22201"/>
                    <a:pt x="65083" y="35242"/>
                    <a:pt x="64944" y="45748"/>
                  </a:cubicBezTo>
                  <a:cubicBezTo>
                    <a:pt x="64848" y="52477"/>
                    <a:pt x="64775" y="57907"/>
                    <a:pt x="64459" y="61558"/>
                  </a:cubicBezTo>
                  <a:lnTo>
                    <a:pt x="497" y="227265"/>
                  </a:lnTo>
                  <a:cubicBezTo>
                    <a:pt x="-967" y="231049"/>
                    <a:pt x="913" y="235304"/>
                    <a:pt x="4697" y="236769"/>
                  </a:cubicBezTo>
                  <a:cubicBezTo>
                    <a:pt x="5543" y="237097"/>
                    <a:pt x="6444" y="237265"/>
                    <a:pt x="7352" y="237264"/>
                  </a:cubicBezTo>
                  <a:lnTo>
                    <a:pt x="52013" y="237264"/>
                  </a:lnTo>
                  <a:lnTo>
                    <a:pt x="52013" y="242723"/>
                  </a:lnTo>
                  <a:lnTo>
                    <a:pt x="22861" y="367839"/>
                  </a:lnTo>
                  <a:cubicBezTo>
                    <a:pt x="18909" y="384930"/>
                    <a:pt x="29507" y="402001"/>
                    <a:pt x="46577" y="406042"/>
                  </a:cubicBezTo>
                  <a:cubicBezTo>
                    <a:pt x="48628" y="406609"/>
                    <a:pt x="50744" y="406903"/>
                    <a:pt x="52873" y="406917"/>
                  </a:cubicBezTo>
                  <a:cubicBezTo>
                    <a:pt x="53255" y="406917"/>
                    <a:pt x="53608" y="406917"/>
                    <a:pt x="53997" y="406880"/>
                  </a:cubicBezTo>
                  <a:cubicBezTo>
                    <a:pt x="68748" y="406720"/>
                    <a:pt x="81504" y="396558"/>
                    <a:pt x="84956" y="382217"/>
                  </a:cubicBezTo>
                  <a:lnTo>
                    <a:pt x="116944" y="245243"/>
                  </a:lnTo>
                  <a:cubicBezTo>
                    <a:pt x="117074" y="244694"/>
                    <a:pt x="117138" y="244132"/>
                    <a:pt x="117135" y="243568"/>
                  </a:cubicBezTo>
                  <a:lnTo>
                    <a:pt x="117135" y="237264"/>
                  </a:lnTo>
                  <a:lnTo>
                    <a:pt x="127773" y="237264"/>
                  </a:lnTo>
                  <a:cubicBezTo>
                    <a:pt x="127773" y="237499"/>
                    <a:pt x="127678" y="237720"/>
                    <a:pt x="127700" y="237999"/>
                  </a:cubicBezTo>
                  <a:lnTo>
                    <a:pt x="139595" y="361425"/>
                  </a:lnTo>
                  <a:cubicBezTo>
                    <a:pt x="140505" y="378323"/>
                    <a:pt x="154476" y="391556"/>
                    <a:pt x="171399" y="391547"/>
                  </a:cubicBezTo>
                  <a:lnTo>
                    <a:pt x="171443" y="391547"/>
                  </a:lnTo>
                  <a:lnTo>
                    <a:pt x="173199" y="391547"/>
                  </a:lnTo>
                  <a:cubicBezTo>
                    <a:pt x="190806" y="390512"/>
                    <a:pt x="204241" y="375398"/>
                    <a:pt x="203205" y="357791"/>
                  </a:cubicBezTo>
                  <a:cubicBezTo>
                    <a:pt x="203205" y="357777"/>
                    <a:pt x="203204" y="357765"/>
                    <a:pt x="203203" y="357752"/>
                  </a:cubicBezTo>
                  <a:lnTo>
                    <a:pt x="192822" y="237264"/>
                  </a:lnTo>
                  <a:lnTo>
                    <a:pt x="227756" y="237264"/>
                  </a:lnTo>
                  <a:cubicBezTo>
                    <a:pt x="231814" y="237262"/>
                    <a:pt x="235101" y="233971"/>
                    <a:pt x="235099" y="229914"/>
                  </a:cubicBezTo>
                  <a:cubicBezTo>
                    <a:pt x="235099" y="228903"/>
                    <a:pt x="234890" y="227904"/>
                    <a:pt x="234486" y="226979"/>
                  </a:cubicBezTo>
                  <a:close/>
                  <a:moveTo>
                    <a:pt x="102442" y="242686"/>
                  </a:moveTo>
                  <a:lnTo>
                    <a:pt x="70667" y="378793"/>
                  </a:lnTo>
                  <a:cubicBezTo>
                    <a:pt x="68716" y="386672"/>
                    <a:pt x="61637" y="392201"/>
                    <a:pt x="53519" y="392186"/>
                  </a:cubicBezTo>
                  <a:cubicBezTo>
                    <a:pt x="52467" y="392251"/>
                    <a:pt x="51410" y="392134"/>
                    <a:pt x="50397" y="391841"/>
                  </a:cubicBezTo>
                  <a:lnTo>
                    <a:pt x="50162" y="391775"/>
                  </a:lnTo>
                  <a:lnTo>
                    <a:pt x="50037" y="391775"/>
                  </a:lnTo>
                  <a:cubicBezTo>
                    <a:pt x="40806" y="389643"/>
                    <a:pt x="35051" y="380434"/>
                    <a:pt x="37180" y="371204"/>
                  </a:cubicBezTo>
                  <a:lnTo>
                    <a:pt x="66516" y="245257"/>
                  </a:lnTo>
                  <a:cubicBezTo>
                    <a:pt x="66642" y="244710"/>
                    <a:pt x="66706" y="244151"/>
                    <a:pt x="66707" y="243590"/>
                  </a:cubicBezTo>
                  <a:lnTo>
                    <a:pt x="66707" y="237264"/>
                  </a:lnTo>
                  <a:lnTo>
                    <a:pt x="102442" y="237264"/>
                  </a:lnTo>
                  <a:close/>
                  <a:moveTo>
                    <a:pt x="188554" y="358766"/>
                  </a:moveTo>
                  <a:cubicBezTo>
                    <a:pt x="189102" y="368080"/>
                    <a:pt x="182096" y="376122"/>
                    <a:pt x="172795" y="376853"/>
                  </a:cubicBezTo>
                  <a:lnTo>
                    <a:pt x="171406" y="376853"/>
                  </a:lnTo>
                  <a:cubicBezTo>
                    <a:pt x="162203" y="376795"/>
                    <a:pt x="154669" y="369518"/>
                    <a:pt x="154288" y="360323"/>
                  </a:cubicBezTo>
                  <a:lnTo>
                    <a:pt x="142386" y="237264"/>
                  </a:lnTo>
                  <a:lnTo>
                    <a:pt x="178202" y="237264"/>
                  </a:lnTo>
                  <a:cubicBezTo>
                    <a:pt x="178167" y="237471"/>
                    <a:pt x="178142" y="237679"/>
                    <a:pt x="178128" y="237889"/>
                  </a:cubicBezTo>
                  <a:close/>
                </a:path>
              </a:pathLst>
            </a:custGeom>
            <a:solidFill>
              <a:schemeClr val="bg1"/>
            </a:solidFill>
            <a:ln w="7342" cap="flat">
              <a:noFill/>
              <a:prstDash val="solid"/>
              <a:miter/>
            </a:ln>
          </p:spPr>
          <p:txBody>
            <a:bodyPr rtlCol="0" anchor="ctr"/>
            <a:lstStyle/>
            <a:p>
              <a:endParaRPr lang="en-GB"/>
            </a:p>
          </p:txBody>
        </p:sp>
      </p:grpSp>
      <p:sp>
        <p:nvSpPr>
          <p:cNvPr id="58" name="Oval 57">
            <a:extLst>
              <a:ext uri="{FF2B5EF4-FFF2-40B4-BE49-F238E27FC236}">
                <a16:creationId xmlns:a16="http://schemas.microsoft.com/office/drawing/2014/main" id="{0C52195B-443E-FFE9-A7DD-5B8F0A379EDA}"/>
              </a:ext>
            </a:extLst>
          </p:cNvPr>
          <p:cNvSpPr/>
          <p:nvPr/>
        </p:nvSpPr>
        <p:spPr>
          <a:xfrm>
            <a:off x="869224" y="3672338"/>
            <a:ext cx="750509" cy="7962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Graphic 58" descr="Garbage outline">
            <a:extLst>
              <a:ext uri="{FF2B5EF4-FFF2-40B4-BE49-F238E27FC236}">
                <a16:creationId xmlns:a16="http://schemas.microsoft.com/office/drawing/2014/main" id="{1DE88175-198E-F6CA-098A-413CD595052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914440" y="3717817"/>
            <a:ext cx="705293" cy="705293"/>
          </a:xfrm>
          <a:prstGeom prst="rect">
            <a:avLst/>
          </a:prstGeom>
        </p:spPr>
      </p:pic>
      <p:sp>
        <p:nvSpPr>
          <p:cNvPr id="60" name="Oval 59">
            <a:extLst>
              <a:ext uri="{FF2B5EF4-FFF2-40B4-BE49-F238E27FC236}">
                <a16:creationId xmlns:a16="http://schemas.microsoft.com/office/drawing/2014/main" id="{5D1F6CC5-7801-67DD-639E-E4F89E56C20A}"/>
              </a:ext>
            </a:extLst>
          </p:cNvPr>
          <p:cNvSpPr/>
          <p:nvPr/>
        </p:nvSpPr>
        <p:spPr>
          <a:xfrm>
            <a:off x="858965" y="2546180"/>
            <a:ext cx="750509" cy="7962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 name="Graphic 60" descr="Fluorescent Light Bulb outline">
            <a:extLst>
              <a:ext uri="{FF2B5EF4-FFF2-40B4-BE49-F238E27FC236}">
                <a16:creationId xmlns:a16="http://schemas.microsoft.com/office/drawing/2014/main" id="{939B76A7-78CB-5F2B-AF5D-642FFD25481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904181" y="2591659"/>
            <a:ext cx="705293" cy="705293"/>
          </a:xfrm>
          <a:prstGeom prst="rect">
            <a:avLst/>
          </a:prstGeom>
        </p:spPr>
      </p:pic>
      <p:sp>
        <p:nvSpPr>
          <p:cNvPr id="62" name="Oval 61">
            <a:extLst>
              <a:ext uri="{FF2B5EF4-FFF2-40B4-BE49-F238E27FC236}">
                <a16:creationId xmlns:a16="http://schemas.microsoft.com/office/drawing/2014/main" id="{84E4D51A-0792-95B0-6769-DA458468B065}"/>
              </a:ext>
            </a:extLst>
          </p:cNvPr>
          <p:cNvSpPr/>
          <p:nvPr/>
        </p:nvSpPr>
        <p:spPr>
          <a:xfrm>
            <a:off x="913527" y="1387117"/>
            <a:ext cx="750509" cy="835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3" name="Graphic 62" descr="Classroom outline">
            <a:extLst>
              <a:ext uri="{FF2B5EF4-FFF2-40B4-BE49-F238E27FC236}">
                <a16:creationId xmlns:a16="http://schemas.microsoft.com/office/drawing/2014/main" id="{33A1A401-AD60-816B-53AB-E9AD84199D5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938392" y="1418851"/>
            <a:ext cx="671082" cy="671082"/>
          </a:xfrm>
          <a:prstGeom prst="rect">
            <a:avLst/>
          </a:prstGeom>
        </p:spPr>
      </p:pic>
      <p:sp>
        <p:nvSpPr>
          <p:cNvPr id="64" name="TextBox 63">
            <a:extLst>
              <a:ext uri="{FF2B5EF4-FFF2-40B4-BE49-F238E27FC236}">
                <a16:creationId xmlns:a16="http://schemas.microsoft.com/office/drawing/2014/main" id="{F9A02CC5-8D1D-F59A-5B64-EFC110EA4AF1}"/>
              </a:ext>
            </a:extLst>
          </p:cNvPr>
          <p:cNvSpPr txBox="1"/>
          <p:nvPr/>
        </p:nvSpPr>
        <p:spPr>
          <a:xfrm>
            <a:off x="939116" y="83542"/>
            <a:ext cx="10770876" cy="734551"/>
          </a:xfrm>
          <a:prstGeom prst="rect">
            <a:avLst/>
          </a:prstGeom>
          <a:noFill/>
        </p:spPr>
        <p:txBody>
          <a:bodyPr wrap="square" lIns="0" tIns="0" rIns="0" bIns="0" rtlCol="0" anchor="t">
            <a:noAutofit/>
          </a:bodyPr>
          <a:lstStyle/>
          <a:p>
            <a:pPr algn="just"/>
            <a:r>
              <a:rPr lang="en-GB" sz="1600" dirty="0">
                <a:ea typeface="Calibri" panose="020F0502020204030204" pitchFamily="34" charset="0"/>
              </a:rPr>
              <a:t>Following the performance reporting work undertaken by IMPOWER, over the coming weeks, CLT will be considering options for a small suite of ‘ambition’ targets that look to give ECC a number of measures with opportunities for cross-council working, that link closely with the business plan, financial sustainability and resident priorities. Below is an initial list considered with finance*. All [targets] and [timescales] are illustrative.</a:t>
            </a:r>
            <a:endParaRPr lang="en-GB" sz="1600" dirty="0"/>
          </a:p>
        </p:txBody>
      </p:sp>
      <p:sp>
        <p:nvSpPr>
          <p:cNvPr id="65" name="TextBox 64">
            <a:extLst>
              <a:ext uri="{FF2B5EF4-FFF2-40B4-BE49-F238E27FC236}">
                <a16:creationId xmlns:a16="http://schemas.microsoft.com/office/drawing/2014/main" id="{A90463EE-D43E-B560-5D66-39FE154212E0}"/>
              </a:ext>
            </a:extLst>
          </p:cNvPr>
          <p:cNvSpPr txBox="1"/>
          <p:nvPr/>
        </p:nvSpPr>
        <p:spPr>
          <a:xfrm>
            <a:off x="938392" y="6453486"/>
            <a:ext cx="10770876" cy="253366"/>
          </a:xfrm>
          <a:prstGeom prst="rect">
            <a:avLst/>
          </a:prstGeom>
          <a:noFill/>
        </p:spPr>
        <p:txBody>
          <a:bodyPr wrap="square" lIns="0" tIns="0" rIns="0" bIns="0" rtlCol="0" anchor="t">
            <a:noAutofit/>
          </a:bodyPr>
          <a:lstStyle/>
          <a:p>
            <a:pPr algn="just"/>
            <a:r>
              <a:rPr lang="en-GB" sz="1200" dirty="0">
                <a:ea typeface="Calibri" panose="020F0502020204030204" pitchFamily="34" charset="0"/>
              </a:rPr>
              <a:t>*noted that a gap in these proposals is on the economy, where discussions noted that there needs to be a measure identified where ECC can take direct action to affect an outcome, and that outcome be linked with ECC sustainability</a:t>
            </a:r>
            <a:endParaRPr lang="en-GB" sz="1200" dirty="0"/>
          </a:p>
        </p:txBody>
      </p:sp>
    </p:spTree>
    <p:extLst>
      <p:ext uri="{BB962C8B-B14F-4D97-AF65-F5344CB8AC3E}">
        <p14:creationId xmlns:p14="http://schemas.microsoft.com/office/powerpoint/2010/main" val="4015571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3A7D64"/>
          </a:solidFill>
        </p:spPr>
        <p:txBody>
          <a:bodyPr/>
          <a:lstStyle/>
          <a:p>
            <a:pPr algn="ctr"/>
            <a:r>
              <a:rPr lang="en-GB" sz="2400">
                <a:solidFill>
                  <a:schemeClr val="bg1"/>
                </a:solidFill>
              </a:rPr>
              <a:t>Strong, Inclusive &amp; Sustainable Economy</a:t>
            </a:r>
          </a:p>
        </p:txBody>
      </p:sp>
      <p:sp>
        <p:nvSpPr>
          <p:cNvPr id="9" name="Content Placeholder 2">
            <a:extLst>
              <a:ext uri="{FF2B5EF4-FFF2-40B4-BE49-F238E27FC236}">
                <a16:creationId xmlns:a16="http://schemas.microsoft.com/office/drawing/2014/main" id="{426861D6-7236-3DAB-E557-8F31221062FB}"/>
              </a:ext>
            </a:extLst>
          </p:cNvPr>
          <p:cNvSpPr txBox="1">
            <a:spLocks/>
          </p:cNvSpPr>
          <p:nvPr/>
        </p:nvSpPr>
        <p:spPr>
          <a:xfrm>
            <a:off x="864735" y="6545169"/>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i="1"/>
              <a:t>Measures reported annually are included on rotation where there are updated figures</a:t>
            </a:r>
            <a:r>
              <a:rPr lang="en-GB" sz="1200" b="0"/>
              <a:t>.</a:t>
            </a:r>
          </a:p>
          <a:p>
            <a:endParaRPr lang="en-GB" sz="1400" b="0">
              <a:highlight>
                <a:srgbClr val="FFFF00"/>
              </a:highlight>
            </a:endParaRPr>
          </a:p>
          <a:p>
            <a:endParaRPr lang="en-GB" sz="1400" b="0">
              <a:highlight>
                <a:srgbClr val="FFFF00"/>
              </a:highlight>
            </a:endParaRPr>
          </a:p>
        </p:txBody>
      </p:sp>
      <p:graphicFrame>
        <p:nvGraphicFramePr>
          <p:cNvPr id="4" name="Table 6">
            <a:extLst>
              <a:ext uri="{FF2B5EF4-FFF2-40B4-BE49-F238E27FC236}">
                <a16:creationId xmlns:a16="http://schemas.microsoft.com/office/drawing/2014/main" id="{4D915865-157A-2D33-9786-5EA08E939E84}"/>
              </a:ext>
            </a:extLst>
          </p:cNvPr>
          <p:cNvGraphicFramePr>
            <a:graphicFrameLocks noGrp="1"/>
          </p:cNvGraphicFramePr>
          <p:nvPr>
            <p:extLst>
              <p:ext uri="{D42A27DB-BD31-4B8C-83A1-F6EECF244321}">
                <p14:modId xmlns:p14="http://schemas.microsoft.com/office/powerpoint/2010/main" val="3046986297"/>
              </p:ext>
            </p:extLst>
          </p:nvPr>
        </p:nvGraphicFramePr>
        <p:xfrm>
          <a:off x="909895" y="1040130"/>
          <a:ext cx="5305381" cy="3729309"/>
        </p:xfrm>
        <a:graphic>
          <a:graphicData uri="http://schemas.openxmlformats.org/drawingml/2006/table">
            <a:tbl>
              <a:tblPr firstRow="1" bandRow="1">
                <a:tableStyleId>{5940675A-B579-460E-94D1-54222C63F5DA}</a:tableStyleId>
              </a:tblPr>
              <a:tblGrid>
                <a:gridCol w="2048945">
                  <a:extLst>
                    <a:ext uri="{9D8B030D-6E8A-4147-A177-3AD203B41FA5}">
                      <a16:colId xmlns:a16="http://schemas.microsoft.com/office/drawing/2014/main" val="4034003538"/>
                    </a:ext>
                  </a:extLst>
                </a:gridCol>
                <a:gridCol w="748228">
                  <a:extLst>
                    <a:ext uri="{9D8B030D-6E8A-4147-A177-3AD203B41FA5}">
                      <a16:colId xmlns:a16="http://schemas.microsoft.com/office/drawing/2014/main" val="2657282632"/>
                    </a:ext>
                  </a:extLst>
                </a:gridCol>
                <a:gridCol w="1181863">
                  <a:extLst>
                    <a:ext uri="{9D8B030D-6E8A-4147-A177-3AD203B41FA5}">
                      <a16:colId xmlns:a16="http://schemas.microsoft.com/office/drawing/2014/main" val="231473195"/>
                    </a:ext>
                  </a:extLst>
                </a:gridCol>
                <a:gridCol w="1326345">
                  <a:extLst>
                    <a:ext uri="{9D8B030D-6E8A-4147-A177-3AD203B41FA5}">
                      <a16:colId xmlns:a16="http://schemas.microsoft.com/office/drawing/2014/main" val="4213819942"/>
                    </a:ext>
                  </a:extLst>
                </a:gridCol>
              </a:tblGrid>
              <a:tr h="355172">
                <a:tc>
                  <a:txBody>
                    <a:bodyPr/>
                    <a:lstStyle/>
                    <a:p>
                      <a:pPr algn="ctr"/>
                      <a:r>
                        <a:rPr lang="en-GB" sz="1400" b="1"/>
                        <a:t>Measure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RAG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Value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Target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7534579"/>
                  </a:ext>
                </a:extLst>
              </a:tr>
              <a:tr h="1124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a:solidFill>
                            <a:srgbClr val="000000"/>
                          </a:solidFill>
                          <a:effectLst/>
                        </a:rPr>
                        <a:t>Number of people benefitting from ECC skills and employability programmes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strike="noStrike">
                        <a:solidFill>
                          <a:srgbClr val="000000"/>
                        </a:solidFill>
                        <a:effectLst/>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400" b="1" i="0" u="none" strike="noStrike">
                          <a:solidFill>
                            <a:srgbClr val="000000"/>
                          </a:solidFill>
                          <a:effectLst/>
                          <a:latin typeface="Wingdings 3"/>
                          <a:sym typeface="Wingdings 3"/>
                        </a:rPr>
                        <a:t>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a:r>
                        <a:rPr lang="en-GB" sz="1200"/>
                        <a:t>4,100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i="0"/>
                        <a:t>1,720</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8488427"/>
                  </a:ext>
                </a:extLst>
              </a:tr>
              <a:tr h="917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a:solidFill>
                            <a:srgbClr val="000000"/>
                          </a:solidFill>
                          <a:effectLst/>
                        </a:rPr>
                        <a:t>Jobs created directly through ECC programmes</a:t>
                      </a:r>
                    </a:p>
                    <a:p>
                      <a:endParaRPr lang="en-GB" sz="1200" b="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400" b="1" i="0" u="none" strike="noStrike">
                          <a:solidFill>
                            <a:srgbClr val="000000"/>
                          </a:solidFill>
                          <a:effectLst/>
                          <a:latin typeface="Wingdings 3"/>
                          <a:sym typeface="Wingdings 3"/>
                        </a:rPr>
                        <a:t>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a:r>
                        <a:rPr lang="en-GB" sz="1200"/>
                        <a:t>1,117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i="0"/>
                        <a:t>815</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884121"/>
                  </a:ext>
                </a:extLst>
              </a:tr>
              <a:tr h="1331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mn-lt"/>
                        </a:rPr>
                        <a:t>Infrastructure investment secured from developer £m (via S106) (Rolling 4 quarter average)</a:t>
                      </a:r>
                    </a:p>
                    <a:p>
                      <a:endParaRPr lang="en-GB" sz="1200" b="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u="none" strike="noStrike">
                          <a:solidFill>
                            <a:schemeClr val="tx1"/>
                          </a:solidFill>
                          <a:effectLst/>
                          <a:latin typeface="Wingdings 3"/>
                          <a:sym typeface="Wingdings 3"/>
                        </a:rPr>
                        <a:t>È</a:t>
                      </a:r>
                    </a:p>
                    <a:p>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0037"/>
                    </a:solidFill>
                  </a:tcPr>
                </a:tc>
                <a:tc>
                  <a:txBody>
                    <a:bodyPr/>
                    <a:lstStyle/>
                    <a:p>
                      <a:pPr algn="ctr"/>
                      <a:r>
                        <a:rPr lang="en-GB" sz="1200"/>
                        <a:t>£5.5M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i="0"/>
                        <a:t>£9.6M</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0483683"/>
                  </a:ext>
                </a:extLst>
              </a:tr>
            </a:tbl>
          </a:graphicData>
        </a:graphic>
      </p:graphicFrame>
      <p:sp>
        <p:nvSpPr>
          <p:cNvPr id="12" name="Rectangle: Rounded Corners 11">
            <a:extLst>
              <a:ext uri="{FF2B5EF4-FFF2-40B4-BE49-F238E27FC236}">
                <a16:creationId xmlns:a16="http://schemas.microsoft.com/office/drawing/2014/main" id="{A976DE7B-E3E4-3117-F6A9-E386CBAB005C}"/>
              </a:ext>
            </a:extLst>
          </p:cNvPr>
          <p:cNvSpPr/>
          <p:nvPr/>
        </p:nvSpPr>
        <p:spPr>
          <a:xfrm>
            <a:off x="7084847" y="370758"/>
            <a:ext cx="4836628" cy="3820535"/>
          </a:xfrm>
          <a:prstGeom prst="roundRect">
            <a:avLst>
              <a:gd name="adj" fmla="val 2998"/>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3A137B56-AEE8-E82E-D6D4-669338FF8DD0}"/>
              </a:ext>
            </a:extLst>
          </p:cNvPr>
          <p:cNvSpPr/>
          <p:nvPr/>
        </p:nvSpPr>
        <p:spPr>
          <a:xfrm>
            <a:off x="7114754" y="4572080"/>
            <a:ext cx="4834497" cy="1900165"/>
          </a:xfrm>
          <a:prstGeom prst="roundRect">
            <a:avLst>
              <a:gd name="adj" fmla="val 2998"/>
            </a:avLst>
          </a:prstGeom>
          <a:solidFill>
            <a:srgbClr val="E40037">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CB9B3D2-9DD7-1BB6-6A90-CF1449B47DCE}"/>
              </a:ext>
            </a:extLst>
          </p:cNvPr>
          <p:cNvSpPr txBox="1"/>
          <p:nvPr/>
        </p:nvSpPr>
        <p:spPr>
          <a:xfrm>
            <a:off x="7263972" y="568650"/>
            <a:ext cx="4554648" cy="3383124"/>
          </a:xfrm>
          <a:prstGeom prst="rect">
            <a:avLst/>
          </a:prstGeom>
          <a:noFill/>
        </p:spPr>
        <p:txBody>
          <a:bodyPr wrap="square" lIns="0" tIns="0" rIns="0" bIns="0" rtlCol="0" anchor="t">
            <a:noAutofit/>
          </a:bodyPr>
          <a:lstStyle/>
          <a:p>
            <a:pPr>
              <a:spcBef>
                <a:spcPts val="600"/>
              </a:spcBef>
              <a:spcAft>
                <a:spcPts val="0"/>
              </a:spcAft>
            </a:pPr>
            <a:r>
              <a:rPr lang="en-GB" sz="1100" b="1"/>
              <a:t>Skills, employability and jobs:</a:t>
            </a:r>
            <a:endParaRPr lang="en-GB" sz="1100" b="1">
              <a:ea typeface="+mn-lt"/>
              <a:cs typeface="+mn-lt"/>
            </a:endParaRPr>
          </a:p>
          <a:p>
            <a:pPr>
              <a:spcBef>
                <a:spcPts val="600"/>
              </a:spcBef>
            </a:pPr>
            <a:r>
              <a:rPr lang="en-GB" sz="1100" b="0">
                <a:ea typeface="+mn-lt"/>
                <a:cs typeface="+mn-lt"/>
              </a:rPr>
              <a:t>The current target was originally set at 1,720 due to budgetary unknowns. Sufficient funding has been acquired to provide more opportunities for people to gain additional qualifications supporting their aspirations and ability to get better jobs. We are now around three quarters into the academic year with good progress for ACL qualifications. While the aim is to increase the number of people with level 3, 4 and 5 qualifications, </a:t>
            </a:r>
            <a:r>
              <a:rPr lang="en-GB" sz="1100">
                <a:ea typeface="+mn-lt"/>
                <a:cs typeface="+mn-lt"/>
              </a:rPr>
              <a:t>attaining </a:t>
            </a:r>
            <a:r>
              <a:rPr lang="en-GB" sz="1100" b="0">
                <a:ea typeface="+mn-lt"/>
                <a:cs typeface="+mn-lt"/>
              </a:rPr>
              <a:t>level 2 </a:t>
            </a:r>
            <a:r>
              <a:rPr lang="en-GB" sz="1100">
                <a:ea typeface="+mn-lt"/>
                <a:cs typeface="+mn-lt"/>
              </a:rPr>
              <a:t>may be a pre-requisite for that outcome.  </a:t>
            </a:r>
            <a:endParaRPr lang="en-GB" sz="1100" b="0">
              <a:ea typeface="+mn-lt"/>
              <a:cs typeface="+mn-lt"/>
            </a:endParaRPr>
          </a:p>
          <a:p>
            <a:pPr>
              <a:spcBef>
                <a:spcPts val="600"/>
              </a:spcBef>
              <a:spcAft>
                <a:spcPts val="0"/>
              </a:spcAft>
            </a:pPr>
            <a:r>
              <a:rPr lang="en-GB" sz="1100" b="1">
                <a:cs typeface="Calibri"/>
              </a:rPr>
              <a:t>Jobs created directly:</a:t>
            </a:r>
          </a:p>
          <a:p>
            <a:r>
              <a:rPr lang="en-GB" sz="1100" b="0">
                <a:ea typeface="+mn-lt"/>
                <a:cs typeface="+mn-lt"/>
              </a:rPr>
              <a:t>The combined total for jobs directly created through ECC programmes is 1,304.  This significant over achievement was due to additional funding becoming available, which provided more opportunity to increase service provision. The number of jobs created and safeguarded via the Business Support contracts increased by 171 during the last 3 months, with a final total of 1,100 against target of 550.  In addition to this, ECC has provided 187 entry level roles against a target of 210 in the 2022 calendar year, with a further 17 against a target of 265 in Q1 of the 2023 calendar year. Additionally, ECC engaged or supported 3293 businesses, and 175 businesses gained access to finance via the Backing Essex Business programme.</a:t>
            </a:r>
            <a:endParaRPr lang="en-GB" sz="1100">
              <a:cs typeface="Calibri"/>
            </a:endParaRPr>
          </a:p>
          <a:p>
            <a:pPr>
              <a:spcBef>
                <a:spcPts val="600"/>
              </a:spcBef>
              <a:spcAft>
                <a:spcPts val="0"/>
              </a:spcAft>
            </a:pPr>
            <a:endParaRPr lang="en-GB" sz="1200"/>
          </a:p>
        </p:txBody>
      </p:sp>
      <p:sp>
        <p:nvSpPr>
          <p:cNvPr id="23" name="TextBox 22">
            <a:extLst>
              <a:ext uri="{FF2B5EF4-FFF2-40B4-BE49-F238E27FC236}">
                <a16:creationId xmlns:a16="http://schemas.microsoft.com/office/drawing/2014/main" id="{021B7B35-A7F2-B439-3B87-7089CDB6F5BA}"/>
              </a:ext>
            </a:extLst>
          </p:cNvPr>
          <p:cNvSpPr txBox="1"/>
          <p:nvPr/>
        </p:nvSpPr>
        <p:spPr>
          <a:xfrm>
            <a:off x="7261732" y="4648492"/>
            <a:ext cx="4482858" cy="1756906"/>
          </a:xfrm>
          <a:prstGeom prst="rect">
            <a:avLst/>
          </a:prstGeom>
          <a:noFill/>
        </p:spPr>
        <p:txBody>
          <a:bodyPr wrap="square" lIns="0" tIns="0" rIns="0" bIns="0" rtlCol="0" anchor="t">
            <a:noAutofit/>
          </a:bodyPr>
          <a:lstStyle/>
          <a:p>
            <a:pPr>
              <a:spcBef>
                <a:spcPts val="0"/>
              </a:spcBef>
              <a:spcAft>
                <a:spcPts val="0"/>
              </a:spcAft>
            </a:pPr>
            <a:r>
              <a:rPr lang="en-GB" sz="1100" b="1"/>
              <a:t>Funding and investment:</a:t>
            </a:r>
          </a:p>
          <a:p>
            <a:pPr>
              <a:spcBef>
                <a:spcPts val="0"/>
              </a:spcBef>
              <a:spcAft>
                <a:spcPts val="0"/>
              </a:spcAft>
            </a:pPr>
            <a:endParaRPr lang="en-GB" sz="1100" b="1">
              <a:cs typeface="Calibri"/>
            </a:endParaRPr>
          </a:p>
          <a:p>
            <a:r>
              <a:rPr lang="en-GB" sz="1100" b="0">
                <a:ea typeface="+mn-lt"/>
                <a:cs typeface="+mn-lt"/>
              </a:rPr>
              <a:t>S106 receipts depend upon the wider economic climate and the progress of housing developments across the County, payable only at certain trigger points, and therefore vary significantly across the year and between years. This report now shows a rolling average, rather than ‘year to date’ as this reduces the impact of cyclical variations on performance outturns. Castle Point is the only district </a:t>
            </a:r>
            <a:r>
              <a:rPr lang="en-GB" sz="1100">
                <a:ea typeface="+mn-lt"/>
                <a:cs typeface="+mn-lt"/>
              </a:rPr>
              <a:t>that</a:t>
            </a:r>
            <a:r>
              <a:rPr lang="en-GB" sz="1100" b="0">
                <a:ea typeface="+mn-lt"/>
                <a:cs typeface="+mn-lt"/>
              </a:rPr>
              <a:t> </a:t>
            </a:r>
            <a:r>
              <a:rPr lang="en-GB" sz="1100">
                <a:ea typeface="+mn-lt"/>
                <a:cs typeface="+mn-lt"/>
              </a:rPr>
              <a:t>did </a:t>
            </a:r>
            <a:r>
              <a:rPr lang="en-GB" sz="1100" b="0">
                <a:ea typeface="+mn-lt"/>
                <a:cs typeface="+mn-lt"/>
              </a:rPr>
              <a:t>not </a:t>
            </a:r>
            <a:r>
              <a:rPr lang="en-GB" sz="1100">
                <a:ea typeface="+mn-lt"/>
                <a:cs typeface="+mn-lt"/>
              </a:rPr>
              <a:t>receive</a:t>
            </a:r>
            <a:r>
              <a:rPr lang="en-GB" sz="1100" b="0">
                <a:ea typeface="+mn-lt"/>
                <a:cs typeface="+mn-lt"/>
              </a:rPr>
              <a:t> any funding for 22/23. Compared with 21/22, contributions for the Strategic Development receipt category is up by around £2.6m.</a:t>
            </a:r>
            <a:endParaRPr lang="en-GB" sz="1100">
              <a:cs typeface="Calibri"/>
            </a:endParaRPr>
          </a:p>
        </p:txBody>
      </p:sp>
    </p:spTree>
    <p:extLst>
      <p:ext uri="{BB962C8B-B14F-4D97-AF65-F5344CB8AC3E}">
        <p14:creationId xmlns:p14="http://schemas.microsoft.com/office/powerpoint/2010/main" val="1681459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091D2B8-0BD6-DA82-DCD4-A0EF9001DB9F}"/>
              </a:ext>
            </a:extLst>
          </p:cNvPr>
          <p:cNvSpPr/>
          <p:nvPr/>
        </p:nvSpPr>
        <p:spPr>
          <a:xfrm>
            <a:off x="6747633" y="501714"/>
            <a:ext cx="5272607" cy="2055787"/>
          </a:xfrm>
          <a:prstGeom prst="roundRect">
            <a:avLst>
              <a:gd name="adj" fmla="val 2998"/>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729D4D"/>
          </a:solidFill>
        </p:spPr>
        <p:txBody>
          <a:bodyPr/>
          <a:lstStyle/>
          <a:p>
            <a:pPr algn="ctr"/>
            <a:r>
              <a:rPr lang="en-GB" sz="2400">
                <a:solidFill>
                  <a:schemeClr val="bg1"/>
                </a:solidFill>
              </a:rPr>
              <a:t>High Quality Environment</a:t>
            </a:r>
          </a:p>
        </p:txBody>
      </p:sp>
      <p:sp>
        <p:nvSpPr>
          <p:cNvPr id="8" name="Content Placeholder 7">
            <a:extLst>
              <a:ext uri="{FF2B5EF4-FFF2-40B4-BE49-F238E27FC236}">
                <a16:creationId xmlns:a16="http://schemas.microsoft.com/office/drawing/2014/main" id="{D4C02711-E1B7-7756-EE0D-C8E177BA0476}"/>
              </a:ext>
            </a:extLst>
          </p:cNvPr>
          <p:cNvSpPr>
            <a:spLocks noGrp="1"/>
          </p:cNvSpPr>
          <p:nvPr>
            <p:ph sz="half" idx="1"/>
          </p:nvPr>
        </p:nvSpPr>
        <p:spPr>
          <a:xfrm>
            <a:off x="6811086" y="641141"/>
            <a:ext cx="5100984" cy="1913424"/>
          </a:xfrm>
        </p:spPr>
        <p:txBody>
          <a:bodyPr vert="horz" lIns="0" tIns="0" rIns="0" bIns="0" rtlCol="0" anchor="t">
            <a:noAutofit/>
          </a:bodyPr>
          <a:lstStyle/>
          <a:p>
            <a:pPr>
              <a:spcBef>
                <a:spcPts val="0"/>
              </a:spcBef>
              <a:spcAft>
                <a:spcPts val="0"/>
              </a:spcAft>
            </a:pPr>
            <a:r>
              <a:rPr lang="en-GB" sz="1100"/>
              <a:t>Streetlights:</a:t>
            </a:r>
            <a:r>
              <a:rPr lang="en-GB" sz="1100">
                <a:ea typeface="+mn-lt"/>
                <a:cs typeface="+mn-lt"/>
              </a:rPr>
              <a:t> </a:t>
            </a:r>
          </a:p>
          <a:p>
            <a:pPr>
              <a:spcBef>
                <a:spcPts val="0"/>
              </a:spcBef>
              <a:spcAft>
                <a:spcPts val="0"/>
              </a:spcAft>
            </a:pPr>
            <a:r>
              <a:rPr lang="en-GB" sz="1100" b="0">
                <a:ea typeface="+mn-lt"/>
                <a:cs typeface="+mn-lt"/>
              </a:rPr>
              <a:t>This is the third and final year of Phase 4 of the LED Replacement Programme.  This year should see ECC finalise converting all of our remaining old-style street lighting stock from lamps into LED’s. Last year the upgrade programme was significantly impacted by the global shortage of components for the ‘Telecells’ that are used to control the streetlights.  While we were able to recover a lot of lost ground in the final quarter of 22/23, this leaves the final year with a stretching target of 32,476 replacements. It should be noted that this is over 10% larger than the programmes delivered in Year 1 and Year 2 (27,131 and 28,439 replacements respectively).   In Q1 we have seen Essex Highways delivery to be in line with the profile and, assuming no unforeseen issues, are currently on track to complete the programme by March 2024 as planned.</a:t>
            </a:r>
            <a:endParaRPr lang="en-GB" sz="1100">
              <a:cs typeface="Calibri"/>
            </a:endParaRPr>
          </a:p>
          <a:p>
            <a:pPr algn="just"/>
            <a:endParaRPr lang="en-GB"/>
          </a:p>
          <a:p>
            <a:pPr algn="just"/>
            <a:endParaRPr lang="en-GB"/>
          </a:p>
          <a:p>
            <a:pPr algn="just"/>
            <a:endParaRPr lang="en-GB"/>
          </a:p>
          <a:p>
            <a:pPr algn="just">
              <a:spcBef>
                <a:spcPts val="0"/>
              </a:spcBef>
              <a:spcAft>
                <a:spcPts val="0"/>
              </a:spcAft>
            </a:pPr>
            <a:endParaRPr lang="en-GB" sz="1050" b="0">
              <a:cs typeface="Calibri"/>
            </a:endParaRPr>
          </a:p>
          <a:p>
            <a:pPr algn="just">
              <a:spcBef>
                <a:spcPts val="0"/>
              </a:spcBef>
              <a:spcAft>
                <a:spcPts val="0"/>
              </a:spcAft>
            </a:pPr>
            <a:endParaRPr lang="en-GB" sz="1400" b="0" i="0" u="none" strike="noStrike" baseline="0"/>
          </a:p>
          <a:p>
            <a:pPr>
              <a:spcBef>
                <a:spcPts val="0"/>
              </a:spcBef>
              <a:spcAft>
                <a:spcPts val="600"/>
              </a:spcAft>
            </a:pPr>
            <a:endParaRPr lang="en-GB" sz="900" b="0"/>
          </a:p>
          <a:p>
            <a:pPr>
              <a:spcBef>
                <a:spcPts val="0"/>
              </a:spcBef>
              <a:spcAft>
                <a:spcPts val="600"/>
              </a:spcAft>
            </a:pPr>
            <a:endParaRPr lang="en-GB" sz="1100" b="0"/>
          </a:p>
          <a:p>
            <a:endParaRPr lang="en-GB"/>
          </a:p>
        </p:txBody>
      </p:sp>
      <p:sp>
        <p:nvSpPr>
          <p:cNvPr id="9" name="Content Placeholder 2">
            <a:extLst>
              <a:ext uri="{FF2B5EF4-FFF2-40B4-BE49-F238E27FC236}">
                <a16:creationId xmlns:a16="http://schemas.microsoft.com/office/drawing/2014/main" id="{BD1DC671-73FE-FE4C-1D5D-0B6BDD09ED62}"/>
              </a:ext>
            </a:extLst>
          </p:cNvPr>
          <p:cNvSpPr txBox="1">
            <a:spLocks/>
          </p:cNvSpPr>
          <p:nvPr/>
        </p:nvSpPr>
        <p:spPr>
          <a:xfrm>
            <a:off x="906733" y="6587283"/>
            <a:ext cx="5529960"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i="1"/>
              <a:t>Measures reported annually are included on rotation where there are updated figures</a:t>
            </a:r>
            <a:r>
              <a:rPr lang="en-GB" sz="1200" b="0"/>
              <a:t>.</a:t>
            </a:r>
          </a:p>
          <a:p>
            <a:endParaRPr lang="en-GB" sz="1400" b="0">
              <a:highlight>
                <a:srgbClr val="FFFF00"/>
              </a:highlight>
            </a:endParaRPr>
          </a:p>
          <a:p>
            <a:endParaRPr lang="en-GB" sz="1400" b="0">
              <a:highlight>
                <a:srgbClr val="FFFF00"/>
              </a:highlight>
            </a:endParaRPr>
          </a:p>
        </p:txBody>
      </p:sp>
      <p:graphicFrame>
        <p:nvGraphicFramePr>
          <p:cNvPr id="2" name="Table 6">
            <a:extLst>
              <a:ext uri="{FF2B5EF4-FFF2-40B4-BE49-F238E27FC236}">
                <a16:creationId xmlns:a16="http://schemas.microsoft.com/office/drawing/2014/main" id="{AE2AA28A-434D-D0C9-B64D-AA3ACF2F3989}"/>
              </a:ext>
            </a:extLst>
          </p:cNvPr>
          <p:cNvGraphicFramePr>
            <a:graphicFrameLocks noGrp="1"/>
          </p:cNvGraphicFramePr>
          <p:nvPr>
            <p:extLst>
              <p:ext uri="{D42A27DB-BD31-4B8C-83A1-F6EECF244321}">
                <p14:modId xmlns:p14="http://schemas.microsoft.com/office/powerpoint/2010/main" val="3479147137"/>
              </p:ext>
            </p:extLst>
          </p:nvPr>
        </p:nvGraphicFramePr>
        <p:xfrm>
          <a:off x="879183" y="1383030"/>
          <a:ext cx="5272607" cy="2467559"/>
        </p:xfrm>
        <a:graphic>
          <a:graphicData uri="http://schemas.openxmlformats.org/drawingml/2006/table">
            <a:tbl>
              <a:tblPr firstRow="1" bandRow="1">
                <a:tableStyleId>{5940675A-B579-460E-94D1-54222C63F5DA}</a:tableStyleId>
              </a:tblPr>
              <a:tblGrid>
                <a:gridCol w="2162874">
                  <a:extLst>
                    <a:ext uri="{9D8B030D-6E8A-4147-A177-3AD203B41FA5}">
                      <a16:colId xmlns:a16="http://schemas.microsoft.com/office/drawing/2014/main" val="4034003538"/>
                    </a:ext>
                  </a:extLst>
                </a:gridCol>
                <a:gridCol w="617020">
                  <a:extLst>
                    <a:ext uri="{9D8B030D-6E8A-4147-A177-3AD203B41FA5}">
                      <a16:colId xmlns:a16="http://schemas.microsoft.com/office/drawing/2014/main" val="2657282632"/>
                    </a:ext>
                  </a:extLst>
                </a:gridCol>
                <a:gridCol w="1366429">
                  <a:extLst>
                    <a:ext uri="{9D8B030D-6E8A-4147-A177-3AD203B41FA5}">
                      <a16:colId xmlns:a16="http://schemas.microsoft.com/office/drawing/2014/main" val="231473195"/>
                    </a:ext>
                  </a:extLst>
                </a:gridCol>
                <a:gridCol w="1126284">
                  <a:extLst>
                    <a:ext uri="{9D8B030D-6E8A-4147-A177-3AD203B41FA5}">
                      <a16:colId xmlns:a16="http://schemas.microsoft.com/office/drawing/2014/main" val="4213819942"/>
                    </a:ext>
                  </a:extLst>
                </a:gridCol>
              </a:tblGrid>
              <a:tr h="384867">
                <a:tc>
                  <a:txBody>
                    <a:bodyPr/>
                    <a:lstStyle/>
                    <a:p>
                      <a:pPr algn="ctr"/>
                      <a:r>
                        <a:rPr lang="en-GB" sz="1400" b="1"/>
                        <a:t>Measure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RAG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Value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Target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7534579"/>
                  </a:ext>
                </a:extLst>
              </a:tr>
              <a:tr h="523179">
                <a:tc>
                  <a:txBody>
                    <a:bodyPr/>
                    <a:lstStyle/>
                    <a:p>
                      <a:pPr algn="l" fontAlgn="ctr"/>
                      <a:r>
                        <a:rPr lang="en-GB" sz="1200" b="0" i="0" u="none" strike="noStrike">
                          <a:solidFill>
                            <a:srgbClr val="000000"/>
                          </a:solidFill>
                          <a:effectLst/>
                          <a:latin typeface="Calibri"/>
                        </a:rPr>
                        <a:t>Retrofit in low-income households</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400" b="1" i="0" u="none" strike="noStrike">
                          <a:solidFill>
                            <a:srgbClr val="000000"/>
                          </a:solidFill>
                          <a:effectLst/>
                          <a:latin typeface="Wingdings 3"/>
                          <a:sym typeface="Wingdings 3"/>
                        </a:rPr>
                        <a:t>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0035"/>
                    </a:solidFill>
                  </a:tcPr>
                </a:tc>
                <a:tc>
                  <a:txBody>
                    <a:bodyPr/>
                    <a:lstStyle/>
                    <a:p>
                      <a:pPr algn="ctr" fontAlgn="ctr"/>
                      <a:r>
                        <a:rPr lang="en-GB" sz="1200" b="0" i="0" u="none" strike="noStrike">
                          <a:solidFill>
                            <a:srgbClr val="000000"/>
                          </a:solidFill>
                          <a:effectLst/>
                          <a:latin typeface="Calibri"/>
                        </a:rPr>
                        <a:t>246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0" i="0" u="none" strike="noStrike">
                          <a:solidFill>
                            <a:schemeClr val="tx1"/>
                          </a:solidFill>
                          <a:effectLst/>
                          <a:latin typeface="Calibri"/>
                        </a:rPr>
                        <a:t>547</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8488427"/>
                  </a:ext>
                </a:extLst>
              </a:tr>
              <a:tr h="1036334">
                <a:tc>
                  <a:txBody>
                    <a:bodyPr/>
                    <a:lstStyle/>
                    <a:p>
                      <a:pPr algn="l" fontAlgn="ctr"/>
                      <a:r>
                        <a:rPr lang="en-GB" sz="1200" b="0" i="0" u="none" strike="noStrike">
                          <a:solidFill>
                            <a:srgbClr val="000000"/>
                          </a:solidFill>
                          <a:effectLst/>
                          <a:latin typeface="Calibri"/>
                        </a:rPr>
                        <a:t>Replacing streetlights (mainly residential roads) in Essex with new LED lights</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400" b="1" i="0" u="none" strike="noStrike">
                          <a:solidFill>
                            <a:srgbClr val="000000"/>
                          </a:solidFill>
                          <a:effectLst/>
                          <a:latin typeface="Wingdings 3"/>
                          <a:sym typeface="Wingdings 3"/>
                        </a:rPr>
                        <a:t>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200" b="0" i="0" u="none" strike="noStrike">
                          <a:solidFill>
                            <a:srgbClr val="000000"/>
                          </a:solidFill>
                          <a:effectLst/>
                          <a:latin typeface="Calibri"/>
                        </a:rPr>
                        <a:t>7,582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0" i="0" u="none" strike="noStrike">
                          <a:solidFill>
                            <a:schemeClr val="tx1"/>
                          </a:solidFill>
                          <a:effectLst/>
                          <a:latin typeface="Calibri"/>
                        </a:rPr>
                        <a:t>32,476</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884121"/>
                  </a:ext>
                </a:extLst>
              </a:tr>
              <a:tr h="523179">
                <a:tc>
                  <a:txBody>
                    <a:bodyPr/>
                    <a:lstStyle/>
                    <a:p>
                      <a:pPr algn="l" fontAlgn="ctr"/>
                      <a:r>
                        <a:rPr lang="en-GB" sz="1200" b="0" i="0" u="none" strike="noStrike">
                          <a:solidFill>
                            <a:srgbClr val="000000"/>
                          </a:solidFill>
                          <a:effectLst/>
                          <a:latin typeface="Calibri"/>
                        </a:rPr>
                        <a:t>Sections of coastal paths completed</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Wingdings 3"/>
                          <a:ea typeface="+mn-ea"/>
                          <a:cs typeface="+mn-cs"/>
                          <a:sym typeface="Wingdings 3"/>
                        </a:rPr>
                        <a:t>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0037"/>
                    </a:solidFill>
                  </a:tcPr>
                </a:tc>
                <a:tc>
                  <a:txBody>
                    <a:bodyPr/>
                    <a:lstStyle/>
                    <a:p>
                      <a:pPr algn="ctr" fontAlgn="ctr"/>
                      <a:r>
                        <a:rPr lang="en-GB" sz="1200" b="0" i="0" u="none" strike="noStrike">
                          <a:solidFill>
                            <a:srgbClr val="000000"/>
                          </a:solidFill>
                          <a:effectLst/>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0" i="0" u="none" strike="noStrike">
                          <a:solidFill>
                            <a:schemeClr val="tx1"/>
                          </a:solidFill>
                          <a:effectLst/>
                          <a:latin typeface="Calibri"/>
                        </a:rPr>
                        <a:t>7</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0483683"/>
                  </a:ext>
                </a:extLst>
              </a:tr>
            </a:tbl>
          </a:graphicData>
        </a:graphic>
      </p:graphicFrame>
      <p:sp>
        <p:nvSpPr>
          <p:cNvPr id="10" name="Rectangle: Rounded Corners 9">
            <a:extLst>
              <a:ext uri="{FF2B5EF4-FFF2-40B4-BE49-F238E27FC236}">
                <a16:creationId xmlns:a16="http://schemas.microsoft.com/office/drawing/2014/main" id="{31BB916B-E8A2-76F4-FA73-15C46DB958B7}"/>
              </a:ext>
            </a:extLst>
          </p:cNvPr>
          <p:cNvSpPr/>
          <p:nvPr/>
        </p:nvSpPr>
        <p:spPr>
          <a:xfrm>
            <a:off x="6710462" y="3286707"/>
            <a:ext cx="5296750" cy="3097303"/>
          </a:xfrm>
          <a:prstGeom prst="roundRect">
            <a:avLst>
              <a:gd name="adj" fmla="val 2998"/>
            </a:avLst>
          </a:prstGeom>
          <a:solidFill>
            <a:srgbClr val="E40037">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7">
            <a:extLst>
              <a:ext uri="{FF2B5EF4-FFF2-40B4-BE49-F238E27FC236}">
                <a16:creationId xmlns:a16="http://schemas.microsoft.com/office/drawing/2014/main" id="{8538FFDD-3DB5-092A-102B-513A35028A03}"/>
              </a:ext>
            </a:extLst>
          </p:cNvPr>
          <p:cNvSpPr txBox="1">
            <a:spLocks/>
          </p:cNvSpPr>
          <p:nvPr/>
        </p:nvSpPr>
        <p:spPr>
          <a:xfrm>
            <a:off x="6814859" y="3361628"/>
            <a:ext cx="5100983" cy="2735348"/>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0"/>
              </a:spcAft>
            </a:pPr>
            <a:r>
              <a:rPr lang="en-GB" sz="1050"/>
              <a:t>Retrofit in low-income households:</a:t>
            </a:r>
            <a:endParaRPr lang="en-GB" sz="1050">
              <a:ea typeface="+mn-lt"/>
              <a:cs typeface="+mn-lt"/>
            </a:endParaRPr>
          </a:p>
          <a:p>
            <a:pPr algn="just">
              <a:spcBef>
                <a:spcPts val="0"/>
              </a:spcBef>
              <a:spcAft>
                <a:spcPts val="0"/>
              </a:spcAft>
            </a:pPr>
            <a:r>
              <a:rPr lang="en-GB" sz="1050" b="0">
                <a:ea typeface="+mn-lt"/>
                <a:cs typeface="+mn-lt"/>
              </a:rPr>
              <a:t>ECC Led Projects The SHDF (Sustainable Housing Decarbonisation Fund) completed 93 properties by the end of Q4. This is lower than the predicted figure of 547, but the nature of the work requires that significant efforts are put into the analysis and administration tasks at the outset of the programmes, with the actual installations occurring toward the end.  The completion rate will therefore continue at pace during the first quarter of 2023/24.</a:t>
            </a:r>
            <a:endParaRPr lang="en-GB" sz="1050">
              <a:ea typeface="+mn-lt"/>
              <a:cs typeface="+mn-lt"/>
            </a:endParaRPr>
          </a:p>
          <a:p>
            <a:pPr algn="just">
              <a:spcBef>
                <a:spcPts val="0"/>
              </a:spcBef>
              <a:spcAft>
                <a:spcPts val="0"/>
              </a:spcAft>
            </a:pPr>
            <a:r>
              <a:rPr lang="en-GB" sz="1050" b="0">
                <a:ea typeface="+mn-lt"/>
                <a:cs typeface="+mn-lt"/>
              </a:rPr>
              <a:t>External Partner Projects - Delivered by the Southeast Energy Hub The figures reported in Feb 2023 show 298 homes completed across Essex - 232 under the Green Homes Grant Local Authority Delivery (GHG LAD) Phase 3, and 66 under phase 1 of the Home Upgrade Grant (HUG1). In both instances, the highest number of completed homes were in Tendring. </a:t>
            </a:r>
          </a:p>
          <a:p>
            <a:pPr algn="just">
              <a:spcBef>
                <a:spcPts val="0"/>
              </a:spcBef>
              <a:spcAft>
                <a:spcPts val="0"/>
              </a:spcAft>
            </a:pPr>
            <a:endParaRPr lang="en-GB" sz="1050">
              <a:cs typeface="Calibri"/>
            </a:endParaRPr>
          </a:p>
          <a:p>
            <a:pPr algn="just">
              <a:spcBef>
                <a:spcPts val="0"/>
              </a:spcBef>
              <a:spcAft>
                <a:spcPts val="0"/>
              </a:spcAft>
            </a:pPr>
            <a:r>
              <a:rPr lang="en-GB" sz="1050"/>
              <a:t>Coastal Paths:</a:t>
            </a:r>
            <a:endParaRPr lang="en-GB" sz="1050">
              <a:ea typeface="+mn-lt"/>
              <a:cs typeface="+mn-lt"/>
            </a:endParaRPr>
          </a:p>
          <a:p>
            <a:pPr algn="just">
              <a:spcBef>
                <a:spcPts val="0"/>
              </a:spcBef>
              <a:spcAft>
                <a:spcPts val="0"/>
              </a:spcAft>
            </a:pPr>
            <a:r>
              <a:rPr lang="en-GB" sz="1050" b="0">
                <a:ea typeface="+mn-lt"/>
                <a:cs typeface="+mn-lt"/>
              </a:rPr>
              <a:t>It is now possible for members of the public to walk along four of the nine Essex coastal paths; an unbroken stretch of 142 miles from Tilbury to </a:t>
            </a:r>
            <a:r>
              <a:rPr lang="en-GB" sz="1050" b="0" err="1">
                <a:ea typeface="+mn-lt"/>
                <a:cs typeface="+mn-lt"/>
              </a:rPr>
              <a:t>Salcott</a:t>
            </a:r>
            <a:r>
              <a:rPr lang="en-GB" sz="1050" b="0">
                <a:ea typeface="+mn-lt"/>
                <a:cs typeface="+mn-lt"/>
              </a:rPr>
              <a:t>. Approval has been granted in full for a further 88 miles, covering the two stretches from </a:t>
            </a:r>
            <a:r>
              <a:rPr lang="en-GB" sz="1050" b="0" err="1">
                <a:ea typeface="+mn-lt"/>
                <a:cs typeface="+mn-lt"/>
              </a:rPr>
              <a:t>Salcott</a:t>
            </a:r>
            <a:r>
              <a:rPr lang="en-GB" sz="1050" b="0">
                <a:ea typeface="+mn-lt"/>
                <a:cs typeface="+mn-lt"/>
              </a:rPr>
              <a:t> to Harwich, and work is underway to establish the routes for public use.  The </a:t>
            </a:r>
            <a:r>
              <a:rPr lang="en-GB" sz="1050" b="0" err="1">
                <a:ea typeface="+mn-lt"/>
                <a:cs typeface="+mn-lt"/>
              </a:rPr>
              <a:t>Jaywick</a:t>
            </a:r>
            <a:r>
              <a:rPr lang="en-GB" sz="1050" b="0">
                <a:ea typeface="+mn-lt"/>
                <a:cs typeface="+mn-lt"/>
              </a:rPr>
              <a:t> to Harwich stretch is expected to complete in March 2025. Volunteers continue to maintain signage along the open stretches and the first maintenance grants have been offered for the open stretches</a:t>
            </a:r>
            <a:r>
              <a:rPr lang="en-GB" sz="1000" b="0">
                <a:ea typeface="+mn-lt"/>
                <a:cs typeface="+mn-lt"/>
              </a:rPr>
              <a:t>.</a:t>
            </a:r>
            <a:endParaRPr lang="en-GB" sz="1000">
              <a:cs typeface="Calibri"/>
            </a:endParaRPr>
          </a:p>
          <a:p>
            <a:pPr algn="just"/>
            <a:endParaRPr lang="en-GB"/>
          </a:p>
          <a:p>
            <a:pPr algn="just"/>
            <a:endParaRPr lang="en-GB"/>
          </a:p>
          <a:p>
            <a:pPr algn="just"/>
            <a:endParaRPr lang="en-GB"/>
          </a:p>
          <a:p>
            <a:pPr algn="just">
              <a:spcBef>
                <a:spcPts val="0"/>
              </a:spcBef>
              <a:spcAft>
                <a:spcPts val="0"/>
              </a:spcAft>
            </a:pPr>
            <a:endParaRPr lang="en-GB" sz="1050" b="0">
              <a:cs typeface="Calibri"/>
            </a:endParaRPr>
          </a:p>
          <a:p>
            <a:pPr algn="just">
              <a:spcBef>
                <a:spcPts val="0"/>
              </a:spcBef>
              <a:spcAft>
                <a:spcPts val="0"/>
              </a:spcAft>
            </a:pPr>
            <a:endParaRPr lang="en-GB" sz="1400" b="0"/>
          </a:p>
          <a:p>
            <a:pPr>
              <a:spcBef>
                <a:spcPts val="0"/>
              </a:spcBef>
              <a:spcAft>
                <a:spcPts val="600"/>
              </a:spcAft>
            </a:pPr>
            <a:endParaRPr lang="en-GB" sz="900" b="0"/>
          </a:p>
          <a:p>
            <a:pPr>
              <a:spcBef>
                <a:spcPts val="0"/>
              </a:spcBef>
              <a:spcAft>
                <a:spcPts val="600"/>
              </a:spcAft>
            </a:pPr>
            <a:endParaRPr lang="en-GB" sz="1100" b="0"/>
          </a:p>
          <a:p>
            <a:endParaRPr lang="en-GB"/>
          </a:p>
        </p:txBody>
      </p:sp>
    </p:spTree>
    <p:extLst>
      <p:ext uri="{BB962C8B-B14F-4D97-AF65-F5344CB8AC3E}">
        <p14:creationId xmlns:p14="http://schemas.microsoft.com/office/powerpoint/2010/main" val="369673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78E823B-5472-D28B-3115-0CC9578176C5}"/>
              </a:ext>
            </a:extLst>
          </p:cNvPr>
          <p:cNvSpPr/>
          <p:nvPr/>
        </p:nvSpPr>
        <p:spPr>
          <a:xfrm>
            <a:off x="6981977" y="400049"/>
            <a:ext cx="5019522" cy="2297431"/>
          </a:xfrm>
          <a:prstGeom prst="roundRect">
            <a:avLst>
              <a:gd name="adj" fmla="val 2998"/>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4179AA"/>
          </a:solidFill>
        </p:spPr>
        <p:txBody>
          <a:bodyPr/>
          <a:lstStyle/>
          <a:p>
            <a:pPr algn="ctr"/>
            <a:r>
              <a:rPr lang="en-GB" sz="2400">
                <a:solidFill>
                  <a:schemeClr val="bg1"/>
                </a:solidFill>
              </a:rPr>
              <a:t>Health, Wellbeing &amp; Independence for all Ages 1</a:t>
            </a:r>
          </a:p>
        </p:txBody>
      </p:sp>
      <p:sp>
        <p:nvSpPr>
          <p:cNvPr id="8" name="Content Placeholder 7">
            <a:extLst>
              <a:ext uri="{FF2B5EF4-FFF2-40B4-BE49-F238E27FC236}">
                <a16:creationId xmlns:a16="http://schemas.microsoft.com/office/drawing/2014/main" id="{8C8153A0-478A-AFAD-45C4-4BD676062A2D}"/>
              </a:ext>
            </a:extLst>
          </p:cNvPr>
          <p:cNvSpPr>
            <a:spLocks noGrp="1"/>
          </p:cNvSpPr>
          <p:nvPr>
            <p:ph sz="half" idx="1"/>
          </p:nvPr>
        </p:nvSpPr>
        <p:spPr>
          <a:xfrm>
            <a:off x="7087415" y="559200"/>
            <a:ext cx="4639766" cy="5685183"/>
          </a:xfrm>
        </p:spPr>
        <p:txBody>
          <a:bodyPr vert="horz" lIns="0" tIns="0" rIns="0" bIns="0" rtlCol="0" anchor="t">
            <a:noAutofit/>
          </a:bodyPr>
          <a:lstStyle/>
          <a:p>
            <a:r>
              <a:rPr lang="en-GB" sz="1200"/>
              <a:t>Weight management: </a:t>
            </a:r>
            <a:endParaRPr lang="en-GB" sz="1200">
              <a:ea typeface="+mn-lt"/>
              <a:cs typeface="+mn-lt"/>
            </a:endParaRPr>
          </a:p>
          <a:p>
            <a:r>
              <a:rPr lang="en-GB" sz="1200" b="0">
                <a:ea typeface="+mn-lt"/>
                <a:cs typeface="+mn-lt"/>
              </a:rPr>
              <a:t>We are in the first two years of the Essex Wellbeing Service (EWS) and are still seeing infrastructure development, such as increasing recruitment routes to meet necessary numbers - as such, not all weight management pathways are established or are fulling working yet.  From year 3 onwards (2024/25), there remains a contractual expectation that EWS considerably increase the numbers supported to lose weight, and also monitor the number who actually lose weight sustainably over a period of 3 years.</a:t>
            </a:r>
            <a:endParaRPr lang="en-GB" sz="1200">
              <a:cs typeface="Calibri"/>
            </a:endParaRPr>
          </a:p>
          <a:p>
            <a:pPr>
              <a:spcBef>
                <a:spcPts val="600"/>
              </a:spcBef>
              <a:spcAft>
                <a:spcPts val="0"/>
              </a:spcAft>
            </a:pPr>
            <a:endParaRPr lang="en-GB" sz="1400">
              <a:cs typeface="Calibri"/>
            </a:endParaRPr>
          </a:p>
          <a:p>
            <a:pPr>
              <a:spcBef>
                <a:spcPts val="600"/>
              </a:spcBef>
              <a:spcAft>
                <a:spcPts val="0"/>
              </a:spcAft>
            </a:pPr>
            <a:endParaRPr lang="en-GB" sz="1100" b="0">
              <a:cs typeface="Calibri"/>
            </a:endParaRPr>
          </a:p>
          <a:p>
            <a:pPr>
              <a:spcBef>
                <a:spcPts val="600"/>
              </a:spcBef>
              <a:spcAft>
                <a:spcPts val="0"/>
              </a:spcAft>
            </a:pPr>
            <a:endParaRPr lang="en-GB" sz="1400">
              <a:cs typeface="Calibri"/>
            </a:endParaRPr>
          </a:p>
          <a:p>
            <a:pPr>
              <a:spcBef>
                <a:spcPts val="0"/>
              </a:spcBef>
              <a:spcAft>
                <a:spcPts val="600"/>
              </a:spcAft>
            </a:pPr>
            <a:endParaRPr lang="en-GB"/>
          </a:p>
        </p:txBody>
      </p:sp>
      <p:sp>
        <p:nvSpPr>
          <p:cNvPr id="10" name="Content Placeholder 2">
            <a:extLst>
              <a:ext uri="{FF2B5EF4-FFF2-40B4-BE49-F238E27FC236}">
                <a16:creationId xmlns:a16="http://schemas.microsoft.com/office/drawing/2014/main" id="{CEAC6771-BE4C-98C5-6CD7-F44165CC99ED}"/>
              </a:ext>
            </a:extLst>
          </p:cNvPr>
          <p:cNvSpPr txBox="1">
            <a:spLocks/>
          </p:cNvSpPr>
          <p:nvPr/>
        </p:nvSpPr>
        <p:spPr>
          <a:xfrm>
            <a:off x="941477" y="6484413"/>
            <a:ext cx="544995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i="1"/>
              <a:t>Measures reported annually are included on rotation where there are updated figures</a:t>
            </a:r>
            <a:r>
              <a:rPr lang="en-GB" sz="1200" b="0"/>
              <a:t>.</a:t>
            </a:r>
          </a:p>
          <a:p>
            <a:endParaRPr lang="en-GB" sz="1400" b="0">
              <a:highlight>
                <a:srgbClr val="FFFF00"/>
              </a:highlight>
            </a:endParaRPr>
          </a:p>
          <a:p>
            <a:endParaRPr lang="en-GB" sz="1400" b="0">
              <a:highlight>
                <a:srgbClr val="FFFF00"/>
              </a:highlight>
            </a:endParaRPr>
          </a:p>
        </p:txBody>
      </p:sp>
      <p:graphicFrame>
        <p:nvGraphicFramePr>
          <p:cNvPr id="7" name="Table 6">
            <a:extLst>
              <a:ext uri="{FF2B5EF4-FFF2-40B4-BE49-F238E27FC236}">
                <a16:creationId xmlns:a16="http://schemas.microsoft.com/office/drawing/2014/main" id="{38781499-EED5-5741-CABB-DF1CDAF06F4D}"/>
              </a:ext>
            </a:extLst>
          </p:cNvPr>
          <p:cNvGraphicFramePr>
            <a:graphicFrameLocks noGrp="1"/>
          </p:cNvGraphicFramePr>
          <p:nvPr>
            <p:extLst>
              <p:ext uri="{D42A27DB-BD31-4B8C-83A1-F6EECF244321}">
                <p14:modId xmlns:p14="http://schemas.microsoft.com/office/powerpoint/2010/main" val="1070023941"/>
              </p:ext>
            </p:extLst>
          </p:nvPr>
        </p:nvGraphicFramePr>
        <p:xfrm>
          <a:off x="941477" y="1959892"/>
          <a:ext cx="5272607" cy="973918"/>
        </p:xfrm>
        <a:graphic>
          <a:graphicData uri="http://schemas.openxmlformats.org/drawingml/2006/table">
            <a:tbl>
              <a:tblPr firstRow="1" bandRow="1">
                <a:tableStyleId>{5940675A-B579-460E-94D1-54222C63F5DA}</a:tableStyleId>
              </a:tblPr>
              <a:tblGrid>
                <a:gridCol w="2162874">
                  <a:extLst>
                    <a:ext uri="{9D8B030D-6E8A-4147-A177-3AD203B41FA5}">
                      <a16:colId xmlns:a16="http://schemas.microsoft.com/office/drawing/2014/main" val="4034003538"/>
                    </a:ext>
                  </a:extLst>
                </a:gridCol>
                <a:gridCol w="617020">
                  <a:extLst>
                    <a:ext uri="{9D8B030D-6E8A-4147-A177-3AD203B41FA5}">
                      <a16:colId xmlns:a16="http://schemas.microsoft.com/office/drawing/2014/main" val="2657282632"/>
                    </a:ext>
                  </a:extLst>
                </a:gridCol>
                <a:gridCol w="1366429">
                  <a:extLst>
                    <a:ext uri="{9D8B030D-6E8A-4147-A177-3AD203B41FA5}">
                      <a16:colId xmlns:a16="http://schemas.microsoft.com/office/drawing/2014/main" val="231473195"/>
                    </a:ext>
                  </a:extLst>
                </a:gridCol>
                <a:gridCol w="1126284">
                  <a:extLst>
                    <a:ext uri="{9D8B030D-6E8A-4147-A177-3AD203B41FA5}">
                      <a16:colId xmlns:a16="http://schemas.microsoft.com/office/drawing/2014/main" val="4213819942"/>
                    </a:ext>
                  </a:extLst>
                </a:gridCol>
              </a:tblGrid>
              <a:tr h="365479">
                <a:tc>
                  <a:txBody>
                    <a:bodyPr/>
                    <a:lstStyle/>
                    <a:p>
                      <a:pPr algn="ctr"/>
                      <a:r>
                        <a:rPr lang="en-GB" sz="1400" b="1"/>
                        <a:t>Measure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RAG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Value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Target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7534579"/>
                  </a:ext>
                </a:extLst>
              </a:tr>
              <a:tr h="608439">
                <a:tc>
                  <a:txBody>
                    <a:bodyPr/>
                    <a:lstStyle/>
                    <a:p>
                      <a:pPr algn="l" fontAlgn="ctr"/>
                      <a:r>
                        <a:rPr lang="en-GB" sz="1200" b="0" i="0" u="none" strike="noStrike">
                          <a:solidFill>
                            <a:srgbClr val="000000"/>
                          </a:solidFill>
                          <a:effectLst/>
                          <a:latin typeface="+mn-lt"/>
                        </a:rPr>
                        <a:t>Percentage of People booking who were supported to achieve their weight loss outcomes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400" b="1" i="0" u="none" strike="noStrike">
                          <a:solidFill>
                            <a:srgbClr val="000000"/>
                          </a:solidFill>
                          <a:effectLst/>
                          <a:latin typeface="Wingdings 3"/>
                          <a:sym typeface="Wingdings 3"/>
                        </a:rPr>
                        <a:t>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100" b="0" i="0" u="none" strike="noStrike">
                          <a:solidFill>
                            <a:srgbClr val="000000"/>
                          </a:solidFill>
                          <a:effectLst/>
                          <a:latin typeface="Calibri"/>
                        </a:rPr>
                        <a:t>   47%</a:t>
                      </a:r>
                    </a:p>
                  </a:txBody>
                  <a:tcPr marL="7844" marR="7844" marT="78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chemeClr val="tx1"/>
                          </a:solidFill>
                          <a:effectLst/>
                          <a:latin typeface="Calibri"/>
                        </a:rPr>
                        <a:t>TBC</a:t>
                      </a:r>
                    </a:p>
                  </a:txBody>
                  <a:tcPr marL="7844" marR="7844" marT="784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8488427"/>
                  </a:ext>
                </a:extLst>
              </a:tr>
            </a:tbl>
          </a:graphicData>
        </a:graphic>
      </p:graphicFrame>
      <p:sp>
        <p:nvSpPr>
          <p:cNvPr id="2" name="Content Placeholder 2">
            <a:extLst>
              <a:ext uri="{FF2B5EF4-FFF2-40B4-BE49-F238E27FC236}">
                <a16:creationId xmlns:a16="http://schemas.microsoft.com/office/drawing/2014/main" id="{3FF173EC-7C2C-B041-6BFB-E10C97CF2EC2}"/>
              </a:ext>
            </a:extLst>
          </p:cNvPr>
          <p:cNvSpPr txBox="1">
            <a:spLocks/>
          </p:cNvSpPr>
          <p:nvPr/>
        </p:nvSpPr>
        <p:spPr>
          <a:xfrm>
            <a:off x="848550" y="183974"/>
            <a:ext cx="5449951" cy="31283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i="1">
                <a:cs typeface="Calibri"/>
              </a:rPr>
              <a:t>Note: updated public health measures are being considered, and will be provided once approved</a:t>
            </a:r>
          </a:p>
          <a:p>
            <a:endParaRPr lang="en-GB" sz="1400">
              <a:highlight>
                <a:srgbClr val="FFFF00"/>
              </a:highlight>
            </a:endParaRPr>
          </a:p>
        </p:txBody>
      </p:sp>
    </p:spTree>
    <p:extLst>
      <p:ext uri="{BB962C8B-B14F-4D97-AF65-F5344CB8AC3E}">
        <p14:creationId xmlns:p14="http://schemas.microsoft.com/office/powerpoint/2010/main" val="367494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B21D48-1A99-C915-4B9C-BC8F2619D876}"/>
              </a:ext>
            </a:extLst>
          </p:cNvPr>
          <p:cNvSpPr>
            <a:spLocks noGrp="1"/>
          </p:cNvSpPr>
          <p:nvPr>
            <p:ph type="title"/>
          </p:nvPr>
        </p:nvSpPr>
        <p:spPr>
          <a:solidFill>
            <a:srgbClr val="E40037"/>
          </a:solidFill>
        </p:spPr>
        <p:txBody>
          <a:bodyPr anchor="ctr"/>
          <a:lstStyle/>
          <a:p>
            <a:pPr algn="ctr"/>
            <a:r>
              <a:rPr lang="en-GB">
                <a:solidFill>
                  <a:schemeClr val="bg1"/>
                </a:solidFill>
              </a:rPr>
              <a:t>Contents</a:t>
            </a:r>
          </a:p>
        </p:txBody>
      </p:sp>
      <p:sp>
        <p:nvSpPr>
          <p:cNvPr id="4" name="Content Placeholder 3">
            <a:extLst>
              <a:ext uri="{FF2B5EF4-FFF2-40B4-BE49-F238E27FC236}">
                <a16:creationId xmlns:a16="http://schemas.microsoft.com/office/drawing/2014/main" id="{9A8BB3E7-BC92-00B8-9E53-F4998ADD4A3C}"/>
              </a:ext>
            </a:extLst>
          </p:cNvPr>
          <p:cNvSpPr>
            <a:spLocks noGrp="1"/>
          </p:cNvSpPr>
          <p:nvPr>
            <p:ph sz="half" idx="1"/>
          </p:nvPr>
        </p:nvSpPr>
        <p:spPr>
          <a:xfrm>
            <a:off x="1402931" y="798771"/>
            <a:ext cx="9684169" cy="4801930"/>
          </a:xfrm>
        </p:spPr>
        <p:txBody>
          <a:bodyPr vert="horz" lIns="0" tIns="0" rIns="0" bIns="0" numCol="2" rtlCol="0" anchor="t">
            <a:noAutofit/>
          </a:bodyPr>
          <a:lstStyle/>
          <a:p>
            <a:pPr marL="342900" indent="-342900">
              <a:buAutoNum type="arabicPeriod"/>
            </a:pPr>
            <a:r>
              <a:rPr lang="en-GB" sz="2000" dirty="0"/>
              <a:t>The Essex Story </a:t>
            </a:r>
          </a:p>
          <a:p>
            <a:pPr marL="572770" lvl="2" indent="-342900">
              <a:spcAft>
                <a:spcPts val="600"/>
              </a:spcAft>
            </a:pPr>
            <a:r>
              <a:rPr lang="en-GB" sz="1600" dirty="0">
                <a:solidFill>
                  <a:srgbClr val="002060"/>
                </a:solidFill>
                <a:hlinkClick r:id="rId2" action="ppaction://hlinksldjump"/>
              </a:rPr>
              <a:t>Purpose of the report</a:t>
            </a:r>
            <a:endParaRPr lang="en-GB" sz="1600" dirty="0">
              <a:solidFill>
                <a:srgbClr val="002060"/>
              </a:solidFill>
              <a:cs typeface="Calibri"/>
            </a:endParaRPr>
          </a:p>
          <a:p>
            <a:pPr marL="572770" lvl="2" indent="-342900">
              <a:spcAft>
                <a:spcPts val="600"/>
              </a:spcAft>
            </a:pPr>
            <a:r>
              <a:rPr lang="en-GB" sz="1600" dirty="0">
                <a:solidFill>
                  <a:srgbClr val="002060"/>
                </a:solidFill>
                <a:hlinkClick r:id="rId3" action="ppaction://hlinksldjump"/>
              </a:rPr>
              <a:t>Key points for consideration</a:t>
            </a:r>
            <a:endParaRPr lang="en-GB" sz="1600" dirty="0">
              <a:solidFill>
                <a:srgbClr val="002060"/>
              </a:solidFill>
              <a:cs typeface="Calibri"/>
            </a:endParaRPr>
          </a:p>
          <a:p>
            <a:pPr marL="342900" lvl="1" indent="-342900">
              <a:spcBef>
                <a:spcPts val="1134"/>
              </a:spcBef>
              <a:buFont typeface="+mj-lt"/>
              <a:buAutoNum type="arabicPeriod" startAt="2"/>
            </a:pPr>
            <a:r>
              <a:rPr lang="en-GB" sz="2000" b="1" dirty="0"/>
              <a:t>Operating Context</a:t>
            </a:r>
            <a:endParaRPr lang="en-GB" sz="2000" b="1" dirty="0">
              <a:cs typeface="Calibri"/>
            </a:endParaRPr>
          </a:p>
          <a:p>
            <a:pPr marL="572770" lvl="2" indent="-342900">
              <a:spcAft>
                <a:spcPts val="600"/>
              </a:spcAft>
            </a:pPr>
            <a:r>
              <a:rPr lang="en-GB" sz="1600" dirty="0">
                <a:solidFill>
                  <a:srgbClr val="002060"/>
                </a:solidFill>
                <a:hlinkClick r:id="rId4" action="ppaction://hlinksldjump"/>
              </a:rPr>
              <a:t>Ongoing context for Everyone’s Essex</a:t>
            </a:r>
            <a:endParaRPr lang="en-GB" sz="1600" dirty="0">
              <a:solidFill>
                <a:srgbClr val="002060"/>
              </a:solidFill>
              <a:cs typeface="Calibri"/>
            </a:endParaRPr>
          </a:p>
          <a:p>
            <a:pPr marL="572770" lvl="2" indent="-342900">
              <a:spcAft>
                <a:spcPts val="600"/>
              </a:spcAft>
            </a:pPr>
            <a:r>
              <a:rPr lang="en-GB" sz="1600" dirty="0">
                <a:solidFill>
                  <a:srgbClr val="002060"/>
                </a:solidFill>
                <a:hlinkClick r:id="rId5" action="ppaction://hlinksldjump"/>
              </a:rPr>
              <a:t>Society: Operating context 1</a:t>
            </a:r>
            <a:endParaRPr lang="en-GB" sz="1600" dirty="0">
              <a:solidFill>
                <a:srgbClr val="002060"/>
              </a:solidFill>
            </a:endParaRPr>
          </a:p>
          <a:p>
            <a:pPr marL="572770" lvl="2" indent="-342900">
              <a:spcAft>
                <a:spcPts val="600"/>
              </a:spcAft>
            </a:pPr>
            <a:r>
              <a:rPr lang="en-GB" sz="1600" dirty="0">
                <a:solidFill>
                  <a:srgbClr val="002060"/>
                </a:solidFill>
                <a:hlinkClick r:id="rId6" action="ppaction://hlinksldjump"/>
              </a:rPr>
              <a:t>Risks: Operating context 2</a:t>
            </a:r>
            <a:endParaRPr lang="en-GB" sz="1600" dirty="0">
              <a:solidFill>
                <a:srgbClr val="002060"/>
              </a:solidFill>
            </a:endParaRPr>
          </a:p>
          <a:p>
            <a:pPr marL="342900" lvl="1" indent="-342900">
              <a:spcBef>
                <a:spcPts val="1134"/>
              </a:spcBef>
              <a:buFont typeface="+mj-lt"/>
              <a:buAutoNum type="arabicPeriod" startAt="2"/>
            </a:pPr>
            <a:r>
              <a:rPr lang="en-GB" sz="2000" b="1" dirty="0"/>
              <a:t>Strategic Priorities</a:t>
            </a:r>
          </a:p>
          <a:p>
            <a:pPr marL="572770" lvl="2" indent="-342900">
              <a:spcAft>
                <a:spcPts val="600"/>
              </a:spcAft>
            </a:pPr>
            <a:r>
              <a:rPr lang="en-GB" sz="1600" dirty="0">
                <a:solidFill>
                  <a:srgbClr val="002060"/>
                </a:solidFill>
                <a:cs typeface="Calibri"/>
                <a:hlinkClick r:id="rId7" action="ppaction://hlinksldjump"/>
              </a:rPr>
              <a:t>Levelling Up Mission: updates</a:t>
            </a:r>
            <a:endParaRPr lang="en-GB" sz="1600" dirty="0">
              <a:solidFill>
                <a:srgbClr val="002060"/>
              </a:solidFill>
              <a:cs typeface="Calibri"/>
            </a:endParaRPr>
          </a:p>
          <a:p>
            <a:pPr marL="572770" lvl="2" indent="-342900">
              <a:spcAft>
                <a:spcPts val="600"/>
              </a:spcAft>
            </a:pPr>
            <a:r>
              <a:rPr lang="en-GB" sz="1600" dirty="0">
                <a:solidFill>
                  <a:srgbClr val="002060"/>
                </a:solidFill>
                <a:cs typeface="Calibri"/>
                <a:hlinkClick r:id="rId8" action="ppaction://hlinksldjump"/>
              </a:rPr>
              <a:t>Climate</a:t>
            </a:r>
            <a:endParaRPr lang="en-GB" sz="1600" dirty="0">
              <a:solidFill>
                <a:srgbClr val="002060"/>
              </a:solidFill>
              <a:cs typeface="Calibri"/>
            </a:endParaRPr>
          </a:p>
          <a:p>
            <a:pPr marL="572770" lvl="2" indent="-342900">
              <a:spcAft>
                <a:spcPts val="600"/>
              </a:spcAft>
            </a:pPr>
            <a:r>
              <a:rPr lang="en-GB" sz="1600" dirty="0">
                <a:solidFill>
                  <a:srgbClr val="002060"/>
                </a:solidFill>
                <a:cs typeface="Calibri"/>
                <a:hlinkClick r:id="rId9" action="ppaction://hlinksldjump"/>
              </a:rPr>
              <a:t>Equalities</a:t>
            </a:r>
            <a:endParaRPr lang="en-GB" sz="1600" dirty="0">
              <a:solidFill>
                <a:srgbClr val="002060"/>
              </a:solidFill>
              <a:cs typeface="Calibri"/>
            </a:endParaRPr>
          </a:p>
          <a:p>
            <a:pPr marL="572770" lvl="2" indent="-342900">
              <a:spcAft>
                <a:spcPts val="600"/>
              </a:spcAft>
            </a:pPr>
            <a:r>
              <a:rPr lang="en-GB" sz="1600" dirty="0">
                <a:solidFill>
                  <a:srgbClr val="002060"/>
                </a:solidFill>
                <a:cs typeface="Calibri"/>
                <a:hlinkClick r:id="rId10" action="ppaction://hlinksldjump"/>
              </a:rPr>
              <a:t>100 Deliverables</a:t>
            </a:r>
            <a:endParaRPr lang="en-GB" sz="1600" dirty="0">
              <a:solidFill>
                <a:srgbClr val="002060"/>
              </a:solidFill>
              <a:cs typeface="Calibri"/>
            </a:endParaRPr>
          </a:p>
          <a:p>
            <a:pPr marL="342900" lvl="1" indent="-342900">
              <a:spcBef>
                <a:spcPts val="1134"/>
              </a:spcBef>
              <a:buFont typeface="+mj-lt"/>
              <a:buAutoNum type="arabicPeriod" startAt="2"/>
            </a:pPr>
            <a:r>
              <a:rPr lang="en-GB" sz="2000" b="1" dirty="0"/>
              <a:t>Strategic Indicators</a:t>
            </a:r>
          </a:p>
          <a:p>
            <a:pPr marL="572770" lvl="2" indent="-342900">
              <a:spcAft>
                <a:spcPts val="600"/>
              </a:spcAft>
            </a:pPr>
            <a:r>
              <a:rPr lang="en-GB" dirty="0">
                <a:solidFill>
                  <a:srgbClr val="002060"/>
                </a:solidFill>
                <a:cs typeface="Calibri"/>
                <a:hlinkClick r:id="rId11" action="ppaction://hlinksldjump"/>
              </a:rPr>
              <a:t>Everyone’s Essex Strategic Indicators: Key Points</a:t>
            </a:r>
            <a:endParaRPr lang="en-GB" dirty="0">
              <a:solidFill>
                <a:srgbClr val="002060"/>
              </a:solidFill>
              <a:cs typeface="Calibri"/>
            </a:endParaRPr>
          </a:p>
          <a:p>
            <a:pPr marL="572770" lvl="2" indent="-342900">
              <a:spcAft>
                <a:spcPts val="600"/>
              </a:spcAft>
            </a:pPr>
            <a:r>
              <a:rPr lang="en-GB" dirty="0">
                <a:solidFill>
                  <a:srgbClr val="002060"/>
                </a:solidFill>
                <a:cs typeface="Calibri"/>
                <a:hlinkClick r:id="rId11" action="ppaction://hlinksldjump"/>
              </a:rPr>
              <a:t>Everyone’s Essex: Achievements</a:t>
            </a:r>
            <a:endParaRPr lang="en-GB" dirty="0">
              <a:solidFill>
                <a:srgbClr val="002060"/>
              </a:solidFill>
              <a:cs typeface="Calibri"/>
            </a:endParaRPr>
          </a:p>
          <a:p>
            <a:pPr marL="572770" lvl="2" indent="-342900">
              <a:spcAft>
                <a:spcPts val="600"/>
              </a:spcAft>
            </a:pPr>
            <a:r>
              <a:rPr lang="en-GB" dirty="0">
                <a:solidFill>
                  <a:srgbClr val="002060"/>
                </a:solidFill>
                <a:cs typeface="Calibri"/>
                <a:hlinkClick r:id="rId12" action="ppaction://hlinksldjump"/>
              </a:rPr>
              <a:t>Measures to watch</a:t>
            </a:r>
            <a:endParaRPr lang="en-GB" dirty="0">
              <a:solidFill>
                <a:srgbClr val="002060"/>
              </a:solidFill>
              <a:cs typeface="Calibri"/>
            </a:endParaRPr>
          </a:p>
          <a:p>
            <a:pPr marL="572770" lvl="2" indent="-342900">
              <a:spcAft>
                <a:spcPts val="600"/>
              </a:spcAft>
            </a:pPr>
            <a:r>
              <a:rPr lang="en-GB" dirty="0">
                <a:solidFill>
                  <a:srgbClr val="002060"/>
                </a:solidFill>
                <a:cs typeface="Calibri"/>
                <a:hlinkClick r:id="rId13" action="ppaction://hlinksldjump"/>
              </a:rPr>
              <a:t>Financial Wellbeing: developing a future framework</a:t>
            </a:r>
            <a:endParaRPr lang="en-GB" dirty="0">
              <a:solidFill>
                <a:srgbClr val="002060"/>
              </a:solidFill>
              <a:cs typeface="Calibri"/>
            </a:endParaRPr>
          </a:p>
          <a:p>
            <a:pPr marL="572770" lvl="2" indent="-342900">
              <a:spcAft>
                <a:spcPts val="600"/>
              </a:spcAft>
            </a:pPr>
            <a:r>
              <a:rPr lang="en-GB" dirty="0">
                <a:solidFill>
                  <a:srgbClr val="002060"/>
                </a:solidFill>
                <a:cs typeface="Calibri"/>
                <a:hlinkClick r:id="rId14" action="ppaction://hlinksldjump"/>
              </a:rPr>
              <a:t>Performance Report annex</a:t>
            </a:r>
            <a:endParaRPr lang="en-GB" dirty="0">
              <a:solidFill>
                <a:srgbClr val="002060"/>
              </a:solidFill>
              <a:cs typeface="Calibri"/>
            </a:endParaRPr>
          </a:p>
          <a:p>
            <a:pPr marL="572770" lvl="2" indent="-342900">
              <a:spcAft>
                <a:spcPts val="600"/>
              </a:spcAft>
            </a:pPr>
            <a:endParaRPr lang="en-GB" dirty="0">
              <a:solidFill>
                <a:srgbClr val="002060"/>
              </a:solidFill>
              <a:cs typeface="Calibri"/>
            </a:endParaRPr>
          </a:p>
          <a:p>
            <a:pPr marL="803275" lvl="3" indent="-342900"/>
            <a:endParaRPr lang="en-GB" dirty="0">
              <a:solidFill>
                <a:srgbClr val="002060"/>
              </a:solidFill>
              <a:cs typeface="Calibri"/>
            </a:endParaRPr>
          </a:p>
          <a:p>
            <a:pPr marL="803275" lvl="3" indent="-342900"/>
            <a:endParaRPr lang="en-GB" dirty="0">
              <a:cs typeface="Calibri"/>
            </a:endParaRPr>
          </a:p>
        </p:txBody>
      </p:sp>
    </p:spTree>
    <p:extLst>
      <p:ext uri="{BB962C8B-B14F-4D97-AF65-F5344CB8AC3E}">
        <p14:creationId xmlns:p14="http://schemas.microsoft.com/office/powerpoint/2010/main" val="1753767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8D3E3D1-F614-F484-D9C1-9DE2B1973D06}"/>
              </a:ext>
            </a:extLst>
          </p:cNvPr>
          <p:cNvSpPr/>
          <p:nvPr/>
        </p:nvSpPr>
        <p:spPr>
          <a:xfrm>
            <a:off x="6831798" y="4342675"/>
            <a:ext cx="5287343" cy="2377102"/>
          </a:xfrm>
          <a:prstGeom prst="roundRect">
            <a:avLst>
              <a:gd name="adj" fmla="val 2998"/>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4179AA"/>
          </a:solidFill>
        </p:spPr>
        <p:txBody>
          <a:bodyPr/>
          <a:lstStyle/>
          <a:p>
            <a:pPr algn="ctr"/>
            <a:r>
              <a:rPr lang="en-GB" sz="2400">
                <a:solidFill>
                  <a:schemeClr val="bg1"/>
                </a:solidFill>
              </a:rPr>
              <a:t>Health, Wellbeing &amp; Independence for all Ages 2</a:t>
            </a:r>
          </a:p>
        </p:txBody>
      </p:sp>
      <p:sp>
        <p:nvSpPr>
          <p:cNvPr id="2" name="Rectangle: Rounded Corners 1">
            <a:extLst>
              <a:ext uri="{FF2B5EF4-FFF2-40B4-BE49-F238E27FC236}">
                <a16:creationId xmlns:a16="http://schemas.microsoft.com/office/drawing/2014/main" id="{932C2533-3F0F-82A0-836C-BD23EACC87E2}"/>
              </a:ext>
            </a:extLst>
          </p:cNvPr>
          <p:cNvSpPr/>
          <p:nvPr/>
        </p:nvSpPr>
        <p:spPr>
          <a:xfrm>
            <a:off x="6812682" y="274715"/>
            <a:ext cx="5287343" cy="3885476"/>
          </a:xfrm>
          <a:prstGeom prst="roundRect">
            <a:avLst>
              <a:gd name="adj" fmla="val 2998"/>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87EA1CBD-BA49-204B-2086-596F69B7BED0}"/>
              </a:ext>
            </a:extLst>
          </p:cNvPr>
          <p:cNvGraphicFramePr>
            <a:graphicFrameLocks noGrp="1"/>
          </p:cNvGraphicFramePr>
          <p:nvPr>
            <p:extLst>
              <p:ext uri="{D42A27DB-BD31-4B8C-83A1-F6EECF244321}">
                <p14:modId xmlns:p14="http://schemas.microsoft.com/office/powerpoint/2010/main" val="3604819444"/>
              </p:ext>
            </p:extLst>
          </p:nvPr>
        </p:nvGraphicFramePr>
        <p:xfrm>
          <a:off x="857250" y="806148"/>
          <a:ext cx="5669481" cy="5211850"/>
        </p:xfrm>
        <a:graphic>
          <a:graphicData uri="http://schemas.openxmlformats.org/drawingml/2006/table">
            <a:tbl>
              <a:tblPr firstRow="1" bandRow="1">
                <a:tableStyleId>{5940675A-B579-460E-94D1-54222C63F5DA}</a:tableStyleId>
              </a:tblPr>
              <a:tblGrid>
                <a:gridCol w="2325676">
                  <a:extLst>
                    <a:ext uri="{9D8B030D-6E8A-4147-A177-3AD203B41FA5}">
                      <a16:colId xmlns:a16="http://schemas.microsoft.com/office/drawing/2014/main" val="4034003538"/>
                    </a:ext>
                  </a:extLst>
                </a:gridCol>
                <a:gridCol w="663463">
                  <a:extLst>
                    <a:ext uri="{9D8B030D-6E8A-4147-A177-3AD203B41FA5}">
                      <a16:colId xmlns:a16="http://schemas.microsoft.com/office/drawing/2014/main" val="2657282632"/>
                    </a:ext>
                  </a:extLst>
                </a:gridCol>
                <a:gridCol w="1469282">
                  <a:extLst>
                    <a:ext uri="{9D8B030D-6E8A-4147-A177-3AD203B41FA5}">
                      <a16:colId xmlns:a16="http://schemas.microsoft.com/office/drawing/2014/main" val="231473195"/>
                    </a:ext>
                  </a:extLst>
                </a:gridCol>
                <a:gridCol w="1211060">
                  <a:extLst>
                    <a:ext uri="{9D8B030D-6E8A-4147-A177-3AD203B41FA5}">
                      <a16:colId xmlns:a16="http://schemas.microsoft.com/office/drawing/2014/main" val="4213819942"/>
                    </a:ext>
                  </a:extLst>
                </a:gridCol>
              </a:tblGrid>
              <a:tr h="383697">
                <a:tc>
                  <a:txBody>
                    <a:bodyPr/>
                    <a:lstStyle/>
                    <a:p>
                      <a:pPr algn="ctr"/>
                      <a:r>
                        <a:rPr lang="en-GB" sz="1400" b="1"/>
                        <a:t>Measure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RAG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Value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Target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7534579"/>
                  </a:ext>
                </a:extLst>
              </a:tr>
              <a:tr h="638767">
                <a:tc>
                  <a:txBody>
                    <a:bodyPr/>
                    <a:lstStyle/>
                    <a:p>
                      <a:pPr algn="l" fontAlgn="ctr"/>
                      <a:r>
                        <a:rPr lang="en-GB" sz="1200" b="0" i="0" u="none" strike="noStrike">
                          <a:solidFill>
                            <a:srgbClr val="000000"/>
                          </a:solidFill>
                          <a:effectLst/>
                          <a:latin typeface="Calibri"/>
                        </a:rPr>
                        <a:t>Number of adult social care users in receipt of care technology</a:t>
                      </a:r>
                    </a:p>
                  </a:txBody>
                  <a:tcPr marL="7844" marR="7844" marT="7844"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1" i="0" u="none" strike="noStrike">
                          <a:solidFill>
                            <a:srgbClr val="000000"/>
                          </a:solidFill>
                          <a:effectLst/>
                          <a:latin typeface="Wingdings 3"/>
                          <a:sym typeface="Wingdings 3"/>
                        </a:rPr>
                        <a:t>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200" b="0" i="0" u="none" strike="noStrike">
                          <a:solidFill>
                            <a:srgbClr val="000000"/>
                          </a:solidFill>
                          <a:effectLst/>
                          <a:latin typeface="Calibri"/>
                        </a:rPr>
                        <a:t>6,945</a:t>
                      </a:r>
                    </a:p>
                  </a:txBody>
                  <a:tcPr marL="7844" marR="7844" marT="78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0" i="0" u="none" strike="noStrike">
                          <a:solidFill>
                            <a:schemeClr val="tx1"/>
                          </a:solidFill>
                          <a:effectLst/>
                          <a:latin typeface="Calibri"/>
                        </a:rPr>
                        <a:t>4,195 </a:t>
                      </a:r>
                      <a:endParaRPr lang="en-GB" sz="1200" b="0" i="0" u="none" strike="noStrike">
                        <a:solidFill>
                          <a:schemeClr val="tx1"/>
                        </a:solidFill>
                        <a:effectLst/>
                        <a:latin typeface="Calibri" panose="020F0502020204030204" pitchFamily="34" charset="0"/>
                      </a:endParaRPr>
                    </a:p>
                  </a:txBody>
                  <a:tcPr marL="7844" marR="7844" marT="784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8488427"/>
                  </a:ext>
                </a:extLst>
              </a:tr>
              <a:tr h="536223">
                <a:tc>
                  <a:txBody>
                    <a:bodyPr/>
                    <a:lstStyle/>
                    <a:p>
                      <a:pPr algn="l" fontAlgn="ctr"/>
                      <a:r>
                        <a:rPr lang="en-GB" sz="1200" b="0" i="0" u="none" strike="noStrike">
                          <a:solidFill>
                            <a:srgbClr val="000000"/>
                          </a:solidFill>
                          <a:effectLst/>
                          <a:latin typeface="Calibri"/>
                        </a:rPr>
                        <a:t>Percentage of adults known to secondary mental health services in paid employment</a:t>
                      </a:r>
                    </a:p>
                  </a:txBody>
                  <a:tcPr marL="7844" marR="7844" marT="7844"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1" i="0" u="none" strike="noStrike">
                        <a:solidFill>
                          <a:srgbClr val="000000"/>
                        </a:solidFill>
                        <a:effectLst/>
                        <a:latin typeface="Wingdings 3"/>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a:solidFill>
                            <a:srgbClr val="000000"/>
                          </a:solidFill>
                          <a:effectLst/>
                          <a:latin typeface="Wingdings 3"/>
                          <a:sym typeface="Wingdings 3"/>
                        </a:rPr>
                        <a:t>Ç</a:t>
                      </a:r>
                    </a:p>
                    <a:p>
                      <a:pPr algn="ctr" fontAlgn="ctr"/>
                      <a:endParaRPr lang="en-GB" sz="1600" b="1" i="0" u="none" strike="noStrike">
                        <a:solidFill>
                          <a:srgbClr val="000000"/>
                        </a:solidFill>
                        <a:effectLst/>
                        <a:latin typeface="Wingdings 3"/>
                        <a:sym typeface="Wingdings 3"/>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200" b="0" i="0" u="none" strike="noStrike">
                          <a:solidFill>
                            <a:srgbClr val="000000"/>
                          </a:solidFill>
                          <a:effectLst/>
                          <a:latin typeface="Calibri"/>
                        </a:rPr>
                        <a:t>7.9%</a:t>
                      </a:r>
                    </a:p>
                  </a:txBody>
                  <a:tcPr marL="7844" marR="7844" marT="78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0" i="0" u="none" strike="noStrike">
                          <a:solidFill>
                            <a:schemeClr val="tx1"/>
                          </a:solidFill>
                          <a:effectLst/>
                          <a:latin typeface="Calibri"/>
                        </a:rPr>
                        <a:t>Increase</a:t>
                      </a:r>
                    </a:p>
                  </a:txBody>
                  <a:tcPr marL="7844" marR="7844" marT="784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884121"/>
                  </a:ext>
                </a:extLst>
              </a:tr>
              <a:tr h="536223">
                <a:tc>
                  <a:txBody>
                    <a:bodyPr/>
                    <a:lstStyle/>
                    <a:p>
                      <a:pPr lvl="0" algn="l">
                        <a:buNone/>
                      </a:pPr>
                      <a:r>
                        <a:rPr lang="en-GB" sz="1200" b="0" i="0" u="none" strike="noStrike">
                          <a:solidFill>
                            <a:srgbClr val="000000"/>
                          </a:solidFill>
                          <a:effectLst/>
                          <a:latin typeface="Calibri"/>
                        </a:rPr>
                        <a:t>Number of adults with Learning Disabilities known to social services who secure new employment</a:t>
                      </a:r>
                    </a:p>
                  </a:txBody>
                  <a:tcPr marL="7844" marR="7844" marT="7844"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1" i="0" u="none" strike="noStrike">
                        <a:solidFill>
                          <a:schemeClr val="tx1"/>
                        </a:solidFill>
                        <a:effectLst/>
                        <a:latin typeface="Wingdings 3"/>
                        <a:sym typeface="Wingdings 3"/>
                      </a:endParaRPr>
                    </a:p>
                    <a:p>
                      <a:pPr marL="0" marR="0" lvl="0" indent="0" algn="ctr" defTabSz="914400">
                        <a:lnSpc>
                          <a:spcPct val="100000"/>
                        </a:lnSpc>
                        <a:spcBef>
                          <a:spcPts val="0"/>
                        </a:spcBef>
                        <a:spcAft>
                          <a:spcPts val="0"/>
                        </a:spcAft>
                        <a:buNone/>
                        <a:tabLst/>
                        <a:defRPr/>
                      </a:pPr>
                      <a:r>
                        <a:rPr lang="en-GB" sz="1600" b="1" i="0" u="none" strike="noStrike" noProof="0">
                          <a:solidFill>
                            <a:srgbClr val="000000"/>
                          </a:solidFill>
                          <a:effectLst/>
                          <a:latin typeface="Wingdings 3"/>
                          <a:sym typeface="Wingdings 3"/>
                        </a:rPr>
                        <a:t>Ç</a:t>
                      </a:r>
                      <a:endParaRPr lang="en-GB"/>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Wingdings 3"/>
                        <a:ea typeface="+mn-ea"/>
                        <a:cs typeface="+mn-cs"/>
                        <a:sym typeface="Wingdings 3"/>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lvl="0" algn="ctr">
                        <a:buNone/>
                      </a:pPr>
                      <a:r>
                        <a:rPr lang="en-GB" sz="1200" b="0" i="0" u="none" strike="noStrike">
                          <a:solidFill>
                            <a:srgbClr val="000000"/>
                          </a:solidFill>
                          <a:effectLst/>
                          <a:latin typeface="Calibri"/>
                        </a:rPr>
                        <a:t>279</a:t>
                      </a:r>
                    </a:p>
                  </a:txBody>
                  <a:tcPr marL="7844" marR="7844" marT="78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GB" sz="1200" b="0" i="0" u="none" strike="noStrike">
                          <a:solidFill>
                            <a:schemeClr val="tx1"/>
                          </a:solidFill>
                          <a:effectLst/>
                          <a:latin typeface="Calibri"/>
                        </a:rPr>
                        <a:t>115</a:t>
                      </a:r>
                    </a:p>
                  </a:txBody>
                  <a:tcPr marL="7844" marR="7844" marT="784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0483683"/>
                  </a:ext>
                </a:extLst>
              </a:tr>
              <a:tr h="536223">
                <a:tc>
                  <a:txBody>
                    <a:bodyPr/>
                    <a:lstStyle/>
                    <a:p>
                      <a:pPr lvl="0" algn="l">
                        <a:buNone/>
                      </a:pPr>
                      <a:r>
                        <a:rPr lang="en-GB" sz="1200" b="0" i="0" u="none" strike="noStrike">
                          <a:solidFill>
                            <a:srgbClr val="000000"/>
                          </a:solidFill>
                          <a:effectLst/>
                          <a:latin typeface="Calibri"/>
                        </a:rPr>
                        <a:t>Percentage of adults known to secondary mental health services in paid employment </a:t>
                      </a:r>
                    </a:p>
                  </a:txBody>
                  <a:tcPr marL="7844" marR="7844" marT="7844"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a:lnSpc>
                          <a:spcPct val="100000"/>
                        </a:lnSpc>
                        <a:spcBef>
                          <a:spcPts val="0"/>
                        </a:spcBef>
                        <a:spcAft>
                          <a:spcPts val="0"/>
                        </a:spcAft>
                        <a:buNone/>
                        <a:tabLst/>
                        <a:defRPr/>
                      </a:pPr>
                      <a:r>
                        <a:rPr lang="en-GB" sz="1600" b="1" i="0" u="none" strike="noStrike" kern="1200" cap="none" spc="0" normalizeH="0" baseline="0" noProof="0">
                          <a:ln>
                            <a:noFill/>
                          </a:ln>
                          <a:solidFill>
                            <a:srgbClr val="000000"/>
                          </a:solidFill>
                          <a:effectLst/>
                          <a:uLnTx/>
                          <a:uFillTx/>
                          <a:latin typeface="Wingdings 3"/>
                          <a:sym typeface="Wingdings 3"/>
                        </a:rPr>
                        <a:t>Ç</a:t>
                      </a:r>
                      <a:endParaRPr kumimoji="0"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lvl="0" algn="ctr">
                        <a:buNone/>
                      </a:pPr>
                      <a:r>
                        <a:rPr lang="en-GB" sz="1200" b="0" i="0" u="none" strike="noStrike">
                          <a:solidFill>
                            <a:srgbClr val="000000"/>
                          </a:solidFill>
                          <a:effectLst/>
                          <a:latin typeface="Calibri"/>
                        </a:rPr>
                        <a:t>7.9%</a:t>
                      </a:r>
                    </a:p>
                  </a:txBody>
                  <a:tcPr marL="7844" marR="7844" marT="78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GB" sz="1200" b="0" i="0" u="none" strike="noStrike">
                          <a:solidFill>
                            <a:schemeClr val="tx1"/>
                          </a:solidFill>
                          <a:effectLst/>
                          <a:latin typeface="Calibri"/>
                        </a:rPr>
                        <a:t>7.0%</a:t>
                      </a:r>
                    </a:p>
                  </a:txBody>
                  <a:tcPr marL="7844" marR="7844" marT="784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5078991"/>
                  </a:ext>
                </a:extLst>
              </a:tr>
              <a:tr h="888216">
                <a:tc>
                  <a:txBody>
                    <a:bodyPr/>
                    <a:lstStyle/>
                    <a:p>
                      <a:pPr algn="l" fontAlgn="ctr"/>
                      <a:r>
                        <a:rPr lang="en-GB" sz="1200" b="0" i="0" u="none" strike="noStrike">
                          <a:solidFill>
                            <a:srgbClr val="000000"/>
                          </a:solidFill>
                          <a:effectLst/>
                          <a:latin typeface="Calibri"/>
                        </a:rPr>
                        <a:t>The proportion of adults in contact with secondary mental health services </a:t>
                      </a:r>
                      <a:r>
                        <a:rPr lang="en-GB" sz="1200" b="0" i="0" u="none" strike="noStrike" noProof="0">
                          <a:effectLst/>
                        </a:rPr>
                        <a:t>(services generally requiring referral by a GP)</a:t>
                      </a:r>
                      <a:r>
                        <a:rPr lang="en-GB" sz="1200" b="0" i="0" u="none" strike="noStrike">
                          <a:solidFill>
                            <a:srgbClr val="000000"/>
                          </a:solidFill>
                          <a:effectLst/>
                          <a:latin typeface="Calibri"/>
                        </a:rPr>
                        <a:t> living independently, with or without support</a:t>
                      </a:r>
                    </a:p>
                  </a:txBody>
                  <a:tcPr marL="7844" marR="7844" marT="7844"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Wingdings 3"/>
                        <a:ea typeface="+mn-ea"/>
                        <a:cs typeface="+mn-cs"/>
                        <a:sym typeface="Wingdings 3"/>
                      </a:endParaRPr>
                    </a:p>
                    <a:p>
                      <a:pPr marL="0" marR="0" lvl="0" indent="0" algn="ctr" defTabSz="914400">
                        <a:lnSpc>
                          <a:spcPct val="100000"/>
                        </a:lnSpc>
                        <a:spcBef>
                          <a:spcPts val="0"/>
                        </a:spcBef>
                        <a:spcAft>
                          <a:spcPts val="0"/>
                        </a:spcAft>
                        <a:buNone/>
                        <a:tabLst/>
                        <a:defRPr/>
                      </a:pPr>
                      <a:r>
                        <a:rPr lang="en-GB" sz="1600" b="1" i="0" u="none" strike="noStrike" kern="1200" cap="none" spc="0" normalizeH="0" baseline="0" noProof="0">
                          <a:ln>
                            <a:noFill/>
                          </a:ln>
                          <a:solidFill>
                            <a:schemeClr val="tx1"/>
                          </a:solidFill>
                          <a:effectLst/>
                          <a:uLnTx/>
                          <a:uFillTx/>
                          <a:latin typeface="Wingdings 3"/>
                          <a:sym typeface="Wingdings 3"/>
                        </a:rPr>
                        <a:t>È</a:t>
                      </a:r>
                      <a:endParaRPr kumimoji="0" lang="en-GB"/>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0035"/>
                    </a:solidFill>
                  </a:tcPr>
                </a:tc>
                <a:tc>
                  <a:txBody>
                    <a:bodyPr/>
                    <a:lstStyle/>
                    <a:p>
                      <a:pPr algn="ctr" fontAlgn="ctr"/>
                      <a:r>
                        <a:rPr lang="en-GB" sz="1200" b="0" i="0" u="none" strike="noStrike">
                          <a:solidFill>
                            <a:srgbClr val="000000"/>
                          </a:solidFill>
                          <a:effectLst/>
                          <a:latin typeface="Calibri"/>
                        </a:rPr>
                        <a:t>17.9%</a:t>
                      </a:r>
                    </a:p>
                  </a:txBody>
                  <a:tcPr marL="7844" marR="7844" marT="78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0" i="0" u="none" strike="noStrike">
                          <a:solidFill>
                            <a:schemeClr val="tx1"/>
                          </a:solidFill>
                          <a:effectLst/>
                          <a:latin typeface="Calibri"/>
                        </a:rPr>
                        <a:t>Increase</a:t>
                      </a:r>
                    </a:p>
                  </a:txBody>
                  <a:tcPr marL="7844" marR="7844" marT="784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8154142"/>
                  </a:ext>
                </a:extLst>
              </a:tr>
              <a:tr h="536223">
                <a:tc>
                  <a:txBody>
                    <a:bodyPr/>
                    <a:lstStyle/>
                    <a:p>
                      <a:pPr algn="l" fontAlgn="ctr"/>
                      <a:r>
                        <a:rPr lang="en-GB" sz="1200" b="0" i="0" u="none" strike="noStrike">
                          <a:solidFill>
                            <a:srgbClr val="000000"/>
                          </a:solidFill>
                          <a:effectLst/>
                          <a:latin typeface="Calibri"/>
                        </a:rPr>
                        <a:t>Percentage of adults who are self-caring post reablement on discharge from hospital</a:t>
                      </a:r>
                    </a:p>
                  </a:txBody>
                  <a:tcPr marL="7844" marR="7844" marT="7844"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a:lnSpc>
                          <a:spcPct val="100000"/>
                        </a:lnSpc>
                        <a:spcBef>
                          <a:spcPts val="0"/>
                        </a:spcBef>
                        <a:spcAft>
                          <a:spcPts val="0"/>
                        </a:spcAft>
                        <a:buNone/>
                        <a:tabLst/>
                        <a:defRPr/>
                      </a:pPr>
                      <a:r>
                        <a:rPr lang="en-GB" sz="1600" b="1" i="0" u="none" strike="noStrike" kern="1200" cap="none" spc="0" normalizeH="0" baseline="0" noProof="0">
                          <a:ln>
                            <a:noFill/>
                          </a:ln>
                          <a:solidFill>
                            <a:srgbClr val="000000"/>
                          </a:solidFill>
                          <a:effectLst/>
                          <a:uLnTx/>
                          <a:uFillTx/>
                          <a:latin typeface="Wingdings 3"/>
                          <a:sym typeface="Wingdings 3"/>
                        </a:rPr>
                        <a:t>Ç</a:t>
                      </a:r>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GB" sz="1200" b="0" i="0" u="none" strike="noStrike">
                          <a:solidFill>
                            <a:srgbClr val="000000"/>
                          </a:solidFill>
                          <a:effectLst/>
                          <a:latin typeface="Calibri"/>
                        </a:rPr>
                        <a:t>50.9%</a:t>
                      </a:r>
                    </a:p>
                  </a:txBody>
                  <a:tcPr marL="7844" marR="7844" marT="78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0" i="0" u="none" strike="noStrike">
                          <a:solidFill>
                            <a:schemeClr val="tx1"/>
                          </a:solidFill>
                          <a:effectLst/>
                          <a:latin typeface="Calibri"/>
                        </a:rPr>
                        <a:t>52%</a:t>
                      </a:r>
                    </a:p>
                  </a:txBody>
                  <a:tcPr marL="7844" marR="7844" marT="784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2846540"/>
                  </a:ext>
                </a:extLst>
              </a:tr>
              <a:tr h="489204">
                <a:tc>
                  <a:txBody>
                    <a:bodyPr/>
                    <a:lstStyle/>
                    <a:p>
                      <a:pPr algn="l" fontAlgn="ctr"/>
                      <a:r>
                        <a:rPr lang="en-GB" sz="1200" b="0" i="0" u="none" strike="noStrike">
                          <a:solidFill>
                            <a:srgbClr val="000000"/>
                          </a:solidFill>
                          <a:effectLst/>
                          <a:latin typeface="Calibri"/>
                        </a:rPr>
                        <a:t>Number of total population aged 40-74 receiving an NHS Health Check</a:t>
                      </a:r>
                    </a:p>
                  </a:txBody>
                  <a:tcPr marL="7844" marR="7844" marT="7844"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Wingdings 3"/>
                          <a:ea typeface="+mn-ea"/>
                          <a:cs typeface="+mn-cs"/>
                          <a:sym typeface="Wingdings 3"/>
                        </a:rPr>
                        <a:t>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200" b="0" i="0" u="none" strike="noStrike">
                          <a:solidFill>
                            <a:srgbClr val="000000"/>
                          </a:solidFill>
                          <a:effectLst/>
                          <a:latin typeface="Calibri"/>
                        </a:rPr>
                        <a:t>12,760</a:t>
                      </a:r>
                      <a:endParaRPr lang="en-GB" sz="1200" b="0" i="0" u="none" strike="noStrike">
                        <a:solidFill>
                          <a:srgbClr val="000000"/>
                        </a:solidFill>
                        <a:effectLst/>
                        <a:latin typeface="Calibri" panose="020F0502020204030204" pitchFamily="34" charset="0"/>
                      </a:endParaRPr>
                    </a:p>
                  </a:txBody>
                  <a:tcPr marL="7844" marR="7844" marT="78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0" i="0" u="none" strike="noStrike">
                          <a:solidFill>
                            <a:schemeClr val="tx1"/>
                          </a:solidFill>
                          <a:effectLst/>
                          <a:latin typeface="Calibri"/>
                        </a:rPr>
                        <a:t>46,000 </a:t>
                      </a:r>
                      <a:endParaRPr lang="en-GB" sz="1200" b="0" i="0" u="none" strike="noStrike">
                        <a:solidFill>
                          <a:schemeClr val="tx1"/>
                        </a:solidFill>
                        <a:effectLst/>
                        <a:latin typeface="Calibri" panose="020F0502020204030204" pitchFamily="34" charset="0"/>
                      </a:endParaRPr>
                    </a:p>
                  </a:txBody>
                  <a:tcPr marL="7844" marR="7844" marT="784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4892878"/>
                  </a:ext>
                </a:extLst>
              </a:tr>
            </a:tbl>
          </a:graphicData>
        </a:graphic>
      </p:graphicFrame>
      <p:sp>
        <p:nvSpPr>
          <p:cNvPr id="9" name="TextBox 8">
            <a:extLst>
              <a:ext uri="{FF2B5EF4-FFF2-40B4-BE49-F238E27FC236}">
                <a16:creationId xmlns:a16="http://schemas.microsoft.com/office/drawing/2014/main" id="{82E7AA4B-DD27-D09F-E867-5C8E89C08333}"/>
              </a:ext>
            </a:extLst>
          </p:cNvPr>
          <p:cNvSpPr txBox="1"/>
          <p:nvPr/>
        </p:nvSpPr>
        <p:spPr>
          <a:xfrm>
            <a:off x="6926580" y="457200"/>
            <a:ext cx="5097780" cy="3702990"/>
          </a:xfrm>
          <a:prstGeom prst="rect">
            <a:avLst/>
          </a:prstGeom>
          <a:noFill/>
        </p:spPr>
        <p:txBody>
          <a:bodyPr wrap="square" lIns="0" tIns="0" rIns="0" bIns="0" rtlCol="0" anchor="t">
            <a:noAutofit/>
          </a:bodyPr>
          <a:lstStyle/>
          <a:p>
            <a:pPr algn="l">
              <a:spcBef>
                <a:spcPts val="0"/>
              </a:spcBef>
              <a:spcAft>
                <a:spcPts val="0"/>
              </a:spcAft>
            </a:pPr>
            <a:r>
              <a:rPr lang="en-GB" sz="1100" b="1" dirty="0"/>
              <a:t>NHS Health Checks:</a:t>
            </a:r>
          </a:p>
          <a:p>
            <a:r>
              <a:rPr lang="en-GB" sz="1100" b="0" dirty="0">
                <a:ea typeface="+mn-lt"/>
                <a:cs typeface="+mn-lt"/>
              </a:rPr>
              <a:t>There were 12,760 health checks delivered in Q1 of 23/24.  This is 106% of the target for this period (12,000) and is a large increase on Q1 of last year, which saw 7,523 health checks delivered. This means we are currently on track to meet the target of 48,000 health checks delivered in 2023/24.In terms of health checks offered, the cumulative total is 33,234 against our target of 24,000.  This represents 138% of the target for Q1.</a:t>
            </a:r>
          </a:p>
          <a:p>
            <a:endParaRPr lang="en-GB" sz="1100" dirty="0">
              <a:ea typeface="+mn-lt"/>
              <a:cs typeface="+mn-lt"/>
            </a:endParaRPr>
          </a:p>
          <a:p>
            <a:r>
              <a:rPr lang="en-GB" sz="1100" b="1" dirty="0">
                <a:ea typeface="+mn-lt"/>
                <a:cs typeface="+mn-lt"/>
              </a:rPr>
              <a:t>Mental Health services &amp; paid employment:</a:t>
            </a:r>
          </a:p>
          <a:p>
            <a:r>
              <a:rPr lang="en-GB" sz="1100" dirty="0">
                <a:ea typeface="+mn-lt"/>
                <a:cs typeface="+mn-lt"/>
              </a:rPr>
              <a:t>This is the third consecutive quarter of seeing increases in this measure.  This is mainly a result of a data quality project EPUT have launched and we expect to see the position continue to improve over the next 12 months as the data is made more reflective of the true position. Essex consistently performs in the top quartile nationally on this measure.  Supporting people to find and maintain meaningful employment helps them to develop friendships and increase their confidence as well as supporting independence.</a:t>
            </a:r>
            <a:endParaRPr lang="en-GB" dirty="0"/>
          </a:p>
          <a:p>
            <a:pPr>
              <a:spcBef>
                <a:spcPts val="0"/>
              </a:spcBef>
              <a:spcAft>
                <a:spcPts val="0"/>
              </a:spcAft>
            </a:pPr>
            <a:endParaRPr lang="en-GB" sz="1100" dirty="0">
              <a:cs typeface="Calibri"/>
            </a:endParaRPr>
          </a:p>
          <a:p>
            <a:r>
              <a:rPr lang="en-GB" sz="1100" b="1" dirty="0">
                <a:latin typeface="Calibri"/>
                <a:cs typeface="Calibri"/>
              </a:rPr>
              <a:t>Number of adults with Learning Disabilities known to social services who secure new employment: </a:t>
            </a:r>
            <a:endParaRPr lang="en-GB" sz="1100" b="1" dirty="0">
              <a:ea typeface="+mn-lt"/>
              <a:cs typeface="+mn-lt"/>
            </a:endParaRPr>
          </a:p>
          <a:p>
            <a:r>
              <a:rPr lang="en-GB" sz="1100" dirty="0">
                <a:ea typeface="+mn-lt"/>
                <a:cs typeface="+mn-lt"/>
              </a:rPr>
              <a:t>The ECL Live service continues to outperform it's targets. We are close to 300 adults with disabilities having been supported to find meaningful employment.  This is having positive impacts on people's lives, helping them to develop friendships and increase their confidence as well as supporting independence.</a:t>
            </a:r>
            <a:endParaRPr lang="en-GB" sz="1100" b="1" dirty="0">
              <a:cs typeface="Calibri"/>
            </a:endParaRPr>
          </a:p>
          <a:p>
            <a:endParaRPr lang="en-GB" sz="1100" b="1" dirty="0">
              <a:latin typeface="Calibri"/>
              <a:cs typeface="Calibri"/>
            </a:endParaRPr>
          </a:p>
          <a:p>
            <a:endParaRPr lang="en-GB" sz="1100" b="1" dirty="0">
              <a:cs typeface="Calibri"/>
            </a:endParaRPr>
          </a:p>
          <a:p>
            <a:endParaRPr lang="en-GB" sz="1100" b="1" dirty="0"/>
          </a:p>
          <a:p>
            <a:endParaRPr lang="en-GB" sz="1100" b="1" dirty="0"/>
          </a:p>
          <a:p>
            <a:endParaRPr lang="en-GB" sz="1100" b="1" dirty="0">
              <a:cs typeface="Calibri"/>
            </a:endParaRPr>
          </a:p>
          <a:p>
            <a:endParaRPr lang="en-GB" sz="1100" b="1" dirty="0"/>
          </a:p>
          <a:p>
            <a:endParaRPr lang="en-GB" sz="1100" b="1" dirty="0"/>
          </a:p>
          <a:p>
            <a:endParaRPr lang="en-GB" sz="1100" b="1" dirty="0"/>
          </a:p>
          <a:p>
            <a:pPr algn="l">
              <a:spcBef>
                <a:spcPts val="0"/>
              </a:spcBef>
              <a:spcAft>
                <a:spcPts val="0"/>
              </a:spcAft>
            </a:pPr>
            <a:endParaRPr lang="en-GB" sz="1100" b="1" dirty="0">
              <a:cs typeface="Calibri"/>
            </a:endParaRPr>
          </a:p>
          <a:p>
            <a:endParaRPr lang="en-GB" sz="1100" b="1" dirty="0">
              <a:cs typeface="Calibri"/>
            </a:endParaRPr>
          </a:p>
        </p:txBody>
      </p:sp>
      <p:sp>
        <p:nvSpPr>
          <p:cNvPr id="11" name="TextBox 10">
            <a:extLst>
              <a:ext uri="{FF2B5EF4-FFF2-40B4-BE49-F238E27FC236}">
                <a16:creationId xmlns:a16="http://schemas.microsoft.com/office/drawing/2014/main" id="{77027ED9-FC91-0AB8-3649-41EFB48BC72E}"/>
              </a:ext>
            </a:extLst>
          </p:cNvPr>
          <p:cNvSpPr txBox="1"/>
          <p:nvPr/>
        </p:nvSpPr>
        <p:spPr>
          <a:xfrm>
            <a:off x="6926580" y="4507351"/>
            <a:ext cx="5193093" cy="2212426"/>
          </a:xfrm>
          <a:prstGeom prst="rect">
            <a:avLst/>
          </a:prstGeom>
          <a:noFill/>
        </p:spPr>
        <p:txBody>
          <a:bodyPr wrap="square" lIns="0" tIns="0" rIns="0" bIns="0" rtlCol="0" anchor="t">
            <a:noAutofit/>
          </a:bodyPr>
          <a:lstStyle/>
          <a:p>
            <a:r>
              <a:rPr lang="en-GB" sz="1100" b="1" dirty="0">
                <a:ea typeface="+mn-lt"/>
                <a:cs typeface="+mn-lt"/>
              </a:rPr>
              <a:t>Reablement: </a:t>
            </a:r>
            <a:endParaRPr lang="en-US" b="1" dirty="0">
              <a:ea typeface="+mn-lt"/>
              <a:cs typeface="+mn-lt"/>
            </a:endParaRPr>
          </a:p>
          <a:p>
            <a:r>
              <a:rPr lang="en-GB" sz="1100" dirty="0">
                <a:ea typeface="+mn-lt"/>
                <a:cs typeface="+mn-lt"/>
              </a:rPr>
              <a:t>Essex provides reablement services to a relatively high number of adults.  While this measure is slightly below target, the service (provided by ECL) other effectiveness targets (reduction in hours of ongoing care required for adults who have been through reablement) are showing positive outcomes.</a:t>
            </a:r>
            <a:endParaRPr lang="en-US" dirty="0">
              <a:cs typeface="Calibri"/>
            </a:endParaRPr>
          </a:p>
          <a:p>
            <a:r>
              <a:rPr lang="en-GB" sz="1100" dirty="0">
                <a:ea typeface="+mn-lt"/>
                <a:cs typeface="+mn-lt"/>
              </a:rPr>
              <a:t>We have seen an increase in the levels of need of adults coming out of hospital.  Thus, whilst the reduction in hours of ongoing need continues to be above target, this has made it less likely that adults will exit reablement fully self-caring.</a:t>
            </a:r>
            <a:endParaRPr lang="en-GB" dirty="0"/>
          </a:p>
          <a:p>
            <a:r>
              <a:rPr lang="en-GB" sz="1100" dirty="0">
                <a:ea typeface="+mn-lt"/>
                <a:cs typeface="+mn-lt"/>
              </a:rPr>
              <a:t>Reablement and the entire intermediate care pathway is under review by adult social care.</a:t>
            </a:r>
          </a:p>
          <a:p>
            <a:r>
              <a:rPr lang="en-GB" sz="1100" b="1" dirty="0">
                <a:ea typeface="+mn-lt"/>
                <a:cs typeface="+mn-lt"/>
              </a:rPr>
              <a:t>MH accommodation</a:t>
            </a:r>
          </a:p>
          <a:p>
            <a:r>
              <a:rPr lang="en-GB" sz="1100" dirty="0">
                <a:ea typeface="+mn-lt"/>
                <a:cs typeface="+mn-lt"/>
              </a:rPr>
              <a:t>The proportion of people supported in Essex with MH needs who are in settled accommodation is decreasing, when the target was to increase against baseline. Active work with the provider (EPUT) to address and improve is underway</a:t>
            </a:r>
            <a:endParaRPr lang="en-GB" dirty="0"/>
          </a:p>
        </p:txBody>
      </p:sp>
    </p:spTree>
    <p:extLst>
      <p:ext uri="{BB962C8B-B14F-4D97-AF65-F5344CB8AC3E}">
        <p14:creationId xmlns:p14="http://schemas.microsoft.com/office/powerpoint/2010/main" val="1730848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C84674"/>
          </a:solidFill>
        </p:spPr>
        <p:txBody>
          <a:bodyPr/>
          <a:lstStyle/>
          <a:p>
            <a:pPr algn="ctr"/>
            <a:r>
              <a:rPr lang="en-GB" sz="2400">
                <a:solidFill>
                  <a:schemeClr val="bg1"/>
                </a:solidFill>
              </a:rPr>
              <a:t>A Good Place for Children and Families to Grow 1</a:t>
            </a:r>
          </a:p>
        </p:txBody>
      </p:sp>
      <p:graphicFrame>
        <p:nvGraphicFramePr>
          <p:cNvPr id="2" name="Table 1">
            <a:extLst>
              <a:ext uri="{FF2B5EF4-FFF2-40B4-BE49-F238E27FC236}">
                <a16:creationId xmlns:a16="http://schemas.microsoft.com/office/drawing/2014/main" id="{3339FF39-7AD9-8311-CAD8-6F9ABDEC22C5}"/>
              </a:ext>
            </a:extLst>
          </p:cNvPr>
          <p:cNvGraphicFramePr>
            <a:graphicFrameLocks noGrp="1"/>
          </p:cNvGraphicFramePr>
          <p:nvPr>
            <p:extLst>
              <p:ext uri="{D42A27DB-BD31-4B8C-83A1-F6EECF244321}">
                <p14:modId xmlns:p14="http://schemas.microsoft.com/office/powerpoint/2010/main" val="217938713"/>
              </p:ext>
            </p:extLst>
          </p:nvPr>
        </p:nvGraphicFramePr>
        <p:xfrm>
          <a:off x="873990" y="488612"/>
          <a:ext cx="5558356" cy="3577000"/>
        </p:xfrm>
        <a:graphic>
          <a:graphicData uri="http://schemas.openxmlformats.org/drawingml/2006/table">
            <a:tbl>
              <a:tblPr firstRow="1" bandRow="1">
                <a:tableStyleId>{5940675A-B579-460E-94D1-54222C63F5DA}</a:tableStyleId>
              </a:tblPr>
              <a:tblGrid>
                <a:gridCol w="2280091">
                  <a:extLst>
                    <a:ext uri="{9D8B030D-6E8A-4147-A177-3AD203B41FA5}">
                      <a16:colId xmlns:a16="http://schemas.microsoft.com/office/drawing/2014/main" val="4034003538"/>
                    </a:ext>
                  </a:extLst>
                </a:gridCol>
                <a:gridCol w="650459">
                  <a:extLst>
                    <a:ext uri="{9D8B030D-6E8A-4147-A177-3AD203B41FA5}">
                      <a16:colId xmlns:a16="http://schemas.microsoft.com/office/drawing/2014/main" val="2657282632"/>
                    </a:ext>
                  </a:extLst>
                </a:gridCol>
                <a:gridCol w="1440483">
                  <a:extLst>
                    <a:ext uri="{9D8B030D-6E8A-4147-A177-3AD203B41FA5}">
                      <a16:colId xmlns:a16="http://schemas.microsoft.com/office/drawing/2014/main" val="231473195"/>
                    </a:ext>
                  </a:extLst>
                </a:gridCol>
                <a:gridCol w="1187323">
                  <a:extLst>
                    <a:ext uri="{9D8B030D-6E8A-4147-A177-3AD203B41FA5}">
                      <a16:colId xmlns:a16="http://schemas.microsoft.com/office/drawing/2014/main" val="4213819942"/>
                    </a:ext>
                  </a:extLst>
                </a:gridCol>
              </a:tblGrid>
              <a:tr h="383697">
                <a:tc>
                  <a:txBody>
                    <a:bodyPr/>
                    <a:lstStyle/>
                    <a:p>
                      <a:pPr algn="ctr"/>
                      <a:r>
                        <a:rPr lang="en-GB" sz="1400" b="1"/>
                        <a:t>Measure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RAG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Value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Target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7534579"/>
                  </a:ext>
                </a:extLst>
              </a:tr>
              <a:tr h="638767">
                <a:tc>
                  <a:txBody>
                    <a:bodyPr/>
                    <a:lstStyle/>
                    <a:p>
                      <a:pPr lvl="0" algn="l">
                        <a:buNone/>
                      </a:pPr>
                      <a:r>
                        <a:rPr lang="en-GB" sz="1100" b="0" i="0" u="none" strike="noStrike">
                          <a:solidFill>
                            <a:srgbClr val="000000"/>
                          </a:solidFill>
                          <a:effectLst/>
                          <a:latin typeface="Calibri"/>
                        </a:rPr>
                        <a:t>Percentage of eligible 2 year olds accessing funding for childcare in a setting rated at least good by Ofsted </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a:solidFill>
                            <a:schemeClr val="tx1"/>
                          </a:solidFill>
                          <a:effectLst/>
                          <a:latin typeface="Wingdings 3"/>
                          <a:sym typeface="Wingdings 3"/>
                        </a:rPr>
                        <a:t>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lvl="0" algn="ctr">
                        <a:buNone/>
                      </a:pPr>
                      <a:r>
                        <a:rPr lang="en-GB" sz="1100" b="0" i="0" u="none" strike="noStrike">
                          <a:solidFill>
                            <a:srgbClr val="000000"/>
                          </a:solidFill>
                          <a:effectLst/>
                          <a:latin typeface="Calibri"/>
                        </a:rPr>
                        <a:t>95.7%</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GB" sz="1100" b="0" i="0" u="none" strike="noStrike">
                          <a:solidFill>
                            <a:schemeClr val="tx1"/>
                          </a:solidFill>
                          <a:effectLst/>
                          <a:latin typeface="Calibri"/>
                        </a:rPr>
                        <a:t>96.6%</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8488427"/>
                  </a:ext>
                </a:extLst>
              </a:tr>
              <a:tr h="610575">
                <a:tc>
                  <a:txBody>
                    <a:bodyPr/>
                    <a:lstStyle/>
                    <a:p>
                      <a:pPr lvl="0" algn="l">
                        <a:buNone/>
                      </a:pPr>
                      <a:r>
                        <a:rPr lang="en-GB" sz="1100" b="0" i="0" u="none" strike="noStrike">
                          <a:solidFill>
                            <a:srgbClr val="000000"/>
                          </a:solidFill>
                          <a:effectLst/>
                          <a:latin typeface="Calibri"/>
                        </a:rPr>
                        <a:t>Percentage of all 3 and 4 year olds, accessing funding for childcare in a setting rated at least good by Ofsted </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1" i="0" u="none" strike="noStrike">
                        <a:solidFill>
                          <a:schemeClr val="tx1"/>
                        </a:solidFill>
                        <a:effectLst/>
                        <a:latin typeface="Wingdings 3"/>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a:solidFill>
                            <a:schemeClr val="tx1"/>
                          </a:solidFill>
                          <a:effectLst/>
                          <a:latin typeface="Wingdings 3"/>
                          <a:sym typeface="Wingdings 3"/>
                        </a:rPr>
                        <a:t>È</a:t>
                      </a:r>
                    </a:p>
                    <a:p>
                      <a:pPr algn="ctr" fontAlgn="ctr"/>
                      <a:endParaRPr lang="en-GB" sz="1600" b="1" i="0" u="none" strike="noStrike">
                        <a:solidFill>
                          <a:srgbClr val="000000"/>
                        </a:solidFill>
                        <a:effectLst/>
                        <a:latin typeface="Wingdings 3"/>
                        <a:sym typeface="Wingdings 3"/>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lvl="0" algn="ctr">
                        <a:buNone/>
                      </a:pPr>
                      <a:r>
                        <a:rPr lang="en-GB" sz="1100" b="0" i="0" u="none" strike="noStrike">
                          <a:solidFill>
                            <a:srgbClr val="000000"/>
                          </a:solidFill>
                          <a:effectLst/>
                          <a:latin typeface="Calibri"/>
                        </a:rPr>
                        <a:t>95.2%</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GB" sz="1100" b="0" i="0" u="none" strike="noStrike">
                          <a:solidFill>
                            <a:schemeClr val="tx1"/>
                          </a:solidFill>
                          <a:effectLst/>
                          <a:latin typeface="Calibri"/>
                        </a:rPr>
                        <a:t>95.2%</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884121"/>
                  </a:ext>
                </a:extLst>
              </a:tr>
              <a:tr h="536223">
                <a:tc>
                  <a:txBody>
                    <a:bodyPr/>
                    <a:lstStyle/>
                    <a:p>
                      <a:pPr algn="l" fontAlgn="ctr"/>
                      <a:r>
                        <a:rPr lang="en-GB" sz="1100" b="0" i="0" u="none" strike="noStrike">
                          <a:solidFill>
                            <a:srgbClr val="000000"/>
                          </a:solidFill>
                          <a:effectLst/>
                          <a:latin typeface="Calibri"/>
                        </a:rPr>
                        <a:t>%</a:t>
                      </a:r>
                      <a:r>
                        <a:rPr lang="en-GB" sz="1100" b="0" i="0" u="sng" strike="noStrike">
                          <a:solidFill>
                            <a:srgbClr val="000000"/>
                          </a:solidFill>
                          <a:effectLst/>
                          <a:latin typeface="Calibri"/>
                        </a:rPr>
                        <a:t> schools </a:t>
                      </a:r>
                      <a:r>
                        <a:rPr lang="en-GB" sz="1100" b="0" i="0" u="none" strike="noStrike">
                          <a:solidFill>
                            <a:srgbClr val="000000"/>
                          </a:solidFill>
                          <a:effectLst/>
                          <a:latin typeface="Calibri"/>
                        </a:rPr>
                        <a:t>engaged in Trauma Perceptive Practice</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1" i="0" u="none" strike="noStrike">
                          <a:solidFill>
                            <a:schemeClr val="tx1"/>
                          </a:solidFill>
                          <a:effectLst/>
                          <a:latin typeface="Wingdings 3"/>
                          <a:sym typeface="Wingdings 3"/>
                        </a:rPr>
                        <a:t>Ç</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100" b="0" i="0" u="none" strike="noStrike">
                          <a:solidFill>
                            <a:srgbClr val="000000"/>
                          </a:solidFill>
                          <a:effectLst/>
                          <a:latin typeface="Calibri"/>
                        </a:rPr>
                        <a:t>80.0%</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chemeClr val="tx1"/>
                          </a:solidFill>
                          <a:effectLst/>
                          <a:latin typeface="Calibri"/>
                        </a:rPr>
                        <a:t>60%</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8308873"/>
                  </a:ext>
                </a:extLst>
              </a:tr>
              <a:tr h="536223">
                <a:tc>
                  <a:txBody>
                    <a:bodyPr/>
                    <a:lstStyle/>
                    <a:p>
                      <a:pPr algn="l" fontAlgn="ctr"/>
                      <a:r>
                        <a:rPr lang="en-GB" sz="1100" b="0" i="0" u="none" strike="noStrike">
                          <a:solidFill>
                            <a:srgbClr val="000000"/>
                          </a:solidFill>
                          <a:effectLst/>
                          <a:latin typeface="Calibri"/>
                        </a:rPr>
                        <a:t>% </a:t>
                      </a:r>
                      <a:r>
                        <a:rPr lang="en-GB" sz="1100" b="0" i="0" u="sng" strike="noStrike">
                          <a:solidFill>
                            <a:srgbClr val="000000"/>
                          </a:solidFill>
                          <a:effectLst/>
                          <a:latin typeface="Calibri"/>
                        </a:rPr>
                        <a:t>settings</a:t>
                      </a:r>
                      <a:r>
                        <a:rPr lang="en-GB" sz="1100" b="0" i="0" u="none" strike="noStrike">
                          <a:solidFill>
                            <a:srgbClr val="000000"/>
                          </a:solidFill>
                          <a:effectLst/>
                          <a:latin typeface="Calibri"/>
                        </a:rPr>
                        <a:t> engaged in Trauma Perceptive Practice</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1" i="0" u="none" strike="noStrike">
                          <a:solidFill>
                            <a:schemeClr val="tx1"/>
                          </a:solidFill>
                          <a:effectLst/>
                          <a:latin typeface="Wingdings 3"/>
                          <a:sym typeface="Wingdings 3"/>
                        </a:rPr>
                        <a:t>Ç</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GB" sz="1100" b="0" i="0" u="none" strike="noStrike">
                          <a:solidFill>
                            <a:srgbClr val="000000"/>
                          </a:solidFill>
                          <a:effectLst/>
                          <a:latin typeface="Calibri"/>
                        </a:rPr>
                        <a:t>13.0%</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chemeClr val="tx1"/>
                          </a:solidFill>
                          <a:effectLst/>
                          <a:latin typeface="Calibri"/>
                        </a:rPr>
                        <a:t>30%</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341101"/>
                  </a:ext>
                </a:extLst>
              </a:tr>
              <a:tr h="536223">
                <a:tc>
                  <a:txBody>
                    <a:bodyPr/>
                    <a:lstStyle/>
                    <a:p>
                      <a:pPr algn="l" fontAlgn="ctr"/>
                      <a:r>
                        <a:rPr lang="en-GB" sz="1100" b="0" i="0" u="none" strike="noStrike">
                          <a:solidFill>
                            <a:srgbClr val="000000"/>
                          </a:solidFill>
                          <a:effectLst/>
                          <a:latin typeface="Calibri"/>
                        </a:rPr>
                        <a:t>Percentage of families with successful intervention (Family Solutions)</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1" i="0" u="none" strike="noStrike">
                        <a:solidFill>
                          <a:schemeClr val="tx1"/>
                        </a:solidFill>
                        <a:effectLst/>
                        <a:latin typeface="Wingdings 3"/>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a:solidFill>
                            <a:schemeClr val="tx1"/>
                          </a:solidFill>
                          <a:effectLst/>
                          <a:latin typeface="Wingdings 3"/>
                          <a:sym typeface="Wingdings 3"/>
                        </a:rPr>
                        <a:t>È</a:t>
                      </a:r>
                    </a:p>
                    <a:p>
                      <a:pPr algn="ctr" fontAlgn="ctr"/>
                      <a:endParaRPr lang="en-GB" sz="1600" b="1" i="0" u="none" strike="noStrike">
                        <a:solidFill>
                          <a:srgbClr val="000000"/>
                        </a:solidFill>
                        <a:effectLst/>
                        <a:latin typeface="Wingdings 3"/>
                        <a:sym typeface="Wingdings 3"/>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GB" sz="1100" b="0" i="0" u="none" strike="noStrike">
                          <a:solidFill>
                            <a:srgbClr val="000000"/>
                          </a:solidFill>
                          <a:effectLst/>
                          <a:latin typeface="Calibri"/>
                        </a:rPr>
                        <a:t>79.7%</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chemeClr val="tx1"/>
                          </a:solidFill>
                          <a:effectLst/>
                          <a:latin typeface="Calibri"/>
                        </a:rPr>
                        <a:t>85%</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7124578"/>
                  </a:ext>
                </a:extLst>
              </a:tr>
            </a:tbl>
          </a:graphicData>
        </a:graphic>
      </p:graphicFrame>
      <p:sp>
        <p:nvSpPr>
          <p:cNvPr id="6" name="Rectangle: Rounded Corners 5">
            <a:extLst>
              <a:ext uri="{FF2B5EF4-FFF2-40B4-BE49-F238E27FC236}">
                <a16:creationId xmlns:a16="http://schemas.microsoft.com/office/drawing/2014/main" id="{474A3157-C7AF-15E2-4628-9FD5223D7FD6}"/>
              </a:ext>
            </a:extLst>
          </p:cNvPr>
          <p:cNvSpPr/>
          <p:nvPr/>
        </p:nvSpPr>
        <p:spPr>
          <a:xfrm>
            <a:off x="6744052" y="4244601"/>
            <a:ext cx="5296750" cy="2480124"/>
          </a:xfrm>
          <a:prstGeom prst="roundRect">
            <a:avLst>
              <a:gd name="adj" fmla="val 2998"/>
            </a:avLst>
          </a:prstGeom>
          <a:solidFill>
            <a:srgbClr val="E40037">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8220A659-AD90-8FE2-E33A-738ADDE2C265}"/>
              </a:ext>
            </a:extLst>
          </p:cNvPr>
          <p:cNvSpPr/>
          <p:nvPr/>
        </p:nvSpPr>
        <p:spPr>
          <a:xfrm>
            <a:off x="6790285" y="190427"/>
            <a:ext cx="5296750" cy="3503715"/>
          </a:xfrm>
          <a:prstGeom prst="roundRect">
            <a:avLst>
              <a:gd name="adj" fmla="val 651"/>
            </a:avLst>
          </a:prstGeom>
          <a:solidFill>
            <a:schemeClr val="accent3">
              <a:lumMod val="60000"/>
              <a:lumOff val="4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0DBD4303-1825-BEE7-9F10-2343FC94B740}"/>
              </a:ext>
            </a:extLst>
          </p:cNvPr>
          <p:cNvSpPr/>
          <p:nvPr/>
        </p:nvSpPr>
        <p:spPr>
          <a:xfrm>
            <a:off x="872218" y="4242920"/>
            <a:ext cx="5734682" cy="2481805"/>
          </a:xfrm>
          <a:prstGeom prst="roundRect">
            <a:avLst>
              <a:gd name="adj" fmla="val 2998"/>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A1394F6-6BD0-1A14-F76A-371E81A40EE8}"/>
              </a:ext>
            </a:extLst>
          </p:cNvPr>
          <p:cNvSpPr txBox="1"/>
          <p:nvPr/>
        </p:nvSpPr>
        <p:spPr>
          <a:xfrm>
            <a:off x="989064" y="4341760"/>
            <a:ext cx="5617836" cy="1634490"/>
          </a:xfrm>
          <a:prstGeom prst="rect">
            <a:avLst/>
          </a:prstGeom>
          <a:noFill/>
        </p:spPr>
        <p:txBody>
          <a:bodyPr wrap="square" lIns="0" tIns="0" rIns="0" bIns="0" rtlCol="0" anchor="t">
            <a:noAutofit/>
          </a:bodyPr>
          <a:lstStyle/>
          <a:p>
            <a:r>
              <a:rPr lang="en-GB" sz="1000" b="1">
                <a:cs typeface="Calibri"/>
              </a:rPr>
              <a:t>3 &amp; 4 Year old funding; </a:t>
            </a:r>
          </a:p>
          <a:p>
            <a:r>
              <a:rPr lang="en-GB" sz="1030">
                <a:ea typeface="+mn-lt"/>
                <a:cs typeface="+mn-lt"/>
              </a:rPr>
              <a:t>Essex performance fell by 0.2% points in 2022/23 but continues to maintain the status levels of performance seen over the last four years. Performance is favourable when compared to the Statistical Neighbours and England averages - Essex being 1.7% points and 1.3% points higher respectively. Among the Statistical Neighbours group Essex is ranked third highest.</a:t>
            </a:r>
            <a:endParaRPr lang="en-GB" sz="1030">
              <a:cs typeface="Calibri"/>
            </a:endParaRPr>
          </a:p>
          <a:p>
            <a:r>
              <a:rPr lang="en-GB" sz="1000">
                <a:ea typeface="+mn-lt"/>
                <a:cs typeface="+mn-lt"/>
              </a:rPr>
              <a:t>This data is collected in the Early Years Census each January. This is submitted to DfE by all LAs for collation with the performance published late June. Thus next update will be in the Q1 2024/25 report.</a:t>
            </a:r>
          </a:p>
          <a:p>
            <a:endParaRPr lang="en-GB" sz="1030">
              <a:ea typeface="+mn-lt"/>
              <a:cs typeface="+mn-lt"/>
            </a:endParaRPr>
          </a:p>
          <a:p>
            <a:r>
              <a:rPr lang="en-GB" sz="1000" b="1"/>
              <a:t>Trauma perceptive practice (school):</a:t>
            </a:r>
            <a:endParaRPr lang="en-GB" sz="1000">
              <a:cs typeface="Calibri"/>
            </a:endParaRPr>
          </a:p>
          <a:p>
            <a:r>
              <a:rPr lang="en-GB" sz="1000">
                <a:ea typeface="+mn-lt"/>
                <a:cs typeface="+mn-lt"/>
              </a:rPr>
              <a:t>As at the end of the first academic year (2021/22), the target of 42% was exceeded with end of year performance being 65%. The target for the current academic year was set at 60% but performance by the end of the financial year (Q4) had already reached 80%. By the end of the academic year (Q1) performance had reached 85%. A target of 80% relates to the end of the 2023/24 academic year (by August 2024). This target has been met ahead of schedule. Currently 12% of schools have fully completed the training (against an end of 2022/23 target of 30% and 2023/24 being 50%).</a:t>
            </a:r>
            <a:endParaRPr lang="en-GB" sz="1000">
              <a:cs typeface="Calibri"/>
            </a:endParaRPr>
          </a:p>
          <a:p>
            <a:endParaRPr lang="en-GB" sz="1100">
              <a:cs typeface="Calibri"/>
            </a:endParaRPr>
          </a:p>
        </p:txBody>
      </p:sp>
      <p:sp>
        <p:nvSpPr>
          <p:cNvPr id="11" name="TextBox 10">
            <a:extLst>
              <a:ext uri="{FF2B5EF4-FFF2-40B4-BE49-F238E27FC236}">
                <a16:creationId xmlns:a16="http://schemas.microsoft.com/office/drawing/2014/main" id="{6E09416A-5107-C886-5652-C6137475325F}"/>
              </a:ext>
            </a:extLst>
          </p:cNvPr>
          <p:cNvSpPr txBox="1"/>
          <p:nvPr/>
        </p:nvSpPr>
        <p:spPr>
          <a:xfrm>
            <a:off x="6863117" y="422744"/>
            <a:ext cx="5151545" cy="3039079"/>
          </a:xfrm>
          <a:prstGeom prst="rect">
            <a:avLst/>
          </a:prstGeom>
          <a:noFill/>
        </p:spPr>
        <p:txBody>
          <a:bodyPr wrap="square" lIns="0" tIns="0" rIns="0" bIns="0" rtlCol="0" anchor="t">
            <a:noAutofit/>
          </a:bodyPr>
          <a:lstStyle/>
          <a:p>
            <a:r>
              <a:rPr lang="en-GB" sz="1100" b="1" dirty="0">
                <a:cs typeface="Calibri"/>
              </a:rPr>
              <a:t>Eligible 2 year olds; </a:t>
            </a:r>
          </a:p>
          <a:p>
            <a:r>
              <a:rPr lang="en-GB" sz="1100" dirty="0">
                <a:ea typeface="+mn-lt"/>
                <a:cs typeface="+mn-lt"/>
              </a:rPr>
              <a:t>Essex performance fell by 1.5% points to 95.7% in 2022/23. This is the lowest it has been since the 2017/18 academic year.  The Statistical Neighbours average also fell by the same margin although Essex remains 1.6% points above this. However, this is largely due to the very low performance of Central Bedfordshire. Nationally the decrease since 2021/22 was a drop of just 0.4% points. This brings the England average in line with Essex performance. This data is collected in the Early Years Census each January (next collection January 2024). This is submitted to DfE by all LAs for collation with the performance published late June. </a:t>
            </a:r>
            <a:endParaRPr lang="en-GB" sz="1100" dirty="0">
              <a:cs typeface="Calibri"/>
            </a:endParaRPr>
          </a:p>
          <a:p>
            <a:endParaRPr lang="en-GB" sz="1100" b="1" dirty="0">
              <a:cs typeface="Calibri"/>
            </a:endParaRPr>
          </a:p>
          <a:p>
            <a:r>
              <a:rPr lang="en-GB" sz="1100" b="1" dirty="0">
                <a:cs typeface="Calibri"/>
              </a:rPr>
              <a:t>Family Solution interventions: </a:t>
            </a:r>
            <a:r>
              <a:rPr lang="en-GB" sz="1100" dirty="0">
                <a:ea typeface="+mn-lt"/>
                <a:cs typeface="+mn-lt"/>
              </a:rPr>
              <a:t>The proportion of successful intervention for Family Solutions is currently 2.2% points above Q4 22/23 (77.5%) successful interventions. Family Solutions closed 441 families in the last quarter, 232 of these cases were closed after an extended intervention, the remaining cases were closed as ‘Decision not to proceed’ or ‘Family Solutions not required’. </a:t>
            </a:r>
            <a:endParaRPr lang="en-GB" dirty="0">
              <a:cs typeface="Calibri"/>
            </a:endParaRPr>
          </a:p>
          <a:p>
            <a:r>
              <a:rPr lang="en-GB" sz="1100" dirty="0">
                <a:ea typeface="+mn-lt"/>
                <a:cs typeface="+mn-lt"/>
              </a:rPr>
              <a:t>The overall rate of positive outcomes for sustained Family Solutions interventions remaining very stable over the reporting period around 81% but quadrants have a higher level of variation. </a:t>
            </a:r>
          </a:p>
          <a:p>
            <a:endParaRPr lang="en-GB" sz="1100" dirty="0">
              <a:cs typeface="Calibri"/>
            </a:endParaRPr>
          </a:p>
        </p:txBody>
      </p:sp>
      <p:sp>
        <p:nvSpPr>
          <p:cNvPr id="12" name="TextBox 11">
            <a:extLst>
              <a:ext uri="{FF2B5EF4-FFF2-40B4-BE49-F238E27FC236}">
                <a16:creationId xmlns:a16="http://schemas.microsoft.com/office/drawing/2014/main" id="{5499F407-1E0C-EF11-8098-075A80604DE1}"/>
              </a:ext>
            </a:extLst>
          </p:cNvPr>
          <p:cNvSpPr txBox="1"/>
          <p:nvPr/>
        </p:nvSpPr>
        <p:spPr>
          <a:xfrm>
            <a:off x="6863117" y="4759420"/>
            <a:ext cx="5151545" cy="1436812"/>
          </a:xfrm>
          <a:prstGeom prst="rect">
            <a:avLst/>
          </a:prstGeom>
          <a:noFill/>
        </p:spPr>
        <p:txBody>
          <a:bodyPr wrap="square" lIns="0" tIns="0" rIns="0" bIns="0" rtlCol="0" anchor="t">
            <a:noAutofit/>
          </a:bodyPr>
          <a:lstStyle/>
          <a:p>
            <a:r>
              <a:rPr lang="en-GB" sz="1100" b="1"/>
              <a:t>Trauma perceptive practice (setting):</a:t>
            </a:r>
          </a:p>
          <a:p>
            <a:r>
              <a:rPr lang="en-GB" sz="1100">
                <a:ea typeface="+mn-lt"/>
                <a:cs typeface="+mn-lt"/>
              </a:rPr>
              <a:t>As at the end of the first academic year (2021/22), the target of 7% was achieved with end of year performance being 7.5%. The target for the current academic year was set at 30%. Performance by the end of the academic year (Q1) has reached 14%. A target of 50% relates to the end of the 2023/24 academic year (by August 2024). Based on current performance the number of settings needed to engage with ECC needs to increase by nearly four-fold. Currently 0.5% of settings have fully completed the training (against an end of 2022/23 target of 20% and 2023/24 being 40%).</a:t>
            </a:r>
            <a:endParaRPr lang="en-GB" sz="1100">
              <a:cs typeface="Calibri"/>
            </a:endParaRPr>
          </a:p>
          <a:p>
            <a:endParaRPr lang="en-GB" sz="1100">
              <a:cs typeface="Calibri"/>
            </a:endParaRPr>
          </a:p>
          <a:p>
            <a:endParaRPr lang="en-GB" sz="1100">
              <a:cs typeface="Calibri"/>
            </a:endParaRPr>
          </a:p>
        </p:txBody>
      </p:sp>
    </p:spTree>
    <p:extLst>
      <p:ext uri="{BB962C8B-B14F-4D97-AF65-F5344CB8AC3E}">
        <p14:creationId xmlns:p14="http://schemas.microsoft.com/office/powerpoint/2010/main" val="2579048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C84674"/>
          </a:solidFill>
        </p:spPr>
        <p:txBody>
          <a:bodyPr/>
          <a:lstStyle/>
          <a:p>
            <a:pPr algn="ctr"/>
            <a:r>
              <a:rPr lang="en-GB" sz="2400">
                <a:solidFill>
                  <a:schemeClr val="bg1"/>
                </a:solidFill>
              </a:rPr>
              <a:t>A Good Place for Children and Families to Grow 2</a:t>
            </a:r>
          </a:p>
        </p:txBody>
      </p:sp>
      <p:graphicFrame>
        <p:nvGraphicFramePr>
          <p:cNvPr id="2" name="Table 1">
            <a:extLst>
              <a:ext uri="{FF2B5EF4-FFF2-40B4-BE49-F238E27FC236}">
                <a16:creationId xmlns:a16="http://schemas.microsoft.com/office/drawing/2014/main" id="{BAB29E54-4E8D-B678-C9D9-ED1416097B3C}"/>
              </a:ext>
            </a:extLst>
          </p:cNvPr>
          <p:cNvGraphicFramePr>
            <a:graphicFrameLocks noGrp="1"/>
          </p:cNvGraphicFramePr>
          <p:nvPr>
            <p:extLst>
              <p:ext uri="{D42A27DB-BD31-4B8C-83A1-F6EECF244321}">
                <p14:modId xmlns:p14="http://schemas.microsoft.com/office/powerpoint/2010/main" val="47661231"/>
              </p:ext>
            </p:extLst>
          </p:nvPr>
        </p:nvGraphicFramePr>
        <p:xfrm>
          <a:off x="999876" y="234260"/>
          <a:ext cx="5306980" cy="4485166"/>
        </p:xfrm>
        <a:graphic>
          <a:graphicData uri="http://schemas.openxmlformats.org/drawingml/2006/table">
            <a:tbl>
              <a:tblPr firstRow="1" bandRow="1">
                <a:tableStyleId>{5940675A-B579-460E-94D1-54222C63F5DA}</a:tableStyleId>
              </a:tblPr>
              <a:tblGrid>
                <a:gridCol w="2231510">
                  <a:extLst>
                    <a:ext uri="{9D8B030D-6E8A-4147-A177-3AD203B41FA5}">
                      <a16:colId xmlns:a16="http://schemas.microsoft.com/office/drawing/2014/main" val="4034003538"/>
                    </a:ext>
                  </a:extLst>
                </a:gridCol>
                <a:gridCol w="566506">
                  <a:extLst>
                    <a:ext uri="{9D8B030D-6E8A-4147-A177-3AD203B41FA5}">
                      <a16:colId xmlns:a16="http://schemas.microsoft.com/office/drawing/2014/main" val="2657282632"/>
                    </a:ext>
                  </a:extLst>
                </a:gridCol>
                <a:gridCol w="988740">
                  <a:extLst>
                    <a:ext uri="{9D8B030D-6E8A-4147-A177-3AD203B41FA5}">
                      <a16:colId xmlns:a16="http://schemas.microsoft.com/office/drawing/2014/main" val="231473195"/>
                    </a:ext>
                  </a:extLst>
                </a:gridCol>
                <a:gridCol w="1520224">
                  <a:extLst>
                    <a:ext uri="{9D8B030D-6E8A-4147-A177-3AD203B41FA5}">
                      <a16:colId xmlns:a16="http://schemas.microsoft.com/office/drawing/2014/main" val="4213819942"/>
                    </a:ext>
                  </a:extLst>
                </a:gridCol>
              </a:tblGrid>
              <a:tr h="387197">
                <a:tc>
                  <a:txBody>
                    <a:bodyPr/>
                    <a:lstStyle/>
                    <a:p>
                      <a:pPr algn="ctr"/>
                      <a:r>
                        <a:rPr lang="en-GB" sz="1400" b="1"/>
                        <a:t>Measure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RAG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Value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Target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7534579"/>
                  </a:ext>
                </a:extLst>
              </a:tr>
              <a:tr h="644594">
                <a:tc>
                  <a:txBody>
                    <a:bodyPr/>
                    <a:lstStyle/>
                    <a:p>
                      <a:pPr algn="l" fontAlgn="ctr"/>
                      <a:r>
                        <a:rPr lang="en-GB" sz="1100" b="0" i="0" u="none" strike="noStrike">
                          <a:solidFill>
                            <a:srgbClr val="000000"/>
                          </a:solidFill>
                          <a:effectLst/>
                          <a:latin typeface="Calibri"/>
                        </a:rPr>
                        <a:t>The number of children known to social care per 10,000</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1" i="0" u="none" strike="noStrike">
                          <a:solidFill>
                            <a:schemeClr val="tx1"/>
                          </a:solidFill>
                          <a:effectLst/>
                          <a:latin typeface="Wingdings 3"/>
                          <a:sym typeface="Wingdings 3"/>
                        </a:rPr>
                        <a:t>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GB" sz="1100" b="0" i="0" u="none" strike="noStrike">
                          <a:solidFill>
                            <a:srgbClr val="000000"/>
                          </a:solidFill>
                          <a:effectLst/>
                          <a:latin typeface="Calibri"/>
                        </a:rPr>
                        <a:t>191.7</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chemeClr val="tx1"/>
                          </a:solidFill>
                          <a:effectLst/>
                          <a:latin typeface="Calibri"/>
                        </a:rPr>
                        <a:t>190 – 210</a:t>
                      </a:r>
                    </a:p>
                    <a:p>
                      <a:pPr algn="ctr" fontAlgn="ctr"/>
                      <a:r>
                        <a:rPr lang="en-GB" sz="1100" b="0" i="0" u="none" strike="noStrike">
                          <a:solidFill>
                            <a:schemeClr val="tx1"/>
                          </a:solidFill>
                          <a:effectLst/>
                          <a:latin typeface="Calibri"/>
                        </a:rPr>
                        <a:t>(Target range)</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8488427"/>
                  </a:ext>
                </a:extLst>
              </a:tr>
              <a:tr h="747805">
                <a:tc>
                  <a:txBody>
                    <a:bodyPr/>
                    <a:lstStyle/>
                    <a:p>
                      <a:pPr algn="l" fontAlgn="ctr"/>
                      <a:r>
                        <a:rPr lang="en-GB" sz="1100" b="0" i="0" u="none" strike="noStrike">
                          <a:solidFill>
                            <a:srgbClr val="000000"/>
                          </a:solidFill>
                          <a:effectLst/>
                          <a:latin typeface="Calibri"/>
                        </a:rPr>
                        <a:t>The number of children subject to Children in Need plans per 10,000</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1" i="0" u="none" strike="noStrike">
                        <a:solidFill>
                          <a:schemeClr val="tx1"/>
                        </a:solidFill>
                        <a:effectLst/>
                        <a:latin typeface="Wingdings 3"/>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a:solidFill>
                            <a:schemeClr val="tx1"/>
                          </a:solidFill>
                          <a:effectLst/>
                          <a:latin typeface="Wingdings 3"/>
                          <a:sym typeface="Wingdings 3"/>
                        </a:rPr>
                        <a:t>È</a:t>
                      </a:r>
                    </a:p>
                    <a:p>
                      <a:pPr algn="ctr" fontAlgn="ctr"/>
                      <a:endParaRPr lang="en-GB" sz="1600" b="1" i="0" u="none" strike="noStrike">
                        <a:solidFill>
                          <a:srgbClr val="000000"/>
                        </a:solidFill>
                        <a:effectLst/>
                        <a:latin typeface="Wingdings 3"/>
                        <a:sym typeface="Wingdings 3"/>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100" b="0" i="0" u="none" strike="noStrike">
                          <a:solidFill>
                            <a:srgbClr val="000000"/>
                          </a:solidFill>
                          <a:effectLst/>
                          <a:latin typeface="Calibri"/>
                        </a:rPr>
                        <a:t>48.7</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chemeClr val="tx1"/>
                          </a:solidFill>
                          <a:effectLst/>
                          <a:latin typeface="Calibri"/>
                        </a:rPr>
                        <a:t>47.3 - 63.1</a:t>
                      </a:r>
                    </a:p>
                    <a:p>
                      <a:pPr algn="ctr" fontAlgn="ctr"/>
                      <a:r>
                        <a:rPr lang="en-GB" sz="1100" b="0" i="0" u="none" strike="noStrike">
                          <a:solidFill>
                            <a:schemeClr val="tx1"/>
                          </a:solidFill>
                          <a:effectLst/>
                          <a:latin typeface="Calibri"/>
                        </a:rPr>
                        <a:t>(Target range)</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884121"/>
                  </a:ext>
                </a:extLst>
              </a:tr>
              <a:tr h="541114">
                <a:tc>
                  <a:txBody>
                    <a:bodyPr/>
                    <a:lstStyle/>
                    <a:p>
                      <a:pPr algn="l" fontAlgn="ctr"/>
                      <a:r>
                        <a:rPr lang="en-GB" sz="1100" b="0" i="0" u="none" strike="noStrike">
                          <a:solidFill>
                            <a:srgbClr val="000000"/>
                          </a:solidFill>
                          <a:effectLst/>
                          <a:latin typeface="Calibri"/>
                        </a:rPr>
                        <a:t>The number of children subject to child protection plans per 10,000</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1" i="0" u="none" strike="noStrike">
                          <a:solidFill>
                            <a:schemeClr val="tx1"/>
                          </a:solidFill>
                          <a:effectLst/>
                          <a:latin typeface="Wingdings 3"/>
                          <a:sym typeface="Wingdings 3"/>
                        </a:rPr>
                        <a:t>Ç</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GB" sz="1100" b="0" i="0" u="none" strike="noStrike">
                          <a:solidFill>
                            <a:srgbClr val="000000"/>
                          </a:solidFill>
                          <a:effectLst/>
                          <a:latin typeface="Calibri"/>
                        </a:rPr>
                        <a:t>23.1</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chemeClr val="tx1"/>
                          </a:solidFill>
                          <a:effectLst/>
                          <a:latin typeface="Calibri"/>
                        </a:rPr>
                        <a:t>17.3 - 20.5</a:t>
                      </a:r>
                    </a:p>
                    <a:p>
                      <a:pPr algn="ctr" fontAlgn="ctr"/>
                      <a:r>
                        <a:rPr lang="en-GB" sz="1100" b="0" i="0" u="none" strike="noStrike">
                          <a:solidFill>
                            <a:schemeClr val="tx1"/>
                          </a:solidFill>
                          <a:effectLst/>
                          <a:latin typeface="Calibri"/>
                        </a:rPr>
                        <a:t>(Target range)</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8308873"/>
                  </a:ext>
                </a:extLst>
              </a:tr>
              <a:tr h="541114">
                <a:tc>
                  <a:txBody>
                    <a:bodyPr/>
                    <a:lstStyle/>
                    <a:p>
                      <a:pPr algn="l" fontAlgn="ctr"/>
                      <a:r>
                        <a:rPr lang="en-GB" sz="1100" b="0" i="0" u="none" strike="noStrike">
                          <a:solidFill>
                            <a:srgbClr val="000000"/>
                          </a:solidFill>
                          <a:effectLst/>
                          <a:latin typeface="Calibri"/>
                        </a:rPr>
                        <a:t>Number of looked after children per 10,000</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a:solidFill>
                            <a:schemeClr val="tx1"/>
                          </a:solidFill>
                          <a:effectLst/>
                          <a:latin typeface="Wingdings 3"/>
                          <a:sym typeface="Wingdings 3"/>
                        </a:rPr>
                        <a:t>È</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100" b="0" i="0" u="none" strike="noStrike">
                          <a:solidFill>
                            <a:srgbClr val="000000"/>
                          </a:solidFill>
                          <a:effectLst/>
                          <a:latin typeface="Calibri"/>
                        </a:rPr>
                        <a:t>36.6</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chemeClr val="tx1"/>
                          </a:solidFill>
                          <a:effectLst/>
                          <a:latin typeface="Calibri"/>
                        </a:rPr>
                        <a:t>34.7 - 39.4</a:t>
                      </a:r>
                    </a:p>
                    <a:p>
                      <a:pPr algn="ctr" fontAlgn="ctr"/>
                      <a:r>
                        <a:rPr lang="en-GB" sz="1100" b="0" i="0" u="none" strike="noStrike">
                          <a:solidFill>
                            <a:schemeClr val="tx1"/>
                          </a:solidFill>
                          <a:effectLst/>
                          <a:latin typeface="Calibri"/>
                        </a:rPr>
                        <a:t>(Target range) </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341101"/>
                  </a:ext>
                </a:extLst>
              </a:tr>
              <a:tr h="541114">
                <a:tc>
                  <a:txBody>
                    <a:bodyPr/>
                    <a:lstStyle/>
                    <a:p>
                      <a:pPr algn="l" fontAlgn="ctr"/>
                      <a:r>
                        <a:rPr lang="en-GB" sz="1100" b="0" i="0" u="none" strike="noStrike">
                          <a:solidFill>
                            <a:srgbClr val="000000"/>
                          </a:solidFill>
                          <a:effectLst/>
                          <a:latin typeface="Calibri"/>
                        </a:rPr>
                        <a:t>Review representation of Ethnically Diverse CYP across the statutory social care system: Open to social care</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solidFill>
                          <a:effectLst/>
                          <a:uLnTx/>
                          <a:uFillTx/>
                          <a:latin typeface="+mn-lt"/>
                          <a:ea typeface="+mn-ea"/>
                          <a:cs typeface="+mn-cs"/>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a:rPr>
                        <a:t>23.2%</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chemeClr val="tx1"/>
                          </a:solidFill>
                          <a:effectLst/>
                          <a:latin typeface="Calibri"/>
                        </a:rPr>
                        <a:t>N/A</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7124578"/>
                  </a:ext>
                </a:extLst>
              </a:tr>
              <a:tr h="541114">
                <a:tc>
                  <a:txBody>
                    <a:bodyPr/>
                    <a:lstStyle/>
                    <a:p>
                      <a:pPr algn="l" fontAlgn="ctr"/>
                      <a:r>
                        <a:rPr lang="en-GB" sz="1100" b="0" i="0" u="none" strike="noStrike">
                          <a:solidFill>
                            <a:srgbClr val="000000"/>
                          </a:solidFill>
                          <a:effectLst/>
                          <a:latin typeface="Calibri"/>
                        </a:rPr>
                        <a:t>Review representation of Ethnically Diverse CYP across the statutory social care system: Children in Care</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solidFill>
                          <a:effectLst/>
                          <a:uLnTx/>
                          <a:uFillTx/>
                          <a:latin typeface="+mn-lt"/>
                          <a:ea typeface="+mn-ea"/>
                          <a:cs typeface="+mn-cs"/>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a:rPr>
                        <a:t>26.2%</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chemeClr val="tx1"/>
                          </a:solidFill>
                          <a:effectLst/>
                          <a:latin typeface="Calibri"/>
                        </a:rPr>
                        <a:t>N/A</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6211052"/>
                  </a:ext>
                </a:extLst>
              </a:tr>
              <a:tr h="541114">
                <a:tc>
                  <a:txBody>
                    <a:bodyPr/>
                    <a:lstStyle/>
                    <a:p>
                      <a:pPr algn="l" fontAlgn="ctr"/>
                      <a:r>
                        <a:rPr lang="en-GB" sz="1100" b="0" i="0" u="none" strike="noStrike">
                          <a:solidFill>
                            <a:srgbClr val="000000"/>
                          </a:solidFill>
                          <a:effectLst/>
                          <a:latin typeface="Calibri"/>
                        </a:rPr>
                        <a:t>Review representation of Ethnically Diverse CYP across the statutory social care system: Child protection</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a:solidFill>
                            <a:schemeClr val="tx1"/>
                          </a:solidFill>
                          <a:effectLst/>
                          <a:latin typeface="+mn-lt"/>
                        </a:rPr>
                        <a:t>N/A</a:t>
                      </a:r>
                    </a:p>
                    <a:p>
                      <a:pPr algn="ctr" fontAlgn="ctr"/>
                      <a:endParaRPr lang="en-GB" sz="1100" b="1" i="0" u="none" strike="noStrike">
                        <a:solidFill>
                          <a:schemeClr val="tx1"/>
                        </a:solidFill>
                        <a:effectLst/>
                        <a:latin typeface="+mn-lt"/>
                        <a:sym typeface="Wingdings 3"/>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a:rPr>
                        <a:t>13.4%</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chemeClr val="tx1"/>
                          </a:solidFill>
                          <a:effectLst/>
                          <a:latin typeface="Calibri"/>
                        </a:rPr>
                        <a:t>N/A</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798826"/>
                  </a:ext>
                </a:extLst>
              </a:tr>
            </a:tbl>
          </a:graphicData>
        </a:graphic>
      </p:graphicFrame>
      <p:sp>
        <p:nvSpPr>
          <p:cNvPr id="3" name="Rectangle: Rounded Corners 2">
            <a:extLst>
              <a:ext uri="{FF2B5EF4-FFF2-40B4-BE49-F238E27FC236}">
                <a16:creationId xmlns:a16="http://schemas.microsoft.com/office/drawing/2014/main" id="{283756B5-FE03-C912-0D2C-3AEF84D0FCFE}"/>
              </a:ext>
            </a:extLst>
          </p:cNvPr>
          <p:cNvSpPr/>
          <p:nvPr/>
        </p:nvSpPr>
        <p:spPr>
          <a:xfrm>
            <a:off x="6647311" y="123264"/>
            <a:ext cx="5453897" cy="3326621"/>
          </a:xfrm>
          <a:prstGeom prst="roundRect">
            <a:avLst>
              <a:gd name="adj" fmla="val 1471"/>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8AB76704-1A56-CFB6-9EBD-E860D67BD1D5}"/>
              </a:ext>
            </a:extLst>
          </p:cNvPr>
          <p:cNvSpPr/>
          <p:nvPr/>
        </p:nvSpPr>
        <p:spPr>
          <a:xfrm>
            <a:off x="6647309" y="3519484"/>
            <a:ext cx="5453897" cy="994633"/>
          </a:xfrm>
          <a:prstGeom prst="roundRect">
            <a:avLst>
              <a:gd name="adj" fmla="val 2998"/>
            </a:avLst>
          </a:prstGeom>
          <a:solidFill>
            <a:schemeClr val="accent3">
              <a:lumMod val="60000"/>
              <a:lumOff val="4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673232B2-2460-82D3-1FAA-42F70A72B65E}"/>
              </a:ext>
            </a:extLst>
          </p:cNvPr>
          <p:cNvSpPr/>
          <p:nvPr/>
        </p:nvSpPr>
        <p:spPr>
          <a:xfrm>
            <a:off x="6647310" y="4583716"/>
            <a:ext cx="5453896" cy="1775278"/>
          </a:xfrm>
          <a:prstGeom prst="roundRect">
            <a:avLst>
              <a:gd name="adj" fmla="val 2998"/>
            </a:avLst>
          </a:prstGeom>
          <a:solidFill>
            <a:srgbClr val="E40037">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CC24660-5F96-ECE2-6CFB-F161BDBD368D}"/>
              </a:ext>
            </a:extLst>
          </p:cNvPr>
          <p:cNvSpPr txBox="1"/>
          <p:nvPr/>
        </p:nvSpPr>
        <p:spPr>
          <a:xfrm>
            <a:off x="6737243" y="4612395"/>
            <a:ext cx="5296750" cy="1165773"/>
          </a:xfrm>
          <a:prstGeom prst="rect">
            <a:avLst/>
          </a:prstGeom>
          <a:noFill/>
        </p:spPr>
        <p:txBody>
          <a:bodyPr wrap="square" lIns="0" tIns="0" rIns="0" bIns="0" rtlCol="0">
            <a:noAutofit/>
          </a:bodyPr>
          <a:lstStyle/>
          <a:p>
            <a:pPr algn="just">
              <a:spcBef>
                <a:spcPts val="600"/>
              </a:spcBef>
              <a:defRPr/>
            </a:pPr>
            <a:r>
              <a:rPr lang="en-GB" sz="1100" b="1">
                <a:solidFill>
                  <a:srgbClr val="000000"/>
                </a:solidFill>
              </a:rPr>
              <a:t>Child Protection Plans</a:t>
            </a:r>
            <a:r>
              <a:rPr kumimoji="0" lang="en-GB" sz="1100" b="1" i="0" u="none" strike="noStrike" kern="1200" cap="none" spc="0" normalizeH="0" baseline="0" noProof="0">
                <a:ln>
                  <a:noFill/>
                </a:ln>
                <a:solidFill>
                  <a:srgbClr val="000000"/>
                </a:solidFill>
                <a:effectLst/>
                <a:uLnTx/>
                <a:uFillTx/>
                <a:ea typeface="+mn-ea"/>
                <a:cs typeface="+mn-cs"/>
              </a:rPr>
              <a:t>:</a:t>
            </a:r>
            <a:endParaRPr lang="en-GB" sz="1100" b="1" i="0" u="none" strike="noStrike" kern="1200" cap="none" spc="0" normalizeH="0" baseline="0" noProof="0">
              <a:ln>
                <a:noFill/>
              </a:ln>
              <a:solidFill>
                <a:srgbClr val="000000"/>
              </a:solidFill>
              <a:effectLst/>
              <a:uLnTx/>
              <a:uFillTx/>
              <a:cs typeface="Calibri"/>
            </a:endParaRPr>
          </a:p>
          <a:p>
            <a:pPr algn="just"/>
            <a:r>
              <a:rPr lang="en-GB" sz="1100">
                <a:ea typeface="+mn-lt"/>
                <a:cs typeface="+mn-lt"/>
              </a:rPr>
              <a:t>The number of children subject to Child Protection plans was relatively stable during Q4 of last year, with numbers between 680 and 690. However, numbers have risen since March 2023, reaching 733 in June.  This measure is rated as red as the rate of children on child protection plans continues to be slightly above the threshold range, however as noted previously – Essex continues to have a lower proportions of children on child protection plans than similar authorities.</a:t>
            </a:r>
            <a:endParaRPr lang="en-GB" sz="1100"/>
          </a:p>
          <a:p>
            <a:pPr algn="just"/>
            <a:r>
              <a:rPr lang="en-GB" sz="1100">
                <a:ea typeface="+mn-lt"/>
                <a:cs typeface="+mn-lt"/>
              </a:rPr>
              <a:t>At a quadrant level, the rate per 10,000 varies significantly, with notably more children on a child protection plan in North than the other three quadrants.  Rates have risen from 32.8 to 36.6, while the other quadrants generally see rates between 15 and 22.</a:t>
            </a:r>
            <a:endParaRPr lang="en-GB" sz="1100"/>
          </a:p>
        </p:txBody>
      </p:sp>
      <p:sp>
        <p:nvSpPr>
          <p:cNvPr id="11" name="TextBox 10">
            <a:extLst>
              <a:ext uri="{FF2B5EF4-FFF2-40B4-BE49-F238E27FC236}">
                <a16:creationId xmlns:a16="http://schemas.microsoft.com/office/drawing/2014/main" id="{E035D6FE-6529-3775-44AF-9C64C379AB14}"/>
              </a:ext>
            </a:extLst>
          </p:cNvPr>
          <p:cNvSpPr txBox="1"/>
          <p:nvPr/>
        </p:nvSpPr>
        <p:spPr>
          <a:xfrm>
            <a:off x="6737243" y="3613042"/>
            <a:ext cx="5296750" cy="1238718"/>
          </a:xfrm>
          <a:prstGeom prst="rect">
            <a:avLst/>
          </a:prstGeom>
          <a:noFill/>
        </p:spPr>
        <p:txBody>
          <a:bodyPr wrap="square" lIns="0" tIns="0" rIns="0" bIns="0" rtlCol="0">
            <a:noAutofit/>
          </a:bodyPr>
          <a:lstStyle/>
          <a:p>
            <a:pPr algn="just">
              <a:spcBef>
                <a:spcPts val="600"/>
              </a:spcBef>
            </a:pPr>
            <a:r>
              <a:rPr lang="en-GB" sz="1100" b="1">
                <a:cs typeface="Calibri"/>
              </a:rPr>
              <a:t>Social Care per 10,000: </a:t>
            </a:r>
          </a:p>
          <a:p>
            <a:pPr algn="just">
              <a:spcBef>
                <a:spcPts val="600"/>
              </a:spcBef>
            </a:pPr>
            <a:r>
              <a:rPr lang="en-GB" sz="1100">
                <a:ea typeface="+mn-lt"/>
                <a:cs typeface="+mn-lt"/>
              </a:rPr>
              <a:t>The number of children open to Social Care has seen a continued rise during the last 2 years, with rates increasing from 174.8 per 10,000 to 191.7 by the end of June'23. We have also included the numbers of children open to social care for additional context.</a:t>
            </a:r>
            <a:endParaRPr lang="en-GB" sz="1100"/>
          </a:p>
        </p:txBody>
      </p:sp>
      <p:sp>
        <p:nvSpPr>
          <p:cNvPr id="12" name="TextBox 11">
            <a:extLst>
              <a:ext uri="{FF2B5EF4-FFF2-40B4-BE49-F238E27FC236}">
                <a16:creationId xmlns:a16="http://schemas.microsoft.com/office/drawing/2014/main" id="{92C40850-CAF3-7CB8-E68D-53813044DE62}"/>
              </a:ext>
            </a:extLst>
          </p:cNvPr>
          <p:cNvSpPr txBox="1"/>
          <p:nvPr/>
        </p:nvSpPr>
        <p:spPr>
          <a:xfrm>
            <a:off x="6765550" y="234260"/>
            <a:ext cx="5228405" cy="3124421"/>
          </a:xfrm>
          <a:prstGeom prst="rect">
            <a:avLst/>
          </a:prstGeom>
          <a:noFill/>
        </p:spPr>
        <p:txBody>
          <a:bodyPr wrap="square" lIns="0" tIns="0" rIns="0" bIns="0" rtlCol="0">
            <a:noAutofit/>
          </a:bodyPr>
          <a:lstStyle/>
          <a:p>
            <a:pPr algn="just">
              <a:spcBef>
                <a:spcPts val="600"/>
              </a:spcBef>
            </a:pPr>
            <a:r>
              <a:rPr lang="en-GB" sz="1100" b="1"/>
              <a:t>Children in Need (CIN) and Child Protection plans:</a:t>
            </a:r>
            <a:endParaRPr lang="en-GB" sz="1100">
              <a:cs typeface="Calibri"/>
            </a:endParaRPr>
          </a:p>
          <a:p>
            <a:pPr algn="just"/>
            <a:r>
              <a:rPr lang="en-GB" sz="1100">
                <a:ea typeface="+mn-lt"/>
                <a:cs typeface="+mn-lt"/>
              </a:rPr>
              <a:t>The number of children on child in need plans in Essex has fluctuated over the last 12 months, with a peak of 1639 in March, dropping to 1544 by June, in line with levels seen last August. The main cause of this movement are changes within the mainstream CIN volumes, with CWD and case managed CIN plans remaining relatively stable. The rate of children in need was relatively stable during 2022, between 46 and 47 per 10,000 at any one time, with 2023 seeing rates between 50.2 and 48.7. Although higher, they are still within the expected range. North continues to have the highest rate (56.3), although West has seen a steady rise in CIN Since June'22 - from 37.7 to 46.4.</a:t>
            </a:r>
          </a:p>
          <a:p>
            <a:pPr algn="just"/>
            <a:endParaRPr lang="en-GB" sz="1100">
              <a:ea typeface="+mn-lt"/>
              <a:cs typeface="+mn-lt"/>
            </a:endParaRPr>
          </a:p>
          <a:p>
            <a:pPr algn="just"/>
            <a:r>
              <a:rPr lang="en-GB" sz="1100" b="1">
                <a:cs typeface="Calibri"/>
              </a:rPr>
              <a:t>Looked After Children: </a:t>
            </a:r>
            <a:endParaRPr lang="en-GB" sz="1100" b="1"/>
          </a:p>
          <a:p>
            <a:pPr algn="just"/>
            <a:r>
              <a:rPr lang="en-GB" sz="1100">
                <a:ea typeface="+mn-lt"/>
                <a:cs typeface="+mn-lt"/>
              </a:rPr>
              <a:t>The number of children in care rose during 2022 and continues  to see higher numbers. Following a peak in November, volumes have been more consistent, fluctuating  between 1150 and 1170, currently sitting at 1160 in June. Despite the increases that have been seen over time, the number of children looked after by the council remains in our expected range. At a quadrant level, North continues to see significantly higher rates of children in care per 10,000 but has seen rates fall from 50.6 in June 2022 to 46.6 by June 2023. West has also seen rates rise, heavily impacted by the rising number of SMC during qu4 of 2022/23.  </a:t>
            </a:r>
            <a:endParaRPr lang="en-GB" sz="1100">
              <a:cs typeface="Calibri"/>
            </a:endParaRPr>
          </a:p>
          <a:p>
            <a:pPr algn="just"/>
            <a:endParaRPr lang="en-GB" sz="1100">
              <a:ea typeface="+mn-lt"/>
              <a:cs typeface="+mn-lt"/>
            </a:endParaRPr>
          </a:p>
          <a:p>
            <a:pPr algn="just"/>
            <a:endParaRPr lang="en-GB" sz="1100">
              <a:ea typeface="+mn-lt"/>
              <a:cs typeface="+mn-lt"/>
            </a:endParaRPr>
          </a:p>
          <a:p>
            <a:pPr algn="just"/>
            <a:endParaRPr lang="en-GB" sz="1100">
              <a:cs typeface="Calibri"/>
            </a:endParaRPr>
          </a:p>
        </p:txBody>
      </p:sp>
      <p:sp>
        <p:nvSpPr>
          <p:cNvPr id="14" name="Rectangle: Rounded Corners 13">
            <a:extLst>
              <a:ext uri="{FF2B5EF4-FFF2-40B4-BE49-F238E27FC236}">
                <a16:creationId xmlns:a16="http://schemas.microsoft.com/office/drawing/2014/main" id="{796DD137-0BF8-6177-3024-B55F05AEC296}"/>
              </a:ext>
            </a:extLst>
          </p:cNvPr>
          <p:cNvSpPr/>
          <p:nvPr/>
        </p:nvSpPr>
        <p:spPr>
          <a:xfrm>
            <a:off x="888536" y="4969105"/>
            <a:ext cx="5453897" cy="1576063"/>
          </a:xfrm>
          <a:prstGeom prst="roundRect">
            <a:avLst>
              <a:gd name="adj" fmla="val 2998"/>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66724538-0071-293D-AFE8-DDD4CF854A74}"/>
              </a:ext>
            </a:extLst>
          </p:cNvPr>
          <p:cNvSpPr txBox="1"/>
          <p:nvPr/>
        </p:nvSpPr>
        <p:spPr>
          <a:xfrm>
            <a:off x="967109" y="5078239"/>
            <a:ext cx="5296750" cy="786231"/>
          </a:xfrm>
          <a:prstGeom prst="rect">
            <a:avLst/>
          </a:prstGeom>
          <a:noFill/>
        </p:spPr>
        <p:txBody>
          <a:bodyPr wrap="square" lIns="0" tIns="0" rIns="0" bIns="0" rtlCol="0">
            <a:noAutofit/>
          </a:bodyPr>
          <a:lstStyle/>
          <a:p>
            <a:pPr algn="just"/>
            <a:r>
              <a:rPr lang="en-GB" sz="1100" b="1"/>
              <a:t>Children from an ethnically diverse group:</a:t>
            </a:r>
            <a:endParaRPr lang="en-GB" sz="1100" b="1">
              <a:cs typeface="Calibri"/>
            </a:endParaRPr>
          </a:p>
          <a:p>
            <a:pPr algn="just"/>
            <a:r>
              <a:rPr lang="en-GB" sz="1100">
                <a:effectLst/>
                <a:ea typeface="+mn-lt"/>
                <a:cs typeface="+mn-lt"/>
              </a:rPr>
              <a:t>The proportion of children open to social care from an ethnically diverse group has grown gradually over time, and currently sits at </a:t>
            </a:r>
            <a:r>
              <a:rPr lang="en-GB" sz="1100">
                <a:ea typeface="+mn-lt"/>
                <a:cs typeface="+mn-lt"/>
              </a:rPr>
              <a:t>23.2</a:t>
            </a:r>
            <a:r>
              <a:rPr lang="en-GB" sz="1100">
                <a:effectLst/>
                <a:ea typeface="+mn-lt"/>
                <a:cs typeface="+mn-lt"/>
              </a:rPr>
              <a:t>%, </a:t>
            </a:r>
            <a:r>
              <a:rPr lang="en-GB" sz="1100">
                <a:ea typeface="+mn-lt"/>
                <a:cs typeface="+mn-lt"/>
              </a:rPr>
              <a:t>slightly more than </a:t>
            </a:r>
            <a:r>
              <a:rPr lang="en-GB" sz="1100">
                <a:effectLst/>
                <a:ea typeface="+mn-lt"/>
                <a:cs typeface="+mn-lt"/>
              </a:rPr>
              <a:t>last quarter</a:t>
            </a:r>
            <a:r>
              <a:rPr lang="en-GB" sz="1100">
                <a:ea typeface="+mn-lt"/>
                <a:cs typeface="+mn-lt"/>
              </a:rPr>
              <a:t> (21.9%). </a:t>
            </a:r>
            <a:r>
              <a:rPr lang="en-GB" sz="1100">
                <a:effectLst/>
                <a:ea typeface="+mn-lt"/>
                <a:cs typeface="+mn-lt"/>
              </a:rPr>
              <a:t>The increase is mainly reflected in the children in care numbers, where a higher number of separated migrant children is seen</a:t>
            </a:r>
            <a:r>
              <a:rPr lang="en-GB" sz="1100">
                <a:ea typeface="+mn-lt"/>
                <a:cs typeface="+mn-lt"/>
              </a:rPr>
              <a:t>; 68.5% of SMC in care being of other ethnic groups for example</a:t>
            </a:r>
            <a:r>
              <a:rPr lang="en-GB" sz="1100">
                <a:effectLst/>
                <a:ea typeface="+mn-lt"/>
                <a:cs typeface="+mn-lt"/>
              </a:rPr>
              <a:t>. The proportion of children in care from </a:t>
            </a:r>
            <a:r>
              <a:rPr lang="en-GB" sz="1100">
                <a:ea typeface="+mn-lt"/>
                <a:cs typeface="+mn-lt"/>
              </a:rPr>
              <a:t>Global Majority </a:t>
            </a:r>
            <a:r>
              <a:rPr lang="en-GB" sz="1100">
                <a:effectLst/>
                <a:ea typeface="+mn-lt"/>
                <a:cs typeface="+mn-lt"/>
              </a:rPr>
              <a:t>backgrounds falls from </a:t>
            </a:r>
            <a:r>
              <a:rPr lang="en-GB" sz="1100">
                <a:ea typeface="+mn-lt"/>
                <a:cs typeface="+mn-lt"/>
              </a:rPr>
              <a:t>26.2</a:t>
            </a:r>
            <a:r>
              <a:rPr lang="en-GB" sz="1100">
                <a:effectLst/>
                <a:ea typeface="+mn-lt"/>
                <a:cs typeface="+mn-lt"/>
              </a:rPr>
              <a:t>% to </a:t>
            </a:r>
            <a:r>
              <a:rPr lang="en-GB" sz="1100">
                <a:ea typeface="+mn-lt"/>
                <a:cs typeface="+mn-lt"/>
              </a:rPr>
              <a:t>15.6</a:t>
            </a:r>
            <a:r>
              <a:rPr lang="en-GB" sz="1100">
                <a:effectLst/>
                <a:ea typeface="+mn-lt"/>
                <a:cs typeface="+mn-lt"/>
              </a:rPr>
              <a:t>% when SMC are excluded, which is much closer to the Essex school census rate of 14.3%.</a:t>
            </a:r>
            <a:endParaRPr lang="en-GB" sz="1100">
              <a:ea typeface="+mn-lt"/>
              <a:cs typeface="+mn-lt"/>
            </a:endParaRPr>
          </a:p>
        </p:txBody>
      </p:sp>
    </p:spTree>
    <p:extLst>
      <p:ext uri="{BB962C8B-B14F-4D97-AF65-F5344CB8AC3E}">
        <p14:creationId xmlns:p14="http://schemas.microsoft.com/office/powerpoint/2010/main" val="2194965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8A868FD-AC49-2917-0571-00AC1898EE93}"/>
              </a:ext>
            </a:extLst>
          </p:cNvPr>
          <p:cNvSpPr/>
          <p:nvPr/>
        </p:nvSpPr>
        <p:spPr>
          <a:xfrm>
            <a:off x="6654706" y="1259738"/>
            <a:ext cx="5296750" cy="2733899"/>
          </a:xfrm>
          <a:prstGeom prst="roundRect">
            <a:avLst>
              <a:gd name="adj" fmla="val 1835"/>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414745"/>
          </a:solidFill>
        </p:spPr>
        <p:txBody>
          <a:bodyPr/>
          <a:lstStyle/>
          <a:p>
            <a:pPr algn="ctr"/>
            <a:r>
              <a:rPr lang="en-GB" sz="2400">
                <a:solidFill>
                  <a:schemeClr val="bg1"/>
                </a:solidFill>
              </a:rPr>
              <a:t>Service Excellence</a:t>
            </a:r>
          </a:p>
        </p:txBody>
      </p:sp>
      <p:sp>
        <p:nvSpPr>
          <p:cNvPr id="2" name="Content Placeholder 2">
            <a:extLst>
              <a:ext uri="{FF2B5EF4-FFF2-40B4-BE49-F238E27FC236}">
                <a16:creationId xmlns:a16="http://schemas.microsoft.com/office/drawing/2014/main" id="{5FE79020-1124-041A-1509-0D51AD098C1F}"/>
              </a:ext>
            </a:extLst>
          </p:cNvPr>
          <p:cNvSpPr txBox="1">
            <a:spLocks/>
          </p:cNvSpPr>
          <p:nvPr/>
        </p:nvSpPr>
        <p:spPr>
          <a:xfrm>
            <a:off x="924214" y="6545169"/>
            <a:ext cx="5558356"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i="1"/>
              <a:t>Measures reported annually are included on rotation where there are updated figures</a:t>
            </a:r>
            <a:r>
              <a:rPr lang="en-GB" sz="1200" b="0"/>
              <a:t>.</a:t>
            </a:r>
          </a:p>
          <a:p>
            <a:endParaRPr lang="en-GB" sz="1400" b="0">
              <a:highlight>
                <a:srgbClr val="FFFF00"/>
              </a:highlight>
            </a:endParaRPr>
          </a:p>
          <a:p>
            <a:endParaRPr lang="en-GB" sz="1400" b="0">
              <a:highlight>
                <a:srgbClr val="FFFF00"/>
              </a:highlight>
            </a:endParaRPr>
          </a:p>
        </p:txBody>
      </p:sp>
      <p:sp>
        <p:nvSpPr>
          <p:cNvPr id="10" name="Content Placeholder 9">
            <a:extLst>
              <a:ext uri="{FF2B5EF4-FFF2-40B4-BE49-F238E27FC236}">
                <a16:creationId xmlns:a16="http://schemas.microsoft.com/office/drawing/2014/main" id="{22239E02-9FB8-4021-0628-C817C85DBDF8}"/>
              </a:ext>
            </a:extLst>
          </p:cNvPr>
          <p:cNvSpPr>
            <a:spLocks noGrp="1"/>
          </p:cNvSpPr>
          <p:nvPr>
            <p:ph sz="half" idx="1"/>
          </p:nvPr>
        </p:nvSpPr>
        <p:spPr>
          <a:xfrm>
            <a:off x="6735708" y="1586891"/>
            <a:ext cx="5001452" cy="2074119"/>
          </a:xfrm>
        </p:spPr>
        <p:txBody>
          <a:bodyPr vert="horz" lIns="0" tIns="0" rIns="0" bIns="0" rtlCol="0" anchor="t">
            <a:noAutofit/>
          </a:bodyPr>
          <a:lstStyle/>
          <a:p>
            <a:pPr>
              <a:spcBef>
                <a:spcPts val="0"/>
              </a:spcBef>
              <a:spcAft>
                <a:spcPts val="600"/>
              </a:spcAft>
            </a:pPr>
            <a:r>
              <a:rPr lang="en-GB" sz="1200"/>
              <a:t>Council Tax collection:</a:t>
            </a:r>
            <a:endParaRPr lang="en-GB" sz="1200">
              <a:cs typeface="Calibri"/>
            </a:endParaRPr>
          </a:p>
          <a:p>
            <a:r>
              <a:rPr lang="en-GB" sz="1200" b="0">
                <a:ea typeface="+mn-lt"/>
                <a:cs typeface="+mn-lt"/>
              </a:rPr>
              <a:t>The 2023/24 Q1 forecast for the in-year collection rate is 97.04%, which is more or less equal to the Q4 position at the end of 2022/23, but is almost 1% lower than both the budgeted collection rate and the target collection rate.</a:t>
            </a:r>
            <a:endParaRPr lang="en-GB" sz="1200">
              <a:cs typeface="Calibri"/>
            </a:endParaRPr>
          </a:p>
          <a:p>
            <a:pPr>
              <a:spcBef>
                <a:spcPts val="0"/>
              </a:spcBef>
              <a:spcAft>
                <a:spcPts val="600"/>
              </a:spcAft>
            </a:pPr>
            <a:r>
              <a:rPr lang="en-GB" sz="1200" b="0">
                <a:ea typeface="+mn-lt"/>
                <a:cs typeface="+mn-lt"/>
              </a:rPr>
              <a:t>However, total council tax income collected in relation to prior year is forecast to be £14.5m for 2023/24. This is almost equal to a 1.5% increase in income collected, so overall performance is similar to budget assumptions and total forecast council tax income is actually greater than was forecast by the districts at budget setting, when we consider the impact of prior year collection.</a:t>
            </a:r>
            <a:endParaRPr lang="en-GB" sz="1200"/>
          </a:p>
          <a:p>
            <a:pPr>
              <a:spcBef>
                <a:spcPts val="0"/>
              </a:spcBef>
              <a:spcAft>
                <a:spcPts val="0"/>
              </a:spcAft>
            </a:pPr>
            <a:endParaRPr lang="en-GB" sz="1200">
              <a:cs typeface="Calibri"/>
            </a:endParaRPr>
          </a:p>
          <a:p>
            <a:pPr>
              <a:spcBef>
                <a:spcPts val="0"/>
              </a:spcBef>
              <a:spcAft>
                <a:spcPts val="600"/>
              </a:spcAft>
            </a:pPr>
            <a:endParaRPr lang="en-GB" sz="1100" b="0">
              <a:cs typeface="Calibri"/>
            </a:endParaRPr>
          </a:p>
        </p:txBody>
      </p:sp>
      <p:graphicFrame>
        <p:nvGraphicFramePr>
          <p:cNvPr id="7" name="Table 6">
            <a:extLst>
              <a:ext uri="{FF2B5EF4-FFF2-40B4-BE49-F238E27FC236}">
                <a16:creationId xmlns:a16="http://schemas.microsoft.com/office/drawing/2014/main" id="{79FC072E-05BC-AF5B-DAC0-9071F8D0561B}"/>
              </a:ext>
            </a:extLst>
          </p:cNvPr>
          <p:cNvGraphicFramePr>
            <a:graphicFrameLocks noGrp="1"/>
          </p:cNvGraphicFramePr>
          <p:nvPr>
            <p:extLst>
              <p:ext uri="{D42A27DB-BD31-4B8C-83A1-F6EECF244321}">
                <p14:modId xmlns:p14="http://schemas.microsoft.com/office/powerpoint/2010/main" val="648293805"/>
              </p:ext>
            </p:extLst>
          </p:nvPr>
        </p:nvGraphicFramePr>
        <p:xfrm>
          <a:off x="924214" y="1841834"/>
          <a:ext cx="5558356" cy="1558687"/>
        </p:xfrm>
        <a:graphic>
          <a:graphicData uri="http://schemas.openxmlformats.org/drawingml/2006/table">
            <a:tbl>
              <a:tblPr firstRow="1" bandRow="1">
                <a:tableStyleId>{5940675A-B579-460E-94D1-54222C63F5DA}</a:tableStyleId>
              </a:tblPr>
              <a:tblGrid>
                <a:gridCol w="2280091">
                  <a:extLst>
                    <a:ext uri="{9D8B030D-6E8A-4147-A177-3AD203B41FA5}">
                      <a16:colId xmlns:a16="http://schemas.microsoft.com/office/drawing/2014/main" val="4034003538"/>
                    </a:ext>
                  </a:extLst>
                </a:gridCol>
                <a:gridCol w="650459">
                  <a:extLst>
                    <a:ext uri="{9D8B030D-6E8A-4147-A177-3AD203B41FA5}">
                      <a16:colId xmlns:a16="http://schemas.microsoft.com/office/drawing/2014/main" val="2657282632"/>
                    </a:ext>
                  </a:extLst>
                </a:gridCol>
                <a:gridCol w="1440483">
                  <a:extLst>
                    <a:ext uri="{9D8B030D-6E8A-4147-A177-3AD203B41FA5}">
                      <a16:colId xmlns:a16="http://schemas.microsoft.com/office/drawing/2014/main" val="231473195"/>
                    </a:ext>
                  </a:extLst>
                </a:gridCol>
                <a:gridCol w="1187323">
                  <a:extLst>
                    <a:ext uri="{9D8B030D-6E8A-4147-A177-3AD203B41FA5}">
                      <a16:colId xmlns:a16="http://schemas.microsoft.com/office/drawing/2014/main" val="4213819942"/>
                    </a:ext>
                  </a:extLst>
                </a:gridCol>
              </a:tblGrid>
              <a:tr h="383697">
                <a:tc>
                  <a:txBody>
                    <a:bodyPr/>
                    <a:lstStyle/>
                    <a:p>
                      <a:pPr algn="ctr"/>
                      <a:r>
                        <a:rPr lang="en-GB" sz="1600" b="1"/>
                        <a:t>Measure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600" b="1"/>
                        <a:t>RAG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600" b="1"/>
                        <a:t>Value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600" b="1"/>
                        <a:t>Target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7534579"/>
                  </a:ext>
                </a:extLst>
              </a:tr>
              <a:tr h="638767">
                <a:tc>
                  <a:txBody>
                    <a:bodyPr/>
                    <a:lstStyle/>
                    <a:p>
                      <a:pPr algn="l" fontAlgn="ctr"/>
                      <a:r>
                        <a:rPr lang="en-GB" sz="1100" b="0" i="0" u="none" strike="noStrike">
                          <a:solidFill>
                            <a:srgbClr val="000000"/>
                          </a:solidFill>
                          <a:effectLst/>
                          <a:latin typeface="Calibri"/>
                        </a:rPr>
                        <a:t>Collection rate of Council Tax achieved for the year. </a:t>
                      </a:r>
                      <a:endParaRPr lang="en-GB" sz="1100" b="0" i="0" u="none" strike="noStrike">
                        <a:solidFill>
                          <a:srgbClr val="000000"/>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a:solidFill>
                            <a:schemeClr val="tx1"/>
                          </a:solidFill>
                          <a:effectLst/>
                          <a:latin typeface="Wingdings 3"/>
                          <a:sym typeface="Wingdings 3"/>
                        </a:rPr>
                        <a:t>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lvl="0" algn="ctr">
                        <a:buNone/>
                      </a:pPr>
                      <a:r>
                        <a:rPr lang="en-GB" sz="1100" b="0" i="0" u="none" strike="noStrike">
                          <a:solidFill>
                            <a:srgbClr val="000000"/>
                          </a:solidFill>
                          <a:effectLst/>
                          <a:latin typeface="Calibri"/>
                        </a:rPr>
                        <a:t>97.0%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002060"/>
                          </a:solidFill>
                          <a:effectLst/>
                          <a:latin typeface="Calibri"/>
                        </a:rPr>
                        <a:t>96%</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8488427"/>
                  </a:ext>
                </a:extLst>
              </a:tr>
              <a:tr h="536223">
                <a:tc>
                  <a:txBody>
                    <a:bodyPr/>
                    <a:lstStyle/>
                    <a:p>
                      <a:pPr algn="l" fontAlgn="ctr"/>
                      <a:r>
                        <a:rPr lang="en-GB" sz="1100" b="0" i="0" u="none" strike="noStrike">
                          <a:solidFill>
                            <a:srgbClr val="000000"/>
                          </a:solidFill>
                          <a:effectLst/>
                          <a:latin typeface="Calibri"/>
                        </a:rPr>
                        <a:t>Deliver social value through procurement and practice to increase availability of entry level jobs</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a:solidFill>
                            <a:srgbClr val="000000"/>
                          </a:solidFill>
                          <a:effectLst/>
                          <a:latin typeface="Wingdings 3"/>
                          <a:sym typeface="Wingdings 3"/>
                        </a:rPr>
                        <a:t>Ç</a:t>
                      </a:r>
                    </a:p>
                    <a:p>
                      <a:pPr algn="ctr" fontAlgn="ctr"/>
                      <a:endParaRPr lang="en-GB" sz="1600" b="1" i="0" u="none" strike="noStrike">
                        <a:solidFill>
                          <a:srgbClr val="000000"/>
                        </a:solidFill>
                        <a:effectLst/>
                        <a:latin typeface="Wingdings 3"/>
                        <a:sym typeface="Wingdings 3"/>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100" b="0" i="0" u="none" strike="noStrike">
                          <a:solidFill>
                            <a:srgbClr val="000000"/>
                          </a:solidFill>
                          <a:effectLst/>
                          <a:latin typeface="Calibri"/>
                        </a:rPr>
                        <a:t> - </a:t>
                      </a:r>
                      <a:endParaRPr lang="en-GB"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002060"/>
                          </a:solidFill>
                          <a:effectLst/>
                          <a:latin typeface="Calibri"/>
                        </a:rPr>
                        <a:t>N/A</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884121"/>
                  </a:ext>
                </a:extLst>
              </a:tr>
            </a:tbl>
          </a:graphicData>
        </a:graphic>
      </p:graphicFrame>
    </p:spTree>
    <p:extLst>
      <p:ext uri="{BB962C8B-B14F-4D97-AF65-F5344CB8AC3E}">
        <p14:creationId xmlns:p14="http://schemas.microsoft.com/office/powerpoint/2010/main" val="4115598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a:xfrm>
            <a:off x="539750" y="1105382"/>
            <a:ext cx="2566800" cy="556925"/>
          </a:xfrm>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a:xfrm>
            <a:off x="539750" y="1834431"/>
            <a:ext cx="3207060" cy="1925537"/>
          </a:xfrm>
        </p:spPr>
        <p:txBody>
          <a:bodyPr/>
          <a:lstStyle/>
          <a:p>
            <a:r>
              <a:rPr lang="en-US"/>
              <a:t>Contact the team directly:</a:t>
            </a:r>
          </a:p>
          <a:p>
            <a:r>
              <a:rPr lang="en-US">
                <a:solidFill>
                  <a:schemeClr val="bg1"/>
                </a:solidFill>
                <a:hlinkClick r:id="rId2">
                  <a:extLst>
                    <a:ext uri="{A12FA001-AC4F-418D-AE19-62706E023703}">
                      <ahyp:hlinkClr xmlns:ahyp="http://schemas.microsoft.com/office/drawing/2018/hyperlinkcolor" val="tx"/>
                    </a:ext>
                  </a:extLst>
                </a:hlinkClick>
              </a:rPr>
              <a:t>Duncan.Taylor@essex.gov.uk</a:t>
            </a:r>
            <a:r>
              <a:rPr lang="en-US">
                <a:solidFill>
                  <a:schemeClr val="bg1"/>
                </a:solidFill>
              </a:rPr>
              <a:t>; </a:t>
            </a:r>
            <a:r>
              <a:rPr lang="en-US">
                <a:solidFill>
                  <a:schemeClr val="bg1"/>
                </a:solidFill>
                <a:hlinkClick r:id="rId3">
                  <a:extLst>
                    <a:ext uri="{A12FA001-AC4F-418D-AE19-62706E023703}">
                      <ahyp:hlinkClr xmlns:ahyp="http://schemas.microsoft.com/office/drawing/2018/hyperlinkcolor" val="tx"/>
                    </a:ext>
                  </a:extLst>
                </a:hlinkClick>
              </a:rPr>
              <a:t>Louisa.Thomas@essex.gov.uk</a:t>
            </a:r>
            <a:r>
              <a:rPr lang="en-US">
                <a:solidFill>
                  <a:schemeClr val="bg1"/>
                </a:solidFill>
              </a:rPr>
              <a:t>; </a:t>
            </a:r>
          </a:p>
          <a:p>
            <a:r>
              <a:rPr lang="en-US"/>
              <a:t>Performance &amp; Business Intelligence, Corporate Team </a:t>
            </a:r>
            <a:br>
              <a:rPr lang="en-US"/>
            </a:br>
            <a:r>
              <a:rPr lang="en-US"/>
              <a:t>Essex County Council </a:t>
            </a:r>
            <a:br>
              <a:rPr lang="en-US"/>
            </a:br>
            <a:r>
              <a:rPr lang="en-US"/>
              <a:t>County Hall, Chelmsford </a:t>
            </a:r>
            <a:br>
              <a:rPr lang="en-US"/>
            </a:br>
            <a:r>
              <a:rPr lang="en-US"/>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a:xfrm>
            <a:off x="791995" y="4603321"/>
            <a:ext cx="3326400" cy="270000"/>
          </a:xfrm>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a:t>The information contained in this document can be translated, and/or made available in alternative formats, on request.</a:t>
            </a:r>
          </a:p>
          <a:p>
            <a:r>
              <a:rPr lang="en-US" i="1"/>
              <a:t>Published July 2023</a:t>
            </a:r>
            <a:endParaRPr lang="en-GB" i="1"/>
          </a:p>
        </p:txBody>
      </p:sp>
      <p:pic>
        <p:nvPicPr>
          <p:cNvPr id="10" name="Graphic 9" descr="Twitter logo with hyperlink to ECC">
            <a:hlinkClick r:id="rId4"/>
            <a:extLst>
              <a:ext uri="{FF2B5EF4-FFF2-40B4-BE49-F238E27FC236}">
                <a16:creationId xmlns:a16="http://schemas.microsoft.com/office/drawing/2014/main" id="{1F238D15-DC5A-0DCF-5600-7338EF1225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9750" y="4615694"/>
            <a:ext cx="180975" cy="180975"/>
          </a:xfrm>
          <a:prstGeom prst="rect">
            <a:avLst/>
          </a:prstGeom>
        </p:spPr>
      </p:pic>
      <p:sp>
        <p:nvSpPr>
          <p:cNvPr id="7" name="Rectangle 6" descr="Hyperlink to ECC on Twitter">
            <a:hlinkClick r:id="rId4"/>
            <a:extLst>
              <a:ext uri="{FF2B5EF4-FFF2-40B4-BE49-F238E27FC236}">
                <a16:creationId xmlns:a16="http://schemas.microsoft.com/office/drawing/2014/main" id="{7D780071-514E-1185-D10D-DD3059070567}"/>
              </a:ext>
            </a:extLst>
          </p:cNvPr>
          <p:cNvSpPr/>
          <p:nvPr/>
        </p:nvSpPr>
        <p:spPr>
          <a:xfrm>
            <a:off x="791995" y="459188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Graphic 11" descr="Facebook logo with hyperlink to ECC">
            <a:hlinkClick r:id="rId7"/>
            <a:extLst>
              <a:ext uri="{FF2B5EF4-FFF2-40B4-BE49-F238E27FC236}">
                <a16:creationId xmlns:a16="http://schemas.microsoft.com/office/drawing/2014/main" id="{98648007-FCB4-59A4-6F64-A8913F5573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0000" y="4384294"/>
            <a:ext cx="180975" cy="180975"/>
          </a:xfrm>
          <a:prstGeom prst="rect">
            <a:avLst/>
          </a:prstGeom>
        </p:spPr>
      </p:pic>
      <p:sp>
        <p:nvSpPr>
          <p:cNvPr id="8" name="Rectangle 7" descr="Hyperlink to ECC on Facebook">
            <a:hlinkClick r:id="rId7"/>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4468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E6D-44CD-FE1D-94F6-A1D79BA82CF2}"/>
              </a:ext>
            </a:extLst>
          </p:cNvPr>
          <p:cNvSpPr txBox="1">
            <a:spLocks/>
          </p:cNvSpPr>
          <p:nvPr/>
        </p:nvSpPr>
        <p:spPr>
          <a:xfrm rot="16200000">
            <a:off x="-3054899" y="3053745"/>
            <a:ext cx="6858001" cy="750508"/>
          </a:xfrm>
          <a:prstGeom prst="rect">
            <a:avLst/>
          </a:prstGeom>
          <a:solidFill>
            <a:srgbClr val="E40037"/>
          </a:solidFill>
        </p:spPr>
        <p:txBody>
          <a:bodyPr anchor="ct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gn="ctr"/>
            <a:r>
              <a:rPr lang="en-GB" dirty="0">
                <a:solidFill>
                  <a:schemeClr val="bg1"/>
                </a:solidFill>
              </a:rPr>
              <a:t>Purpose of this report</a:t>
            </a:r>
          </a:p>
        </p:txBody>
      </p:sp>
      <p:sp>
        <p:nvSpPr>
          <p:cNvPr id="3" name="Rectangle: Rounded Corners 2">
            <a:extLst>
              <a:ext uri="{FF2B5EF4-FFF2-40B4-BE49-F238E27FC236}">
                <a16:creationId xmlns:a16="http://schemas.microsoft.com/office/drawing/2014/main" id="{1C723AA8-BB29-577E-977F-1070DEEFD2FA}"/>
              </a:ext>
            </a:extLst>
          </p:cNvPr>
          <p:cNvSpPr/>
          <p:nvPr/>
        </p:nvSpPr>
        <p:spPr>
          <a:xfrm>
            <a:off x="1212883" y="339968"/>
            <a:ext cx="10478931" cy="6318008"/>
          </a:xfrm>
          <a:prstGeom prst="roundRect">
            <a:avLst>
              <a:gd name="adj" fmla="val 2818"/>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 name="Oval 4">
            <a:extLst>
              <a:ext uri="{FF2B5EF4-FFF2-40B4-BE49-F238E27FC236}">
                <a16:creationId xmlns:a16="http://schemas.microsoft.com/office/drawing/2014/main" id="{7A18C186-ABDF-9A48-6C02-FE2BCDDA9888}"/>
              </a:ext>
            </a:extLst>
          </p:cNvPr>
          <p:cNvSpPr/>
          <p:nvPr/>
        </p:nvSpPr>
        <p:spPr>
          <a:xfrm>
            <a:off x="1173140" y="542189"/>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258B009-247D-30C1-9FF7-1824FE07118F}"/>
              </a:ext>
            </a:extLst>
          </p:cNvPr>
          <p:cNvSpPr/>
          <p:nvPr/>
        </p:nvSpPr>
        <p:spPr>
          <a:xfrm>
            <a:off x="1134818" y="2318736"/>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46A12190-BE87-79C9-4B77-17E3108CBC08}"/>
              </a:ext>
            </a:extLst>
          </p:cNvPr>
          <p:cNvSpPr/>
          <p:nvPr/>
        </p:nvSpPr>
        <p:spPr>
          <a:xfrm>
            <a:off x="1122737" y="3879021"/>
            <a:ext cx="900039"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Business Growth outline">
            <a:extLst>
              <a:ext uri="{FF2B5EF4-FFF2-40B4-BE49-F238E27FC236}">
                <a16:creationId xmlns:a16="http://schemas.microsoft.com/office/drawing/2014/main" id="{7C8DDA97-4360-290E-3853-6E3839FC40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208794" y="652119"/>
            <a:ext cx="767600" cy="767600"/>
          </a:xfrm>
          <a:prstGeom prst="rect">
            <a:avLst/>
          </a:prstGeom>
        </p:spPr>
      </p:pic>
      <p:sp>
        <p:nvSpPr>
          <p:cNvPr id="12" name="Oval 11">
            <a:extLst>
              <a:ext uri="{FF2B5EF4-FFF2-40B4-BE49-F238E27FC236}">
                <a16:creationId xmlns:a16="http://schemas.microsoft.com/office/drawing/2014/main" id="{4589CEF9-1B63-17D0-95B4-50288591AD8F}"/>
              </a:ext>
            </a:extLst>
          </p:cNvPr>
          <p:cNvSpPr/>
          <p:nvPr/>
        </p:nvSpPr>
        <p:spPr>
          <a:xfrm>
            <a:off x="1115523" y="5439306"/>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14" name="Graphic 13" descr="Magnifying glass outline">
            <a:extLst>
              <a:ext uri="{FF2B5EF4-FFF2-40B4-BE49-F238E27FC236}">
                <a16:creationId xmlns:a16="http://schemas.microsoft.com/office/drawing/2014/main" id="{0FBFF8C7-5B84-6F7D-5542-A545BA82D9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321105" y="5625711"/>
            <a:ext cx="589562" cy="589562"/>
          </a:xfrm>
          <a:prstGeom prst="rect">
            <a:avLst/>
          </a:prstGeom>
        </p:spPr>
      </p:pic>
      <p:pic>
        <p:nvPicPr>
          <p:cNvPr id="15" name="Graphic 14" descr="Calligraphy Pen outline">
            <a:extLst>
              <a:ext uri="{FF2B5EF4-FFF2-40B4-BE49-F238E27FC236}">
                <a16:creationId xmlns:a16="http://schemas.microsoft.com/office/drawing/2014/main" id="{BAD12620-06E1-7989-BF6F-F8D8EAE1432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97227" y="3901849"/>
            <a:ext cx="759506" cy="759506"/>
          </a:xfrm>
          <a:prstGeom prst="rect">
            <a:avLst/>
          </a:prstGeom>
        </p:spPr>
      </p:pic>
      <p:sp>
        <p:nvSpPr>
          <p:cNvPr id="19" name="TextBox 18">
            <a:extLst>
              <a:ext uri="{FF2B5EF4-FFF2-40B4-BE49-F238E27FC236}">
                <a16:creationId xmlns:a16="http://schemas.microsoft.com/office/drawing/2014/main" id="{E7ACC80E-C60F-DC72-9B6B-762951524309}"/>
              </a:ext>
            </a:extLst>
          </p:cNvPr>
          <p:cNvSpPr txBox="1"/>
          <p:nvPr/>
        </p:nvSpPr>
        <p:spPr>
          <a:xfrm>
            <a:off x="2190623" y="3893945"/>
            <a:ext cx="9042871" cy="962375"/>
          </a:xfrm>
          <a:prstGeom prst="rect">
            <a:avLst/>
          </a:prstGeom>
          <a:noFill/>
        </p:spPr>
        <p:txBody>
          <a:bodyPr wrap="square" lIns="0" tIns="0" rIns="0" bIns="0" rtlCol="0">
            <a:noAutofit/>
          </a:bodyPr>
          <a:lstStyle/>
          <a:p>
            <a:pPr algn="just">
              <a:spcAft>
                <a:spcPts val="1134"/>
              </a:spcAft>
            </a:pPr>
            <a:r>
              <a:rPr lang="en-GB" sz="1400" b="1" dirty="0"/>
              <a:t>Sign off </a:t>
            </a:r>
            <a:r>
              <a:rPr lang="en-GB" sz="1400" dirty="0"/>
              <a:t>the report for:</a:t>
            </a:r>
          </a:p>
          <a:p>
            <a:pPr marL="285750" indent="-285750" algn="just">
              <a:buFont typeface="Arial" panose="020B0604020202020204" pitchFamily="34" charset="0"/>
              <a:buChar char="•"/>
            </a:pPr>
            <a:r>
              <a:rPr lang="en-GB" sz="1400" dirty="0">
                <a:cs typeface="Calibri"/>
              </a:rPr>
              <a:t>Onward transmission to PLT and the Scrutiny Committee </a:t>
            </a:r>
          </a:p>
          <a:p>
            <a:pPr marL="285750" indent="-285750" algn="just">
              <a:buFont typeface="Arial" panose="020B0604020202020204" pitchFamily="34" charset="0"/>
              <a:buChar char="•"/>
            </a:pPr>
            <a:r>
              <a:rPr lang="en-GB" sz="1400" dirty="0">
                <a:cs typeface="Calibri"/>
              </a:rPr>
              <a:t>Identification of any issues that require particular handling with PLT or Scrutiny Committee ahead of those discussions, or with the media/public.</a:t>
            </a:r>
          </a:p>
          <a:p>
            <a:pPr algn="just">
              <a:spcAft>
                <a:spcPts val="1134"/>
              </a:spcAft>
            </a:pPr>
            <a:endParaRPr lang="en-US" sz="1400" dirty="0"/>
          </a:p>
          <a:p>
            <a:pPr algn="just">
              <a:spcAft>
                <a:spcPts val="1134"/>
              </a:spcAft>
            </a:pPr>
            <a:endParaRPr lang="en-US" sz="1400" dirty="0"/>
          </a:p>
          <a:p>
            <a:pPr algn="just">
              <a:spcAft>
                <a:spcPts val="1134"/>
              </a:spcAft>
            </a:pPr>
            <a:endParaRPr lang="en-US" sz="1400" dirty="0"/>
          </a:p>
        </p:txBody>
      </p:sp>
      <p:sp>
        <p:nvSpPr>
          <p:cNvPr id="20" name="TextBox 19">
            <a:extLst>
              <a:ext uri="{FF2B5EF4-FFF2-40B4-BE49-F238E27FC236}">
                <a16:creationId xmlns:a16="http://schemas.microsoft.com/office/drawing/2014/main" id="{C462BCB9-9B3C-4F8F-B0CE-5BF1ADD7247C}"/>
              </a:ext>
            </a:extLst>
          </p:cNvPr>
          <p:cNvSpPr txBox="1"/>
          <p:nvPr/>
        </p:nvSpPr>
        <p:spPr>
          <a:xfrm>
            <a:off x="2233291" y="5202375"/>
            <a:ext cx="9005546" cy="1109546"/>
          </a:xfrm>
          <a:prstGeom prst="rect">
            <a:avLst/>
          </a:prstGeom>
          <a:noFill/>
        </p:spPr>
        <p:txBody>
          <a:bodyPr wrap="square" lIns="0" tIns="0" rIns="0" bIns="0" rtlCol="0" anchor="t">
            <a:noAutofit/>
          </a:bodyPr>
          <a:lstStyle/>
          <a:p>
            <a:pPr algn="just"/>
            <a:endParaRPr lang="en-GB" sz="1400" dirty="0"/>
          </a:p>
          <a:p>
            <a:pPr algn="just"/>
            <a:r>
              <a:rPr lang="en-GB" sz="1400" b="1" dirty="0"/>
              <a:t>Review progress</a:t>
            </a:r>
          </a:p>
          <a:p>
            <a:pPr marL="285750" indent="-285750" algn="just">
              <a:buFont typeface="Arial" panose="020B0604020202020204" pitchFamily="34" charset="0"/>
              <a:buChar char="•"/>
            </a:pPr>
            <a:r>
              <a:rPr lang="en-GB" sz="1400" dirty="0">
                <a:cs typeface="Calibri"/>
              </a:rPr>
              <a:t>Check that agreed CLT/PLT performance actions have been completed; </a:t>
            </a:r>
          </a:p>
          <a:p>
            <a:pPr marL="285750" indent="-285750" algn="just">
              <a:buFont typeface="Arial" panose="020B0604020202020204" pitchFamily="34" charset="0"/>
              <a:buChar char="•"/>
            </a:pPr>
            <a:r>
              <a:rPr lang="en-GB" sz="1400" dirty="0">
                <a:cs typeface="Calibri"/>
              </a:rPr>
              <a:t>Consider whether this provides CLT with assurance that actions are feeding through into delivery and therefore improved performance.</a:t>
            </a:r>
          </a:p>
          <a:p>
            <a:pPr algn="just"/>
            <a:endParaRPr lang="en-GB" sz="1400" dirty="0"/>
          </a:p>
          <a:p>
            <a:pPr algn="just"/>
            <a:endParaRPr lang="en-GB" sz="1400" dirty="0"/>
          </a:p>
        </p:txBody>
      </p:sp>
      <p:sp>
        <p:nvSpPr>
          <p:cNvPr id="21" name="TextBox 20">
            <a:extLst>
              <a:ext uri="{FF2B5EF4-FFF2-40B4-BE49-F238E27FC236}">
                <a16:creationId xmlns:a16="http://schemas.microsoft.com/office/drawing/2014/main" id="{2A259F89-D5C3-8B9E-EFD4-41800C9376C8}"/>
              </a:ext>
            </a:extLst>
          </p:cNvPr>
          <p:cNvSpPr txBox="1"/>
          <p:nvPr/>
        </p:nvSpPr>
        <p:spPr>
          <a:xfrm>
            <a:off x="2145155" y="2287233"/>
            <a:ext cx="9042871" cy="1202400"/>
          </a:xfrm>
          <a:prstGeom prst="rect">
            <a:avLst/>
          </a:prstGeom>
          <a:noFill/>
        </p:spPr>
        <p:txBody>
          <a:bodyPr wrap="square" lIns="0" tIns="0" rIns="0" bIns="0" rtlCol="0" anchor="t">
            <a:noAutofit/>
          </a:bodyPr>
          <a:lstStyle/>
          <a:p>
            <a:pPr algn="just"/>
            <a:r>
              <a:rPr lang="en-GB" sz="1400" b="1" dirty="0">
                <a:cs typeface="Calibri"/>
              </a:rPr>
              <a:t>Agree an appropriate response to those issues</a:t>
            </a:r>
            <a:r>
              <a:rPr lang="en-GB" sz="1400" dirty="0">
                <a:cs typeface="Calibri"/>
              </a:rPr>
              <a:t>. This might include: </a:t>
            </a:r>
          </a:p>
          <a:p>
            <a:pPr marL="285750" indent="-285750" algn="just">
              <a:buFont typeface="Arial" panose="020B0604020202020204" pitchFamily="34" charset="0"/>
              <a:buChar char="•"/>
            </a:pPr>
            <a:r>
              <a:rPr lang="en-GB" sz="1400" dirty="0">
                <a:cs typeface="Calibri"/>
              </a:rPr>
              <a:t>seeking assurance as a leadership team that appropriate remedial action is being taken to address performance risks; </a:t>
            </a:r>
          </a:p>
          <a:p>
            <a:pPr marL="285750" indent="-285750" algn="just">
              <a:buFont typeface="Arial" panose="020B0604020202020204" pitchFamily="34" charset="0"/>
              <a:buChar char="•"/>
            </a:pPr>
            <a:r>
              <a:rPr lang="en-GB" sz="1400" dirty="0">
                <a:cs typeface="Calibri"/>
              </a:rPr>
              <a:t>noting actions being taken where these are sufficient to provide assurance; </a:t>
            </a:r>
          </a:p>
          <a:p>
            <a:pPr marL="285750" indent="-285750" algn="just">
              <a:buFont typeface="Arial" panose="020B0604020202020204" pitchFamily="34" charset="0"/>
              <a:buChar char="•"/>
            </a:pPr>
            <a:r>
              <a:rPr lang="en-GB" sz="1400" dirty="0">
                <a:cs typeface="Calibri"/>
              </a:rPr>
              <a:t>confirming advice to PLT/Members in cases where CLT considers that remedial action is unlikely to correct deviations in performance in order to meet published targets within the time or resources available.</a:t>
            </a:r>
          </a:p>
          <a:p>
            <a:pPr algn="just"/>
            <a:endParaRPr lang="en-GB" sz="1400" dirty="0">
              <a:cs typeface="Calibri"/>
            </a:endParaRPr>
          </a:p>
          <a:p>
            <a:pPr algn="just"/>
            <a:endParaRPr lang="en-GB" sz="1400" b="1" dirty="0"/>
          </a:p>
        </p:txBody>
      </p:sp>
      <p:sp>
        <p:nvSpPr>
          <p:cNvPr id="24" name="TextBox 23">
            <a:extLst>
              <a:ext uri="{FF2B5EF4-FFF2-40B4-BE49-F238E27FC236}">
                <a16:creationId xmlns:a16="http://schemas.microsoft.com/office/drawing/2014/main" id="{8B7136B4-9F8A-E9AD-B382-C97996716897}"/>
              </a:ext>
            </a:extLst>
          </p:cNvPr>
          <p:cNvSpPr txBox="1"/>
          <p:nvPr/>
        </p:nvSpPr>
        <p:spPr>
          <a:xfrm>
            <a:off x="2233291" y="521187"/>
            <a:ext cx="8952189" cy="1443475"/>
          </a:xfrm>
          <a:prstGeom prst="rect">
            <a:avLst/>
          </a:prstGeom>
          <a:noFill/>
        </p:spPr>
        <p:txBody>
          <a:bodyPr wrap="square" lIns="0" tIns="0" rIns="0" bIns="0" rtlCol="0" anchor="t">
            <a:noAutofit/>
          </a:bodyPr>
          <a:lstStyle/>
          <a:p>
            <a:pPr algn="just"/>
            <a:r>
              <a:rPr lang="en-GB" sz="1400" b="1" dirty="0">
                <a:ea typeface="Calibri" panose="020F0502020204030204" pitchFamily="34" charset="0"/>
                <a:cs typeface="Calibri"/>
              </a:rPr>
              <a:t>To agree organisational performance issues – </a:t>
            </a:r>
            <a:r>
              <a:rPr lang="en-GB" sz="1400" dirty="0">
                <a:cs typeface="Calibri"/>
              </a:rPr>
              <a:t>including those that are:</a:t>
            </a:r>
          </a:p>
          <a:p>
            <a:pPr marL="285750" indent="-285750" algn="just">
              <a:buFont typeface="Arial" panose="020B0604020202020204" pitchFamily="34" charset="0"/>
              <a:buChar char="•"/>
            </a:pPr>
            <a:r>
              <a:rPr lang="en-GB" sz="1400" dirty="0">
                <a:cs typeface="Calibri"/>
              </a:rPr>
              <a:t>Council agreed EE targets that are at risk; </a:t>
            </a:r>
          </a:p>
          <a:p>
            <a:pPr marL="285750" indent="-285750" algn="just">
              <a:buFont typeface="Arial" panose="020B0604020202020204" pitchFamily="34" charset="0"/>
              <a:buChar char="•"/>
            </a:pPr>
            <a:r>
              <a:rPr lang="en-GB" sz="1400" dirty="0">
                <a:cs typeface="Calibri"/>
              </a:rPr>
              <a:t>challenges to the financial well-being of the Council; </a:t>
            </a:r>
          </a:p>
          <a:p>
            <a:pPr marL="285750" indent="-285750" algn="just">
              <a:buFont typeface="Arial" panose="020B0604020202020204" pitchFamily="34" charset="0"/>
              <a:buChar char="•"/>
            </a:pPr>
            <a:r>
              <a:rPr lang="en-GB" sz="1400" dirty="0">
                <a:cs typeface="Calibri"/>
              </a:rPr>
              <a:t>wider issues relating to the Council’s performance; and</a:t>
            </a:r>
          </a:p>
          <a:p>
            <a:pPr marL="285750" indent="-285750" algn="just">
              <a:buFont typeface="Arial" panose="020B0604020202020204" pitchFamily="34" charset="0"/>
              <a:buChar char="•"/>
            </a:pPr>
            <a:r>
              <a:rPr lang="en-GB" sz="1400" dirty="0">
                <a:cs typeface="Calibri"/>
              </a:rPr>
              <a:t>contextual factors that have the potential to impact on demand and budget. </a:t>
            </a:r>
          </a:p>
          <a:p>
            <a:pPr marL="285750" indent="-285750" algn="just">
              <a:buFont typeface="Arial" panose="020B0604020202020204" pitchFamily="34" charset="0"/>
              <a:buChar char="•"/>
            </a:pPr>
            <a:r>
              <a:rPr lang="en-GB" sz="1400" dirty="0">
                <a:cs typeface="Calibri"/>
              </a:rPr>
              <a:t>operational issues within a function won’t generally be flagged as requiring CLT discussion unless there is a need to escalate above FLT/Portfolio consideration.</a:t>
            </a:r>
          </a:p>
          <a:p>
            <a:pPr algn="just"/>
            <a:endParaRPr lang="en-GB" sz="1400" dirty="0">
              <a:cs typeface="Calibri"/>
            </a:endParaRPr>
          </a:p>
          <a:p>
            <a:pPr algn="just"/>
            <a:endParaRPr lang="en-GB" sz="1400" dirty="0">
              <a:cs typeface="Calibri"/>
            </a:endParaRPr>
          </a:p>
          <a:p>
            <a:pPr algn="just"/>
            <a:endParaRPr lang="en-GB" sz="1400" dirty="0">
              <a:cs typeface="Calibri"/>
            </a:endParaRPr>
          </a:p>
        </p:txBody>
      </p:sp>
      <p:pic>
        <p:nvPicPr>
          <p:cNvPr id="27" name="Graphic 26" descr="Comment Like outline">
            <a:extLst>
              <a:ext uri="{FF2B5EF4-FFF2-40B4-BE49-F238E27FC236}">
                <a16:creationId xmlns:a16="http://schemas.microsoft.com/office/drawing/2014/main" id="{ABD03D46-4D57-92EC-1DBF-8396550DDD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52690" y="2380393"/>
            <a:ext cx="914400" cy="914400"/>
          </a:xfrm>
          <a:prstGeom prst="rect">
            <a:avLst/>
          </a:prstGeom>
        </p:spPr>
      </p:pic>
    </p:spTree>
    <p:extLst>
      <p:ext uri="{BB962C8B-B14F-4D97-AF65-F5344CB8AC3E}">
        <p14:creationId xmlns:p14="http://schemas.microsoft.com/office/powerpoint/2010/main" val="89388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BE14916-C726-5F4B-0A23-388192BB149A}"/>
              </a:ext>
            </a:extLst>
          </p:cNvPr>
          <p:cNvSpPr>
            <a:spLocks noGrp="1"/>
          </p:cNvSpPr>
          <p:nvPr>
            <p:ph type="body" sz="quarter" idx="10"/>
          </p:nvPr>
        </p:nvSpPr>
        <p:spPr>
          <a:xfrm>
            <a:off x="470878" y="1113459"/>
            <a:ext cx="11491179" cy="1736297"/>
          </a:xfrm>
          <a:ln w="19050">
            <a:solidFill>
              <a:schemeClr val="tx1"/>
            </a:solidFill>
          </a:ln>
        </p:spPr>
        <p:txBody>
          <a:bodyPr lIns="108000" tIns="108000" rIns="108000" bIns="108000"/>
          <a:lstStyle/>
          <a:p>
            <a:pPr>
              <a:spcBef>
                <a:spcPts val="0"/>
              </a:spcBef>
              <a:spcAft>
                <a:spcPts val="0"/>
              </a:spcAft>
            </a:pPr>
            <a:r>
              <a:rPr lang="en-GB" dirty="0"/>
              <a:t>In this quarter, the report identifies key areas of ECC performance that are below target (strategically or functionally), and represent a risk to the Council. CLT are asked to consider:</a:t>
            </a:r>
          </a:p>
          <a:p>
            <a:pPr marL="285750" indent="-285750">
              <a:spcBef>
                <a:spcPts val="0"/>
              </a:spcBef>
              <a:spcAft>
                <a:spcPts val="0"/>
              </a:spcAft>
              <a:buFont typeface="Arial" panose="020B0604020202020204" pitchFamily="34" charset="0"/>
              <a:buChar char="•"/>
            </a:pPr>
            <a:r>
              <a:rPr lang="en-GB" dirty="0"/>
              <a:t>What is driving the performance in these areas</a:t>
            </a:r>
          </a:p>
          <a:p>
            <a:pPr marL="285750" indent="-285750">
              <a:spcBef>
                <a:spcPts val="0"/>
              </a:spcBef>
              <a:spcAft>
                <a:spcPts val="0"/>
              </a:spcAft>
              <a:buFont typeface="Arial" panose="020B0604020202020204" pitchFamily="34" charset="0"/>
              <a:buChar char="•"/>
            </a:pPr>
            <a:r>
              <a:rPr lang="en-GB" dirty="0"/>
              <a:t>What are the wider implications of current levels of performance in this area: financially, reputationally, politically</a:t>
            </a:r>
          </a:p>
          <a:p>
            <a:pPr marL="285750" indent="-285750">
              <a:spcBef>
                <a:spcPts val="0"/>
              </a:spcBef>
              <a:spcAft>
                <a:spcPts val="0"/>
              </a:spcAft>
              <a:buFont typeface="Arial" panose="020B0604020202020204" pitchFamily="34" charset="0"/>
              <a:buChar char="•"/>
            </a:pPr>
            <a:r>
              <a:rPr lang="en-GB" dirty="0"/>
              <a:t>What are the actions we are looking to pursue organisationally to improve the position</a:t>
            </a:r>
          </a:p>
          <a:p>
            <a:pPr marL="285750" indent="-285750">
              <a:spcBef>
                <a:spcPts val="0"/>
              </a:spcBef>
              <a:spcAft>
                <a:spcPts val="0"/>
              </a:spcAft>
              <a:buFont typeface="Arial" panose="020B0604020202020204" pitchFamily="34" charset="0"/>
              <a:buChar char="•"/>
            </a:pPr>
            <a:r>
              <a:rPr lang="en-GB" dirty="0"/>
              <a:t>What support is required from other parts of the organisation to address the issues</a:t>
            </a:r>
          </a:p>
          <a:p>
            <a:pPr marL="285750" indent="-285750">
              <a:spcBef>
                <a:spcPts val="0"/>
              </a:spcBef>
              <a:spcAft>
                <a:spcPts val="0"/>
              </a:spcAft>
              <a:buFont typeface="Arial" panose="020B0604020202020204" pitchFamily="34" charset="0"/>
              <a:buChar char="•"/>
            </a:pPr>
            <a:r>
              <a:rPr lang="en-GB" dirty="0"/>
              <a:t>What level of assurance can we provide to PLT/Members about our ability to remediate or address the position in a reasonable timeframe</a:t>
            </a:r>
          </a:p>
          <a:p>
            <a:pPr>
              <a:spcBef>
                <a:spcPts val="0"/>
              </a:spcBef>
              <a:spcAft>
                <a:spcPts val="0"/>
              </a:spcAft>
            </a:pPr>
            <a:endParaRPr lang="en-GB" dirty="0"/>
          </a:p>
        </p:txBody>
      </p:sp>
      <p:sp>
        <p:nvSpPr>
          <p:cNvPr id="7" name="Content Placeholder 6">
            <a:extLst>
              <a:ext uri="{FF2B5EF4-FFF2-40B4-BE49-F238E27FC236}">
                <a16:creationId xmlns:a16="http://schemas.microsoft.com/office/drawing/2014/main" id="{CE3BFFB4-6B36-6DFF-623F-1C03451E7E94}"/>
              </a:ext>
            </a:extLst>
          </p:cNvPr>
          <p:cNvSpPr>
            <a:spLocks noGrp="1"/>
          </p:cNvSpPr>
          <p:nvPr>
            <p:ph sz="quarter" idx="11"/>
          </p:nvPr>
        </p:nvSpPr>
        <p:spPr>
          <a:xfrm>
            <a:off x="1471367" y="3261424"/>
            <a:ext cx="10361125" cy="3348000"/>
          </a:xfrm>
        </p:spPr>
        <p:txBody>
          <a:bodyPr/>
          <a:lstStyle/>
          <a:p>
            <a:pPr>
              <a:spcBef>
                <a:spcPts val="0"/>
              </a:spcBef>
              <a:spcAft>
                <a:spcPts val="0"/>
              </a:spcAft>
            </a:pPr>
            <a:r>
              <a:rPr lang="en-GB" dirty="0"/>
              <a:t>Environment – ECC and County-wide emissions </a:t>
            </a:r>
          </a:p>
          <a:p>
            <a:pPr>
              <a:spcBef>
                <a:spcPts val="0"/>
              </a:spcBef>
              <a:spcAft>
                <a:spcPts val="0"/>
              </a:spcAft>
            </a:pPr>
            <a:r>
              <a:rPr lang="en-GB" b="0" dirty="0"/>
              <a:t>Increases in emissions against planned reduction (detail outlined on </a:t>
            </a:r>
            <a:r>
              <a:rPr lang="en-GB" dirty="0"/>
              <a:t>slides 10 and 12</a:t>
            </a:r>
            <a:r>
              <a:rPr lang="en-GB" b="0" dirty="0"/>
              <a:t>).</a:t>
            </a:r>
          </a:p>
          <a:p>
            <a:pPr>
              <a:spcBef>
                <a:spcPts val="0"/>
              </a:spcBef>
              <a:spcAft>
                <a:spcPts val="0"/>
              </a:spcAft>
            </a:pPr>
            <a:endParaRPr lang="en-GB" dirty="0"/>
          </a:p>
          <a:p>
            <a:pPr>
              <a:spcBef>
                <a:spcPts val="0"/>
              </a:spcBef>
              <a:spcAft>
                <a:spcPts val="0"/>
              </a:spcAft>
            </a:pPr>
            <a:endParaRPr lang="en-GB" dirty="0"/>
          </a:p>
          <a:p>
            <a:pPr>
              <a:spcBef>
                <a:spcPts val="0"/>
              </a:spcBef>
              <a:spcAft>
                <a:spcPts val="0"/>
              </a:spcAft>
            </a:pPr>
            <a:r>
              <a:rPr lang="en-GB" dirty="0"/>
              <a:t>Adult social care - People waiting</a:t>
            </a:r>
          </a:p>
          <a:p>
            <a:pPr>
              <a:spcBef>
                <a:spcPts val="0"/>
              </a:spcBef>
              <a:spcAft>
                <a:spcPts val="0"/>
              </a:spcAft>
            </a:pPr>
            <a:r>
              <a:rPr lang="en-GB" b="0" dirty="0"/>
              <a:t>Ongoing challenges in meeting demand for assessment, reviews and deprivation of liberty safeguards (detail outlined on </a:t>
            </a:r>
            <a:r>
              <a:rPr lang="en-GB" dirty="0"/>
              <a:t>slides 5 and 12</a:t>
            </a:r>
            <a:r>
              <a:rPr lang="en-GB" b="0" dirty="0"/>
              <a:t>)</a:t>
            </a:r>
          </a:p>
          <a:p>
            <a:pPr>
              <a:spcBef>
                <a:spcPts val="0"/>
              </a:spcBef>
              <a:spcAft>
                <a:spcPts val="0"/>
              </a:spcAft>
            </a:pPr>
            <a:endParaRPr lang="en-GB" dirty="0"/>
          </a:p>
          <a:p>
            <a:pPr>
              <a:spcBef>
                <a:spcPts val="0"/>
              </a:spcBef>
              <a:spcAft>
                <a:spcPts val="0"/>
              </a:spcAft>
            </a:pPr>
            <a:endParaRPr lang="en-GB" dirty="0"/>
          </a:p>
          <a:p>
            <a:pPr>
              <a:spcBef>
                <a:spcPts val="0"/>
              </a:spcBef>
              <a:spcAft>
                <a:spcPts val="0"/>
              </a:spcAft>
            </a:pPr>
            <a:r>
              <a:rPr lang="en-GB" dirty="0"/>
              <a:t>Housing affordability and impact of inflation (cost of living)</a:t>
            </a:r>
          </a:p>
          <a:p>
            <a:pPr>
              <a:spcBef>
                <a:spcPts val="0"/>
              </a:spcBef>
              <a:spcAft>
                <a:spcPts val="0"/>
              </a:spcAft>
            </a:pPr>
            <a:r>
              <a:rPr lang="en-GB" b="0" dirty="0"/>
              <a:t>Essex residents are more exposed to increasing housing costs than other areas, which could have an impact on the financial wellbeing of residents. Essex residents will be continuing to feel the ongoing impact  of inflation, increasing cost of living and reducing (</a:t>
            </a:r>
            <a:r>
              <a:rPr lang="en-GB" dirty="0"/>
              <a:t>slide 7</a:t>
            </a:r>
            <a:r>
              <a:rPr lang="en-GB" b="0" dirty="0"/>
              <a:t>)</a:t>
            </a:r>
          </a:p>
          <a:p>
            <a:pPr>
              <a:spcBef>
                <a:spcPts val="0"/>
              </a:spcBef>
              <a:spcAft>
                <a:spcPts val="0"/>
              </a:spcAft>
            </a:pPr>
            <a:endParaRPr lang="en-GB" dirty="0"/>
          </a:p>
        </p:txBody>
      </p:sp>
      <p:sp>
        <p:nvSpPr>
          <p:cNvPr id="8" name="Title 1">
            <a:extLst>
              <a:ext uri="{FF2B5EF4-FFF2-40B4-BE49-F238E27FC236}">
                <a16:creationId xmlns:a16="http://schemas.microsoft.com/office/drawing/2014/main" id="{72F90FB3-515A-44CA-616C-9F4E1865C5FB}"/>
              </a:ext>
            </a:extLst>
          </p:cNvPr>
          <p:cNvSpPr txBox="1">
            <a:spLocks/>
          </p:cNvSpPr>
          <p:nvPr/>
        </p:nvSpPr>
        <p:spPr>
          <a:xfrm>
            <a:off x="470878" y="427648"/>
            <a:ext cx="2412999" cy="52973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dirty="0"/>
              <a:t>Key Points</a:t>
            </a:r>
          </a:p>
        </p:txBody>
      </p:sp>
      <p:pic>
        <p:nvPicPr>
          <p:cNvPr id="10" name="Graphic 9" descr="Signpost with solid fill">
            <a:extLst>
              <a:ext uri="{FF2B5EF4-FFF2-40B4-BE49-F238E27FC236}">
                <a16:creationId xmlns:a16="http://schemas.microsoft.com/office/drawing/2014/main" id="{94C24989-D8F5-EC33-E084-D9FCED5113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0574" y="121023"/>
            <a:ext cx="914400" cy="914400"/>
          </a:xfrm>
          <a:prstGeom prst="rect">
            <a:avLst/>
          </a:prstGeom>
        </p:spPr>
      </p:pic>
      <p:sp>
        <p:nvSpPr>
          <p:cNvPr id="15" name="Oval 14">
            <a:extLst>
              <a:ext uri="{FF2B5EF4-FFF2-40B4-BE49-F238E27FC236}">
                <a16:creationId xmlns:a16="http://schemas.microsoft.com/office/drawing/2014/main" id="{0AB00FC8-8978-C8B8-FD9B-75845CB2A170}"/>
              </a:ext>
            </a:extLst>
          </p:cNvPr>
          <p:cNvSpPr/>
          <p:nvPr/>
        </p:nvSpPr>
        <p:spPr>
          <a:xfrm>
            <a:off x="359505" y="5574670"/>
            <a:ext cx="974801" cy="9305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A8CDF335-6754-26BB-13B1-A93104693008}"/>
              </a:ext>
            </a:extLst>
          </p:cNvPr>
          <p:cNvSpPr/>
          <p:nvPr/>
        </p:nvSpPr>
        <p:spPr>
          <a:xfrm>
            <a:off x="357864" y="3037461"/>
            <a:ext cx="974801" cy="9305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Renewable Energy outline">
            <a:extLst>
              <a:ext uri="{FF2B5EF4-FFF2-40B4-BE49-F238E27FC236}">
                <a16:creationId xmlns:a16="http://schemas.microsoft.com/office/drawing/2014/main" id="{3714BFF0-EA09-AEA9-5B70-B2168EEA42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51111" y="3086359"/>
            <a:ext cx="780844" cy="780844"/>
          </a:xfrm>
          <a:prstGeom prst="rect">
            <a:avLst/>
          </a:prstGeom>
        </p:spPr>
      </p:pic>
      <p:sp>
        <p:nvSpPr>
          <p:cNvPr id="2" name="Oval 1">
            <a:extLst>
              <a:ext uri="{FF2B5EF4-FFF2-40B4-BE49-F238E27FC236}">
                <a16:creationId xmlns:a16="http://schemas.microsoft.com/office/drawing/2014/main" id="{4D8F4BA3-1142-0AC3-73F5-3519740811BC}"/>
              </a:ext>
            </a:extLst>
          </p:cNvPr>
          <p:cNvSpPr/>
          <p:nvPr/>
        </p:nvSpPr>
        <p:spPr>
          <a:xfrm>
            <a:off x="354132" y="4216311"/>
            <a:ext cx="974801" cy="9305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Group outline">
            <a:extLst>
              <a:ext uri="{FF2B5EF4-FFF2-40B4-BE49-F238E27FC236}">
                <a16:creationId xmlns:a16="http://schemas.microsoft.com/office/drawing/2014/main" id="{5FB1D10C-8A86-E10B-CECE-B5022C004C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70878" y="4291148"/>
            <a:ext cx="780844" cy="780844"/>
          </a:xfrm>
          <a:prstGeom prst="rect">
            <a:avLst/>
          </a:prstGeom>
        </p:spPr>
      </p:pic>
      <p:pic>
        <p:nvPicPr>
          <p:cNvPr id="5" name="Graphic 4" descr="House outline">
            <a:extLst>
              <a:ext uri="{FF2B5EF4-FFF2-40B4-BE49-F238E27FC236}">
                <a16:creationId xmlns:a16="http://schemas.microsoft.com/office/drawing/2014/main" id="{F15E902D-897D-3193-5CF6-5BB019A28C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0878" y="5574670"/>
            <a:ext cx="742561" cy="742561"/>
          </a:xfrm>
          <a:prstGeom prst="rect">
            <a:avLst/>
          </a:prstGeom>
        </p:spPr>
      </p:pic>
    </p:spTree>
    <p:extLst>
      <p:ext uri="{BB962C8B-B14F-4D97-AF65-F5344CB8AC3E}">
        <p14:creationId xmlns:p14="http://schemas.microsoft.com/office/powerpoint/2010/main" val="168861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9C97805-EB93-1BF3-55A3-9AC3B52997D3}"/>
              </a:ext>
            </a:extLst>
          </p:cNvPr>
          <p:cNvSpPr/>
          <p:nvPr/>
        </p:nvSpPr>
        <p:spPr>
          <a:xfrm>
            <a:off x="3704948" y="842634"/>
            <a:ext cx="2583402" cy="5844071"/>
          </a:xfrm>
          <a:prstGeom prst="roundRect">
            <a:avLst>
              <a:gd name="adj" fmla="val 3952"/>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a:solidFill>
                <a:schemeClr val="tx1"/>
              </a:solidFill>
              <a:effectLst/>
              <a:highlight>
                <a:srgbClr val="FFFF00"/>
              </a:highlight>
              <a:ea typeface="Calibri" panose="020F0502020204030204" pitchFamily="34" charset="0"/>
            </a:endParaRPr>
          </a:p>
          <a:p>
            <a:endParaRPr lang="en-GB" sz="1050">
              <a:solidFill>
                <a:schemeClr val="tx1"/>
              </a:solidFill>
              <a:highlight>
                <a:srgbClr val="FFFF00"/>
              </a:highlight>
              <a:ea typeface="Calibri"/>
              <a:cs typeface="Calibri"/>
            </a:endParaRPr>
          </a:p>
        </p:txBody>
      </p:sp>
      <p:sp>
        <p:nvSpPr>
          <p:cNvPr id="24" name="Rectangle: Rounded Corners 23">
            <a:extLst>
              <a:ext uri="{FF2B5EF4-FFF2-40B4-BE49-F238E27FC236}">
                <a16:creationId xmlns:a16="http://schemas.microsoft.com/office/drawing/2014/main" id="{F32E8EDC-4BB5-165E-4BFD-D5CCEBA9F68F}"/>
              </a:ext>
            </a:extLst>
          </p:cNvPr>
          <p:cNvSpPr/>
          <p:nvPr/>
        </p:nvSpPr>
        <p:spPr>
          <a:xfrm>
            <a:off x="9205471" y="556714"/>
            <a:ext cx="1804009" cy="3196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41E6C7C0-95FD-8724-B9D1-311560E8B1FA}"/>
              </a:ext>
            </a:extLst>
          </p:cNvPr>
          <p:cNvSpPr/>
          <p:nvPr/>
        </p:nvSpPr>
        <p:spPr>
          <a:xfrm>
            <a:off x="6456740" y="556715"/>
            <a:ext cx="1780109" cy="3196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FCD07C7-42DC-1798-D398-CBA80FA59D3F}"/>
              </a:ext>
            </a:extLst>
          </p:cNvPr>
          <p:cNvSpPr>
            <a:spLocks noGrp="1"/>
          </p:cNvSpPr>
          <p:nvPr>
            <p:ph type="title"/>
          </p:nvPr>
        </p:nvSpPr>
        <p:spPr/>
        <p:txBody>
          <a:bodyPr/>
          <a:lstStyle/>
          <a:p>
            <a:endParaRPr lang="en-GB"/>
          </a:p>
        </p:txBody>
      </p:sp>
      <p:sp>
        <p:nvSpPr>
          <p:cNvPr id="4" name="Rectangle: Rounded Corners 3">
            <a:extLst>
              <a:ext uri="{FF2B5EF4-FFF2-40B4-BE49-F238E27FC236}">
                <a16:creationId xmlns:a16="http://schemas.microsoft.com/office/drawing/2014/main" id="{CE9C471E-8D7D-66E3-27A2-22E7E30ACBD0}"/>
              </a:ext>
            </a:extLst>
          </p:cNvPr>
          <p:cNvSpPr/>
          <p:nvPr/>
        </p:nvSpPr>
        <p:spPr>
          <a:xfrm>
            <a:off x="925834" y="896640"/>
            <a:ext cx="2583402" cy="5761607"/>
          </a:xfrm>
          <a:prstGeom prst="roundRect">
            <a:avLst>
              <a:gd name="adj" fmla="val 3952"/>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8" name="TextBox 7">
            <a:extLst>
              <a:ext uri="{FF2B5EF4-FFF2-40B4-BE49-F238E27FC236}">
                <a16:creationId xmlns:a16="http://schemas.microsoft.com/office/drawing/2014/main" id="{77BCAD9E-61BD-A5B6-2746-59224167A805}"/>
              </a:ext>
            </a:extLst>
          </p:cNvPr>
          <p:cNvSpPr txBox="1"/>
          <p:nvPr/>
        </p:nvSpPr>
        <p:spPr>
          <a:xfrm>
            <a:off x="930340" y="1199532"/>
            <a:ext cx="2571803" cy="5101397"/>
          </a:xfrm>
          <a:prstGeom prst="rect">
            <a:avLst/>
          </a:prstGeom>
          <a:noFill/>
        </p:spPr>
        <p:txBody>
          <a:bodyPr wrap="square" lIns="91440" tIns="45720" rIns="91440" bIns="45720" anchor="t">
            <a:spAutoFit/>
          </a:bodyPr>
          <a:lstStyle/>
          <a:p>
            <a:r>
              <a:rPr lang="en-GB" sz="1050" dirty="0">
                <a:latin typeface="Calibri"/>
                <a:ea typeface="Calibri" panose="020F0502020204030204" pitchFamily="34" charset="0"/>
                <a:cs typeface="Calibri"/>
              </a:rPr>
              <a:t>Changes in the macro-economy and their impacts on Essex households present a significant risk to the medium-term sustainability of services and the work necessary to deliver the commitments set out in Everyone’s Essex.</a:t>
            </a:r>
            <a:endParaRPr lang="en-US"/>
          </a:p>
          <a:p>
            <a:endParaRPr lang="en-GB" sz="1050">
              <a:latin typeface="Calibri" panose="020F0502020204030204" pitchFamily="34" charset="0"/>
              <a:ea typeface="Calibri" panose="020F0502020204030204" pitchFamily="34" charset="0"/>
              <a:cs typeface="Calibri"/>
            </a:endParaRPr>
          </a:p>
          <a:p>
            <a:r>
              <a:rPr lang="en-GB" sz="1050" dirty="0">
                <a:latin typeface="Calibri"/>
                <a:ea typeface="Calibri" panose="020F0502020204030204" pitchFamily="34" charset="0"/>
                <a:cs typeface="Calibri"/>
              </a:rPr>
              <a:t>The Consumer Prices Index (CPI) rose by 6.8% in the 12 months to July 2023, down from 7.9% in June, and down from a recent peak of 11.1% in October 2022.  High inflation rates drive increasing costs for ECC and increase pressure on ECC budgets.  </a:t>
            </a:r>
            <a:endParaRPr lang="en-GB" sz="1050">
              <a:latin typeface="Calibri" panose="020F0502020204030204" pitchFamily="34" charset="0"/>
              <a:ea typeface="Calibri" panose="020F0502020204030204" pitchFamily="34" charset="0"/>
              <a:cs typeface="Calibri"/>
            </a:endParaRPr>
          </a:p>
          <a:p>
            <a:endParaRPr lang="en-GB" sz="1050">
              <a:latin typeface="Calibri" panose="020F0502020204030204" pitchFamily="34" charset="0"/>
              <a:ea typeface="Calibri" panose="020F0502020204030204" pitchFamily="34" charset="0"/>
              <a:cs typeface="Calibri"/>
            </a:endParaRPr>
          </a:p>
          <a:p>
            <a:r>
              <a:rPr lang="en-GB" sz="1050" dirty="0">
                <a:latin typeface="Calibri"/>
                <a:ea typeface="Calibri" panose="020F0502020204030204" pitchFamily="34" charset="0"/>
                <a:cs typeface="Calibri"/>
              </a:rPr>
              <a:t>High inflation rates also reflect rising living costs for residents – we project that by Feb 2023, some 15,000 households in Essex may have incomes below the level necessary to pay for food and essential bills.  This creates considerable risk around future demand pressures and considerable uncertainty around future council tax and business rate revenues.  </a:t>
            </a:r>
            <a:endParaRPr lang="en-GB" sz="1050">
              <a:latin typeface="Calibri" panose="020F0502020204030204" pitchFamily="34" charset="0"/>
              <a:ea typeface="Calibri" panose="020F0502020204030204" pitchFamily="34" charset="0"/>
              <a:cs typeface="Calibri"/>
            </a:endParaRPr>
          </a:p>
          <a:p>
            <a:endParaRPr lang="en-GB" sz="1050">
              <a:latin typeface="Calibri" panose="020F0502020204030204" pitchFamily="34" charset="0"/>
              <a:ea typeface="Calibri" panose="020F0502020204030204" pitchFamily="34" charset="0"/>
              <a:cs typeface="Calibri"/>
            </a:endParaRPr>
          </a:p>
          <a:p>
            <a:r>
              <a:rPr lang="en-GB" sz="1050" dirty="0">
                <a:latin typeface="Calibri"/>
                <a:ea typeface="Calibri" panose="020F0502020204030204" pitchFamily="34" charset="0"/>
                <a:cs typeface="Calibri"/>
              </a:rPr>
              <a:t>The Bank of England has raised interest rates on twelve consecutive occasions.  The base rate reached 5.25% in august driving up the cost of borrowing with direct implications for the cost of financing ECC’s capital programme.</a:t>
            </a:r>
            <a:endParaRPr lang="en-GB" sz="1050">
              <a:latin typeface="Calibri" panose="020F0502020204030204" pitchFamily="34" charset="0"/>
              <a:ea typeface="Calibri" panose="020F0502020204030204" pitchFamily="34" charset="0"/>
              <a:cs typeface="Calibri"/>
            </a:endParaRPr>
          </a:p>
          <a:p>
            <a:pPr algn="just">
              <a:defRPr/>
            </a:pPr>
            <a:endParaRPr lang="en-GB" sz="1050" dirty="0">
              <a:solidFill>
                <a:srgbClr val="000000"/>
              </a:solidFill>
              <a:cs typeface="Arial"/>
            </a:endParaRPr>
          </a:p>
        </p:txBody>
      </p:sp>
      <p:sp>
        <p:nvSpPr>
          <p:cNvPr id="10" name="Rectangle: Rounded Corners 9">
            <a:extLst>
              <a:ext uri="{FF2B5EF4-FFF2-40B4-BE49-F238E27FC236}">
                <a16:creationId xmlns:a16="http://schemas.microsoft.com/office/drawing/2014/main" id="{540D2CD7-62AB-C9EC-8CD7-1F82AD61DFBF}"/>
              </a:ext>
            </a:extLst>
          </p:cNvPr>
          <p:cNvSpPr/>
          <p:nvPr/>
        </p:nvSpPr>
        <p:spPr>
          <a:xfrm>
            <a:off x="6462092" y="925098"/>
            <a:ext cx="2583402" cy="5761607"/>
          </a:xfrm>
          <a:prstGeom prst="roundRect">
            <a:avLst>
              <a:gd name="adj" fmla="val 3952"/>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a:solidFill>
                <a:schemeClr val="tx1"/>
              </a:solidFill>
              <a:effectLst/>
              <a:highlight>
                <a:srgbClr val="FFFF00"/>
              </a:highlight>
              <a:ea typeface="Calibri" panose="020F0502020204030204" pitchFamily="34" charset="0"/>
            </a:endParaRPr>
          </a:p>
          <a:p>
            <a:endParaRPr lang="en-GB" sz="1050">
              <a:solidFill>
                <a:schemeClr val="tx1"/>
              </a:solidFill>
              <a:highlight>
                <a:srgbClr val="FFFF00"/>
              </a:highlight>
              <a:ea typeface="Calibri"/>
              <a:cs typeface="Calibri"/>
            </a:endParaRPr>
          </a:p>
        </p:txBody>
      </p:sp>
      <p:sp>
        <p:nvSpPr>
          <p:cNvPr id="11" name="Rectangle: Rounded Corners 10">
            <a:extLst>
              <a:ext uri="{FF2B5EF4-FFF2-40B4-BE49-F238E27FC236}">
                <a16:creationId xmlns:a16="http://schemas.microsoft.com/office/drawing/2014/main" id="{51205CD1-4DD6-145E-BE41-FA81949ADB5B}"/>
              </a:ext>
            </a:extLst>
          </p:cNvPr>
          <p:cNvSpPr/>
          <p:nvPr/>
        </p:nvSpPr>
        <p:spPr>
          <a:xfrm>
            <a:off x="9205471" y="896637"/>
            <a:ext cx="2583402" cy="5761607"/>
          </a:xfrm>
          <a:prstGeom prst="roundRect">
            <a:avLst>
              <a:gd name="adj" fmla="val 3952"/>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2" name="Oval 11">
            <a:extLst>
              <a:ext uri="{FF2B5EF4-FFF2-40B4-BE49-F238E27FC236}">
                <a16:creationId xmlns:a16="http://schemas.microsoft.com/office/drawing/2014/main" id="{F9BF99DD-6FCB-0DEF-B49D-BBCBA9158601}"/>
              </a:ext>
            </a:extLst>
          </p:cNvPr>
          <p:cNvSpPr/>
          <p:nvPr/>
        </p:nvSpPr>
        <p:spPr>
          <a:xfrm>
            <a:off x="2612510" y="171296"/>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01EC52A-7BE4-93DA-03D4-5E048666BF6F}"/>
              </a:ext>
            </a:extLst>
          </p:cNvPr>
          <p:cNvSpPr/>
          <p:nvPr/>
        </p:nvSpPr>
        <p:spPr>
          <a:xfrm>
            <a:off x="5453520" y="171294"/>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DEA4F62-6C70-6161-7C40-1A56051E5C87}"/>
              </a:ext>
            </a:extLst>
          </p:cNvPr>
          <p:cNvSpPr/>
          <p:nvPr/>
        </p:nvSpPr>
        <p:spPr>
          <a:xfrm>
            <a:off x="8156469" y="171295"/>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1DB02D4-2183-8E37-FD8B-2F0B518327D7}"/>
              </a:ext>
            </a:extLst>
          </p:cNvPr>
          <p:cNvSpPr/>
          <p:nvPr/>
        </p:nvSpPr>
        <p:spPr>
          <a:xfrm>
            <a:off x="10910591" y="171294"/>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Coins outline">
            <a:extLst>
              <a:ext uri="{FF2B5EF4-FFF2-40B4-BE49-F238E27FC236}">
                <a16:creationId xmlns:a16="http://schemas.microsoft.com/office/drawing/2014/main" id="{87B5BE6D-468E-8E47-A7E2-F1C05A9CFE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9115" y="259569"/>
            <a:ext cx="789950" cy="789950"/>
          </a:xfrm>
          <a:prstGeom prst="rect">
            <a:avLst/>
          </a:prstGeom>
        </p:spPr>
      </p:pic>
      <p:pic>
        <p:nvPicPr>
          <p:cNvPr id="17" name="Graphic 16" descr="Heart with pulse outline">
            <a:extLst>
              <a:ext uri="{FF2B5EF4-FFF2-40B4-BE49-F238E27FC236}">
                <a16:creationId xmlns:a16="http://schemas.microsoft.com/office/drawing/2014/main" id="{46131E31-AC94-1B66-0B4F-29E7DC7213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76706" y="241904"/>
            <a:ext cx="952486" cy="952486"/>
          </a:xfrm>
          <a:prstGeom prst="rect">
            <a:avLst/>
          </a:prstGeom>
        </p:spPr>
      </p:pic>
      <p:pic>
        <p:nvPicPr>
          <p:cNvPr id="18" name="Graphic 17" descr="Children outline">
            <a:extLst>
              <a:ext uri="{FF2B5EF4-FFF2-40B4-BE49-F238E27FC236}">
                <a16:creationId xmlns:a16="http://schemas.microsoft.com/office/drawing/2014/main" id="{F86682C2-C8B0-C285-D839-F777E06806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02220" y="211225"/>
            <a:ext cx="882512" cy="882512"/>
          </a:xfrm>
          <a:prstGeom prst="rect">
            <a:avLst/>
          </a:prstGeom>
        </p:spPr>
      </p:pic>
      <p:pic>
        <p:nvPicPr>
          <p:cNvPr id="19" name="Graphic 18" descr="Stacked Rocks outline">
            <a:extLst>
              <a:ext uri="{FF2B5EF4-FFF2-40B4-BE49-F238E27FC236}">
                <a16:creationId xmlns:a16="http://schemas.microsoft.com/office/drawing/2014/main" id="{A9AC124C-96F6-C13C-44C4-ABD65CA83E4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12403" y="171294"/>
            <a:ext cx="914400" cy="914400"/>
          </a:xfrm>
          <a:prstGeom prst="rect">
            <a:avLst/>
          </a:prstGeom>
        </p:spPr>
      </p:pic>
      <p:sp>
        <p:nvSpPr>
          <p:cNvPr id="21" name="Rectangle: Rounded Corners 20">
            <a:extLst>
              <a:ext uri="{FF2B5EF4-FFF2-40B4-BE49-F238E27FC236}">
                <a16:creationId xmlns:a16="http://schemas.microsoft.com/office/drawing/2014/main" id="{A386B490-05D5-1421-C27E-444CA20D6D21}"/>
              </a:ext>
            </a:extLst>
          </p:cNvPr>
          <p:cNvSpPr/>
          <p:nvPr/>
        </p:nvSpPr>
        <p:spPr>
          <a:xfrm>
            <a:off x="930340" y="556715"/>
            <a:ext cx="1780109" cy="3196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2A559980-AEBF-8F93-4CF7-64E9F94140F4}"/>
              </a:ext>
            </a:extLst>
          </p:cNvPr>
          <p:cNvSpPr/>
          <p:nvPr/>
        </p:nvSpPr>
        <p:spPr>
          <a:xfrm>
            <a:off x="3695059" y="556715"/>
            <a:ext cx="1853485" cy="3196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36850C0-E314-E65A-E775-0D1A3579860E}"/>
              </a:ext>
            </a:extLst>
          </p:cNvPr>
          <p:cNvSpPr/>
          <p:nvPr/>
        </p:nvSpPr>
        <p:spPr>
          <a:xfrm>
            <a:off x="561692" y="611802"/>
            <a:ext cx="2571803"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ctr"/>
            <a:r>
              <a:rPr lang="en-US" sz="1400" b="1" cap="all">
                <a:solidFill>
                  <a:schemeClr val="bg1"/>
                </a:solidFill>
                <a:ea typeface="Roboto Medium"/>
                <a:cs typeface="Open Sans Semibold"/>
              </a:rPr>
              <a:t>THE ECONOMY</a:t>
            </a:r>
          </a:p>
          <a:p>
            <a:pPr lvl="0" algn="ctr"/>
            <a:endParaRPr lang="en-US" sz="1600">
              <a:solidFill>
                <a:srgbClr val="000000"/>
              </a:solidFill>
              <a:cs typeface="Arial" panose="020B0604020202020204" pitchFamily="34" charset="0"/>
            </a:endParaRPr>
          </a:p>
        </p:txBody>
      </p:sp>
      <p:sp>
        <p:nvSpPr>
          <p:cNvPr id="27" name="TextBox 26">
            <a:extLst>
              <a:ext uri="{FF2B5EF4-FFF2-40B4-BE49-F238E27FC236}">
                <a16:creationId xmlns:a16="http://schemas.microsoft.com/office/drawing/2014/main" id="{E9A7B81D-B964-61C6-B2AC-952CE9FD1D93}"/>
              </a:ext>
            </a:extLst>
          </p:cNvPr>
          <p:cNvSpPr txBox="1"/>
          <p:nvPr/>
        </p:nvSpPr>
        <p:spPr>
          <a:xfrm>
            <a:off x="3406838" y="547362"/>
            <a:ext cx="2429925" cy="307777"/>
          </a:xfrm>
          <a:prstGeom prst="rect">
            <a:avLst/>
          </a:prstGeom>
          <a:noFill/>
        </p:spPr>
        <p:txBody>
          <a:bodyPr wrap="square">
            <a:spAutoFit/>
          </a:bodyPr>
          <a:lstStyle/>
          <a:p>
            <a:pPr algn="ctr"/>
            <a:r>
              <a:rPr lang="en-US" sz="1400" b="1" cap="all">
                <a:solidFill>
                  <a:schemeClr val="bg1"/>
                </a:solidFill>
                <a:ea typeface="Roboto Medium" panose="02000000000000000000" pitchFamily="2" charset="0"/>
                <a:cs typeface="Open Sans Semibold" panose="020B0706030804020204" pitchFamily="34" charset="0"/>
              </a:rPr>
              <a:t>Health &amp; wellbeing</a:t>
            </a:r>
          </a:p>
        </p:txBody>
      </p:sp>
      <p:sp>
        <p:nvSpPr>
          <p:cNvPr id="29" name="TextBox 28">
            <a:extLst>
              <a:ext uri="{FF2B5EF4-FFF2-40B4-BE49-F238E27FC236}">
                <a16:creationId xmlns:a16="http://schemas.microsoft.com/office/drawing/2014/main" id="{A218FDE0-B849-44BC-DB70-C6486FD800BD}"/>
              </a:ext>
            </a:extLst>
          </p:cNvPr>
          <p:cNvSpPr txBox="1"/>
          <p:nvPr/>
        </p:nvSpPr>
        <p:spPr>
          <a:xfrm>
            <a:off x="6237483" y="543310"/>
            <a:ext cx="2278067" cy="307777"/>
          </a:xfrm>
          <a:prstGeom prst="rect">
            <a:avLst/>
          </a:prstGeom>
          <a:noFill/>
        </p:spPr>
        <p:txBody>
          <a:bodyPr wrap="square">
            <a:spAutoFit/>
          </a:bodyPr>
          <a:lstStyle/>
          <a:p>
            <a:pPr algn="ctr"/>
            <a:r>
              <a:rPr lang="en-US" sz="1400" b="1" cap="all">
                <a:solidFill>
                  <a:schemeClr val="bg1"/>
                </a:solidFill>
                <a:ea typeface="Roboto Medium"/>
                <a:cs typeface="Open Sans Semibold"/>
              </a:rPr>
              <a:t>Children &amp; families </a:t>
            </a:r>
            <a:endParaRPr lang="en-US" sz="1400" b="1" cap="all">
              <a:solidFill>
                <a:schemeClr val="bg1"/>
              </a:solidFill>
              <a:ea typeface="Roboto Medium" panose="02000000000000000000" pitchFamily="2" charset="0"/>
              <a:cs typeface="Open Sans Semibold" panose="020B0706030804020204" pitchFamily="34" charset="0"/>
            </a:endParaRPr>
          </a:p>
        </p:txBody>
      </p:sp>
      <p:sp>
        <p:nvSpPr>
          <p:cNvPr id="31" name="TextBox 30">
            <a:extLst>
              <a:ext uri="{FF2B5EF4-FFF2-40B4-BE49-F238E27FC236}">
                <a16:creationId xmlns:a16="http://schemas.microsoft.com/office/drawing/2014/main" id="{F286E999-BF37-F197-7E9B-9C17916924BC}"/>
              </a:ext>
            </a:extLst>
          </p:cNvPr>
          <p:cNvSpPr txBox="1"/>
          <p:nvPr/>
        </p:nvSpPr>
        <p:spPr>
          <a:xfrm>
            <a:off x="8924181" y="548158"/>
            <a:ext cx="2366588" cy="307777"/>
          </a:xfrm>
          <a:prstGeom prst="rect">
            <a:avLst/>
          </a:prstGeom>
          <a:noFill/>
        </p:spPr>
        <p:txBody>
          <a:bodyPr wrap="square">
            <a:spAutoFit/>
          </a:bodyPr>
          <a:lstStyle/>
          <a:p>
            <a:pPr algn="ctr"/>
            <a:r>
              <a:rPr lang="en-US" sz="1400" b="1" cap="all">
                <a:solidFill>
                  <a:schemeClr val="bg1"/>
                </a:solidFill>
                <a:ea typeface="Roboto Medium" panose="02000000000000000000" pitchFamily="2" charset="0"/>
                <a:cs typeface="Open Sans Semibold" panose="020B0706030804020204" pitchFamily="34" charset="0"/>
              </a:rPr>
              <a:t>Levelling up</a:t>
            </a:r>
          </a:p>
        </p:txBody>
      </p:sp>
      <p:sp>
        <p:nvSpPr>
          <p:cNvPr id="33" name="TextBox 32">
            <a:extLst>
              <a:ext uri="{FF2B5EF4-FFF2-40B4-BE49-F238E27FC236}">
                <a16:creationId xmlns:a16="http://schemas.microsoft.com/office/drawing/2014/main" id="{F8C1EAF8-BC7F-845A-DF13-DA503BD906C9}"/>
              </a:ext>
            </a:extLst>
          </p:cNvPr>
          <p:cNvSpPr txBox="1"/>
          <p:nvPr/>
        </p:nvSpPr>
        <p:spPr>
          <a:xfrm rot="16200000">
            <a:off x="-2943325" y="2668779"/>
            <a:ext cx="6631618" cy="523220"/>
          </a:xfrm>
          <a:prstGeom prst="rect">
            <a:avLst/>
          </a:prstGeom>
          <a:noFill/>
        </p:spPr>
        <p:txBody>
          <a:bodyPr wrap="square">
            <a:spAutoFit/>
          </a:bodyPr>
          <a:lstStyle/>
          <a:p>
            <a:r>
              <a:rPr lang="en-GB" sz="2800" b="1">
                <a:solidFill>
                  <a:schemeClr val="bg1"/>
                </a:solidFill>
              </a:rPr>
              <a:t>Operating Context for Everyone’s Essex</a:t>
            </a:r>
            <a:endParaRPr lang="en-GB" sz="2800" b="1"/>
          </a:p>
        </p:txBody>
      </p:sp>
      <p:sp>
        <p:nvSpPr>
          <p:cNvPr id="35" name="TextBox 34">
            <a:extLst>
              <a:ext uri="{FF2B5EF4-FFF2-40B4-BE49-F238E27FC236}">
                <a16:creationId xmlns:a16="http://schemas.microsoft.com/office/drawing/2014/main" id="{402D4C7C-42FF-349E-3590-73634C03C4DE}"/>
              </a:ext>
            </a:extLst>
          </p:cNvPr>
          <p:cNvSpPr txBox="1"/>
          <p:nvPr/>
        </p:nvSpPr>
        <p:spPr>
          <a:xfrm>
            <a:off x="9167541" y="1133669"/>
            <a:ext cx="2583403" cy="5586145"/>
          </a:xfrm>
          <a:prstGeom prst="rect">
            <a:avLst/>
          </a:prstGeom>
          <a:noFill/>
        </p:spPr>
        <p:txBody>
          <a:bodyPr wrap="square" lIns="91440" tIns="45720" rIns="91440" bIns="45720" anchor="t">
            <a:spAutoFit/>
          </a:bodyPr>
          <a:lstStyle/>
          <a:p>
            <a:r>
              <a:rPr lang="en-GB" sz="1050" dirty="0">
                <a:solidFill>
                  <a:srgbClr val="000000"/>
                </a:solidFill>
                <a:cs typeface="Calibri"/>
              </a:rPr>
              <a:t>Excess pressures such as the inflation and cost-of-living are likely to be felt worse in areas that are already falling behind, as seen through the disparities across districts using national Levelling Up mission outcomes data. </a:t>
            </a:r>
            <a:endParaRPr lang="en-US"/>
          </a:p>
          <a:p>
            <a:endParaRPr lang="en-GB" sz="1050">
              <a:solidFill>
                <a:srgbClr val="000000"/>
              </a:solidFill>
              <a:cs typeface="Calibri"/>
            </a:endParaRPr>
          </a:p>
          <a:p>
            <a:r>
              <a:rPr lang="en-GB" sz="1050" dirty="0">
                <a:solidFill>
                  <a:srgbClr val="000000"/>
                </a:solidFill>
                <a:cs typeface="Calibri"/>
              </a:rPr>
              <a:t>£516,000 has just been approved from the Everyone’s Essex reserve to support the priority cohort of 16- to 25-year-olds across Essex who are not in education, employment, or training (NEETs).  To build on the existing work which the council already does in this area, we have identified three key priority areas of: 1) early intervention; 2) reducing barriers to apprenticeships; and 3) enhancing employment opportunities to support NEETs and those who are at risk of becoming NEET. By supporting young people earlier on, it is less likely that they will become NEET in the future. But, in order to fully support them we need to ensure we are trying to remove the barriers there are to accessing opportunities and to ensure there are opportunities for these young people. We will do this by continuing to develop stronger relationships with businesses to ensure there are good, local opportunities for young people.</a:t>
            </a:r>
            <a:endParaRPr lang="en-GB" sz="1050">
              <a:solidFill>
                <a:srgbClr val="000000"/>
              </a:solidFill>
              <a:cs typeface="Calibri"/>
            </a:endParaRPr>
          </a:p>
          <a:p>
            <a:pPr algn="just"/>
            <a:endParaRPr lang="en-GB" sz="1050" dirty="0">
              <a:solidFill>
                <a:srgbClr val="000000"/>
              </a:solidFill>
              <a:highlight>
                <a:srgbClr val="FFFF00"/>
              </a:highlight>
              <a:cs typeface="Calibri" panose="020F0502020204030204" pitchFamily="34" charset="0"/>
            </a:endParaRPr>
          </a:p>
          <a:p>
            <a:pPr algn="just"/>
            <a:endParaRPr lang="en-GB" sz="1050" dirty="0">
              <a:solidFill>
                <a:srgbClr val="000000"/>
              </a:solidFill>
              <a:highlight>
                <a:srgbClr val="FFFF00"/>
              </a:highlight>
              <a:cs typeface="Calibri" panose="020F0502020204030204" pitchFamily="34" charset="0"/>
            </a:endParaRPr>
          </a:p>
          <a:p>
            <a:pPr algn="just"/>
            <a:endParaRPr lang="en-GB" sz="1050" dirty="0">
              <a:solidFill>
                <a:srgbClr val="000000"/>
              </a:solidFill>
              <a:highlight>
                <a:srgbClr val="FFFF00"/>
              </a:highlight>
              <a:cs typeface="Calibri" panose="020F0502020204030204" pitchFamily="34" charset="0"/>
            </a:endParaRPr>
          </a:p>
          <a:p>
            <a:pPr algn="just"/>
            <a:endParaRPr lang="en-GB" sz="1050" dirty="0"/>
          </a:p>
        </p:txBody>
      </p:sp>
      <p:sp>
        <p:nvSpPr>
          <p:cNvPr id="5" name="TextBox 4">
            <a:extLst>
              <a:ext uri="{FF2B5EF4-FFF2-40B4-BE49-F238E27FC236}">
                <a16:creationId xmlns:a16="http://schemas.microsoft.com/office/drawing/2014/main" id="{1B4FFD12-C733-D970-2959-DE0D380EF878}"/>
              </a:ext>
            </a:extLst>
          </p:cNvPr>
          <p:cNvSpPr txBox="1"/>
          <p:nvPr/>
        </p:nvSpPr>
        <p:spPr>
          <a:xfrm>
            <a:off x="6519510" y="1202160"/>
            <a:ext cx="2506890" cy="4829873"/>
          </a:xfrm>
          <a:prstGeom prst="rect">
            <a:avLst/>
          </a:prstGeom>
          <a:noFill/>
        </p:spPr>
        <p:txBody>
          <a:bodyPr wrap="square" lIns="0" tIns="0" rIns="0" bIns="0" rtlCol="0" anchor="t">
            <a:noAutofit/>
          </a:bodyPr>
          <a:lstStyle/>
          <a:p>
            <a:r>
              <a:rPr lang="en-GB" sz="1050" dirty="0">
                <a:ea typeface="Calibri" panose="020F0502020204030204" pitchFamily="34" charset="0"/>
              </a:rPr>
              <a:t>Demand continues to rise in children's social care, with rates of children and young people known to the service increasing.  (detail is provided in the Cost Driver section), however ECC continues to benchmark well.</a:t>
            </a:r>
            <a:endParaRPr lang="en-US" sz="1050" dirty="0"/>
          </a:p>
          <a:p>
            <a:endParaRPr lang="en-GB" sz="1050" dirty="0">
              <a:ea typeface="Calibri" panose="020F0502020204030204" pitchFamily="34" charset="0"/>
            </a:endParaRPr>
          </a:p>
          <a:p>
            <a:r>
              <a:rPr lang="en-GB" sz="1050" dirty="0">
                <a:ea typeface="Calibri" panose="020F0502020204030204" pitchFamily="34" charset="0"/>
              </a:rPr>
              <a:t>The quality of the care provided to Essex families was assessed by OFSTED in June 2023 (just outside of this reporting period), and it found further improvements to the quality of provision from the last full inspection with ECC given a rating of Outstanding against all domains. </a:t>
            </a:r>
          </a:p>
          <a:p>
            <a:endParaRPr lang="en-GB" sz="1050" dirty="0">
              <a:ea typeface="Calibri" panose="020F0502020204030204" pitchFamily="34" charset="0"/>
              <a:cs typeface="Calibri"/>
            </a:endParaRPr>
          </a:p>
          <a:p>
            <a:r>
              <a:rPr lang="en-GB" sz="1050" dirty="0">
                <a:effectLst/>
                <a:ea typeface="Calibri" panose="020F0502020204030204" pitchFamily="34" charset="0"/>
                <a:cs typeface="Calibri"/>
              </a:rPr>
              <a:t>In educ</a:t>
            </a:r>
            <a:r>
              <a:rPr lang="en-GB" sz="1050" dirty="0">
                <a:ea typeface="Calibri" panose="020F0502020204030204" pitchFamily="34" charset="0"/>
                <a:cs typeface="Calibri"/>
              </a:rPr>
              <a:t>ation, there is a mixed picture on accessing early years (pre-school) subsidised placements, with successes noted in the pre-school demographic (aged 3&amp;4), but a reduction in eligible 2 year olds accessing settings (this element is means tested and targets those on some benefits). Accessing good quality early years provision can support children to have structure and have improved outcomes in primary school and beyond.</a:t>
            </a:r>
            <a:endParaRPr lang="en-GB" sz="1050" dirty="0">
              <a:effectLst/>
              <a:ea typeface="Calibri" panose="020F0502020204030204" pitchFamily="34" charset="0"/>
              <a:cs typeface="Calibri"/>
            </a:endParaRPr>
          </a:p>
        </p:txBody>
      </p:sp>
      <p:sp>
        <p:nvSpPr>
          <p:cNvPr id="6" name="TextBox 5">
            <a:extLst>
              <a:ext uri="{FF2B5EF4-FFF2-40B4-BE49-F238E27FC236}">
                <a16:creationId xmlns:a16="http://schemas.microsoft.com/office/drawing/2014/main" id="{4FA5A62F-ADF2-D5F4-F366-C50EFA950D9E}"/>
              </a:ext>
            </a:extLst>
          </p:cNvPr>
          <p:cNvSpPr txBox="1"/>
          <p:nvPr/>
        </p:nvSpPr>
        <p:spPr>
          <a:xfrm>
            <a:off x="3819328" y="1162920"/>
            <a:ext cx="2354641" cy="5588989"/>
          </a:xfrm>
          <a:prstGeom prst="rect">
            <a:avLst/>
          </a:prstGeom>
          <a:noFill/>
        </p:spPr>
        <p:txBody>
          <a:bodyPr wrap="square" lIns="0" tIns="0" rIns="0" bIns="0" rtlCol="0">
            <a:noAutofit/>
          </a:bodyPr>
          <a:lstStyle/>
          <a:p>
            <a:r>
              <a:rPr lang="en-GB" sz="1050" dirty="0">
                <a:solidFill>
                  <a:schemeClr val="tx1"/>
                </a:solidFill>
                <a:effectLst/>
                <a:ea typeface="Calibri" panose="020F0502020204030204" pitchFamily="34" charset="0"/>
              </a:rPr>
              <a:t>The Essex health system remains under pressure. Mental Health and Safeguarding have both experienced significant demand pressure over the past 12 months, which is continuing. These are demand-led services, and this is having an impact across the system. This is a national picture, but how this demand is being met varies across the country</a:t>
            </a:r>
          </a:p>
          <a:p>
            <a:endParaRPr lang="en-GB" sz="1050" dirty="0">
              <a:solidFill>
                <a:schemeClr val="tx1"/>
              </a:solidFill>
              <a:effectLst/>
              <a:ea typeface="Calibri" panose="020F0502020204030204" pitchFamily="34" charset="0"/>
            </a:endParaRPr>
          </a:p>
          <a:p>
            <a:r>
              <a:rPr lang="en-GB" sz="1050" dirty="0">
                <a:solidFill>
                  <a:schemeClr val="tx1"/>
                </a:solidFill>
                <a:effectLst/>
                <a:ea typeface="Calibri" panose="020F0502020204030204" pitchFamily="34" charset="0"/>
              </a:rPr>
              <a:t>While still a ‘live risk’ some progress </a:t>
            </a:r>
            <a:r>
              <a:rPr lang="en-GB" sz="1050" dirty="0">
                <a:ea typeface="Calibri" panose="020F0502020204030204" pitchFamily="34" charset="0"/>
              </a:rPr>
              <a:t>has been made:</a:t>
            </a:r>
          </a:p>
          <a:p>
            <a:r>
              <a:rPr lang="en-GB" sz="1050" dirty="0">
                <a:solidFill>
                  <a:schemeClr val="tx1"/>
                </a:solidFill>
                <a:effectLst/>
                <a:ea typeface="Calibri" panose="020F0502020204030204" pitchFamily="34" charset="0"/>
              </a:rPr>
              <a:t>The number of adults waiting for an assessment of need more than 28 days have reduced by 28% and the number waiting for a safeguarding enquiry to start down 21%.  </a:t>
            </a:r>
          </a:p>
          <a:p>
            <a:r>
              <a:rPr lang="en-GB" sz="1050" dirty="0">
                <a:solidFill>
                  <a:schemeClr val="tx1"/>
                </a:solidFill>
                <a:effectLst/>
                <a:ea typeface="Calibri" panose="020F0502020204030204" pitchFamily="34" charset="0"/>
              </a:rPr>
              <a:t>12 initiatives have been identified to reduce the number of adults waiting and manage the demand into ASC on a longer term basis. </a:t>
            </a:r>
          </a:p>
          <a:p>
            <a:endParaRPr lang="en-GB" sz="1050" dirty="0">
              <a:solidFill>
                <a:schemeClr val="tx1"/>
              </a:solidFill>
              <a:effectLst/>
              <a:ea typeface="Calibri" panose="020F0502020204030204" pitchFamily="34" charset="0"/>
            </a:endParaRPr>
          </a:p>
          <a:p>
            <a:r>
              <a:rPr lang="en-GB" sz="1050" dirty="0">
                <a:solidFill>
                  <a:schemeClr val="tx1"/>
                </a:solidFill>
                <a:effectLst/>
                <a:ea typeface="Calibri" panose="020F0502020204030204" pitchFamily="34" charset="0"/>
              </a:rPr>
              <a:t>ASC continue to look at all areas of prevention to reduce demand and promote independence. Care Technology continues to prevent, reduce, and delay demand coming into ASC for a higher proportion of residents.</a:t>
            </a:r>
          </a:p>
        </p:txBody>
      </p:sp>
    </p:spTree>
    <p:extLst>
      <p:ext uri="{BB962C8B-B14F-4D97-AF65-F5344CB8AC3E}">
        <p14:creationId xmlns:p14="http://schemas.microsoft.com/office/powerpoint/2010/main" val="247315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A27C41DE-5D5F-59E8-9416-155ADA502B86}"/>
              </a:ext>
            </a:extLst>
          </p:cNvPr>
          <p:cNvSpPr/>
          <p:nvPr/>
        </p:nvSpPr>
        <p:spPr>
          <a:xfrm>
            <a:off x="6315368" y="343914"/>
            <a:ext cx="5875315" cy="6426227"/>
          </a:xfrm>
          <a:prstGeom prst="roundRect">
            <a:avLst>
              <a:gd name="adj" fmla="val 8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769D534-3C31-03B4-CB03-CD9476242744}"/>
              </a:ext>
            </a:extLst>
          </p:cNvPr>
          <p:cNvSpPr>
            <a:spLocks noGrp="1"/>
          </p:cNvSpPr>
          <p:nvPr>
            <p:ph type="title"/>
          </p:nvPr>
        </p:nvSpPr>
        <p:spPr/>
        <p:txBody>
          <a:bodyPr/>
          <a:lstStyle/>
          <a:p>
            <a:endParaRPr lang="en-GB"/>
          </a:p>
        </p:txBody>
      </p:sp>
      <p:sp>
        <p:nvSpPr>
          <p:cNvPr id="4" name="Title 5">
            <a:extLst>
              <a:ext uri="{FF2B5EF4-FFF2-40B4-BE49-F238E27FC236}">
                <a16:creationId xmlns:a16="http://schemas.microsoft.com/office/drawing/2014/main" id="{9234CD08-58EA-0E48-9ECE-5783BE7427A5}"/>
              </a:ext>
            </a:extLst>
          </p:cNvPr>
          <p:cNvSpPr txBox="1">
            <a:spLocks/>
          </p:cNvSpPr>
          <p:nvPr/>
        </p:nvSpPr>
        <p:spPr>
          <a:xfrm rot="16200000">
            <a:off x="-3052429" y="3064108"/>
            <a:ext cx="6858001" cy="750508"/>
          </a:xfrm>
          <a:prstGeom prst="rect">
            <a:avLst/>
          </a:prstGeom>
          <a:solidFill>
            <a:srgbClr val="E40037"/>
          </a:solidFill>
          <a:ln>
            <a:noFill/>
          </a:ln>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gn="ctr"/>
            <a:r>
              <a:rPr lang="en-GB" sz="2400" dirty="0">
                <a:solidFill>
                  <a:schemeClr val="bg1"/>
                </a:solidFill>
              </a:rPr>
              <a:t>Operating Context for Everyone’s Essex 2: Society</a:t>
            </a:r>
            <a:endParaRPr lang="en-GB" sz="2400" dirty="0"/>
          </a:p>
        </p:txBody>
      </p:sp>
      <p:sp>
        <p:nvSpPr>
          <p:cNvPr id="10" name="Rectangle: Rounded Corners 9">
            <a:extLst>
              <a:ext uri="{FF2B5EF4-FFF2-40B4-BE49-F238E27FC236}">
                <a16:creationId xmlns:a16="http://schemas.microsoft.com/office/drawing/2014/main" id="{2118B6C3-4738-6131-C55A-9ED37FB191A3}"/>
              </a:ext>
            </a:extLst>
          </p:cNvPr>
          <p:cNvSpPr/>
          <p:nvPr/>
        </p:nvSpPr>
        <p:spPr>
          <a:xfrm>
            <a:off x="945261" y="345840"/>
            <a:ext cx="4875764" cy="6338988"/>
          </a:xfrm>
          <a:prstGeom prst="roundRect">
            <a:avLst>
              <a:gd name="adj" fmla="val 8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236CBBC-7773-ED0D-FA96-045E6135191D}"/>
              </a:ext>
            </a:extLst>
          </p:cNvPr>
          <p:cNvSpPr/>
          <p:nvPr/>
        </p:nvSpPr>
        <p:spPr>
          <a:xfrm>
            <a:off x="1307610" y="173172"/>
            <a:ext cx="2759565" cy="461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C8D82D4-4849-93CC-D317-8810A9585E5D}"/>
              </a:ext>
            </a:extLst>
          </p:cNvPr>
          <p:cNvSpPr/>
          <p:nvPr/>
        </p:nvSpPr>
        <p:spPr>
          <a:xfrm>
            <a:off x="767891" y="55571"/>
            <a:ext cx="669231" cy="6336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Handcuffs with solid fill">
            <a:extLst>
              <a:ext uri="{FF2B5EF4-FFF2-40B4-BE49-F238E27FC236}">
                <a16:creationId xmlns:a16="http://schemas.microsoft.com/office/drawing/2014/main" id="{8667CCE1-B091-A413-7918-466C41E0A8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638" y="122637"/>
            <a:ext cx="499539" cy="499539"/>
          </a:xfrm>
          <a:prstGeom prst="rect">
            <a:avLst/>
          </a:prstGeom>
        </p:spPr>
      </p:pic>
      <p:sp>
        <p:nvSpPr>
          <p:cNvPr id="18" name="TextBox 17">
            <a:extLst>
              <a:ext uri="{FF2B5EF4-FFF2-40B4-BE49-F238E27FC236}">
                <a16:creationId xmlns:a16="http://schemas.microsoft.com/office/drawing/2014/main" id="{337C62B3-DA4E-3551-5602-BDA399313B7D}"/>
              </a:ext>
            </a:extLst>
          </p:cNvPr>
          <p:cNvSpPr txBox="1"/>
          <p:nvPr/>
        </p:nvSpPr>
        <p:spPr>
          <a:xfrm>
            <a:off x="1483153" y="275412"/>
            <a:ext cx="2344057" cy="216610"/>
          </a:xfrm>
          <a:prstGeom prst="rect">
            <a:avLst/>
          </a:prstGeom>
          <a:noFill/>
        </p:spPr>
        <p:txBody>
          <a:bodyPr wrap="none" lIns="0" tIns="0" rIns="0" bIns="0" rtlCol="0">
            <a:noAutofit/>
          </a:bodyPr>
          <a:lstStyle/>
          <a:p>
            <a:r>
              <a:rPr lang="en-GB" sz="1600" b="1" i="0" dirty="0">
                <a:solidFill>
                  <a:schemeClr val="bg1"/>
                </a:solidFill>
                <a:effectLst/>
                <a:latin typeface="open sans" panose="020B0606030504020204" pitchFamily="34" charset="0"/>
              </a:rPr>
              <a:t>Crime and feeling safe</a:t>
            </a:r>
          </a:p>
        </p:txBody>
      </p:sp>
      <p:sp>
        <p:nvSpPr>
          <p:cNvPr id="25" name="Rectangle 24">
            <a:extLst>
              <a:ext uri="{FF2B5EF4-FFF2-40B4-BE49-F238E27FC236}">
                <a16:creationId xmlns:a16="http://schemas.microsoft.com/office/drawing/2014/main" id="{1C277F5A-3075-7E76-4F0D-DC2DF9CD73B9}"/>
              </a:ext>
            </a:extLst>
          </p:cNvPr>
          <p:cNvSpPr/>
          <p:nvPr/>
        </p:nvSpPr>
        <p:spPr>
          <a:xfrm>
            <a:off x="6745942" y="144163"/>
            <a:ext cx="1576420" cy="3845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5C2959E3-7ED0-14A4-5631-81E724C77FC4}"/>
              </a:ext>
            </a:extLst>
          </p:cNvPr>
          <p:cNvSpPr/>
          <p:nvPr/>
        </p:nvSpPr>
        <p:spPr>
          <a:xfrm>
            <a:off x="6269337" y="35510"/>
            <a:ext cx="598560" cy="6388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52248DD6-CF0D-52B6-F10E-7FCFE302ED5A}"/>
              </a:ext>
            </a:extLst>
          </p:cNvPr>
          <p:cNvSpPr txBox="1"/>
          <p:nvPr/>
        </p:nvSpPr>
        <p:spPr>
          <a:xfrm>
            <a:off x="6882289" y="213593"/>
            <a:ext cx="1464574" cy="551788"/>
          </a:xfrm>
          <a:prstGeom prst="rect">
            <a:avLst/>
          </a:prstGeom>
          <a:noFill/>
        </p:spPr>
        <p:txBody>
          <a:bodyPr wrap="none" lIns="0" tIns="0" rIns="0" bIns="0" rtlCol="0">
            <a:noAutofit/>
          </a:bodyPr>
          <a:lstStyle/>
          <a:p>
            <a:r>
              <a:rPr lang="en-GB" sz="1500" b="1" i="0" dirty="0">
                <a:solidFill>
                  <a:schemeClr val="bg1"/>
                </a:solidFill>
                <a:effectLst/>
                <a:latin typeface="open sans" panose="020B0606030504020204" pitchFamily="34" charset="0"/>
              </a:rPr>
              <a:t>Employment</a:t>
            </a:r>
          </a:p>
        </p:txBody>
      </p:sp>
      <p:pic>
        <p:nvPicPr>
          <p:cNvPr id="9" name="Graphic 8" descr="Briefcase outline">
            <a:extLst>
              <a:ext uri="{FF2B5EF4-FFF2-40B4-BE49-F238E27FC236}">
                <a16:creationId xmlns:a16="http://schemas.microsoft.com/office/drawing/2014/main" id="{9360A34E-2638-08ED-ACE5-DA151AE2AA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0925" y="120057"/>
            <a:ext cx="469776" cy="469776"/>
          </a:xfrm>
          <a:prstGeom prst="rect">
            <a:avLst/>
          </a:prstGeom>
        </p:spPr>
      </p:pic>
      <p:sp>
        <p:nvSpPr>
          <p:cNvPr id="34" name="Rectangle 33">
            <a:extLst>
              <a:ext uri="{FF2B5EF4-FFF2-40B4-BE49-F238E27FC236}">
                <a16:creationId xmlns:a16="http://schemas.microsoft.com/office/drawing/2014/main" id="{6F8842DA-E0C9-6B53-8F27-02E5CAF83612}"/>
              </a:ext>
            </a:extLst>
          </p:cNvPr>
          <p:cNvSpPr/>
          <p:nvPr/>
        </p:nvSpPr>
        <p:spPr>
          <a:xfrm>
            <a:off x="6060646" y="10361"/>
            <a:ext cx="70707" cy="68642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656CE970-DF5D-551A-1623-B88626E7E599}"/>
              </a:ext>
            </a:extLst>
          </p:cNvPr>
          <p:cNvSpPr/>
          <p:nvPr/>
        </p:nvSpPr>
        <p:spPr>
          <a:xfrm>
            <a:off x="6423736" y="1438744"/>
            <a:ext cx="3692903" cy="2787161"/>
          </a:xfrm>
          <a:prstGeom prst="roundRect">
            <a:avLst>
              <a:gd name="adj" fmla="val 71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23FA38DC-EBCA-FA0B-A2D1-398172D79CBB}"/>
              </a:ext>
            </a:extLst>
          </p:cNvPr>
          <p:cNvSpPr/>
          <p:nvPr/>
        </p:nvSpPr>
        <p:spPr>
          <a:xfrm>
            <a:off x="10258780" y="1438744"/>
            <a:ext cx="1749496" cy="5160909"/>
          </a:xfrm>
          <a:prstGeom prst="roundRect">
            <a:avLst>
              <a:gd name="adj" fmla="val 50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Essex continues to perform strongly in employment performance compared with the national picture, as has been the case since Q3 of 2021. High employment rates will contribute to reduced demand and enhance council tax yield. However, the impact of the cost of living will still impact in-work families</a:t>
            </a:r>
          </a:p>
        </p:txBody>
      </p:sp>
      <p:graphicFrame>
        <p:nvGraphicFramePr>
          <p:cNvPr id="23" name="Chart 22">
            <a:extLst>
              <a:ext uri="{FF2B5EF4-FFF2-40B4-BE49-F238E27FC236}">
                <a16:creationId xmlns:a16="http://schemas.microsoft.com/office/drawing/2014/main" id="{02C084B9-AFCE-2769-1FB0-86D441A6D9D7}"/>
              </a:ext>
            </a:extLst>
          </p:cNvPr>
          <p:cNvGraphicFramePr>
            <a:graphicFrameLocks/>
          </p:cNvGraphicFramePr>
          <p:nvPr>
            <p:extLst>
              <p:ext uri="{D42A27DB-BD31-4B8C-83A1-F6EECF244321}">
                <p14:modId xmlns:p14="http://schemas.microsoft.com/office/powerpoint/2010/main" val="3783002085"/>
              </p:ext>
            </p:extLst>
          </p:nvPr>
        </p:nvGraphicFramePr>
        <p:xfrm>
          <a:off x="6549879" y="4412619"/>
          <a:ext cx="3524886" cy="2235664"/>
        </p:xfrm>
        <a:graphic>
          <a:graphicData uri="http://schemas.openxmlformats.org/drawingml/2006/chart">
            <c:chart xmlns:c="http://schemas.openxmlformats.org/drawingml/2006/chart" xmlns:r="http://schemas.openxmlformats.org/officeDocument/2006/relationships" r:id="rId7"/>
          </a:graphicData>
        </a:graphic>
      </p:graphicFrame>
      <p:sp>
        <p:nvSpPr>
          <p:cNvPr id="39" name="TextBox 38">
            <a:extLst>
              <a:ext uri="{FF2B5EF4-FFF2-40B4-BE49-F238E27FC236}">
                <a16:creationId xmlns:a16="http://schemas.microsoft.com/office/drawing/2014/main" id="{A298AD91-6E25-5340-952E-C67CDC77ECF6}"/>
              </a:ext>
            </a:extLst>
          </p:cNvPr>
          <p:cNvSpPr txBox="1"/>
          <p:nvPr/>
        </p:nvSpPr>
        <p:spPr>
          <a:xfrm>
            <a:off x="2262831" y="1603588"/>
            <a:ext cx="571645" cy="249081"/>
          </a:xfrm>
          <a:prstGeom prst="rect">
            <a:avLst/>
          </a:prstGeom>
          <a:noFill/>
        </p:spPr>
        <p:txBody>
          <a:bodyPr wrap="square" lIns="0" tIns="0" rIns="0" bIns="0" rtlCol="0">
            <a:noAutofit/>
          </a:bodyPr>
          <a:lstStyle/>
          <a:p>
            <a:r>
              <a:rPr lang="en-GB" sz="1100" b="1"/>
              <a:t> </a:t>
            </a:r>
            <a:endParaRPr lang="en-GB" sz="1100"/>
          </a:p>
        </p:txBody>
      </p:sp>
      <p:sp>
        <p:nvSpPr>
          <p:cNvPr id="41" name="TextBox 40">
            <a:extLst>
              <a:ext uri="{FF2B5EF4-FFF2-40B4-BE49-F238E27FC236}">
                <a16:creationId xmlns:a16="http://schemas.microsoft.com/office/drawing/2014/main" id="{4A6E1081-ACEF-452D-2CBF-B6421B255425}"/>
              </a:ext>
            </a:extLst>
          </p:cNvPr>
          <p:cNvSpPr txBox="1"/>
          <p:nvPr/>
        </p:nvSpPr>
        <p:spPr>
          <a:xfrm>
            <a:off x="1005410" y="4075360"/>
            <a:ext cx="4487706" cy="535377"/>
          </a:xfrm>
          <a:prstGeom prst="rect">
            <a:avLst/>
          </a:prstGeom>
          <a:noFill/>
        </p:spPr>
        <p:txBody>
          <a:bodyPr wrap="square" lIns="0" tIns="0" rIns="0" bIns="0" rtlCol="0">
            <a:noAutofit/>
          </a:bodyPr>
          <a:lstStyle/>
          <a:p>
            <a:pPr algn="ctr">
              <a:spcAft>
                <a:spcPts val="1134"/>
              </a:spcAft>
            </a:pPr>
            <a:r>
              <a:rPr lang="en-GB" sz="1400" dirty="0"/>
              <a:t>Over a third of crime in Essex is categorised as Violent Crime, which is </a:t>
            </a:r>
            <a:r>
              <a:rPr lang="en-GB" sz="1400" b="1" dirty="0"/>
              <a:t>down 11.5% </a:t>
            </a:r>
            <a:r>
              <a:rPr lang="en-GB" sz="1400" dirty="0"/>
              <a:t>since last year. </a:t>
            </a:r>
            <a:endParaRPr lang="en-GB" sz="1600" dirty="0"/>
          </a:p>
        </p:txBody>
      </p:sp>
      <p:sp>
        <p:nvSpPr>
          <p:cNvPr id="49" name="TextBox 48">
            <a:extLst>
              <a:ext uri="{FF2B5EF4-FFF2-40B4-BE49-F238E27FC236}">
                <a16:creationId xmlns:a16="http://schemas.microsoft.com/office/drawing/2014/main" id="{378D0635-9AF0-B642-9075-AD40C25DA90C}"/>
              </a:ext>
            </a:extLst>
          </p:cNvPr>
          <p:cNvSpPr txBox="1"/>
          <p:nvPr/>
        </p:nvSpPr>
        <p:spPr>
          <a:xfrm>
            <a:off x="6423737" y="804064"/>
            <a:ext cx="5092169" cy="846475"/>
          </a:xfrm>
          <a:prstGeom prst="rect">
            <a:avLst/>
          </a:prstGeom>
          <a:noFill/>
        </p:spPr>
        <p:txBody>
          <a:bodyPr wrap="square" lIns="0" tIns="0" rIns="0" bIns="0" rtlCol="0">
            <a:noAutofit/>
          </a:bodyPr>
          <a:lstStyle/>
          <a:p>
            <a:pPr algn="ctr">
              <a:spcAft>
                <a:spcPts val="1134"/>
              </a:spcAft>
            </a:pPr>
            <a:r>
              <a:rPr lang="en-GB" sz="1200" dirty="0"/>
              <a:t>Unemployment rates have fallen to pre-coronavirus pandemic levels, following a rise during the pandemic. </a:t>
            </a:r>
            <a:endParaRPr lang="en-GB" sz="1200" b="1" i="0" dirty="0">
              <a:solidFill>
                <a:srgbClr val="222222"/>
              </a:solidFill>
              <a:effectLst/>
            </a:endParaRPr>
          </a:p>
        </p:txBody>
      </p:sp>
      <p:graphicFrame>
        <p:nvGraphicFramePr>
          <p:cNvPr id="52" name="Chart 51">
            <a:extLst>
              <a:ext uri="{FF2B5EF4-FFF2-40B4-BE49-F238E27FC236}">
                <a16:creationId xmlns:a16="http://schemas.microsoft.com/office/drawing/2014/main" id="{23F07D44-F855-0447-3E01-EBEB69C17D36}"/>
              </a:ext>
            </a:extLst>
          </p:cNvPr>
          <p:cNvGraphicFramePr/>
          <p:nvPr>
            <p:extLst>
              <p:ext uri="{D42A27DB-BD31-4B8C-83A1-F6EECF244321}">
                <p14:modId xmlns:p14="http://schemas.microsoft.com/office/powerpoint/2010/main" val="916120865"/>
              </p:ext>
            </p:extLst>
          </p:nvPr>
        </p:nvGraphicFramePr>
        <p:xfrm>
          <a:off x="-1361014" y="2848070"/>
          <a:ext cx="4133308" cy="3664090"/>
        </p:xfrm>
        <a:graphic>
          <a:graphicData uri="http://schemas.openxmlformats.org/drawingml/2006/chart">
            <c:chart xmlns:c="http://schemas.openxmlformats.org/drawingml/2006/chart" xmlns:r="http://schemas.openxmlformats.org/officeDocument/2006/relationships" r:id="rId8"/>
          </a:graphicData>
        </a:graphic>
      </p:graphicFrame>
      <p:sp>
        <p:nvSpPr>
          <p:cNvPr id="51" name="TextBox 50">
            <a:extLst>
              <a:ext uri="{FF2B5EF4-FFF2-40B4-BE49-F238E27FC236}">
                <a16:creationId xmlns:a16="http://schemas.microsoft.com/office/drawing/2014/main" id="{FD64EA37-1723-F553-E78C-36D8FF5310D1}"/>
              </a:ext>
            </a:extLst>
          </p:cNvPr>
          <p:cNvSpPr txBox="1"/>
          <p:nvPr/>
        </p:nvSpPr>
        <p:spPr>
          <a:xfrm>
            <a:off x="1630635" y="4993925"/>
            <a:ext cx="958263" cy="619373"/>
          </a:xfrm>
          <a:prstGeom prst="rect">
            <a:avLst/>
          </a:prstGeom>
          <a:noFill/>
        </p:spPr>
        <p:txBody>
          <a:bodyPr wrap="square" lIns="0" tIns="0" rIns="0" bIns="0" rtlCol="0">
            <a:noAutofit/>
          </a:bodyPr>
          <a:lstStyle/>
          <a:p>
            <a:pPr algn="ctr">
              <a:spcAft>
                <a:spcPts val="1134"/>
              </a:spcAft>
            </a:pPr>
            <a:r>
              <a:rPr lang="en-GB" sz="2200" b="1" dirty="0"/>
              <a:t>63.5%</a:t>
            </a:r>
          </a:p>
        </p:txBody>
      </p:sp>
      <p:sp>
        <p:nvSpPr>
          <p:cNvPr id="54" name="TextBox 53">
            <a:extLst>
              <a:ext uri="{FF2B5EF4-FFF2-40B4-BE49-F238E27FC236}">
                <a16:creationId xmlns:a16="http://schemas.microsoft.com/office/drawing/2014/main" id="{EA2CCC4F-1052-7D74-3D3B-72F6474840EB}"/>
              </a:ext>
            </a:extLst>
          </p:cNvPr>
          <p:cNvSpPr txBox="1"/>
          <p:nvPr/>
        </p:nvSpPr>
        <p:spPr>
          <a:xfrm>
            <a:off x="1007368" y="5937896"/>
            <a:ext cx="2214417" cy="1420774"/>
          </a:xfrm>
          <a:prstGeom prst="rect">
            <a:avLst/>
          </a:prstGeom>
          <a:noFill/>
        </p:spPr>
        <p:txBody>
          <a:bodyPr wrap="square" lIns="0" tIns="0" rIns="0" bIns="0" rtlCol="0">
            <a:noAutofit/>
          </a:bodyPr>
          <a:lstStyle/>
          <a:p>
            <a:pPr algn="ctr">
              <a:spcAft>
                <a:spcPts val="1134"/>
              </a:spcAft>
            </a:pPr>
            <a:r>
              <a:rPr lang="en-GB" sz="1200" i="0" dirty="0">
                <a:solidFill>
                  <a:srgbClr val="222222"/>
                </a:solidFill>
                <a:effectLst/>
              </a:rPr>
              <a:t>Just under two-thirds of adults in Great Britain tend to be satisfied with the police in the UK. </a:t>
            </a:r>
            <a:r>
              <a:rPr lang="en-GB" sz="1100" dirty="0"/>
              <a:t>(May to June 2023)</a:t>
            </a:r>
            <a:endParaRPr lang="en-GB" sz="1100" b="1" dirty="0">
              <a:solidFill>
                <a:srgbClr val="222222"/>
              </a:solidFill>
              <a:effectLst/>
            </a:endParaRPr>
          </a:p>
          <a:p>
            <a:pPr algn="ctr">
              <a:spcAft>
                <a:spcPts val="1134"/>
              </a:spcAft>
            </a:pPr>
            <a:endParaRPr lang="en-GB" sz="1500" dirty="0"/>
          </a:p>
        </p:txBody>
      </p:sp>
      <p:sp>
        <p:nvSpPr>
          <p:cNvPr id="58" name="Rectangle: Rounded Corners 57">
            <a:extLst>
              <a:ext uri="{FF2B5EF4-FFF2-40B4-BE49-F238E27FC236}">
                <a16:creationId xmlns:a16="http://schemas.microsoft.com/office/drawing/2014/main" id="{663A4C32-6F5F-5E83-BA49-B157639B4F51}"/>
              </a:ext>
            </a:extLst>
          </p:cNvPr>
          <p:cNvSpPr/>
          <p:nvPr/>
        </p:nvSpPr>
        <p:spPr>
          <a:xfrm>
            <a:off x="981694" y="822046"/>
            <a:ext cx="4653562" cy="3140036"/>
          </a:xfrm>
          <a:prstGeom prst="roundRect">
            <a:avLst>
              <a:gd name="adj" fmla="val 71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Chart 56">
            <a:extLst>
              <a:ext uri="{FF2B5EF4-FFF2-40B4-BE49-F238E27FC236}">
                <a16:creationId xmlns:a16="http://schemas.microsoft.com/office/drawing/2014/main" id="{DAFE2407-87B6-49D3-ACA7-1D48149F71C2}"/>
              </a:ext>
            </a:extLst>
          </p:cNvPr>
          <p:cNvGraphicFramePr>
            <a:graphicFrameLocks/>
          </p:cNvGraphicFramePr>
          <p:nvPr>
            <p:extLst>
              <p:ext uri="{D42A27DB-BD31-4B8C-83A1-F6EECF244321}">
                <p14:modId xmlns:p14="http://schemas.microsoft.com/office/powerpoint/2010/main" val="1359441592"/>
              </p:ext>
            </p:extLst>
          </p:nvPr>
        </p:nvGraphicFramePr>
        <p:xfrm>
          <a:off x="863271" y="899196"/>
          <a:ext cx="4771985" cy="331911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Chart 6">
            <a:extLst>
              <a:ext uri="{FF2B5EF4-FFF2-40B4-BE49-F238E27FC236}">
                <a16:creationId xmlns:a16="http://schemas.microsoft.com/office/drawing/2014/main" id="{8F19A457-8570-BF63-6BAC-5D99126F2CEF}"/>
              </a:ext>
            </a:extLst>
          </p:cNvPr>
          <p:cNvGraphicFramePr/>
          <p:nvPr>
            <p:extLst>
              <p:ext uri="{D42A27DB-BD31-4B8C-83A1-F6EECF244321}">
                <p14:modId xmlns:p14="http://schemas.microsoft.com/office/powerpoint/2010/main" val="2243227187"/>
              </p:ext>
            </p:extLst>
          </p:nvPr>
        </p:nvGraphicFramePr>
        <p:xfrm>
          <a:off x="6504177" y="1377660"/>
          <a:ext cx="3648389" cy="2929157"/>
        </p:xfrm>
        <a:graphic>
          <a:graphicData uri="http://schemas.openxmlformats.org/drawingml/2006/chart">
            <c:chart xmlns:c="http://schemas.openxmlformats.org/drawingml/2006/chart" xmlns:r="http://schemas.openxmlformats.org/officeDocument/2006/relationships" r:id="rId10"/>
          </a:graphicData>
        </a:graphic>
      </p:graphicFrame>
      <p:sp>
        <p:nvSpPr>
          <p:cNvPr id="13" name="TextBox 12">
            <a:extLst>
              <a:ext uri="{FF2B5EF4-FFF2-40B4-BE49-F238E27FC236}">
                <a16:creationId xmlns:a16="http://schemas.microsoft.com/office/drawing/2014/main" id="{D1024CCA-3BE3-3F99-EF76-B551783C6AFE}"/>
              </a:ext>
            </a:extLst>
          </p:cNvPr>
          <p:cNvSpPr txBox="1"/>
          <p:nvPr/>
        </p:nvSpPr>
        <p:spPr>
          <a:xfrm>
            <a:off x="3225217" y="4622132"/>
            <a:ext cx="2556148" cy="1673894"/>
          </a:xfrm>
          <a:prstGeom prst="roundRect">
            <a:avLst/>
          </a:prstGeom>
          <a:solidFill>
            <a:schemeClr val="bg1"/>
          </a:solidFill>
        </p:spPr>
        <p:txBody>
          <a:bodyPr wrap="square" lIns="0" tIns="0" rIns="0" bIns="0" rtlCol="0">
            <a:noAutofit/>
          </a:bodyPr>
          <a:lstStyle/>
          <a:p>
            <a:pPr algn="ctr">
              <a:spcAft>
                <a:spcPts val="1134"/>
              </a:spcAft>
            </a:pPr>
            <a:r>
              <a:rPr lang="en-GB" sz="1400" b="1" i="0" dirty="0">
                <a:solidFill>
                  <a:srgbClr val="222222"/>
                </a:solidFill>
                <a:effectLst/>
              </a:rPr>
              <a:t>Crime and fear of crime is a contributing factor to people’s satisfaction with place, and with their own wellbeing.  </a:t>
            </a:r>
          </a:p>
          <a:p>
            <a:pPr algn="ctr">
              <a:spcAft>
                <a:spcPts val="1134"/>
              </a:spcAft>
            </a:pPr>
            <a:r>
              <a:rPr lang="en-GB" sz="1400" dirty="0">
                <a:solidFill>
                  <a:srgbClr val="222222"/>
                </a:solidFill>
              </a:rPr>
              <a:t>Economic factors could have a negative impact on crime</a:t>
            </a:r>
            <a:endParaRPr lang="en-GB" sz="1400" dirty="0">
              <a:solidFill>
                <a:srgbClr val="222222"/>
              </a:solidFill>
              <a:effectLst/>
            </a:endParaRPr>
          </a:p>
          <a:p>
            <a:pPr algn="ctr">
              <a:spcAft>
                <a:spcPts val="1134"/>
              </a:spcAft>
            </a:pPr>
            <a:endParaRPr lang="en-GB" sz="1500" dirty="0"/>
          </a:p>
        </p:txBody>
      </p:sp>
    </p:spTree>
    <p:extLst>
      <p:ext uri="{BB962C8B-B14F-4D97-AF65-F5344CB8AC3E}">
        <p14:creationId xmlns:p14="http://schemas.microsoft.com/office/powerpoint/2010/main" val="408306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F358-EAFB-7C9D-50C8-1EBDA4BC8EC2}"/>
              </a:ext>
            </a:extLst>
          </p:cNvPr>
          <p:cNvSpPr>
            <a:spLocks noGrp="1"/>
          </p:cNvSpPr>
          <p:nvPr>
            <p:ph type="title"/>
          </p:nvPr>
        </p:nvSpPr>
        <p:spPr>
          <a:xfrm rot="16200000">
            <a:off x="-3064064" y="3053746"/>
            <a:ext cx="6858001" cy="750508"/>
          </a:xfrm>
        </p:spPr>
        <p:txBody>
          <a:bodyPr/>
          <a:lstStyle/>
          <a:p>
            <a:endParaRPr lang="en-GB"/>
          </a:p>
        </p:txBody>
      </p:sp>
      <p:sp>
        <p:nvSpPr>
          <p:cNvPr id="12" name="TextBox 11">
            <a:extLst>
              <a:ext uri="{FF2B5EF4-FFF2-40B4-BE49-F238E27FC236}">
                <a16:creationId xmlns:a16="http://schemas.microsoft.com/office/drawing/2014/main" id="{196B40BA-CD12-BF67-0F79-E863C801FAA4}"/>
              </a:ext>
            </a:extLst>
          </p:cNvPr>
          <p:cNvSpPr txBox="1"/>
          <p:nvPr/>
        </p:nvSpPr>
        <p:spPr>
          <a:xfrm rot="16200000">
            <a:off x="-2872210" y="3168607"/>
            <a:ext cx="6472418" cy="461665"/>
          </a:xfrm>
          <a:prstGeom prst="rect">
            <a:avLst/>
          </a:prstGeom>
          <a:noFill/>
        </p:spPr>
        <p:txBody>
          <a:bodyPr wrap="square">
            <a:spAutoFit/>
          </a:bodyPr>
          <a:lstStyle/>
          <a:p>
            <a:pPr algn="ctr"/>
            <a:r>
              <a:rPr lang="en-GB" sz="2400" b="1" dirty="0">
                <a:solidFill>
                  <a:srgbClr val="FFFFFF"/>
                </a:solidFill>
              </a:rPr>
              <a:t>Operating Context for Everyone’s Essex: Risk </a:t>
            </a:r>
          </a:p>
        </p:txBody>
      </p:sp>
      <p:sp>
        <p:nvSpPr>
          <p:cNvPr id="11" name="Rectangle: Rounded Corners 10">
            <a:extLst>
              <a:ext uri="{FF2B5EF4-FFF2-40B4-BE49-F238E27FC236}">
                <a16:creationId xmlns:a16="http://schemas.microsoft.com/office/drawing/2014/main" id="{47560808-513B-5518-D9AB-15B308CB3E68}"/>
              </a:ext>
            </a:extLst>
          </p:cNvPr>
          <p:cNvSpPr/>
          <p:nvPr/>
        </p:nvSpPr>
        <p:spPr>
          <a:xfrm>
            <a:off x="885659" y="3206648"/>
            <a:ext cx="6505743" cy="3428999"/>
          </a:xfrm>
          <a:prstGeom prst="roundRect">
            <a:avLst>
              <a:gd name="adj" fmla="val 305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D30186C4-631A-6979-5D1C-0400462CE54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32311" y="3184328"/>
            <a:ext cx="2210847" cy="2787054"/>
          </a:xfrm>
          <a:prstGeom prst="rect">
            <a:avLst/>
          </a:prstGeom>
        </p:spPr>
      </p:pic>
      <p:sp>
        <p:nvSpPr>
          <p:cNvPr id="14" name="TextBox 13">
            <a:extLst>
              <a:ext uri="{FF2B5EF4-FFF2-40B4-BE49-F238E27FC236}">
                <a16:creationId xmlns:a16="http://schemas.microsoft.com/office/drawing/2014/main" id="{077A6C1F-0FEE-17C0-8788-824B1B9E46F5}"/>
              </a:ext>
            </a:extLst>
          </p:cNvPr>
          <p:cNvSpPr txBox="1"/>
          <p:nvPr/>
        </p:nvSpPr>
        <p:spPr>
          <a:xfrm>
            <a:off x="1070169" y="3720542"/>
            <a:ext cx="4362142" cy="2323140"/>
          </a:xfrm>
          <a:prstGeom prst="rect">
            <a:avLst/>
          </a:prstGeom>
          <a:noFill/>
        </p:spPr>
        <p:txBody>
          <a:bodyPr wrap="square" lIns="0" tIns="0" rIns="0" bIns="0" rtlCol="0">
            <a:noAutofit/>
          </a:bodyPr>
          <a:lstStyle/>
          <a:p>
            <a:pPr marL="171450" indent="-171450">
              <a:spcAft>
                <a:spcPts val="1134"/>
              </a:spcAft>
              <a:buFont typeface="Arial" panose="020B0604020202020204" pitchFamily="34" charset="0"/>
              <a:buChar char="•"/>
            </a:pPr>
            <a:r>
              <a:rPr lang="en-GB" sz="1050" dirty="0"/>
              <a:t>High loan-to-income ratios (LTIs) are one of the most important indicators of </a:t>
            </a:r>
            <a:r>
              <a:rPr lang="en-GB" sz="1050" b="1" dirty="0"/>
              <a:t>risk</a:t>
            </a:r>
            <a:r>
              <a:rPr lang="en-GB" sz="1050" dirty="0"/>
              <a:t> in a period of </a:t>
            </a:r>
            <a:r>
              <a:rPr lang="en-GB" sz="1050" b="1" dirty="0"/>
              <a:t>rising mortgage rates.  </a:t>
            </a:r>
            <a:r>
              <a:rPr lang="en-GB" sz="1050" dirty="0"/>
              <a:t>Households with a high LTI ratios are among those most likely to struggle to make mortgage payments at all. L enders typically consider a LTI ratio of 4+ to be high risk. </a:t>
            </a:r>
          </a:p>
          <a:p>
            <a:pPr marL="171450" indent="-171450">
              <a:spcAft>
                <a:spcPts val="1134"/>
              </a:spcAft>
              <a:buFont typeface="Arial" panose="020B0604020202020204" pitchFamily="34" charset="0"/>
              <a:buChar char="•"/>
            </a:pPr>
            <a:r>
              <a:rPr lang="en-GB" sz="1050" b="1" dirty="0"/>
              <a:t>Essex has a relatively high proportion of homes, purchased with a LTI ratio of 4+ </a:t>
            </a:r>
            <a:r>
              <a:rPr lang="en-GB" sz="1050" dirty="0"/>
              <a:t>(c.39,000 – 7% of home owning households).  Around 52% of these households have dependent children, with a quarter having a child below school age (0-4).</a:t>
            </a:r>
          </a:p>
          <a:p>
            <a:pPr marL="171450" indent="-171450">
              <a:spcAft>
                <a:spcPts val="1134"/>
              </a:spcAft>
              <a:buFont typeface="Arial" panose="020B0604020202020204" pitchFamily="34" charset="0"/>
              <a:buChar char="•"/>
            </a:pPr>
            <a:r>
              <a:rPr lang="en-GB" sz="1050" b="1" dirty="0"/>
              <a:t>Only half of those households on Greater Essex with an outstanding mortgage have already experienced an increase in mortgage payments </a:t>
            </a:r>
            <a:r>
              <a:rPr lang="en-GB" sz="1050" dirty="0"/>
              <a:t>(c.152,000).  The remainder will experience these impacts buy the end of 2026 (c.305,000 in total).</a:t>
            </a:r>
          </a:p>
          <a:p>
            <a:pPr marL="171450" indent="-171450">
              <a:spcAft>
                <a:spcPts val="1134"/>
              </a:spcAft>
              <a:buFont typeface="Arial" panose="020B0604020202020204" pitchFamily="34" charset="0"/>
              <a:buChar char="•"/>
            </a:pPr>
            <a:r>
              <a:rPr lang="en-GB" sz="1050" b="1" dirty="0"/>
              <a:t>The impact on household finances could drive a significant increase in demand for public services whilst reducing rates of council tax collection.</a:t>
            </a:r>
            <a:endParaRPr lang="en-GB" sz="1200" b="1" dirty="0"/>
          </a:p>
          <a:p>
            <a:pPr>
              <a:spcAft>
                <a:spcPts val="1134"/>
              </a:spcAft>
            </a:pPr>
            <a:endParaRPr lang="en-GB" sz="1400" b="1" dirty="0"/>
          </a:p>
          <a:p>
            <a:pPr algn="l">
              <a:spcAft>
                <a:spcPts val="1134"/>
              </a:spcAft>
            </a:pPr>
            <a:endParaRPr lang="en-GB" sz="1500" dirty="0"/>
          </a:p>
        </p:txBody>
      </p:sp>
      <p:sp>
        <p:nvSpPr>
          <p:cNvPr id="6" name="Oval 5">
            <a:extLst>
              <a:ext uri="{FF2B5EF4-FFF2-40B4-BE49-F238E27FC236}">
                <a16:creationId xmlns:a16="http://schemas.microsoft.com/office/drawing/2014/main" id="{50557A43-C4E6-A10C-0290-33C8DE62AE10}"/>
              </a:ext>
            </a:extLst>
          </p:cNvPr>
          <p:cNvSpPr/>
          <p:nvPr/>
        </p:nvSpPr>
        <p:spPr>
          <a:xfrm>
            <a:off x="830346" y="2704144"/>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House with solid fill">
            <a:extLst>
              <a:ext uri="{FF2B5EF4-FFF2-40B4-BE49-F238E27FC236}">
                <a16:creationId xmlns:a16="http://schemas.microsoft.com/office/drawing/2014/main" id="{B72B2ACF-10EF-EA6F-D161-78F2E1B23E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714" y="2714843"/>
            <a:ext cx="774618" cy="774618"/>
          </a:xfrm>
          <a:prstGeom prst="rect">
            <a:avLst/>
          </a:prstGeom>
        </p:spPr>
      </p:pic>
      <p:pic>
        <p:nvPicPr>
          <p:cNvPr id="20" name="Picture 19">
            <a:extLst>
              <a:ext uri="{FF2B5EF4-FFF2-40B4-BE49-F238E27FC236}">
                <a16:creationId xmlns:a16="http://schemas.microsoft.com/office/drawing/2014/main" id="{D2DD9504-4992-5680-1873-0D128650FC73}"/>
              </a:ext>
            </a:extLst>
          </p:cNvPr>
          <p:cNvPicPr>
            <a:picLocks noChangeAspect="1"/>
          </p:cNvPicPr>
          <p:nvPr/>
        </p:nvPicPr>
        <p:blipFill rotWithShape="1">
          <a:blip r:embed="rId6">
            <a:clrChange>
              <a:clrFrom>
                <a:srgbClr val="FFFFFF"/>
              </a:clrFrom>
              <a:clrTo>
                <a:srgbClr val="FFFFFF">
                  <a:alpha val="0"/>
                </a:srgbClr>
              </a:clrTo>
            </a:clrChange>
          </a:blip>
          <a:srcRect t="43151"/>
          <a:stretch/>
        </p:blipFill>
        <p:spPr>
          <a:xfrm>
            <a:off x="5305423" y="6336110"/>
            <a:ext cx="1819414" cy="503587"/>
          </a:xfrm>
          <a:prstGeom prst="rect">
            <a:avLst/>
          </a:prstGeom>
        </p:spPr>
      </p:pic>
      <p:sp>
        <p:nvSpPr>
          <p:cNvPr id="22" name="Rectangle 21">
            <a:extLst>
              <a:ext uri="{FF2B5EF4-FFF2-40B4-BE49-F238E27FC236}">
                <a16:creationId xmlns:a16="http://schemas.microsoft.com/office/drawing/2014/main" id="{5CBFADFF-B731-8E0B-97E2-3462C9FD08D1}"/>
              </a:ext>
            </a:extLst>
          </p:cNvPr>
          <p:cNvSpPr/>
          <p:nvPr/>
        </p:nvSpPr>
        <p:spPr>
          <a:xfrm>
            <a:off x="1714944" y="2939657"/>
            <a:ext cx="2940153" cy="489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F4EFBED6-9DED-0096-8D10-B8EF0751F216}"/>
              </a:ext>
            </a:extLst>
          </p:cNvPr>
          <p:cNvSpPr txBox="1"/>
          <p:nvPr/>
        </p:nvSpPr>
        <p:spPr>
          <a:xfrm>
            <a:off x="1993504" y="3009754"/>
            <a:ext cx="2762887" cy="399416"/>
          </a:xfrm>
          <a:prstGeom prst="rect">
            <a:avLst/>
          </a:prstGeom>
          <a:noFill/>
        </p:spPr>
        <p:txBody>
          <a:bodyPr wrap="square" lIns="0" tIns="0" rIns="0" bIns="0" rtlCol="0">
            <a:noAutofit/>
          </a:bodyPr>
          <a:lstStyle/>
          <a:p>
            <a:pPr algn="l">
              <a:spcAft>
                <a:spcPts val="1134"/>
              </a:spcAft>
            </a:pPr>
            <a:r>
              <a:rPr lang="en-GB" sz="2000" b="1">
                <a:solidFill>
                  <a:schemeClr val="bg1"/>
                </a:solidFill>
              </a:rPr>
              <a:t>Mortgage risk in Essex</a:t>
            </a:r>
          </a:p>
        </p:txBody>
      </p:sp>
      <p:sp>
        <p:nvSpPr>
          <p:cNvPr id="23" name="TextBox 22">
            <a:extLst>
              <a:ext uri="{FF2B5EF4-FFF2-40B4-BE49-F238E27FC236}">
                <a16:creationId xmlns:a16="http://schemas.microsoft.com/office/drawing/2014/main" id="{44AF1D08-CEBA-60D0-2E72-97D75ED12D60}"/>
              </a:ext>
            </a:extLst>
          </p:cNvPr>
          <p:cNvSpPr txBox="1"/>
          <p:nvPr/>
        </p:nvSpPr>
        <p:spPr>
          <a:xfrm>
            <a:off x="6234747" y="5895376"/>
            <a:ext cx="1080369" cy="930111"/>
          </a:xfrm>
          <a:prstGeom prst="rect">
            <a:avLst/>
          </a:prstGeom>
          <a:noFill/>
        </p:spPr>
        <p:txBody>
          <a:bodyPr wrap="square" lIns="0" tIns="0" rIns="0" bIns="0" rtlCol="0">
            <a:noAutofit/>
          </a:bodyPr>
          <a:lstStyle/>
          <a:p>
            <a:pPr algn="r">
              <a:spcAft>
                <a:spcPts val="1134"/>
              </a:spcAft>
            </a:pPr>
            <a:r>
              <a:rPr lang="en-GB" sz="800" b="1" dirty="0"/>
              <a:t>Percentage of mortgaged home purchases (2021) with a loan to income ratio &gt;= 4</a:t>
            </a:r>
          </a:p>
        </p:txBody>
      </p:sp>
      <p:graphicFrame>
        <p:nvGraphicFramePr>
          <p:cNvPr id="3" name="Chart 2">
            <a:extLst>
              <a:ext uri="{FF2B5EF4-FFF2-40B4-BE49-F238E27FC236}">
                <a16:creationId xmlns:a16="http://schemas.microsoft.com/office/drawing/2014/main" id="{F21EA680-8A47-DB71-3BD9-E242BDAFE4CB}"/>
              </a:ext>
            </a:extLst>
          </p:cNvPr>
          <p:cNvGraphicFramePr>
            <a:graphicFrameLocks/>
          </p:cNvGraphicFramePr>
          <p:nvPr/>
        </p:nvGraphicFramePr>
        <p:xfrm>
          <a:off x="7890830" y="0"/>
          <a:ext cx="4064508" cy="3009754"/>
        </p:xfrm>
        <a:graphic>
          <a:graphicData uri="http://schemas.openxmlformats.org/drawingml/2006/chart">
            <c:chart xmlns:c="http://schemas.openxmlformats.org/drawingml/2006/chart" xmlns:r="http://schemas.openxmlformats.org/officeDocument/2006/relationships" r:id="rId7"/>
          </a:graphicData>
        </a:graphic>
      </p:graphicFrame>
      <p:sp>
        <p:nvSpPr>
          <p:cNvPr id="4" name="Rectangle: Rounded Corners 3">
            <a:extLst>
              <a:ext uri="{FF2B5EF4-FFF2-40B4-BE49-F238E27FC236}">
                <a16:creationId xmlns:a16="http://schemas.microsoft.com/office/drawing/2014/main" id="{168A558E-7711-0EAD-4D26-1AB365943DC4}"/>
              </a:ext>
            </a:extLst>
          </p:cNvPr>
          <p:cNvSpPr/>
          <p:nvPr/>
        </p:nvSpPr>
        <p:spPr>
          <a:xfrm>
            <a:off x="7469731" y="3184329"/>
            <a:ext cx="4640009" cy="3451318"/>
          </a:xfrm>
          <a:prstGeom prst="roundRect">
            <a:avLst>
              <a:gd name="adj" fmla="val 3052"/>
            </a:avLst>
          </a:prstGeom>
          <a:noFill/>
          <a:ln w="1905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AF16077-E966-B316-8189-2E508CC67223}"/>
              </a:ext>
            </a:extLst>
          </p:cNvPr>
          <p:cNvSpPr txBox="1"/>
          <p:nvPr/>
        </p:nvSpPr>
        <p:spPr>
          <a:xfrm>
            <a:off x="7721380" y="3965223"/>
            <a:ext cx="4264248" cy="2494028"/>
          </a:xfrm>
          <a:prstGeom prst="rect">
            <a:avLst/>
          </a:prstGeom>
          <a:noFill/>
        </p:spPr>
        <p:txBody>
          <a:bodyPr wrap="square" lIns="0" tIns="0" rIns="0" bIns="0" rtlCol="0">
            <a:noAutofit/>
          </a:bodyPr>
          <a:lstStyle/>
          <a:p>
            <a:pPr marL="171450" indent="-171450">
              <a:spcAft>
                <a:spcPts val="1200"/>
              </a:spcAft>
              <a:buFont typeface="Arial" panose="020B0604020202020204" pitchFamily="34" charset="0"/>
              <a:buChar char="•"/>
            </a:pPr>
            <a:r>
              <a:rPr lang="en-GB" sz="1100" i="0" dirty="0">
                <a:solidFill>
                  <a:srgbClr val="0B0C0C"/>
                </a:solidFill>
                <a:effectLst/>
              </a:rPr>
              <a:t>Mortgage and Landlord possession claims rates have </a:t>
            </a:r>
            <a:r>
              <a:rPr lang="en-GB" sz="1100" b="1" i="0" dirty="0">
                <a:solidFill>
                  <a:srgbClr val="0B0C0C"/>
                </a:solidFill>
                <a:effectLst/>
              </a:rPr>
              <a:t>risen across all regions</a:t>
            </a:r>
            <a:r>
              <a:rPr lang="en-GB" sz="1100" b="0" i="0" dirty="0">
                <a:solidFill>
                  <a:srgbClr val="0B0C0C"/>
                </a:solidFill>
                <a:effectLst/>
              </a:rPr>
              <a:t>. </a:t>
            </a:r>
          </a:p>
          <a:p>
            <a:pPr marL="171450" indent="-171450">
              <a:spcAft>
                <a:spcPts val="1200"/>
              </a:spcAft>
              <a:buFont typeface="Arial" panose="020B0604020202020204" pitchFamily="34" charset="0"/>
              <a:buChar char="•"/>
            </a:pPr>
            <a:r>
              <a:rPr lang="en-GB" sz="1100" b="1" i="0" dirty="0">
                <a:solidFill>
                  <a:srgbClr val="0B0C0C"/>
                </a:solidFill>
                <a:effectLst/>
              </a:rPr>
              <a:t>Harlow </a:t>
            </a:r>
            <a:r>
              <a:rPr lang="en-GB" sz="1100" i="0" dirty="0">
                <a:solidFill>
                  <a:srgbClr val="0B0C0C"/>
                </a:solidFill>
                <a:effectLst/>
              </a:rPr>
              <a:t>had the </a:t>
            </a:r>
            <a:r>
              <a:rPr lang="en-GB" sz="1100" b="1" i="0" dirty="0">
                <a:solidFill>
                  <a:srgbClr val="0B0C0C"/>
                </a:solidFill>
                <a:effectLst/>
              </a:rPr>
              <a:t>highest </a:t>
            </a:r>
            <a:r>
              <a:rPr lang="en-GB" sz="1100" i="0" dirty="0">
                <a:solidFill>
                  <a:srgbClr val="0B0C0C"/>
                </a:solidFill>
                <a:effectLst/>
              </a:rPr>
              <a:t>rate for private landlord claims (429 per 100,000 households owned by a private landlord). </a:t>
            </a:r>
            <a:r>
              <a:rPr lang="en-GB" sz="1100" b="1" i="0" dirty="0">
                <a:solidFill>
                  <a:srgbClr val="0B0C0C"/>
                </a:solidFill>
                <a:effectLst/>
              </a:rPr>
              <a:t>39% of the households in Harlow were privately rented.</a:t>
            </a:r>
          </a:p>
          <a:p>
            <a:pPr marL="171450" indent="-171450">
              <a:spcAft>
                <a:spcPts val="1200"/>
              </a:spcAft>
              <a:buFont typeface="Arial" panose="020B0604020202020204" pitchFamily="34" charset="0"/>
              <a:buChar char="•"/>
            </a:pPr>
            <a:r>
              <a:rPr lang="en-GB" sz="1100" dirty="0">
                <a:solidFill>
                  <a:srgbClr val="0B0C0C"/>
                </a:solidFill>
              </a:rPr>
              <a:t>Regional Private landlord repossessions: </a:t>
            </a:r>
            <a:r>
              <a:rPr lang="en-GB" sz="1100" b="1" dirty="0">
                <a:solidFill>
                  <a:srgbClr val="0B0C0C"/>
                </a:solidFill>
              </a:rPr>
              <a:t>Tendring </a:t>
            </a:r>
            <a:r>
              <a:rPr lang="en-GB" sz="1100" dirty="0">
                <a:solidFill>
                  <a:srgbClr val="0B0C0C"/>
                </a:solidFill>
              </a:rPr>
              <a:t>were in the </a:t>
            </a:r>
            <a:r>
              <a:rPr lang="en-GB" sz="1100" b="1" dirty="0">
                <a:solidFill>
                  <a:srgbClr val="0B0C0C"/>
                </a:solidFill>
              </a:rPr>
              <a:t>top three highest LAs </a:t>
            </a:r>
            <a:r>
              <a:rPr lang="en-GB" sz="1100" dirty="0">
                <a:solidFill>
                  <a:srgbClr val="0B0C0C"/>
                </a:solidFill>
              </a:rPr>
              <a:t>with</a:t>
            </a:r>
            <a:r>
              <a:rPr lang="en-GB" sz="1100" b="1" dirty="0">
                <a:solidFill>
                  <a:srgbClr val="0B0C0C"/>
                </a:solidFill>
              </a:rPr>
              <a:t> </a:t>
            </a:r>
            <a:r>
              <a:rPr lang="en-GB" sz="1100" dirty="0">
                <a:solidFill>
                  <a:srgbClr val="0B0C0C"/>
                </a:solidFill>
              </a:rPr>
              <a:t>187 per 100,000 households owned by the landlord.</a:t>
            </a:r>
            <a:endParaRPr lang="en-GB" sz="1100" i="0" dirty="0">
              <a:solidFill>
                <a:srgbClr val="0B0C0C"/>
              </a:solidFill>
              <a:effectLst/>
            </a:endParaRPr>
          </a:p>
          <a:p>
            <a:pPr marL="171450" indent="-171450">
              <a:spcAft>
                <a:spcPts val="1200"/>
              </a:spcAft>
              <a:buFont typeface="Arial" panose="020B0604020202020204" pitchFamily="34" charset="0"/>
              <a:buChar char="•"/>
            </a:pPr>
            <a:r>
              <a:rPr lang="en-GB" sz="1100" dirty="0"/>
              <a:t>Regional repossessions (by County Court bailiffs): </a:t>
            </a:r>
            <a:r>
              <a:rPr lang="en-GB" sz="1100" i="0" dirty="0">
                <a:solidFill>
                  <a:srgbClr val="0B0C0C"/>
                </a:solidFill>
                <a:effectLst/>
              </a:rPr>
              <a:t>Social landlord </a:t>
            </a:r>
            <a:r>
              <a:rPr lang="en-GB" sz="1100" b="0" i="0" dirty="0">
                <a:solidFill>
                  <a:srgbClr val="0B0C0C"/>
                </a:solidFill>
                <a:effectLst/>
              </a:rPr>
              <a:t>repossessions were highest in </a:t>
            </a:r>
            <a:r>
              <a:rPr lang="en-GB" sz="1100" b="1" i="0" dirty="0">
                <a:solidFill>
                  <a:srgbClr val="0B0C0C"/>
                </a:solidFill>
                <a:effectLst/>
              </a:rPr>
              <a:t>Castle Point</a:t>
            </a:r>
            <a:r>
              <a:rPr lang="en-GB" sz="1100" b="0" i="0" dirty="0">
                <a:solidFill>
                  <a:srgbClr val="0B0C0C"/>
                </a:solidFill>
                <a:effectLst/>
              </a:rPr>
              <a:t> with 146 per 100,000 households owned by a social landlord.</a:t>
            </a:r>
          </a:p>
          <a:p>
            <a:pPr marL="171450" indent="-171450">
              <a:spcAft>
                <a:spcPts val="1200"/>
              </a:spcAft>
              <a:buFont typeface="Arial" panose="020B0604020202020204" pitchFamily="34" charset="0"/>
              <a:buChar char="•"/>
            </a:pPr>
            <a:r>
              <a:rPr lang="en-GB" sz="1100" dirty="0"/>
              <a:t>In England, private rental demand has increased as well as the rental prices increasing by 4.6% (12 months to March 23</a:t>
            </a:r>
            <a:r>
              <a:rPr lang="en-GB" sz="1200" dirty="0"/>
              <a:t>) </a:t>
            </a:r>
            <a:endParaRPr lang="en-GB" sz="1200" dirty="0">
              <a:cs typeface="Calibri"/>
            </a:endParaRPr>
          </a:p>
          <a:p>
            <a:pPr marL="171450" indent="-171450">
              <a:spcAft>
                <a:spcPts val="1200"/>
              </a:spcAft>
              <a:buFont typeface="Arial" panose="020B0604020202020204" pitchFamily="34" charset="0"/>
              <a:buChar char="•"/>
            </a:pPr>
            <a:endParaRPr lang="en-GB" sz="1100" b="0" i="0" dirty="0">
              <a:solidFill>
                <a:srgbClr val="0B0C0C"/>
              </a:solidFill>
              <a:effectLst/>
            </a:endParaRPr>
          </a:p>
        </p:txBody>
      </p:sp>
      <p:pic>
        <p:nvPicPr>
          <p:cNvPr id="9" name="Graphic 8" descr="House with solid fill">
            <a:extLst>
              <a:ext uri="{FF2B5EF4-FFF2-40B4-BE49-F238E27FC236}">
                <a16:creationId xmlns:a16="http://schemas.microsoft.com/office/drawing/2014/main" id="{04E29CA1-C382-72D3-DA83-46B5E8CA1D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26831" y="1709800"/>
            <a:ext cx="833409" cy="833409"/>
          </a:xfrm>
          <a:prstGeom prst="rect">
            <a:avLst/>
          </a:prstGeom>
        </p:spPr>
      </p:pic>
      <p:sp>
        <p:nvSpPr>
          <p:cNvPr id="10" name="Oval 9">
            <a:extLst>
              <a:ext uri="{FF2B5EF4-FFF2-40B4-BE49-F238E27FC236}">
                <a16:creationId xmlns:a16="http://schemas.microsoft.com/office/drawing/2014/main" id="{D0F5740F-F098-3156-FDEA-4A13A1A59043}"/>
              </a:ext>
            </a:extLst>
          </p:cNvPr>
          <p:cNvSpPr/>
          <p:nvPr/>
        </p:nvSpPr>
        <p:spPr>
          <a:xfrm>
            <a:off x="7136495" y="2678737"/>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4B8BA90-C2D1-0302-1292-CE1E17FC6CAC}"/>
              </a:ext>
            </a:extLst>
          </p:cNvPr>
          <p:cNvSpPr/>
          <p:nvPr/>
        </p:nvSpPr>
        <p:spPr>
          <a:xfrm>
            <a:off x="7890830" y="2935205"/>
            <a:ext cx="4094798" cy="489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02B4AD1-E149-FC80-835A-79DD4F2F914C}"/>
              </a:ext>
            </a:extLst>
          </p:cNvPr>
          <p:cNvSpPr txBox="1"/>
          <p:nvPr/>
        </p:nvSpPr>
        <p:spPr>
          <a:xfrm>
            <a:off x="8125562" y="3069094"/>
            <a:ext cx="3960684" cy="710907"/>
          </a:xfrm>
          <a:prstGeom prst="rect">
            <a:avLst/>
          </a:prstGeom>
          <a:noFill/>
        </p:spPr>
        <p:txBody>
          <a:bodyPr wrap="square" lIns="0" tIns="0" rIns="0" bIns="0" rtlCol="0">
            <a:noAutofit/>
          </a:bodyPr>
          <a:lstStyle/>
          <a:p>
            <a:pPr>
              <a:spcAft>
                <a:spcPts val="1134"/>
              </a:spcAft>
            </a:pPr>
            <a:r>
              <a:rPr lang="en-US" sz="1400" b="1" i="0" baseline="0" dirty="0">
                <a:solidFill>
                  <a:schemeClr val="bg1"/>
                </a:solidFill>
                <a:effectLst/>
              </a:rPr>
              <a:t>Mortgage and landlord possession claims</a:t>
            </a:r>
          </a:p>
          <a:p>
            <a:pPr algn="l">
              <a:spcAft>
                <a:spcPts val="1134"/>
              </a:spcAft>
            </a:pPr>
            <a:endParaRPr lang="en-GB" sz="1500" dirty="0"/>
          </a:p>
        </p:txBody>
      </p:sp>
      <p:sp>
        <p:nvSpPr>
          <p:cNvPr id="24" name="TextBox 23">
            <a:extLst>
              <a:ext uri="{FF2B5EF4-FFF2-40B4-BE49-F238E27FC236}">
                <a16:creationId xmlns:a16="http://schemas.microsoft.com/office/drawing/2014/main" id="{2CF42BC6-D54D-33C5-D71B-294CF9533484}"/>
              </a:ext>
            </a:extLst>
          </p:cNvPr>
          <p:cNvSpPr txBox="1"/>
          <p:nvPr/>
        </p:nvSpPr>
        <p:spPr>
          <a:xfrm>
            <a:off x="1123133" y="1200607"/>
            <a:ext cx="3993730" cy="1908793"/>
          </a:xfrm>
          <a:prstGeom prst="rect">
            <a:avLst/>
          </a:prstGeom>
          <a:noFill/>
        </p:spPr>
        <p:txBody>
          <a:bodyPr wrap="square" lIns="0" tIns="0" rIns="0" bIns="0" rtlCol="0">
            <a:noAutofit/>
          </a:bodyPr>
          <a:lstStyle/>
          <a:p>
            <a:pPr algn="l">
              <a:spcAft>
                <a:spcPts val="600"/>
              </a:spcAft>
            </a:pPr>
            <a:r>
              <a:rPr lang="en-GB" sz="1400" b="1" dirty="0"/>
              <a:t>ECC Strategic Risk: </a:t>
            </a:r>
            <a:r>
              <a:rPr lang="en-GB" sz="1400" b="1" dirty="0">
                <a:solidFill>
                  <a:schemeClr val="accent3">
                    <a:lumMod val="75000"/>
                  </a:schemeClr>
                </a:solidFill>
              </a:rPr>
              <a:t>Inflation </a:t>
            </a:r>
            <a:endParaRPr lang="en-GB" sz="1400" b="1" i="1" dirty="0">
              <a:solidFill>
                <a:schemeClr val="accent1"/>
              </a:solidFill>
            </a:endParaRPr>
          </a:p>
          <a:p>
            <a:pPr algn="l"/>
            <a:r>
              <a:rPr lang="en-GB" sz="1100" b="1" dirty="0"/>
              <a:t>Strategic risk: </a:t>
            </a:r>
            <a:r>
              <a:rPr lang="en-GB" sz="1100" b="1" i="0" u="none" strike="noStrike" baseline="0" dirty="0"/>
              <a:t>SRR0092 (updated June 2023) </a:t>
            </a:r>
          </a:p>
          <a:p>
            <a:pPr algn="l"/>
            <a:r>
              <a:rPr lang="en-GB" sz="1050" b="0" i="0" u="none" strike="noStrike" baseline="0" dirty="0"/>
              <a:t>Inflation is at it’s highest level for 40 years, and may continue at a high level over the medium-term, which will create significant pressure on ECC revenue and capital budgets, drive up demand for services and impact upon the financial sustainability of the council.</a:t>
            </a:r>
            <a:r>
              <a:rPr lang="en-GB" sz="1050" dirty="0"/>
              <a:t>  I</a:t>
            </a:r>
            <a:r>
              <a:rPr lang="en-GB" sz="1050" b="0" i="0" u="none" strike="noStrike" baseline="0" dirty="0"/>
              <a:t>nterest rates are increasing to tackle inflationary pressures but will increase borrowing and capital financing costs, impacting ECC’s capital programme.</a:t>
            </a:r>
            <a:endParaRPr lang="en-GB" sz="1050" dirty="0"/>
          </a:p>
        </p:txBody>
      </p:sp>
      <p:pic>
        <p:nvPicPr>
          <p:cNvPr id="46" name="Picture 45">
            <a:extLst>
              <a:ext uri="{FF2B5EF4-FFF2-40B4-BE49-F238E27FC236}">
                <a16:creationId xmlns:a16="http://schemas.microsoft.com/office/drawing/2014/main" id="{815B26B7-73FD-46C1-F7A9-306BDBD0FB81}"/>
              </a:ext>
            </a:extLst>
          </p:cNvPr>
          <p:cNvPicPr>
            <a:picLocks noChangeAspect="1"/>
          </p:cNvPicPr>
          <p:nvPr/>
        </p:nvPicPr>
        <p:blipFill>
          <a:blip r:embed="rId8"/>
          <a:stretch>
            <a:fillRect/>
          </a:stretch>
        </p:blipFill>
        <p:spPr>
          <a:xfrm>
            <a:off x="5548583" y="411365"/>
            <a:ext cx="1362075" cy="1414597"/>
          </a:xfrm>
          <a:prstGeom prst="rect">
            <a:avLst/>
          </a:prstGeom>
        </p:spPr>
      </p:pic>
      <p:sp>
        <p:nvSpPr>
          <p:cNvPr id="47" name="Flowchart: Connector 46">
            <a:extLst>
              <a:ext uri="{FF2B5EF4-FFF2-40B4-BE49-F238E27FC236}">
                <a16:creationId xmlns:a16="http://schemas.microsoft.com/office/drawing/2014/main" id="{7EC1F311-188A-1DB5-223B-B4690235E203}"/>
              </a:ext>
            </a:extLst>
          </p:cNvPr>
          <p:cNvSpPr/>
          <p:nvPr/>
        </p:nvSpPr>
        <p:spPr>
          <a:xfrm>
            <a:off x="6353894" y="525797"/>
            <a:ext cx="136522" cy="13608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E8B7A369-2C45-97C1-039E-56FB903053EE}"/>
              </a:ext>
            </a:extLst>
          </p:cNvPr>
          <p:cNvSpPr/>
          <p:nvPr/>
        </p:nvSpPr>
        <p:spPr>
          <a:xfrm>
            <a:off x="5213147" y="2070633"/>
            <a:ext cx="941764" cy="5883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29191170-EFA8-83C6-676F-518ADFEA608C}"/>
              </a:ext>
            </a:extLst>
          </p:cNvPr>
          <p:cNvSpPr txBox="1"/>
          <p:nvPr/>
        </p:nvSpPr>
        <p:spPr>
          <a:xfrm>
            <a:off x="5305424" y="2108847"/>
            <a:ext cx="757604" cy="486861"/>
          </a:xfrm>
          <a:prstGeom prst="rect">
            <a:avLst/>
          </a:prstGeom>
          <a:noFill/>
        </p:spPr>
        <p:txBody>
          <a:bodyPr wrap="square" lIns="0" tIns="0" rIns="0" bIns="0" rtlCol="0">
            <a:noAutofit/>
          </a:bodyPr>
          <a:lstStyle/>
          <a:p>
            <a:pPr algn="ctr"/>
            <a:r>
              <a:rPr lang="en-GB" sz="2000" b="1">
                <a:solidFill>
                  <a:schemeClr val="bg1"/>
                </a:solidFill>
              </a:rPr>
              <a:t>12</a:t>
            </a:r>
          </a:p>
          <a:p>
            <a:pPr algn="ctr"/>
            <a:r>
              <a:rPr lang="en-GB" sz="1000" b="1">
                <a:solidFill>
                  <a:schemeClr val="bg1"/>
                </a:solidFill>
              </a:rPr>
              <a:t>(4, 3)</a:t>
            </a:r>
          </a:p>
        </p:txBody>
      </p:sp>
      <p:sp>
        <p:nvSpPr>
          <p:cNvPr id="50" name="Rectangle 49">
            <a:extLst>
              <a:ext uri="{FF2B5EF4-FFF2-40B4-BE49-F238E27FC236}">
                <a16:creationId xmlns:a16="http://schemas.microsoft.com/office/drawing/2014/main" id="{320A2D31-400A-B4EE-074E-53E38101A0C1}"/>
              </a:ext>
            </a:extLst>
          </p:cNvPr>
          <p:cNvSpPr/>
          <p:nvPr/>
        </p:nvSpPr>
        <p:spPr>
          <a:xfrm>
            <a:off x="6251194" y="2070633"/>
            <a:ext cx="941764" cy="5883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87101A7A-6FF8-693C-900D-B8D7A3D767A0}"/>
              </a:ext>
            </a:extLst>
          </p:cNvPr>
          <p:cNvSpPr txBox="1"/>
          <p:nvPr/>
        </p:nvSpPr>
        <p:spPr>
          <a:xfrm>
            <a:off x="6353894" y="2098802"/>
            <a:ext cx="757604" cy="486861"/>
          </a:xfrm>
          <a:prstGeom prst="rect">
            <a:avLst/>
          </a:prstGeom>
          <a:noFill/>
        </p:spPr>
        <p:txBody>
          <a:bodyPr wrap="square" lIns="0" tIns="0" rIns="0" bIns="0" rtlCol="0">
            <a:noAutofit/>
          </a:bodyPr>
          <a:lstStyle/>
          <a:p>
            <a:pPr algn="ctr"/>
            <a:r>
              <a:rPr lang="en-GB" sz="2000" b="1">
                <a:solidFill>
                  <a:schemeClr val="bg1"/>
                </a:solidFill>
              </a:rPr>
              <a:t>8</a:t>
            </a:r>
          </a:p>
          <a:p>
            <a:pPr algn="ctr"/>
            <a:r>
              <a:rPr lang="en-GB" sz="1000" b="1">
                <a:solidFill>
                  <a:schemeClr val="bg1"/>
                </a:solidFill>
              </a:rPr>
              <a:t>(4, 2)</a:t>
            </a:r>
          </a:p>
        </p:txBody>
      </p:sp>
      <p:sp>
        <p:nvSpPr>
          <p:cNvPr id="52" name="TextBox 51">
            <a:extLst>
              <a:ext uri="{FF2B5EF4-FFF2-40B4-BE49-F238E27FC236}">
                <a16:creationId xmlns:a16="http://schemas.microsoft.com/office/drawing/2014/main" id="{564FE96B-8FB7-3436-C340-54724F239E4D}"/>
              </a:ext>
            </a:extLst>
          </p:cNvPr>
          <p:cNvSpPr txBox="1"/>
          <p:nvPr/>
        </p:nvSpPr>
        <p:spPr>
          <a:xfrm>
            <a:off x="5305423" y="2658971"/>
            <a:ext cx="849487" cy="823515"/>
          </a:xfrm>
          <a:prstGeom prst="rect">
            <a:avLst/>
          </a:prstGeom>
          <a:noFill/>
        </p:spPr>
        <p:txBody>
          <a:bodyPr wrap="square" lIns="0" tIns="0" rIns="0" bIns="0" rtlCol="0">
            <a:noAutofit/>
          </a:bodyPr>
          <a:lstStyle/>
          <a:p>
            <a:pPr algn="ctr">
              <a:spcAft>
                <a:spcPts val="1134"/>
              </a:spcAft>
            </a:pPr>
            <a:r>
              <a:rPr lang="en-GB" sz="1000" b="1"/>
              <a:t>Current risk score</a:t>
            </a:r>
          </a:p>
        </p:txBody>
      </p:sp>
      <p:sp>
        <p:nvSpPr>
          <p:cNvPr id="53" name="TextBox 52">
            <a:extLst>
              <a:ext uri="{FF2B5EF4-FFF2-40B4-BE49-F238E27FC236}">
                <a16:creationId xmlns:a16="http://schemas.microsoft.com/office/drawing/2014/main" id="{D1E2E134-6CD7-4E36-68E7-D90220FA9570}"/>
              </a:ext>
            </a:extLst>
          </p:cNvPr>
          <p:cNvSpPr txBox="1"/>
          <p:nvPr/>
        </p:nvSpPr>
        <p:spPr>
          <a:xfrm>
            <a:off x="6297332" y="2640013"/>
            <a:ext cx="849487" cy="823515"/>
          </a:xfrm>
          <a:prstGeom prst="rect">
            <a:avLst/>
          </a:prstGeom>
          <a:noFill/>
        </p:spPr>
        <p:txBody>
          <a:bodyPr wrap="square" lIns="0" tIns="0" rIns="0" bIns="0" rtlCol="0">
            <a:noAutofit/>
          </a:bodyPr>
          <a:lstStyle/>
          <a:p>
            <a:pPr algn="ctr">
              <a:spcAft>
                <a:spcPts val="1134"/>
              </a:spcAft>
            </a:pPr>
            <a:r>
              <a:rPr lang="en-GB" sz="1050"/>
              <a:t>Target risk score</a:t>
            </a:r>
          </a:p>
        </p:txBody>
      </p:sp>
      <p:sp>
        <p:nvSpPr>
          <p:cNvPr id="54" name="Oval 53">
            <a:extLst>
              <a:ext uri="{FF2B5EF4-FFF2-40B4-BE49-F238E27FC236}">
                <a16:creationId xmlns:a16="http://schemas.microsoft.com/office/drawing/2014/main" id="{C908EACE-341B-AAD6-1C41-ED4CE81E4D59}"/>
              </a:ext>
            </a:extLst>
          </p:cNvPr>
          <p:cNvSpPr/>
          <p:nvPr/>
        </p:nvSpPr>
        <p:spPr>
          <a:xfrm>
            <a:off x="918808" y="172461"/>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EEE880D9-E657-ABA9-0F04-2F857F20793C}"/>
              </a:ext>
            </a:extLst>
          </p:cNvPr>
          <p:cNvSpPr/>
          <p:nvPr/>
        </p:nvSpPr>
        <p:spPr>
          <a:xfrm>
            <a:off x="1095577" y="439335"/>
            <a:ext cx="2391201" cy="507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D373F8BF-A80E-FFEC-8734-C4B124313A6F}"/>
              </a:ext>
            </a:extLst>
          </p:cNvPr>
          <p:cNvSpPr txBox="1"/>
          <p:nvPr/>
        </p:nvSpPr>
        <p:spPr>
          <a:xfrm>
            <a:off x="1892210" y="516140"/>
            <a:ext cx="2762887" cy="399416"/>
          </a:xfrm>
          <a:prstGeom prst="rect">
            <a:avLst/>
          </a:prstGeom>
          <a:noFill/>
        </p:spPr>
        <p:txBody>
          <a:bodyPr wrap="square" lIns="0" tIns="0" rIns="0" bIns="0" rtlCol="0">
            <a:noAutofit/>
          </a:bodyPr>
          <a:lstStyle/>
          <a:p>
            <a:pPr algn="l">
              <a:spcAft>
                <a:spcPts val="1134"/>
              </a:spcAft>
            </a:pPr>
            <a:r>
              <a:rPr lang="en-GB" sz="2000" b="1" dirty="0">
                <a:solidFill>
                  <a:schemeClr val="bg1"/>
                </a:solidFill>
              </a:rPr>
              <a:t>Strategic Risk</a:t>
            </a:r>
          </a:p>
        </p:txBody>
      </p:sp>
      <p:pic>
        <p:nvPicPr>
          <p:cNvPr id="58" name="Graphic 57" descr="Warning with solid fill">
            <a:extLst>
              <a:ext uri="{FF2B5EF4-FFF2-40B4-BE49-F238E27FC236}">
                <a16:creationId xmlns:a16="http://schemas.microsoft.com/office/drawing/2014/main" id="{7D1B5E12-BBF9-658A-9D16-38F1BC418A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2" y="250866"/>
            <a:ext cx="676224" cy="676224"/>
          </a:xfrm>
          <a:prstGeom prst="rect">
            <a:avLst/>
          </a:prstGeom>
        </p:spPr>
      </p:pic>
      <p:sp>
        <p:nvSpPr>
          <p:cNvPr id="59" name="TextBox 58">
            <a:extLst>
              <a:ext uri="{FF2B5EF4-FFF2-40B4-BE49-F238E27FC236}">
                <a16:creationId xmlns:a16="http://schemas.microsoft.com/office/drawing/2014/main" id="{E3AF5C07-DCB1-1A27-344F-49283AA87CAD}"/>
              </a:ext>
            </a:extLst>
          </p:cNvPr>
          <p:cNvSpPr txBox="1"/>
          <p:nvPr/>
        </p:nvSpPr>
        <p:spPr>
          <a:xfrm rot="16200000">
            <a:off x="4910392" y="805294"/>
            <a:ext cx="1035160" cy="193368"/>
          </a:xfrm>
          <a:prstGeom prst="rect">
            <a:avLst/>
          </a:prstGeom>
          <a:noFill/>
        </p:spPr>
        <p:txBody>
          <a:bodyPr wrap="square" lIns="0" tIns="0" rIns="0" bIns="0" rtlCol="0">
            <a:noAutofit/>
          </a:bodyPr>
          <a:lstStyle/>
          <a:p>
            <a:pPr algn="l">
              <a:spcAft>
                <a:spcPts val="1134"/>
              </a:spcAft>
            </a:pPr>
            <a:r>
              <a:rPr lang="en-GB" sz="1000" i="1" dirty="0"/>
              <a:t>Probability</a:t>
            </a:r>
          </a:p>
        </p:txBody>
      </p:sp>
      <p:sp>
        <p:nvSpPr>
          <p:cNvPr id="60" name="TextBox 59">
            <a:extLst>
              <a:ext uri="{FF2B5EF4-FFF2-40B4-BE49-F238E27FC236}">
                <a16:creationId xmlns:a16="http://schemas.microsoft.com/office/drawing/2014/main" id="{2B6E034E-6753-98A4-F75F-754557B90587}"/>
              </a:ext>
            </a:extLst>
          </p:cNvPr>
          <p:cNvSpPr txBox="1"/>
          <p:nvPr/>
        </p:nvSpPr>
        <p:spPr>
          <a:xfrm>
            <a:off x="6063028" y="1834974"/>
            <a:ext cx="1035160" cy="193368"/>
          </a:xfrm>
          <a:prstGeom prst="rect">
            <a:avLst/>
          </a:prstGeom>
          <a:noFill/>
        </p:spPr>
        <p:txBody>
          <a:bodyPr wrap="square" lIns="0" tIns="0" rIns="0" bIns="0" rtlCol="0">
            <a:noAutofit/>
          </a:bodyPr>
          <a:lstStyle/>
          <a:p>
            <a:pPr algn="l">
              <a:spcAft>
                <a:spcPts val="1134"/>
              </a:spcAft>
            </a:pPr>
            <a:r>
              <a:rPr lang="en-GB" sz="1000" i="1"/>
              <a:t>Impact</a:t>
            </a:r>
          </a:p>
        </p:txBody>
      </p:sp>
      <p:pic>
        <p:nvPicPr>
          <p:cNvPr id="18" name="Graphic 17" descr="Pie chart outline">
            <a:extLst>
              <a:ext uri="{FF2B5EF4-FFF2-40B4-BE49-F238E27FC236}">
                <a16:creationId xmlns:a16="http://schemas.microsoft.com/office/drawing/2014/main" id="{1149A686-04CB-AC26-6F8E-DA5A75CCFCB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60501" y="2689361"/>
            <a:ext cx="914400" cy="914400"/>
          </a:xfrm>
          <a:prstGeom prst="rect">
            <a:avLst/>
          </a:prstGeom>
        </p:spPr>
      </p:pic>
      <p:sp>
        <p:nvSpPr>
          <p:cNvPr id="25" name="TextBox 24">
            <a:extLst>
              <a:ext uri="{FF2B5EF4-FFF2-40B4-BE49-F238E27FC236}">
                <a16:creationId xmlns:a16="http://schemas.microsoft.com/office/drawing/2014/main" id="{EBF7F66E-F450-ED79-A59F-BC54A34811CD}"/>
              </a:ext>
            </a:extLst>
          </p:cNvPr>
          <p:cNvSpPr txBox="1"/>
          <p:nvPr/>
        </p:nvSpPr>
        <p:spPr>
          <a:xfrm>
            <a:off x="6297332" y="3735305"/>
            <a:ext cx="1017522" cy="668556"/>
          </a:xfrm>
          <a:prstGeom prst="rect">
            <a:avLst/>
          </a:prstGeom>
          <a:noFill/>
        </p:spPr>
        <p:txBody>
          <a:bodyPr wrap="square" lIns="0" tIns="0" rIns="0" bIns="0" rtlCol="0">
            <a:noAutofit/>
          </a:bodyPr>
          <a:lstStyle/>
          <a:p>
            <a:pPr algn="l">
              <a:spcAft>
                <a:spcPts val="1134"/>
              </a:spcAft>
            </a:pPr>
            <a:endParaRPr lang="en-GB" sz="1500"/>
          </a:p>
        </p:txBody>
      </p:sp>
      <p:sp>
        <p:nvSpPr>
          <p:cNvPr id="26" name="TextBox 25">
            <a:extLst>
              <a:ext uri="{FF2B5EF4-FFF2-40B4-BE49-F238E27FC236}">
                <a16:creationId xmlns:a16="http://schemas.microsoft.com/office/drawing/2014/main" id="{A7307BB2-CBD1-BA38-E7D6-9E1C3F7D0CE3}"/>
              </a:ext>
            </a:extLst>
          </p:cNvPr>
          <p:cNvSpPr txBox="1"/>
          <p:nvPr/>
        </p:nvSpPr>
        <p:spPr>
          <a:xfrm>
            <a:off x="8057791" y="3508547"/>
            <a:ext cx="3960684" cy="374066"/>
          </a:xfrm>
          <a:prstGeom prst="rect">
            <a:avLst/>
          </a:prstGeom>
          <a:noFill/>
        </p:spPr>
        <p:txBody>
          <a:bodyPr wrap="square" lIns="0" tIns="0" rIns="0" bIns="0" rtlCol="0">
            <a:noAutofit/>
          </a:bodyPr>
          <a:lstStyle/>
          <a:p>
            <a:pPr>
              <a:spcAft>
                <a:spcPts val="1134"/>
              </a:spcAft>
            </a:pPr>
            <a:r>
              <a:rPr lang="en-GB" sz="1200" dirty="0"/>
              <a:t>In Q4  there was a </a:t>
            </a:r>
            <a:r>
              <a:rPr lang="en-GB" sz="1200" b="1" dirty="0"/>
              <a:t>39.7% increase </a:t>
            </a:r>
            <a:r>
              <a:rPr lang="en-GB" sz="1200" dirty="0"/>
              <a:t>in combined mortgage and landlord possession claims  </a:t>
            </a:r>
          </a:p>
        </p:txBody>
      </p:sp>
    </p:spTree>
    <p:extLst>
      <p:ext uri="{BB962C8B-B14F-4D97-AF65-F5344CB8AC3E}">
        <p14:creationId xmlns:p14="http://schemas.microsoft.com/office/powerpoint/2010/main" val="347243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rapezoid 8">
            <a:extLst>
              <a:ext uri="{FF2B5EF4-FFF2-40B4-BE49-F238E27FC236}">
                <a16:creationId xmlns:a16="http://schemas.microsoft.com/office/drawing/2014/main" id="{D64ED30B-F62A-4659-1379-36AF31743122}"/>
              </a:ext>
            </a:extLst>
          </p:cNvPr>
          <p:cNvSpPr/>
          <p:nvPr/>
        </p:nvSpPr>
        <p:spPr>
          <a:xfrm rot="16200000">
            <a:off x="753083" y="969975"/>
            <a:ext cx="1270000" cy="942394"/>
          </a:xfrm>
          <a:prstGeom prst="trapezoid">
            <a:avLst/>
          </a:prstGeom>
          <a:solidFill>
            <a:srgbClr val="910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97454E6B-4930-7DAB-30E4-AF0D0999BD31}"/>
              </a:ext>
            </a:extLst>
          </p:cNvPr>
          <p:cNvSpPr/>
          <p:nvPr/>
        </p:nvSpPr>
        <p:spPr>
          <a:xfrm>
            <a:off x="4610315" y="2983127"/>
            <a:ext cx="3609449" cy="3715200"/>
          </a:xfrm>
          <a:prstGeom prst="roundRect">
            <a:avLst>
              <a:gd name="adj" fmla="val 4455"/>
            </a:avLst>
          </a:prstGeom>
          <a:solidFill>
            <a:schemeClr val="bg1">
              <a:lumMod val="95000"/>
            </a:schemeClr>
          </a:solidFill>
          <a:ln w="381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BFB2FC4C-835A-705B-C461-8B119432AA86}"/>
              </a:ext>
            </a:extLst>
          </p:cNvPr>
          <p:cNvSpPr/>
          <p:nvPr/>
        </p:nvSpPr>
        <p:spPr>
          <a:xfrm>
            <a:off x="824514" y="2983127"/>
            <a:ext cx="3609264" cy="3713494"/>
          </a:xfrm>
          <a:prstGeom prst="roundRect">
            <a:avLst>
              <a:gd name="adj" fmla="val 4455"/>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4">
            <a:extLst>
              <a:ext uri="{FF2B5EF4-FFF2-40B4-BE49-F238E27FC236}">
                <a16:creationId xmlns:a16="http://schemas.microsoft.com/office/drawing/2014/main" id="{81978F09-E87F-8AD0-C34F-175A820D21F4}"/>
              </a:ext>
            </a:extLst>
          </p:cNvPr>
          <p:cNvSpPr txBox="1">
            <a:spLocks/>
          </p:cNvSpPr>
          <p:nvPr/>
        </p:nvSpPr>
        <p:spPr>
          <a:xfrm rot="16200000">
            <a:off x="-3054899" y="3053746"/>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a:ea typeface="+mj-ea"/>
                <a:cs typeface="+mj-cs"/>
              </a:rPr>
              <a:t>Key Strategic Priorities: Levelling Up</a:t>
            </a:r>
          </a:p>
        </p:txBody>
      </p:sp>
      <p:sp>
        <p:nvSpPr>
          <p:cNvPr id="13" name="TextBox 12">
            <a:extLst>
              <a:ext uri="{FF2B5EF4-FFF2-40B4-BE49-F238E27FC236}">
                <a16:creationId xmlns:a16="http://schemas.microsoft.com/office/drawing/2014/main" id="{0C39AD58-62FD-6BC8-2E33-459606192797}"/>
              </a:ext>
            </a:extLst>
          </p:cNvPr>
          <p:cNvSpPr txBox="1"/>
          <p:nvPr/>
        </p:nvSpPr>
        <p:spPr>
          <a:xfrm>
            <a:off x="946867" y="3417271"/>
            <a:ext cx="3473520" cy="296491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Levels of local productivity at 2021 remained broadly consistent with estimates for previous years.  </a:t>
            </a:r>
          </a:p>
          <a:p>
            <a:pPr marL="0" marR="0" lvl="0" indent="0" defTabSz="914400" rtl="0" eaLnBrk="1" fontAlgn="auto" latinLnBrk="0" hangingPunct="1">
              <a:lnSpc>
                <a:spcPct val="100000"/>
              </a:lnSpc>
              <a:spcBef>
                <a:spcPts val="0"/>
              </a:spcBef>
              <a:spcAft>
                <a:spcPts val="1134"/>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However, the greatest shifts were:</a:t>
            </a:r>
          </a:p>
          <a:p>
            <a:pPr marL="171450" marR="0" lvl="0" indent="-171450" defTabSz="914400" rtl="0" eaLnBrk="1" fontAlgn="auto" latinLnBrk="0" hangingPunct="1">
              <a:lnSpc>
                <a:spcPct val="100000"/>
              </a:lnSpc>
              <a:spcBef>
                <a:spcPts val="0"/>
              </a:spcBef>
              <a:spcAft>
                <a:spcPts val="1134"/>
              </a:spcAft>
              <a:buClrTx/>
              <a:buSzTx/>
              <a:buFontTx/>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a </a:t>
            </a:r>
            <a:r>
              <a:rPr kumimoji="0" lang="en-GB" sz="1200" b="1" i="0" u="none" strike="noStrike" kern="1200" cap="none" spc="0" normalizeH="0" baseline="0" noProof="0" dirty="0">
                <a:ln>
                  <a:noFill/>
                </a:ln>
                <a:solidFill>
                  <a:srgbClr val="000000"/>
                </a:solidFill>
                <a:effectLst/>
                <a:uLnTx/>
                <a:uFillTx/>
                <a:latin typeface="Calibri"/>
                <a:ea typeface="+mn-ea"/>
                <a:cs typeface="+mn-cs"/>
              </a:rPr>
              <a:t>decline</a:t>
            </a:r>
            <a:r>
              <a:rPr kumimoji="0" lang="en-GB" sz="1200" b="0" i="0" u="none" strike="noStrike" kern="1200" cap="none" spc="0" normalizeH="0" baseline="0" noProof="0" dirty="0">
                <a:ln>
                  <a:noFill/>
                </a:ln>
                <a:solidFill>
                  <a:srgbClr val="000000"/>
                </a:solidFill>
                <a:effectLst/>
                <a:uLnTx/>
                <a:uFillTx/>
                <a:latin typeface="Calibri"/>
                <a:ea typeface="+mn-ea"/>
                <a:cs typeface="+mn-cs"/>
              </a:rPr>
              <a:t> in local productivity in Harlow of c.3%; and</a:t>
            </a:r>
          </a:p>
          <a:p>
            <a:pPr marL="171450" marR="0" lvl="0" indent="-171450" defTabSz="914400" rtl="0" eaLnBrk="1" fontAlgn="auto" latinLnBrk="0" hangingPunct="1">
              <a:lnSpc>
                <a:spcPct val="100000"/>
              </a:lnSpc>
              <a:spcBef>
                <a:spcPts val="0"/>
              </a:spcBef>
              <a:spcAft>
                <a:spcPts val="1134"/>
              </a:spcAft>
              <a:buClrTx/>
              <a:buSzTx/>
              <a:buFontTx/>
              <a:buChar char="-"/>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improvements </a:t>
            </a:r>
            <a:r>
              <a:rPr kumimoji="0" lang="en-GB" sz="1200" b="0" i="0" u="none" strike="noStrike" kern="1200" cap="none" spc="0" normalizeH="0" baseline="0" noProof="0" dirty="0">
                <a:ln>
                  <a:noFill/>
                </a:ln>
                <a:solidFill>
                  <a:srgbClr val="000000"/>
                </a:solidFill>
                <a:effectLst/>
                <a:uLnTx/>
                <a:uFillTx/>
                <a:latin typeface="Calibri"/>
                <a:ea typeface="+mn-ea"/>
                <a:cs typeface="+mn-cs"/>
              </a:rPr>
              <a:t>in local productivity of 3% in Rochford and c.4% in both Colchester and Tendring.</a:t>
            </a:r>
          </a:p>
          <a:p>
            <a:pPr marL="0" marR="0" lvl="0" indent="0" defTabSz="914400" rtl="0" eaLnBrk="1" fontAlgn="auto" latinLnBrk="0" hangingPunct="1">
              <a:lnSpc>
                <a:spcPct val="100000"/>
              </a:lnSpc>
              <a:spcBef>
                <a:spcPts val="0"/>
              </a:spcBef>
              <a:spcAft>
                <a:spcPts val="1134"/>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None of these shifts were of a scale sufficient to alter the quartile position of these districts when benchmarked against LAs across England.</a:t>
            </a:r>
          </a:p>
        </p:txBody>
      </p:sp>
      <p:sp>
        <p:nvSpPr>
          <p:cNvPr id="15" name="TextBox 14">
            <a:extLst>
              <a:ext uri="{FF2B5EF4-FFF2-40B4-BE49-F238E27FC236}">
                <a16:creationId xmlns:a16="http://schemas.microsoft.com/office/drawing/2014/main" id="{52B49A0B-F520-4501-F081-99737ED8B2A0}"/>
              </a:ext>
            </a:extLst>
          </p:cNvPr>
          <p:cNvSpPr txBox="1"/>
          <p:nvPr/>
        </p:nvSpPr>
        <p:spPr>
          <a:xfrm>
            <a:off x="4662590" y="3359315"/>
            <a:ext cx="3557174" cy="330346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Employment rates fell for most districts between September &amp; December 2022</a:t>
            </a:r>
            <a:r>
              <a:rPr kumimoji="0" lang="en-GB" sz="14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defTabSz="914400" rtl="0" eaLnBrk="1" fontAlgn="auto" latinLnBrk="0" hangingPunct="1">
              <a:lnSpc>
                <a:spcPct val="100000"/>
              </a:lnSpc>
              <a:spcBef>
                <a:spcPts val="0"/>
              </a:spcBef>
              <a:spcAft>
                <a:spcPts val="1134"/>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The greatest shifts were in Braintree, Chelmsford, Epping Forest and Maldon and Uttlesford.   Only Colchester and Harlow saw increasing rates of employment in this period.    </a:t>
            </a:r>
          </a:p>
          <a:p>
            <a:pPr marL="0" marR="0" lvl="0" indent="0" defTabSz="914400" rtl="0" eaLnBrk="1" fontAlgn="auto" latinLnBrk="0" hangingPunct="1">
              <a:lnSpc>
                <a:spcPct val="100000"/>
              </a:lnSpc>
              <a:spcBef>
                <a:spcPts val="0"/>
              </a:spcBef>
              <a:spcAft>
                <a:spcPts val="1134"/>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These changes have led to a decline in Essex districts position relative to other local authority benchmarks:</a:t>
            </a:r>
          </a:p>
          <a:p>
            <a:pPr marL="171450" marR="0" lvl="0" indent="-171450" defTabSz="914400" rtl="0" eaLnBrk="1" fontAlgn="auto" latinLnBrk="0" hangingPunct="1">
              <a:lnSpc>
                <a:spcPct val="100000"/>
              </a:lnSpc>
              <a:spcBef>
                <a:spcPts val="0"/>
              </a:spcBef>
              <a:spcAft>
                <a:spcPts val="1134"/>
              </a:spcAft>
              <a:buClrTx/>
              <a:buSzTx/>
              <a:buFontTx/>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Braintree, Epping and Uttlesford have slipped from the top quartile of LAs to the second quartile;</a:t>
            </a:r>
          </a:p>
          <a:p>
            <a:pPr marL="171450" marR="0" lvl="0" indent="-171450" defTabSz="914400" rtl="0" eaLnBrk="1" fontAlgn="auto" latinLnBrk="0" hangingPunct="1">
              <a:lnSpc>
                <a:spcPct val="100000"/>
              </a:lnSpc>
              <a:spcBef>
                <a:spcPts val="0"/>
              </a:spcBef>
              <a:spcAft>
                <a:spcPts val="1134"/>
              </a:spcAft>
              <a:buClrTx/>
              <a:buSzTx/>
              <a:buFontTx/>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Chelmsford and Maldon have slipped from the 2</a:t>
            </a:r>
            <a:r>
              <a:rPr kumimoji="0" lang="en-GB" sz="1200" b="0" i="0" u="none" strike="noStrike" kern="1200" cap="none" spc="0" normalizeH="0" baseline="30000" noProof="0" dirty="0">
                <a:ln>
                  <a:noFill/>
                </a:ln>
                <a:solidFill>
                  <a:srgbClr val="000000"/>
                </a:solidFill>
                <a:effectLst/>
                <a:uLnTx/>
                <a:uFillTx/>
                <a:latin typeface="Calibri"/>
                <a:ea typeface="+mn-ea"/>
                <a:cs typeface="+mn-cs"/>
              </a:rPr>
              <a:t>nd</a:t>
            </a:r>
            <a:r>
              <a:rPr kumimoji="0" lang="en-GB" sz="1200" b="0" i="0" u="none" strike="noStrike" kern="1200" cap="none" spc="0" normalizeH="0" baseline="0" noProof="0" dirty="0">
                <a:ln>
                  <a:noFill/>
                </a:ln>
                <a:solidFill>
                  <a:srgbClr val="000000"/>
                </a:solidFill>
                <a:effectLst/>
                <a:uLnTx/>
                <a:uFillTx/>
                <a:latin typeface="Calibri"/>
                <a:ea typeface="+mn-ea"/>
                <a:cs typeface="+mn-cs"/>
              </a:rPr>
              <a:t> quartile to the 3</a:t>
            </a:r>
            <a:r>
              <a:rPr kumimoji="0" lang="en-GB" sz="1200" b="0" i="0" u="none" strike="noStrike" kern="1200" cap="none" spc="0" normalizeH="0" baseline="30000" noProof="0" dirty="0">
                <a:ln>
                  <a:noFill/>
                </a:ln>
                <a:solidFill>
                  <a:srgbClr val="000000"/>
                </a:solidFill>
                <a:effectLst/>
                <a:uLnTx/>
                <a:uFillTx/>
                <a:latin typeface="Calibri"/>
                <a:ea typeface="+mn-ea"/>
                <a:cs typeface="+mn-cs"/>
              </a:rPr>
              <a:t>rd</a:t>
            </a:r>
            <a:r>
              <a:rPr kumimoji="0" lang="en-GB" sz="1200" b="0" i="0" u="none" strike="noStrike" kern="1200" cap="none" spc="0" normalizeH="0" baseline="0" noProof="0" dirty="0">
                <a:ln>
                  <a:noFill/>
                </a:ln>
                <a:solidFill>
                  <a:srgbClr val="000000"/>
                </a:solidFill>
                <a:effectLst/>
                <a:uLnTx/>
                <a:uFillTx/>
                <a:latin typeface="Calibri"/>
                <a:ea typeface="+mn-ea"/>
                <a:cs typeface="+mn-cs"/>
              </a:rPr>
              <a:t> quartile. Employment rates in these districts are now below the median for all districts in England.</a:t>
            </a:r>
          </a:p>
        </p:txBody>
      </p:sp>
      <p:sp>
        <p:nvSpPr>
          <p:cNvPr id="4" name="TextBox 3">
            <a:extLst>
              <a:ext uri="{FF2B5EF4-FFF2-40B4-BE49-F238E27FC236}">
                <a16:creationId xmlns:a16="http://schemas.microsoft.com/office/drawing/2014/main" id="{7F42BA95-21FF-98D4-634A-28140613F6E3}"/>
              </a:ext>
            </a:extLst>
          </p:cNvPr>
          <p:cNvSpPr txBox="1"/>
          <p:nvPr/>
        </p:nvSpPr>
        <p:spPr>
          <a:xfrm>
            <a:off x="916886" y="208588"/>
            <a:ext cx="7912154" cy="461665"/>
          </a:xfrm>
          <a:prstGeom prst="rect">
            <a:avLst/>
          </a:prstGeom>
          <a:noFill/>
          <a:ln>
            <a:noFill/>
          </a:ln>
        </p:spPr>
        <p:txBody>
          <a:bodyPr wrap="square" rtlCol="0">
            <a:spAutoFit/>
          </a:bodyPr>
          <a:lstStyle/>
          <a:p>
            <a:pPr marL="0" marR="0" lvl="0" indent="0" algn="l" defTabSz="968463"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E40037"/>
                </a:solidFill>
                <a:effectLst/>
                <a:uLnTx/>
                <a:uFillTx/>
                <a:latin typeface="Calibri"/>
                <a:ea typeface="+mn-ea"/>
                <a:cs typeface="+mn-cs"/>
              </a:rPr>
              <a:t>Quarter 1: updates to the LEVELLING UP MISSIONS:</a:t>
            </a:r>
          </a:p>
        </p:txBody>
      </p:sp>
      <p:sp>
        <p:nvSpPr>
          <p:cNvPr id="8" name="Rectangle: Rounded Corners 7">
            <a:extLst>
              <a:ext uri="{FF2B5EF4-FFF2-40B4-BE49-F238E27FC236}">
                <a16:creationId xmlns:a16="http://schemas.microsoft.com/office/drawing/2014/main" id="{BE7011E0-BD3C-162C-532C-3A3A6A23B3E2}"/>
              </a:ext>
            </a:extLst>
          </p:cNvPr>
          <p:cNvSpPr/>
          <p:nvPr/>
        </p:nvSpPr>
        <p:spPr>
          <a:xfrm>
            <a:off x="1228553" y="790146"/>
            <a:ext cx="10738160" cy="1665441"/>
          </a:xfrm>
          <a:prstGeom prst="roundRect">
            <a:avLst>
              <a:gd name="adj" fmla="val 958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Pentagon 6">
            <a:extLst>
              <a:ext uri="{FF2B5EF4-FFF2-40B4-BE49-F238E27FC236}">
                <a16:creationId xmlns:a16="http://schemas.microsoft.com/office/drawing/2014/main" id="{C991E505-8781-2457-5721-B89FF8F593D6}"/>
              </a:ext>
            </a:extLst>
          </p:cNvPr>
          <p:cNvSpPr/>
          <p:nvPr/>
        </p:nvSpPr>
        <p:spPr>
          <a:xfrm>
            <a:off x="916885" y="1043095"/>
            <a:ext cx="1204550" cy="79615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9295FF6-84EB-96BC-78BD-7BCA7ABE0B7D}"/>
              </a:ext>
            </a:extLst>
          </p:cNvPr>
          <p:cNvSpPr txBox="1"/>
          <p:nvPr/>
        </p:nvSpPr>
        <p:spPr>
          <a:xfrm>
            <a:off x="1917800" y="845147"/>
            <a:ext cx="9939904" cy="150810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Over the last quarter, new data has become available on:</a:t>
            </a:r>
          </a:p>
          <a:p>
            <a:pPr marL="628650" lvl="1" indent="-171450">
              <a:spcBef>
                <a:spcPts val="600"/>
              </a:spcBef>
              <a:buFontTx/>
              <a:buChar char="-"/>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Gross Value Add </a:t>
            </a:r>
            <a:r>
              <a:rPr kumimoji="0" lang="en-GB" sz="1200" b="0" i="0" u="none" strike="noStrike" kern="1200" cap="none" spc="0" normalizeH="0" baseline="0" noProof="0" dirty="0">
                <a:ln>
                  <a:noFill/>
                </a:ln>
                <a:solidFill>
                  <a:srgbClr val="000000"/>
                </a:solidFill>
                <a:effectLst/>
                <a:uLnTx/>
                <a:uFillTx/>
                <a:latin typeface="Calibri"/>
                <a:ea typeface="+mn-ea"/>
                <a:cs typeface="+mn-cs"/>
              </a:rPr>
              <a:t>(GVA) per hour worked (a measure of local labour productivity); </a:t>
            </a:r>
            <a:endParaRPr lang="en-GB" sz="1200" b="0" i="0" u="none" strike="noStrike" kern="1200" cap="none" spc="0" normalizeH="0" baseline="0" noProof="0" dirty="0">
              <a:ln>
                <a:noFill/>
              </a:ln>
              <a:solidFill>
                <a:srgbClr val="000000"/>
              </a:solidFill>
              <a:effectLst/>
              <a:uLnTx/>
              <a:uFillTx/>
              <a:latin typeface="Calibri"/>
              <a:cs typeface="Calibri"/>
            </a:endParaRPr>
          </a:p>
          <a:p>
            <a:pPr marL="628650" marR="0" lvl="1" indent="-171450" algn="l" defTabSz="914400" rtl="0" eaLnBrk="1" fontAlgn="auto" latinLnBrk="0" hangingPunct="1">
              <a:lnSpc>
                <a:spcPct val="100000"/>
              </a:lnSpc>
              <a:spcBef>
                <a:spcPts val="600"/>
              </a:spcBef>
              <a:spcAft>
                <a:spcPts val="0"/>
              </a:spcAft>
              <a:buClrTx/>
              <a:buSzTx/>
              <a:buFontTx/>
              <a:buChar char="-"/>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Employment rate for people aged 16-64; and</a:t>
            </a:r>
            <a:endParaRPr lang="en-GB" sz="1200" b="1" i="0" u="none" strike="noStrike" kern="1200" cap="none" spc="0" normalizeH="0" baseline="0" noProof="0" dirty="0">
              <a:ln>
                <a:noFill/>
              </a:ln>
              <a:solidFill>
                <a:srgbClr val="000000"/>
              </a:solidFill>
              <a:effectLst/>
              <a:uLnTx/>
              <a:uFillTx/>
              <a:latin typeface="Calibri"/>
              <a:cs typeface="Calibri"/>
            </a:endParaRPr>
          </a:p>
          <a:p>
            <a:pPr marL="628650" lvl="1" indent="-171450">
              <a:spcBef>
                <a:spcPts val="600"/>
              </a:spcBef>
              <a:buChar char="-"/>
              <a:defRPr/>
            </a:pPr>
            <a:r>
              <a:rPr lang="en-GB" sz="1200" b="1" dirty="0">
                <a:solidFill>
                  <a:srgbClr val="000000"/>
                </a:solidFill>
                <a:latin typeface="Calibri"/>
                <a:cs typeface="Calibri"/>
              </a:rPr>
              <a:t>Percentage of children achieving the expected levels in reading, writing and maths by the end of Key Stage 2</a:t>
            </a:r>
            <a:endParaRPr lang="en-GB" sz="1200" b="1" dirty="0">
              <a:solidFill>
                <a:srgbClr val="000000"/>
              </a:solidFill>
              <a:latin typeface="Calibri"/>
            </a:endParaRPr>
          </a:p>
          <a:p>
            <a:pPr>
              <a:spcBef>
                <a:spcPts val="600"/>
              </a:spcBef>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This data allows for an updated assessment of the position of Essex and Essex districts on the government’s Levelling-up Mission One: Pay Productivity and Employment and Mission 5: School Achievement.</a:t>
            </a:r>
            <a:r>
              <a:rPr lang="en-GB" sz="1200" dirty="0">
                <a:solidFill>
                  <a:srgbClr val="000000"/>
                </a:solidFill>
                <a:latin typeface="Calibri"/>
              </a:rPr>
              <a:t> </a:t>
            </a:r>
            <a:endParaRPr lang="en-GB" sz="1200" b="0" i="0" u="none" strike="noStrike" kern="1200" cap="none" spc="0" normalizeH="0" baseline="0" noProof="0" dirty="0">
              <a:ln>
                <a:noFill/>
              </a:ln>
              <a:solidFill>
                <a:srgbClr val="000000"/>
              </a:solidFill>
              <a:effectLst/>
              <a:uLnTx/>
              <a:uFillTx/>
              <a:latin typeface="Calibri"/>
              <a:cs typeface="Calibri"/>
            </a:endParaRPr>
          </a:p>
        </p:txBody>
      </p:sp>
      <p:sp>
        <p:nvSpPr>
          <p:cNvPr id="14" name="Oval 13">
            <a:extLst>
              <a:ext uri="{FF2B5EF4-FFF2-40B4-BE49-F238E27FC236}">
                <a16:creationId xmlns:a16="http://schemas.microsoft.com/office/drawing/2014/main" id="{B443678F-E1B5-F1C5-827F-A8B3A2FB8769}"/>
              </a:ext>
            </a:extLst>
          </p:cNvPr>
          <p:cNvSpPr/>
          <p:nvPr/>
        </p:nvSpPr>
        <p:spPr>
          <a:xfrm>
            <a:off x="973339" y="2466625"/>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Upward trend outline">
            <a:extLst>
              <a:ext uri="{FF2B5EF4-FFF2-40B4-BE49-F238E27FC236}">
                <a16:creationId xmlns:a16="http://schemas.microsoft.com/office/drawing/2014/main" id="{C7135CE2-8B34-9657-D42D-DC50BB69DF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6506" y="2592232"/>
            <a:ext cx="747807" cy="747807"/>
          </a:xfrm>
          <a:prstGeom prst="rect">
            <a:avLst/>
          </a:prstGeom>
        </p:spPr>
      </p:pic>
      <p:pic>
        <p:nvPicPr>
          <p:cNvPr id="24" name="Graphic 23" descr="Stacked Rocks outline">
            <a:extLst>
              <a:ext uri="{FF2B5EF4-FFF2-40B4-BE49-F238E27FC236}">
                <a16:creationId xmlns:a16="http://schemas.microsoft.com/office/drawing/2014/main" id="{A7ECF8D5-AB64-A74E-886F-4E4CC79C78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3129" y="1043095"/>
            <a:ext cx="796151" cy="796151"/>
          </a:xfrm>
          <a:prstGeom prst="rect">
            <a:avLst/>
          </a:prstGeom>
        </p:spPr>
      </p:pic>
      <p:sp>
        <p:nvSpPr>
          <p:cNvPr id="3" name="Rectangle: Rounded Corners 2">
            <a:extLst>
              <a:ext uri="{FF2B5EF4-FFF2-40B4-BE49-F238E27FC236}">
                <a16:creationId xmlns:a16="http://schemas.microsoft.com/office/drawing/2014/main" id="{3D4C0B2B-A9E8-3778-6C21-D94C10A10EC7}"/>
              </a:ext>
            </a:extLst>
          </p:cNvPr>
          <p:cNvSpPr/>
          <p:nvPr/>
        </p:nvSpPr>
        <p:spPr>
          <a:xfrm>
            <a:off x="8409692" y="2947583"/>
            <a:ext cx="3609449" cy="3715200"/>
          </a:xfrm>
          <a:prstGeom prst="roundRect">
            <a:avLst>
              <a:gd name="adj" fmla="val 4455"/>
            </a:avLst>
          </a:prstGeom>
          <a:solidFill>
            <a:schemeClr val="bg1">
              <a:lumMod val="95000"/>
            </a:schemeClr>
          </a:solidFill>
          <a:ln w="381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a:extLst>
              <a:ext uri="{FF2B5EF4-FFF2-40B4-BE49-F238E27FC236}">
                <a16:creationId xmlns:a16="http://schemas.microsoft.com/office/drawing/2014/main" id="{7E5F5FD0-A6F2-87B7-3FA2-64D1EDA3FC67}"/>
              </a:ext>
            </a:extLst>
          </p:cNvPr>
          <p:cNvSpPr/>
          <p:nvPr/>
        </p:nvSpPr>
        <p:spPr>
          <a:xfrm>
            <a:off x="4796664" y="2466625"/>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descr="Work from home desk outline">
            <a:extLst>
              <a:ext uri="{FF2B5EF4-FFF2-40B4-BE49-F238E27FC236}">
                <a16:creationId xmlns:a16="http://schemas.microsoft.com/office/drawing/2014/main" id="{1D6AF4C3-28FA-83F3-63E0-51D39D22FA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94391" y="2573450"/>
            <a:ext cx="758687" cy="758687"/>
          </a:xfrm>
          <a:prstGeom prst="rect">
            <a:avLst/>
          </a:prstGeom>
        </p:spPr>
      </p:pic>
      <p:sp>
        <p:nvSpPr>
          <p:cNvPr id="5" name="Oval 4">
            <a:extLst>
              <a:ext uri="{FF2B5EF4-FFF2-40B4-BE49-F238E27FC236}">
                <a16:creationId xmlns:a16="http://schemas.microsoft.com/office/drawing/2014/main" id="{029DB813-F009-2C70-E09E-A8E4774D01D7}"/>
              </a:ext>
            </a:extLst>
          </p:cNvPr>
          <p:cNvSpPr/>
          <p:nvPr/>
        </p:nvSpPr>
        <p:spPr>
          <a:xfrm>
            <a:off x="8531432" y="2460972"/>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Graduation cap outline">
            <a:extLst>
              <a:ext uri="{FF2B5EF4-FFF2-40B4-BE49-F238E27FC236}">
                <a16:creationId xmlns:a16="http://schemas.microsoft.com/office/drawing/2014/main" id="{DC78CE3F-3B7B-8CBD-5D4F-533107EE2A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30863" y="2482700"/>
            <a:ext cx="914400" cy="914400"/>
          </a:xfrm>
          <a:prstGeom prst="rect">
            <a:avLst/>
          </a:prstGeom>
        </p:spPr>
      </p:pic>
      <p:sp>
        <p:nvSpPr>
          <p:cNvPr id="12" name="TextBox 11">
            <a:extLst>
              <a:ext uri="{FF2B5EF4-FFF2-40B4-BE49-F238E27FC236}">
                <a16:creationId xmlns:a16="http://schemas.microsoft.com/office/drawing/2014/main" id="{ADEC75E9-A46D-CFBA-319D-A38F81ACF87C}"/>
              </a:ext>
            </a:extLst>
          </p:cNvPr>
          <p:cNvSpPr txBox="1"/>
          <p:nvPr/>
        </p:nvSpPr>
        <p:spPr>
          <a:xfrm>
            <a:off x="8461967" y="3352225"/>
            <a:ext cx="3557174" cy="319318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KS2 achievement rates increased in all but one district, but remain below pre-pandemic levels across Essex.</a:t>
            </a:r>
          </a:p>
          <a:p>
            <a:pPr marL="0" marR="0" lvl="0" indent="0" defTabSz="914400" rtl="0" eaLnBrk="1" fontAlgn="auto" latinLnBrk="0" hangingPunct="1">
              <a:lnSpc>
                <a:spcPct val="100000"/>
              </a:lnSpc>
              <a:spcBef>
                <a:spcPts val="0"/>
              </a:spcBef>
              <a:spcAft>
                <a:spcPts val="1134"/>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All districts, with the exception of Castle Point, saw increases in the percentage achieving the expected level in reading, writing and maths.  The decline in Castle Point was from 58% to 57%.</a:t>
            </a:r>
          </a:p>
          <a:p>
            <a:pPr marL="0" marR="0" lvl="0" indent="0" defTabSz="914400" rtl="0" eaLnBrk="1" fontAlgn="auto" latinLnBrk="0" hangingPunct="1">
              <a:lnSpc>
                <a:spcPct val="100000"/>
              </a:lnSpc>
              <a:spcBef>
                <a:spcPts val="0"/>
              </a:spcBef>
              <a:spcAft>
                <a:spcPts val="1134"/>
              </a:spcAft>
              <a:buClrTx/>
              <a:buSzTx/>
              <a:buFontTx/>
              <a:buNone/>
              <a:tabLst/>
              <a:defRPr/>
            </a:pPr>
            <a:r>
              <a:rPr lang="en-GB" sz="1200" dirty="0">
                <a:latin typeface="Calibri"/>
              </a:rPr>
              <a:t>Across the country, the </a:t>
            </a:r>
            <a:r>
              <a:rPr lang="en-GB" sz="1200" b="0" i="0" dirty="0">
                <a:effectLst/>
                <a:latin typeface="Google Sans"/>
              </a:rPr>
              <a:t>proportion of key stage 2 pupils reaching the expected standard in all three areas of reading, writing and maths is unchanged from last year, showing no recovery to pre-Covid levels.</a:t>
            </a:r>
          </a:p>
          <a:p>
            <a:pPr marL="0" marR="0" lvl="0" indent="0" defTabSz="914400" rtl="0" eaLnBrk="1" fontAlgn="auto" latinLnBrk="0" hangingPunct="1">
              <a:lnSpc>
                <a:spcPct val="100000"/>
              </a:lnSpc>
              <a:spcBef>
                <a:spcPts val="0"/>
              </a:spcBef>
              <a:spcAft>
                <a:spcPts val="1134"/>
              </a:spcAft>
              <a:buClrTx/>
              <a:buSzTx/>
              <a:buFontTx/>
              <a:buNone/>
              <a:tabLst/>
              <a:defRPr/>
            </a:pPr>
            <a:r>
              <a:rPr lang="en-GB" sz="1200" b="0" i="0" dirty="0">
                <a:effectLst/>
                <a:latin typeface="Google Sans"/>
              </a:rPr>
              <a:t>More detailed benchmarking is not possible at this stage as we do not yet have data for all LAs across England.</a:t>
            </a:r>
            <a:endParaRPr kumimoji="0" lang="en-GB" sz="12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348141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9FF1BD1-FE53-74FF-086B-51EAC6A6E985}"/>
              </a:ext>
            </a:extLst>
          </p:cNvPr>
          <p:cNvSpPr/>
          <p:nvPr/>
        </p:nvSpPr>
        <p:spPr>
          <a:xfrm>
            <a:off x="766463" y="1184931"/>
            <a:ext cx="11425537" cy="2054286"/>
          </a:xfrm>
          <a:prstGeom prst="roundRect">
            <a:avLst>
              <a:gd name="adj" fmla="val 682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7">
            <a:extLst>
              <a:ext uri="{FF2B5EF4-FFF2-40B4-BE49-F238E27FC236}">
                <a16:creationId xmlns:a16="http://schemas.microsoft.com/office/drawing/2014/main" id="{C856E778-596F-5B92-24AA-C0C667E0EF4A}"/>
              </a:ext>
            </a:extLst>
          </p:cNvPr>
          <p:cNvSpPr txBox="1">
            <a:spLocks/>
          </p:cNvSpPr>
          <p:nvPr/>
        </p:nvSpPr>
        <p:spPr>
          <a:xfrm rot="16200000">
            <a:off x="-3070126" y="3053744"/>
            <a:ext cx="6858000" cy="75051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j-ea"/>
                <a:cs typeface="+mj-cs"/>
              </a:rPr>
              <a:t>Levelling up benchmarks </a:t>
            </a:r>
          </a:p>
        </p:txBody>
      </p:sp>
      <p:sp>
        <p:nvSpPr>
          <p:cNvPr id="6" name="Title 4">
            <a:extLst>
              <a:ext uri="{FF2B5EF4-FFF2-40B4-BE49-F238E27FC236}">
                <a16:creationId xmlns:a16="http://schemas.microsoft.com/office/drawing/2014/main" id="{B6A49764-F977-9C44-5B4A-7735B892730A}"/>
              </a:ext>
            </a:extLst>
          </p:cNvPr>
          <p:cNvSpPr txBox="1">
            <a:spLocks/>
          </p:cNvSpPr>
          <p:nvPr/>
        </p:nvSpPr>
        <p:spPr>
          <a:xfrm rot="16200000">
            <a:off x="-3053746" y="3053747"/>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a:ea typeface="+mj-ea"/>
                <a:cs typeface="+mj-cs"/>
              </a:rPr>
              <a:t>Key Strategic Priorities - Levelling up 2 </a:t>
            </a:r>
          </a:p>
        </p:txBody>
      </p:sp>
      <p:sp>
        <p:nvSpPr>
          <p:cNvPr id="7" name="TextBox 6">
            <a:extLst>
              <a:ext uri="{FF2B5EF4-FFF2-40B4-BE49-F238E27FC236}">
                <a16:creationId xmlns:a16="http://schemas.microsoft.com/office/drawing/2014/main" id="{75AF48AE-452D-BF72-8720-20C832120917}"/>
              </a:ext>
            </a:extLst>
          </p:cNvPr>
          <p:cNvSpPr txBox="1"/>
          <p:nvPr/>
        </p:nvSpPr>
        <p:spPr>
          <a:xfrm>
            <a:off x="1041940" y="77516"/>
            <a:ext cx="4692938" cy="1107996"/>
          </a:xfrm>
          <a:prstGeom prst="rect">
            <a:avLst/>
          </a:prstGeom>
          <a:noFill/>
          <a:ln>
            <a:noFill/>
          </a:ln>
        </p:spPr>
        <p:txBody>
          <a:bodyPr wrap="square" rtlCol="0">
            <a:spAutoFit/>
          </a:bodyPr>
          <a:lstStyle/>
          <a:p>
            <a:pPr defTabSz="968463">
              <a:defRPr/>
            </a:pPr>
            <a:r>
              <a:rPr kumimoji="0" lang="en-GB" sz="2400" b="1" i="0" u="none" strike="noStrike" kern="1200" cap="none" spc="0" normalizeH="0" baseline="0" noProof="0">
                <a:ln>
                  <a:noFill/>
                </a:ln>
                <a:solidFill>
                  <a:srgbClr val="E40037"/>
                </a:solidFill>
                <a:effectLst/>
                <a:uLnTx/>
                <a:uFillTx/>
                <a:latin typeface="Calibri"/>
                <a:ea typeface="+mn-ea"/>
                <a:cs typeface="+mn-cs"/>
              </a:rPr>
              <a:t>LEVELLING-UP TRENDS: </a:t>
            </a:r>
          </a:p>
          <a:p>
            <a:pPr defTabSz="968463">
              <a:defRPr/>
            </a:pPr>
            <a:endParaRPr kumimoji="0" lang="en-GB" b="1" i="0" u="none" strike="noStrike" kern="1200" cap="none" spc="0" normalizeH="0" baseline="0" noProof="0">
              <a:ln>
                <a:noFill/>
              </a:ln>
              <a:solidFill>
                <a:srgbClr val="E40037"/>
              </a:solidFill>
              <a:effectLst/>
              <a:uLnTx/>
              <a:uFillTx/>
              <a:latin typeface="Calibri"/>
              <a:ea typeface="+mn-ea"/>
              <a:cs typeface="+mn-cs"/>
            </a:endParaRPr>
          </a:p>
          <a:p>
            <a:pPr marL="0" marR="0" lvl="0" indent="0" algn="l" defTabSz="968463"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E40037"/>
              </a:solidFill>
              <a:effectLst/>
              <a:uLnTx/>
              <a:uFillTx/>
              <a:latin typeface="Calibri"/>
              <a:ea typeface="+mn-ea"/>
              <a:cs typeface="+mn-cs"/>
            </a:endParaRPr>
          </a:p>
        </p:txBody>
      </p:sp>
      <p:sp>
        <p:nvSpPr>
          <p:cNvPr id="2" name="Arrow: Pentagon 1">
            <a:extLst>
              <a:ext uri="{FF2B5EF4-FFF2-40B4-BE49-F238E27FC236}">
                <a16:creationId xmlns:a16="http://schemas.microsoft.com/office/drawing/2014/main" id="{C0918315-3C51-28E0-55B8-E1E319A2E8EC}"/>
              </a:ext>
            </a:extLst>
          </p:cNvPr>
          <p:cNvSpPr/>
          <p:nvPr/>
        </p:nvSpPr>
        <p:spPr>
          <a:xfrm>
            <a:off x="801264" y="1656585"/>
            <a:ext cx="508566" cy="828821"/>
          </a:xfrm>
          <a:prstGeom prst="homePlate">
            <a:avLst>
              <a:gd name="adj" fmla="val 423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8184A460-10E8-14F7-A483-213914C14FC1}"/>
              </a:ext>
            </a:extLst>
          </p:cNvPr>
          <p:cNvSpPr txBox="1"/>
          <p:nvPr/>
        </p:nvSpPr>
        <p:spPr>
          <a:xfrm rot="16200000">
            <a:off x="611661" y="1867160"/>
            <a:ext cx="828820" cy="367041"/>
          </a:xfrm>
          <a:prstGeom prst="rect">
            <a:avLst/>
          </a:prstGeom>
          <a:noFill/>
        </p:spPr>
        <p:txBody>
          <a:bodyPr wrap="square" lIns="0" tIns="0" rIns="0" bIns="0" rtlCol="0">
            <a:noAutofit/>
          </a:bodyPr>
          <a:lstStyle/>
          <a:p>
            <a:pPr algn="ctr">
              <a:spcAft>
                <a:spcPts val="1134"/>
              </a:spcAft>
            </a:pPr>
            <a:r>
              <a:rPr lang="en-GB" sz="1500" b="1">
                <a:solidFill>
                  <a:schemeClr val="bg1"/>
                </a:solidFill>
              </a:rPr>
              <a:t>Updated</a:t>
            </a:r>
          </a:p>
        </p:txBody>
      </p:sp>
      <p:pic>
        <p:nvPicPr>
          <p:cNvPr id="12" name="Picture 11">
            <a:extLst>
              <a:ext uri="{FF2B5EF4-FFF2-40B4-BE49-F238E27FC236}">
                <a16:creationId xmlns:a16="http://schemas.microsoft.com/office/drawing/2014/main" id="{17CB1855-FC80-7E01-818D-E3ED475D856F}"/>
              </a:ext>
            </a:extLst>
          </p:cNvPr>
          <p:cNvPicPr>
            <a:picLocks noChangeAspect="1"/>
          </p:cNvPicPr>
          <p:nvPr/>
        </p:nvPicPr>
        <p:blipFill rotWithShape="1">
          <a:blip r:embed="rId3"/>
          <a:srcRect l="1719" r="2302"/>
          <a:stretch/>
        </p:blipFill>
        <p:spPr>
          <a:xfrm>
            <a:off x="1403534" y="1215289"/>
            <a:ext cx="10715331" cy="1396553"/>
          </a:xfrm>
          <a:prstGeom prst="rect">
            <a:avLst/>
          </a:prstGeom>
        </p:spPr>
      </p:pic>
      <p:graphicFrame>
        <p:nvGraphicFramePr>
          <p:cNvPr id="13" name="Table 12">
            <a:extLst>
              <a:ext uri="{FF2B5EF4-FFF2-40B4-BE49-F238E27FC236}">
                <a16:creationId xmlns:a16="http://schemas.microsoft.com/office/drawing/2014/main" id="{07179B7D-C9DD-9C6A-AC1D-5D0287816BDB}"/>
              </a:ext>
            </a:extLst>
          </p:cNvPr>
          <p:cNvGraphicFramePr>
            <a:graphicFrameLocks noGrp="1"/>
          </p:cNvGraphicFramePr>
          <p:nvPr/>
        </p:nvGraphicFramePr>
        <p:xfrm>
          <a:off x="8968761" y="223251"/>
          <a:ext cx="3150104" cy="339672"/>
        </p:xfrm>
        <a:graphic>
          <a:graphicData uri="http://schemas.openxmlformats.org/drawingml/2006/table">
            <a:tbl>
              <a:tblPr firstRow="1" firstCol="1" bandRow="1">
                <a:tableStyleId>{5C22544A-7EE6-4342-B048-85BDC9FD1C3A}</a:tableStyleId>
              </a:tblPr>
              <a:tblGrid>
                <a:gridCol w="990212">
                  <a:extLst>
                    <a:ext uri="{9D8B030D-6E8A-4147-A177-3AD203B41FA5}">
                      <a16:colId xmlns:a16="http://schemas.microsoft.com/office/drawing/2014/main" val="2882847952"/>
                    </a:ext>
                  </a:extLst>
                </a:gridCol>
                <a:gridCol w="1158240">
                  <a:extLst>
                    <a:ext uri="{9D8B030D-6E8A-4147-A177-3AD203B41FA5}">
                      <a16:colId xmlns:a16="http://schemas.microsoft.com/office/drawing/2014/main" val="2254922900"/>
                    </a:ext>
                  </a:extLst>
                </a:gridCol>
                <a:gridCol w="1001652">
                  <a:extLst>
                    <a:ext uri="{9D8B030D-6E8A-4147-A177-3AD203B41FA5}">
                      <a16:colId xmlns:a16="http://schemas.microsoft.com/office/drawing/2014/main" val="3994742633"/>
                    </a:ext>
                  </a:extLst>
                </a:gridCol>
              </a:tblGrid>
              <a:tr h="339672">
                <a:tc>
                  <a:txBody>
                    <a:bodyPr/>
                    <a:lstStyle/>
                    <a:p>
                      <a:pPr marL="71755" marR="71755" algn="ctr">
                        <a:lnSpc>
                          <a:spcPct val="100000"/>
                        </a:lnSpc>
                        <a:spcAft>
                          <a:spcPts val="0"/>
                        </a:spcAft>
                      </a:pPr>
                      <a:r>
                        <a:rPr lang="en-GB"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Improving trend</a:t>
                      </a:r>
                      <a:endParaRPr lang="en-GB" sz="900" b="1" kern="1200">
                        <a:solidFill>
                          <a:schemeClr val="tx1"/>
                        </a:solidFill>
                        <a:effectLst/>
                        <a:latin typeface="Calibri" panose="020F0502020204030204" pitchFamily="34" charset="0"/>
                        <a:cs typeface="Times New Roman" panose="02020603050405020304" pitchFamily="18" charset="0"/>
                      </a:endParaRPr>
                    </a:p>
                  </a:txBody>
                  <a:tcPr marL="27457" marR="27457" marT="0" marB="0" anchor="ctr">
                    <a:lnL w="1905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71755" marR="71755" algn="ctr" defTabSz="914400" rtl="0" eaLnBrk="1" latinLnBrk="0" hangingPunct="1">
                        <a:lnSpc>
                          <a:spcPct val="107000"/>
                        </a:lnSpc>
                        <a:spcAft>
                          <a:spcPts val="0"/>
                        </a:spcAft>
                      </a:pPr>
                      <a:r>
                        <a:rPr lang="en-GB" sz="9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Stable trend</a:t>
                      </a:r>
                    </a:p>
                  </a:txBody>
                  <a:tcPr marL="27457" marR="2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1755" marR="71755" algn="ctr" defTabSz="914400" rtl="0" eaLnBrk="1" latinLnBrk="0" hangingPunct="1">
                        <a:lnSpc>
                          <a:spcPct val="107000"/>
                        </a:lnSpc>
                        <a:spcAft>
                          <a:spcPts val="0"/>
                        </a:spcAft>
                      </a:pPr>
                      <a:r>
                        <a:rPr lang="en-GB" sz="900" b="1" kern="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Declining trend</a:t>
                      </a:r>
                    </a:p>
                  </a:txBody>
                  <a:tcPr marL="27457" marR="27457" marT="0" marB="0" anchor="ctr">
                    <a:lnL w="12700" cap="flat" cmpd="sng" algn="ctr">
                      <a:solidFill>
                        <a:schemeClr val="tx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40037"/>
                    </a:solidFill>
                  </a:tcPr>
                </a:tc>
                <a:extLst>
                  <a:ext uri="{0D108BD9-81ED-4DB2-BD59-A6C34878D82A}">
                    <a16:rowId xmlns:a16="http://schemas.microsoft.com/office/drawing/2014/main" val="2654366085"/>
                  </a:ext>
                </a:extLst>
              </a:tr>
            </a:tbl>
          </a:graphicData>
        </a:graphic>
      </p:graphicFrame>
      <p:sp>
        <p:nvSpPr>
          <p:cNvPr id="14" name="TextBox 13">
            <a:extLst>
              <a:ext uri="{FF2B5EF4-FFF2-40B4-BE49-F238E27FC236}">
                <a16:creationId xmlns:a16="http://schemas.microsoft.com/office/drawing/2014/main" id="{BAA243F4-3404-B850-0567-909654AEDE92}"/>
              </a:ext>
            </a:extLst>
          </p:cNvPr>
          <p:cNvSpPr txBox="1"/>
          <p:nvPr/>
        </p:nvSpPr>
        <p:spPr>
          <a:xfrm>
            <a:off x="8968761" y="631514"/>
            <a:ext cx="3150104" cy="423379"/>
          </a:xfrm>
          <a:prstGeom prst="rect">
            <a:avLst/>
          </a:prstGeom>
          <a:noFill/>
        </p:spPr>
        <p:txBody>
          <a:bodyPr wrap="square" lIns="0" tIns="0" rIns="0" bIns="0" rtlCol="0">
            <a:noAutofit/>
          </a:bodyPr>
          <a:lstStyle/>
          <a:p>
            <a:pPr algn="ctr">
              <a:spcAft>
                <a:spcPts val="1134"/>
              </a:spcAft>
            </a:pPr>
            <a:r>
              <a:rPr lang="en-GB" sz="900"/>
              <a:t>Trend position is determined by comparing the latest available data point with the range defined by the previous three data points.</a:t>
            </a:r>
          </a:p>
        </p:txBody>
      </p:sp>
      <p:sp>
        <p:nvSpPr>
          <p:cNvPr id="15" name="TextBox 14">
            <a:extLst>
              <a:ext uri="{FF2B5EF4-FFF2-40B4-BE49-F238E27FC236}">
                <a16:creationId xmlns:a16="http://schemas.microsoft.com/office/drawing/2014/main" id="{82F80A79-85D4-7728-2F58-69BD025877CC}"/>
              </a:ext>
            </a:extLst>
          </p:cNvPr>
          <p:cNvSpPr txBox="1"/>
          <p:nvPr/>
        </p:nvSpPr>
        <p:spPr>
          <a:xfrm>
            <a:off x="1115805" y="791910"/>
            <a:ext cx="4217320" cy="423379"/>
          </a:xfrm>
          <a:prstGeom prst="rect">
            <a:avLst/>
          </a:prstGeom>
          <a:noFill/>
        </p:spPr>
        <p:txBody>
          <a:bodyPr wrap="square" lIns="0" tIns="0" rIns="0" bIns="0" rtlCol="0">
            <a:noAutofit/>
          </a:bodyPr>
          <a:lstStyle/>
          <a:p>
            <a:pPr>
              <a:spcAft>
                <a:spcPts val="1134"/>
              </a:spcAft>
            </a:pPr>
            <a:r>
              <a:rPr lang="en-GB" sz="1200" b="1">
                <a:solidFill>
                  <a:schemeClr val="bg1">
                    <a:lumMod val="65000"/>
                  </a:schemeClr>
                </a:solidFill>
              </a:rPr>
              <a:t>Current position compared to historic trends for each place</a:t>
            </a:r>
          </a:p>
        </p:txBody>
      </p:sp>
      <p:pic>
        <p:nvPicPr>
          <p:cNvPr id="8" name="Picture 7">
            <a:extLst>
              <a:ext uri="{FF2B5EF4-FFF2-40B4-BE49-F238E27FC236}">
                <a16:creationId xmlns:a16="http://schemas.microsoft.com/office/drawing/2014/main" id="{CA6247A1-5FC1-2EFD-46EF-AC88FB9E9F41}"/>
              </a:ext>
            </a:extLst>
          </p:cNvPr>
          <p:cNvPicPr>
            <a:picLocks noChangeAspect="1"/>
          </p:cNvPicPr>
          <p:nvPr/>
        </p:nvPicPr>
        <p:blipFill rotWithShape="1">
          <a:blip r:embed="rId4"/>
          <a:srcRect b="37412"/>
          <a:stretch/>
        </p:blipFill>
        <p:spPr>
          <a:xfrm>
            <a:off x="1349104" y="3586384"/>
            <a:ext cx="10685022" cy="2292629"/>
          </a:xfrm>
          <a:prstGeom prst="rect">
            <a:avLst/>
          </a:prstGeom>
        </p:spPr>
      </p:pic>
      <p:pic>
        <p:nvPicPr>
          <p:cNvPr id="3" name="Picture 2">
            <a:extLst>
              <a:ext uri="{FF2B5EF4-FFF2-40B4-BE49-F238E27FC236}">
                <a16:creationId xmlns:a16="http://schemas.microsoft.com/office/drawing/2014/main" id="{8C63B778-BDB1-BC3D-F065-1C6A89F42DB6}"/>
              </a:ext>
            </a:extLst>
          </p:cNvPr>
          <p:cNvPicPr>
            <a:picLocks noChangeAspect="1"/>
          </p:cNvPicPr>
          <p:nvPr/>
        </p:nvPicPr>
        <p:blipFill rotWithShape="1">
          <a:blip r:embed="rId4"/>
          <a:srcRect t="64779" b="23663"/>
          <a:stretch/>
        </p:blipFill>
        <p:spPr>
          <a:xfrm>
            <a:off x="1403534" y="2694950"/>
            <a:ext cx="10633139" cy="423379"/>
          </a:xfrm>
          <a:prstGeom prst="rect">
            <a:avLst/>
          </a:prstGeom>
        </p:spPr>
      </p:pic>
      <p:pic>
        <p:nvPicPr>
          <p:cNvPr id="10" name="Picture 9">
            <a:extLst>
              <a:ext uri="{FF2B5EF4-FFF2-40B4-BE49-F238E27FC236}">
                <a16:creationId xmlns:a16="http://schemas.microsoft.com/office/drawing/2014/main" id="{457224BE-FC0E-7E0E-8F80-FAAAAFEEFFC1}"/>
              </a:ext>
            </a:extLst>
          </p:cNvPr>
          <p:cNvPicPr>
            <a:picLocks noChangeAspect="1"/>
          </p:cNvPicPr>
          <p:nvPr/>
        </p:nvPicPr>
        <p:blipFill rotWithShape="1">
          <a:blip r:embed="rId4"/>
          <a:srcRect t="78002"/>
          <a:stretch/>
        </p:blipFill>
        <p:spPr>
          <a:xfrm>
            <a:off x="1347391" y="5794623"/>
            <a:ext cx="10685022" cy="805806"/>
          </a:xfrm>
          <a:prstGeom prst="rect">
            <a:avLst/>
          </a:prstGeom>
        </p:spPr>
      </p:pic>
    </p:spTree>
    <p:extLst>
      <p:ext uri="{BB962C8B-B14F-4D97-AF65-F5344CB8AC3E}">
        <p14:creationId xmlns:p14="http://schemas.microsoft.com/office/powerpoint/2010/main" val="4070286696"/>
      </p:ext>
    </p:extLst>
  </p:cSld>
  <p:clrMapOvr>
    <a:masterClrMapping/>
  </p:clrMapOvr>
</p:sld>
</file>

<file path=ppt/theme/theme1.xml><?xml version="1.0" encoding="utf-8"?>
<a:theme xmlns:a="http://schemas.openxmlformats.org/drawingml/2006/main" name="1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ECC_PPT template" id="{6FCDB8B4-0987-4F7A-9068-76AF2F1A5362}" vid="{950400F7-2CC0-4D32-AA46-A7D9F6A2AE4D}"/>
    </a:ext>
  </a:extLst>
</a:theme>
</file>

<file path=ppt/theme/theme2.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d3818990-bcc1-4954-af32-f1ae754c1c6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55A341B8B918418B462AA66C7759DC" ma:contentTypeVersion="16" ma:contentTypeDescription="Create a new document." ma:contentTypeScope="" ma:versionID="fd33cfbbf1101ea7fdfe76635ca90f4b">
  <xsd:schema xmlns:xsd="http://www.w3.org/2001/XMLSchema" xmlns:xs="http://www.w3.org/2001/XMLSchema" xmlns:p="http://schemas.microsoft.com/office/2006/metadata/properties" xmlns:ns2="d3818990-bcc1-4954-af32-f1ae754c1c6d" xmlns:ns3="642d6d66-e6b9-4ef5-9ab9-c2e21e28b804" xmlns:ns4="6a461f78-e7a2-485a-8a47-5fc604b04102" targetNamespace="http://schemas.microsoft.com/office/2006/metadata/properties" ma:root="true" ma:fieldsID="2513b80508f98c5b6e8c97100900d9f9" ns2:_="" ns3:_="" ns4:_="">
    <xsd:import namespace="d3818990-bcc1-4954-af32-f1ae754c1c6d"/>
    <xsd:import namespace="642d6d66-e6b9-4ef5-9ab9-c2e21e28b804"/>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18990-bcc1-4954-af32-f1ae754c1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2d6d66-e6b9-4ef5-9ab9-c2e21e28b8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3a2e1c3-d4ea-4cd2-be41-2778c50d78ad}" ma:internalName="TaxCatchAll" ma:showField="CatchAllData" ma:web="642d6d66-e6b9-4ef5-9ab9-c2e21e28b8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16C91F-B092-485F-89DA-CDD2EFE13FC0}">
  <ds:schemaRefs>
    <ds:schemaRef ds:uri="http://purl.org/dc/elements/1.1/"/>
    <ds:schemaRef ds:uri="http://schemas.microsoft.com/office/2006/metadata/properties"/>
    <ds:schemaRef ds:uri="http://purl.org/dc/dcmitype/"/>
    <ds:schemaRef ds:uri="642d6d66-e6b9-4ef5-9ab9-c2e21e28b804"/>
    <ds:schemaRef ds:uri="http://www.w3.org/XML/1998/namespace"/>
    <ds:schemaRef ds:uri="http://schemas.microsoft.com/office/infopath/2007/PartnerControls"/>
    <ds:schemaRef ds:uri="d3818990-bcc1-4954-af32-f1ae754c1c6d"/>
    <ds:schemaRef ds:uri="http://schemas.microsoft.com/office/2006/documentManagement/types"/>
    <ds:schemaRef ds:uri="http://schemas.openxmlformats.org/package/2006/metadata/core-properties"/>
    <ds:schemaRef ds:uri="6a461f78-e7a2-485a-8a47-5fc604b04102"/>
    <ds:schemaRef ds:uri="http://purl.org/dc/terms/"/>
  </ds:schemaRefs>
</ds:datastoreItem>
</file>

<file path=customXml/itemProps2.xml><?xml version="1.0" encoding="utf-8"?>
<ds:datastoreItem xmlns:ds="http://schemas.openxmlformats.org/officeDocument/2006/customXml" ds:itemID="{26EB8E73-3EBD-46FB-988C-B4FE2448C1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818990-bcc1-4954-af32-f1ae754c1c6d"/>
    <ds:schemaRef ds:uri="642d6d66-e6b9-4ef5-9ab9-c2e21e28b804"/>
    <ds:schemaRef ds:uri="6a461f78-e7a2-485a-8a47-5fc604b04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15FF06-28E2-4F40-B326-D7596B0FA7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7188</TotalTime>
  <Words>7508</Words>
  <Application>Microsoft Office PowerPoint</Application>
  <PresentationFormat>Widescreen</PresentationFormat>
  <Paragraphs>768</Paragraphs>
  <Slides>24</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Aptos Black</vt:lpstr>
      <vt:lpstr>Arial</vt:lpstr>
      <vt:lpstr>Calibri</vt:lpstr>
      <vt:lpstr>Calibri Light</vt:lpstr>
      <vt:lpstr>Google Sans</vt:lpstr>
      <vt:lpstr>open sans</vt:lpstr>
      <vt:lpstr>Times New Roman</vt:lpstr>
      <vt:lpstr>Wingdings 3</vt:lpstr>
      <vt:lpstr>1_Office Theme</vt:lpstr>
      <vt:lpstr>Office Theme</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Strategic Priorities: 100 Deliverables</vt:lpstr>
      <vt:lpstr>Key points to note</vt:lpstr>
      <vt:lpstr>PowerPoint Presentation</vt:lpstr>
      <vt:lpstr>Everyone’s Essex Strategic Indicators: Measures to watch</vt:lpstr>
      <vt:lpstr>Everyone’s Essex Strategic Indicators: Financial Well-being Developing a future framework</vt:lpstr>
      <vt:lpstr>Strong, Inclusive &amp; Sustainable Economy</vt:lpstr>
      <vt:lpstr>High Quality Environment</vt:lpstr>
      <vt:lpstr>Health, Wellbeing &amp; Independence for all Ages 1</vt:lpstr>
      <vt:lpstr>Health, Wellbeing &amp; Independence for all Ages 2</vt:lpstr>
      <vt:lpstr>A Good Place for Children and Families to Grow 1</vt:lpstr>
      <vt:lpstr>A Good Place for Children and Families to Grow 2</vt:lpstr>
      <vt:lpstr>Service Excellence</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Clare McLean - Communications &amp; Engagement Manager</dc:creator>
  <cp:lastModifiedBy>Lou Thomas - Senior Performance Advisor</cp:lastModifiedBy>
  <cp:revision>24</cp:revision>
  <dcterms:created xsi:type="dcterms:W3CDTF">2022-10-21T14:59:12Z</dcterms:created>
  <dcterms:modified xsi:type="dcterms:W3CDTF">2024-07-09T08:48:51Z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0x010100C755A341B8B918418B462AA66C7759DC</vt:lpwstr>
  </property>
  <property fmtid="{D5CDD505-2E9C-101B-9397-08002B2CF9AE}" pid="3" name="Content Subject">
    <vt:lpwstr/>
  </property>
  <property fmtid="{D5CDD505-2E9C-101B-9397-08002B2CF9AE}" pid="4" name="MSIP_Label_39d8be9e-c8d9-4b9c-bd40-2c27cc7ea2e6_Enabled">
    <vt:lpwstr>true</vt:lpwstr>
  </property>
  <property fmtid="{D5CDD505-2E9C-101B-9397-08002B2CF9AE}" pid="5" name="MSIP_Label_39d8be9e-c8d9-4b9c-bd40-2c27cc7ea2e6_SetDate">
    <vt:lpwstr>2022-10-21T14:59:13Z</vt:lpwstr>
  </property>
  <property fmtid="{D5CDD505-2E9C-101B-9397-08002B2CF9AE}" pid="6" name="MSIP_Label_39d8be9e-c8d9-4b9c-bd40-2c27cc7ea2e6_Method">
    <vt:lpwstr>Standard</vt:lpwstr>
  </property>
  <property fmtid="{D5CDD505-2E9C-101B-9397-08002B2CF9AE}" pid="7" name="MSIP_Label_39d8be9e-c8d9-4b9c-bd40-2c27cc7ea2e6_Name">
    <vt:lpwstr>39d8be9e-c8d9-4b9c-bd40-2c27cc7ea2e6</vt:lpwstr>
  </property>
  <property fmtid="{D5CDD505-2E9C-101B-9397-08002B2CF9AE}" pid="8" name="MSIP_Label_39d8be9e-c8d9-4b9c-bd40-2c27cc7ea2e6_SiteId">
    <vt:lpwstr>a8b4324f-155c-4215-a0f1-7ed8cc9a992f</vt:lpwstr>
  </property>
  <property fmtid="{D5CDD505-2E9C-101B-9397-08002B2CF9AE}" pid="9" name="MSIP_Label_39d8be9e-c8d9-4b9c-bd40-2c27cc7ea2e6_ActionId">
    <vt:lpwstr>0cd4b296-31a7-4468-ab61-f7c4fcca36c0</vt:lpwstr>
  </property>
  <property fmtid="{D5CDD505-2E9C-101B-9397-08002B2CF9AE}" pid="10" name="MSIP_Label_39d8be9e-c8d9-4b9c-bd40-2c27cc7ea2e6_ContentBits">
    <vt:lpwstr>0</vt:lpwstr>
  </property>
  <property fmtid="{D5CDD505-2E9C-101B-9397-08002B2CF9AE}" pid="11" name="MediaServiceImageTags">
    <vt:lpwstr/>
  </property>
</Properties>
</file>