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3E89D5_974221BB.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17" r:id="rId6"/>
  </p:sldMasterIdLst>
  <p:notesMasterIdLst>
    <p:notesMasterId r:id="rId35"/>
  </p:notesMasterIdLst>
  <p:sldIdLst>
    <p:sldId id="2134804757" r:id="rId7"/>
    <p:sldId id="2134805098" r:id="rId8"/>
    <p:sldId id="2134804934" r:id="rId9"/>
    <p:sldId id="2134804835" r:id="rId10"/>
    <p:sldId id="2134805109" r:id="rId11"/>
    <p:sldId id="2134805040" r:id="rId12"/>
    <p:sldId id="2134805048" r:id="rId13"/>
    <p:sldId id="2134804935" r:id="rId14"/>
    <p:sldId id="2134804940" r:id="rId15"/>
    <p:sldId id="2134804941" r:id="rId16"/>
    <p:sldId id="2134805036" r:id="rId17"/>
    <p:sldId id="2134804946" r:id="rId18"/>
    <p:sldId id="2134804947" r:id="rId19"/>
    <p:sldId id="2134804949" r:id="rId20"/>
    <p:sldId id="2134804986" r:id="rId21"/>
    <p:sldId id="2134804955" r:id="rId22"/>
    <p:sldId id="2134804990" r:id="rId23"/>
    <p:sldId id="2134804951" r:id="rId24"/>
    <p:sldId id="2134804957" r:id="rId25"/>
    <p:sldId id="2134804959" r:id="rId26"/>
    <p:sldId id="2134805078" r:id="rId27"/>
    <p:sldId id="2134805079" r:id="rId28"/>
    <p:sldId id="2134805080" r:id="rId29"/>
    <p:sldId id="2134805081" r:id="rId30"/>
    <p:sldId id="2134805092" r:id="rId31"/>
    <p:sldId id="2134805093" r:id="rId32"/>
    <p:sldId id="2134805094" r:id="rId33"/>
    <p:sldId id="270" r:id="rId3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C3B070-6398-4300-A3C3-DF8044A8F9BA}">
          <p14:sldIdLst>
            <p14:sldId id="2134804757"/>
            <p14:sldId id="2134805098"/>
            <p14:sldId id="2134804934"/>
          </p14:sldIdLst>
        </p14:section>
        <p14:section name="Strategic Performance" id="{C78F8DE8-75FF-4154-AC49-9CD1D6AC1525}">
          <p14:sldIdLst>
            <p14:sldId id="2134804835"/>
          </p14:sldIdLst>
        </p14:section>
        <p14:section name="Achievements" id="{5C26C11A-4BEE-4E4E-89A3-AD6DC84EB8B6}">
          <p14:sldIdLst>
            <p14:sldId id="2134805109"/>
            <p14:sldId id="2134805040"/>
            <p14:sldId id="2134805048"/>
            <p14:sldId id="2134804935"/>
            <p14:sldId id="2134804940"/>
            <p14:sldId id="2134804941"/>
            <p14:sldId id="2134805036"/>
            <p14:sldId id="2134804946"/>
            <p14:sldId id="2134804947"/>
            <p14:sldId id="2134804949"/>
            <p14:sldId id="2134804986"/>
            <p14:sldId id="2134804955"/>
            <p14:sldId id="2134804990"/>
            <p14:sldId id="2134804951"/>
            <p14:sldId id="2134804957"/>
            <p14:sldId id="2134804959"/>
          </p14:sldIdLst>
        </p14:section>
        <p14:section name="Organisational Health Measures" id="{F2C93853-B958-4605-A655-C40985EBB6A9}">
          <p14:sldIdLst>
            <p14:sldId id="2134805078"/>
            <p14:sldId id="2134805079"/>
            <p14:sldId id="2134805080"/>
            <p14:sldId id="2134805081"/>
          </p14:sldIdLst>
        </p14:section>
        <p14:section name="Deliverables 2024/25" id="{25EAB6F0-98B9-473D-8997-70E076B2228E}">
          <p14:sldIdLst>
            <p14:sldId id="2134805092"/>
            <p14:sldId id="2134805093"/>
            <p14:sldId id="2134805094"/>
            <p14:sldId id="27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C97F59-7430-4586-CE97-BF36FD57FC22}" name="Lou Thomas - Senior Performance Advisor" initials="LTSPA" userId="S::Louisa.Thomas@essex.gov.uk::5fdbd119-7cb5-4ff6-8556-a15e7a2ac5c2" providerId="AD"/>
  <p188:author id="{FE3D25A2-3847-1BDF-8A13-B0CB845CA7AD}" name="Sarah Willings - Business Intelligence Partner" initials="SP" userId="S::sarah.willings@essex.gov.uk::e8fcb443-4382-481c-a569-bd61c2d78f3b" providerId="AD"/>
  <p188:author id="{6BFF2AA5-02D7-2E40-0C53-00279A0F41B2}" name="Suzanne Barcz - Head of Performance and Business Intelligence" initials="SI" userId="S::suzanne.barcz@essex.gov.uk::eb93fd6c-0932-43ca-9b4a-0a767df42392" providerId="AD"/>
  <p188:author id="{8213DBB7-7DE3-1446-E9CE-E58AE42FD9C0}" name="Lou Thomas - Senior Performance Advisor" initials="LA" userId="S::louisa.thomas@essex.gov.uk::5fdbd119-7cb5-4ff6-8556-a15e7a2ac5c2" providerId="AD"/>
  <p188:author id="{9AFC1BC6-6B3E-6D76-D322-FAB51B595AEE}" name="Jennifer Dellow-Sharpe - Business Intelligence Partner" initials="JP" userId="S::jennifer.dellowsharpe@essex.gov.uk::0491e74f-edc3-4c7a-ba79-fc87f45c7a09" providerId="AD"/>
  <p188:author id="{4B2EACCA-D0AF-E132-F61E-4825F1B9CEE1}" name="Duncan Taylor - Business Intelligence Partner" initials="DP" userId="S::duncan.taylor@essex.gov.uk::22b29f67-9aa3-41e2-ac72-b70aede1ae8a" providerId="AD"/>
  <p188:author id="{452314EA-19A3-5F23-8106-B040E40D8D8B}" name="Glenn Hadgraft - Business Intelligence Partner" initials="GP" userId="S::glenn.hadgraft@essex.gov.uk::116b3f37-5b18-46de-af7e-97e1ed43a41f" providerId="AD"/>
  <p188:author id="{BD5994F2-8B02-1223-ADDC-FEEC68F59554}" name="Suzanne Barcz - Head of Performance and Business Intelligence" initials="SBHoPaBI" userId="S::Suzanne.Barcz@essex.gov.uk::eb93fd6c-0932-43ca-9b4a-0a767df42392" providerId="AD"/>
  <p188:author id="{3DD8E8FF-BBEB-514E-AC40-1C3C95A75E87}" name="Clare Perkins - Business Intelligence Partner" initials="CP" userId="S::clare.perkins@essex.gov.uk::8c41b94b-2ef7-4fef-8613-dcec5b6213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CBCE"/>
    <a:srgbClr val="DC0437"/>
    <a:srgbClr val="729D4D"/>
    <a:srgbClr val="FAE7E8"/>
    <a:srgbClr val="BDBDBD"/>
    <a:srgbClr val="FF7193"/>
    <a:srgbClr val="FF2D5F"/>
    <a:srgbClr val="70AD47"/>
    <a:srgbClr val="E40037"/>
    <a:srgbClr val="963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8756C-359F-43E8-8CAD-13FA526452E4}" v="1" dt="2024-10-21T13:46:09.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53" autoAdjust="0"/>
  </p:normalViewPr>
  <p:slideViewPr>
    <p:cSldViewPr snapToGrid="0">
      <p:cViewPr varScale="1">
        <p:scale>
          <a:sx n="70" d="100"/>
          <a:sy n="70" d="100"/>
        </p:scale>
        <p:origin x="10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GB" sz="1400" b="1">
                <a:solidFill>
                  <a:schemeClr val="tx1"/>
                </a:solidFill>
                <a:latin typeface="Lexend" pitchFamily="2" charset="0"/>
              </a:rPr>
              <a:t>Status against</a:t>
            </a:r>
            <a:r>
              <a:rPr lang="en-GB" sz="1400" b="1" baseline="0">
                <a:solidFill>
                  <a:schemeClr val="tx1"/>
                </a:solidFill>
                <a:latin typeface="Lexend" pitchFamily="2" charset="0"/>
              </a:rPr>
              <a:t> each Strategic Aim</a:t>
            </a:r>
            <a:endParaRPr lang="en-GB" sz="1400" b="1">
              <a:solidFill>
                <a:schemeClr val="tx1"/>
              </a:solidFill>
              <a:latin typeface="Lexend" pitchFamily="2" charset="0"/>
            </a:endParaRPr>
          </a:p>
        </c:rich>
      </c:tx>
      <c:layout>
        <c:manualLayout>
          <c:xMode val="edge"/>
          <c:yMode val="edge"/>
          <c:x val="1.0302331469862196E-2"/>
          <c:y val="1.4018009720772284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695837653778831"/>
          <c:y val="0.11637508838520697"/>
          <c:w val="0.82535093514007885"/>
          <c:h val="0.72936620829637533"/>
        </c:manualLayout>
      </c:layout>
      <c:barChart>
        <c:barDir val="bar"/>
        <c:grouping val="stacked"/>
        <c:varyColors val="0"/>
        <c:ser>
          <c:idx val="0"/>
          <c:order val="0"/>
          <c:tx>
            <c:strRef>
              <c:f>Sheet1!$C$1</c:f>
              <c:strCache>
                <c:ptCount val="1"/>
                <c:pt idx="0">
                  <c:v>Scoping</c:v>
                </c:pt>
              </c:strCache>
            </c:strRef>
          </c:tx>
          <c:spPr>
            <a:solidFill>
              <a:schemeClr val="accent5">
                <a:lumMod val="60000"/>
                <a:lumOff val="40000"/>
              </a:schemeClr>
            </a:solidFill>
            <a:ln>
              <a:noFill/>
            </a:ln>
            <a:effectLst/>
          </c:spPr>
          <c:invertIfNegative val="0"/>
          <c:cat>
            <c:strRef>
              <c:f>Sheet1!$A$2:$A$5</c:f>
              <c:strCache>
                <c:ptCount val="4"/>
                <c:pt idx="0">
                  <c:v>Strong, Inclusive and Sustainable Economy </c:v>
                </c:pt>
                <c:pt idx="1">
                  <c:v>High Quality Environment </c:v>
                </c:pt>
                <c:pt idx="2">
                  <c:v>Health &amp; Wellbeing</c:v>
                </c:pt>
                <c:pt idx="3">
                  <c:v>Children &amp; Families</c:v>
                </c:pt>
              </c:strCache>
            </c:strRef>
          </c:cat>
          <c:val>
            <c:numRef>
              <c:f>Sheet1!$C$2:$C$5</c:f>
              <c:numCache>
                <c:formatCode>General</c:formatCode>
                <c:ptCount val="4"/>
                <c:pt idx="0">
                  <c:v>1</c:v>
                </c:pt>
                <c:pt idx="1">
                  <c:v>0</c:v>
                </c:pt>
                <c:pt idx="2">
                  <c:v>3</c:v>
                </c:pt>
                <c:pt idx="3">
                  <c:v>4</c:v>
                </c:pt>
              </c:numCache>
            </c:numRef>
          </c:val>
          <c:extLst>
            <c:ext xmlns:c16="http://schemas.microsoft.com/office/drawing/2014/chart" uri="{C3380CC4-5D6E-409C-BE32-E72D297353CC}">
              <c16:uniqueId val="{00000000-192A-41AF-AC57-C6CFE694FDC1}"/>
            </c:ext>
          </c:extLst>
        </c:ser>
        <c:ser>
          <c:idx val="1"/>
          <c:order val="1"/>
          <c:tx>
            <c:strRef>
              <c:f>Sheet1!$D$1</c:f>
              <c:strCache>
                <c:ptCount val="1"/>
                <c:pt idx="0">
                  <c:v>In progress </c:v>
                </c:pt>
              </c:strCache>
            </c:strRef>
          </c:tx>
          <c:spPr>
            <a:solidFill>
              <a:schemeClr val="accent6">
                <a:lumMod val="40000"/>
                <a:lumOff val="60000"/>
              </a:schemeClr>
            </a:solidFill>
            <a:ln>
              <a:noFill/>
            </a:ln>
            <a:effectLst/>
          </c:spPr>
          <c:invertIfNegative val="0"/>
          <c:cat>
            <c:strRef>
              <c:f>Sheet1!$A$2:$A$5</c:f>
              <c:strCache>
                <c:ptCount val="4"/>
                <c:pt idx="0">
                  <c:v>Strong, Inclusive and Sustainable Economy </c:v>
                </c:pt>
                <c:pt idx="1">
                  <c:v>High Quality Environment </c:v>
                </c:pt>
                <c:pt idx="2">
                  <c:v>Health &amp; Wellbeing</c:v>
                </c:pt>
                <c:pt idx="3">
                  <c:v>Children &amp; Families</c:v>
                </c:pt>
              </c:strCache>
            </c:strRef>
          </c:cat>
          <c:val>
            <c:numRef>
              <c:f>Sheet1!$D$2:$D$5</c:f>
              <c:numCache>
                <c:formatCode>General</c:formatCode>
                <c:ptCount val="4"/>
                <c:pt idx="0">
                  <c:v>24</c:v>
                </c:pt>
                <c:pt idx="1">
                  <c:v>24</c:v>
                </c:pt>
                <c:pt idx="2">
                  <c:v>28</c:v>
                </c:pt>
                <c:pt idx="3">
                  <c:v>30</c:v>
                </c:pt>
              </c:numCache>
            </c:numRef>
          </c:val>
          <c:extLst>
            <c:ext xmlns:c16="http://schemas.microsoft.com/office/drawing/2014/chart" uri="{C3380CC4-5D6E-409C-BE32-E72D297353CC}">
              <c16:uniqueId val="{00000001-192A-41AF-AC57-C6CFE694FDC1}"/>
            </c:ext>
          </c:extLst>
        </c:ser>
        <c:ser>
          <c:idx val="2"/>
          <c:order val="2"/>
          <c:tx>
            <c:strRef>
              <c:f>Sheet1!$E$1</c:f>
              <c:strCache>
                <c:ptCount val="1"/>
                <c:pt idx="0">
                  <c:v>Paused</c:v>
                </c:pt>
              </c:strCache>
            </c:strRef>
          </c:tx>
          <c:spPr>
            <a:solidFill>
              <a:schemeClr val="accent3"/>
            </a:solidFill>
            <a:ln>
              <a:noFill/>
            </a:ln>
            <a:effectLst/>
          </c:spPr>
          <c:invertIfNegative val="0"/>
          <c:cat>
            <c:strRef>
              <c:f>Sheet1!$A$2:$A$5</c:f>
              <c:strCache>
                <c:ptCount val="4"/>
                <c:pt idx="0">
                  <c:v>Strong, Inclusive and Sustainable Economy </c:v>
                </c:pt>
                <c:pt idx="1">
                  <c:v>High Quality Environment </c:v>
                </c:pt>
                <c:pt idx="2">
                  <c:v>Health &amp; Wellbeing</c:v>
                </c:pt>
                <c:pt idx="3">
                  <c:v>Children &amp; Families</c:v>
                </c:pt>
              </c:strCache>
            </c:strRef>
          </c:cat>
          <c:val>
            <c:numRef>
              <c:f>Sheet1!$E$2:$E$5</c:f>
            </c:numRef>
          </c:val>
          <c:extLst>
            <c:ext xmlns:c16="http://schemas.microsoft.com/office/drawing/2014/chart" uri="{C3380CC4-5D6E-409C-BE32-E72D297353CC}">
              <c16:uniqueId val="{00000002-192A-41AF-AC57-C6CFE694FDC1}"/>
            </c:ext>
          </c:extLst>
        </c:ser>
        <c:ser>
          <c:idx val="3"/>
          <c:order val="3"/>
          <c:tx>
            <c:strRef>
              <c:f>Sheet1!$F$1</c:f>
              <c:strCache>
                <c:ptCount val="1"/>
                <c:pt idx="0">
                  <c:v>Completed</c:v>
                </c:pt>
              </c:strCache>
            </c:strRef>
          </c:tx>
          <c:spPr>
            <a:solidFill>
              <a:schemeClr val="accent4"/>
            </a:solidFill>
            <a:ln>
              <a:noFill/>
            </a:ln>
            <a:effectLst/>
          </c:spPr>
          <c:invertIfNegative val="0"/>
          <c:cat>
            <c:strRef>
              <c:f>Sheet1!$A$2:$A$5</c:f>
              <c:strCache>
                <c:ptCount val="4"/>
                <c:pt idx="0">
                  <c:v>Strong, Inclusive and Sustainable Economy </c:v>
                </c:pt>
                <c:pt idx="1">
                  <c:v>High Quality Environment </c:v>
                </c:pt>
                <c:pt idx="2">
                  <c:v>Health &amp; Wellbeing</c:v>
                </c:pt>
                <c:pt idx="3">
                  <c:v>Children &amp; Families</c:v>
                </c:pt>
              </c:strCache>
            </c:strRef>
          </c:cat>
          <c:val>
            <c:numRef>
              <c:f>Sheet1!$F$2:$F$5</c:f>
              <c:numCache>
                <c:formatCode>General</c:formatCode>
                <c:ptCount val="4"/>
                <c:pt idx="0">
                  <c:v>1</c:v>
                </c:pt>
                <c:pt idx="1">
                  <c:v>4</c:v>
                </c:pt>
                <c:pt idx="2">
                  <c:v>0</c:v>
                </c:pt>
                <c:pt idx="3">
                  <c:v>0</c:v>
                </c:pt>
              </c:numCache>
            </c:numRef>
          </c:val>
          <c:extLst>
            <c:ext xmlns:c16="http://schemas.microsoft.com/office/drawing/2014/chart" uri="{C3380CC4-5D6E-409C-BE32-E72D297353CC}">
              <c16:uniqueId val="{00000003-192A-41AF-AC57-C6CFE694FDC1}"/>
            </c:ext>
          </c:extLst>
        </c:ser>
        <c:ser>
          <c:idx val="4"/>
          <c:order val="4"/>
          <c:tx>
            <c:strRef>
              <c:f>Sheet1!$G$1</c:f>
              <c:strCache>
                <c:ptCount val="1"/>
                <c:pt idx="0">
                  <c:v>Withdrawn</c:v>
                </c:pt>
              </c:strCache>
            </c:strRef>
          </c:tx>
          <c:spPr>
            <a:solidFill>
              <a:schemeClr val="accent2"/>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5-192A-41AF-AC57-C6CFE694FDC1}"/>
              </c:ext>
            </c:extLst>
          </c:dPt>
          <c:cat>
            <c:strRef>
              <c:f>Sheet1!$A$2:$A$5</c:f>
              <c:strCache>
                <c:ptCount val="4"/>
                <c:pt idx="0">
                  <c:v>Strong, Inclusive and Sustainable Economy </c:v>
                </c:pt>
                <c:pt idx="1">
                  <c:v>High Quality Environment </c:v>
                </c:pt>
                <c:pt idx="2">
                  <c:v>Health &amp; Wellbeing</c:v>
                </c:pt>
                <c:pt idx="3">
                  <c:v>Children &amp; Families</c:v>
                </c:pt>
              </c:strCache>
            </c:strRef>
          </c:cat>
          <c:val>
            <c:numRef>
              <c:f>Sheet1!$G$2:$G$5</c:f>
              <c:numCache>
                <c:formatCode>General</c:formatCode>
                <c:ptCount val="4"/>
                <c:pt idx="0">
                  <c:v>0</c:v>
                </c:pt>
                <c:pt idx="1">
                  <c:v>0</c:v>
                </c:pt>
                <c:pt idx="2">
                  <c:v>1</c:v>
                </c:pt>
                <c:pt idx="3">
                  <c:v>0</c:v>
                </c:pt>
              </c:numCache>
            </c:numRef>
          </c:val>
          <c:extLst>
            <c:ext xmlns:c16="http://schemas.microsoft.com/office/drawing/2014/chart" uri="{C3380CC4-5D6E-409C-BE32-E72D297353CC}">
              <c16:uniqueId val="{00000006-192A-41AF-AC57-C6CFE694FDC1}"/>
            </c:ext>
          </c:extLst>
        </c:ser>
        <c:dLbls>
          <c:showLegendKey val="0"/>
          <c:showVal val="0"/>
          <c:showCatName val="0"/>
          <c:showSerName val="0"/>
          <c:showPercent val="0"/>
          <c:showBubbleSize val="0"/>
        </c:dLbls>
        <c:gapWidth val="150"/>
        <c:overlap val="100"/>
        <c:axId val="1093351600"/>
        <c:axId val="849640544"/>
      </c:barChart>
      <c:catAx>
        <c:axId val="1093351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exend" pitchFamily="2" charset="0"/>
                <a:ea typeface="+mn-ea"/>
                <a:cs typeface="+mn-cs"/>
              </a:defRPr>
            </a:pPr>
            <a:endParaRPr lang="en-US"/>
          </a:p>
        </c:txPr>
        <c:crossAx val="849640544"/>
        <c:crosses val="autoZero"/>
        <c:auto val="1"/>
        <c:lblAlgn val="ctr"/>
        <c:lblOffset val="100"/>
        <c:noMultiLvlLbl val="0"/>
      </c:catAx>
      <c:valAx>
        <c:axId val="849640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exend" pitchFamily="2" charset="0"/>
                <a:ea typeface="+mn-ea"/>
                <a:cs typeface="+mn-cs"/>
              </a:defRPr>
            </a:pPr>
            <a:endParaRPr lang="en-US"/>
          </a:p>
        </c:txPr>
        <c:crossAx val="109335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Lexend"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3E89D5_974221BB.xml><?xml version="1.0" encoding="utf-8"?>
<p188:cmLst xmlns:a="http://schemas.openxmlformats.org/drawingml/2006/main" xmlns:r="http://schemas.openxmlformats.org/officeDocument/2006/relationships" xmlns:p188="http://schemas.microsoft.com/office/powerpoint/2018/8/main">
  <p188:cm id="{593A0578-CDA4-4B20-931C-15544CB9A5E8}" authorId="{64C97F59-7430-4586-CE97-BF36FD57FC22}" status="resolved" created="2024-09-04T14:19:48.052" complete="100000">
    <ac:deMkLst xmlns:ac="http://schemas.microsoft.com/office/drawing/2013/main/command">
      <pc:docMk xmlns:pc="http://schemas.microsoft.com/office/powerpoint/2013/main/command"/>
      <pc:sldMk xmlns:pc="http://schemas.microsoft.com/office/powerpoint/2013/main/command" cId="2537693627" sldId="2134804949"/>
      <ac:spMk id="7" creationId="{D2765508-10D9-4DD4-A190-CF1F8D29AEAD}"/>
    </ac:deMkLst>
    <p188:txBody>
      <a:bodyPr/>
      <a:lstStyle/>
      <a:p>
        <a:r>
          <a:rPr lang="en-GB"/>
          <a:t>[@Glenn Hadgraft - Business Intelligence Partner] notes from the meeting included, this is an area of focus, waiting lists are down. Benchmarking for the Eastern Region, ECC are in a good position. Can we refer to current numbers and not refer to Q2 within this report – narrative needs adjusting.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213B635-904A-4DA1-A500-81750DA6E57C}" type="datetimeFigureOut">
              <a:rPr lang="en-GB" smtClean="0"/>
              <a:t>05/11/2024</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08015D3-FEF9-4E6F-B77B-3CBBFF076E0B}" type="slidenum">
              <a:rPr lang="en-GB" smtClean="0"/>
              <a:t>‹#›</a:t>
            </a:fld>
            <a:endParaRPr lang="en-GB"/>
          </a:p>
        </p:txBody>
      </p:sp>
    </p:spTree>
    <p:extLst>
      <p:ext uri="{BB962C8B-B14F-4D97-AF65-F5344CB8AC3E}">
        <p14:creationId xmlns:p14="http://schemas.microsoft.com/office/powerpoint/2010/main" val="352698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E08015D3-FEF9-4E6F-B77B-3CBBFF076E0B}"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84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a:solidFill>
                  <a:srgbClr val="000000"/>
                </a:solidFill>
                <a:latin typeface="Lexend" pitchFamily="2" charset="0"/>
                <a:ea typeface="Calibri"/>
                <a:cs typeface="Calibri"/>
              </a:rPr>
              <a:t>Please note the revised target to include Multiply Essex. The target previously only measured Multiply learners through ACL and so has increased from 6,825 to 8,565.</a:t>
            </a:r>
          </a:p>
          <a:p>
            <a:endParaRPr lang="en-GB"/>
          </a:p>
        </p:txBody>
      </p:sp>
      <p:sp>
        <p:nvSpPr>
          <p:cNvPr id="4" name="Slide Number Placeholder 3"/>
          <p:cNvSpPr>
            <a:spLocks noGrp="1"/>
          </p:cNvSpPr>
          <p:nvPr>
            <p:ph type="sldNum" sz="quarter" idx="5"/>
          </p:nvPr>
        </p:nvSpPr>
        <p:spPr/>
        <p:txBody>
          <a:bodyPr/>
          <a:lstStyle/>
          <a:p>
            <a:fld id="{E08015D3-FEF9-4E6F-B77B-3CBBFF076E0B}" type="slidenum">
              <a:rPr lang="en-GB" smtClean="0"/>
              <a:t>9</a:t>
            </a:fld>
            <a:endParaRPr lang="en-GB"/>
          </a:p>
        </p:txBody>
      </p:sp>
    </p:spTree>
    <p:extLst>
      <p:ext uri="{BB962C8B-B14F-4D97-AF65-F5344CB8AC3E}">
        <p14:creationId xmlns:p14="http://schemas.microsoft.com/office/powerpoint/2010/main" val="196560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8015D3-FEF9-4E6F-B77B-3CBBFF076E0B}" type="slidenum">
              <a:rPr lang="en-GB" smtClean="0"/>
              <a:t>13</a:t>
            </a:fld>
            <a:endParaRPr lang="en-GB"/>
          </a:p>
        </p:txBody>
      </p:sp>
    </p:spTree>
    <p:extLst>
      <p:ext uri="{BB962C8B-B14F-4D97-AF65-F5344CB8AC3E}">
        <p14:creationId xmlns:p14="http://schemas.microsoft.com/office/powerpoint/2010/main" val="218747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8015D3-FEF9-4E6F-B77B-3CBBFF076E0B}" type="slidenum">
              <a:rPr lang="en-GB" smtClean="0"/>
              <a:t>18</a:t>
            </a:fld>
            <a:endParaRPr lang="en-GB"/>
          </a:p>
        </p:txBody>
      </p:sp>
    </p:spTree>
    <p:extLst>
      <p:ext uri="{BB962C8B-B14F-4D97-AF65-F5344CB8AC3E}">
        <p14:creationId xmlns:p14="http://schemas.microsoft.com/office/powerpoint/2010/main" val="79961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07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3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762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50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DA5A-363A-3804-2CFF-AAB223C7D1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406861-F620-12C5-2931-56F6DAB2C4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34C22D-1907-9006-4DD4-9B14A700268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2717CC2-E561-91CC-DD6F-DD01F4871A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436E6F-3AC8-13B0-CC4A-E74DE5500095}"/>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239310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FC1D-46CD-C92F-8E49-6D769781A8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4A0C04-A099-DF05-39DF-417F56280F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811CA9-2E49-B45E-2AEA-4748D5E5866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411E99B-67E8-1441-EF6C-DF2CD4A1EF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8FC79-224F-6DB7-8D53-5D82B7A94C96}"/>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162298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64AC3D-2D1F-B0DF-38E9-7E728CF06D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C479D8-CA54-EF21-4574-6EFB0B570B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4A2BB1-0488-691F-36B6-567F0314DBD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1D626E6-A072-74C2-4B2B-40FB91E34B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8BB77-3DCF-55DB-6AA8-46D6CF877E0C}"/>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662661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0312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68276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657301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920737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4195006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933837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206848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40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A3FD-33F5-3831-C7E8-2EFE2CE26D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652BC9-2C3E-C7EE-99D9-A50826659B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114203-E863-4A18-DFA9-1B71FC43B71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8238BEA-1078-7847-81F2-40F940CB3F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4C792C-653A-F62C-7C37-217505BD3864}"/>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3232306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251608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618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6408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09139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83828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77646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579264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125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951049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2952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50FDB-BDAC-0CAD-D466-112D514DB3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99BA3-4C08-0369-91C9-7D5ABA1A45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FD44D9-42F8-8F81-5FD1-F77611C03A1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C698321-5206-4CF1-EC2B-CB0BFF5E84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53CBC-241F-6934-73E3-8A7B80FDB260}"/>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3971424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547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05/11/2024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05/11/2024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05/11/2024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894518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4098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9089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07658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D112-8437-C8C5-2CC7-54A810E334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55F0F-28DF-3838-6653-43F3E9F285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FB87B9-D994-92DD-3F50-A003A5B4A7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D2CCB9-E7C0-3887-19FC-8DDFB6289BF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C34CF4D-0936-32A4-65EC-451E3533E8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8F8A44-A97B-786B-43B5-E95B5CB06DE7}"/>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2634360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4235286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32824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37783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82905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48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CACD-36A4-CA2E-BD54-8D89D455D2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EC4E4C-7ECE-0363-E432-A5CCA28A9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BD9E9E-6FD4-FC4C-B6DB-EC67E0265D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950D62-66C0-20F1-B4D8-1214511FB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F6173B-F1DE-B463-4F33-BFCE00E2AB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9CED69-D8CF-BDE8-3783-A913267B3DFA}"/>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EA0E2B16-BF9B-9D16-B073-85A65B579F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28409E-DB5E-AE9A-3193-3F3F58CFE524}"/>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305054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66C3-1AC6-5591-950C-2C51992E7E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0ED4C2-243E-A9FF-BFE9-48A8E6DCFEB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922DC3-045F-0A9A-C7FE-A4759F4789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CA0798-9365-0500-4C63-097DFA7E6A17}"/>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234519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43A455-AABE-94F8-AD5F-8E755DF084C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A6982D5-2B94-F685-E276-DD10798528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EDEC47-4EA3-9EBD-1A71-B303102EBCCD}"/>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91444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1397-4158-3D1D-57FE-0CFC029C7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5FAD32-616B-3FFC-E539-E74FB57F0A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79656D-4CFC-40DE-7FDA-AF81C7878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613AE1-54F4-AECF-D1FD-1F5077182CF7}"/>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C6A4F0A-F336-D6C3-E24D-7640FC1C05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5D10B4-AC4C-9DCA-21BE-24BA05C368C9}"/>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271335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A9CD-EBB8-F1D8-9DC4-E2033710D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04A89F5-DDFB-E22B-B2E9-206F50D86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1F5E03-FADB-CE69-8124-94A33A6B9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78A2F-B0A8-1F9D-E5BD-E207ED50A482}"/>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3DE3D25-7AD8-BF88-A399-9DB16B8C5C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88545C-88BB-482F-598B-032ACCDE48FE}"/>
              </a:ext>
            </a:extLst>
          </p:cNvPr>
          <p:cNvSpPr>
            <a:spLocks noGrp="1"/>
          </p:cNvSpPr>
          <p:nvPr>
            <p:ph type="sldNum" sz="quarter" idx="12"/>
          </p:nvPr>
        </p:nvSpPr>
        <p:spPr/>
        <p:txBody>
          <a:bodyPr/>
          <a:lstStyle/>
          <a:p>
            <a:fld id="{941A83EB-D591-46D9-B640-C71F360798B1}" type="slidenum">
              <a:rPr lang="en-GB" smtClean="0"/>
              <a:t>‹#›</a:t>
            </a:fld>
            <a:endParaRPr lang="en-GB"/>
          </a:p>
        </p:txBody>
      </p:sp>
    </p:spTree>
    <p:extLst>
      <p:ext uri="{BB962C8B-B14F-4D97-AF65-F5344CB8AC3E}">
        <p14:creationId xmlns:p14="http://schemas.microsoft.com/office/powerpoint/2010/main" val="115696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41247-E053-C32B-07B0-31BE0981B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FC186D-F1E3-FD5E-C136-F1C8821E2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6ED63C-FEA8-F6F4-B0CD-F7A320014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7E872F91-ABA3-C391-FABD-60B259C66C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E27728-CDF1-A36D-BE1A-8F282C8B75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A83EB-D591-46D9-B640-C71F360798B1}" type="slidenum">
              <a:rPr lang="en-GB" smtClean="0"/>
              <a:t>‹#›</a:t>
            </a:fld>
            <a:endParaRPr lang="en-GB"/>
          </a:p>
        </p:txBody>
      </p:sp>
    </p:spTree>
    <p:extLst>
      <p:ext uri="{BB962C8B-B14F-4D97-AF65-F5344CB8AC3E}">
        <p14:creationId xmlns:p14="http://schemas.microsoft.com/office/powerpoint/2010/main" val="364570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66" r:id="rId12"/>
    <p:sldLayoutId id="2147483767" r:id="rId13"/>
    <p:sldLayoutId id="214748380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3820683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68" r:id="rId11"/>
    <p:sldLayoutId id="2147483769" r:id="rId12"/>
    <p:sldLayoutId id="2147483673" r:id="rId13"/>
    <p:sldLayoutId id="2147483674" r:id="rId14"/>
    <p:sldLayoutId id="2147483770" r:id="rId15"/>
    <p:sldLayoutId id="2147483676" r:id="rId16"/>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05/11/2024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389417312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771" r:id="rId3"/>
    <p:sldLayoutId id="2147483720" r:id="rId4"/>
    <p:sldLayoutId id="2147483721" r:id="rId5"/>
    <p:sldLayoutId id="2147483811" r:id="rId6"/>
    <p:sldLayoutId id="2147483723" r:id="rId7"/>
    <p:sldLayoutId id="2147483724" r:id="rId8"/>
    <p:sldLayoutId id="2147483812" r:id="rId9"/>
    <p:sldLayoutId id="2147483726" r:id="rId10"/>
    <p:sldLayoutId id="2147483727" r:id="rId11"/>
    <p:sldLayoutId id="2147483813" r:id="rId12"/>
    <p:sldLayoutId id="2147483729" r:id="rId13"/>
    <p:sldLayoutId id="2147483814" r:id="rId14"/>
    <p:sldLayoutId id="2147483731" r:id="rId15"/>
    <p:sldLayoutId id="2147483732"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7F3E89D5_974221BB.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slide" Target="slide6.xml"/><Relationship Id="rId7" Type="http://schemas.openxmlformats.org/officeDocument/2006/relationships/image" Target="../media/image16.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21.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4.sv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s://www.facebook.com/essexcountycouncil" TargetMode="External"/><Relationship Id="rId3" Type="http://schemas.openxmlformats.org/officeDocument/2006/relationships/hyperlink" Target="mailto:Duncan.Taylor@essex.gov.uk" TargetMode="External"/><Relationship Id="rId7" Type="http://schemas.openxmlformats.org/officeDocument/2006/relationships/image" Target="../media/image31.sv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30.png"/><Relationship Id="rId5" Type="http://schemas.openxmlformats.org/officeDocument/2006/relationships/hyperlink" Target="https://twitter.com/Essex_CC" TargetMode="External"/><Relationship Id="rId10" Type="http://schemas.openxmlformats.org/officeDocument/2006/relationships/image" Target="../media/image33.svg"/><Relationship Id="rId4" Type="http://schemas.openxmlformats.org/officeDocument/2006/relationships/hyperlink" Target="mailto:Louisa.Thomas@essex.gov.uk" TargetMode="External"/><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26865F-1E03-265C-9306-9D6D4172F2D0}"/>
              </a:ext>
            </a:extLst>
          </p:cNvPr>
          <p:cNvSpPr/>
          <p:nvPr/>
        </p:nvSpPr>
        <p:spPr>
          <a:xfrm>
            <a:off x="1" y="0"/>
            <a:ext cx="12191999" cy="6843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Sea of hands in the middle">
            <a:extLst>
              <a:ext uri="{FF2B5EF4-FFF2-40B4-BE49-F238E27FC236}">
                <a16:creationId xmlns:a16="http://schemas.microsoft.com/office/drawing/2014/main" id="{F506D761-1F25-2CBF-B66B-83B5FF505775}"/>
              </a:ext>
            </a:extLst>
          </p:cNvPr>
          <p:cNvPicPr>
            <a:picLocks noChangeAspect="1"/>
          </p:cNvPicPr>
          <p:nvPr/>
        </p:nvPicPr>
        <p:blipFill rotWithShape="1">
          <a:blip r:embed="rId2">
            <a:extLst>
              <a:ext uri="{28A0092B-C50C-407E-A947-70E740481C1C}">
                <a14:useLocalDpi xmlns:a14="http://schemas.microsoft.com/office/drawing/2010/main" val="0"/>
              </a:ext>
            </a:extLst>
          </a:blip>
          <a:srcRect l="-4911" t="13449" r="11969" b="15112"/>
          <a:stretch/>
        </p:blipFill>
        <p:spPr>
          <a:xfrm>
            <a:off x="-791812" y="-47625"/>
            <a:ext cx="13060012" cy="6905625"/>
          </a:xfrm>
          <a:prstGeom prst="rect">
            <a:avLst/>
          </a:prstGeom>
        </p:spPr>
      </p:pic>
      <p:sp>
        <p:nvSpPr>
          <p:cNvPr id="14" name="Rectangle 13">
            <a:extLst>
              <a:ext uri="{FF2B5EF4-FFF2-40B4-BE49-F238E27FC236}">
                <a16:creationId xmlns:a16="http://schemas.microsoft.com/office/drawing/2014/main" id="{CB190F3E-8A86-E79D-6E56-975805CC7826}"/>
              </a:ext>
            </a:extLst>
          </p:cNvPr>
          <p:cNvSpPr/>
          <p:nvPr/>
        </p:nvSpPr>
        <p:spPr>
          <a:xfrm>
            <a:off x="-114851" y="-61913"/>
            <a:ext cx="6197967" cy="6905625"/>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B122B09-22E7-08F6-046E-BCCDF0E6D427}"/>
              </a:ext>
            </a:extLst>
          </p:cNvPr>
          <p:cNvSpPr/>
          <p:nvPr/>
        </p:nvSpPr>
        <p:spPr>
          <a:xfrm>
            <a:off x="-101967" y="5963807"/>
            <a:ext cx="12370167" cy="901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137489AB-DCE9-D6D3-DBCA-F5194C15AD74}"/>
              </a:ext>
            </a:extLst>
          </p:cNvPr>
          <p:cNvPicPr>
            <a:picLocks noChangeAspect="1"/>
          </p:cNvPicPr>
          <p:nvPr/>
        </p:nvPicPr>
        <p:blipFill>
          <a:blip r:embed="rId3"/>
          <a:stretch>
            <a:fillRect/>
          </a:stretch>
        </p:blipFill>
        <p:spPr>
          <a:xfrm>
            <a:off x="9176286" y="6057287"/>
            <a:ext cx="3053814" cy="714375"/>
          </a:xfrm>
          <a:prstGeom prst="rect">
            <a:avLst/>
          </a:prstGeom>
        </p:spPr>
      </p:pic>
      <p:sp>
        <p:nvSpPr>
          <p:cNvPr id="16" name="TextBox 15">
            <a:extLst>
              <a:ext uri="{FF2B5EF4-FFF2-40B4-BE49-F238E27FC236}">
                <a16:creationId xmlns:a16="http://schemas.microsoft.com/office/drawing/2014/main" id="{E3728E4A-6818-4FAC-03B0-12181E1D15E9}"/>
              </a:ext>
            </a:extLst>
          </p:cNvPr>
          <p:cNvSpPr txBox="1"/>
          <p:nvPr/>
        </p:nvSpPr>
        <p:spPr>
          <a:xfrm>
            <a:off x="326950" y="775007"/>
            <a:ext cx="5411244" cy="169101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Lexend" pitchFamily="2" charset="0"/>
                <a:ea typeface="ADLaM Display"/>
                <a:cs typeface="ADLaM Display"/>
              </a:rPr>
              <a:t>Corporate Performance Report</a:t>
            </a: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Lexend" pitchFamily="2" charset="0"/>
                <a:cs typeface="Aharoni"/>
              </a:rPr>
              <a:t>2024-25: Quarter </a:t>
            </a:r>
            <a:r>
              <a:rPr lang="en-GB" sz="2000" b="1" dirty="0">
                <a:solidFill>
                  <a:prstClr val="white"/>
                </a:solidFill>
                <a:latin typeface="Lexend" pitchFamily="2" charset="0"/>
                <a:cs typeface="Aharoni"/>
              </a:rPr>
              <a:t>1</a:t>
            </a:r>
            <a:r>
              <a:rPr kumimoji="0" lang="en-GB" sz="2000" b="1" i="0" u="none" strike="noStrike" kern="1200" cap="none" spc="0" normalizeH="0" baseline="0" noProof="0" dirty="0">
                <a:ln>
                  <a:noFill/>
                </a:ln>
                <a:solidFill>
                  <a:prstClr val="white"/>
                </a:solidFill>
                <a:effectLst/>
                <a:uLnTx/>
                <a:uFillTx/>
                <a:latin typeface="Lexend" pitchFamily="2" charset="0"/>
                <a:cs typeface="Aharoni"/>
              </a:rPr>
              <a:t>: April – </a:t>
            </a:r>
            <a:r>
              <a:rPr lang="en-GB" sz="2000" b="1" dirty="0">
                <a:solidFill>
                  <a:prstClr val="white"/>
                </a:solidFill>
                <a:latin typeface="Lexend" pitchFamily="2" charset="0"/>
                <a:cs typeface="Aharoni"/>
              </a:rPr>
              <a:t>June</a:t>
            </a:r>
            <a:endParaRPr kumimoji="0" lang="en-GB" sz="2000" b="1" i="0" u="none" strike="noStrike" kern="1200" cap="none" spc="0" normalizeH="0" baseline="0" noProof="0" dirty="0">
              <a:ln>
                <a:noFill/>
              </a:ln>
              <a:solidFill>
                <a:prstClr val="white"/>
              </a:solidFill>
              <a:effectLst/>
              <a:uLnTx/>
              <a:uFillTx/>
              <a:latin typeface="Lexend" pitchFamily="2" charset="0"/>
              <a:cs typeface="Aharoni"/>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lang="en-GB" sz="2000" b="1" dirty="0">
              <a:solidFill>
                <a:prstClr val="white"/>
              </a:solidFill>
              <a:latin typeface="Lexend" pitchFamily="2" charset="0"/>
              <a:cs typeface="Aharoni"/>
            </a:endParaRP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Lexend" pitchFamily="2" charset="0"/>
                <a:cs typeface="Aharoni"/>
              </a:rPr>
              <a:t>Corporate Scrutiny</a:t>
            </a:r>
            <a:r>
              <a:rPr lang="en-GB" sz="2000" b="1" dirty="0">
                <a:solidFill>
                  <a:prstClr val="white"/>
                </a:solidFill>
                <a:latin typeface="Lexend" pitchFamily="2" charset="0"/>
                <a:cs typeface="Aharoni"/>
              </a:rPr>
              <a:t>: Strategic Performance </a:t>
            </a:r>
            <a:endParaRPr kumimoji="0" lang="en-GB" sz="2000" b="1" i="0" u="none" strike="noStrike" kern="1200" cap="none" spc="0" normalizeH="0" baseline="0" noProof="0" dirty="0">
              <a:ln>
                <a:noFill/>
              </a:ln>
              <a:solidFill>
                <a:prstClr val="white"/>
              </a:solidFill>
              <a:effectLst/>
              <a:uLnTx/>
              <a:uFillTx/>
              <a:latin typeface="Lexend" pitchFamily="2" charset="0"/>
              <a:cs typeface="Aharon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Lexend" pitchFamily="2" charset="0"/>
              </a:rPr>
              <a:t>Policy Unit</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a:ea typeface="+mn-ea"/>
              <a:cs typeface="Aharoni" panose="020B0604020202020204" pitchFamily="2" charset="-79"/>
            </a:endParaRPr>
          </a:p>
        </p:txBody>
      </p:sp>
    </p:spTree>
    <p:extLst>
      <p:ext uri="{BB962C8B-B14F-4D97-AF65-F5344CB8AC3E}">
        <p14:creationId xmlns:p14="http://schemas.microsoft.com/office/powerpoint/2010/main" val="887520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4D2080-4ABB-B346-E410-C8487DA51B72}"/>
              </a:ext>
            </a:extLst>
          </p:cNvPr>
          <p:cNvSpPr>
            <a:spLocks noGrp="1"/>
          </p:cNvSpPr>
          <p:nvPr>
            <p:ph type="sldNum" sz="quarter" idx="12"/>
          </p:nvPr>
        </p:nvSpPr>
        <p:spPr>
          <a:xfrm>
            <a:off x="9372600" y="6492875"/>
            <a:ext cx="2743200" cy="365125"/>
          </a:xfrm>
        </p:spPr>
        <p:txBody>
          <a:bodyPr/>
          <a:lstStyle/>
          <a:p>
            <a:fld id="{941A83EB-D591-46D9-B640-C71F360798B1}" type="slidenum">
              <a:rPr lang="en-GB" smtClean="0">
                <a:latin typeface="Lexend" pitchFamily="2" charset="0"/>
              </a:rPr>
              <a:t>10</a:t>
            </a:fld>
            <a:endParaRPr lang="en-GB">
              <a:latin typeface="Lexend" pitchFamily="2" charset="0"/>
            </a:endParaRPr>
          </a:p>
        </p:txBody>
      </p:sp>
      <p:sp>
        <p:nvSpPr>
          <p:cNvPr id="4" name="Title 4">
            <a:extLst>
              <a:ext uri="{FF2B5EF4-FFF2-40B4-BE49-F238E27FC236}">
                <a16:creationId xmlns:a16="http://schemas.microsoft.com/office/drawing/2014/main" id="{8D12CB3B-71BD-F04E-B4BF-D72EB33D898F}"/>
              </a:ext>
            </a:extLst>
          </p:cNvPr>
          <p:cNvSpPr txBox="1">
            <a:spLocks/>
          </p:cNvSpPr>
          <p:nvPr/>
        </p:nvSpPr>
        <p:spPr>
          <a:xfrm rot="16200000">
            <a:off x="-3054899" y="3053745"/>
            <a:ext cx="6858001" cy="750508"/>
          </a:xfrm>
          <a:prstGeom prst="rect">
            <a:avLst/>
          </a:prstGeom>
          <a:solidFill>
            <a:srgbClr val="729D4D"/>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High Quality Environment</a:t>
            </a:r>
          </a:p>
        </p:txBody>
      </p:sp>
      <p:graphicFrame>
        <p:nvGraphicFramePr>
          <p:cNvPr id="5" name="Table 4">
            <a:extLst>
              <a:ext uri="{FF2B5EF4-FFF2-40B4-BE49-F238E27FC236}">
                <a16:creationId xmlns:a16="http://schemas.microsoft.com/office/drawing/2014/main" id="{423A8DA7-A4E9-F1BE-0BA7-E56E5D3282A2}"/>
              </a:ext>
            </a:extLst>
          </p:cNvPr>
          <p:cNvGraphicFramePr>
            <a:graphicFrameLocks noGrp="1"/>
          </p:cNvGraphicFramePr>
          <p:nvPr>
            <p:extLst>
              <p:ext uri="{D42A27DB-BD31-4B8C-83A1-F6EECF244321}">
                <p14:modId xmlns:p14="http://schemas.microsoft.com/office/powerpoint/2010/main" val="1303368091"/>
              </p:ext>
            </p:extLst>
          </p:nvPr>
        </p:nvGraphicFramePr>
        <p:xfrm>
          <a:off x="855601" y="640198"/>
          <a:ext cx="6258044" cy="5391147"/>
        </p:xfrm>
        <a:graphic>
          <a:graphicData uri="http://schemas.openxmlformats.org/drawingml/2006/table">
            <a:tbl>
              <a:tblPr firstRow="1" bandRow="1"/>
              <a:tblGrid>
                <a:gridCol w="2102671">
                  <a:extLst>
                    <a:ext uri="{9D8B030D-6E8A-4147-A177-3AD203B41FA5}">
                      <a16:colId xmlns:a16="http://schemas.microsoft.com/office/drawing/2014/main" val="4034003538"/>
                    </a:ext>
                  </a:extLst>
                </a:gridCol>
                <a:gridCol w="657085">
                  <a:extLst>
                    <a:ext uri="{9D8B030D-6E8A-4147-A177-3AD203B41FA5}">
                      <a16:colId xmlns:a16="http://schemas.microsoft.com/office/drawing/2014/main" val="2277526569"/>
                    </a:ext>
                  </a:extLst>
                </a:gridCol>
                <a:gridCol w="634476">
                  <a:extLst>
                    <a:ext uri="{9D8B030D-6E8A-4147-A177-3AD203B41FA5}">
                      <a16:colId xmlns:a16="http://schemas.microsoft.com/office/drawing/2014/main" val="742693960"/>
                    </a:ext>
                  </a:extLst>
                </a:gridCol>
                <a:gridCol w="634476">
                  <a:extLst>
                    <a:ext uri="{9D8B030D-6E8A-4147-A177-3AD203B41FA5}">
                      <a16:colId xmlns:a16="http://schemas.microsoft.com/office/drawing/2014/main" val="3627318929"/>
                    </a:ext>
                  </a:extLst>
                </a:gridCol>
                <a:gridCol w="692767">
                  <a:extLst>
                    <a:ext uri="{9D8B030D-6E8A-4147-A177-3AD203B41FA5}">
                      <a16:colId xmlns:a16="http://schemas.microsoft.com/office/drawing/2014/main" val="1836491562"/>
                    </a:ext>
                  </a:extLst>
                </a:gridCol>
                <a:gridCol w="731624">
                  <a:extLst>
                    <a:ext uri="{9D8B030D-6E8A-4147-A177-3AD203B41FA5}">
                      <a16:colId xmlns:a16="http://schemas.microsoft.com/office/drawing/2014/main" val="231473195"/>
                    </a:ext>
                  </a:extLst>
                </a:gridCol>
                <a:gridCol w="804945">
                  <a:extLst>
                    <a:ext uri="{9D8B030D-6E8A-4147-A177-3AD203B41FA5}">
                      <a16:colId xmlns:a16="http://schemas.microsoft.com/office/drawing/2014/main" val="4213819942"/>
                    </a:ext>
                  </a:extLst>
                </a:gridCol>
              </a:tblGrid>
              <a:tr h="10226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 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Q4:</a:t>
                      </a:r>
                    </a:p>
                    <a:p>
                      <a:pPr algn="ctr"/>
                      <a:r>
                        <a:rPr lang="en-GB" sz="1000" b="0">
                          <a:latin typeface="Lexend" pitchFamily="2" charset="0"/>
                        </a:rPr>
                        <a:t> 23/24</a:t>
                      </a:r>
                    </a:p>
                  </a:txBody>
                  <a:tcPr anchor="ctr">
                    <a:lnL w="12700" cmpd="sng">
                      <a:noFill/>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Q1:</a:t>
                      </a:r>
                    </a:p>
                    <a:p>
                      <a:pPr algn="ctr"/>
                      <a:r>
                        <a:rPr lang="en-GB" sz="1000" b="1">
                          <a:latin typeface="Lexend" pitchFamily="2" charset="0"/>
                        </a:rPr>
                        <a:t>24/25</a:t>
                      </a: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Target</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5349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endParaRPr lang="en-GB" sz="1100" b="0" i="0" u="none" strike="noStrike" noProof="0">
                        <a:solidFill>
                          <a:srgbClr val="000000"/>
                        </a:solidFill>
                        <a:effectLst/>
                        <a:highlight>
                          <a:srgbClr val="FFFF00"/>
                        </a:highlight>
                        <a:latin typeface="Lexend" pitchFamily="2" charset="0"/>
                      </a:endParaRPr>
                    </a:p>
                    <a:p>
                      <a:pPr lvl="0" algn="l">
                        <a:buNone/>
                      </a:pPr>
                      <a:r>
                        <a:rPr lang="en-GB" sz="1100" b="0" i="0" u="none" strike="noStrike" noProof="0">
                          <a:solidFill>
                            <a:srgbClr val="000000"/>
                          </a:solidFill>
                          <a:effectLst/>
                          <a:latin typeface="Lexend" pitchFamily="2" charset="0"/>
                        </a:rPr>
                        <a:t>Number of </a:t>
                      </a:r>
                      <a:r>
                        <a:rPr lang="en-GB" sz="1100" b="0" i="0" u="sng" strike="noStrike" noProof="0">
                          <a:solidFill>
                            <a:srgbClr val="000000"/>
                          </a:solidFill>
                          <a:effectLst/>
                          <a:latin typeface="Lexend" pitchFamily="2" charset="0"/>
                        </a:rPr>
                        <a:t>properties</a:t>
                      </a:r>
                      <a:r>
                        <a:rPr lang="en-GB" sz="1100" b="0" i="0" u="none" strike="noStrike" noProof="0">
                          <a:solidFill>
                            <a:srgbClr val="000000"/>
                          </a:solidFill>
                          <a:effectLst/>
                          <a:latin typeface="Lexend" pitchFamily="2" charset="0"/>
                        </a:rPr>
                        <a:t> where risk has been reduced as a result of Flood Management Schemes </a:t>
                      </a:r>
                    </a:p>
                  </a:txBody>
                  <a:tcPr marL="9524" marR="9524" marT="952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N/A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21</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rgbClr val="000000"/>
                          </a:solidFill>
                          <a:effectLst/>
                          <a:latin typeface="Lexend" pitchFamily="2" charset="0"/>
                        </a:rPr>
                        <a:t>30</a:t>
                      </a:r>
                    </a:p>
                  </a:txBody>
                  <a:tcPr marL="9524" marR="9524" marT="952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rgbClr val="000000"/>
                          </a:solidFill>
                          <a:effectLst/>
                          <a:latin typeface="Lexend" pitchFamily="2" charset="0"/>
                        </a:rPr>
                        <a:t>249</a:t>
                      </a:r>
                    </a:p>
                  </a:txBody>
                  <a:tcPr marL="9524" marR="9524" marT="9524"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1" i="0" u="none" strike="noStrike">
                        <a:solidFill>
                          <a:srgbClr val="000000"/>
                        </a:solidFill>
                        <a:effectLst/>
                        <a:latin typeface="Lexend" pitchFamily="2" charset="0"/>
                      </a:endParaRPr>
                    </a:p>
                    <a:p>
                      <a:pPr lvl="0" algn="ctr">
                        <a:buNone/>
                      </a:pPr>
                      <a:endParaRPr lang="en-GB" sz="1100" b="1" i="0" u="none" strike="noStrike">
                        <a:solidFill>
                          <a:srgbClr val="000000"/>
                        </a:solidFill>
                        <a:effectLst/>
                        <a:latin typeface="Lexend" pitchFamily="2" charset="0"/>
                      </a:endParaRPr>
                    </a:p>
                    <a:p>
                      <a:pPr lvl="0" algn="ctr">
                        <a:buNone/>
                      </a:pPr>
                      <a:r>
                        <a:rPr lang="en-GB" sz="1100" b="1" i="0" u="none" strike="noStrike">
                          <a:solidFill>
                            <a:srgbClr val="000000"/>
                          </a:solidFill>
                          <a:effectLst/>
                          <a:latin typeface="Lexend" pitchFamily="2"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Wingdings 3"/>
                        <a:sym typeface="Wingdings 3"/>
                      </a:endParaRPr>
                    </a:p>
                    <a:p>
                      <a:pPr lvl="0" algn="ctr">
                        <a:buNone/>
                      </a:pPr>
                      <a:endParaRPr lang="en-GB" sz="1100" b="1" i="0" u="none" strike="noStrike">
                        <a:solidFill>
                          <a:srgbClr val="000000"/>
                        </a:solidFill>
                        <a:effectLst/>
                        <a:latin typeface="Lexend" pitchFamily="2" charset="0"/>
                      </a:endParaRPr>
                    </a:p>
                  </a:txBody>
                  <a:tcPr marL="9524" marR="9524" marT="9524"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chemeClr val="tx1"/>
                          </a:solidFill>
                          <a:effectLst/>
                          <a:latin typeface="Lexend" pitchFamily="2" charset="0"/>
                        </a:rPr>
                        <a:t>215</a:t>
                      </a:r>
                    </a:p>
                  </a:txBody>
                  <a:tcPr marL="9524" marR="9524" marT="9524"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903319"/>
                  </a:ext>
                </a:extLst>
              </a:tr>
              <a:tr h="15349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Replacing streetlights (mainly residential roads) in Essex with new LED lights</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8,249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100" b="0">
                        <a:latin typeface="Lexend" pitchFamily="2" charset="0"/>
                      </a:endParaRPr>
                    </a:p>
                    <a:p>
                      <a:pPr algn="ctr"/>
                      <a:r>
                        <a:rPr lang="en-GB" sz="1100" b="0">
                          <a:latin typeface="Lexend" pitchFamily="2" charset="0"/>
                        </a:rPr>
                        <a:t>16,509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24,028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050" b="0" i="0" u="none" strike="noStrike">
                        <a:solidFill>
                          <a:srgbClr val="000000"/>
                        </a:solidFill>
                        <a:effectLst/>
                        <a:latin typeface="Lexend" pitchFamily="2" charset="0"/>
                      </a:endParaRPr>
                    </a:p>
                    <a:p>
                      <a:pPr algn="ctr" fontAlgn="ctr"/>
                      <a:r>
                        <a:rPr lang="en-GB" sz="1050" b="0" i="0" u="none" strike="noStrike">
                          <a:solidFill>
                            <a:srgbClr val="000000"/>
                          </a:solidFill>
                          <a:effectLst/>
                          <a:latin typeface="Lexend" pitchFamily="2" charset="0"/>
                        </a:rPr>
                        <a:t>30,207</a:t>
                      </a:r>
                    </a:p>
                  </a:txBody>
                  <a:tcPr marL="9525" marR="9525" marT="9525"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1" i="0" u="none" strike="noStrike">
                        <a:solidFill>
                          <a:srgbClr val="000000"/>
                        </a:solidFill>
                        <a:effectLst/>
                        <a:latin typeface="Lexend" pitchFamily="2" charset="0"/>
                      </a:endParaRPr>
                    </a:p>
                    <a:p>
                      <a:pPr algn="ctr" fontAlgn="ctr"/>
                      <a:endParaRPr lang="en-GB" sz="1100" b="1" i="0" u="none" strike="noStrike">
                        <a:solidFill>
                          <a:srgbClr val="000000"/>
                        </a:solidFill>
                        <a:effectLst/>
                        <a:latin typeface="Lexend" pitchFamily="2" charset="0"/>
                      </a:endParaRPr>
                    </a:p>
                    <a:p>
                      <a:pPr algn="ctr" fontAlgn="ctr"/>
                      <a:endParaRPr lang="en-GB" sz="1100" b="1" i="0" u="none" strike="noStrike">
                        <a:solidFill>
                          <a:srgbClr val="000000"/>
                        </a:solidFill>
                        <a:effectLst/>
                        <a:latin typeface="Lexend" pitchFamily="2" charset="0"/>
                      </a:endParaRPr>
                    </a:p>
                    <a:p>
                      <a:pPr algn="ctr" fontAlgn="ctr"/>
                      <a:r>
                        <a:rPr lang="en-GB" sz="1100" b="1" i="0" u="none" strike="noStrike">
                          <a:solidFill>
                            <a:srgbClr val="000000"/>
                          </a:solidFill>
                          <a:effectLst/>
                          <a:latin typeface="Lexend" pitchFamily="2" charset="0"/>
                        </a:rPr>
                        <a:t>723</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Wingdings 3"/>
                        <a:sym typeface="Wingdings 3"/>
                      </a:endParaRPr>
                    </a:p>
                    <a:p>
                      <a:pPr algn="ctr" fontAlgn="ctr"/>
                      <a:endParaRPr lang="en-GB" sz="1100" b="1" i="0" u="none" strike="noStrike">
                        <a:solidFill>
                          <a:srgbClr val="000000"/>
                        </a:solidFill>
                        <a:effectLst/>
                        <a:latin typeface="Lexend" pitchFamily="2"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chemeClr val="tx1"/>
                        </a:solidFill>
                        <a:effectLst/>
                        <a:highlight>
                          <a:srgbClr val="FFFF00"/>
                        </a:highlight>
                        <a:latin typeface="Lexend" pitchFamily="2" charset="0"/>
                      </a:endParaRPr>
                    </a:p>
                    <a:p>
                      <a:pPr algn="ctr" fontAlgn="ctr"/>
                      <a:r>
                        <a:rPr lang="en-GB" sz="1100" b="0" i="0" u="none" strike="noStrike">
                          <a:solidFill>
                            <a:schemeClr val="tx1"/>
                          </a:solidFill>
                          <a:effectLst/>
                          <a:latin typeface="Lexend" pitchFamily="2" charset="0"/>
                        </a:rPr>
                        <a:t>1,558</a:t>
                      </a:r>
                    </a:p>
                  </a:txBody>
                  <a:tcPr marL="9525" marR="9525" marT="9525"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2985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noProof="0">
                          <a:solidFill>
                            <a:srgbClr val="000000"/>
                          </a:solidFill>
                          <a:effectLst/>
                          <a:latin typeface="Lexend" pitchFamily="2" charset="0"/>
                        </a:rPr>
                        <a:t>Number of trees planted from Essex Forest Initiative </a:t>
                      </a:r>
                      <a:endParaRPr lang="en-US" sz="1100">
                        <a:latin typeface="Lexend" pitchFamily="2" charset="0"/>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73,600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173,688</a:t>
                      </a:r>
                    </a:p>
                  </a:txBody>
                  <a:tcPr marL="9525" marR="9525" marT="9525"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1" i="0" u="none" strike="noStrike" dirty="0">
                        <a:solidFill>
                          <a:srgbClr val="000000"/>
                        </a:solidFill>
                        <a:effectLst/>
                        <a:latin typeface="Lexend" pitchFamily="2" charset="0"/>
                      </a:endParaRPr>
                    </a:p>
                    <a:p>
                      <a:pPr algn="ctr" fontAlgn="ctr"/>
                      <a:r>
                        <a:rPr lang="en-GB" sz="1100" b="1" i="0" u="none" strike="noStrike" dirty="0">
                          <a:solidFill>
                            <a:srgbClr val="000000"/>
                          </a:solidFill>
                          <a:effectLst/>
                          <a:latin typeface="Lexend" pitchFamily="2" charset="0"/>
                        </a:rPr>
                        <a:t>0</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kern="1200" cap="none" spc="0" normalizeH="0" baseline="0" noProof="0" dirty="0">
                          <a:ln>
                            <a:noFill/>
                          </a:ln>
                          <a:solidFill>
                            <a:srgbClr val="000000"/>
                          </a:solidFill>
                          <a:effectLst/>
                          <a:uLnTx/>
                          <a:uFillTx/>
                          <a:latin typeface="Wingdings 3"/>
                          <a:sym typeface="Wingdings 3" panose="05040102010807070707" pitchFamily="18" charset="2"/>
                        </a:rPr>
                        <a:t></a:t>
                      </a:r>
                      <a:endParaRPr lang="en-GB" sz="1100" b="1" i="0" u="none" strike="noStrike" dirty="0">
                        <a:solidFill>
                          <a:srgbClr val="000000"/>
                        </a:solidFill>
                        <a:effectLst/>
                        <a:latin typeface="Lexend" pitchFamily="2"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dirty="0">
                          <a:solidFill>
                            <a:schemeClr val="tx1"/>
                          </a:solidFill>
                          <a:effectLst/>
                          <a:latin typeface="Lexend" pitchFamily="2" charset="0"/>
                        </a:rPr>
                        <a:t>100,000</a:t>
                      </a:r>
                    </a:p>
                  </a:txBody>
                  <a:tcPr marL="9525" marR="9525" marT="9525"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204738"/>
                  </a:ext>
                </a:extLst>
              </a:tr>
            </a:tbl>
          </a:graphicData>
        </a:graphic>
      </p:graphicFrame>
      <p:sp>
        <p:nvSpPr>
          <p:cNvPr id="2" name="Content Placeholder 2">
            <a:extLst>
              <a:ext uri="{FF2B5EF4-FFF2-40B4-BE49-F238E27FC236}">
                <a16:creationId xmlns:a16="http://schemas.microsoft.com/office/drawing/2014/main" id="{C425B571-18D4-9854-776F-F379E94B62D5}"/>
              </a:ext>
            </a:extLst>
          </p:cNvPr>
          <p:cNvSpPr txBox="1">
            <a:spLocks/>
          </p:cNvSpPr>
          <p:nvPr/>
        </p:nvSpPr>
        <p:spPr>
          <a:xfrm>
            <a:off x="821486" y="6675437"/>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8" name="Rectangle: Rounded Corners 7">
            <a:extLst>
              <a:ext uri="{FF2B5EF4-FFF2-40B4-BE49-F238E27FC236}">
                <a16:creationId xmlns:a16="http://schemas.microsoft.com/office/drawing/2014/main" id="{DF882544-98C8-127B-6D81-C33A3936CA80}"/>
              </a:ext>
            </a:extLst>
          </p:cNvPr>
          <p:cNvSpPr/>
          <p:nvPr/>
        </p:nvSpPr>
        <p:spPr>
          <a:xfrm>
            <a:off x="7219890" y="640197"/>
            <a:ext cx="4857902" cy="5723658"/>
          </a:xfrm>
          <a:prstGeom prst="roundRect">
            <a:avLst>
              <a:gd name="adj" fmla="val 2095"/>
            </a:avLst>
          </a:prstGeom>
          <a:solidFill>
            <a:srgbClr val="729D4D">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Content Placeholder 7">
            <a:extLst>
              <a:ext uri="{FF2B5EF4-FFF2-40B4-BE49-F238E27FC236}">
                <a16:creationId xmlns:a16="http://schemas.microsoft.com/office/drawing/2014/main" id="{B955FD3E-8B83-836C-C06A-D1A2A2B664F3}"/>
              </a:ext>
            </a:extLst>
          </p:cNvPr>
          <p:cNvSpPr txBox="1">
            <a:spLocks/>
          </p:cNvSpPr>
          <p:nvPr/>
        </p:nvSpPr>
        <p:spPr>
          <a:xfrm>
            <a:off x="7326135" y="710415"/>
            <a:ext cx="4645411" cy="1629010"/>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0000"/>
                </a:solidFill>
                <a:effectLst/>
                <a:uLnTx/>
                <a:uFillTx/>
                <a:latin typeface="Lexend" pitchFamily="2" charset="0"/>
                <a:ea typeface="Calibri"/>
                <a:cs typeface="Calibri"/>
              </a:rPr>
              <a:t>Flood Management Schemes: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a:latin typeface="Lexend" pitchFamily="2" charset="0"/>
              </a:rPr>
              <a:t>There were 8 Priority Projects scheduled for 2023/24, providing a reduced surface water flood risk to at least 215 properties.  During the year, the number of projects rose to 11 to take advantage of in-year opportunities and accelerated projects.  Five of the projects were delivered, and the remainder have been rolled over to 2024/25. The 11 projects provide reduced flooding risks to 369 properties overall, 249 of which were within this financial year (avoiding potential system savings of approx. £6m)</a:t>
            </a:r>
            <a:endParaRPr kumimoji="0" lang="en-GB" sz="1100" b="0" i="0" u="none" strike="noStrike" kern="1200" cap="none" spc="0" normalizeH="0" baseline="0" noProof="0">
              <a:ln>
                <a:noFill/>
              </a:ln>
              <a:solidFill>
                <a:srgbClr val="000000"/>
              </a:solidFill>
              <a:effectLst/>
              <a:uLnTx/>
              <a:uFillTx/>
              <a:latin typeface="Lexend" pitchFamily="2"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uLnTx/>
              <a:uFillTx/>
              <a:latin typeface="Lexend" pitchFamily="2"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uLnTx/>
              <a:uFillTx/>
              <a:latin typeface="Lexend" pitchFamily="2"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uLnTx/>
              <a:uFillTx/>
              <a:latin typeface="Lexend" pitchFamily="2"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a:ln>
                <a:noFill/>
              </a:ln>
              <a:solidFill>
                <a:srgbClr val="000000"/>
              </a:solidFill>
              <a:effectLst/>
              <a:uLnTx/>
              <a:uFillTx/>
              <a:latin typeface="Calibri"/>
              <a:ea typeface="Calibri"/>
              <a:cs typeface="Calibri"/>
            </a:endParaRPr>
          </a:p>
        </p:txBody>
      </p:sp>
      <p:sp>
        <p:nvSpPr>
          <p:cNvPr id="7" name="Content Placeholder 7">
            <a:extLst>
              <a:ext uri="{FF2B5EF4-FFF2-40B4-BE49-F238E27FC236}">
                <a16:creationId xmlns:a16="http://schemas.microsoft.com/office/drawing/2014/main" id="{9FA6FC43-3F4F-5F8E-FD5C-0ACBBD672007}"/>
              </a:ext>
            </a:extLst>
          </p:cNvPr>
          <p:cNvSpPr txBox="1">
            <a:spLocks/>
          </p:cNvSpPr>
          <p:nvPr/>
        </p:nvSpPr>
        <p:spPr>
          <a:xfrm>
            <a:off x="7326135" y="2462554"/>
            <a:ext cx="4696762" cy="2834272"/>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0000"/>
                </a:solidFill>
                <a:effectLst/>
                <a:uLnTx/>
                <a:uFillTx/>
                <a:latin typeface="Lexend"/>
              </a:rPr>
              <a:t>Replacing streetlights: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a:solidFill>
                  <a:srgbClr val="000000"/>
                </a:solidFill>
                <a:latin typeface="Lexend"/>
                <a:ea typeface="+mn-lt"/>
                <a:cs typeface="Calibri" panose="020F0502020204030204"/>
              </a:rPr>
              <a:t>2024/25 sees year 4 of Phase 4 of the LED Replacement Programme, where we finalise converting all of our remaining old-style street lighting stock from lamps into LED’s.</a:t>
            </a:r>
            <a:endParaRPr lang="en-GB" sz="1100">
              <a:ea typeface="Calibri"/>
              <a:cs typeface="Calibri"/>
            </a:endParaRPr>
          </a:p>
          <a:p>
            <a:pPr>
              <a:defRPr/>
            </a:pPr>
            <a:r>
              <a:rPr lang="en-GB" sz="1100" b="0">
                <a:solidFill>
                  <a:srgbClr val="000000"/>
                </a:solidFill>
                <a:latin typeface="Lexend"/>
                <a:ea typeface="+mn-lt"/>
                <a:cs typeface="Calibri" panose="020F0502020204030204"/>
              </a:rPr>
              <a:t>In year 2, delivery was affected by a global shortage of components for </a:t>
            </a:r>
            <a:r>
              <a:rPr lang="en-GB" sz="1100" b="0" err="1">
                <a:solidFill>
                  <a:srgbClr val="000000"/>
                </a:solidFill>
                <a:latin typeface="Lexend"/>
                <a:ea typeface="+mn-lt"/>
                <a:cs typeface="Calibri" panose="020F0502020204030204"/>
              </a:rPr>
              <a:t>telecells</a:t>
            </a:r>
            <a:r>
              <a:rPr lang="en-GB" sz="1100" b="0">
                <a:solidFill>
                  <a:srgbClr val="000000"/>
                </a:solidFill>
                <a:latin typeface="Lexend"/>
                <a:ea typeface="+mn-lt"/>
                <a:cs typeface="Calibri" panose="020F0502020204030204"/>
              </a:rPr>
              <a:t> which control the streetlights.  In year 3,  issues with the purchasing of bracket lamp columns impacted delivery and meant that circa 93% of the programme was completed.</a:t>
            </a:r>
          </a:p>
          <a:p>
            <a:pPr>
              <a:defRPr/>
            </a:pPr>
            <a:r>
              <a:rPr lang="en-GB" sz="1100" b="0">
                <a:solidFill>
                  <a:srgbClr val="000000"/>
                </a:solidFill>
                <a:latin typeface="Lexend"/>
                <a:ea typeface="+mn-lt"/>
                <a:cs typeface="Calibri" panose="020F0502020204030204"/>
              </a:rPr>
              <a:t>Phase 4 has seen conversion of 27,131 lamps in year 1, 28,439 in year 2, and 30,207 in year 3.  This year's programme is comparatively small with only 1,558 lamps due to be converted.</a:t>
            </a:r>
            <a:endParaRPr lang="en-GB" sz="1100">
              <a:solidFill>
                <a:srgbClr val="000000"/>
              </a:solidFill>
              <a:latin typeface="Calibri" panose="020F0502020204030204"/>
              <a:ea typeface="Calibri" panose="020F0502020204030204"/>
              <a:cs typeface="Calibri" panose="020F0502020204030204"/>
            </a:endParaRPr>
          </a:p>
          <a:p>
            <a:pPr>
              <a:spcBef>
                <a:spcPts val="0"/>
              </a:spcBef>
              <a:spcAft>
                <a:spcPts val="0"/>
              </a:spcAft>
              <a:defRPr/>
            </a:pPr>
            <a:endParaRPr lang="en-GB" sz="1100" b="0">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a:ln>
                <a:noFill/>
              </a:ln>
              <a:solidFill>
                <a:srgbClr val="000000"/>
              </a:solidFill>
              <a:effectLst/>
              <a:uLnTx/>
              <a:uFillTx/>
              <a:latin typeface="Calibri"/>
              <a:ea typeface="Calibri"/>
              <a:cs typeface="Calibri"/>
            </a:endParaRPr>
          </a:p>
        </p:txBody>
      </p:sp>
      <p:sp>
        <p:nvSpPr>
          <p:cNvPr id="6" name="Content Placeholder 2">
            <a:extLst>
              <a:ext uri="{FF2B5EF4-FFF2-40B4-BE49-F238E27FC236}">
                <a16:creationId xmlns:a16="http://schemas.microsoft.com/office/drawing/2014/main" id="{29E4F173-F7A5-C97D-741F-076312EEF961}"/>
              </a:ext>
            </a:extLst>
          </p:cNvPr>
          <p:cNvSpPr txBox="1">
            <a:spLocks/>
          </p:cNvSpPr>
          <p:nvPr/>
        </p:nvSpPr>
        <p:spPr>
          <a:xfrm>
            <a:off x="817173" y="6470793"/>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12" name="Table 11">
            <a:extLst>
              <a:ext uri="{FF2B5EF4-FFF2-40B4-BE49-F238E27FC236}">
                <a16:creationId xmlns:a16="http://schemas.microsoft.com/office/drawing/2014/main" id="{615712C0-FED2-F3F8-DB7C-ADDE30C923AE}"/>
              </a:ext>
            </a:extLst>
          </p:cNvPr>
          <p:cNvGraphicFramePr>
            <a:graphicFrameLocks noGrp="1"/>
          </p:cNvGraphicFramePr>
          <p:nvPr>
            <p:extLst>
              <p:ext uri="{D42A27DB-BD31-4B8C-83A1-F6EECF244321}">
                <p14:modId xmlns:p14="http://schemas.microsoft.com/office/powerpoint/2010/main" val="790923749"/>
              </p:ext>
            </p:extLst>
          </p:nvPr>
        </p:nvGraphicFramePr>
        <p:xfrm>
          <a:off x="5587340" y="635830"/>
          <a:ext cx="702644" cy="5391147"/>
        </p:xfrm>
        <a:graphic>
          <a:graphicData uri="http://schemas.openxmlformats.org/drawingml/2006/table">
            <a:tbl>
              <a:tblPr/>
              <a:tblGrid>
                <a:gridCol w="702644">
                  <a:extLst>
                    <a:ext uri="{9D8B030D-6E8A-4147-A177-3AD203B41FA5}">
                      <a16:colId xmlns:a16="http://schemas.microsoft.com/office/drawing/2014/main" val="2737733730"/>
                    </a:ext>
                  </a:extLst>
                </a:gridCol>
              </a:tblGrid>
              <a:tr h="5391147">
                <a:tc>
                  <a:txBody>
                    <a:bodyPr/>
                    <a:lstStyle/>
                    <a:p>
                      <a:endParaRPr lang="en-GB" dirty="0"/>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2316559917"/>
                  </a:ext>
                </a:extLst>
              </a:tr>
            </a:tbl>
          </a:graphicData>
        </a:graphic>
      </p:graphicFrame>
      <p:sp>
        <p:nvSpPr>
          <p:cNvPr id="9" name="TextBox 8">
            <a:extLst>
              <a:ext uri="{FF2B5EF4-FFF2-40B4-BE49-F238E27FC236}">
                <a16:creationId xmlns:a16="http://schemas.microsoft.com/office/drawing/2014/main" id="{A127CF60-83E4-90EF-D64A-50BE2EAA6911}"/>
              </a:ext>
            </a:extLst>
          </p:cNvPr>
          <p:cNvSpPr txBox="1"/>
          <p:nvPr/>
        </p:nvSpPr>
        <p:spPr>
          <a:xfrm>
            <a:off x="7219890" y="4888270"/>
            <a:ext cx="4553631" cy="1738938"/>
          </a:xfrm>
          <a:prstGeom prst="rect">
            <a:avLst/>
          </a:prstGeom>
          <a:noFill/>
        </p:spPr>
        <p:txBody>
          <a:bodyPr wrap="square" rtlCol="0">
            <a:spAutoFit/>
          </a:bodyPr>
          <a:lstStyle/>
          <a:p>
            <a:pPr marL="0" marR="0" lvl="0" indent="0" algn="just" defTabSz="914400" rtl="0" eaLnBrk="1" fontAlgn="auto" latinLnBrk="0" hangingPunct="1">
              <a:lnSpc>
                <a:spcPct val="100000"/>
              </a:lnSpc>
              <a:buClrTx/>
              <a:buSzTx/>
              <a:buFont typeface="Arial" panose="020B0604020202020204" pitchFamily="34" charset="0"/>
              <a:buNone/>
              <a:tabLst/>
              <a:defRPr/>
            </a:pPr>
            <a:r>
              <a:rPr lang="en-GB" sz="1200" b="1">
                <a:latin typeface="Lexend" pitchFamily="2" charset="0"/>
              </a:rPr>
              <a:t>Trees: </a:t>
            </a:r>
          </a:p>
          <a:p>
            <a:pPr marL="0" marR="0" lvl="0" indent="0" algn="just" defTabSz="914400" rtl="0" eaLnBrk="1" fontAlgn="auto" latinLnBrk="0" hangingPunct="1">
              <a:lnSpc>
                <a:spcPct val="100000"/>
              </a:lnSpc>
              <a:buClrTx/>
              <a:buSzTx/>
              <a:buFont typeface="Arial" panose="020B0604020202020204" pitchFamily="34" charset="0"/>
              <a:buNone/>
              <a:tabLst/>
              <a:defRPr/>
            </a:pPr>
            <a:r>
              <a:rPr lang="en-GB" sz="1100">
                <a:latin typeface="Lexend" pitchFamily="2" charset="0"/>
              </a:rPr>
              <a:t>There are no changes for this quarter due to the tree planting season. </a:t>
            </a:r>
          </a:p>
          <a:p>
            <a:pPr marL="0" marR="0" lvl="0" indent="0" algn="just" defTabSz="914400" rtl="0" eaLnBrk="1" fontAlgn="auto" latinLnBrk="0" hangingPunct="1">
              <a:lnSpc>
                <a:spcPct val="100000"/>
              </a:lnSpc>
              <a:buClrTx/>
              <a:buSzTx/>
              <a:buFont typeface="Arial" panose="020B0604020202020204" pitchFamily="34" charset="0"/>
              <a:buNone/>
              <a:tabLst/>
              <a:defRPr/>
            </a:pPr>
            <a:r>
              <a:rPr lang="en-GB" sz="1100">
                <a:latin typeface="Lexend" pitchFamily="2" charset="0"/>
              </a:rPr>
              <a:t>The 2023/24 outturn has significantly exceeded the target of 100,000, with an estimated total of </a:t>
            </a:r>
            <a:r>
              <a:rPr lang="en-GB" sz="1100" b="1">
                <a:latin typeface="Lexend" pitchFamily="2" charset="0"/>
              </a:rPr>
              <a:t>173,688</a:t>
            </a:r>
            <a:r>
              <a:rPr lang="en-GB" sz="1100">
                <a:latin typeface="Lexend" pitchFamily="2" charset="0"/>
              </a:rPr>
              <a:t> trees being planted throughout Essex.  This means that the 5-year target of 375,000 plantings has already been exceeded after four years.  (The 4-year combined total stands at 417,061 trees)</a:t>
            </a:r>
            <a:endParaRPr kumimoji="0" lang="en-GB" sz="1100" b="0" i="0" u="none" strike="noStrike" kern="1200" cap="none" spc="0" normalizeH="0" baseline="0" noProof="0">
              <a:ln>
                <a:noFill/>
              </a:ln>
              <a:solidFill>
                <a:srgbClr val="000000"/>
              </a:solidFill>
              <a:effectLst/>
              <a:uLnTx/>
              <a:uFillTx/>
              <a:latin typeface="Lexend" pitchFamily="2" charset="0"/>
            </a:endParaRPr>
          </a:p>
          <a:p>
            <a:endParaRPr lang="en-GB"/>
          </a:p>
        </p:txBody>
      </p:sp>
    </p:spTree>
    <p:extLst>
      <p:ext uri="{BB962C8B-B14F-4D97-AF65-F5344CB8AC3E}">
        <p14:creationId xmlns:p14="http://schemas.microsoft.com/office/powerpoint/2010/main" val="3262162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66727"/>
            <a:ext cx="2743200" cy="365125"/>
          </a:xfrm>
        </p:spPr>
        <p:txBody>
          <a:bodyPr/>
          <a:lstStyle/>
          <a:p>
            <a:fld id="{941A83EB-D591-46D9-B640-C71F360798B1}" type="slidenum">
              <a:rPr lang="en-GB" smtClean="0">
                <a:latin typeface="Lexend" pitchFamily="2" charset="0"/>
              </a:rPr>
              <a:t>11</a:t>
            </a:fld>
            <a:endParaRPr lang="en-GB">
              <a:latin typeface="Lexend" pitchFamily="2" charset="0"/>
            </a:endParaRPr>
          </a:p>
        </p:txBody>
      </p:sp>
      <p:sp>
        <p:nvSpPr>
          <p:cNvPr id="4" name="Title 4">
            <a:extLst>
              <a:ext uri="{FF2B5EF4-FFF2-40B4-BE49-F238E27FC236}">
                <a16:creationId xmlns:a16="http://schemas.microsoft.com/office/drawing/2014/main" id="{5C6B47E8-8F51-495F-CD1A-8CCB12BD552D}"/>
              </a:ext>
            </a:extLst>
          </p:cNvPr>
          <p:cNvSpPr txBox="1">
            <a:spLocks/>
          </p:cNvSpPr>
          <p:nvPr/>
        </p:nvSpPr>
        <p:spPr>
          <a:xfrm rot="16200000">
            <a:off x="-3054899" y="3053745"/>
            <a:ext cx="6858001" cy="750508"/>
          </a:xfrm>
          <a:prstGeom prst="rect">
            <a:avLst/>
          </a:prstGeom>
          <a:solidFill>
            <a:srgbClr val="729D4D"/>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High Quality Environment</a:t>
            </a:r>
          </a:p>
        </p:txBody>
      </p:sp>
      <p:graphicFrame>
        <p:nvGraphicFramePr>
          <p:cNvPr id="5" name="Table 4">
            <a:extLst>
              <a:ext uri="{FF2B5EF4-FFF2-40B4-BE49-F238E27FC236}">
                <a16:creationId xmlns:a16="http://schemas.microsoft.com/office/drawing/2014/main" id="{35514C3D-02B6-2852-C8B7-391F057EDBCB}"/>
              </a:ext>
            </a:extLst>
          </p:cNvPr>
          <p:cNvGraphicFramePr>
            <a:graphicFrameLocks noGrp="1"/>
          </p:cNvGraphicFramePr>
          <p:nvPr>
            <p:extLst>
              <p:ext uri="{D42A27DB-BD31-4B8C-83A1-F6EECF244321}">
                <p14:modId xmlns:p14="http://schemas.microsoft.com/office/powerpoint/2010/main" val="2443229630"/>
              </p:ext>
            </p:extLst>
          </p:nvPr>
        </p:nvGraphicFramePr>
        <p:xfrm>
          <a:off x="841232" y="1082141"/>
          <a:ext cx="5610585" cy="2793946"/>
        </p:xfrm>
        <a:graphic>
          <a:graphicData uri="http://schemas.openxmlformats.org/drawingml/2006/table">
            <a:tbl>
              <a:tblPr firstRow="1" bandRow="1"/>
              <a:tblGrid>
                <a:gridCol w="1916554">
                  <a:extLst>
                    <a:ext uri="{9D8B030D-6E8A-4147-A177-3AD203B41FA5}">
                      <a16:colId xmlns:a16="http://schemas.microsoft.com/office/drawing/2014/main" val="4034003538"/>
                    </a:ext>
                  </a:extLst>
                </a:gridCol>
                <a:gridCol w="1015317">
                  <a:extLst>
                    <a:ext uri="{9D8B030D-6E8A-4147-A177-3AD203B41FA5}">
                      <a16:colId xmlns:a16="http://schemas.microsoft.com/office/drawing/2014/main" val="414480294"/>
                    </a:ext>
                  </a:extLst>
                </a:gridCol>
                <a:gridCol w="837398">
                  <a:extLst>
                    <a:ext uri="{9D8B030D-6E8A-4147-A177-3AD203B41FA5}">
                      <a16:colId xmlns:a16="http://schemas.microsoft.com/office/drawing/2014/main" val="3179834191"/>
                    </a:ext>
                  </a:extLst>
                </a:gridCol>
                <a:gridCol w="949790">
                  <a:extLst>
                    <a:ext uri="{9D8B030D-6E8A-4147-A177-3AD203B41FA5}">
                      <a16:colId xmlns:a16="http://schemas.microsoft.com/office/drawing/2014/main" val="231473195"/>
                    </a:ext>
                  </a:extLst>
                </a:gridCol>
                <a:gridCol w="891526">
                  <a:extLst>
                    <a:ext uri="{9D8B030D-6E8A-4147-A177-3AD203B41FA5}">
                      <a16:colId xmlns:a16="http://schemas.microsoft.com/office/drawing/2014/main" val="4213819942"/>
                    </a:ext>
                  </a:extLst>
                </a:gridCol>
              </a:tblGrid>
              <a:tr h="7594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200" b="1">
                        <a:latin typeface="Lexend" pitchFamily="2" charset="0"/>
                      </a:endParaRPr>
                    </a:p>
                    <a:p>
                      <a:pPr algn="ctr"/>
                      <a:r>
                        <a:rPr lang="en-GB" sz="1200" b="1">
                          <a:latin typeface="Lexend" pitchFamily="2" charset="0"/>
                        </a:rPr>
                        <a:t>Measure</a:t>
                      </a: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p>
                      <a:pPr algn="ctr"/>
                      <a:endParaRPr lang="en-GB" sz="1000" b="0">
                        <a:latin typeface="Lexend" pitchFamily="2" charset="0"/>
                      </a:endParaRPr>
                    </a:p>
                    <a:p>
                      <a:pPr algn="ctr"/>
                      <a:r>
                        <a:rPr lang="en-GB" sz="1000" b="0">
                          <a:latin typeface="Lexend" pitchFamily="2" charset="0"/>
                        </a:rPr>
                        <a:t>Q4:</a:t>
                      </a:r>
                    </a:p>
                    <a:p>
                      <a:pPr algn="ctr"/>
                      <a:r>
                        <a:rPr lang="en-GB" sz="1000" b="0">
                          <a:latin typeface="Lexend" pitchFamily="2" charset="0"/>
                        </a:rPr>
                        <a:t>21/22</a:t>
                      </a:r>
                    </a:p>
                  </a:txBody>
                  <a:tcPr>
                    <a:lnL w="12700" cmpd="sng">
                      <a:noFill/>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000" b="0">
                        <a:latin typeface="Lexend" pitchFamily="2" charset="0"/>
                      </a:endParaRPr>
                    </a:p>
                    <a:p>
                      <a:pPr algn="ctr"/>
                      <a:r>
                        <a:rPr lang="en-GB" sz="1000" b="0">
                          <a:latin typeface="Lexend" pitchFamily="2" charset="0"/>
                        </a:rPr>
                        <a:t>Q4: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22/23</a:t>
                      </a:r>
                    </a:p>
                    <a:p>
                      <a:pPr algn="ctr"/>
                      <a:endParaRPr lang="en-GB" sz="1000" b="0">
                        <a:latin typeface="Lexend"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000" b="1">
                        <a:latin typeface="Lexend" pitchFamily="2" charset="0"/>
                      </a:endParaRPr>
                    </a:p>
                    <a:p>
                      <a:pPr algn="ctr"/>
                      <a:r>
                        <a:rPr lang="en-GB" sz="1000" b="1">
                          <a:latin typeface="Lexend" pitchFamily="2" charset="0"/>
                        </a:rPr>
                        <a:t>Q4: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Lexend" pitchFamily="2" charset="0"/>
                        </a:rPr>
                        <a:t>23/24</a:t>
                      </a:r>
                    </a:p>
                    <a:p>
                      <a:pPr algn="ctr"/>
                      <a:endParaRPr lang="en-GB" sz="1000" b="0">
                        <a:latin typeface="Lexen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200" b="1">
                        <a:latin typeface="Lexend" pitchFamily="2" charset="0"/>
                      </a:endParaRPr>
                    </a:p>
                    <a:p>
                      <a:pPr algn="ctr"/>
                      <a:r>
                        <a:rPr lang="en-GB" sz="1200" b="1">
                          <a:latin typeface="Lexend" pitchFamily="2" charset="0"/>
                        </a:rPr>
                        <a:t>Target</a:t>
                      </a:r>
                    </a:p>
                  </a:txBody>
                  <a:tcPr>
                    <a:lnL w="12700" cap="flat" cmpd="sng" algn="ctr">
                      <a:solidFill>
                        <a:schemeClr val="tx1"/>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9015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none" strike="noStrike">
                          <a:solidFill>
                            <a:srgbClr val="000000"/>
                          </a:solidFill>
                          <a:effectLst/>
                          <a:latin typeface="Lexend" pitchFamily="2" charset="0"/>
                        </a:rPr>
                        <a:t>Road Conditions: </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100" b="0" u="none" strike="noStrike">
                          <a:solidFill>
                            <a:srgbClr val="000000"/>
                          </a:solidFill>
                          <a:effectLst/>
                          <a:latin typeface="Lexend" pitchFamily="2" charset="0"/>
                        </a:rPr>
                      </a:br>
                      <a:r>
                        <a:rPr lang="en-GB" sz="1100" b="0" u="none" strike="noStrike">
                          <a:solidFill>
                            <a:srgbClr val="000000"/>
                          </a:solidFill>
                          <a:effectLst/>
                          <a:latin typeface="Lexend" pitchFamily="2" charset="0"/>
                        </a:rPr>
                        <a:t>A) Percentage of PR1 Network where maintenance should be considered </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100" b="0" u="none" strike="noStrike">
                          <a:solidFill>
                            <a:srgbClr val="000000"/>
                          </a:solidFill>
                          <a:effectLst/>
                          <a:latin typeface="Lexend" pitchFamily="2" charset="0"/>
                        </a:rPr>
                      </a:br>
                      <a:r>
                        <a:rPr lang="en-GB" sz="1100" b="0" u="none" strike="noStrike">
                          <a:solidFill>
                            <a:srgbClr val="000000"/>
                          </a:solidFill>
                          <a:effectLst/>
                          <a:latin typeface="Lexend" pitchFamily="2" charset="0"/>
                        </a:rPr>
                        <a:t>B) Percentage of PR2 Network Roads where maintenance should be considered</a:t>
                      </a:r>
                      <a:endParaRPr lang="en-GB" sz="1100" b="0" i="0" u="none" strike="noStrike">
                        <a:solidFill>
                          <a:srgbClr val="000000"/>
                        </a:solidFill>
                        <a:effectLst/>
                        <a:latin typeface="Lexend" pitchFamily="2" charset="0"/>
                      </a:endParaRPr>
                    </a:p>
                    <a:p>
                      <a:pPr lvl="0" algn="l">
                        <a:buNone/>
                      </a:pPr>
                      <a:endParaRPr lang="en-US" sz="1100">
                        <a:latin typeface="Lexend" pitchFamily="2" charset="0"/>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100" b="0">
                        <a:latin typeface="Lexend" pitchFamily="2" charset="0"/>
                      </a:endParaRPr>
                    </a:p>
                    <a:p>
                      <a:pPr algn="ctr"/>
                      <a:endParaRPr lang="en-GB" sz="1050" b="0">
                        <a:latin typeface="Lexend" pitchFamily="2" charset="0"/>
                      </a:endParaRPr>
                    </a:p>
                    <a:p>
                      <a:pPr algn="ctr"/>
                      <a:r>
                        <a:rPr lang="en-GB" sz="1050" b="0">
                          <a:latin typeface="Lexend" pitchFamily="2" charset="0"/>
                        </a:rPr>
                        <a:t>PR1 Network:</a:t>
                      </a:r>
                    </a:p>
                    <a:p>
                      <a:pPr algn="ctr"/>
                      <a:r>
                        <a:rPr lang="en-GB" sz="1100" b="0">
                          <a:latin typeface="Lexend" pitchFamily="2" charset="0"/>
                        </a:rPr>
                        <a:t>3%</a:t>
                      </a:r>
                    </a:p>
                    <a:p>
                      <a:pPr algn="ctr"/>
                      <a:endParaRPr lang="en-GB" sz="1100" b="0">
                        <a:latin typeface="Lexend" pitchFamily="2" charset="0"/>
                      </a:endParaRPr>
                    </a:p>
                    <a:p>
                      <a:pPr algn="ctr"/>
                      <a:r>
                        <a:rPr lang="en-GB" sz="1050" b="0">
                          <a:latin typeface="Lexend" pitchFamily="2" charset="0"/>
                        </a:rPr>
                        <a:t>PR2 Network:</a:t>
                      </a:r>
                    </a:p>
                    <a:p>
                      <a:pPr algn="ctr"/>
                      <a:r>
                        <a:rPr lang="en-GB" sz="1100" b="0">
                          <a:latin typeface="Lexend" pitchFamily="2" charset="0"/>
                        </a:rPr>
                        <a:t>2%</a:t>
                      </a:r>
                    </a:p>
                    <a:p>
                      <a:pPr algn="ctr"/>
                      <a:endParaRPr lang="en-GB" sz="1200" b="0">
                        <a:latin typeface="Lexend" pitchFamily="2" charset="0"/>
                      </a:endParaRPr>
                    </a:p>
                    <a:p>
                      <a:pPr algn="ctr"/>
                      <a:r>
                        <a:rPr lang="en-GB" sz="800" b="0">
                          <a:latin typeface="Lexend" pitchFamily="2" charset="0"/>
                        </a:rPr>
                        <a:t>(21/22 outturns)</a:t>
                      </a:r>
                    </a:p>
                    <a:p>
                      <a:pPr algn="ctr"/>
                      <a:endParaRPr lang="en-GB" sz="1100" b="0">
                        <a:latin typeface="Lexend" pitchFamily="2"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100" b="0">
                        <a:latin typeface="Lexend" pitchFamily="2" charset="0"/>
                      </a:endParaRPr>
                    </a:p>
                    <a:p>
                      <a:pPr algn="ctr"/>
                      <a:endParaRPr lang="en-GB" sz="1100" b="0">
                        <a:latin typeface="Lexend" pitchFamily="2" charset="0"/>
                      </a:endParaRPr>
                    </a:p>
                    <a:p>
                      <a:pPr algn="ctr"/>
                      <a:r>
                        <a:rPr lang="en-GB" sz="1050" b="0">
                          <a:latin typeface="Lexend" pitchFamily="2" charset="0"/>
                        </a:rPr>
                        <a:t>PR1 Network:</a:t>
                      </a:r>
                    </a:p>
                    <a:p>
                      <a:pPr algn="ctr"/>
                      <a:r>
                        <a:rPr lang="en-GB" sz="1100" b="0">
                          <a:latin typeface="Lexend" pitchFamily="2" charset="0"/>
                        </a:rPr>
                        <a:t>2%</a:t>
                      </a:r>
                    </a:p>
                    <a:p>
                      <a:pPr algn="ctr"/>
                      <a:endParaRPr lang="en-GB" sz="1100" b="0">
                        <a:latin typeface="Lexend" pitchFamily="2" charset="0"/>
                      </a:endParaRPr>
                    </a:p>
                    <a:p>
                      <a:pPr algn="ctr"/>
                      <a:r>
                        <a:rPr lang="en-GB" sz="1050" b="0">
                          <a:latin typeface="Lexend" pitchFamily="2" charset="0"/>
                        </a:rPr>
                        <a:t>PR2 Network:</a:t>
                      </a:r>
                    </a:p>
                    <a:p>
                      <a:pPr algn="ctr"/>
                      <a:r>
                        <a:rPr lang="en-GB" sz="1100" b="0">
                          <a:latin typeface="Lexend" pitchFamily="2" charset="0"/>
                        </a:rPr>
                        <a:t>2%</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a:latin typeface="Lexend" pitchFamily="2"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a:latin typeface="Lexend" pitchFamily="2" charset="0"/>
                        </a:rPr>
                        <a:t>(22/23 outturns)</a:t>
                      </a:r>
                    </a:p>
                    <a:p>
                      <a:pPr algn="ctr" fontAlgn="ctr"/>
                      <a:endParaRPr lang="en-GB" sz="1100" b="1" i="0" u="none" strike="noStrike">
                        <a:solidFill>
                          <a:srgbClr val="000000"/>
                        </a:solidFill>
                        <a:effectLst/>
                        <a:latin typeface="Wingdings 3"/>
                        <a:sym typeface="Wingdings 3"/>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100" b="0">
                        <a:latin typeface="Lexend" pitchFamily="2" charset="0"/>
                      </a:endParaRPr>
                    </a:p>
                    <a:p>
                      <a:pPr algn="ctr"/>
                      <a:endParaRPr lang="en-GB" sz="1100" b="0">
                        <a:latin typeface="Lexend" pitchFamily="2" charset="0"/>
                      </a:endParaRPr>
                    </a:p>
                    <a:p>
                      <a:pPr algn="ctr"/>
                      <a:r>
                        <a:rPr lang="en-GB" sz="1100" b="1">
                          <a:latin typeface="Lexend" pitchFamily="2" charset="0"/>
                        </a:rPr>
                        <a:t>PR1 Network:</a:t>
                      </a:r>
                    </a:p>
                    <a:p>
                      <a:pPr algn="ctr"/>
                      <a:r>
                        <a:rPr lang="en-GB" sz="1100" b="1">
                          <a:latin typeface="Lexend" pitchFamily="2" charset="0"/>
                        </a:rPr>
                        <a:t>3%</a:t>
                      </a:r>
                    </a:p>
                    <a:p>
                      <a:pPr algn="ctr"/>
                      <a:endParaRPr lang="en-GB" sz="600" b="1">
                        <a:latin typeface="Lexend" pitchFamily="2" charset="0"/>
                      </a:endParaRPr>
                    </a:p>
                    <a:p>
                      <a:pPr algn="ctr"/>
                      <a:endParaRPr lang="en-GB" sz="600" b="1">
                        <a:latin typeface="Lexend" pitchFamily="2" charset="0"/>
                      </a:endParaRPr>
                    </a:p>
                    <a:p>
                      <a:pPr algn="ctr"/>
                      <a:r>
                        <a:rPr lang="en-GB" sz="1100" b="1">
                          <a:latin typeface="Lexend" pitchFamily="2" charset="0"/>
                        </a:rPr>
                        <a:t>PR2 Network:</a:t>
                      </a:r>
                    </a:p>
                    <a:p>
                      <a:pPr algn="ctr"/>
                      <a:r>
                        <a:rPr lang="en-GB" sz="1100" b="1">
                          <a:latin typeface="Lexend" pitchFamily="2"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latin typeface="Lexend" pitchFamily="2" charset="0"/>
                        </a:rPr>
                        <a:t>(23/24 outturns)</a:t>
                      </a:r>
                    </a:p>
                    <a:p>
                      <a:pPr lvl="0" algn="ctr">
                        <a:buNone/>
                      </a:pPr>
                      <a:endParaRPr lang="en-GB" sz="110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PR1 Network:</a:t>
                      </a:r>
                    </a:p>
                    <a:p>
                      <a:pPr algn="ctr"/>
                      <a:r>
                        <a:rPr lang="en-GB" sz="1100" b="0">
                          <a:latin typeface="Lexend" pitchFamily="2" charset="0"/>
                        </a:rPr>
                        <a:t>5%</a:t>
                      </a:r>
                    </a:p>
                    <a:p>
                      <a:pPr algn="ctr"/>
                      <a:endParaRPr lang="en-GB" sz="1100" b="0">
                        <a:latin typeface="Lexend" pitchFamily="2" charset="0"/>
                      </a:endParaRPr>
                    </a:p>
                    <a:p>
                      <a:pPr algn="ctr"/>
                      <a:r>
                        <a:rPr lang="en-GB" sz="1100" b="0">
                          <a:latin typeface="Lexend" pitchFamily="2" charset="0"/>
                        </a:rPr>
                        <a:t>PR2 Network:</a:t>
                      </a:r>
                    </a:p>
                    <a:p>
                      <a:pPr algn="ctr"/>
                      <a:r>
                        <a:rPr lang="en-GB" sz="1100" b="0">
                          <a:latin typeface="Lexend" pitchFamily="2" charset="0"/>
                        </a:rPr>
                        <a:t>4%</a:t>
                      </a:r>
                    </a:p>
                    <a:p>
                      <a:pPr algn="ctr" fontAlgn="ctr"/>
                      <a:endParaRPr lang="en-GB" sz="1200" b="0" i="0" u="none" strike="noStrike">
                        <a:solidFill>
                          <a:schemeClr val="tx1"/>
                        </a:solidFill>
                        <a:effectLst/>
                        <a:latin typeface="Lexend" pitchFamily="2"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bl>
          </a:graphicData>
        </a:graphic>
      </p:graphicFrame>
      <p:sp>
        <p:nvSpPr>
          <p:cNvPr id="6" name="Rectangle: Rounded Corners 5">
            <a:extLst>
              <a:ext uri="{FF2B5EF4-FFF2-40B4-BE49-F238E27FC236}">
                <a16:creationId xmlns:a16="http://schemas.microsoft.com/office/drawing/2014/main" id="{AB305CB2-9B63-EB98-D644-C57147B5D888}"/>
              </a:ext>
            </a:extLst>
          </p:cNvPr>
          <p:cNvSpPr/>
          <p:nvPr/>
        </p:nvSpPr>
        <p:spPr>
          <a:xfrm>
            <a:off x="6771428" y="1317523"/>
            <a:ext cx="5104802" cy="2989006"/>
          </a:xfrm>
          <a:prstGeom prst="roundRect">
            <a:avLst>
              <a:gd name="adj" fmla="val 2998"/>
            </a:avLst>
          </a:prstGeom>
          <a:solidFill>
            <a:srgbClr val="729D4D">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 name="Content Placeholder 7">
            <a:extLst>
              <a:ext uri="{FF2B5EF4-FFF2-40B4-BE49-F238E27FC236}">
                <a16:creationId xmlns:a16="http://schemas.microsoft.com/office/drawing/2014/main" id="{4E0A8A6A-2E92-A03C-A3BA-D56BF16F6E0E}"/>
              </a:ext>
            </a:extLst>
          </p:cNvPr>
          <p:cNvSpPr txBox="1">
            <a:spLocks/>
          </p:cNvSpPr>
          <p:nvPr/>
        </p:nvSpPr>
        <p:spPr>
          <a:xfrm>
            <a:off x="6777912" y="640807"/>
            <a:ext cx="4751936" cy="1719130"/>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a:ln>
                <a:noFill/>
              </a:ln>
              <a:solidFill>
                <a:srgbClr val="000000"/>
              </a:solidFill>
              <a:effectLst/>
              <a:uLnTx/>
              <a:uFillTx/>
              <a:latin typeface="Calibri"/>
              <a:ea typeface="Calibri"/>
              <a:cs typeface="Calibri"/>
            </a:endParaRPr>
          </a:p>
        </p:txBody>
      </p:sp>
      <p:sp>
        <p:nvSpPr>
          <p:cNvPr id="9" name="Content Placeholder 7">
            <a:extLst>
              <a:ext uri="{FF2B5EF4-FFF2-40B4-BE49-F238E27FC236}">
                <a16:creationId xmlns:a16="http://schemas.microsoft.com/office/drawing/2014/main" id="{31739884-463A-E019-C14C-6214EF8ED2A6}"/>
              </a:ext>
            </a:extLst>
          </p:cNvPr>
          <p:cNvSpPr txBox="1">
            <a:spLocks/>
          </p:cNvSpPr>
          <p:nvPr/>
        </p:nvSpPr>
        <p:spPr>
          <a:xfrm>
            <a:off x="6777912" y="2629608"/>
            <a:ext cx="4860523" cy="3368069"/>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700" b="1" i="0" u="none" strike="noStrike" kern="1200" cap="none" spc="0" normalizeH="0" baseline="0" noProof="0">
              <a:ln>
                <a:noFill/>
              </a:ln>
              <a:solidFill>
                <a:srgbClr val="000000"/>
              </a:solidFill>
              <a:effectLst/>
              <a:uLnTx/>
              <a:uFillTx/>
              <a:latin typeface="Calibri"/>
              <a:ea typeface="Calibri"/>
              <a:cs typeface="Calibri"/>
            </a:endParaRPr>
          </a:p>
        </p:txBody>
      </p:sp>
      <p:sp>
        <p:nvSpPr>
          <p:cNvPr id="2" name="Content Placeholder 2">
            <a:extLst>
              <a:ext uri="{FF2B5EF4-FFF2-40B4-BE49-F238E27FC236}">
                <a16:creationId xmlns:a16="http://schemas.microsoft.com/office/drawing/2014/main" id="{37633046-4790-C887-3240-9A25CEA75557}"/>
              </a:ext>
            </a:extLst>
          </p:cNvPr>
          <p:cNvSpPr txBox="1">
            <a:spLocks/>
          </p:cNvSpPr>
          <p:nvPr/>
        </p:nvSpPr>
        <p:spPr>
          <a:xfrm>
            <a:off x="817302" y="6641644"/>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14" name="Content Placeholder 2">
            <a:extLst>
              <a:ext uri="{FF2B5EF4-FFF2-40B4-BE49-F238E27FC236}">
                <a16:creationId xmlns:a16="http://schemas.microsoft.com/office/drawing/2014/main" id="{557AC9B7-7C1E-14FE-4263-908C01A63B96}"/>
              </a:ext>
            </a:extLst>
          </p:cNvPr>
          <p:cNvSpPr txBox="1">
            <a:spLocks/>
          </p:cNvSpPr>
          <p:nvPr/>
        </p:nvSpPr>
        <p:spPr>
          <a:xfrm>
            <a:off x="939998" y="223956"/>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Please note these measures are </a:t>
            </a:r>
            <a:r>
              <a:rPr kumimoji="0" lang="en-GB" sz="1050" u="none" strike="noStrike" kern="1200" cap="none" spc="0" normalizeH="0" baseline="0" noProof="0">
                <a:ln>
                  <a:noFill/>
                </a:ln>
                <a:solidFill>
                  <a:srgbClr val="000000"/>
                </a:solidFill>
                <a:effectLst/>
                <a:uLnTx/>
                <a:uFillTx/>
                <a:latin typeface="Lexend" pitchFamily="2" charset="0"/>
              </a:rPr>
              <a:t>updated annually and</a:t>
            </a:r>
            <a:r>
              <a:rPr kumimoji="0" lang="en-GB" sz="1050" b="0" u="none" strike="noStrike" kern="1200" cap="none" spc="0" normalizeH="0" baseline="0" noProof="0">
                <a:ln>
                  <a:noFill/>
                </a:ln>
                <a:solidFill>
                  <a:srgbClr val="000000"/>
                </a:solidFill>
                <a:effectLst/>
                <a:uLnTx/>
                <a:uFillTx/>
                <a:latin typeface="Lexend" pitchFamily="2" charset="0"/>
              </a:rPr>
              <a:t> are shown here with previous year’s data for comparison</a:t>
            </a:r>
            <a:r>
              <a:rPr kumimoji="0" lang="en-GB" sz="1050" u="none" strike="noStrike" kern="1200" cap="none" spc="0" normalizeH="0" baseline="0" noProof="0">
                <a:ln>
                  <a:noFill/>
                </a:ln>
                <a:solidFill>
                  <a:srgbClr val="000000"/>
                </a:solidFill>
                <a:effectLst/>
                <a:uLnTx/>
                <a:uFillTx/>
                <a:latin typeface="Lexend" pitchFamily="2" charset="0"/>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50" b="0" u="none" strike="noStrike" kern="1200" cap="none" spc="0" normalizeH="0" baseline="0" noProof="0">
              <a:ln>
                <a:noFill/>
              </a:ln>
              <a:solidFill>
                <a:srgbClr val="000000"/>
              </a:solidFill>
              <a:effectLst/>
              <a:highlight>
                <a:srgbClr val="FFFF00"/>
              </a:highlight>
              <a:uLnTx/>
              <a:uFillTx/>
              <a:latin typeface="Lexend" pitchFamily="2" charset="0"/>
            </a:endParaRPr>
          </a:p>
        </p:txBody>
      </p:sp>
      <p:sp>
        <p:nvSpPr>
          <p:cNvPr id="11" name="Content Placeholder 2">
            <a:extLst>
              <a:ext uri="{FF2B5EF4-FFF2-40B4-BE49-F238E27FC236}">
                <a16:creationId xmlns:a16="http://schemas.microsoft.com/office/drawing/2014/main" id="{94AB09DF-BA8D-67D5-CFFD-27D119084ECE}"/>
              </a:ext>
            </a:extLst>
          </p:cNvPr>
          <p:cNvSpPr txBox="1">
            <a:spLocks/>
          </p:cNvSpPr>
          <p:nvPr/>
        </p:nvSpPr>
        <p:spPr>
          <a:xfrm>
            <a:off x="803123" y="6190022"/>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a:t>
            </a:r>
            <a:r>
              <a:rPr lang="en-GB" sz="1000" b="0">
                <a:solidFill>
                  <a:srgbClr val="000000"/>
                </a:solidFill>
                <a:latin typeface="Lexend" pitchFamily="2" charset="0"/>
              </a:rPr>
              <a:t>DoT) </a:t>
            </a:r>
            <a:r>
              <a:rPr kumimoji="0" lang="en-GB" sz="1000" b="0" u="none" strike="noStrike" kern="1200" cap="none" spc="0" normalizeH="0" baseline="0" noProof="0">
                <a:ln>
                  <a:noFill/>
                </a:ln>
                <a:solidFill>
                  <a:srgbClr val="000000"/>
                </a:solidFill>
                <a:effectLst/>
                <a:uLnTx/>
                <a:uFillTx/>
                <a:latin typeface="Lexend" pitchFamily="2" charset="0"/>
              </a:rPr>
              <a:t>from the previous quarter. Where ‘good is low’, a reduction in outturn is shown as a positive DoT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12" name="TextBox 11">
            <a:extLst>
              <a:ext uri="{FF2B5EF4-FFF2-40B4-BE49-F238E27FC236}">
                <a16:creationId xmlns:a16="http://schemas.microsoft.com/office/drawing/2014/main" id="{A0F70251-4402-00A4-FBEE-F4641A77ECF5}"/>
              </a:ext>
            </a:extLst>
          </p:cNvPr>
          <p:cNvSpPr txBox="1"/>
          <p:nvPr/>
        </p:nvSpPr>
        <p:spPr>
          <a:xfrm>
            <a:off x="6851865" y="1724684"/>
            <a:ext cx="5024365" cy="2308324"/>
          </a:xfrm>
          <a:prstGeom prst="rect">
            <a:avLst/>
          </a:prstGeom>
          <a:noFill/>
        </p:spPr>
        <p:txBody>
          <a:bodyPr wrap="square" rtlCol="0">
            <a:spAutoFit/>
          </a:bodyPr>
          <a:lstStyle/>
          <a:p>
            <a:pPr>
              <a:defRPr/>
            </a:pPr>
            <a:r>
              <a:rPr kumimoji="0" lang="en-GB" sz="1200" b="1" i="0" u="none" strike="noStrike" kern="1200" cap="none" spc="0" normalizeH="0" baseline="0" noProof="0" dirty="0">
                <a:ln>
                  <a:noFill/>
                </a:ln>
                <a:solidFill>
                  <a:srgbClr val="000000"/>
                </a:solidFill>
                <a:effectLst/>
                <a:uLnTx/>
                <a:uFillTx/>
                <a:latin typeface="Lexend" pitchFamily="2" charset="0"/>
              </a:rPr>
              <a:t>Road conditions</a:t>
            </a:r>
            <a:r>
              <a:rPr lang="en-GB" sz="1200" dirty="0">
                <a:solidFill>
                  <a:srgbClr val="000000"/>
                </a:solidFill>
                <a:latin typeface="Lexend"/>
              </a:rPr>
              <a:t>: </a:t>
            </a:r>
            <a:r>
              <a:rPr lang="en-GB" sz="1200" b="0" dirty="0">
                <a:solidFill>
                  <a:srgbClr val="000000"/>
                </a:solidFill>
                <a:latin typeface="Lexend"/>
                <a:cs typeface="Calibri"/>
              </a:rPr>
              <a:t>ECC's road conditions</a:t>
            </a:r>
            <a:r>
              <a:rPr lang="en-GB" sz="1200" b="0" dirty="0">
                <a:solidFill>
                  <a:srgbClr val="000000"/>
                </a:solidFill>
                <a:latin typeface="Lexend"/>
                <a:ea typeface="+mn-lt"/>
                <a:cs typeface="+mn-lt"/>
              </a:rPr>
              <a:t> are comparable with other county councils, however levels of funding can change from year to year. </a:t>
            </a:r>
            <a:endParaRPr lang="en-GB" sz="1200" b="0" dirty="0">
              <a:solidFill>
                <a:srgbClr val="000000"/>
              </a:solidFill>
              <a:latin typeface="Lexend"/>
              <a:ea typeface="Verdana"/>
              <a:cs typeface="Calibri"/>
            </a:endParaRPr>
          </a:p>
          <a:p>
            <a:pPr>
              <a:defRPr/>
            </a:pPr>
            <a:r>
              <a:rPr lang="en-GB" sz="1200" b="0" dirty="0">
                <a:solidFill>
                  <a:srgbClr val="000000"/>
                </a:solidFill>
                <a:latin typeface="Lexend"/>
                <a:cs typeface="Calibri"/>
              </a:rPr>
              <a:t>The Highway Network Asset Valuation indicates that the value of roads' natural deterioration is now £90.5m/annum (latest data 2023/24).  This means we would need an estimated Capital budget of £90.5m a year to maintain the current condition of our highways. </a:t>
            </a:r>
          </a:p>
          <a:p>
            <a:pPr>
              <a:defRPr/>
            </a:pPr>
            <a:r>
              <a:rPr lang="en-GB" sz="1200" dirty="0">
                <a:effectLst/>
                <a:latin typeface="Lexend" pitchFamily="2" charset="0"/>
              </a:rPr>
              <a:t>The authority has recently announced that it will invest an additional £25m across the road network for 2024/25 which will in the main be targeted towards carriageway resurfacing</a:t>
            </a:r>
            <a:r>
              <a:rPr lang="en-GB" sz="1200" b="0" dirty="0">
                <a:solidFill>
                  <a:srgbClr val="000000"/>
                </a:solidFill>
                <a:latin typeface="Lexend" pitchFamily="2" charset="0"/>
                <a:cs typeface="Calibri"/>
              </a:rPr>
              <a:t>.</a:t>
            </a:r>
            <a:endParaRPr lang="en-GB" sz="1200" b="0" i="0" u="none" strike="noStrike" kern="1200" cap="none" spc="0" normalizeH="0" baseline="0" noProof="0" dirty="0">
              <a:ln>
                <a:noFill/>
              </a:ln>
              <a:solidFill>
                <a:srgbClr val="000000"/>
              </a:solidFill>
              <a:effectLst/>
              <a:uLnTx/>
              <a:uFillTx/>
              <a:latin typeface="Lexend" pitchFamily="2"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000000"/>
              </a:solidFill>
              <a:latin typeface="Lexend" pitchFamily="2" charset="0"/>
            </a:endParaRPr>
          </a:p>
        </p:txBody>
      </p:sp>
      <p:graphicFrame>
        <p:nvGraphicFramePr>
          <p:cNvPr id="7" name="Table 6">
            <a:extLst>
              <a:ext uri="{FF2B5EF4-FFF2-40B4-BE49-F238E27FC236}">
                <a16:creationId xmlns:a16="http://schemas.microsoft.com/office/drawing/2014/main" id="{F81F676E-5B75-A903-B91C-AFC62F7E5A0A}"/>
              </a:ext>
            </a:extLst>
          </p:cNvPr>
          <p:cNvGraphicFramePr>
            <a:graphicFrameLocks noGrp="1"/>
          </p:cNvGraphicFramePr>
          <p:nvPr>
            <p:extLst>
              <p:ext uri="{D42A27DB-BD31-4B8C-83A1-F6EECF244321}">
                <p14:modId xmlns:p14="http://schemas.microsoft.com/office/powerpoint/2010/main" val="731979126"/>
              </p:ext>
            </p:extLst>
          </p:nvPr>
        </p:nvGraphicFramePr>
        <p:xfrm>
          <a:off x="4641878" y="1087656"/>
          <a:ext cx="921524" cy="2788432"/>
        </p:xfrm>
        <a:graphic>
          <a:graphicData uri="http://schemas.openxmlformats.org/drawingml/2006/table">
            <a:tbl>
              <a:tblPr/>
              <a:tblGrid>
                <a:gridCol w="921524">
                  <a:extLst>
                    <a:ext uri="{9D8B030D-6E8A-4147-A177-3AD203B41FA5}">
                      <a16:colId xmlns:a16="http://schemas.microsoft.com/office/drawing/2014/main" val="4051079106"/>
                    </a:ext>
                  </a:extLst>
                </a:gridCol>
              </a:tblGrid>
              <a:tr h="2788432">
                <a:tc>
                  <a:txBody>
                    <a:bodyPr/>
                    <a:lstStyle/>
                    <a:p>
                      <a:endParaRPr lang="en-GB"/>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3849791383"/>
                  </a:ext>
                </a:extLst>
              </a:tr>
            </a:tbl>
          </a:graphicData>
        </a:graphic>
      </p:graphicFrame>
    </p:spTree>
    <p:extLst>
      <p:ext uri="{BB962C8B-B14F-4D97-AF65-F5344CB8AC3E}">
        <p14:creationId xmlns:p14="http://schemas.microsoft.com/office/powerpoint/2010/main" val="178023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12</a:t>
            </a:fld>
            <a:endParaRPr lang="en-GB">
              <a:latin typeface="Lexend" pitchFamily="2" charset="0"/>
            </a:endParaRPr>
          </a:p>
        </p:txBody>
      </p:sp>
      <p:sp>
        <p:nvSpPr>
          <p:cNvPr id="6" name="Title 4">
            <a:extLst>
              <a:ext uri="{FF2B5EF4-FFF2-40B4-BE49-F238E27FC236}">
                <a16:creationId xmlns:a16="http://schemas.microsoft.com/office/drawing/2014/main" id="{16D44F66-2D2F-EE30-A600-52B507266303}"/>
              </a:ext>
            </a:extLst>
          </p:cNvPr>
          <p:cNvSpPr txBox="1">
            <a:spLocks/>
          </p:cNvSpPr>
          <p:nvPr/>
        </p:nvSpPr>
        <p:spPr>
          <a:xfrm rot="16200000">
            <a:off x="-3054899" y="3053745"/>
            <a:ext cx="6858001" cy="750508"/>
          </a:xfrm>
          <a:prstGeom prst="rect">
            <a:avLst/>
          </a:prstGeom>
          <a:solidFill>
            <a:srgbClr val="4179AA"/>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Health, Wellbeing &amp; Independence for all Ages </a:t>
            </a:r>
          </a:p>
        </p:txBody>
      </p:sp>
      <p:graphicFrame>
        <p:nvGraphicFramePr>
          <p:cNvPr id="7" name="Table 6">
            <a:extLst>
              <a:ext uri="{FF2B5EF4-FFF2-40B4-BE49-F238E27FC236}">
                <a16:creationId xmlns:a16="http://schemas.microsoft.com/office/drawing/2014/main" id="{22AD8F5A-C53F-CD8A-C921-2F1090DEC995}"/>
              </a:ext>
            </a:extLst>
          </p:cNvPr>
          <p:cNvGraphicFramePr>
            <a:graphicFrameLocks noGrp="1"/>
          </p:cNvGraphicFramePr>
          <p:nvPr>
            <p:extLst>
              <p:ext uri="{D42A27DB-BD31-4B8C-83A1-F6EECF244321}">
                <p14:modId xmlns:p14="http://schemas.microsoft.com/office/powerpoint/2010/main" val="3472585253"/>
              </p:ext>
            </p:extLst>
          </p:nvPr>
        </p:nvGraphicFramePr>
        <p:xfrm>
          <a:off x="865264" y="551682"/>
          <a:ext cx="6623211" cy="5440055"/>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695987">
                  <a:extLst>
                    <a:ext uri="{9D8B030D-6E8A-4147-A177-3AD203B41FA5}">
                      <a16:colId xmlns:a16="http://schemas.microsoft.com/office/drawing/2014/main" val="3179834191"/>
                    </a:ext>
                  </a:extLst>
                </a:gridCol>
                <a:gridCol w="704194">
                  <a:extLst>
                    <a:ext uri="{9D8B030D-6E8A-4147-A177-3AD203B41FA5}">
                      <a16:colId xmlns:a16="http://schemas.microsoft.com/office/drawing/2014/main" val="2277526569"/>
                    </a:ext>
                  </a:extLst>
                </a:gridCol>
                <a:gridCol w="651641">
                  <a:extLst>
                    <a:ext uri="{9D8B030D-6E8A-4147-A177-3AD203B41FA5}">
                      <a16:colId xmlns:a16="http://schemas.microsoft.com/office/drawing/2014/main" val="742693960"/>
                    </a:ext>
                  </a:extLst>
                </a:gridCol>
                <a:gridCol w="757859">
                  <a:extLst>
                    <a:ext uri="{9D8B030D-6E8A-4147-A177-3AD203B41FA5}">
                      <a16:colId xmlns:a16="http://schemas.microsoft.com/office/drawing/2014/main" val="1836491562"/>
                    </a:ext>
                  </a:extLst>
                </a:gridCol>
                <a:gridCol w="921374">
                  <a:extLst>
                    <a:ext uri="{9D8B030D-6E8A-4147-A177-3AD203B41FA5}">
                      <a16:colId xmlns:a16="http://schemas.microsoft.com/office/drawing/2014/main" val="231473195"/>
                    </a:ext>
                  </a:extLst>
                </a:gridCol>
                <a:gridCol w="916010">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 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Q4:</a:t>
                      </a:r>
                    </a:p>
                    <a:p>
                      <a:pPr algn="ctr"/>
                      <a:r>
                        <a:rPr lang="en-GB" sz="1000" b="1">
                          <a:latin typeface="Lexend" pitchFamily="2" charset="0"/>
                        </a:rPr>
                        <a:t> 23/24</a:t>
                      </a:r>
                    </a:p>
                  </a:txBody>
                  <a:tcPr anchor="ct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Q1:</a:t>
                      </a:r>
                    </a:p>
                    <a:p>
                      <a:pPr algn="ctr"/>
                      <a:r>
                        <a:rPr lang="en-GB" sz="1000" b="1">
                          <a:latin typeface="Lexend" pitchFamily="2" charset="0"/>
                        </a:rPr>
                        <a:t> 24/25</a:t>
                      </a:r>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0138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Number of adult social care users in receipt of care technology</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6,945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8,049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9,022</a:t>
                      </a:r>
                    </a:p>
                  </a:txBody>
                  <a:tcPr marL="7844" marR="7844" marT="78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9,982</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Wingdings 3"/>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200" b="1" i="0" u="none" strike="noStrike">
                        <a:solidFill>
                          <a:srgbClr val="000000"/>
                        </a:solidFill>
                        <a:effectLst/>
                        <a:latin typeface="Lexend" pitchFamily="2" charset="0"/>
                      </a:endParaRPr>
                    </a:p>
                    <a:p>
                      <a:pPr algn="ctr" fontAlgn="ctr"/>
                      <a:endParaRPr lang="en-GB" sz="1200" b="1" i="0" u="none" strike="noStrike">
                        <a:solidFill>
                          <a:srgbClr val="000000"/>
                        </a:solidFill>
                        <a:effectLst/>
                        <a:latin typeface="Lexend" pitchFamily="2" charset="0"/>
                      </a:endParaRPr>
                    </a:p>
                    <a:p>
                      <a:pPr algn="ctr" fontAlgn="ctr"/>
                      <a:r>
                        <a:rPr lang="en-GB" sz="1100" b="1" i="0" u="none" strike="noStrike">
                          <a:solidFill>
                            <a:srgbClr val="000000"/>
                          </a:solidFill>
                          <a:effectLst/>
                          <a:latin typeface="Lexend" pitchFamily="2" charset="0"/>
                        </a:rPr>
                        <a:t>10,407</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Wingdings 3"/>
                          <a:sym typeface="Wingdings 3"/>
                        </a:rPr>
                        <a:t>Ç</a:t>
                      </a:r>
                    </a:p>
                    <a:p>
                      <a:pPr algn="ctr" fontAlgn="ctr"/>
                      <a:endParaRPr lang="en-GB" sz="1200" b="1" i="0" u="none" strike="noStrike">
                        <a:solidFill>
                          <a:srgbClr val="000000"/>
                        </a:solidFill>
                        <a:effectLst/>
                        <a:latin typeface="Lexend" pitchFamily="2" charset="0"/>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a:solidFill>
                            <a:schemeClr val="tx1"/>
                          </a:solidFill>
                          <a:effectLst/>
                          <a:latin typeface="Lexend"/>
                        </a:rPr>
                        <a:t>Above 14,443 By end 24/25</a:t>
                      </a:r>
                    </a:p>
                  </a:txBody>
                  <a:tcPr marL="7844" marR="7844" marT="7844"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390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Percentage of adults known to secondary mental health services in paid employment</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7.9%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8.2%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17.4%</a:t>
                      </a:r>
                    </a:p>
                  </a:txBody>
                  <a:tcPr marL="7844" marR="7844" marT="78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18%</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Wingdings 3"/>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200" b="1" i="0" u="none" strike="noStrike">
                        <a:solidFill>
                          <a:srgbClr val="000000"/>
                        </a:solidFill>
                        <a:effectLst/>
                        <a:latin typeface="Lexend" pitchFamily="2" charset="0"/>
                      </a:endParaRPr>
                    </a:p>
                    <a:p>
                      <a:pPr algn="ctr" fontAlgn="ctr"/>
                      <a:endParaRPr lang="en-GB" sz="1100" b="1" i="0" u="none" strike="noStrike">
                        <a:solidFill>
                          <a:srgbClr val="000000"/>
                        </a:solidFill>
                        <a:effectLst/>
                        <a:latin typeface="Lexend" pitchFamily="2" charset="0"/>
                      </a:endParaRPr>
                    </a:p>
                    <a:p>
                      <a:pPr algn="ctr" fontAlgn="ctr"/>
                      <a:r>
                        <a:rPr lang="en-GB" sz="1100" b="1" i="0" u="none" strike="noStrike">
                          <a:solidFill>
                            <a:srgbClr val="000000"/>
                          </a:solidFill>
                          <a:effectLst/>
                          <a:latin typeface="Lexend" pitchFamily="2" charset="0"/>
                        </a:rPr>
                        <a:t>18%</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kern="1200" cap="none" spc="0" normalizeH="0" baseline="0" noProof="0">
                          <a:ln>
                            <a:noFill/>
                          </a:ln>
                          <a:solidFill>
                            <a:srgbClr val="000000"/>
                          </a:solidFill>
                          <a:effectLst/>
                          <a:uLnTx/>
                          <a:uFillTx/>
                          <a:latin typeface="Wingdings 3"/>
                          <a:sym typeface="Wingdings 3" panose="05040102010807070707" pitchFamily="18" charset="2"/>
                        </a:rPr>
                        <a:t></a:t>
                      </a:r>
                      <a:endParaRPr lang="en-US" sz="1200" b="0"/>
                    </a:p>
                    <a:p>
                      <a:pPr algn="ctr" fontAlgn="ctr"/>
                      <a:endParaRPr lang="en-GB" sz="1200" b="1" i="0" u="none" strike="noStrike">
                        <a:solidFill>
                          <a:srgbClr val="000000"/>
                        </a:solidFill>
                        <a:effectLst/>
                        <a:latin typeface="Lexend" pitchFamily="2" charset="0"/>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chemeClr val="tx1"/>
                        </a:solidFill>
                        <a:effectLst/>
                        <a:highlight>
                          <a:srgbClr val="FFFF00"/>
                        </a:highlight>
                        <a:latin typeface="Lexend" pitchFamily="2" charset="0"/>
                      </a:endParaRPr>
                    </a:p>
                    <a:p>
                      <a:pPr algn="ctr" fontAlgn="ctr"/>
                      <a:r>
                        <a:rPr lang="en-GB" sz="1000" b="0" i="0" u="none" strike="noStrike">
                          <a:solidFill>
                            <a:schemeClr val="tx1"/>
                          </a:solidFill>
                          <a:effectLst/>
                          <a:latin typeface="Lexend"/>
                        </a:rPr>
                        <a:t>Above 12%</a:t>
                      </a:r>
                    </a:p>
                    <a:p>
                      <a:pPr algn="ctr" fontAlgn="ctr"/>
                      <a:r>
                        <a:rPr lang="en-GB" sz="1000" b="0" i="0" u="none" strike="noStrike">
                          <a:solidFill>
                            <a:schemeClr val="tx1"/>
                          </a:solidFill>
                          <a:effectLst/>
                          <a:latin typeface="Lexend"/>
                        </a:rPr>
                        <a:t>(Regional average)</a:t>
                      </a:r>
                    </a:p>
                  </a:txBody>
                  <a:tcPr marL="7844" marR="7844" marT="7844"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r h="11390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fontAlgn="ctr" latinLnBrk="0" hangingPunct="1"/>
                      <a:r>
                        <a:rPr lang="en-GB" sz="1100" u="none" strike="noStrike" kern="1200">
                          <a:solidFill>
                            <a:schemeClr val="dk1"/>
                          </a:solidFill>
                          <a:effectLst/>
                          <a:latin typeface="Lexend" pitchFamily="2" charset="0"/>
                          <a:ea typeface="+mn-ea"/>
                          <a:cs typeface="+mn-cs"/>
                        </a:rPr>
                        <a:t>Number of older adults (65+) admitted to permanent residential care following an assessment or review (per 100,000 population) (past 12 months)</a:t>
                      </a:r>
                    </a:p>
                  </a:txBody>
                  <a:tcPr marL="3435" marR="3435" marT="343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515.4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506.8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462.2</a:t>
                      </a:r>
                      <a:endParaRPr lang="en-GB" sz="1100" b="0" i="0" u="none" strike="noStrike">
                        <a:solidFill>
                          <a:srgbClr val="000000"/>
                        </a:solidFill>
                        <a:effectLst/>
                        <a:latin typeface="Lexend" pitchFamily="2" charset="0"/>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418.9</a:t>
                      </a:r>
                    </a:p>
                    <a:p>
                      <a:pPr algn="ctr" fontAlgn="ctr"/>
                      <a:endParaRPr lang="en-GB" sz="1100" b="0" i="0" u="none" strike="noStrike">
                        <a:solidFill>
                          <a:srgbClr val="000000"/>
                        </a:solidFill>
                        <a:effectLst/>
                        <a:latin typeface="Lexend" pitchFamily="2" charset="0"/>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1" i="0" u="none" strike="noStrike">
                        <a:solidFill>
                          <a:srgbClr val="000000"/>
                        </a:solidFill>
                        <a:effectLst/>
                        <a:latin typeface="Lexend" pitchFamily="2" charset="0"/>
                      </a:endParaRPr>
                    </a:p>
                    <a:p>
                      <a:pPr algn="ctr" fontAlgn="ctr"/>
                      <a:endParaRPr lang="en-GB" sz="1100" b="1" i="0" u="none" strike="noStrike">
                        <a:solidFill>
                          <a:srgbClr val="000000"/>
                        </a:solidFill>
                        <a:effectLst/>
                        <a:latin typeface="Lexend" pitchFamily="2" charset="0"/>
                      </a:endParaRPr>
                    </a:p>
                    <a:p>
                      <a:pPr algn="ctr" fontAlgn="ctr"/>
                      <a:r>
                        <a:rPr lang="en-GB" sz="1100" b="1" i="0" u="none" strike="noStrike">
                          <a:solidFill>
                            <a:srgbClr val="000000"/>
                          </a:solidFill>
                          <a:effectLst/>
                          <a:latin typeface="Lexend" pitchFamily="2" charset="0"/>
                        </a:rPr>
                        <a:t>431.5</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Wingdings 3"/>
                          <a:sym typeface="Wingdings 3"/>
                        </a:rPr>
                        <a:t>Ç</a:t>
                      </a:r>
                      <a:endParaRPr lang="en-GB" sz="1400" b="0" i="0" u="none" strike="noStrike">
                        <a:solidFill>
                          <a:srgbClr val="000000"/>
                        </a:solidFill>
                        <a:effectLst/>
                        <a:latin typeface="Lexend" pitchFamily="2" charset="0"/>
                      </a:endParaRPr>
                    </a:p>
                    <a:p>
                      <a:pPr algn="ctr" fontAlgn="ctr"/>
                      <a:endParaRPr lang="en-GB" sz="1100" b="1" i="0" u="none" strike="noStrike">
                        <a:solidFill>
                          <a:srgbClr val="000000"/>
                        </a:solidFill>
                        <a:effectLst/>
                        <a:latin typeface="Lexend" pitchFamily="2" charset="0"/>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50" u="none" strike="noStrike">
                          <a:effectLst/>
                          <a:latin typeface="Lexend" pitchFamily="2" charset="0"/>
                        </a:rPr>
                        <a:t>Below 538.5</a:t>
                      </a:r>
                    </a:p>
                    <a:p>
                      <a:pPr algn="ctr" fontAlgn="ctr"/>
                      <a:r>
                        <a:rPr lang="en-GB" sz="1050" u="none" strike="noStrike">
                          <a:effectLst/>
                          <a:latin typeface="Lexend" pitchFamily="2" charset="0"/>
                        </a:rPr>
                        <a:t>(National average)</a:t>
                      </a:r>
                      <a:br>
                        <a:rPr lang="en-GB" sz="1100" u="none" strike="noStrike">
                          <a:effectLst/>
                          <a:latin typeface="Lexend" pitchFamily="2" charset="0"/>
                        </a:rPr>
                      </a:br>
                      <a:endParaRPr lang="en-GB" sz="1100" b="0" i="0" u="none" strike="noStrike">
                        <a:solidFill>
                          <a:srgbClr val="000000"/>
                        </a:solidFill>
                        <a:effectLst/>
                        <a:latin typeface="Lexend" pitchFamily="2" charset="0"/>
                      </a:endParaRPr>
                    </a:p>
                  </a:txBody>
                  <a:tcPr marL="3435" marR="3435" marT="343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586674"/>
                  </a:ext>
                </a:extLst>
              </a:tr>
              <a:tr h="8350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fontAlgn="ctr" latinLnBrk="0" hangingPunct="1"/>
                      <a:endParaRPr lang="en-GB" sz="1100" b="1" u="none" strike="noStrike" kern="1200">
                        <a:solidFill>
                          <a:schemeClr val="dk1"/>
                        </a:solidFill>
                        <a:effectLst/>
                        <a:latin typeface="Lexend" pitchFamily="2" charset="0"/>
                        <a:ea typeface="+mn-ea"/>
                        <a:cs typeface="+mn-cs"/>
                      </a:endParaRPr>
                    </a:p>
                    <a:p>
                      <a:pPr marL="0" algn="l" defTabSz="914400" rtl="0" eaLnBrk="1" fontAlgn="ctr" latinLnBrk="0" hangingPunct="1"/>
                      <a:r>
                        <a:rPr lang="en-GB" sz="1100" u="none" strike="noStrike" kern="1200">
                          <a:solidFill>
                            <a:schemeClr val="dk1"/>
                          </a:solidFill>
                          <a:effectLst/>
                          <a:latin typeface="Lexend" pitchFamily="2" charset="0"/>
                          <a:ea typeface="+mn-ea"/>
                          <a:cs typeface="+mn-cs"/>
                        </a:rPr>
                        <a:t>Number of working age adults (18-64) admitted to permanent residential care following an assessment or review (per 100,000 population) (past 12 months)</a:t>
                      </a:r>
                    </a:p>
                  </a:txBody>
                  <a:tcPr marL="3435" marR="3435" marT="343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12.2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14.0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13.1</a:t>
                      </a:r>
                      <a:endParaRPr lang="en-GB" sz="1100" b="0" i="0" u="none" strike="noStrike">
                        <a:solidFill>
                          <a:srgbClr val="000000"/>
                        </a:solidFill>
                        <a:effectLst/>
                        <a:latin typeface="Lexend" pitchFamily="2" charset="0"/>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13.1</a:t>
                      </a: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200" b="1" i="0" u="none" strike="noStrike">
                        <a:solidFill>
                          <a:srgbClr val="000000"/>
                        </a:solidFill>
                        <a:effectLst/>
                        <a:latin typeface="Lexend" pitchFamily="2" charset="0"/>
                      </a:endParaRPr>
                    </a:p>
                    <a:p>
                      <a:pPr algn="ctr" fontAlgn="ctr"/>
                      <a:endParaRPr lang="en-GB" sz="1200" b="1" i="0" u="none" strike="noStrike">
                        <a:solidFill>
                          <a:srgbClr val="000000"/>
                        </a:solidFill>
                        <a:effectLst/>
                        <a:latin typeface="Lexend" pitchFamily="2" charset="0"/>
                      </a:endParaRPr>
                    </a:p>
                    <a:p>
                      <a:pPr algn="ctr" fontAlgn="ctr"/>
                      <a:endParaRPr lang="en-GB" sz="1200" b="1" i="0" u="none" strike="noStrike">
                        <a:solidFill>
                          <a:srgbClr val="000000"/>
                        </a:solidFill>
                        <a:effectLst/>
                        <a:latin typeface="Lexend" pitchFamily="2" charset="0"/>
                      </a:endParaRPr>
                    </a:p>
                    <a:p>
                      <a:pPr algn="ctr" fontAlgn="ctr"/>
                      <a:r>
                        <a:rPr lang="en-GB" sz="1200" b="1" i="0" u="none" strike="noStrike">
                          <a:solidFill>
                            <a:srgbClr val="000000"/>
                          </a:solidFill>
                          <a:effectLst/>
                          <a:latin typeface="Lexend" pitchFamily="2" charset="0"/>
                        </a:rPr>
                        <a:t>13.6</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kern="1200" cap="none" spc="0" normalizeH="0" baseline="0" noProof="0">
                          <a:ln>
                            <a:noFill/>
                          </a:ln>
                          <a:solidFill>
                            <a:schemeClr val="tx1"/>
                          </a:solidFill>
                          <a:effectLst/>
                          <a:uLnTx/>
                          <a:uFillTx/>
                          <a:latin typeface="Wingdings 3"/>
                          <a:sym typeface="Wingdings 3"/>
                        </a:rPr>
                        <a:t>È</a:t>
                      </a:r>
                      <a:endParaRPr lang="en-US" sz="1200" b="0"/>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Lexend" pitchFamily="2" charset="0"/>
                      </a:endParaRPr>
                    </a:p>
                    <a:p>
                      <a:pPr algn="ctr" fontAlgn="ctr"/>
                      <a:endParaRPr lang="en-GB" sz="1200" b="1" i="0" u="none" strike="noStrike">
                        <a:solidFill>
                          <a:srgbClr val="000000"/>
                        </a:solidFill>
                        <a:effectLst/>
                        <a:latin typeface="Lexend" pitchFamily="2" charset="0"/>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50" u="none" strike="noStrike">
                          <a:effectLst/>
                          <a:latin typeface="Lexend" pitchFamily="2" charset="0"/>
                        </a:rPr>
                        <a:t>Below 13.9</a:t>
                      </a:r>
                    </a:p>
                    <a:p>
                      <a:pPr algn="ctr" fontAlgn="ctr"/>
                      <a:r>
                        <a:rPr lang="en-GB" sz="1050" u="none" strike="noStrike">
                          <a:effectLst/>
                          <a:latin typeface="Lexend" pitchFamily="2" charset="0"/>
                        </a:rPr>
                        <a:t>(National Average)</a:t>
                      </a:r>
                      <a:br>
                        <a:rPr lang="en-GB" sz="1100" u="none" strike="noStrike">
                          <a:effectLst/>
                          <a:latin typeface="Lexend" pitchFamily="2" charset="0"/>
                        </a:rPr>
                      </a:br>
                      <a:endParaRPr lang="en-GB" sz="1100" b="0" i="0" u="none" strike="noStrike">
                        <a:solidFill>
                          <a:srgbClr val="000000"/>
                        </a:solidFill>
                        <a:effectLst/>
                        <a:latin typeface="Lexend" pitchFamily="2" charset="0"/>
                      </a:endParaRPr>
                    </a:p>
                  </a:txBody>
                  <a:tcPr marL="3435" marR="3435" marT="343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3610559"/>
                  </a:ext>
                </a:extLst>
              </a:tr>
            </a:tbl>
          </a:graphicData>
        </a:graphic>
      </p:graphicFrame>
      <p:sp>
        <p:nvSpPr>
          <p:cNvPr id="8" name="Rectangle: Rounded Corners 7">
            <a:extLst>
              <a:ext uri="{FF2B5EF4-FFF2-40B4-BE49-F238E27FC236}">
                <a16:creationId xmlns:a16="http://schemas.microsoft.com/office/drawing/2014/main" id="{8F365B22-0CB7-F0EA-B29A-E8F9E48260A0}"/>
              </a:ext>
            </a:extLst>
          </p:cNvPr>
          <p:cNvSpPr/>
          <p:nvPr/>
        </p:nvSpPr>
        <p:spPr>
          <a:xfrm>
            <a:off x="7538450" y="101600"/>
            <a:ext cx="4584913" cy="6401253"/>
          </a:xfrm>
          <a:prstGeom prst="roundRect">
            <a:avLst>
              <a:gd name="adj" fmla="val 2998"/>
            </a:avLst>
          </a:prstGeom>
          <a:solidFill>
            <a:srgbClr val="729D4D">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7DCC67D8-4F1F-280A-09B2-5243FF1B1876}"/>
              </a:ext>
            </a:extLst>
          </p:cNvPr>
          <p:cNvSpPr txBox="1"/>
          <p:nvPr/>
        </p:nvSpPr>
        <p:spPr>
          <a:xfrm>
            <a:off x="7638399" y="1807608"/>
            <a:ext cx="4484964" cy="1179852"/>
          </a:xfrm>
          <a:prstGeom prst="rect">
            <a:avLst/>
          </a:prstGeom>
          <a:noFill/>
        </p:spPr>
        <p:txBody>
          <a:bodyPr wrap="square" lIns="0" tIns="0" rIns="0" bIns="0"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Lexend" pitchFamily="2" charset="0"/>
                <a:ea typeface="+mn-lt"/>
                <a:cs typeface="Calibri"/>
              </a:rPr>
              <a:t>Mental Health services &amp; paid employment:</a:t>
            </a:r>
          </a:p>
          <a:p>
            <a:pPr>
              <a:defRPr/>
            </a:pPr>
            <a:r>
              <a:rPr kumimoji="0" lang="en-GB" sz="1100" b="0" i="0" u="none" strike="noStrike" kern="1200" cap="none" spc="0" normalizeH="0" baseline="0" noProof="0">
                <a:ln>
                  <a:noFill/>
                </a:ln>
                <a:solidFill>
                  <a:srgbClr val="000000"/>
                </a:solidFill>
                <a:effectLst/>
                <a:uLnTx/>
                <a:uFillTx/>
                <a:latin typeface="Lexend"/>
                <a:ea typeface="Calibri"/>
                <a:cs typeface="Calibri"/>
              </a:rPr>
              <a:t>Essex is one of the top authorities in the country on this measure</a:t>
            </a:r>
            <a:r>
              <a:rPr lang="en-GB" sz="1100">
                <a:solidFill>
                  <a:srgbClr val="000000"/>
                </a:solidFill>
                <a:latin typeface="Lexend"/>
                <a:ea typeface="Calibri"/>
                <a:cs typeface="Calibri"/>
              </a:rPr>
              <a:t> (2022/23 national average was 6%).</a:t>
            </a:r>
            <a:r>
              <a:rPr kumimoji="0" lang="en-GB" sz="1100" b="0" i="0" u="none" strike="noStrike" kern="1200" cap="none" spc="0" normalizeH="0" baseline="0" noProof="0">
                <a:ln>
                  <a:noFill/>
                </a:ln>
                <a:solidFill>
                  <a:srgbClr val="000000"/>
                </a:solidFill>
                <a:effectLst/>
                <a:uLnTx/>
                <a:uFillTx/>
                <a:latin typeface="Lexend"/>
                <a:ea typeface="Calibri"/>
                <a:cs typeface="Calibri"/>
              </a:rPr>
              <a:t>  Supporting adults to find and maintain employment helps to promote independence, prevent social isolation and overall prevent, reduce and delay the need for further social service intervention in the adult's life.</a:t>
            </a:r>
            <a:endParaRPr lang="en-GB" sz="1100" b="0" i="0" u="none" strike="noStrike" kern="1200" cap="none" spc="0" normalizeH="0" baseline="0" noProof="0">
              <a:ln>
                <a:noFill/>
              </a:ln>
              <a:solidFill>
                <a:srgbClr val="000000"/>
              </a:solidFill>
              <a:effectLst/>
              <a:uLnTx/>
              <a:uFillTx/>
              <a:latin typeface="Lexend"/>
              <a:ea typeface="Calibri"/>
              <a:cs typeface="Calibri"/>
            </a:endParaRPr>
          </a:p>
          <a:p>
            <a:pPr>
              <a:defRPr/>
            </a:pPr>
            <a:endParaRPr lang="en-GB" sz="1100">
              <a:solidFill>
                <a:srgbClr val="000000"/>
              </a:solidFill>
              <a:highlight>
                <a:srgbClr val="FFFF00"/>
              </a:highlight>
              <a:latin typeface="Lexend" pitchFamily="2" charset="0"/>
              <a:ea typeface="Calibri"/>
              <a:cs typeface="Calibri"/>
            </a:endParaRPr>
          </a:p>
          <a:p>
            <a:pPr>
              <a:defRPr/>
            </a:pPr>
            <a:endParaRPr kumimoji="0" lang="en-GB" sz="1100" b="0" i="0" u="none" strike="noStrike" kern="1200" cap="none" spc="0" normalizeH="0" baseline="0" noProof="0">
              <a:ln>
                <a:noFill/>
              </a:ln>
              <a:solidFill>
                <a:srgbClr val="000000"/>
              </a:solidFill>
              <a:effectLst/>
              <a:uLnTx/>
              <a:uFillTx/>
              <a:latin typeface="Lexend" pitchFamily="2" charset="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cs typeface="Calibri"/>
            </a:endParaRPr>
          </a:p>
        </p:txBody>
      </p:sp>
      <p:sp>
        <p:nvSpPr>
          <p:cNvPr id="10" name="TextBox 9">
            <a:extLst>
              <a:ext uri="{FF2B5EF4-FFF2-40B4-BE49-F238E27FC236}">
                <a16:creationId xmlns:a16="http://schemas.microsoft.com/office/drawing/2014/main" id="{9330DF3B-B114-3427-B5B4-8A279FA1C724}"/>
              </a:ext>
            </a:extLst>
          </p:cNvPr>
          <p:cNvSpPr txBox="1"/>
          <p:nvPr/>
        </p:nvSpPr>
        <p:spPr>
          <a:xfrm>
            <a:off x="7638399" y="220658"/>
            <a:ext cx="4484964" cy="13542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Lexend" pitchFamily="2" charset="0"/>
                <a:ea typeface="Calibri"/>
                <a:cs typeface="Calibri"/>
              </a:rPr>
              <a:t>Care technology:</a:t>
            </a:r>
          </a:p>
          <a:p>
            <a:pPr>
              <a:defRPr/>
            </a:pPr>
            <a:r>
              <a:rPr lang="en-GB" sz="1100">
                <a:solidFill>
                  <a:srgbClr val="000000"/>
                </a:solidFill>
                <a:latin typeface="Lexend"/>
                <a:cs typeface="Calibri"/>
              </a:rPr>
              <a:t>The success of the Care Technology roll-out has led to the original targets being significantly outperformed.  A new stretch target has thus been established for 2024/25.  A data cleanse exercise was undertaken by the provider, which removed a significant number of adults who are deceased but were still showing as in receipt of Care Technology, which has dampened numbers, but the service still expects to achieve the new 2024/25 target.</a:t>
            </a:r>
          </a:p>
        </p:txBody>
      </p:sp>
      <p:sp>
        <p:nvSpPr>
          <p:cNvPr id="12" name="TextBox 11">
            <a:extLst>
              <a:ext uri="{FF2B5EF4-FFF2-40B4-BE49-F238E27FC236}">
                <a16:creationId xmlns:a16="http://schemas.microsoft.com/office/drawing/2014/main" id="{723F29D3-87CB-1677-4508-1B633E3E5F8A}"/>
              </a:ext>
            </a:extLst>
          </p:cNvPr>
          <p:cNvSpPr txBox="1"/>
          <p:nvPr/>
        </p:nvSpPr>
        <p:spPr>
          <a:xfrm>
            <a:off x="7638399" y="3056276"/>
            <a:ext cx="4484964" cy="1285260"/>
          </a:xfrm>
          <a:prstGeom prst="rect">
            <a:avLst/>
          </a:prstGeom>
          <a:noFill/>
        </p:spPr>
        <p:txBody>
          <a:bodyPr wrap="square" lIns="0" tIns="0" rIns="0" bIns="0"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Lexend" pitchFamily="2" charset="0"/>
              </a:rPr>
              <a:t>Number of older adults (65+) admitted to permanent residential care following an assessment or review (per 100,000 population) (past 12 months):</a:t>
            </a:r>
          </a:p>
          <a:p>
            <a:pPr>
              <a:defRPr/>
            </a:pPr>
            <a:r>
              <a:rPr kumimoji="0" lang="en-GB" sz="1100" b="0" i="0" u="none" strike="noStrike" kern="1200" cap="none" spc="0" normalizeH="0" baseline="0" noProof="0">
                <a:ln>
                  <a:noFill/>
                </a:ln>
                <a:solidFill>
                  <a:prstClr val="black"/>
                </a:solidFill>
                <a:effectLst/>
                <a:uLnTx/>
                <a:uFillTx/>
                <a:latin typeface="Lexend"/>
                <a:ea typeface="Calibri"/>
                <a:cs typeface="Calibri"/>
              </a:rPr>
              <a:t>Essex continues to outperform the national average</a:t>
            </a:r>
            <a:r>
              <a:rPr lang="en-GB" sz="1100">
                <a:solidFill>
                  <a:prstClr val="black"/>
                </a:solidFill>
                <a:latin typeface="Lexend"/>
                <a:ea typeface="Calibri"/>
                <a:cs typeface="Calibri"/>
              </a:rPr>
              <a:t>, supporting more older adults to live with greater independence.</a:t>
            </a:r>
            <a:r>
              <a:rPr kumimoji="0" lang="en-GB" sz="1100" b="0" i="0" u="none" strike="noStrike" kern="1200" cap="none" spc="0" normalizeH="0" baseline="0" noProof="0">
                <a:ln>
                  <a:noFill/>
                </a:ln>
                <a:solidFill>
                  <a:prstClr val="black"/>
                </a:solidFill>
                <a:effectLst/>
                <a:uLnTx/>
                <a:uFillTx/>
                <a:latin typeface="Lexend"/>
                <a:ea typeface="Calibri"/>
                <a:cs typeface="Calibri"/>
              </a:rPr>
              <a:t>  </a:t>
            </a:r>
            <a:r>
              <a:rPr lang="en-GB" sz="1100">
                <a:solidFill>
                  <a:prstClr val="black"/>
                </a:solidFill>
                <a:latin typeface="Lexend"/>
                <a:ea typeface="Calibri"/>
                <a:cs typeface="Calibri"/>
              </a:rPr>
              <a:t>This outperformance means that there have been 347 less older adults admitted to permanent residential or nursing care following an assessment or review by adult social care.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solidFill>
                <a:srgbClr val="000000"/>
              </a:solidFill>
              <a:effectLst/>
              <a:highlight>
                <a:srgbClr val="FFFF00"/>
              </a:highlight>
              <a:uLnTx/>
              <a:uFillTx/>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latin typeface="Lexend"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latin typeface="Lexend" pitchFamily="2" charset="0"/>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cs typeface="Calibri"/>
            </a:endParaRPr>
          </a:p>
        </p:txBody>
      </p:sp>
      <p:sp>
        <p:nvSpPr>
          <p:cNvPr id="13" name="Content Placeholder 2">
            <a:extLst>
              <a:ext uri="{FF2B5EF4-FFF2-40B4-BE49-F238E27FC236}">
                <a16:creationId xmlns:a16="http://schemas.microsoft.com/office/drawing/2014/main" id="{2132C17B-77CD-99CC-4D99-0845359EC31F}"/>
              </a:ext>
            </a:extLst>
          </p:cNvPr>
          <p:cNvSpPr txBox="1">
            <a:spLocks/>
          </p:cNvSpPr>
          <p:nvPr/>
        </p:nvSpPr>
        <p:spPr>
          <a:xfrm>
            <a:off x="803123" y="6649290"/>
            <a:ext cx="5731280"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2" name="Content Placeholder 2">
            <a:extLst>
              <a:ext uri="{FF2B5EF4-FFF2-40B4-BE49-F238E27FC236}">
                <a16:creationId xmlns:a16="http://schemas.microsoft.com/office/drawing/2014/main" id="{93044A6F-C27C-1672-0B8F-ACCEF24A2CC4}"/>
              </a:ext>
            </a:extLst>
          </p:cNvPr>
          <p:cNvSpPr txBox="1">
            <a:spLocks/>
          </p:cNvSpPr>
          <p:nvPr/>
        </p:nvSpPr>
        <p:spPr>
          <a:xfrm>
            <a:off x="803123" y="6190022"/>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a:t>
            </a:r>
            <a:r>
              <a:rPr lang="en-GB" sz="1000" b="0">
                <a:solidFill>
                  <a:srgbClr val="000000"/>
                </a:solidFill>
                <a:latin typeface="Lexend" pitchFamily="2" charset="0"/>
              </a:rPr>
              <a:t>DoT) </a:t>
            </a:r>
            <a:r>
              <a:rPr kumimoji="0" lang="en-GB" sz="1000" b="0" u="none" strike="noStrike" kern="1200" cap="none" spc="0" normalizeH="0" baseline="0" noProof="0">
                <a:ln>
                  <a:noFill/>
                </a:ln>
                <a:solidFill>
                  <a:srgbClr val="000000"/>
                </a:solidFill>
                <a:effectLst/>
                <a:uLnTx/>
                <a:uFillTx/>
                <a:latin typeface="Lexend" pitchFamily="2" charset="0"/>
              </a:rPr>
              <a:t>from the previous quarter. Where ‘good is low’, a reduction in outturn is shown as a positive DoT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4" name="TextBox 3">
            <a:extLst>
              <a:ext uri="{FF2B5EF4-FFF2-40B4-BE49-F238E27FC236}">
                <a16:creationId xmlns:a16="http://schemas.microsoft.com/office/drawing/2014/main" id="{0D42240B-14BD-1898-FE83-1F832AC984AE}"/>
              </a:ext>
            </a:extLst>
          </p:cNvPr>
          <p:cNvSpPr txBox="1"/>
          <p:nvPr/>
        </p:nvSpPr>
        <p:spPr>
          <a:xfrm>
            <a:off x="7638399" y="4479168"/>
            <a:ext cx="4571228" cy="1858564"/>
          </a:xfrm>
          <a:prstGeom prst="rect">
            <a:avLst/>
          </a:prstGeom>
          <a:noFill/>
        </p:spPr>
        <p:txBody>
          <a:bodyPr wrap="square" lIns="0" tIns="0" rIns="0" bIns="0" rtlCol="0" anchor="t">
            <a:noAutofit/>
          </a:bodyPr>
          <a:lstStyle/>
          <a:p>
            <a:pPr>
              <a:defRPr/>
            </a:pPr>
            <a:endParaRPr lang="en-GB" sz="1100" b="0" i="0" u="none" strike="noStrike" kern="1200" cap="none" spc="0" normalizeH="0" baseline="0" noProof="0">
              <a:ln>
                <a:noFill/>
              </a:ln>
              <a:solidFill>
                <a:prstClr val="black"/>
              </a:solidFill>
              <a:effectLst/>
              <a:uLnTx/>
              <a:uFillTx/>
              <a:latin typeface="Lexend"/>
              <a:cs typeface="Calibri"/>
            </a:endParaRPr>
          </a:p>
          <a:p>
            <a:pPr>
              <a:defRPr/>
            </a:pPr>
            <a:r>
              <a:rPr kumimoji="0" lang="en-GB" sz="1100" b="1" i="0" u="none" strike="noStrike" kern="0" cap="none" spc="0" normalizeH="0" baseline="0" noProof="0">
                <a:ln>
                  <a:noFill/>
                </a:ln>
                <a:solidFill>
                  <a:srgbClr val="000000"/>
                </a:solidFill>
                <a:effectLst/>
                <a:uLnTx/>
                <a:uFillTx/>
                <a:latin typeface="Lexend"/>
              </a:rPr>
              <a:t>Number of working age adults (18-64) admitted to permanent residential care following an assessment or review (per 100,000 population) (past 12 months): </a:t>
            </a:r>
            <a:r>
              <a:rPr kumimoji="0" lang="en-GB" sz="1100" b="0" i="0" u="none" strike="noStrike" kern="1200" cap="none" spc="0" normalizeH="0" baseline="0" noProof="0">
                <a:ln>
                  <a:noFill/>
                </a:ln>
                <a:solidFill>
                  <a:prstClr val="black"/>
                </a:solidFill>
                <a:effectLst/>
                <a:uLnTx/>
                <a:uFillTx/>
                <a:latin typeface="Lexend"/>
                <a:ea typeface="Calibri"/>
              </a:rPr>
              <a:t>The Essex Disability Strategy and the Meaningful Lives Matters programme has always focused on the importance of people having their own homes and being supported to live effectively in the community wherever possible. </a:t>
            </a:r>
            <a:r>
              <a:rPr lang="en-GB" sz="1100">
                <a:solidFill>
                  <a:prstClr val="black"/>
                </a:solidFill>
                <a:latin typeface="Lexend"/>
                <a:ea typeface="Calibri"/>
              </a:rPr>
              <a:t>The current performance means that 3 less working age adults have been admitted to permanent residential or nursing care than if Essex was in line with the national average.</a:t>
            </a:r>
            <a:endParaRPr lang="en-GB" sz="1100" b="0" i="0" u="none" strike="noStrike" kern="1200" cap="none" spc="0" normalizeH="0" baseline="0" noProof="0">
              <a:ln>
                <a:noFill/>
              </a:ln>
              <a:solidFill>
                <a:prstClr val="black"/>
              </a:solidFill>
              <a:effectLst/>
              <a:uLnTx/>
              <a:uFillTx/>
              <a:latin typeface="Lexend" pitchFamily="2"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latin typeface="Lexend" pitchFamily="2"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rgbClr val="00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43025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892E95A-7215-680C-B3B8-AEA2A5160963}"/>
              </a:ext>
            </a:extLst>
          </p:cNvPr>
          <p:cNvSpPr/>
          <p:nvPr/>
        </p:nvSpPr>
        <p:spPr>
          <a:xfrm>
            <a:off x="7458836" y="324035"/>
            <a:ext cx="4584913" cy="3540042"/>
          </a:xfrm>
          <a:prstGeom prst="roundRect">
            <a:avLst>
              <a:gd name="adj" fmla="val 2998"/>
            </a:avLst>
          </a:prstGeom>
          <a:solidFill>
            <a:srgbClr val="729D4D">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13</a:t>
            </a:fld>
            <a:endParaRPr lang="en-GB">
              <a:latin typeface="Lexend" pitchFamily="2" charset="0"/>
            </a:endParaRPr>
          </a:p>
        </p:txBody>
      </p:sp>
      <p:sp>
        <p:nvSpPr>
          <p:cNvPr id="5" name="Title 4">
            <a:extLst>
              <a:ext uri="{FF2B5EF4-FFF2-40B4-BE49-F238E27FC236}">
                <a16:creationId xmlns:a16="http://schemas.microsoft.com/office/drawing/2014/main" id="{096BD04C-1C85-5900-D940-7668C9E707C0}"/>
              </a:ext>
            </a:extLst>
          </p:cNvPr>
          <p:cNvSpPr txBox="1">
            <a:spLocks/>
          </p:cNvSpPr>
          <p:nvPr/>
        </p:nvSpPr>
        <p:spPr>
          <a:xfrm rot="16200000">
            <a:off x="-3054899" y="3053745"/>
            <a:ext cx="6858001" cy="750508"/>
          </a:xfrm>
          <a:prstGeom prst="rect">
            <a:avLst/>
          </a:prstGeom>
          <a:solidFill>
            <a:srgbClr val="4179AA"/>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ea typeface="+mj-ea"/>
                <a:cs typeface="+mj-cs"/>
              </a:rPr>
              <a:t>Health, Wellbeing &amp; Independence for all Ages </a:t>
            </a:r>
          </a:p>
        </p:txBody>
      </p:sp>
      <p:graphicFrame>
        <p:nvGraphicFramePr>
          <p:cNvPr id="6" name="Table 5">
            <a:extLst>
              <a:ext uri="{FF2B5EF4-FFF2-40B4-BE49-F238E27FC236}">
                <a16:creationId xmlns:a16="http://schemas.microsoft.com/office/drawing/2014/main" id="{509EC1DE-258B-7851-D22A-ADD018E2340D}"/>
              </a:ext>
            </a:extLst>
          </p:cNvPr>
          <p:cNvGraphicFramePr>
            <a:graphicFrameLocks noGrp="1"/>
          </p:cNvGraphicFramePr>
          <p:nvPr>
            <p:extLst>
              <p:ext uri="{D42A27DB-BD31-4B8C-83A1-F6EECF244321}">
                <p14:modId xmlns:p14="http://schemas.microsoft.com/office/powerpoint/2010/main" val="1101667327"/>
              </p:ext>
            </p:extLst>
          </p:nvPr>
        </p:nvGraphicFramePr>
        <p:xfrm>
          <a:off x="845856" y="668164"/>
          <a:ext cx="6554458" cy="4964245"/>
        </p:xfrm>
        <a:graphic>
          <a:graphicData uri="http://schemas.openxmlformats.org/drawingml/2006/table">
            <a:tbl>
              <a:tblPr firstRow="1" bandRow="1"/>
              <a:tblGrid>
                <a:gridCol w="1982790">
                  <a:extLst>
                    <a:ext uri="{9D8B030D-6E8A-4147-A177-3AD203B41FA5}">
                      <a16:colId xmlns:a16="http://schemas.microsoft.com/office/drawing/2014/main" val="4034003538"/>
                    </a:ext>
                  </a:extLst>
                </a:gridCol>
                <a:gridCol w="726878">
                  <a:extLst>
                    <a:ext uri="{9D8B030D-6E8A-4147-A177-3AD203B41FA5}">
                      <a16:colId xmlns:a16="http://schemas.microsoft.com/office/drawing/2014/main" val="2277526569"/>
                    </a:ext>
                  </a:extLst>
                </a:gridCol>
                <a:gridCol w="679269">
                  <a:extLst>
                    <a:ext uri="{9D8B030D-6E8A-4147-A177-3AD203B41FA5}">
                      <a16:colId xmlns:a16="http://schemas.microsoft.com/office/drawing/2014/main" val="742693960"/>
                    </a:ext>
                  </a:extLst>
                </a:gridCol>
                <a:gridCol w="687977">
                  <a:extLst>
                    <a:ext uri="{9D8B030D-6E8A-4147-A177-3AD203B41FA5}">
                      <a16:colId xmlns:a16="http://schemas.microsoft.com/office/drawing/2014/main" val="3944432405"/>
                    </a:ext>
                  </a:extLst>
                </a:gridCol>
                <a:gridCol w="784647">
                  <a:extLst>
                    <a:ext uri="{9D8B030D-6E8A-4147-A177-3AD203B41FA5}">
                      <a16:colId xmlns:a16="http://schemas.microsoft.com/office/drawing/2014/main" val="1836491562"/>
                    </a:ext>
                  </a:extLst>
                </a:gridCol>
                <a:gridCol w="849977">
                  <a:extLst>
                    <a:ext uri="{9D8B030D-6E8A-4147-A177-3AD203B41FA5}">
                      <a16:colId xmlns:a16="http://schemas.microsoft.com/office/drawing/2014/main" val="231473195"/>
                    </a:ext>
                  </a:extLst>
                </a:gridCol>
                <a:gridCol w="842920">
                  <a:extLst>
                    <a:ext uri="{9D8B030D-6E8A-4147-A177-3AD203B41FA5}">
                      <a16:colId xmlns:a16="http://schemas.microsoft.com/office/drawing/2014/main" val="4213819942"/>
                    </a:ext>
                  </a:extLst>
                </a:gridCol>
              </a:tblGrid>
              <a:tr h="8928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 23/24</a:t>
                      </a:r>
                    </a:p>
                  </a:txBody>
                  <a:tcPr anchor="ctr">
                    <a:lnL w="12700" cmpd="sng">
                      <a:noFill/>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Q4:</a:t>
                      </a:r>
                    </a:p>
                    <a:p>
                      <a:pPr algn="ctr"/>
                      <a:r>
                        <a:rPr lang="en-GB" sz="1000" b="1">
                          <a:latin typeface="Lexend" pitchFamily="2" charset="0"/>
                        </a:rPr>
                        <a:t>23/24</a:t>
                      </a:r>
                    </a:p>
                  </a:txBody>
                  <a:tcPr anchor="ctr">
                    <a:lnL w="12700" cmpd="sng">
                      <a:noFill/>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Q1:</a:t>
                      </a:r>
                    </a:p>
                    <a:p>
                      <a:pPr algn="ctr"/>
                      <a:r>
                        <a:rPr lang="en-GB" sz="1000" b="1">
                          <a:latin typeface="Lexend" pitchFamily="2" charset="0"/>
                        </a:rPr>
                        <a:t>24/25</a:t>
                      </a: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Target</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4974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The proportion of adults in contact with secondary mental health services </a:t>
                      </a:r>
                      <a:r>
                        <a:rPr lang="en-GB" sz="1100" b="0" i="0" u="none" strike="noStrike" noProof="0">
                          <a:effectLst/>
                          <a:latin typeface="Lexend" pitchFamily="2" charset="0"/>
                        </a:rPr>
                        <a:t>(services generally requiring referral by a GP)</a:t>
                      </a:r>
                      <a:r>
                        <a:rPr lang="en-GB" sz="1100" b="0" i="0" u="none" strike="noStrike">
                          <a:solidFill>
                            <a:srgbClr val="000000"/>
                          </a:solidFill>
                          <a:effectLst/>
                          <a:latin typeface="Lexend" pitchFamily="2" charset="0"/>
                        </a:rPr>
                        <a:t> living independently, with or without support</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17.90%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17.70%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28.0%</a:t>
                      </a:r>
                    </a:p>
                  </a:txBody>
                  <a:tcPr marL="7844" marR="7844" marT="78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200" b="0" i="0" u="none" strike="noStrike">
                        <a:solidFill>
                          <a:srgbClr val="000000"/>
                        </a:solidFill>
                        <a:effectLst/>
                        <a:latin typeface="Lexend" pitchFamily="2" charset="0"/>
                      </a:endParaRPr>
                    </a:p>
                    <a:p>
                      <a:pPr algn="ctr" fontAlgn="ctr"/>
                      <a:endParaRPr lang="en-GB" sz="12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26.8%</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200" b="0" i="0" u="none" strike="noStrike" kern="1200" cap="none" spc="0" normalizeH="0" baseline="0" noProof="0">
                        <a:ln>
                          <a:noFill/>
                        </a:ln>
                        <a:solidFill>
                          <a:srgbClr val="000000"/>
                        </a:solidFill>
                        <a:effectLst/>
                        <a:uLnTx/>
                        <a:uFillTx/>
                        <a:latin typeface="Wingdings 3"/>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400" b="0" i="0" u="none" strike="noStrike">
                        <a:solidFill>
                          <a:srgbClr val="000000"/>
                        </a:solidFill>
                        <a:effectLst/>
                        <a:latin typeface="Lexend" pitchFamily="2" charset="0"/>
                      </a:endParaRPr>
                    </a:p>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26.8%</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kern="1200" cap="none" spc="0" normalizeH="0" baseline="0" noProof="0">
                          <a:ln>
                            <a:noFill/>
                          </a:ln>
                          <a:solidFill>
                            <a:srgbClr val="000000"/>
                          </a:solidFill>
                          <a:effectLst/>
                          <a:uLnTx/>
                          <a:uFillTx/>
                          <a:latin typeface="Wingdings 3"/>
                          <a:sym typeface="Wingdings 3" panose="05040102010807070707" pitchFamily="18" charset="2"/>
                        </a:rPr>
                        <a:t></a:t>
                      </a:r>
                      <a:endParaRPr lang="en-GB" sz="1200" b="1" i="0" u="none" strike="noStrike">
                        <a:solidFill>
                          <a:srgbClr val="000000"/>
                        </a:solidFill>
                        <a:effectLst/>
                        <a:latin typeface="Lexend" pitchFamily="2" charset="0"/>
                      </a:endParaRPr>
                    </a:p>
                    <a:p>
                      <a:pPr algn="ctr" fontAlgn="ctr"/>
                      <a:endParaRPr lang="en-GB" sz="1200" b="1" i="0" u="none" strike="noStrike">
                        <a:solidFill>
                          <a:srgbClr val="000000"/>
                        </a:solidFill>
                        <a:effectLst/>
                        <a:latin typeface="Lexend" pitchFamily="2" charset="0"/>
                      </a:endParaRPr>
                    </a:p>
                  </a:txBody>
                  <a:tcPr marL="7844" marR="7844" marT="7844"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chemeClr val="tx1"/>
                        </a:solidFill>
                        <a:effectLst/>
                        <a:highlight>
                          <a:srgbClr val="FFFF00"/>
                        </a:highlight>
                        <a:latin typeface="Lexend" pitchFamily="2" charset="0"/>
                      </a:endParaRPr>
                    </a:p>
                    <a:p>
                      <a:pPr algn="ctr" fontAlgn="ctr"/>
                      <a:r>
                        <a:rPr lang="en-GB" sz="1100" b="0" i="0" u="none" strike="noStrike">
                          <a:solidFill>
                            <a:schemeClr val="tx1"/>
                          </a:solidFill>
                          <a:effectLst/>
                          <a:latin typeface="Lexend" pitchFamily="2" charset="0"/>
                        </a:rPr>
                        <a:t>Above 22% </a:t>
                      </a:r>
                    </a:p>
                    <a:p>
                      <a:pPr algn="ctr" fontAlgn="ctr"/>
                      <a:r>
                        <a:rPr lang="en-GB" sz="1100" b="0" i="0" u="none" strike="noStrike">
                          <a:solidFill>
                            <a:schemeClr val="tx1"/>
                          </a:solidFill>
                          <a:effectLst/>
                          <a:latin typeface="Lexend" pitchFamily="2" charset="0"/>
                        </a:rPr>
                        <a:t>(National average)</a:t>
                      </a:r>
                    </a:p>
                  </a:txBody>
                  <a:tcPr marL="7844" marR="7844" marT="7844"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2937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Number of total population aged 40-74 receiving an NHS Health Check</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12,686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13,055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1"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12,291 </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200" b="0" i="0" u="none" strike="noStrike">
                        <a:solidFill>
                          <a:srgbClr val="000000"/>
                        </a:solidFill>
                        <a:effectLst/>
                        <a:latin typeface="Lexend" pitchFamily="2" charset="0"/>
                      </a:endParaRPr>
                    </a:p>
                    <a:p>
                      <a:pPr algn="ctr" fontAlgn="ctr"/>
                      <a:endParaRPr lang="en-GB" sz="1200" b="0" i="0" u="none" strike="noStrike">
                        <a:solidFill>
                          <a:srgbClr val="000000"/>
                        </a:solidFill>
                        <a:effectLst/>
                        <a:latin typeface="Lexend" pitchFamily="2" charset="0"/>
                      </a:endParaRPr>
                    </a:p>
                    <a:p>
                      <a:pPr algn="ctr" fontAlgn="ctr"/>
                      <a:endParaRPr lang="en-GB" sz="12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pitchFamily="2" charset="0"/>
                        </a:rPr>
                        <a:t>9,972</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200" b="0" i="0" u="none" strike="noStrike" kern="1200" cap="none" spc="0" normalizeH="0" baseline="0" noProof="0">
                        <a:ln>
                          <a:noFill/>
                        </a:ln>
                        <a:solidFill>
                          <a:srgbClr val="000000"/>
                        </a:solidFill>
                        <a:effectLst/>
                        <a:uLnTx/>
                        <a:uFillTx/>
                        <a:latin typeface="Wingdings 3"/>
                        <a:sym typeface="Wingdings 3"/>
                      </a:endParaRPr>
                    </a:p>
                    <a:p>
                      <a:pPr algn="ctr" fontAlgn="ctr"/>
                      <a:endParaRPr lang="en-GB" sz="1000" b="0" i="0" u="none" strike="noStrike">
                        <a:solidFill>
                          <a:srgbClr val="000000"/>
                        </a:solidFill>
                        <a:effectLst/>
                        <a:latin typeface="Lexend" pitchFamily="2" charset="0"/>
                      </a:endParaRPr>
                    </a:p>
                    <a:p>
                      <a:pPr algn="ctr" fontAlgn="ctr"/>
                      <a:r>
                        <a:rPr lang="en-GB" sz="700" b="0" i="0" u="none" strike="noStrike">
                          <a:solidFill>
                            <a:srgbClr val="000000"/>
                          </a:solidFill>
                          <a:effectLst/>
                          <a:latin typeface="Lexend" pitchFamily="2" charset="0"/>
                        </a:rPr>
                        <a:t>23/24 outturn</a:t>
                      </a:r>
                    </a:p>
                    <a:p>
                      <a:pPr algn="ctr" fontAlgn="ctr"/>
                      <a:r>
                        <a:rPr lang="en-GB" sz="700" b="0" i="0" u="none" strike="noStrike">
                          <a:solidFill>
                            <a:srgbClr val="000000"/>
                          </a:solidFill>
                          <a:effectLst/>
                          <a:latin typeface="Lexend" pitchFamily="2" charset="0"/>
                        </a:rPr>
                        <a:t>48,004</a:t>
                      </a: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000" b="1" i="0" u="none" strike="noStrike">
                        <a:solidFill>
                          <a:srgbClr val="000000"/>
                        </a:solidFill>
                        <a:effectLst/>
                        <a:latin typeface="Lexend" pitchFamily="2" charset="0"/>
                      </a:endParaRPr>
                    </a:p>
                    <a:p>
                      <a:pPr algn="ctr" fontAlgn="ctr"/>
                      <a:endParaRPr lang="en-GB" sz="1000" b="1" i="0" u="none" strike="noStrike">
                        <a:solidFill>
                          <a:srgbClr val="000000"/>
                        </a:solidFill>
                        <a:effectLst/>
                        <a:latin typeface="Lexend" pitchFamily="2" charset="0"/>
                      </a:endParaRPr>
                    </a:p>
                    <a:p>
                      <a:pPr algn="ctr" fontAlgn="ctr"/>
                      <a:r>
                        <a:rPr lang="en-GB" sz="1000" b="1" i="0" u="none" strike="noStrike">
                          <a:solidFill>
                            <a:srgbClr val="000000"/>
                          </a:solidFill>
                          <a:effectLst/>
                          <a:latin typeface="Lexend" pitchFamily="2" charset="0"/>
                        </a:rPr>
                        <a:t>11,964</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Wingdings 3"/>
                          <a:sym typeface="Wingdings 3"/>
                        </a:rPr>
                        <a:t>Ç</a:t>
                      </a:r>
                    </a:p>
                    <a:p>
                      <a:pPr algn="ctr" fontAlgn="ctr"/>
                      <a:endParaRPr lang="en-GB" sz="1000" b="1" i="0" u="none" strike="noStrike">
                        <a:solidFill>
                          <a:srgbClr val="000000"/>
                        </a:solidFill>
                        <a:effectLst/>
                        <a:latin typeface="Lexend" pitchFamily="2" charset="0"/>
                      </a:endParaRPr>
                    </a:p>
                  </a:txBody>
                  <a:tcPr marL="7844" marR="7844" marT="7844"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chemeClr val="tx1"/>
                        </a:solidFill>
                        <a:effectLst/>
                        <a:highlight>
                          <a:srgbClr val="FFFF00"/>
                        </a:highlight>
                        <a:latin typeface="Lexend" pitchFamily="2"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chemeClr val="tx1"/>
                          </a:solidFill>
                          <a:effectLst/>
                          <a:latin typeface="Lexend" pitchFamily="2" charset="0"/>
                        </a:rPr>
                        <a:t>50,000</a:t>
                      </a:r>
                    </a:p>
                    <a:p>
                      <a:pPr algn="ctr" fontAlgn="ctr"/>
                      <a:endParaRPr lang="en-GB" sz="1100" b="0" i="0" u="none" strike="noStrike">
                        <a:solidFill>
                          <a:schemeClr val="tx1"/>
                        </a:solidFill>
                        <a:effectLst/>
                        <a:highlight>
                          <a:srgbClr val="FFFF00"/>
                        </a:highlight>
                        <a:latin typeface="Lexend" pitchFamily="2" charset="0"/>
                      </a:endParaRPr>
                    </a:p>
                  </a:txBody>
                  <a:tcPr marL="7844" marR="7844" marT="7844"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8019741"/>
                  </a:ext>
                </a:extLst>
              </a:tr>
              <a:tr h="12801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Percentage of adults who are self-caring post reablement on discharge from hospital</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50.90%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50.90%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kern="1200">
                          <a:solidFill>
                            <a:srgbClr val="000000"/>
                          </a:solidFill>
                          <a:effectLst/>
                          <a:latin typeface="Lexend" pitchFamily="2" charset="0"/>
                          <a:ea typeface="+mn-ea"/>
                          <a:cs typeface="+mn-cs"/>
                        </a:rPr>
                        <a:t>52.4%</a:t>
                      </a:r>
                    </a:p>
                  </a:txBody>
                  <a:tcPr marL="7844" marR="7844" marT="78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US" sz="1100" b="0" i="0" u="none" strike="noStrike" kern="1200">
                        <a:solidFill>
                          <a:srgbClr val="000000"/>
                        </a:solidFill>
                        <a:effectLst/>
                        <a:latin typeface="Lexend" pitchFamily="2" charset="0"/>
                        <a:ea typeface="+mn-ea"/>
                        <a:cs typeface="+mn-cs"/>
                      </a:endParaRPr>
                    </a:p>
                    <a:p>
                      <a:pPr lvl="0" algn="ctr">
                        <a:buNone/>
                      </a:pPr>
                      <a:r>
                        <a:rPr lang="en-US" sz="1100" b="0" i="0" u="none" strike="noStrike" kern="1200">
                          <a:solidFill>
                            <a:srgbClr val="000000"/>
                          </a:solidFill>
                          <a:effectLst/>
                          <a:latin typeface="Lexend" pitchFamily="2" charset="0"/>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Wingdings 3"/>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US" sz="1100" b="1" i="0" u="none" strike="noStrike" kern="1200">
                        <a:solidFill>
                          <a:srgbClr val="000000"/>
                        </a:solidFill>
                        <a:effectLst/>
                        <a:latin typeface="Lexend" pitchFamily="2" charset="0"/>
                        <a:ea typeface="+mn-ea"/>
                        <a:cs typeface="+mn-cs"/>
                      </a:endParaRPr>
                    </a:p>
                    <a:p>
                      <a:pPr lvl="0" algn="ctr">
                        <a:buNone/>
                      </a:pPr>
                      <a:endParaRPr lang="en-US" sz="1100" b="1" i="0" u="none" strike="noStrike" kern="1200">
                        <a:solidFill>
                          <a:srgbClr val="000000"/>
                        </a:solidFill>
                        <a:effectLst/>
                        <a:latin typeface="Lexend" pitchFamily="2" charset="0"/>
                        <a:ea typeface="+mn-ea"/>
                        <a:cs typeface="+mn-cs"/>
                      </a:endParaRPr>
                    </a:p>
                    <a:p>
                      <a:pPr lvl="0" algn="ctr">
                        <a:buNone/>
                      </a:pPr>
                      <a:r>
                        <a:rPr lang="en-US" sz="1100" b="1" i="0" u="none" strike="noStrike" kern="1200">
                          <a:solidFill>
                            <a:srgbClr val="000000"/>
                          </a:solidFill>
                          <a:effectLst/>
                          <a:latin typeface="Lexend" pitchFamily="2" charset="0"/>
                          <a:ea typeface="+mn-ea"/>
                          <a:cs typeface="+mn-cs"/>
                        </a:rPr>
                        <a:t>49%</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kern="1200" cap="none" spc="0" normalizeH="0" baseline="0" noProof="0">
                          <a:ln>
                            <a:noFill/>
                          </a:ln>
                          <a:solidFill>
                            <a:schemeClr val="tx1"/>
                          </a:solidFill>
                          <a:effectLst/>
                          <a:uLnTx/>
                          <a:uFillTx/>
                          <a:latin typeface="Wingdings 3"/>
                          <a:sym typeface="Wingdings 3"/>
                        </a:rPr>
                        <a:t>È</a:t>
                      </a:r>
                      <a:endParaRPr lang="en-US" sz="1400" b="0"/>
                    </a:p>
                    <a:p>
                      <a:pPr lvl="0" algn="ctr">
                        <a:buNone/>
                      </a:pPr>
                      <a:endParaRPr lang="en-US" sz="1100" b="1" i="0" u="none" strike="noStrike" kern="1200">
                        <a:solidFill>
                          <a:srgbClr val="000000"/>
                        </a:solidFill>
                        <a:effectLst/>
                        <a:latin typeface="Lexend" pitchFamily="2" charset="0"/>
                        <a:ea typeface="+mn-ea"/>
                        <a:cs typeface="+mn-cs"/>
                      </a:endParaRPr>
                    </a:p>
                  </a:txBody>
                  <a:tcPr marL="7844" marR="7844" marT="7844"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4003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chemeClr val="tx1"/>
                          </a:solidFill>
                          <a:effectLst/>
                          <a:latin typeface="Lexend" pitchFamily="2" charset="0"/>
                        </a:rPr>
                        <a:t>Above 52% (Internally set target)</a:t>
                      </a:r>
                    </a:p>
                  </a:txBody>
                  <a:tcPr marL="7844" marR="7844" marT="7844"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bl>
          </a:graphicData>
        </a:graphic>
      </p:graphicFrame>
      <p:sp>
        <p:nvSpPr>
          <p:cNvPr id="9" name="TextBox 8">
            <a:extLst>
              <a:ext uri="{FF2B5EF4-FFF2-40B4-BE49-F238E27FC236}">
                <a16:creationId xmlns:a16="http://schemas.microsoft.com/office/drawing/2014/main" id="{2D521E0D-DBB5-4AC7-117F-76D266D75418}"/>
              </a:ext>
            </a:extLst>
          </p:cNvPr>
          <p:cNvSpPr txBox="1"/>
          <p:nvPr/>
        </p:nvSpPr>
        <p:spPr>
          <a:xfrm>
            <a:off x="7575880" y="534891"/>
            <a:ext cx="4425686" cy="1737573"/>
          </a:xfrm>
          <a:prstGeom prst="rect">
            <a:avLst/>
          </a:prstGeom>
          <a:noFill/>
        </p:spPr>
        <p:txBody>
          <a:bodyPr wrap="square" lIns="0" tIns="0" rIns="0" bIns="0" rtlCol="0" anchor="t">
            <a:noAutofit/>
          </a:bodyPr>
          <a:lstStyle/>
          <a:p>
            <a:pPr>
              <a:defRPr/>
            </a:pPr>
            <a:r>
              <a:rPr lang="en-GB" sz="1100" b="1">
                <a:solidFill>
                  <a:srgbClr val="000000"/>
                </a:solidFill>
                <a:latin typeface="Lexend" pitchFamily="2" charset="0"/>
                <a:ea typeface="Calibri"/>
                <a:cs typeface="Calibri"/>
              </a:rPr>
              <a:t>The proportion of adults in contact with secondary mental health services (services generally requiring referral by a GP) living independently, with or without support:</a:t>
            </a:r>
            <a:r>
              <a:rPr lang="en-GB" sz="1100" b="1">
                <a:solidFill>
                  <a:srgbClr val="000000"/>
                </a:solidFill>
                <a:latin typeface="Lexend" pitchFamily="2" charset="0"/>
                <a:ea typeface="+mn-lt"/>
                <a:cs typeface="Calibri"/>
              </a:rPr>
              <a:t> </a:t>
            </a:r>
            <a:endParaRPr lang="en-GB" sz="1100" b="1">
              <a:solidFill>
                <a:srgbClr val="000000"/>
              </a:solidFill>
              <a:highlight>
                <a:srgbClr val="FFFF00"/>
              </a:highlight>
              <a:latin typeface="Lexend" pitchFamily="2" charset="0"/>
              <a:ea typeface="+mn-lt"/>
              <a:cs typeface="Calibri"/>
            </a:endParaRPr>
          </a:p>
          <a:p>
            <a:pPr>
              <a:defRPr/>
            </a:pPr>
            <a:r>
              <a:rPr kumimoji="0" lang="en-GB" sz="1100" b="0" i="0" u="none" strike="noStrike" kern="1200" cap="none" spc="0" normalizeH="0" baseline="0" noProof="0">
                <a:ln>
                  <a:noFill/>
                </a:ln>
                <a:solidFill>
                  <a:srgbClr val="000000"/>
                </a:solidFill>
                <a:effectLst/>
                <a:uLnTx/>
                <a:uFillTx/>
                <a:latin typeface="Lexend"/>
                <a:ea typeface="Calibri"/>
                <a:cs typeface="Calibri"/>
              </a:rPr>
              <a:t>Essex </a:t>
            </a:r>
            <a:r>
              <a:rPr lang="en-GB" sz="1100">
                <a:solidFill>
                  <a:srgbClr val="000000"/>
                </a:solidFill>
                <a:latin typeface="Lexend"/>
                <a:ea typeface="Calibri"/>
                <a:cs typeface="Calibri"/>
              </a:rPr>
              <a:t>is significantly outperforming the national average.  There have been some challenges in the supply of suitable accommodation in specific geographical areas.  Properties have been identified and it is expected that performance will improve further later in the year once these new properties become available.</a:t>
            </a:r>
            <a:endParaRPr lang="en-GB" sz="1100" b="0" i="0" u="none" strike="noStrike" kern="1200" cap="none" spc="0" normalizeH="0" baseline="0" noProof="0">
              <a:ln>
                <a:noFill/>
              </a:ln>
              <a:solidFill>
                <a:srgbClr val="000000"/>
              </a:solidFill>
              <a:effectLst/>
              <a:uLnTx/>
              <a:uFillTx/>
              <a:latin typeface="Lexend"/>
              <a:ea typeface="Calibri"/>
              <a:cs typeface="Calibri"/>
            </a:endParaRPr>
          </a:p>
          <a:p>
            <a:pPr>
              <a:defRPr/>
            </a:pPr>
            <a:endParaRPr lang="en-GB" sz="1100" b="1">
              <a:solidFill>
                <a:srgbClr val="000000"/>
              </a:solidFill>
              <a:highlight>
                <a:srgbClr val="FFFF00"/>
              </a:highlight>
              <a:latin typeface="Lexend" pitchFamily="2" charset="0"/>
              <a:ea typeface="+mn-lt"/>
              <a:cs typeface="Calibri"/>
            </a:endParaRPr>
          </a:p>
        </p:txBody>
      </p:sp>
      <p:sp>
        <p:nvSpPr>
          <p:cNvPr id="10" name="TextBox 9">
            <a:extLst>
              <a:ext uri="{FF2B5EF4-FFF2-40B4-BE49-F238E27FC236}">
                <a16:creationId xmlns:a16="http://schemas.microsoft.com/office/drawing/2014/main" id="{1A577CD0-D608-9EE3-1B1F-67F01F8A068E}"/>
              </a:ext>
            </a:extLst>
          </p:cNvPr>
          <p:cNvSpPr txBox="1"/>
          <p:nvPr/>
        </p:nvSpPr>
        <p:spPr>
          <a:xfrm>
            <a:off x="7589716" y="2166649"/>
            <a:ext cx="4411850" cy="2268956"/>
          </a:xfrm>
          <a:prstGeom prst="rect">
            <a:avLst/>
          </a:prstGeom>
          <a:noFill/>
        </p:spPr>
        <p:txBody>
          <a:bodyPr wrap="square" lIns="0" tIns="0" rIns="0" bIns="0" rtlCol="0" anchor="t">
            <a:noAutofit/>
          </a:bodyPr>
          <a:lstStyle/>
          <a:p>
            <a:pPr>
              <a:defRPr/>
            </a:pPr>
            <a:r>
              <a:rPr lang="en-GB" sz="1100" b="1">
                <a:solidFill>
                  <a:srgbClr val="000000"/>
                </a:solidFill>
                <a:latin typeface="Lexend"/>
                <a:ea typeface="Calibri"/>
                <a:cs typeface="Calibri"/>
              </a:rPr>
              <a:t>NHS Health Checks:</a:t>
            </a:r>
            <a:r>
              <a:rPr lang="en-GB" sz="1100" b="1">
                <a:solidFill>
                  <a:srgbClr val="000000"/>
                </a:solidFill>
                <a:latin typeface="Lexend"/>
                <a:ea typeface="+mn-lt"/>
                <a:cs typeface="Calibri"/>
              </a:rPr>
              <a:t> </a:t>
            </a:r>
            <a:r>
              <a:rPr lang="en-GB" sz="1100">
                <a:latin typeface="Lexend"/>
                <a:ea typeface="Calibri"/>
                <a:cs typeface="Calibri"/>
              </a:rPr>
              <a:t>11,964 health checks were completed in Q1, this is 96% of the target for the quarter, with performance generally increasing from Q2 with people booking in following receiving their invites.</a:t>
            </a:r>
            <a:endParaRPr lang="en-GB">
              <a:latin typeface="Lexend"/>
            </a:endParaRPr>
          </a:p>
          <a:p>
            <a:pPr>
              <a:defRPr/>
            </a:pPr>
            <a:r>
              <a:rPr lang="en-GB" sz="1100">
                <a:solidFill>
                  <a:srgbClr val="000000"/>
                </a:solidFill>
                <a:latin typeface="Lexend"/>
                <a:ea typeface="+mn-lt"/>
                <a:cs typeface="+mn-lt"/>
              </a:rPr>
              <a:t>In Q1 there were 34,226 health check invites sent out; this is 136% of the target for the quarter. A larger proportion of the invites are sent out in the first few quarter to allow more time for people to book in for their health checks throughout the year. </a:t>
            </a:r>
            <a:endParaRPr lang="en-GB" sz="1100">
              <a:highlight>
                <a:srgbClr val="FFFF00"/>
              </a:highlight>
              <a:latin typeface="Lexend" pitchFamily="2" charset="0"/>
              <a:ea typeface="Calibri"/>
              <a:cs typeface="Calibri"/>
            </a:endParaRPr>
          </a:p>
          <a:p>
            <a:pPr>
              <a:defRPr/>
            </a:pPr>
            <a:endParaRPr lang="en-GB" sz="1100">
              <a:latin typeface="Lexend" pitchFamily="2" charset="0"/>
            </a:endParaRPr>
          </a:p>
          <a:p>
            <a:pPr>
              <a:defRPr/>
            </a:pPr>
            <a:endParaRPr lang="en-GB" sz="1100" b="1">
              <a:solidFill>
                <a:srgbClr val="000000"/>
              </a:solidFill>
              <a:latin typeface="Lexend" pitchFamily="2" charset="0"/>
              <a:ea typeface="+mn-lt"/>
              <a:cs typeface="Calibri"/>
            </a:endParaRPr>
          </a:p>
          <a:p>
            <a:pPr>
              <a:defRPr/>
            </a:pPr>
            <a:endParaRPr lang="en-GB" sz="1400" b="1">
              <a:solidFill>
                <a:srgbClr val="000000"/>
              </a:solidFill>
              <a:highlight>
                <a:srgbClr val="FFFF00"/>
              </a:highlight>
              <a:ea typeface="Calibri"/>
              <a:cs typeface="Calibri"/>
            </a:endParaRPr>
          </a:p>
        </p:txBody>
      </p:sp>
      <p:sp>
        <p:nvSpPr>
          <p:cNvPr id="13" name="Content Placeholder 2">
            <a:extLst>
              <a:ext uri="{FF2B5EF4-FFF2-40B4-BE49-F238E27FC236}">
                <a16:creationId xmlns:a16="http://schemas.microsoft.com/office/drawing/2014/main" id="{8C058CDF-1FDA-11EF-7CDC-81731319FC17}"/>
              </a:ext>
            </a:extLst>
          </p:cNvPr>
          <p:cNvSpPr txBox="1">
            <a:spLocks/>
          </p:cNvSpPr>
          <p:nvPr/>
        </p:nvSpPr>
        <p:spPr>
          <a:xfrm>
            <a:off x="826867" y="6638900"/>
            <a:ext cx="5725738"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r>
              <a:rPr kumimoji="0" lang="en-GB" sz="1050" b="0" u="none" strike="noStrike" kern="1200" cap="none" spc="0" normalizeH="0" baseline="0" noProof="0">
                <a:ln>
                  <a:noFill/>
                </a:ln>
                <a:solidFill>
                  <a:srgbClr val="000000"/>
                </a:solidFill>
                <a:effectLst/>
                <a:uLnTx/>
                <a:uFillTx/>
                <a:latin typeface="Lexend" pitchFamily="2" charset="0"/>
              </a:rPr>
              <a: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4" name="Rectangle: Rounded Corners 3">
            <a:extLst>
              <a:ext uri="{FF2B5EF4-FFF2-40B4-BE49-F238E27FC236}">
                <a16:creationId xmlns:a16="http://schemas.microsoft.com/office/drawing/2014/main" id="{96C51594-1ABF-CB1B-2C4E-E30946760D65}"/>
              </a:ext>
            </a:extLst>
          </p:cNvPr>
          <p:cNvSpPr/>
          <p:nvPr/>
        </p:nvSpPr>
        <p:spPr>
          <a:xfrm>
            <a:off x="7458833" y="3938744"/>
            <a:ext cx="4649168" cy="2700155"/>
          </a:xfrm>
          <a:prstGeom prst="roundRect">
            <a:avLst>
              <a:gd name="adj" fmla="val 4921"/>
            </a:avLst>
          </a:prstGeom>
          <a:solidFill>
            <a:srgbClr val="FF2D5F">
              <a:alpha val="37647"/>
            </a:srgbClr>
          </a:solidFill>
          <a:ln w="12700" cap="flat" cmpd="sng" algn="ctr">
            <a:no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100" kern="0">
              <a:solidFill>
                <a:srgbClr val="000000"/>
              </a:solidFill>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graphicFrame>
        <p:nvGraphicFramePr>
          <p:cNvPr id="8" name="Table 7">
            <a:extLst>
              <a:ext uri="{FF2B5EF4-FFF2-40B4-BE49-F238E27FC236}">
                <a16:creationId xmlns:a16="http://schemas.microsoft.com/office/drawing/2014/main" id="{548E0D57-A57D-B6A6-E374-083B6A806362}"/>
              </a:ext>
            </a:extLst>
          </p:cNvPr>
          <p:cNvGraphicFramePr>
            <a:graphicFrameLocks noGrp="1"/>
          </p:cNvGraphicFramePr>
          <p:nvPr>
            <p:extLst>
              <p:ext uri="{D42A27DB-BD31-4B8C-83A1-F6EECF244321}">
                <p14:modId xmlns:p14="http://schemas.microsoft.com/office/powerpoint/2010/main" val="3119642313"/>
              </p:ext>
            </p:extLst>
          </p:nvPr>
        </p:nvGraphicFramePr>
        <p:xfrm>
          <a:off x="5707358" y="668163"/>
          <a:ext cx="845247" cy="4964245"/>
        </p:xfrm>
        <a:graphic>
          <a:graphicData uri="http://schemas.openxmlformats.org/drawingml/2006/table">
            <a:tbl>
              <a:tblPr/>
              <a:tblGrid>
                <a:gridCol w="845247">
                  <a:extLst>
                    <a:ext uri="{9D8B030D-6E8A-4147-A177-3AD203B41FA5}">
                      <a16:colId xmlns:a16="http://schemas.microsoft.com/office/drawing/2014/main" val="297721743"/>
                    </a:ext>
                  </a:extLst>
                </a:gridCol>
              </a:tblGrid>
              <a:tr h="4964245">
                <a:tc>
                  <a:txBody>
                    <a:bodyPr/>
                    <a:lstStyle/>
                    <a:p>
                      <a:endParaRPr lang="en-GB"/>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629854160"/>
                  </a:ext>
                </a:extLst>
              </a:tr>
            </a:tbl>
          </a:graphicData>
        </a:graphic>
      </p:graphicFrame>
      <p:sp>
        <p:nvSpPr>
          <p:cNvPr id="11" name="Content Placeholder 2">
            <a:extLst>
              <a:ext uri="{FF2B5EF4-FFF2-40B4-BE49-F238E27FC236}">
                <a16:creationId xmlns:a16="http://schemas.microsoft.com/office/drawing/2014/main" id="{188E8611-AA45-5A15-1518-077B03DA2FD7}"/>
              </a:ext>
            </a:extLst>
          </p:cNvPr>
          <p:cNvSpPr txBox="1">
            <a:spLocks/>
          </p:cNvSpPr>
          <p:nvPr/>
        </p:nvSpPr>
        <p:spPr>
          <a:xfrm>
            <a:off x="826866" y="6453007"/>
            <a:ext cx="612270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12" name="Content Placeholder 2">
            <a:extLst>
              <a:ext uri="{FF2B5EF4-FFF2-40B4-BE49-F238E27FC236}">
                <a16:creationId xmlns:a16="http://schemas.microsoft.com/office/drawing/2014/main" id="{84BACBD1-DDE7-3B09-EF1C-564F474622B5}"/>
              </a:ext>
            </a:extLst>
          </p:cNvPr>
          <p:cNvSpPr txBox="1">
            <a:spLocks/>
          </p:cNvSpPr>
          <p:nvPr/>
        </p:nvSpPr>
        <p:spPr>
          <a:xfrm>
            <a:off x="826866" y="6267114"/>
            <a:ext cx="6554457"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14" name="TextBox 13">
            <a:extLst>
              <a:ext uri="{FF2B5EF4-FFF2-40B4-BE49-F238E27FC236}">
                <a16:creationId xmlns:a16="http://schemas.microsoft.com/office/drawing/2014/main" id="{40D8F2D5-A1F1-2CE0-CAB6-CC586E75E117}"/>
              </a:ext>
            </a:extLst>
          </p:cNvPr>
          <p:cNvSpPr txBox="1"/>
          <p:nvPr/>
        </p:nvSpPr>
        <p:spPr>
          <a:xfrm>
            <a:off x="7505717" y="3992021"/>
            <a:ext cx="4538032" cy="2646878"/>
          </a:xfrm>
          <a:prstGeom prst="rect">
            <a:avLst/>
          </a:prstGeom>
          <a:noFill/>
        </p:spPr>
        <p:txBody>
          <a:bodyPr wrap="square" lIns="91440" tIns="45720" rIns="91440" bIns="45720" rtlCol="0" anchor="t">
            <a:spAutoFit/>
          </a:bodyPr>
          <a:lstStyle/>
          <a:p>
            <a:r>
              <a:rPr lang="en-GB" sz="1200" b="1">
                <a:latin typeface="Lexend"/>
              </a:rPr>
              <a:t>Reablement:</a:t>
            </a:r>
          </a:p>
          <a:p>
            <a:pPr>
              <a:defRPr/>
            </a:pPr>
            <a:r>
              <a:rPr lang="en-GB" sz="1100">
                <a:solidFill>
                  <a:srgbClr val="000000"/>
                </a:solidFill>
                <a:latin typeface="Lexend"/>
              </a:rPr>
              <a:t>The average hours of care need adults entered ECL reablement with during Q3 23/24 was 14.6, during Q1 24/25 this was 15.2.  Therefore, we would expect the propensity for an adult to exit reablement fully self-caring to be lower if they entered with a higher initial level of need.</a:t>
            </a:r>
            <a:br>
              <a:rPr lang="en-GB" sz="1100">
                <a:solidFill>
                  <a:srgbClr val="000000"/>
                </a:solidFill>
                <a:latin typeface="Lexend"/>
              </a:rPr>
            </a:br>
            <a:br>
              <a:rPr lang="en-GB" sz="1100">
                <a:solidFill>
                  <a:srgbClr val="000000"/>
                </a:solidFill>
                <a:latin typeface="Lexend"/>
              </a:rPr>
            </a:br>
            <a:r>
              <a:rPr lang="en-GB" sz="1100">
                <a:solidFill>
                  <a:srgbClr val="000000"/>
                </a:solidFill>
                <a:latin typeface="Lexend"/>
              </a:rPr>
              <a:t>Essex</a:t>
            </a:r>
            <a:r>
              <a:rPr kumimoji="0" lang="en-GB" sz="1100" b="0" i="0" u="none" strike="noStrike" kern="1200" cap="none" spc="0" normalizeH="0" baseline="0" noProof="0">
                <a:ln>
                  <a:noFill/>
                </a:ln>
                <a:solidFill>
                  <a:srgbClr val="000000"/>
                </a:solidFill>
                <a:effectLst/>
                <a:uLnTx/>
                <a:uFillTx/>
                <a:latin typeface="Lexend"/>
              </a:rPr>
              <a:t> offers reablement to adults with a much broader range of needs than other local authorities (5% of adults aged 65+ provided reablement on discharge from hospital vs 2.8% nationally).  Essex's rate of admission to residential and nursing care is below national averages, </a:t>
            </a:r>
            <a:r>
              <a:rPr lang="en-GB" sz="1100">
                <a:solidFill>
                  <a:srgbClr val="000000"/>
                </a:solidFill>
                <a:latin typeface="Lexend"/>
              </a:rPr>
              <a:t>and 91 days after discharge from hospital into reablement, Essex has a higher proportion of older adults still at home (not in residential or nursing care) than the national average.  </a:t>
            </a:r>
            <a:endParaRPr lang="en-GB" sz="1100" b="0" i="0" u="none" strike="noStrike" kern="1200" cap="none" spc="0" normalizeH="0" baseline="0" noProof="0">
              <a:ln>
                <a:noFill/>
              </a:ln>
              <a:solidFill>
                <a:prstClr val="black"/>
              </a:solidFill>
              <a:effectLst/>
              <a:uLnTx/>
              <a:uFillTx/>
              <a:latin typeface="Lexend"/>
            </a:endParaRPr>
          </a:p>
        </p:txBody>
      </p:sp>
    </p:spTree>
    <p:extLst>
      <p:ext uri="{BB962C8B-B14F-4D97-AF65-F5344CB8AC3E}">
        <p14:creationId xmlns:p14="http://schemas.microsoft.com/office/powerpoint/2010/main" val="203351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14</a:t>
            </a:fld>
            <a:endParaRPr lang="en-GB">
              <a:latin typeface="Lexend" pitchFamily="2" charset="0"/>
            </a:endParaRPr>
          </a:p>
        </p:txBody>
      </p:sp>
      <p:sp>
        <p:nvSpPr>
          <p:cNvPr id="6" name="Title 4">
            <a:extLst>
              <a:ext uri="{FF2B5EF4-FFF2-40B4-BE49-F238E27FC236}">
                <a16:creationId xmlns:a16="http://schemas.microsoft.com/office/drawing/2014/main" id="{42E1A8F1-E49F-8476-0C6C-A773335CA640}"/>
              </a:ext>
            </a:extLst>
          </p:cNvPr>
          <p:cNvSpPr txBox="1">
            <a:spLocks/>
          </p:cNvSpPr>
          <p:nvPr/>
        </p:nvSpPr>
        <p:spPr>
          <a:xfrm rot="16200000">
            <a:off x="-3054899" y="3053745"/>
            <a:ext cx="6858001" cy="750508"/>
          </a:xfrm>
          <a:prstGeom prst="rect">
            <a:avLst/>
          </a:prstGeom>
          <a:solidFill>
            <a:srgbClr val="4179AA"/>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Health, Wellbeing &amp; Independence for all Ages </a:t>
            </a:r>
          </a:p>
        </p:txBody>
      </p:sp>
      <p:sp>
        <p:nvSpPr>
          <p:cNvPr id="7" name="Rectangle: Rounded Corners 6">
            <a:extLst>
              <a:ext uri="{FF2B5EF4-FFF2-40B4-BE49-F238E27FC236}">
                <a16:creationId xmlns:a16="http://schemas.microsoft.com/office/drawing/2014/main" id="{D2765508-10D9-4DD4-A190-CF1F8D29AEAD}"/>
              </a:ext>
            </a:extLst>
          </p:cNvPr>
          <p:cNvSpPr/>
          <p:nvPr/>
        </p:nvSpPr>
        <p:spPr>
          <a:xfrm>
            <a:off x="6790354" y="1061545"/>
            <a:ext cx="5011214" cy="4449010"/>
          </a:xfrm>
          <a:prstGeom prst="roundRect">
            <a:avLst>
              <a:gd name="adj" fmla="val 2998"/>
            </a:avLst>
          </a:prstGeom>
          <a:solidFill>
            <a:sysClr val="window" lastClr="FFFFFF">
              <a:lumMod val="85000"/>
              <a:alpha val="38000"/>
            </a:sysClr>
          </a:solidFill>
          <a:ln w="12700" cap="flat" cmpd="sng" algn="ctr">
            <a:no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0000"/>
                </a:solidFill>
                <a:effectLst/>
                <a:uLnTx/>
                <a:uFillTx/>
                <a:latin typeface="Lexend"/>
                <a:cs typeface="Calibri"/>
              </a:rPr>
              <a:t>People Waiting measures:</a:t>
            </a:r>
          </a:p>
          <a:p>
            <a:pPr>
              <a:defRPr/>
            </a:pPr>
            <a:r>
              <a:rPr lang="en-GB" sz="1100" kern="0">
                <a:solidFill>
                  <a:srgbClr val="000000"/>
                </a:solidFill>
                <a:latin typeface="Lexend"/>
                <a:cs typeface="Calibri"/>
              </a:rPr>
              <a:t>Adult social care has put an extensive programme of work around reducing the time that people wait for intervention and how people are supported whilst they wait.</a:t>
            </a:r>
          </a:p>
          <a:p>
            <a:pPr>
              <a:defRPr/>
            </a:pPr>
            <a:endParaRPr lang="en-GB" sz="1100" kern="0">
              <a:latin typeface="Lexend"/>
              <a:cs typeface="Calibri"/>
            </a:endParaRPr>
          </a:p>
          <a:p>
            <a:pPr>
              <a:defRPr/>
            </a:pPr>
            <a:r>
              <a:rPr lang="en-GB" sz="1100" kern="0">
                <a:latin typeface="Lexend"/>
                <a:cs typeface="Calibri"/>
              </a:rPr>
              <a:t>Service targets have now been established around the timeliness of interventions and these are monitored through monthly QPAM (Quality, Performance, Assurance Monitoring) meetings at a quadrant level.</a:t>
            </a:r>
            <a:br>
              <a:rPr lang="en-GB" sz="1100" kern="0">
                <a:latin typeface="Lexend"/>
                <a:cs typeface="Calibri"/>
              </a:rPr>
            </a:br>
            <a:br>
              <a:rPr lang="en-GB" sz="1100" kern="0">
                <a:latin typeface="Lexend"/>
                <a:cs typeface="Calibri"/>
              </a:rPr>
            </a:br>
            <a:r>
              <a:rPr lang="en-GB" sz="1100" kern="0">
                <a:latin typeface="Lexend"/>
                <a:cs typeface="Calibri"/>
              </a:rPr>
              <a:t>Whilst the Q1 numbers begin to show the positive impact of these changes, the latest position shows a significant reduction in the number of people waiting and initiatives are in place to continue to reduce the waiting list.</a:t>
            </a:r>
          </a:p>
        </p:txBody>
      </p:sp>
      <p:graphicFrame>
        <p:nvGraphicFramePr>
          <p:cNvPr id="8" name="Table 7">
            <a:extLst>
              <a:ext uri="{FF2B5EF4-FFF2-40B4-BE49-F238E27FC236}">
                <a16:creationId xmlns:a16="http://schemas.microsoft.com/office/drawing/2014/main" id="{48F3E6F9-14E0-3BBE-DA0F-E8ADCBD0170E}"/>
              </a:ext>
            </a:extLst>
          </p:cNvPr>
          <p:cNvGraphicFramePr>
            <a:graphicFrameLocks noGrp="1"/>
          </p:cNvGraphicFramePr>
          <p:nvPr>
            <p:extLst>
              <p:ext uri="{D42A27DB-BD31-4B8C-83A1-F6EECF244321}">
                <p14:modId xmlns:p14="http://schemas.microsoft.com/office/powerpoint/2010/main" val="3878404699"/>
              </p:ext>
            </p:extLst>
          </p:nvPr>
        </p:nvGraphicFramePr>
        <p:xfrm>
          <a:off x="933254" y="1350086"/>
          <a:ext cx="5673202" cy="3871928"/>
        </p:xfrm>
        <a:graphic>
          <a:graphicData uri="http://schemas.openxmlformats.org/drawingml/2006/table">
            <a:tbl>
              <a:tblPr firstRow="1" bandRow="1"/>
              <a:tblGrid>
                <a:gridCol w="1979755">
                  <a:extLst>
                    <a:ext uri="{9D8B030D-6E8A-4147-A177-3AD203B41FA5}">
                      <a16:colId xmlns:a16="http://schemas.microsoft.com/office/drawing/2014/main" val="4034003538"/>
                    </a:ext>
                  </a:extLst>
                </a:gridCol>
                <a:gridCol w="705480">
                  <a:extLst>
                    <a:ext uri="{9D8B030D-6E8A-4147-A177-3AD203B41FA5}">
                      <a16:colId xmlns:a16="http://schemas.microsoft.com/office/drawing/2014/main" val="2277526569"/>
                    </a:ext>
                  </a:extLst>
                </a:gridCol>
                <a:gridCol w="652833">
                  <a:extLst>
                    <a:ext uri="{9D8B030D-6E8A-4147-A177-3AD203B41FA5}">
                      <a16:colId xmlns:a16="http://schemas.microsoft.com/office/drawing/2014/main" val="2086885146"/>
                    </a:ext>
                  </a:extLst>
                </a:gridCol>
                <a:gridCol w="679369">
                  <a:extLst>
                    <a:ext uri="{9D8B030D-6E8A-4147-A177-3AD203B41FA5}">
                      <a16:colId xmlns:a16="http://schemas.microsoft.com/office/drawing/2014/main" val="742693960"/>
                    </a:ext>
                  </a:extLst>
                </a:gridCol>
                <a:gridCol w="711200">
                  <a:extLst>
                    <a:ext uri="{9D8B030D-6E8A-4147-A177-3AD203B41FA5}">
                      <a16:colId xmlns:a16="http://schemas.microsoft.com/office/drawing/2014/main" val="1836491562"/>
                    </a:ext>
                  </a:extLst>
                </a:gridCol>
                <a:gridCol w="944565">
                  <a:extLst>
                    <a:ext uri="{9D8B030D-6E8A-4147-A177-3AD203B41FA5}">
                      <a16:colId xmlns:a16="http://schemas.microsoft.com/office/drawing/2014/main" val="231473195"/>
                    </a:ext>
                  </a:extLst>
                </a:gridCol>
              </a:tblGrid>
              <a:tr h="10175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algn="ctr"/>
                      <a:r>
                        <a:rPr lang="en-GB" sz="900" b="0">
                          <a:latin typeface="Lexend" pitchFamily="2" charset="0"/>
                        </a:rPr>
                        <a:t>End Jun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algn="ctr"/>
                      <a:r>
                        <a:rPr lang="en-GB" sz="900" b="0">
                          <a:latin typeface="Lexend" pitchFamily="2" charset="0"/>
                        </a:rPr>
                        <a:t>End Sep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900" b="0">
                          <a:latin typeface="Lexend" pitchFamily="2" charset="0"/>
                        </a:rPr>
                        <a:t>End Dec </a:t>
                      </a:r>
                    </a:p>
                    <a:p>
                      <a:pPr algn="ctr"/>
                      <a:r>
                        <a:rPr lang="en-GB" sz="1000" b="0">
                          <a:latin typeface="Lexend" pitchFamily="2" charset="0"/>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Q4:</a:t>
                      </a:r>
                    </a:p>
                    <a:p>
                      <a:pPr algn="ctr"/>
                      <a:r>
                        <a:rPr lang="en-GB" sz="900" b="0">
                          <a:latin typeface="Lexend" pitchFamily="2" charset="0"/>
                        </a:rPr>
                        <a:t> End Mar </a:t>
                      </a:r>
                      <a:endParaRPr lang="en-GB" sz="1000" b="0">
                        <a:latin typeface="Lexend" pitchFamily="2" charset="0"/>
                      </a:endParaRPr>
                    </a:p>
                    <a:p>
                      <a:pPr algn="ctr"/>
                      <a:r>
                        <a:rPr lang="en-GB" sz="1000" b="0">
                          <a:latin typeface="Lexend" pitchFamily="2" charset="0"/>
                        </a:rPr>
                        <a:t>23/24</a:t>
                      </a:r>
                    </a:p>
                  </a:txBody>
                  <a:tcPr anchor="ct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Q1:</a:t>
                      </a:r>
                    </a:p>
                    <a:p>
                      <a:pPr algn="ctr"/>
                      <a:r>
                        <a:rPr lang="en-GB" sz="1000" b="1">
                          <a:latin typeface="Lexend" pitchFamily="2" charset="0"/>
                        </a:rPr>
                        <a:t> </a:t>
                      </a:r>
                    </a:p>
                    <a:p>
                      <a:pPr algn="ctr"/>
                      <a:r>
                        <a:rPr lang="en-GB" sz="1000" b="1">
                          <a:latin typeface="Lexend" pitchFamily="2" charset="0"/>
                        </a:rPr>
                        <a:t>24/25</a:t>
                      </a:r>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65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People Waiting:</a:t>
                      </a:r>
                    </a:p>
                    <a:p>
                      <a:pPr lvl="0" algn="l">
                        <a:buNone/>
                      </a:pPr>
                      <a:r>
                        <a:rPr lang="en-GB" sz="1100" b="0" i="0" u="none" strike="noStrike">
                          <a:solidFill>
                            <a:srgbClr val="000000"/>
                          </a:solidFill>
                          <a:effectLst/>
                          <a:latin typeface="Lexend" pitchFamily="2" charset="0"/>
                        </a:rPr>
                        <a:t>Care Act Assessment</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1,796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1,878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1,973</a:t>
                      </a:r>
                    </a:p>
                  </a:txBody>
                  <a:tcPr marL="7844" marR="7844" marT="78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kern="1200">
                        <a:solidFill>
                          <a:srgbClr val="000000"/>
                        </a:solidFill>
                        <a:effectLst/>
                        <a:latin typeface="Lexend" pitchFamily="2" charset="0"/>
                        <a:ea typeface="+mn-ea"/>
                        <a:cs typeface="+mn-cs"/>
                        <a:sym typeface="Wingdings 3"/>
                      </a:endParaRPr>
                    </a:p>
                    <a:p>
                      <a:pPr algn="ctr" fontAlgn="ctr"/>
                      <a:r>
                        <a:rPr lang="en-GB" sz="1100" b="0" i="0" u="none" strike="noStrike" kern="1200">
                          <a:solidFill>
                            <a:srgbClr val="000000"/>
                          </a:solidFill>
                          <a:effectLst/>
                          <a:latin typeface="Lexend" pitchFamily="2" charset="0"/>
                          <a:ea typeface="+mn-ea"/>
                          <a:cs typeface="+mn-cs"/>
                          <a:sym typeface="Wingdings 3"/>
                        </a:rPr>
                        <a:t>1,954</a:t>
                      </a:r>
                    </a:p>
                    <a:p>
                      <a:pPr algn="ctr" fontAlgn="ctr"/>
                      <a:endParaRPr lang="en-GB" sz="1100" b="0" i="0" u="none" strike="noStrike" kern="1200">
                        <a:solidFill>
                          <a:srgbClr val="000000"/>
                        </a:solidFill>
                        <a:effectLst/>
                        <a:latin typeface="Lexend" pitchFamily="2" charset="0"/>
                        <a:ea typeface="+mn-ea"/>
                        <a:cs typeface="+mn-cs"/>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1" i="0" u="none" strike="noStrike" kern="1200">
                          <a:solidFill>
                            <a:srgbClr val="000000"/>
                          </a:solidFill>
                          <a:effectLst/>
                          <a:latin typeface="Lexend"/>
                          <a:ea typeface="+mn-ea"/>
                          <a:cs typeface="+mn-cs"/>
                        </a:rPr>
                        <a:t>1,636</a:t>
                      </a:r>
                      <a:endParaRPr lang="en-GB" sz="1100" b="1" i="0" u="none" strike="noStrike" kern="1200">
                        <a:solidFill>
                          <a:srgbClr val="000000"/>
                        </a:solidFill>
                        <a:effectLst/>
                        <a:latin typeface="Lexend" pitchFamily="2" charset="0"/>
                        <a:ea typeface="+mn-ea"/>
                        <a:cs typeface="+mn-cs"/>
                        <a:sym typeface="Wingdings 3"/>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pitchFamily="2" charset="0"/>
                        </a:rPr>
                        <a:t>People Waiting:</a:t>
                      </a:r>
                    </a:p>
                    <a:p>
                      <a:pPr lvl="0" algn="l">
                        <a:buNone/>
                      </a:pPr>
                      <a:r>
                        <a:rPr lang="en-GB" sz="1100" b="0" i="0" u="none" strike="noStrike">
                          <a:solidFill>
                            <a:srgbClr val="000000"/>
                          </a:solidFill>
                          <a:effectLst/>
                          <a:latin typeface="Lexend" pitchFamily="2" charset="0"/>
                        </a:rPr>
                        <a:t>Safeguarding Enquiry</a:t>
                      </a:r>
                    </a:p>
                  </a:txBody>
                  <a:tcPr marL="7844" marR="7844" marT="7844"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282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259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sym typeface="Wingdings 3"/>
                        </a:rPr>
                        <a:t>448</a:t>
                      </a:r>
                    </a:p>
                  </a:txBody>
                  <a:tcPr marL="7844" marR="7844" marT="78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kern="1200">
                        <a:solidFill>
                          <a:srgbClr val="000000"/>
                        </a:solidFill>
                        <a:effectLst/>
                        <a:latin typeface="Lexend" pitchFamily="2"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Lexend" pitchFamily="2" charset="0"/>
                          <a:ea typeface="+mn-ea"/>
                          <a:cs typeface="+mn-cs"/>
                        </a:rPr>
                        <a:t>428</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kern="1200">
                        <a:solidFill>
                          <a:srgbClr val="000000"/>
                        </a:solidFill>
                        <a:effectLst/>
                        <a:latin typeface="Lexend" pitchFamily="2" charset="0"/>
                        <a:ea typeface="+mn-ea"/>
                        <a:cs typeface="+mn-cs"/>
                        <a:sym typeface="Wingdings 3"/>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1" i="0" u="none" strike="noStrike">
                          <a:solidFill>
                            <a:srgbClr val="000000"/>
                          </a:solidFill>
                          <a:effectLst/>
                          <a:latin typeface="Lexend"/>
                        </a:rPr>
                        <a:t>420</a:t>
                      </a:r>
                      <a:endParaRPr lang="en-GB" sz="1100" b="1" i="0" u="none" strike="noStrike">
                        <a:solidFill>
                          <a:srgbClr val="000000"/>
                        </a:solidFill>
                        <a:effectLst/>
                        <a:latin typeface="Lexend" pitchFamily="2" charset="0"/>
                        <a:sym typeface="Wingdings 3"/>
                      </a:endParaRPr>
                    </a:p>
                  </a:txBody>
                  <a:tcPr marL="7844" marR="7844" marT="7844"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r h="7913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pitchFamily="2" charset="0"/>
                        </a:rPr>
                        <a:t>People Waiting:</a:t>
                      </a:r>
                    </a:p>
                    <a:p>
                      <a:pPr lvl="0" algn="l">
                        <a:buNone/>
                      </a:pPr>
                      <a:r>
                        <a:rPr lang="en-GB" sz="1100" b="0" i="0" u="none" strike="noStrike">
                          <a:solidFill>
                            <a:srgbClr val="000000"/>
                          </a:solidFill>
                          <a:effectLst/>
                          <a:latin typeface="Lexend" pitchFamily="2" charset="0"/>
                        </a:rPr>
                        <a:t>Deprivation of Liberty Safeguards</a:t>
                      </a:r>
                    </a:p>
                  </a:txBody>
                  <a:tcPr marL="7844" marR="7844" marT="7844" marB="0" anchor="ctr">
                    <a:lnL w="0">
                      <a:noFill/>
                    </a:lnL>
                    <a:lnR w="12700" cap="flat" cmpd="sng" algn="ctr">
                      <a:solidFill>
                        <a:sysClr val="windowText" lastClr="000000"/>
                      </a:solidFill>
                      <a:prstDash val="solid"/>
                      <a:round/>
                      <a:headEnd type="none" w="med" len="med"/>
                      <a:tailEnd type="none" w="med" len="med"/>
                    </a:lnR>
                    <a:lnT w="12700">
                      <a:solidFill>
                        <a:sysClr val="windowText" lastClr="000000"/>
                      </a:solidFill>
                    </a:lnT>
                    <a:lnB w="12700" cap="flat" cmpd="sng" algn="ctr">
                      <a:solidFill>
                        <a:sysClr val="windowText" lastClr="000000"/>
                      </a:solidFill>
                      <a:prstDash val="solid"/>
                      <a:round/>
                      <a:headEnd type="none" w="med" len="med"/>
                      <a:tailEnd type="none" w="med" len="med"/>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a:latin typeface="Lexend" pitchFamily="2" charset="0"/>
                        </a:rPr>
                        <a:t>3,042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a:latin typeface="Lexend" pitchFamily="2" charset="0"/>
                        </a:rPr>
                        <a:t>2,942</a:t>
                      </a:r>
                    </a:p>
                  </a:txBody>
                  <a:tcPr anchor="ctr">
                    <a:lnL w="12700">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rgbClr val="000000"/>
                          </a:solidFill>
                          <a:effectLst/>
                          <a:latin typeface="Lexend" pitchFamily="2" charset="0"/>
                        </a:rPr>
                        <a:t>2,453</a:t>
                      </a:r>
                    </a:p>
                  </a:txBody>
                  <a:tcPr marL="7844" marR="7844" marT="7844" marB="0" anchor="ctr">
                    <a:lnL w="12700">
                      <a:solidFill>
                        <a:sysClr val="windowText" lastClr="000000"/>
                      </a:solidFill>
                    </a:lnL>
                    <a:lnR w="12700" cap="flat" cmpd="sng" algn="ctr">
                      <a:solidFill>
                        <a:sysClr val="windowText" lastClr="000000"/>
                      </a:solidFill>
                      <a:prstDash val="solid"/>
                      <a:round/>
                      <a:headEnd type="none" w="med" len="med"/>
                      <a:tailEnd type="none" w="med" len="med"/>
                    </a:lnR>
                    <a:lnT w="12700">
                      <a:solidFill>
                        <a:sysClr val="windowText" lastClr="000000"/>
                      </a:solidFill>
                    </a:lnT>
                    <a:lnB w="12700" cap="flat" cmpd="sng" algn="ctr">
                      <a:solidFill>
                        <a:sysClr val="windowText" lastClr="000000"/>
                      </a:solidFill>
                      <a:prstDash val="solid"/>
                      <a:round/>
                      <a:headEnd type="none" w="med" len="med"/>
                      <a:tailEnd type="none" w="med" len="med"/>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2,184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Wingdings 3"/>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a:solidFill>
                        <a:sysClr val="windowText" lastClr="000000"/>
                      </a:solidFill>
                    </a:lnT>
                    <a:lnB w="12700" cap="flat" cmpd="sng" algn="ctr">
                      <a:solidFill>
                        <a:sysClr val="windowText" lastClr="000000"/>
                      </a:solidFill>
                      <a:prstDash val="solid"/>
                      <a:round/>
                      <a:headEnd type="none" w="med" len="med"/>
                      <a:tailEnd type="none" w="med" len="med"/>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1" i="0" u="none" strike="noStrike">
                          <a:solidFill>
                            <a:srgbClr val="000000"/>
                          </a:solidFill>
                          <a:effectLst/>
                          <a:latin typeface="Lexend"/>
                        </a:rPr>
                        <a:t>2,157</a:t>
                      </a:r>
                      <a:endParaRPr lang="en-GB" sz="1100" b="1" i="0" u="none" strike="noStrike">
                        <a:solidFill>
                          <a:srgbClr val="000000"/>
                        </a:solidFill>
                        <a:effectLst/>
                        <a:latin typeface="Lexend" pitchFamily="2" charset="0"/>
                      </a:endParaRPr>
                    </a:p>
                  </a:txBody>
                  <a:tcPr marL="7844" marR="7844" marT="7844" marB="0" anchor="ctr">
                    <a:lnL w="57150" cap="flat" cmpd="sng" algn="ctr">
                      <a:solidFill>
                        <a:sysClr val="windowText" lastClr="000000"/>
                      </a:solidFill>
                      <a:prstDash val="solid"/>
                      <a:round/>
                      <a:headEnd type="none" w="med" len="med"/>
                      <a:tailEnd type="none" w="med" len="med"/>
                    </a:lnL>
                    <a:lnR w="57150">
                      <a:solidFill>
                        <a:sysClr val="windowText" lastClr="000000"/>
                      </a:solidFill>
                    </a:lnR>
                    <a:lnT w="0">
                      <a:noFill/>
                    </a:lnT>
                    <a:lnB w="0">
                      <a:noFill/>
                    </a:lnB>
                    <a:lnTlToBr w="0">
                      <a:noFill/>
                    </a:lnTlToBr>
                    <a:lnBlToTr w="0">
                      <a:noFill/>
                    </a:lnBlToTr>
                    <a:noFill/>
                  </a:tcPr>
                </a:tc>
                <a:extLst>
                  <a:ext uri="{0D108BD9-81ED-4DB2-BD59-A6C34878D82A}">
                    <a16:rowId xmlns:a16="http://schemas.microsoft.com/office/drawing/2014/main" val="140277052"/>
                  </a:ext>
                </a:extLst>
              </a:tr>
              <a:tr h="6511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pitchFamily="2" charset="0"/>
                        </a:rPr>
                        <a:t>People Waiting:</a:t>
                      </a:r>
                    </a:p>
                    <a:p>
                      <a:pPr lvl="0" algn="l">
                        <a:buNone/>
                      </a:pPr>
                      <a:r>
                        <a:rPr lang="en-GB" sz="1100" b="0" i="0" u="none" strike="noStrike">
                          <a:solidFill>
                            <a:srgbClr val="000000"/>
                          </a:solidFill>
                          <a:effectLst/>
                          <a:latin typeface="Lexend" pitchFamily="2" charset="0"/>
                        </a:rPr>
                        <a:t>Review of Support Plan</a:t>
                      </a:r>
                    </a:p>
                  </a:txBody>
                  <a:tcPr marL="7844" marR="7844" marT="7844" marB="0" anchor="ctr">
                    <a:lnL w="0">
                      <a:noFill/>
                    </a:lnL>
                    <a:lnR w="12700" cap="flat" cmpd="sng" algn="ctr">
                      <a:solidFill>
                        <a:sysClr val="windowText" lastClr="000000"/>
                      </a:solidFill>
                      <a:prstDash val="solid"/>
                      <a:round/>
                      <a:headEnd type="none" w="med" len="med"/>
                      <a:tailEnd type="none" w="med" len="med"/>
                    </a:lnR>
                    <a:lnT w="12700">
                      <a:solidFill>
                        <a:sysClr val="windowText" lastClr="000000"/>
                      </a:solidFill>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a:latin typeface="Lexend" pitchFamily="2" charset="0"/>
                        </a:rPr>
                        <a:t>4,245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a:latin typeface="Lexend" pitchFamily="2" charset="0"/>
                        </a:rPr>
                        <a:t>4,650</a:t>
                      </a:r>
                    </a:p>
                  </a:txBody>
                  <a:tcPr anchor="ctr">
                    <a:lnL w="12700">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rgbClr val="000000"/>
                          </a:solidFill>
                          <a:effectLst/>
                          <a:latin typeface="Lexend" pitchFamily="2" charset="0"/>
                        </a:rPr>
                        <a:t>4,631</a:t>
                      </a:r>
                    </a:p>
                  </a:txBody>
                  <a:tcPr marL="7844" marR="7844" marT="7844" marB="0" anchor="ctr">
                    <a:lnL w="12700">
                      <a:solidFill>
                        <a:sysClr val="windowText" lastClr="000000"/>
                      </a:solidFill>
                    </a:lnL>
                    <a:lnR w="12700" cap="flat" cmpd="sng" algn="ctr">
                      <a:solidFill>
                        <a:sysClr val="windowText" lastClr="000000"/>
                      </a:solidFill>
                      <a:prstDash val="solid"/>
                      <a:round/>
                      <a:headEnd type="none" w="med" len="med"/>
                      <a:tailEnd type="none" w="med" len="med"/>
                    </a:lnR>
                    <a:lnT w="12700">
                      <a:solidFill>
                        <a:sysClr val="windowText" lastClr="000000"/>
                      </a:solidFill>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4,623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Wingdings 3"/>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txBody>
                  <a:tcPr marL="7844" marR="7844" marT="7844"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a:solidFill>
                        <a:sysClr val="windowText" lastClr="000000"/>
                      </a:solidFill>
                    </a:lnT>
                    <a:lnB w="12700">
                      <a:solidFill>
                        <a:sysClr val="windowText" lastClr="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1" i="0" u="none" strike="noStrike">
                          <a:solidFill>
                            <a:srgbClr val="000000"/>
                          </a:solidFill>
                          <a:effectLst/>
                          <a:latin typeface="Lexend"/>
                        </a:rPr>
                        <a:t>4,535</a:t>
                      </a:r>
                      <a:endParaRPr lang="en-GB" sz="1100" b="1" i="0" u="none" strike="noStrike">
                        <a:solidFill>
                          <a:srgbClr val="000000"/>
                        </a:solidFill>
                        <a:effectLst/>
                        <a:latin typeface="Lexend" pitchFamily="2" charset="0"/>
                      </a:endParaRPr>
                    </a:p>
                  </a:txBody>
                  <a:tcPr marL="7844" marR="7844" marT="7844" marB="0" anchor="ctr">
                    <a:lnL w="57150" cap="flat" cmpd="sng" algn="ctr">
                      <a:solidFill>
                        <a:sysClr val="windowText" lastClr="000000"/>
                      </a:solidFill>
                      <a:prstDash val="solid"/>
                      <a:round/>
                      <a:headEnd type="none" w="med" len="med"/>
                      <a:tailEnd type="none" w="med" len="med"/>
                    </a:lnL>
                    <a:lnR w="57150">
                      <a:solidFill>
                        <a:sysClr val="windowText" lastClr="000000"/>
                      </a:solidFill>
                    </a:lnR>
                    <a:lnT w="0">
                      <a:noFill/>
                    </a:lnT>
                    <a:lnB w="57150">
                      <a:solidFill>
                        <a:srgbClr val="000000"/>
                      </a:solidFill>
                    </a:lnB>
                    <a:lnTlToBr w="0">
                      <a:noFill/>
                    </a:lnTlToBr>
                    <a:lnBlToTr w="0">
                      <a:noFill/>
                    </a:lnBlToTr>
                    <a:noFill/>
                  </a:tcPr>
                </a:tc>
                <a:extLst>
                  <a:ext uri="{0D108BD9-81ED-4DB2-BD59-A6C34878D82A}">
                    <a16:rowId xmlns:a16="http://schemas.microsoft.com/office/drawing/2014/main" val="2223969808"/>
                  </a:ext>
                </a:extLst>
              </a:tr>
            </a:tbl>
          </a:graphicData>
        </a:graphic>
      </p:graphicFrame>
      <p:sp>
        <p:nvSpPr>
          <p:cNvPr id="2" name="Content Placeholder 2">
            <a:extLst>
              <a:ext uri="{FF2B5EF4-FFF2-40B4-BE49-F238E27FC236}">
                <a16:creationId xmlns:a16="http://schemas.microsoft.com/office/drawing/2014/main" id="{29A92316-8DA5-76DD-130E-6C928E7856BB}"/>
              </a:ext>
            </a:extLst>
          </p:cNvPr>
          <p:cNvSpPr txBox="1">
            <a:spLocks/>
          </p:cNvSpPr>
          <p:nvPr/>
        </p:nvSpPr>
        <p:spPr>
          <a:xfrm>
            <a:off x="817109" y="6356581"/>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4" name="Content Placeholder 2">
            <a:extLst>
              <a:ext uri="{FF2B5EF4-FFF2-40B4-BE49-F238E27FC236}">
                <a16:creationId xmlns:a16="http://schemas.microsoft.com/office/drawing/2014/main" id="{130EC53A-954A-E43E-FFC1-5DA0F925CE12}"/>
              </a:ext>
            </a:extLst>
          </p:cNvPr>
          <p:cNvSpPr txBox="1">
            <a:spLocks/>
          </p:cNvSpPr>
          <p:nvPr/>
        </p:nvSpPr>
        <p:spPr>
          <a:xfrm>
            <a:off x="817108" y="6336459"/>
            <a:ext cx="5472811" cy="312831"/>
          </a:xfrm>
          <a:prstGeom prst="rect">
            <a:avLst/>
          </a:prstGeom>
          <a:solidFill>
            <a:schemeClr val="bg1"/>
          </a:solidFill>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a:t>
            </a:r>
            <a:r>
              <a:rPr lang="en-GB" sz="1000" b="0">
                <a:solidFill>
                  <a:srgbClr val="000000"/>
                </a:solidFill>
                <a:latin typeface="Lexend" pitchFamily="2" charset="0"/>
              </a:rPr>
              <a:t>DoT) </a:t>
            </a:r>
            <a:r>
              <a:rPr kumimoji="0" lang="en-GB" sz="1000" b="0" u="none" strike="noStrike" kern="1200" cap="none" spc="0" normalizeH="0" baseline="0" noProof="0">
                <a:ln>
                  <a:noFill/>
                </a:ln>
                <a:solidFill>
                  <a:srgbClr val="000000"/>
                </a:solidFill>
                <a:effectLst/>
                <a:uLnTx/>
                <a:uFillTx/>
                <a:latin typeface="Lexend" pitchFamily="2" charset="0"/>
              </a:rPr>
              <a:t>from the previous quarter. Where ‘good is low’, a reduction in outturn is shown as a positive DoT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537693627"/>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15</a:t>
            </a:fld>
            <a:endParaRPr lang="en-GB">
              <a:latin typeface="Lexend" pitchFamily="2" charset="0"/>
            </a:endParaRPr>
          </a:p>
        </p:txBody>
      </p:sp>
      <p:sp>
        <p:nvSpPr>
          <p:cNvPr id="6" name="Title 4">
            <a:extLst>
              <a:ext uri="{FF2B5EF4-FFF2-40B4-BE49-F238E27FC236}">
                <a16:creationId xmlns:a16="http://schemas.microsoft.com/office/drawing/2014/main" id="{F9913352-4799-A375-620A-5E65221D27C9}"/>
              </a:ext>
            </a:extLst>
          </p:cNvPr>
          <p:cNvSpPr txBox="1">
            <a:spLocks/>
          </p:cNvSpPr>
          <p:nvPr/>
        </p:nvSpPr>
        <p:spPr>
          <a:xfrm rot="16200000">
            <a:off x="-3054899" y="3053745"/>
            <a:ext cx="6858001" cy="750508"/>
          </a:xfrm>
          <a:prstGeom prst="rect">
            <a:avLst/>
          </a:prstGeom>
          <a:solidFill>
            <a:srgbClr val="C84674"/>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A Good Place for Children and Families to Grow </a:t>
            </a:r>
          </a:p>
        </p:txBody>
      </p:sp>
      <p:sp>
        <p:nvSpPr>
          <p:cNvPr id="16" name="Content Placeholder 2">
            <a:extLst>
              <a:ext uri="{FF2B5EF4-FFF2-40B4-BE49-F238E27FC236}">
                <a16:creationId xmlns:a16="http://schemas.microsoft.com/office/drawing/2014/main" id="{7765AF2B-07BD-55D0-D1A0-E61DF8433C97}"/>
              </a:ext>
            </a:extLst>
          </p:cNvPr>
          <p:cNvSpPr txBox="1">
            <a:spLocks/>
          </p:cNvSpPr>
          <p:nvPr/>
        </p:nvSpPr>
        <p:spPr>
          <a:xfrm>
            <a:off x="817302" y="6532401"/>
            <a:ext cx="6036080"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20" name="Rectangle: Rounded Corners 19">
            <a:extLst>
              <a:ext uri="{FF2B5EF4-FFF2-40B4-BE49-F238E27FC236}">
                <a16:creationId xmlns:a16="http://schemas.microsoft.com/office/drawing/2014/main" id="{2395B987-F6A0-4D98-1F52-D7B96EAAF8C3}"/>
              </a:ext>
            </a:extLst>
          </p:cNvPr>
          <p:cNvSpPr/>
          <p:nvPr/>
        </p:nvSpPr>
        <p:spPr>
          <a:xfrm>
            <a:off x="7490673" y="844319"/>
            <a:ext cx="4536281" cy="2552546"/>
          </a:xfrm>
          <a:prstGeom prst="roundRect">
            <a:avLst>
              <a:gd name="adj" fmla="val 4302"/>
            </a:avLst>
          </a:prstGeom>
          <a:solidFill>
            <a:sysClr val="window" lastClr="FFFFFF">
              <a:lumMod val="95000"/>
            </a:sysClr>
          </a:solidFill>
          <a:ln w="12700" cap="flat" cmpd="sng" algn="ctr">
            <a:no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100" kern="0">
              <a:solidFill>
                <a:srgbClr val="000000"/>
              </a:solidFill>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23" name="Rectangle: Rounded Corners 22">
            <a:extLst>
              <a:ext uri="{FF2B5EF4-FFF2-40B4-BE49-F238E27FC236}">
                <a16:creationId xmlns:a16="http://schemas.microsoft.com/office/drawing/2014/main" id="{9FEE9273-1A78-41A5-8E1F-77B3BF685AB1}"/>
              </a:ext>
            </a:extLst>
          </p:cNvPr>
          <p:cNvSpPr/>
          <p:nvPr/>
        </p:nvSpPr>
        <p:spPr>
          <a:xfrm>
            <a:off x="7541922" y="4014298"/>
            <a:ext cx="4541944" cy="2552545"/>
          </a:xfrm>
          <a:prstGeom prst="roundRect">
            <a:avLst>
              <a:gd name="adj" fmla="val 4181"/>
            </a:avLst>
          </a:prstGeom>
          <a:solidFill>
            <a:srgbClr val="FF2D5F">
              <a:alpha val="37647"/>
            </a:srgbClr>
          </a:solidFill>
          <a:ln w="12700" cap="flat" cmpd="sng" algn="ctr">
            <a:no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100" kern="0">
              <a:solidFill>
                <a:srgbClr val="000000"/>
              </a:solidFill>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24" name="TextBox 23">
            <a:extLst>
              <a:ext uri="{FF2B5EF4-FFF2-40B4-BE49-F238E27FC236}">
                <a16:creationId xmlns:a16="http://schemas.microsoft.com/office/drawing/2014/main" id="{C2856192-A97F-BFE0-B0E6-00E0FB784DBD}"/>
              </a:ext>
            </a:extLst>
          </p:cNvPr>
          <p:cNvSpPr txBox="1"/>
          <p:nvPr/>
        </p:nvSpPr>
        <p:spPr>
          <a:xfrm>
            <a:off x="7544739" y="4066425"/>
            <a:ext cx="4593194" cy="2791575"/>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Lexend" pitchFamily="2" charset="0"/>
                <a:ea typeface="Calibri"/>
                <a:cs typeface="Calibri"/>
              </a:rPr>
              <a:t>NEET/Unknown rate: </a:t>
            </a:r>
            <a:r>
              <a:rPr kumimoji="0" lang="en-GB" sz="1100" b="0" i="0" u="none" strike="noStrike" kern="0" cap="none" spc="0" normalizeH="0" baseline="0" noProof="0">
                <a:ln>
                  <a:noFill/>
                </a:ln>
                <a:solidFill>
                  <a:srgbClr val="000000"/>
                </a:solidFill>
                <a:effectLst/>
                <a:uLnTx/>
                <a:uFillTx/>
                <a:latin typeface="Lexend" pitchFamily="2" charset="0"/>
                <a:ea typeface="Calibri"/>
                <a:cs typeface="Calibri"/>
              </a:rPr>
              <a:t>In 2021/22 and 2022/23, the Essex rate was at or below the England rate. However, a significant rise in the number of young people whose destination is unknown in 2023/24, sees the NEET/Unknown rate rise from 5.2% to 7.3% (England average 5.4%). </a:t>
            </a:r>
          </a:p>
          <a:p>
            <a:pPr>
              <a:defRPr/>
            </a:pPr>
            <a:r>
              <a:rPr lang="en-GB" sz="1100" kern="0">
                <a:solidFill>
                  <a:srgbClr val="000000"/>
                </a:solidFill>
                <a:latin typeface="Lexend"/>
                <a:ea typeface="Calibri"/>
                <a:cs typeface="Calibri"/>
              </a:rPr>
              <a:t>Essex is now on the edge of slipping into the bottom quintile nationally. In 2019, Essex was at the top of quintile 2 and has progressively dropped over the years. This is against a backdrop of a growing cohort size, which has increased by 13%. If Essex falls into the bottom quintile the DfE will issue a letter raising concern and will require reassurance of actions being taken to remedy.</a:t>
            </a:r>
          </a:p>
          <a:p>
            <a:pPr>
              <a:defRPr/>
            </a:pPr>
            <a:r>
              <a:rPr lang="en-GB" sz="1100" kern="0">
                <a:solidFill>
                  <a:srgbClr val="000000"/>
                </a:solidFill>
                <a:latin typeface="Lexend"/>
                <a:ea typeface="Calibri"/>
                <a:cs typeface="Calibri"/>
              </a:rPr>
              <a:t>At district level, r</a:t>
            </a:r>
            <a:r>
              <a:rPr kumimoji="0" lang="en-GB" sz="1100" b="0" i="0" u="none" strike="noStrike" kern="0" cap="none" spc="0" normalizeH="0" baseline="0" noProof="0">
                <a:ln>
                  <a:noFill/>
                </a:ln>
                <a:solidFill>
                  <a:srgbClr val="000000"/>
                </a:solidFill>
                <a:effectLst/>
                <a:uLnTx/>
                <a:uFillTx/>
                <a:latin typeface="Lexend"/>
                <a:ea typeface="Calibri"/>
                <a:cs typeface="Calibri"/>
              </a:rPr>
              <a:t>ates vary</a:t>
            </a:r>
            <a:r>
              <a:rPr lang="en-GB" sz="1100" kern="0">
                <a:solidFill>
                  <a:srgbClr val="000000"/>
                </a:solidFill>
                <a:latin typeface="Lexend"/>
                <a:ea typeface="Calibri"/>
                <a:cs typeface="Calibri"/>
              </a:rPr>
              <a:t> </a:t>
            </a:r>
            <a:r>
              <a:rPr kumimoji="0" lang="en-GB" sz="1100" b="0" i="0" u="none" strike="noStrike" kern="0" cap="none" spc="0" normalizeH="0" baseline="0" noProof="0">
                <a:ln>
                  <a:noFill/>
                </a:ln>
                <a:solidFill>
                  <a:srgbClr val="000000"/>
                </a:solidFill>
                <a:effectLst/>
                <a:uLnTx/>
                <a:uFillTx/>
                <a:latin typeface="Lexend"/>
                <a:ea typeface="Calibri"/>
                <a:cs typeface="Calibri"/>
              </a:rPr>
              <a:t>ranging from 4.7% in Brentwood to 11.7% in Tendring.</a:t>
            </a:r>
            <a:endParaRPr lang="en-GB" sz="1100" b="0" i="0" u="none" strike="noStrike" kern="0" cap="none" spc="0" normalizeH="0" baseline="0" noProof="0">
              <a:ln>
                <a:noFill/>
              </a:ln>
              <a:solidFill>
                <a:srgbClr val="000000"/>
              </a:solidFill>
              <a:effectLst/>
              <a:uLnTx/>
              <a:uFillTx/>
              <a:latin typeface="Lexend"/>
              <a:ea typeface="Calibri"/>
              <a:cs typeface="Calibri"/>
            </a:endParaRPr>
          </a:p>
          <a:p>
            <a:endParaRPr lang="en-GB"/>
          </a:p>
        </p:txBody>
      </p:sp>
      <p:sp>
        <p:nvSpPr>
          <p:cNvPr id="5" name="Content Placeholder 2">
            <a:extLst>
              <a:ext uri="{FF2B5EF4-FFF2-40B4-BE49-F238E27FC236}">
                <a16:creationId xmlns:a16="http://schemas.microsoft.com/office/drawing/2014/main" id="{CE9BB09D-AEA0-1003-515C-568DF15855D2}"/>
              </a:ext>
            </a:extLst>
          </p:cNvPr>
          <p:cNvSpPr txBox="1">
            <a:spLocks/>
          </p:cNvSpPr>
          <p:nvPr/>
        </p:nvSpPr>
        <p:spPr>
          <a:xfrm>
            <a:off x="817302" y="6180044"/>
            <a:ext cx="5472811" cy="312831"/>
          </a:xfrm>
          <a:prstGeom prst="rect">
            <a:avLst/>
          </a:prstGeom>
          <a:solidFill>
            <a:schemeClr val="bg1"/>
          </a:solidFill>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a:t>
            </a:r>
            <a:r>
              <a:rPr lang="en-GB" sz="1000" b="0">
                <a:solidFill>
                  <a:srgbClr val="000000"/>
                </a:solidFill>
                <a:latin typeface="Lexend" pitchFamily="2" charset="0"/>
              </a:rPr>
              <a:t>DoT) </a:t>
            </a:r>
            <a:r>
              <a:rPr kumimoji="0" lang="en-GB" sz="1000" b="0" u="none" strike="noStrike" kern="1200" cap="none" spc="0" normalizeH="0" baseline="0" noProof="0">
                <a:ln>
                  <a:noFill/>
                </a:ln>
                <a:solidFill>
                  <a:srgbClr val="000000"/>
                </a:solidFill>
                <a:effectLst/>
                <a:uLnTx/>
                <a:uFillTx/>
                <a:latin typeface="Lexend" pitchFamily="2" charset="0"/>
              </a:rPr>
              <a:t>from the previous quarter. Where ‘good is low’, a reduction in outturn is shown as a positive DoT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4" name="Table 3">
            <a:extLst>
              <a:ext uri="{FF2B5EF4-FFF2-40B4-BE49-F238E27FC236}">
                <a16:creationId xmlns:a16="http://schemas.microsoft.com/office/drawing/2014/main" id="{90289C3B-B7FF-1A92-FC7E-39C493300E46}"/>
              </a:ext>
            </a:extLst>
          </p:cNvPr>
          <p:cNvGraphicFramePr>
            <a:graphicFrameLocks noGrp="1"/>
          </p:cNvGraphicFramePr>
          <p:nvPr>
            <p:extLst>
              <p:ext uri="{D42A27DB-BD31-4B8C-83A1-F6EECF244321}">
                <p14:modId xmlns:p14="http://schemas.microsoft.com/office/powerpoint/2010/main" val="291262227"/>
              </p:ext>
            </p:extLst>
          </p:nvPr>
        </p:nvGraphicFramePr>
        <p:xfrm>
          <a:off x="817302" y="467168"/>
          <a:ext cx="6506283" cy="3281042"/>
        </p:xfrm>
        <a:graphic>
          <a:graphicData uri="http://schemas.openxmlformats.org/drawingml/2006/table">
            <a:tbl>
              <a:tblPr firstRow="1" bandRow="1"/>
              <a:tblGrid>
                <a:gridCol w="1963778">
                  <a:extLst>
                    <a:ext uri="{9D8B030D-6E8A-4147-A177-3AD203B41FA5}">
                      <a16:colId xmlns:a16="http://schemas.microsoft.com/office/drawing/2014/main" val="4034003538"/>
                    </a:ext>
                  </a:extLst>
                </a:gridCol>
                <a:gridCol w="810182">
                  <a:extLst>
                    <a:ext uri="{9D8B030D-6E8A-4147-A177-3AD203B41FA5}">
                      <a16:colId xmlns:a16="http://schemas.microsoft.com/office/drawing/2014/main" val="3179834191"/>
                    </a:ext>
                  </a:extLst>
                </a:gridCol>
                <a:gridCol w="775855">
                  <a:extLst>
                    <a:ext uri="{9D8B030D-6E8A-4147-A177-3AD203B41FA5}">
                      <a16:colId xmlns:a16="http://schemas.microsoft.com/office/drawing/2014/main" val="2277526569"/>
                    </a:ext>
                  </a:extLst>
                </a:gridCol>
                <a:gridCol w="729672">
                  <a:extLst>
                    <a:ext uri="{9D8B030D-6E8A-4147-A177-3AD203B41FA5}">
                      <a16:colId xmlns:a16="http://schemas.microsoft.com/office/drawing/2014/main" val="742693960"/>
                    </a:ext>
                  </a:extLst>
                </a:gridCol>
                <a:gridCol w="719456">
                  <a:extLst>
                    <a:ext uri="{9D8B030D-6E8A-4147-A177-3AD203B41FA5}">
                      <a16:colId xmlns:a16="http://schemas.microsoft.com/office/drawing/2014/main" val="1836491562"/>
                    </a:ext>
                  </a:extLst>
                </a:gridCol>
                <a:gridCol w="776452">
                  <a:extLst>
                    <a:ext uri="{9D8B030D-6E8A-4147-A177-3AD203B41FA5}">
                      <a16:colId xmlns:a16="http://schemas.microsoft.com/office/drawing/2014/main" val="231473195"/>
                    </a:ext>
                  </a:extLst>
                </a:gridCol>
                <a:gridCol w="730888">
                  <a:extLst>
                    <a:ext uri="{9D8B030D-6E8A-4147-A177-3AD203B41FA5}">
                      <a16:colId xmlns:a16="http://schemas.microsoft.com/office/drawing/2014/main" val="4213819942"/>
                    </a:ext>
                  </a:extLst>
                </a:gridCol>
              </a:tblGrid>
              <a:tr h="3492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Measure</a:t>
                      </a:r>
                    </a:p>
                  </a:txBody>
                  <a:tcPr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Q4:</a:t>
                      </a:r>
                    </a:p>
                    <a:p>
                      <a:pPr algn="ctr"/>
                      <a:r>
                        <a:rPr lang="en-GB" sz="1000" b="0">
                          <a:latin typeface="Lexend" pitchFamily="2" charset="0"/>
                        </a:rPr>
                        <a:t> 23/24</a:t>
                      </a:r>
                    </a:p>
                  </a:txBody>
                  <a:tcPr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Q1:</a:t>
                      </a:r>
                    </a:p>
                    <a:p>
                      <a:pPr algn="ctr"/>
                      <a:r>
                        <a:rPr lang="en-GB" sz="1000" b="1">
                          <a:latin typeface="Lexend" pitchFamily="2" charset="0"/>
                        </a:rPr>
                        <a:t> 24/25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Target</a:t>
                      </a:r>
                    </a:p>
                  </a:txBody>
                  <a:tcPr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66375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100" b="0" u="none" strike="noStrike">
                        <a:effectLst/>
                        <a:latin typeface="Lexend" pitchFamily="2"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u="none" strike="noStrike">
                          <a:effectLst/>
                          <a:latin typeface="Lexend" pitchFamily="2" charset="0"/>
                        </a:rPr>
                        <a:t>Percentage of children attending a school rated at least good by Ofsted:</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100" b="1" u="none" strike="noStrike">
                        <a:effectLst/>
                        <a:latin typeface="Lexend" pitchFamily="2" charset="0"/>
                      </a:endParaRPr>
                    </a:p>
                    <a:p>
                      <a:pPr algn="l" fontAlgn="ctr"/>
                      <a:r>
                        <a:rPr lang="en-GB" sz="1100" b="1" i="0" u="none" strike="noStrike">
                          <a:solidFill>
                            <a:srgbClr val="000000"/>
                          </a:solidFill>
                          <a:effectLst/>
                          <a:latin typeface="Lexend" pitchFamily="2" charset="0"/>
                        </a:rPr>
                        <a:t>Primary</a:t>
                      </a:r>
                    </a:p>
                    <a:p>
                      <a:pPr algn="l" fontAlgn="ctr"/>
                      <a:endParaRPr lang="en-GB" sz="1100" b="0" i="0" u="none" strike="noStrike">
                        <a:solidFill>
                          <a:srgbClr val="000000"/>
                        </a:solidFill>
                        <a:effectLst/>
                        <a:latin typeface="Lexend" pitchFamily="2" charset="0"/>
                      </a:endParaRPr>
                    </a:p>
                  </a:txBody>
                  <a:tcPr marL="9349" marR="9349" marT="9349"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92.9%</a:t>
                      </a:r>
                    </a:p>
                    <a:p>
                      <a:pPr algn="ctr" fontAlgn="ctr"/>
                      <a:endParaRPr lang="en-GB" sz="1100" b="0" i="0" u="none" strike="noStrike">
                        <a:solidFill>
                          <a:srgbClr val="000000"/>
                        </a:solidFill>
                        <a:effectLst/>
                        <a:latin typeface="Lexend" pitchFamily="2"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a:rPr>
                        <a:t>93.2%</a:t>
                      </a:r>
                    </a:p>
                    <a:p>
                      <a:pPr algn="ctr" fontAlgn="ctr"/>
                      <a:endParaRPr lang="en-GB" sz="1100" b="0" i="0" u="none" strike="noStrike">
                        <a:solidFill>
                          <a:srgbClr val="000000"/>
                        </a:solidFill>
                        <a:effectLst/>
                        <a:latin typeface="Lexend"/>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a:ln>
                            <a:noFill/>
                          </a:ln>
                          <a:solidFill>
                            <a:srgbClr val="000000"/>
                          </a:solidFill>
                          <a:effectLst/>
                          <a:uLnTx/>
                          <a:uFillTx/>
                          <a:latin typeface="Lexend"/>
                          <a:sym typeface="Wingdings 3"/>
                        </a:rPr>
                        <a:t>94.1%</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100">
                          <a:latin typeface="Lexend" pitchFamily="2" charset="0"/>
                        </a:rPr>
                        <a:t>94.6%</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100" b="1">
                          <a:latin typeface="Lexend"/>
                        </a:rPr>
                        <a:t>96.4%</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GB" sz="1100" b="0" i="0" u="none" strike="noStrike">
                          <a:solidFill>
                            <a:schemeClr val="tx1"/>
                          </a:solidFill>
                          <a:effectLst/>
                          <a:latin typeface="Lexend" pitchFamily="2" charset="0"/>
                        </a:rPr>
                        <a:t>90%</a:t>
                      </a:r>
                    </a:p>
                  </a:txBody>
                  <a:tcPr marL="9349" marR="9349" marT="9349"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1177556"/>
                  </a:ext>
                </a:extLst>
              </a:tr>
              <a:tr h="599768">
                <a:tc>
                  <a:txBody>
                    <a:bodyPr/>
                    <a:lstStyle/>
                    <a:p>
                      <a:pPr algn="l" fontAlgn="ctr"/>
                      <a:r>
                        <a:rPr lang="en-GB" sz="1100" b="1" i="0" u="none" strike="noStrike">
                          <a:solidFill>
                            <a:srgbClr val="000000"/>
                          </a:solidFill>
                          <a:effectLst/>
                          <a:latin typeface="Lexend" pitchFamily="2" charset="0"/>
                        </a:rPr>
                        <a:t>Secondary</a:t>
                      </a:r>
                    </a:p>
                  </a:txBody>
                  <a:tcPr marL="9349" marR="9349" marT="9349"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Lexend" pitchFamily="2" charset="0"/>
                        </a:rPr>
                        <a:t>77.7%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Lexend"/>
                        </a:rPr>
                        <a:t>77.3%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a:ln>
                            <a:noFill/>
                          </a:ln>
                          <a:solidFill>
                            <a:srgbClr val="000000"/>
                          </a:solidFill>
                          <a:effectLst/>
                          <a:uLnTx/>
                          <a:uFillTx/>
                          <a:latin typeface="Lexend"/>
                          <a:sym typeface="Wingdings 3"/>
                        </a:rPr>
                        <a:t>80.2%</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100">
                          <a:latin typeface="Lexend" pitchFamily="2" charset="0"/>
                        </a:rPr>
                        <a:t>82.3%</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100" b="1">
                          <a:latin typeface="Lexend"/>
                        </a:rPr>
                        <a:t>79.4%</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1100" b="0" i="0" u="none" strike="noStrike">
                          <a:solidFill>
                            <a:schemeClr val="tx1"/>
                          </a:solidFill>
                          <a:effectLst/>
                          <a:latin typeface="Lexend" pitchFamily="2" charset="0"/>
                        </a:rPr>
                        <a:t>90%</a:t>
                      </a:r>
                    </a:p>
                  </a:txBody>
                  <a:tcPr marL="9349" marR="9349" marT="9349"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9109281"/>
                  </a:ext>
                </a:extLst>
              </a:tr>
              <a:tr h="589936">
                <a:tc>
                  <a:txBody>
                    <a:bodyPr/>
                    <a:lstStyle/>
                    <a:p>
                      <a:pPr algn="l" fontAlgn="ctr"/>
                      <a:r>
                        <a:rPr lang="en-GB" sz="1100" b="1" i="0" u="none" strike="noStrike">
                          <a:solidFill>
                            <a:srgbClr val="000000"/>
                          </a:solidFill>
                          <a:effectLst/>
                          <a:latin typeface="Lexend" pitchFamily="2" charset="0"/>
                        </a:rPr>
                        <a:t>Special</a:t>
                      </a:r>
                    </a:p>
                  </a:txBody>
                  <a:tcPr marL="9349" marR="9349" marT="9349"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Lexend" pitchFamily="2" charset="0"/>
                        </a:rPr>
                        <a:t>97.6%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Lexend"/>
                        </a:rPr>
                        <a:t>97.8%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a:ln>
                            <a:noFill/>
                          </a:ln>
                          <a:solidFill>
                            <a:srgbClr val="000000"/>
                          </a:solidFill>
                          <a:effectLst/>
                          <a:uLnTx/>
                          <a:uFillTx/>
                          <a:latin typeface="Lexend"/>
                          <a:sym typeface="Wingdings 3"/>
                        </a:rPr>
                        <a:t>97.8%</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100">
                          <a:latin typeface="Lexend" pitchFamily="2" charset="0"/>
                        </a:rPr>
                        <a:t>97.8%</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100" b="1">
                          <a:latin typeface="Lexend"/>
                        </a:rPr>
                        <a:t>89.8%</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1100" b="0" i="0" u="none" strike="noStrike">
                          <a:solidFill>
                            <a:schemeClr val="tx1"/>
                          </a:solidFill>
                          <a:effectLst/>
                          <a:latin typeface="Lexend" pitchFamily="2" charset="0"/>
                        </a:rPr>
                        <a:t>95%</a:t>
                      </a:r>
                    </a:p>
                  </a:txBody>
                  <a:tcPr marL="9349" marR="9349" marT="9349"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9179184"/>
                  </a:ext>
                </a:extLst>
              </a:tr>
              <a:tr h="476639">
                <a:tc>
                  <a:txBody>
                    <a:bodyPr/>
                    <a:lstStyle/>
                    <a:p>
                      <a:pPr algn="l" fontAlgn="ctr"/>
                      <a:endParaRPr lang="en-GB" sz="1100" b="1" i="0" u="none" strike="noStrike">
                        <a:solidFill>
                          <a:srgbClr val="000000"/>
                        </a:solidFill>
                        <a:effectLst/>
                        <a:latin typeface="Lexend" pitchFamily="2" charset="0"/>
                      </a:endParaRPr>
                    </a:p>
                    <a:p>
                      <a:pPr algn="l" fontAlgn="ctr"/>
                      <a:r>
                        <a:rPr lang="en-GB" sz="1100" b="1" i="0" u="none" strike="noStrike">
                          <a:solidFill>
                            <a:srgbClr val="000000"/>
                          </a:solidFill>
                          <a:effectLst/>
                          <a:latin typeface="Lexend" pitchFamily="2" charset="0"/>
                        </a:rPr>
                        <a:t>All (including. PRU)</a:t>
                      </a:r>
                    </a:p>
                    <a:p>
                      <a:pPr algn="l" fontAlgn="ctr"/>
                      <a:endParaRPr lang="en-GB" sz="1100" b="0" i="0" u="none" strike="noStrike">
                        <a:solidFill>
                          <a:srgbClr val="000000"/>
                        </a:solidFill>
                        <a:effectLst/>
                        <a:latin typeface="Lexend" pitchFamily="2" charset="0"/>
                      </a:endParaRPr>
                    </a:p>
                  </a:txBody>
                  <a:tcPr marL="9349" marR="9349" marT="9349"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Lexend" pitchFamily="2" charset="0"/>
                        </a:rPr>
                        <a:t>86.5%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Lexend"/>
                        </a:rPr>
                        <a:t>86.5%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a:ln>
                            <a:noFill/>
                          </a:ln>
                          <a:solidFill>
                            <a:srgbClr val="000000"/>
                          </a:solidFill>
                          <a:effectLst/>
                          <a:uLnTx/>
                          <a:uFillTx/>
                          <a:latin typeface="Lexend"/>
                          <a:sym typeface="Wingdings 3"/>
                        </a:rPr>
                        <a:t>88.2%</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100">
                          <a:latin typeface="Lexend" pitchFamily="2" charset="0"/>
                        </a:rPr>
                        <a:t>89.6%</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100" b="1">
                          <a:latin typeface="Lexend"/>
                        </a:rPr>
                        <a:t>89.1%</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1100" b="0" i="0" u="none" strike="noStrike">
                          <a:solidFill>
                            <a:schemeClr val="tx1"/>
                          </a:solidFill>
                          <a:effectLst/>
                          <a:latin typeface="Lexend" pitchFamily="2" charset="0"/>
                        </a:rPr>
                        <a:t>90%</a:t>
                      </a:r>
                    </a:p>
                  </a:txBody>
                  <a:tcPr marL="9349" marR="9349" marT="9349"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5293374"/>
                  </a:ext>
                </a:extLst>
              </a:tr>
            </a:tbl>
          </a:graphicData>
        </a:graphic>
      </p:graphicFrame>
      <p:sp>
        <p:nvSpPr>
          <p:cNvPr id="7" name="TextBox 6">
            <a:extLst>
              <a:ext uri="{FF2B5EF4-FFF2-40B4-BE49-F238E27FC236}">
                <a16:creationId xmlns:a16="http://schemas.microsoft.com/office/drawing/2014/main" id="{D6D0AADF-C576-04D7-E827-2F9F779E3317}"/>
              </a:ext>
            </a:extLst>
          </p:cNvPr>
          <p:cNvSpPr txBox="1"/>
          <p:nvPr/>
        </p:nvSpPr>
        <p:spPr>
          <a:xfrm>
            <a:off x="7521869" y="919264"/>
            <a:ext cx="4505085" cy="2477601"/>
          </a:xfrm>
          <a:prstGeom prst="rect">
            <a:avLst/>
          </a:prstGeom>
          <a:noFill/>
        </p:spPr>
        <p:txBody>
          <a:bodyPr wrap="square" lIns="91440" tIns="45720" rIns="91440" bIns="45720" rtlCol="0" anchor="t">
            <a:spAutoFit/>
          </a:bodyPr>
          <a:lstStyle/>
          <a:p>
            <a:pPr>
              <a:defRPr/>
            </a:pPr>
            <a:r>
              <a:rPr kumimoji="0" lang="en-GB" sz="1200" b="1" i="0" u="none" strike="noStrike" kern="0" cap="none" spc="0" normalizeH="0" baseline="0" noProof="0">
                <a:ln>
                  <a:noFill/>
                </a:ln>
                <a:solidFill>
                  <a:srgbClr val="000000"/>
                </a:solidFill>
                <a:effectLst/>
                <a:uLnTx/>
                <a:uFillTx/>
                <a:latin typeface="Lexend"/>
                <a:ea typeface="Calibri"/>
                <a:cs typeface="Calibri"/>
              </a:rPr>
              <a:t>Ofsted:</a:t>
            </a:r>
            <a:r>
              <a:rPr lang="en-GB" sz="1200" b="1" kern="0">
                <a:solidFill>
                  <a:srgbClr val="000000"/>
                </a:solidFill>
                <a:latin typeface="Lexend"/>
                <a:ea typeface="Calibri"/>
                <a:cs typeface="Calibri"/>
              </a:rPr>
              <a:t> </a:t>
            </a:r>
            <a:endParaRPr kumimoji="0" lang="en-GB" sz="1200" b="1" i="0" u="none" strike="noStrike" kern="0" cap="none" spc="0" normalizeH="0" baseline="0" noProof="0">
              <a:ln>
                <a:noFill/>
              </a:ln>
              <a:solidFill>
                <a:srgbClr val="000000"/>
              </a:solidFill>
              <a:effectLst/>
              <a:uLnTx/>
              <a:uFillTx/>
              <a:latin typeface="Lexend" pitchFamily="2" charset="0"/>
              <a:ea typeface="Calibri"/>
              <a:cs typeface="Calibri"/>
            </a:endParaRPr>
          </a:p>
          <a:p>
            <a:pPr>
              <a:defRPr/>
            </a:pPr>
            <a:r>
              <a:rPr kumimoji="0" lang="en-GB" sz="1100" b="0" i="0" u="none" strike="noStrike" kern="1200" cap="none" spc="0" normalizeH="0" baseline="0" noProof="0">
                <a:ln>
                  <a:noFill/>
                </a:ln>
                <a:solidFill>
                  <a:srgbClr val="000000"/>
                </a:solidFill>
                <a:effectLst/>
                <a:uLnTx/>
                <a:uFillTx/>
                <a:latin typeface="Lexend"/>
                <a:ea typeface="Calibri"/>
                <a:cs typeface="Calibri"/>
              </a:rPr>
              <a:t>Quarterly performance </a:t>
            </a:r>
            <a:r>
              <a:rPr lang="en-GB" sz="1100">
                <a:solidFill>
                  <a:srgbClr val="000000"/>
                </a:solidFill>
                <a:latin typeface="Lexend"/>
                <a:ea typeface="Calibri"/>
                <a:cs typeface="Calibri"/>
              </a:rPr>
              <a:t>reduces slightly from 89.6% to 89.1%.  </a:t>
            </a:r>
            <a:r>
              <a:rPr kumimoji="0" lang="en-GB" sz="1100" b="0" i="0" u="none" strike="noStrike" kern="1200" cap="none" spc="0" normalizeH="0" baseline="0" noProof="0">
                <a:ln>
                  <a:noFill/>
                </a:ln>
                <a:solidFill>
                  <a:srgbClr val="000000"/>
                </a:solidFill>
                <a:effectLst/>
                <a:uLnTx/>
                <a:uFillTx/>
                <a:latin typeface="Lexend"/>
                <a:ea typeface="Calibri"/>
                <a:cs typeface="Calibri"/>
              </a:rPr>
              <a:t>This equates to </a:t>
            </a:r>
            <a:r>
              <a:rPr lang="en-GB" sz="1100">
                <a:solidFill>
                  <a:srgbClr val="000000"/>
                </a:solidFill>
                <a:latin typeface="Lexend"/>
                <a:ea typeface="Calibri"/>
                <a:cs typeface="Calibri"/>
              </a:rPr>
              <a:t>196,273</a:t>
            </a:r>
            <a:r>
              <a:rPr kumimoji="0" lang="en-GB" sz="1100" b="0" i="0" u="none" strike="noStrike" kern="1200" cap="none" spc="0" normalizeH="0" baseline="0" noProof="0">
                <a:ln>
                  <a:noFill/>
                </a:ln>
                <a:solidFill>
                  <a:srgbClr val="000000"/>
                </a:solidFill>
                <a:effectLst/>
                <a:uLnTx/>
                <a:uFillTx/>
                <a:latin typeface="Lexend"/>
                <a:ea typeface="Calibri"/>
                <a:cs typeface="Calibri"/>
              </a:rPr>
              <a:t> out of </a:t>
            </a:r>
            <a:r>
              <a:rPr lang="en-GB" sz="1100">
                <a:solidFill>
                  <a:srgbClr val="000000"/>
                </a:solidFill>
                <a:latin typeface="Lexend"/>
                <a:ea typeface="Calibri"/>
                <a:cs typeface="Calibri"/>
              </a:rPr>
              <a:t>220,405</a:t>
            </a:r>
            <a:r>
              <a:rPr kumimoji="0" lang="en-GB" sz="1100" b="0" i="0" u="none" strike="noStrike" kern="1200" cap="none" spc="0" normalizeH="0" baseline="0" noProof="0">
                <a:ln>
                  <a:noFill/>
                </a:ln>
                <a:solidFill>
                  <a:srgbClr val="000000"/>
                </a:solidFill>
                <a:effectLst/>
                <a:uLnTx/>
                <a:uFillTx/>
                <a:latin typeface="Lexend"/>
                <a:ea typeface="Calibri"/>
                <a:cs typeface="Calibri"/>
              </a:rPr>
              <a:t> who attend a school that has been inspected (</a:t>
            </a:r>
            <a:r>
              <a:rPr lang="en-GB" sz="1100">
                <a:solidFill>
                  <a:srgbClr val="000000"/>
                </a:solidFill>
                <a:latin typeface="Lexend"/>
                <a:ea typeface="Calibri"/>
                <a:cs typeface="Calibri"/>
              </a:rPr>
              <a:t>20,059</a:t>
            </a:r>
            <a:r>
              <a:rPr kumimoji="0" lang="en-GB" sz="1100" b="0" i="0" u="none" strike="noStrike" kern="1200" cap="none" spc="0" normalizeH="0" baseline="0" noProof="0">
                <a:ln>
                  <a:noFill/>
                </a:ln>
                <a:solidFill>
                  <a:srgbClr val="000000"/>
                </a:solidFill>
                <a:effectLst/>
                <a:uLnTx/>
                <a:uFillTx/>
                <a:latin typeface="Lexend"/>
                <a:ea typeface="Calibri"/>
                <a:cs typeface="Calibri"/>
              </a:rPr>
              <a:t> pupils are in a Requires Improvement school and a further </a:t>
            </a:r>
            <a:r>
              <a:rPr lang="en-GB" sz="1100">
                <a:solidFill>
                  <a:srgbClr val="000000"/>
                </a:solidFill>
                <a:latin typeface="Lexend"/>
                <a:ea typeface="Calibri"/>
                <a:cs typeface="Calibri"/>
              </a:rPr>
              <a:t>4,073</a:t>
            </a:r>
            <a:r>
              <a:rPr kumimoji="0" lang="en-GB" sz="1100" b="0" i="0" u="none" strike="noStrike" kern="1200" cap="none" spc="0" normalizeH="0" baseline="0" noProof="0">
                <a:ln>
                  <a:noFill/>
                </a:ln>
                <a:solidFill>
                  <a:srgbClr val="000000"/>
                </a:solidFill>
                <a:effectLst/>
                <a:uLnTx/>
                <a:uFillTx/>
                <a:latin typeface="Lexend"/>
                <a:ea typeface="Calibri"/>
                <a:cs typeface="Calibri"/>
              </a:rPr>
              <a:t> in an Inadequate school). </a:t>
            </a:r>
            <a:endParaRPr lang="en-GB" sz="1100" b="0" i="0" u="none" strike="noStrike" kern="1200" cap="none" spc="0" normalizeH="0" baseline="0" noProof="0">
              <a:ln>
                <a:noFill/>
              </a:ln>
              <a:solidFill>
                <a:srgbClr val="000000"/>
              </a:solidFill>
              <a:effectLst/>
              <a:uLnTx/>
              <a:uFillTx/>
              <a:latin typeface="Lexend"/>
              <a:ea typeface="Calibri"/>
              <a:cs typeface="Calibri"/>
            </a:endParaRPr>
          </a:p>
          <a:p>
            <a:pPr>
              <a:defRPr/>
            </a:pPr>
            <a:r>
              <a:rPr kumimoji="0" lang="en-GB" sz="1100" b="0" i="0" u="none" strike="noStrike" kern="1200" cap="none" spc="0" normalizeH="0" baseline="0" noProof="0">
                <a:ln>
                  <a:noFill/>
                </a:ln>
                <a:solidFill>
                  <a:srgbClr val="000000"/>
                </a:solidFill>
                <a:effectLst/>
                <a:uLnTx/>
                <a:uFillTx/>
                <a:latin typeface="Lexend"/>
                <a:ea typeface="Calibri"/>
                <a:cs typeface="Calibri"/>
              </a:rPr>
              <a:t>At a district level performance </a:t>
            </a:r>
            <a:r>
              <a:rPr lang="en-GB" sz="1100">
                <a:solidFill>
                  <a:srgbClr val="000000"/>
                </a:solidFill>
                <a:latin typeface="Lexend"/>
                <a:ea typeface="Calibri"/>
                <a:cs typeface="Calibri"/>
              </a:rPr>
              <a:t>ranges from 99.6% in Uttlesford to 79.2% in Tendring.</a:t>
            </a:r>
            <a:endParaRPr lang="en-GB" sz="1100" b="0" i="0" u="none" strike="noStrike" kern="1200" cap="none" spc="0" normalizeH="0" baseline="0" noProof="0">
              <a:ln>
                <a:noFill/>
              </a:ln>
              <a:solidFill>
                <a:srgbClr val="000000"/>
              </a:solidFill>
              <a:effectLst/>
              <a:uLnTx/>
              <a:uFillTx/>
              <a:latin typeface="Lexend"/>
              <a:ea typeface="Calibri"/>
              <a:cs typeface="Calibri"/>
            </a:endParaRPr>
          </a:p>
          <a:p>
            <a:pPr>
              <a:defRPr/>
            </a:pPr>
            <a:r>
              <a:rPr kumimoji="0" lang="en-GB" sz="1100" b="0" i="0" u="none" strike="noStrike" kern="1200" cap="none" spc="0" normalizeH="0" baseline="0" noProof="0">
                <a:ln>
                  <a:noFill/>
                </a:ln>
                <a:solidFill>
                  <a:srgbClr val="000000"/>
                </a:solidFill>
                <a:effectLst/>
                <a:uLnTx/>
                <a:uFillTx/>
                <a:latin typeface="Lexend"/>
                <a:ea typeface="Calibri"/>
                <a:cs typeface="Calibri"/>
              </a:rPr>
              <a:t>In terms of the number of schools, of </a:t>
            </a:r>
            <a:r>
              <a:rPr lang="en-GB" sz="1100">
                <a:solidFill>
                  <a:srgbClr val="000000"/>
                </a:solidFill>
                <a:latin typeface="Lexend"/>
                <a:ea typeface="Calibri"/>
                <a:cs typeface="Calibri"/>
              </a:rPr>
              <a:t>551</a:t>
            </a:r>
            <a:r>
              <a:rPr kumimoji="0" lang="en-GB" sz="1100" b="0" i="0" u="none" strike="noStrike" kern="1200" cap="none" spc="0" normalizeH="0" baseline="0" noProof="0">
                <a:ln>
                  <a:noFill/>
                </a:ln>
                <a:solidFill>
                  <a:srgbClr val="000000"/>
                </a:solidFill>
                <a:effectLst/>
                <a:uLnTx/>
                <a:uFillTx/>
                <a:latin typeface="Lexend"/>
                <a:ea typeface="Calibri"/>
                <a:cs typeface="Calibri"/>
              </a:rPr>
              <a:t> that have been inspected, </a:t>
            </a:r>
            <a:r>
              <a:rPr lang="en-GB" sz="1100">
                <a:solidFill>
                  <a:srgbClr val="000000"/>
                </a:solidFill>
                <a:latin typeface="Lexend"/>
                <a:ea typeface="Calibri"/>
                <a:cs typeface="Calibri"/>
              </a:rPr>
              <a:t>509</a:t>
            </a:r>
            <a:r>
              <a:rPr kumimoji="0" lang="en-GB" sz="1100" b="0" i="0" u="none" strike="noStrike" kern="1200" cap="none" spc="0" normalizeH="0" baseline="0" noProof="0">
                <a:ln>
                  <a:noFill/>
                </a:ln>
                <a:solidFill>
                  <a:srgbClr val="000000"/>
                </a:solidFill>
                <a:effectLst/>
                <a:uLnTx/>
                <a:uFillTx/>
                <a:latin typeface="Lexend"/>
                <a:ea typeface="Calibri"/>
                <a:cs typeface="Calibri"/>
              </a:rPr>
              <a:t> (</a:t>
            </a:r>
            <a:r>
              <a:rPr lang="en-GB" sz="1100">
                <a:solidFill>
                  <a:srgbClr val="000000"/>
                </a:solidFill>
                <a:latin typeface="Lexend"/>
                <a:ea typeface="Calibri"/>
                <a:cs typeface="Calibri"/>
              </a:rPr>
              <a:t>92.4%)</a:t>
            </a:r>
            <a:r>
              <a:rPr kumimoji="0" lang="en-GB" sz="1100" b="0" i="0" u="none" strike="noStrike" kern="1200" cap="none" spc="0" normalizeH="0" baseline="0" noProof="0">
                <a:ln>
                  <a:noFill/>
                </a:ln>
                <a:solidFill>
                  <a:srgbClr val="000000"/>
                </a:solidFill>
                <a:effectLst/>
                <a:uLnTx/>
                <a:uFillTx/>
                <a:latin typeface="Lexend"/>
                <a:ea typeface="Calibri"/>
                <a:cs typeface="Calibri"/>
              </a:rPr>
              <a:t> are graded good or outstanding (35 Requires Improvement and </a:t>
            </a:r>
            <a:r>
              <a:rPr lang="en-GB" sz="1100">
                <a:solidFill>
                  <a:srgbClr val="000000"/>
                </a:solidFill>
                <a:latin typeface="Lexend"/>
                <a:ea typeface="Calibri"/>
                <a:cs typeface="Calibri"/>
              </a:rPr>
              <a:t>7 </a:t>
            </a:r>
            <a:r>
              <a:rPr kumimoji="0" lang="en-GB" sz="1100" b="0" i="0" u="none" strike="noStrike" kern="1200" cap="none" spc="0" normalizeH="0" baseline="0" noProof="0">
                <a:ln>
                  <a:noFill/>
                </a:ln>
                <a:solidFill>
                  <a:srgbClr val="000000"/>
                </a:solidFill>
                <a:effectLst/>
                <a:uLnTx/>
                <a:uFillTx/>
                <a:latin typeface="Lexend"/>
                <a:ea typeface="Calibri"/>
                <a:cs typeface="Calibri"/>
              </a:rPr>
              <a:t>Inadequate).</a:t>
            </a:r>
            <a:endParaRPr lang="en-GB" sz="1100" b="0" i="0" u="none" strike="noStrike" kern="1200" cap="none" spc="0" normalizeH="0" baseline="0" noProof="0">
              <a:ln>
                <a:noFill/>
              </a:ln>
              <a:solidFill>
                <a:srgbClr val="000000"/>
              </a:solidFill>
              <a:effectLst/>
              <a:uLnTx/>
              <a:uFillTx/>
              <a:latin typeface="Lexend"/>
              <a:ea typeface="Calibri"/>
              <a:cs typeface="Calibri"/>
            </a:endParaRPr>
          </a:p>
          <a:p>
            <a:pPr>
              <a:defRPr/>
            </a:pPr>
            <a:r>
              <a:rPr lang="en-GB" sz="1100">
                <a:solidFill>
                  <a:srgbClr val="000000"/>
                </a:solidFill>
                <a:latin typeface="Lexend"/>
                <a:ea typeface="Calibri"/>
                <a:cs typeface="Calibri"/>
              </a:rPr>
              <a:t>Although there are more schools graded good or outstanding this quarter, the fewer pupil's percentage is due to some larger schools being awarded a lower grade. </a:t>
            </a:r>
          </a:p>
        </p:txBody>
      </p:sp>
      <p:graphicFrame>
        <p:nvGraphicFramePr>
          <p:cNvPr id="9" name="Table 8">
            <a:extLst>
              <a:ext uri="{FF2B5EF4-FFF2-40B4-BE49-F238E27FC236}">
                <a16:creationId xmlns:a16="http://schemas.microsoft.com/office/drawing/2014/main" id="{48A82336-2C2C-9584-A021-89C14E5A9CD8}"/>
              </a:ext>
            </a:extLst>
          </p:cNvPr>
          <p:cNvGraphicFramePr>
            <a:graphicFrameLocks noGrp="1"/>
          </p:cNvGraphicFramePr>
          <p:nvPr>
            <p:extLst>
              <p:ext uri="{D42A27DB-BD31-4B8C-83A1-F6EECF244321}">
                <p14:modId xmlns:p14="http://schemas.microsoft.com/office/powerpoint/2010/main" val="1228544745"/>
              </p:ext>
            </p:extLst>
          </p:nvPr>
        </p:nvGraphicFramePr>
        <p:xfrm>
          <a:off x="817302" y="4279743"/>
          <a:ext cx="6506284" cy="1488598"/>
        </p:xfrm>
        <a:graphic>
          <a:graphicData uri="http://schemas.openxmlformats.org/drawingml/2006/table">
            <a:tbl>
              <a:tblPr firstRow="1" bandRow="1"/>
              <a:tblGrid>
                <a:gridCol w="2245799">
                  <a:extLst>
                    <a:ext uri="{9D8B030D-6E8A-4147-A177-3AD203B41FA5}">
                      <a16:colId xmlns:a16="http://schemas.microsoft.com/office/drawing/2014/main" val="4034003538"/>
                    </a:ext>
                  </a:extLst>
                </a:gridCol>
                <a:gridCol w="861505">
                  <a:extLst>
                    <a:ext uri="{9D8B030D-6E8A-4147-A177-3AD203B41FA5}">
                      <a16:colId xmlns:a16="http://schemas.microsoft.com/office/drawing/2014/main" val="3179834191"/>
                    </a:ext>
                  </a:extLst>
                </a:gridCol>
                <a:gridCol w="798276">
                  <a:extLst>
                    <a:ext uri="{9D8B030D-6E8A-4147-A177-3AD203B41FA5}">
                      <a16:colId xmlns:a16="http://schemas.microsoft.com/office/drawing/2014/main" val="2277526569"/>
                    </a:ext>
                  </a:extLst>
                </a:gridCol>
                <a:gridCol w="814082">
                  <a:extLst>
                    <a:ext uri="{9D8B030D-6E8A-4147-A177-3AD203B41FA5}">
                      <a16:colId xmlns:a16="http://schemas.microsoft.com/office/drawing/2014/main" val="742693960"/>
                    </a:ext>
                  </a:extLst>
                </a:gridCol>
                <a:gridCol w="935810">
                  <a:extLst>
                    <a:ext uri="{9D8B030D-6E8A-4147-A177-3AD203B41FA5}">
                      <a16:colId xmlns:a16="http://schemas.microsoft.com/office/drawing/2014/main" val="1836491562"/>
                    </a:ext>
                  </a:extLst>
                </a:gridCol>
                <a:gridCol w="850812">
                  <a:extLst>
                    <a:ext uri="{9D8B030D-6E8A-4147-A177-3AD203B41FA5}">
                      <a16:colId xmlns:a16="http://schemas.microsoft.com/office/drawing/2014/main" val="4213819942"/>
                    </a:ext>
                  </a:extLst>
                </a:gridCol>
              </a:tblGrid>
              <a:tr h="4734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Measure</a:t>
                      </a:r>
                    </a:p>
                  </a:txBody>
                  <a:tcPr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b="0">
                          <a:latin typeface="Lexend" pitchFamily="2" charset="0"/>
                        </a:rPr>
                        <a:t>Dec 2020 – Feb 2021</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800" b="0" i="0" u="none" strike="noStrike">
                          <a:solidFill>
                            <a:srgbClr val="000000"/>
                          </a:solidFill>
                          <a:effectLst/>
                          <a:latin typeface="Lexend" pitchFamily="2" charset="0"/>
                        </a:rPr>
                        <a:t>Dec 2021 - Feb 2022</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b="0" i="0" u="none" strike="noStrike" kern="1200" cap="none" spc="0" normalizeH="0" baseline="0" noProof="0">
                          <a:ln>
                            <a:noFill/>
                          </a:ln>
                          <a:solidFill>
                            <a:srgbClr val="000000"/>
                          </a:solidFill>
                          <a:effectLst/>
                          <a:uLnTx/>
                          <a:uFillTx/>
                          <a:latin typeface="Lexend" pitchFamily="2" charset="0"/>
                        </a:rPr>
                        <a:t>Dec 2022 - Feb 2023</a:t>
                      </a:r>
                      <a:endParaRPr lang="en-GB" sz="1000" b="0">
                        <a:latin typeface="Lexend" pitchFamily="2" charset="0"/>
                      </a:endParaRP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rgbClr val="000000"/>
                          </a:solidFill>
                          <a:effectLst/>
                          <a:latin typeface="Lexend"/>
                        </a:rPr>
                        <a:t>Dec 2023 - Feb 2024</a:t>
                      </a:r>
                    </a:p>
                  </a:txBody>
                  <a:tcPr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Target</a:t>
                      </a:r>
                    </a:p>
                  </a:txBody>
                  <a:tcPr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01519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a:rPr>
                        <a:t>% 16–18-year-olds who are NEET/Unknown (based on three-month average period December – February)</a:t>
                      </a:r>
                    </a:p>
                    <a:p>
                      <a:pPr algn="l" fontAlgn="ctr"/>
                      <a:endParaRPr lang="en-GB" sz="1100" b="0" i="0" u="none" strike="noStrike">
                        <a:solidFill>
                          <a:srgbClr val="000000"/>
                        </a:solidFill>
                        <a:effectLst/>
                        <a:latin typeface="Lexend" pitchFamily="2" charset="0"/>
                      </a:endParaRPr>
                    </a:p>
                  </a:txBody>
                  <a:tcPr marL="9349" marR="9349" marT="9349"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0000"/>
                          </a:solidFill>
                          <a:effectLst/>
                          <a:latin typeface="Lexend"/>
                        </a:rPr>
                        <a:t>4.3%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rgbClr val="000000"/>
                          </a:solidFill>
                          <a:effectLst/>
                          <a:latin typeface="Lexend" pitchFamily="2" charset="0"/>
                        </a:rPr>
                        <a:t>4.1%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gn="ctr">
                        <a:lnSpc>
                          <a:spcPct val="100000"/>
                        </a:lnSpc>
                        <a:spcBef>
                          <a:spcPts val="0"/>
                        </a:spcBef>
                        <a:spcAft>
                          <a:spcPts val="0"/>
                        </a:spcAft>
                        <a:buNone/>
                      </a:pPr>
                      <a:r>
                        <a:rPr lang="en-GB" sz="1100" b="0" i="0" u="none" strike="noStrike" kern="1200" cap="none" spc="0" normalizeH="0" baseline="0" noProof="0">
                          <a:ln>
                            <a:noFill/>
                          </a:ln>
                          <a:solidFill>
                            <a:srgbClr val="000000"/>
                          </a:solidFill>
                          <a:effectLst/>
                          <a:uLnTx/>
                          <a:uFillTx/>
                          <a:latin typeface="Lexend" pitchFamily="2" charset="0"/>
                        </a:rPr>
                        <a:t>5.2% </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noProof="0">
                        <a:solidFill>
                          <a:srgbClr val="000000"/>
                        </a:solidFill>
                        <a:effectLst/>
                        <a:latin typeface="Lexend" pitchFamily="2" charset="0"/>
                      </a:endParaRPr>
                    </a:p>
                    <a:p>
                      <a:pPr lvl="0" algn="ctr">
                        <a:buNone/>
                      </a:pPr>
                      <a:endParaRPr lang="en-GB" sz="1100" b="1" i="0" u="none" strike="noStrike" noProof="0">
                        <a:solidFill>
                          <a:srgbClr val="000000"/>
                        </a:solidFill>
                        <a:effectLst/>
                        <a:latin typeface="Lexend" pitchFamily="2" charset="0"/>
                      </a:endParaRPr>
                    </a:p>
                    <a:p>
                      <a:pPr lvl="0" algn="ctr">
                        <a:buNone/>
                      </a:pPr>
                      <a:r>
                        <a:rPr lang="en-GB" sz="1100" b="1" i="0" u="none" strike="noStrike" noProof="0">
                          <a:solidFill>
                            <a:srgbClr val="000000"/>
                          </a:solidFill>
                          <a:effectLst/>
                          <a:latin typeface="Lexend" pitchFamily="2" charset="0"/>
                        </a:rPr>
                        <a:t>7.3%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Wingdings 3"/>
                          <a:sym typeface="Wingdings 3"/>
                        </a:rPr>
                        <a:t>Ç</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chemeClr val="tx1"/>
                        </a:solidFill>
                        <a:effectLst/>
                        <a:uLnTx/>
                        <a:uFillTx/>
                        <a:latin typeface="Wingdings 3"/>
                        <a:sym typeface="Wingdings 3"/>
                      </a:endParaRP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a:solidFill>
                          <a:schemeClr val="tx1"/>
                        </a:solidFill>
                        <a:effectLst/>
                        <a:latin typeface="Lexend" pitchFamily="2" charset="0"/>
                      </a:endParaRPr>
                    </a:p>
                    <a:p>
                      <a:pPr lvl="0" algn="ctr">
                        <a:buNone/>
                      </a:pPr>
                      <a:r>
                        <a:rPr lang="en-GB" sz="1100" b="0" i="0" u="none" strike="noStrike">
                          <a:solidFill>
                            <a:schemeClr val="tx1"/>
                          </a:solidFill>
                          <a:effectLst/>
                          <a:latin typeface="Lexend" pitchFamily="2" charset="0"/>
                        </a:rPr>
                        <a:t>5.4%</a:t>
                      </a:r>
                    </a:p>
                    <a:p>
                      <a:pPr lvl="0" algn="ctr">
                        <a:buNone/>
                      </a:pPr>
                      <a:r>
                        <a:rPr lang="en-GB" sz="800" b="0" i="0" u="none" strike="noStrike">
                          <a:solidFill>
                            <a:schemeClr val="tx1"/>
                          </a:solidFill>
                          <a:effectLst/>
                          <a:latin typeface="Lexend" pitchFamily="2" charset="0"/>
                        </a:rPr>
                        <a:t>(for 2023/24)</a:t>
                      </a:r>
                    </a:p>
                  </a:txBody>
                  <a:tcPr marL="9349" marR="9349" marT="9349"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639388"/>
                  </a:ext>
                </a:extLst>
              </a:tr>
            </a:tbl>
          </a:graphicData>
        </a:graphic>
      </p:graphicFrame>
    </p:spTree>
    <p:extLst>
      <p:ext uri="{BB962C8B-B14F-4D97-AF65-F5344CB8AC3E}">
        <p14:creationId xmlns:p14="http://schemas.microsoft.com/office/powerpoint/2010/main" val="193031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16</a:t>
            </a:fld>
            <a:endParaRPr lang="en-GB">
              <a:latin typeface="Lexend" pitchFamily="2" charset="0"/>
            </a:endParaRPr>
          </a:p>
        </p:txBody>
      </p:sp>
      <p:sp>
        <p:nvSpPr>
          <p:cNvPr id="2" name="Content Placeholder 2">
            <a:extLst>
              <a:ext uri="{FF2B5EF4-FFF2-40B4-BE49-F238E27FC236}">
                <a16:creationId xmlns:a16="http://schemas.microsoft.com/office/drawing/2014/main" id="{08FA3B84-AC58-9D9C-08BF-4D16FF7896E2}"/>
              </a:ext>
            </a:extLst>
          </p:cNvPr>
          <p:cNvSpPr txBox="1">
            <a:spLocks/>
          </p:cNvSpPr>
          <p:nvPr/>
        </p:nvSpPr>
        <p:spPr>
          <a:xfrm>
            <a:off x="814876" y="6639693"/>
            <a:ext cx="610997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4" name="Table 3">
            <a:extLst>
              <a:ext uri="{FF2B5EF4-FFF2-40B4-BE49-F238E27FC236}">
                <a16:creationId xmlns:a16="http://schemas.microsoft.com/office/drawing/2014/main" id="{5BF76FD5-8693-09B8-535E-C20D647949CF}"/>
              </a:ext>
            </a:extLst>
          </p:cNvPr>
          <p:cNvGraphicFramePr>
            <a:graphicFrameLocks noGrp="1"/>
          </p:cNvGraphicFramePr>
          <p:nvPr>
            <p:extLst>
              <p:ext uri="{D42A27DB-BD31-4B8C-83A1-F6EECF244321}">
                <p14:modId xmlns:p14="http://schemas.microsoft.com/office/powerpoint/2010/main" val="1504714589"/>
              </p:ext>
            </p:extLst>
          </p:nvPr>
        </p:nvGraphicFramePr>
        <p:xfrm>
          <a:off x="844609" y="165987"/>
          <a:ext cx="6547297" cy="3012957"/>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730774">
                  <a:extLst>
                    <a:ext uri="{9D8B030D-6E8A-4147-A177-3AD203B41FA5}">
                      <a16:colId xmlns:a16="http://schemas.microsoft.com/office/drawing/2014/main" val="3179834191"/>
                    </a:ext>
                  </a:extLst>
                </a:gridCol>
                <a:gridCol w="724277">
                  <a:extLst>
                    <a:ext uri="{9D8B030D-6E8A-4147-A177-3AD203B41FA5}">
                      <a16:colId xmlns:a16="http://schemas.microsoft.com/office/drawing/2014/main" val="2277526569"/>
                    </a:ext>
                  </a:extLst>
                </a:gridCol>
                <a:gridCol w="724277">
                  <a:extLst>
                    <a:ext uri="{9D8B030D-6E8A-4147-A177-3AD203B41FA5}">
                      <a16:colId xmlns:a16="http://schemas.microsoft.com/office/drawing/2014/main" val="742693960"/>
                    </a:ext>
                  </a:extLst>
                </a:gridCol>
                <a:gridCol w="760492">
                  <a:extLst>
                    <a:ext uri="{9D8B030D-6E8A-4147-A177-3AD203B41FA5}">
                      <a16:colId xmlns:a16="http://schemas.microsoft.com/office/drawing/2014/main" val="1836491562"/>
                    </a:ext>
                  </a:extLst>
                </a:gridCol>
                <a:gridCol w="791235">
                  <a:extLst>
                    <a:ext uri="{9D8B030D-6E8A-4147-A177-3AD203B41FA5}">
                      <a16:colId xmlns:a16="http://schemas.microsoft.com/office/drawing/2014/main" val="231473195"/>
                    </a:ext>
                  </a:extLst>
                </a:gridCol>
                <a:gridCol w="84009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pitchFamily="2" charset="0"/>
                        </a:rPr>
                        <a:t>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Q3:</a:t>
                      </a:r>
                    </a:p>
                    <a:p>
                      <a:pPr algn="ctr"/>
                      <a:r>
                        <a:rPr lang="en-GB" sz="1000" b="0">
                          <a:latin typeface="Lexend" pitchFamily="2" charset="0"/>
                        </a:rPr>
                        <a:t> 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pitchFamily="2" charset="0"/>
                        </a:rPr>
                        <a:t>Q4:</a:t>
                      </a:r>
                    </a:p>
                    <a:p>
                      <a:pPr algn="ctr"/>
                      <a:r>
                        <a:rPr lang="en-GB" sz="1000" b="0">
                          <a:latin typeface="Lexend" pitchFamily="2" charset="0"/>
                        </a:rPr>
                        <a:t> 23/24</a:t>
                      </a:r>
                    </a:p>
                  </a:txBody>
                  <a:tcPr anchor="ctr">
                    <a:lnL w="12700" cmpd="sng">
                      <a:solidFill>
                        <a:srgbClr val="000000"/>
                      </a:solid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pitchFamily="2" charset="0"/>
                        </a:rPr>
                        <a:t>Q1:</a:t>
                      </a:r>
                    </a:p>
                    <a:p>
                      <a:pPr algn="ctr"/>
                      <a:r>
                        <a:rPr lang="en-GB" sz="1000" b="1">
                          <a:latin typeface="Lexend" pitchFamily="2" charset="0"/>
                        </a:rPr>
                        <a:t> 24/25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Targets 2024/25</a:t>
                      </a:r>
                    </a:p>
                  </a:txBody>
                  <a:tcPr anchor="ctr">
                    <a:lnL w="12700" cap="flat" cmpd="sng" algn="ctr">
                      <a:no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0138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u="none" strike="noStrike">
                          <a:effectLst/>
                          <a:latin typeface="Lexend" pitchFamily="2" charset="0"/>
                        </a:rPr>
                        <a:t>Number of children being Electively Home Educated (EHE) (year groups R-11)</a:t>
                      </a:r>
                      <a:endParaRPr lang="en-GB" sz="1100" b="0" i="0" u="none" strike="noStrike">
                        <a:solidFill>
                          <a:srgbClr val="000000"/>
                        </a:solidFill>
                        <a:effectLst/>
                        <a:latin typeface="Lexend" pitchFamily="2" charset="0"/>
                      </a:endParaRPr>
                    </a:p>
                  </a:txBody>
                  <a:tcPr marL="2829" marR="2829" marT="2829"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3,169</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pitchFamily="2" charset="0"/>
                        </a:rPr>
                        <a:t>2,816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latin typeface="Lexend" pitchFamily="2" charset="0"/>
                        </a:rPr>
                        <a:t>3,103</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a:solidFill>
                          <a:srgbClr val="000000"/>
                        </a:solidFill>
                        <a:effectLst/>
                        <a:latin typeface="Lexend" pitchFamily="2" charset="0"/>
                      </a:endParaRPr>
                    </a:p>
                    <a:p>
                      <a:pPr lvl="0" algn="ctr">
                        <a:buNone/>
                      </a:pPr>
                      <a:r>
                        <a:rPr lang="en-GB" sz="1100" b="0" i="0" u="none" strike="noStrike">
                          <a:solidFill>
                            <a:srgbClr val="000000"/>
                          </a:solidFill>
                          <a:effectLst/>
                          <a:latin typeface="Lexend" pitchFamily="2" charset="0"/>
                        </a:rPr>
                        <a:t>3,578</a:t>
                      </a:r>
                    </a:p>
                    <a:p>
                      <a:pPr lvl="0" algn="ctr">
                        <a:buNone/>
                      </a:pPr>
                      <a:endParaRPr lang="en-GB" sz="1100" b="0" i="0" u="none" strike="noStrike">
                        <a:solidFill>
                          <a:srgbClr val="000000"/>
                        </a:solidFill>
                        <a:effectLst/>
                        <a:latin typeface="Lexend" pitchFamily="2" charset="0"/>
                      </a:endParaRPr>
                    </a:p>
                  </a:txBody>
                  <a:tcPr marL="9349" marR="9349" marT="9349"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1" i="0" u="none" strike="noStrike">
                        <a:solidFill>
                          <a:srgbClr val="000000"/>
                        </a:solidFill>
                        <a:effectLst/>
                        <a:latin typeface="Lexend" pitchFamily="2" charset="0"/>
                      </a:endParaRPr>
                    </a:p>
                    <a:p>
                      <a:pPr lvl="0" algn="ctr">
                        <a:buNone/>
                      </a:pPr>
                      <a:endParaRPr lang="en-GB" sz="1100" b="1" i="0" u="none" strike="noStrike">
                        <a:solidFill>
                          <a:srgbClr val="000000"/>
                        </a:solidFill>
                        <a:effectLst/>
                        <a:latin typeface="Lexend" pitchFamily="2" charset="0"/>
                      </a:endParaRPr>
                    </a:p>
                    <a:p>
                      <a:pPr lvl="0" algn="ctr">
                        <a:buNone/>
                      </a:pPr>
                      <a:r>
                        <a:rPr lang="en-GB" sz="1100" b="1" i="0" u="none" strike="noStrike">
                          <a:solidFill>
                            <a:srgbClr val="000000"/>
                          </a:solidFill>
                          <a:effectLst/>
                          <a:latin typeface="Lexend" pitchFamily="2" charset="0"/>
                        </a:rPr>
                        <a:t>4,060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Wingdings 3"/>
                          <a:sym typeface="Wingdings 3"/>
                        </a:rPr>
                        <a:t>Ç</a:t>
                      </a:r>
                    </a:p>
                    <a:p>
                      <a:pPr lvl="0" algn="ctr">
                        <a:buNone/>
                      </a:pPr>
                      <a:endParaRPr lang="en-GB" sz="1100" b="1" i="0" u="none" strike="noStrike">
                        <a:solidFill>
                          <a:srgbClr val="000000"/>
                        </a:solidFill>
                        <a:effectLst/>
                        <a:latin typeface="Lexend" pitchFamily="2" charset="0"/>
                      </a:endParaRPr>
                    </a:p>
                  </a:txBody>
                  <a:tcPr marL="9349" marR="9349" marT="93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chemeClr val="tx1"/>
                          </a:solidFill>
                          <a:effectLst/>
                          <a:latin typeface="Lexend" pitchFamily="2" charset="0"/>
                        </a:rPr>
                        <a:t>-</a:t>
                      </a:r>
                    </a:p>
                  </a:txBody>
                  <a:tcPr marL="9349" marR="9349" marT="9349" marB="0" anchor="ctr">
                    <a:lnL w="12700" cap="flat" cmpd="sng" algn="ctr">
                      <a:no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38488427"/>
                  </a:ext>
                </a:extLst>
              </a:tr>
              <a:tr h="11390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u="none" strike="noStrike">
                          <a:effectLst/>
                          <a:latin typeface="Lexend" pitchFamily="2" charset="0"/>
                        </a:rPr>
                        <a:t>Number of children currently Missing Education (CME) (year groups R-11)</a:t>
                      </a:r>
                      <a:endParaRPr lang="en-GB" sz="1100" b="0" i="0" u="none" strike="noStrike">
                        <a:solidFill>
                          <a:srgbClr val="000000"/>
                        </a:solidFill>
                        <a:effectLst/>
                        <a:latin typeface="Lexend" pitchFamily="2" charset="0"/>
                      </a:endParaRPr>
                    </a:p>
                  </a:txBody>
                  <a:tcPr marL="2829" marR="2829" marT="2829"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464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pitchFamily="2" charset="0"/>
                        </a:rPr>
                        <a:t>536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a:ln>
                            <a:noFill/>
                          </a:ln>
                          <a:solidFill>
                            <a:srgbClr val="000000"/>
                          </a:solidFill>
                          <a:effectLst/>
                          <a:uLnTx/>
                          <a:uFillTx/>
                          <a:latin typeface="Lexend" pitchFamily="2" charset="0"/>
                        </a:rPr>
                        <a:t>478</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noProof="0">
                        <a:solidFill>
                          <a:srgbClr val="000000"/>
                        </a:solidFill>
                        <a:effectLst/>
                        <a:latin typeface="Lexend" pitchFamily="2" charset="0"/>
                      </a:endParaRPr>
                    </a:p>
                    <a:p>
                      <a:pPr lvl="0" algn="ctr">
                        <a:buNone/>
                      </a:pPr>
                      <a:r>
                        <a:rPr lang="en-GB" sz="1100" b="0" i="0" u="none" strike="noStrike" noProof="0">
                          <a:solidFill>
                            <a:srgbClr val="000000"/>
                          </a:solidFill>
                          <a:effectLst/>
                          <a:latin typeface="Lexend" pitchFamily="2" charset="0"/>
                        </a:rPr>
                        <a:t>463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Wingdings 3"/>
                        <a:sym typeface="Wingdings 3"/>
                      </a:endParaRPr>
                    </a:p>
                  </a:txBody>
                  <a:tcPr marL="9349" marR="9349" marT="9349"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rgbClr val="000000"/>
                          </a:solidFill>
                          <a:effectLst/>
                          <a:uLnTx/>
                          <a:uFillTx/>
                          <a:latin typeface="Lexend" pitchFamily="2" charset="0"/>
                          <a:sym typeface="Wingdings 3"/>
                        </a:rPr>
                        <a:t>482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Wingdings 3"/>
                          <a:sym typeface="Wingdings 3"/>
                        </a:rPr>
                        <a:t>Ç</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pitchFamily="2" charset="0"/>
                        <a:sym typeface="Wingdings 3"/>
                      </a:endParaRPr>
                    </a:p>
                  </a:txBody>
                  <a:tcPr marL="9349" marR="9349" marT="934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chemeClr val="tx1"/>
                          </a:solidFill>
                          <a:effectLst/>
                          <a:latin typeface="Lexend" pitchFamily="2" charset="0"/>
                        </a:rPr>
                        <a:t>0</a:t>
                      </a:r>
                    </a:p>
                  </a:txBody>
                  <a:tcPr marL="9349" marR="9349" marT="9349" marB="0" anchor="ctr">
                    <a:lnL w="12700" cap="flat" cmpd="sng" algn="ctr">
                      <a:no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bl>
          </a:graphicData>
        </a:graphic>
      </p:graphicFrame>
      <p:graphicFrame>
        <p:nvGraphicFramePr>
          <p:cNvPr id="5" name="Table 6">
            <a:extLst>
              <a:ext uri="{FF2B5EF4-FFF2-40B4-BE49-F238E27FC236}">
                <a16:creationId xmlns:a16="http://schemas.microsoft.com/office/drawing/2014/main" id="{1C950724-6642-7426-0E04-D124D0E7ACE8}"/>
              </a:ext>
            </a:extLst>
          </p:cNvPr>
          <p:cNvGraphicFramePr>
            <a:graphicFrameLocks noGrp="1"/>
          </p:cNvGraphicFramePr>
          <p:nvPr>
            <p:extLst>
              <p:ext uri="{D42A27DB-BD31-4B8C-83A1-F6EECF244321}">
                <p14:modId xmlns:p14="http://schemas.microsoft.com/office/powerpoint/2010/main" val="191654356"/>
              </p:ext>
            </p:extLst>
          </p:nvPr>
        </p:nvGraphicFramePr>
        <p:xfrm>
          <a:off x="863187" y="3352800"/>
          <a:ext cx="6547297" cy="2932923"/>
        </p:xfrm>
        <a:graphic>
          <a:graphicData uri="http://schemas.openxmlformats.org/drawingml/2006/table">
            <a:tbl>
              <a:tblPr firstRow="1" bandRow="1">
                <a:tableStyleId>{5940675A-B579-460E-94D1-54222C63F5DA}</a:tableStyleId>
              </a:tblPr>
              <a:tblGrid>
                <a:gridCol w="1983741">
                  <a:extLst>
                    <a:ext uri="{9D8B030D-6E8A-4147-A177-3AD203B41FA5}">
                      <a16:colId xmlns:a16="http://schemas.microsoft.com/office/drawing/2014/main" val="486840226"/>
                    </a:ext>
                  </a:extLst>
                </a:gridCol>
                <a:gridCol w="904248">
                  <a:extLst>
                    <a:ext uri="{9D8B030D-6E8A-4147-A177-3AD203B41FA5}">
                      <a16:colId xmlns:a16="http://schemas.microsoft.com/office/drawing/2014/main" val="2458892471"/>
                    </a:ext>
                  </a:extLst>
                </a:gridCol>
                <a:gridCol w="836384">
                  <a:extLst>
                    <a:ext uri="{9D8B030D-6E8A-4147-A177-3AD203B41FA5}">
                      <a16:colId xmlns:a16="http://schemas.microsoft.com/office/drawing/2014/main" val="3112034107"/>
                    </a:ext>
                  </a:extLst>
                </a:gridCol>
                <a:gridCol w="892409">
                  <a:extLst>
                    <a:ext uri="{9D8B030D-6E8A-4147-A177-3AD203B41FA5}">
                      <a16:colId xmlns:a16="http://schemas.microsoft.com/office/drawing/2014/main" val="4062735311"/>
                    </a:ext>
                  </a:extLst>
                </a:gridCol>
                <a:gridCol w="919727">
                  <a:extLst>
                    <a:ext uri="{9D8B030D-6E8A-4147-A177-3AD203B41FA5}">
                      <a16:colId xmlns:a16="http://schemas.microsoft.com/office/drawing/2014/main" val="1413525871"/>
                    </a:ext>
                  </a:extLst>
                </a:gridCol>
                <a:gridCol w="1010788">
                  <a:extLst>
                    <a:ext uri="{9D8B030D-6E8A-4147-A177-3AD203B41FA5}">
                      <a16:colId xmlns:a16="http://schemas.microsoft.com/office/drawing/2014/main" val="2056395811"/>
                    </a:ext>
                  </a:extLst>
                </a:gridCol>
              </a:tblGrid>
              <a:tr h="814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strike="noStrike">
                          <a:effectLst/>
                          <a:latin typeface="Lexend" pitchFamily="2" charset="0"/>
                        </a:rPr>
                        <a:t>Absence rates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strike="noStrike">
                          <a:effectLst/>
                          <a:latin typeface="Lexend" pitchFamily="2" charset="0"/>
                        </a:rPr>
                        <a:t>(Academic Year)</a:t>
                      </a:r>
                    </a:p>
                    <a:p>
                      <a:endParaRPr lang="en-GB" sz="1100"/>
                    </a:p>
                  </a:txBody>
                  <a:tcPr anchor="ctr">
                    <a:solidFill>
                      <a:schemeClr val="bg1">
                        <a:lumMod val="85000"/>
                      </a:schemeClr>
                    </a:solidFill>
                  </a:tcPr>
                </a:tc>
                <a:tc>
                  <a:txBody>
                    <a:bodyPr/>
                    <a:lstStyle/>
                    <a:p>
                      <a:pPr algn="ctr"/>
                      <a:r>
                        <a:rPr lang="en-GB" sz="1100">
                          <a:latin typeface="Lexend" pitchFamily="2" charset="0"/>
                        </a:rPr>
                        <a:t>2020/21 </a:t>
                      </a:r>
                    </a:p>
                  </a:txBody>
                  <a:tcPr anchor="ctr">
                    <a:solidFill>
                      <a:schemeClr val="bg1">
                        <a:lumMod val="95000"/>
                      </a:schemeClr>
                    </a:solidFill>
                  </a:tcPr>
                </a:tc>
                <a:tc>
                  <a:txBody>
                    <a:bodyPr/>
                    <a:lstStyle/>
                    <a:p>
                      <a:pPr algn="ctr"/>
                      <a:r>
                        <a:rPr lang="en-GB" sz="1100">
                          <a:latin typeface="Lexend" pitchFamily="2" charset="0"/>
                        </a:rPr>
                        <a:t>2021/22</a:t>
                      </a:r>
                    </a:p>
                  </a:txBody>
                  <a:tcPr anchor="ctr">
                    <a:solidFill>
                      <a:schemeClr val="bg1">
                        <a:lumMod val="95000"/>
                      </a:schemeClr>
                    </a:solidFill>
                  </a:tcPr>
                </a:tc>
                <a:tc>
                  <a:txBody>
                    <a:bodyPr/>
                    <a:lstStyle/>
                    <a:p>
                      <a:pPr algn="ctr"/>
                      <a:r>
                        <a:rPr lang="en-GB" sz="1100">
                          <a:latin typeface="Lexend" pitchFamily="2" charset="0"/>
                        </a:rPr>
                        <a:t>2022/23</a:t>
                      </a: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GB" sz="1100">
                          <a:latin typeface="Lexend" pitchFamily="2" charset="0"/>
                        </a:rPr>
                        <a:t>2023/24</a:t>
                      </a:r>
                    </a:p>
                    <a:p>
                      <a:pPr algn="ctr"/>
                      <a:r>
                        <a:rPr lang="en-GB" sz="1050">
                          <a:latin typeface="Lexend" pitchFamily="2" charset="0"/>
                        </a:rPr>
                        <a:t>(Autumn &amp; Spring)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GB" sz="1100" b="1">
                          <a:latin typeface="Lexend" pitchFamily="2" charset="0"/>
                        </a:rPr>
                        <a:t>Targets </a:t>
                      </a:r>
                    </a:p>
                    <a:p>
                      <a:pPr algn="ctr"/>
                      <a:r>
                        <a:rPr lang="en-GB" sz="1100" b="1">
                          <a:latin typeface="Lexend" pitchFamily="2" charset="0"/>
                        </a:rPr>
                        <a:t>2024/25</a:t>
                      </a: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824049344"/>
                  </a:ext>
                </a:extLst>
              </a:tr>
              <a:tr h="530714">
                <a:tc>
                  <a:txBody>
                    <a:bodyPr/>
                    <a:lstStyle/>
                    <a:p>
                      <a:r>
                        <a:rPr lang="en-GB" sz="1100">
                          <a:latin typeface="Lexend" pitchFamily="2" charset="0"/>
                        </a:rPr>
                        <a:t>% overall absence</a:t>
                      </a:r>
                    </a:p>
                  </a:txBody>
                  <a:tcPr anchor="ctr"/>
                </a:tc>
                <a:tc>
                  <a:txBody>
                    <a:bodyPr/>
                    <a:lstStyle/>
                    <a:p>
                      <a:pPr algn="ctr"/>
                      <a:endParaRPr lang="en-GB" sz="1100">
                        <a:latin typeface="Lexend" pitchFamily="2" charset="0"/>
                      </a:endParaRPr>
                    </a:p>
                    <a:p>
                      <a:pPr algn="ctr"/>
                      <a:r>
                        <a:rPr lang="en-GB" sz="1100">
                          <a:latin typeface="Lexend" pitchFamily="2" charset="0"/>
                        </a:rPr>
                        <a:t>4.4%</a:t>
                      </a:r>
                    </a:p>
                    <a:p>
                      <a:pPr algn="ctr"/>
                      <a:endParaRPr lang="en-GB" sz="1100">
                        <a:latin typeface="Lexend" pitchFamily="2" charset="0"/>
                      </a:endParaRPr>
                    </a:p>
                  </a:txBody>
                  <a:tcPr anchor="ctr"/>
                </a:tc>
                <a:tc>
                  <a:txBody>
                    <a:bodyPr/>
                    <a:lstStyle/>
                    <a:p>
                      <a:pPr algn="ctr"/>
                      <a:r>
                        <a:rPr lang="en-GB" sz="1100">
                          <a:latin typeface="Lexend" pitchFamily="2" charset="0"/>
                        </a:rPr>
                        <a:t>7.7%</a:t>
                      </a:r>
                    </a:p>
                  </a:txBody>
                  <a:tcPr anchor="ctr"/>
                </a:tc>
                <a:tc>
                  <a:txBody>
                    <a:bodyPr/>
                    <a:lstStyle/>
                    <a:p>
                      <a:pPr algn="ctr"/>
                      <a:r>
                        <a:rPr lang="en-GB" sz="1100">
                          <a:latin typeface="Lexend" pitchFamily="2" charset="0"/>
                        </a:rPr>
                        <a:t>7.2%</a:t>
                      </a:r>
                    </a:p>
                  </a:txBody>
                  <a:tcPr anchor="ctr">
                    <a:lnR w="12700" cap="flat" cmpd="sng" algn="ctr">
                      <a:solidFill>
                        <a:schemeClr val="tx1"/>
                      </a:solidFill>
                      <a:prstDash val="solid"/>
                      <a:round/>
                      <a:headEnd type="none" w="med" len="med"/>
                      <a:tailEnd type="none" w="med" len="med"/>
                    </a:lnR>
                  </a:tcPr>
                </a:tc>
                <a:tc>
                  <a:txBody>
                    <a:bodyPr/>
                    <a:lstStyle/>
                    <a:p>
                      <a:pPr algn="ctr"/>
                      <a:r>
                        <a:rPr lang="en-GB" sz="1100" b="1">
                          <a:latin typeface="Lexend" pitchFamily="2" charset="0"/>
                        </a:rPr>
                        <a:t>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Wingdings 3"/>
                          <a:sym typeface="Wingdings 3"/>
                        </a:rPr>
                        <a:t>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0000"/>
                    </a:solidFill>
                  </a:tcPr>
                </a:tc>
                <a:tc>
                  <a:txBody>
                    <a:bodyPr/>
                    <a:lstStyle/>
                    <a:p>
                      <a:pPr algn="ctr"/>
                      <a:r>
                        <a:rPr lang="en-GB" sz="1100">
                          <a:latin typeface="Lexend" pitchFamily="2" charset="0"/>
                        </a:rPr>
                        <a:t>4%</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33102108"/>
                  </a:ext>
                </a:extLst>
              </a:tr>
              <a:tr h="476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 Persistent Absence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22.7%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20.2%</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latin typeface="Lexend" pitchFamily="2" charset="0"/>
                        </a:rPr>
                        <a:t>18.3%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chemeClr val="tx1"/>
                          </a:solidFill>
                          <a:effectLst/>
                          <a:uLnTx/>
                          <a:uFillTx/>
                          <a:latin typeface="Wingdings 3"/>
                          <a:sym typeface="Wingdings 3"/>
                        </a:rPr>
                        <a:t>È</a:t>
                      </a:r>
                      <a:endParaRPr lang="en-GB" sz="1100" b="1">
                        <a:latin typeface="Lexen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70AD4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19.5%</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1807536"/>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 Severe Absence</a:t>
                      </a:r>
                    </a:p>
                    <a:p>
                      <a:endParaRPr lang="en-GB" sz="1100">
                        <a:latin typeface="Lexend"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1.1%</a:t>
                      </a:r>
                    </a:p>
                    <a:p>
                      <a:pPr algn="ctr"/>
                      <a:endParaRPr lang="en-GB" sz="1100">
                        <a:latin typeface="Lexend"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1.6%</a:t>
                      </a:r>
                    </a:p>
                    <a:p>
                      <a:pPr algn="ctr"/>
                      <a:endParaRPr lang="en-GB" sz="1100">
                        <a:latin typeface="Lexend"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1.9%</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latin typeface="Lexend" pitchFamily="2" charset="0"/>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chemeClr val="tx1"/>
                          </a:solidFill>
                          <a:effectLst/>
                          <a:uLnTx/>
                          <a:uFillTx/>
                          <a:latin typeface="Wingdings 3"/>
                          <a:sym typeface="Wingdings 3"/>
                        </a:rPr>
                        <a:t>È</a:t>
                      </a:r>
                      <a:endParaRPr lang="en-GB" sz="1100" b="1">
                        <a:latin typeface="Lexend" pitchFamily="2" charset="0"/>
                      </a:endParaRPr>
                    </a:p>
                    <a:p>
                      <a:pPr algn="ctr"/>
                      <a:endParaRPr lang="en-GB" sz="1100" b="1">
                        <a:latin typeface="Lexen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pitchFamily="2" charset="0"/>
                        </a:rPr>
                        <a:t>2.0%</a:t>
                      </a:r>
                    </a:p>
                    <a:p>
                      <a:pPr algn="ctr"/>
                      <a:endParaRPr lang="en-GB" sz="1100">
                        <a:latin typeface="Lexend" pitchFamily="2"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43454873"/>
                  </a:ext>
                </a:extLst>
              </a:tr>
            </a:tbl>
          </a:graphicData>
        </a:graphic>
      </p:graphicFrame>
      <p:pic>
        <p:nvPicPr>
          <p:cNvPr id="10" name="Picture 9">
            <a:extLst>
              <a:ext uri="{FF2B5EF4-FFF2-40B4-BE49-F238E27FC236}">
                <a16:creationId xmlns:a16="http://schemas.microsoft.com/office/drawing/2014/main" id="{E3199222-CF6C-BE70-8ACE-7A270C107E2F}"/>
              </a:ext>
            </a:extLst>
          </p:cNvPr>
          <p:cNvPicPr>
            <a:picLocks noChangeAspect="1"/>
          </p:cNvPicPr>
          <p:nvPr/>
        </p:nvPicPr>
        <p:blipFill>
          <a:blip r:embed="rId2"/>
          <a:stretch>
            <a:fillRect/>
          </a:stretch>
        </p:blipFill>
        <p:spPr>
          <a:xfrm>
            <a:off x="0" y="0"/>
            <a:ext cx="749808" cy="6858000"/>
          </a:xfrm>
          <a:prstGeom prst="rect">
            <a:avLst/>
          </a:prstGeom>
        </p:spPr>
      </p:pic>
      <p:sp>
        <p:nvSpPr>
          <p:cNvPr id="12" name="Rectangle: Rounded Corners 11">
            <a:extLst>
              <a:ext uri="{FF2B5EF4-FFF2-40B4-BE49-F238E27FC236}">
                <a16:creationId xmlns:a16="http://schemas.microsoft.com/office/drawing/2014/main" id="{1F52440E-56C3-D22E-7B67-982901F13781}"/>
              </a:ext>
            </a:extLst>
          </p:cNvPr>
          <p:cNvSpPr/>
          <p:nvPr/>
        </p:nvSpPr>
        <p:spPr>
          <a:xfrm>
            <a:off x="7551437" y="164648"/>
            <a:ext cx="4459511" cy="6140997"/>
          </a:xfrm>
          <a:prstGeom prst="roundRect">
            <a:avLst>
              <a:gd name="adj" fmla="val 2802"/>
            </a:avLst>
          </a:prstGeom>
          <a:solidFill>
            <a:sysClr val="window" lastClr="FFFFFF">
              <a:lumMod val="85000"/>
              <a:alpha val="38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364A786-B9F9-5615-AE5C-7F7A35234588}"/>
              </a:ext>
            </a:extLst>
          </p:cNvPr>
          <p:cNvSpPr txBox="1"/>
          <p:nvPr/>
        </p:nvSpPr>
        <p:spPr>
          <a:xfrm>
            <a:off x="7550853" y="256054"/>
            <a:ext cx="4504219" cy="3585597"/>
          </a:xfrm>
          <a:prstGeom prst="rect">
            <a:avLst/>
          </a:prstGeom>
          <a:noFill/>
        </p:spPr>
        <p:txBody>
          <a:bodyPr wrap="square" lIns="91440" tIns="45720" rIns="91440" bIns="45720" rtlCol="0" anchor="t">
            <a:spAutoFit/>
          </a:bodyPr>
          <a:lstStyle/>
          <a:p>
            <a:pPr>
              <a:defRPr/>
            </a:pPr>
            <a:r>
              <a:rPr kumimoji="0" lang="en-GB" sz="1100" b="1" i="0" u="none" strike="noStrike" kern="0" cap="none" spc="0" normalizeH="0" baseline="0" noProof="0">
                <a:ln>
                  <a:noFill/>
                </a:ln>
                <a:solidFill>
                  <a:srgbClr val="000000"/>
                </a:solidFill>
                <a:effectLst/>
                <a:uLnTx/>
                <a:uFillTx/>
                <a:latin typeface="Lexend" pitchFamily="2" charset="0"/>
                <a:ea typeface="Calibri"/>
                <a:cs typeface="Calibri"/>
              </a:rPr>
              <a:t>Electively Home Educated: </a:t>
            </a:r>
            <a:r>
              <a:rPr kumimoji="0" lang="en-GB" sz="1100" b="0" i="0" u="none" strike="noStrike" kern="0" cap="none" spc="0" normalizeH="0" baseline="0" noProof="0">
                <a:ln>
                  <a:noFill/>
                </a:ln>
                <a:solidFill>
                  <a:srgbClr val="000000"/>
                </a:solidFill>
                <a:effectLst/>
                <a:uLnTx/>
                <a:uFillTx/>
                <a:latin typeface="Lexend"/>
                <a:ea typeface="Calibri"/>
                <a:cs typeface="Calibri"/>
              </a:rPr>
              <a:t>Numbers of EHE rise throughout the academic year. They are now at their highest level with </a:t>
            </a:r>
            <a:r>
              <a:rPr lang="en-GB" sz="1100" kern="0">
                <a:solidFill>
                  <a:srgbClr val="000000"/>
                </a:solidFill>
                <a:latin typeface="Lexend"/>
                <a:ea typeface="Calibri"/>
                <a:cs typeface="Calibri"/>
              </a:rPr>
              <a:t>4,060 </a:t>
            </a:r>
            <a:r>
              <a:rPr kumimoji="0" lang="en-GB" sz="1100" b="0" i="0" u="none" strike="noStrike" kern="0" cap="none" spc="0" normalizeH="0" baseline="0" noProof="0">
                <a:ln>
                  <a:noFill/>
                </a:ln>
                <a:solidFill>
                  <a:srgbClr val="000000"/>
                </a:solidFill>
                <a:effectLst/>
                <a:uLnTx/>
                <a:uFillTx/>
                <a:latin typeface="Lexend"/>
                <a:ea typeface="Calibri"/>
                <a:cs typeface="Calibri"/>
              </a:rPr>
              <a:t>at </a:t>
            </a:r>
            <a:r>
              <a:rPr lang="en-GB" sz="1100" kern="0">
                <a:solidFill>
                  <a:srgbClr val="000000"/>
                </a:solidFill>
                <a:latin typeface="Lexend"/>
                <a:ea typeface="Calibri"/>
                <a:cs typeface="Calibri"/>
              </a:rPr>
              <a:t>30.06.24</a:t>
            </a:r>
            <a:r>
              <a:rPr kumimoji="0" lang="en-GB" sz="1100" b="0" i="0" u="none" strike="noStrike" kern="0" cap="none" spc="0" normalizeH="0" baseline="0" noProof="0">
                <a:ln>
                  <a:noFill/>
                </a:ln>
                <a:solidFill>
                  <a:srgbClr val="000000"/>
                </a:solidFill>
                <a:effectLst/>
                <a:uLnTx/>
                <a:uFillTx/>
                <a:latin typeface="Lexend"/>
                <a:ea typeface="Calibri"/>
                <a:cs typeface="Calibri"/>
              </a:rPr>
              <a:t> - a </a:t>
            </a:r>
            <a:r>
              <a:rPr lang="en-GB" sz="1100" kern="0">
                <a:solidFill>
                  <a:srgbClr val="000000"/>
                </a:solidFill>
                <a:latin typeface="Lexend"/>
                <a:ea typeface="Calibri"/>
                <a:cs typeface="Calibri"/>
              </a:rPr>
              <a:t>28</a:t>
            </a:r>
            <a:r>
              <a:rPr kumimoji="0" lang="en-GB" sz="1100" b="0" i="0" u="none" strike="noStrike" kern="0" cap="none" spc="0" normalizeH="0" baseline="0" noProof="0">
                <a:ln>
                  <a:noFill/>
                </a:ln>
                <a:solidFill>
                  <a:srgbClr val="000000"/>
                </a:solidFill>
                <a:effectLst/>
                <a:uLnTx/>
                <a:uFillTx/>
                <a:latin typeface="Lexend"/>
                <a:ea typeface="Calibri"/>
                <a:cs typeface="Calibri"/>
              </a:rPr>
              <a:t>% increase since </a:t>
            </a:r>
            <a:r>
              <a:rPr lang="en-GB" sz="1100" kern="0">
                <a:solidFill>
                  <a:srgbClr val="000000"/>
                </a:solidFill>
                <a:latin typeface="Lexend"/>
                <a:ea typeface="Calibri"/>
                <a:cs typeface="Calibri"/>
              </a:rPr>
              <a:t>30.06.23</a:t>
            </a:r>
            <a:r>
              <a:rPr kumimoji="0" lang="en-GB" sz="1100" b="0" i="0" u="none" strike="noStrike" kern="0" cap="none" spc="0" normalizeH="0" baseline="0" noProof="0">
                <a:ln>
                  <a:noFill/>
                </a:ln>
                <a:solidFill>
                  <a:srgbClr val="000000"/>
                </a:solidFill>
                <a:effectLst/>
                <a:uLnTx/>
                <a:uFillTx/>
                <a:latin typeface="Lexend"/>
                <a:ea typeface="Calibri"/>
                <a:cs typeface="Calibri"/>
              </a:rPr>
              <a:t>. There is a natural dip in numbers over the Summer holidays due to pupil turnover. There is no target for this measure as parents have a right to home educate their children at any point in the year. This measure is therefore used to track the trajectory and what impact that might have on the wider school network. The service also record if EHE children have an EHCP, and this is growing at the same rate as for children who do not.</a:t>
            </a:r>
            <a:endParaRPr lang="en-GB" sz="1100" b="0" i="0" u="none" strike="noStrike" kern="0" cap="none" spc="0" normalizeH="0" baseline="0" noProof="0">
              <a:ln>
                <a:noFill/>
              </a:ln>
              <a:solidFill>
                <a:srgbClr val="000000"/>
              </a:solidFill>
              <a:effectLst/>
              <a:uLnTx/>
              <a:uFillTx/>
              <a:latin typeface="Lexend"/>
              <a:ea typeface="Calibri"/>
              <a:cs typeface="Calibri"/>
            </a:endParaRPr>
          </a:p>
          <a:p>
            <a:pPr>
              <a:defRPr/>
            </a:pPr>
            <a:endParaRPr kumimoji="0" lang="en-GB" sz="1100" b="0" i="0" u="none" strike="noStrike" kern="0" cap="none" spc="0" normalizeH="0" baseline="0" noProof="0">
              <a:ln>
                <a:noFill/>
              </a:ln>
              <a:solidFill>
                <a:srgbClr val="000000"/>
              </a:solidFill>
              <a:effectLst/>
              <a:uLnTx/>
              <a:uFillTx/>
              <a:latin typeface="Lexend"/>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Lexend" pitchFamily="2" charset="0"/>
              <a:ea typeface="Calibri"/>
              <a:cs typeface="Calibri"/>
            </a:endParaRPr>
          </a:p>
          <a:p>
            <a:pPr>
              <a:defRPr/>
            </a:pPr>
            <a:r>
              <a:rPr kumimoji="0" lang="en-GB" sz="1100" b="1" i="0" u="none" strike="noStrike" kern="0" cap="none" spc="0" normalizeH="0" baseline="0" noProof="0">
                <a:ln>
                  <a:noFill/>
                </a:ln>
                <a:solidFill>
                  <a:srgbClr val="000000"/>
                </a:solidFill>
                <a:effectLst/>
                <a:uLnTx/>
                <a:uFillTx/>
                <a:latin typeface="Lexend"/>
                <a:ea typeface="Calibri"/>
                <a:cs typeface="Calibri"/>
              </a:rPr>
              <a:t>Children Missing Education: </a:t>
            </a:r>
            <a:r>
              <a:rPr kumimoji="0" lang="en-GB" sz="1100" b="0" i="0" u="none" strike="noStrike" kern="0" cap="none" spc="0" normalizeH="0" baseline="0" noProof="0">
                <a:ln>
                  <a:noFill/>
                </a:ln>
                <a:solidFill>
                  <a:srgbClr val="000000"/>
                </a:solidFill>
                <a:effectLst/>
                <a:uLnTx/>
                <a:uFillTx/>
                <a:latin typeface="Lexend"/>
                <a:ea typeface="Calibri"/>
                <a:cs typeface="Calibri"/>
              </a:rPr>
              <a:t>There </a:t>
            </a:r>
            <a:r>
              <a:rPr lang="en-GB" sz="1100" kern="0">
                <a:solidFill>
                  <a:srgbClr val="000000"/>
                </a:solidFill>
                <a:latin typeface="Lexend"/>
                <a:ea typeface="Calibri"/>
                <a:cs typeface="Calibri"/>
              </a:rPr>
              <a:t>has</a:t>
            </a:r>
            <a:r>
              <a:rPr kumimoji="0" lang="en-GB" sz="1100" b="0" i="0" u="none" strike="noStrike" kern="0" cap="none" spc="0" normalizeH="0" baseline="0" noProof="0">
                <a:ln>
                  <a:noFill/>
                </a:ln>
                <a:solidFill>
                  <a:srgbClr val="000000"/>
                </a:solidFill>
                <a:effectLst/>
                <a:uLnTx/>
                <a:uFillTx/>
                <a:latin typeface="Lexend"/>
                <a:ea typeface="Calibri"/>
                <a:cs typeface="Calibri"/>
              </a:rPr>
              <a:t> been little change in numbers over the course of the last year – these typically remaining in the 450-500 range. Supporting insights have also identified that most children return to education within two months.</a:t>
            </a:r>
            <a:r>
              <a:rPr lang="en-GB" sz="1100" kern="0">
                <a:solidFill>
                  <a:srgbClr val="000000"/>
                </a:solidFill>
                <a:latin typeface="Lexend"/>
                <a:ea typeface="Calibri"/>
                <a:cs typeface="Calibri"/>
              </a:rPr>
              <a:t> Out of the 154 Local authorities who reported their CME figures, Essex currently ranks the 15th highest</a:t>
            </a:r>
            <a:endParaRPr lang="en-GB" sz="1100" b="0" i="0" u="none" strike="noStrike" kern="0" cap="none" spc="0" normalizeH="0" baseline="0" noProof="0">
              <a:ln>
                <a:noFill/>
              </a:ln>
              <a:solidFill>
                <a:srgbClr val="000000"/>
              </a:solidFill>
              <a:effectLst/>
              <a:uLnTx/>
              <a:uFillTx/>
              <a:latin typeface="Lexend"/>
              <a:ea typeface="Calibri"/>
              <a:cs typeface="Calibri"/>
            </a:endParaRPr>
          </a:p>
          <a:p>
            <a:endParaRPr kumimoji="0" lang="en-GB" sz="1100" b="0" i="0" u="none" strike="noStrike" kern="0" cap="none" spc="0" normalizeH="0" baseline="0" noProof="0">
              <a:ln>
                <a:noFill/>
              </a:ln>
              <a:solidFill>
                <a:srgbClr val="000000"/>
              </a:solidFill>
              <a:effectLst/>
              <a:uLnTx/>
              <a:uFillTx/>
              <a:latin typeface="Lexend" pitchFamily="2" charset="0"/>
              <a:ea typeface="Calibri"/>
              <a:cs typeface="Calibri"/>
            </a:endParaRPr>
          </a:p>
          <a:p>
            <a:endParaRPr lang="en-GB"/>
          </a:p>
        </p:txBody>
      </p:sp>
      <p:sp>
        <p:nvSpPr>
          <p:cNvPr id="15" name="TextBox 14">
            <a:extLst>
              <a:ext uri="{FF2B5EF4-FFF2-40B4-BE49-F238E27FC236}">
                <a16:creationId xmlns:a16="http://schemas.microsoft.com/office/drawing/2014/main" id="{301FE7E7-9CAD-0CDA-B8E2-CD107A313AFE}"/>
              </a:ext>
            </a:extLst>
          </p:cNvPr>
          <p:cNvSpPr txBox="1"/>
          <p:nvPr/>
        </p:nvSpPr>
        <p:spPr>
          <a:xfrm>
            <a:off x="7550900" y="3792334"/>
            <a:ext cx="4460582" cy="1892826"/>
          </a:xfrm>
          <a:prstGeom prst="rect">
            <a:avLst/>
          </a:prstGeom>
          <a:noFill/>
        </p:spPr>
        <p:txBody>
          <a:bodyPr wrap="square" rtlCol="0">
            <a:spAutoFit/>
          </a:bodyPr>
          <a:lstStyle/>
          <a:p>
            <a:pPr>
              <a:defRPr/>
            </a:pPr>
            <a:r>
              <a:rPr kumimoji="0" lang="en-GB" sz="1100" b="1" i="0" u="none" strike="noStrike" kern="0" cap="none" spc="0" normalizeH="0" baseline="0" noProof="0">
                <a:ln>
                  <a:noFill/>
                </a:ln>
                <a:solidFill>
                  <a:srgbClr val="000000"/>
                </a:solidFill>
                <a:effectLst/>
                <a:uLnTx/>
                <a:uFillTx/>
                <a:latin typeface="Lexend"/>
                <a:ea typeface="Calibri"/>
                <a:cs typeface="Calibri"/>
              </a:rPr>
              <a:t>Absence rates:</a:t>
            </a:r>
            <a:r>
              <a:rPr kumimoji="0" lang="en-GB" sz="1100" b="0" i="0" u="none" strike="noStrike" kern="0" cap="none" spc="0" normalizeH="0" baseline="0" noProof="0">
                <a:ln>
                  <a:noFill/>
                </a:ln>
                <a:solidFill>
                  <a:srgbClr val="000000"/>
                </a:solidFill>
                <a:effectLst/>
                <a:uLnTx/>
                <a:uFillTx/>
                <a:latin typeface="Lexend"/>
                <a:ea typeface="Calibri"/>
                <a:cs typeface="Calibri"/>
              </a:rPr>
              <a:t> The latest available data comes from the January </a:t>
            </a:r>
            <a:r>
              <a:rPr lang="en-GB" sz="1100" kern="0">
                <a:solidFill>
                  <a:srgbClr val="000000"/>
                </a:solidFill>
                <a:latin typeface="Lexend"/>
                <a:ea typeface="Calibri"/>
                <a:cs typeface="Calibri"/>
              </a:rPr>
              <a:t>+ May 2024</a:t>
            </a:r>
            <a:r>
              <a:rPr kumimoji="0" lang="en-GB" sz="1100" b="0" i="0" u="none" strike="noStrike" kern="0" cap="none" spc="0" normalizeH="0" baseline="0" noProof="0">
                <a:ln>
                  <a:noFill/>
                </a:ln>
                <a:solidFill>
                  <a:srgbClr val="000000"/>
                </a:solidFill>
                <a:effectLst/>
                <a:uLnTx/>
                <a:uFillTx/>
                <a:latin typeface="Lexend"/>
                <a:ea typeface="Calibri"/>
                <a:cs typeface="Calibri"/>
              </a:rPr>
              <a:t> School Census that reports on absence during the Autumn </a:t>
            </a:r>
            <a:r>
              <a:rPr lang="en-GB" sz="1100" kern="0">
                <a:solidFill>
                  <a:srgbClr val="000000"/>
                </a:solidFill>
                <a:latin typeface="Lexend"/>
                <a:ea typeface="Calibri"/>
                <a:cs typeface="Calibri"/>
              </a:rPr>
              <a:t>and Spring terms</a:t>
            </a:r>
            <a:r>
              <a:rPr kumimoji="0" lang="en-GB" sz="1100" b="0" i="0" u="none" strike="noStrike" kern="0" cap="none" spc="0" normalizeH="0" baseline="0" noProof="0">
                <a:ln>
                  <a:noFill/>
                </a:ln>
                <a:solidFill>
                  <a:srgbClr val="000000"/>
                </a:solidFill>
                <a:effectLst/>
                <a:uLnTx/>
                <a:uFillTx/>
                <a:latin typeface="Lexend"/>
                <a:ea typeface="Calibri"/>
                <a:cs typeface="Calibri"/>
              </a:rPr>
              <a:t> (</a:t>
            </a:r>
            <a:r>
              <a:rPr lang="en-GB" sz="1100" kern="0">
                <a:solidFill>
                  <a:srgbClr val="000000"/>
                </a:solidFill>
                <a:latin typeface="Lexend"/>
                <a:ea typeface="Calibri"/>
                <a:cs typeface="Calibri"/>
              </a:rPr>
              <a:t>Sep23-Apr24</a:t>
            </a:r>
            <a:r>
              <a:rPr kumimoji="0" lang="en-GB" sz="1100" b="0" i="0" u="none" strike="noStrike" kern="0" cap="none" spc="0" normalizeH="0" baseline="0" noProof="0">
                <a:ln>
                  <a:noFill/>
                </a:ln>
                <a:solidFill>
                  <a:srgbClr val="000000"/>
                </a:solidFill>
                <a:effectLst/>
                <a:uLnTx/>
                <a:uFillTx/>
                <a:latin typeface="Lexend"/>
                <a:ea typeface="Calibri"/>
                <a:cs typeface="Calibri"/>
              </a:rPr>
              <a:t>).</a:t>
            </a:r>
            <a:endParaRPr kumimoji="0" lang="en-US" sz="1100" b="0" i="0" u="none" strike="noStrike" kern="0" cap="none" spc="0" normalizeH="0" baseline="0" noProof="0">
              <a:ln>
                <a:noFill/>
              </a:ln>
              <a:solidFill>
                <a:prstClr val="white"/>
              </a:solidFill>
              <a:effectLst/>
              <a:uLnTx/>
              <a:uFillTx/>
              <a:latin typeface="Lexe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Lexend"/>
                <a:ea typeface="Calibri"/>
                <a:cs typeface="Calibri"/>
              </a:rPr>
              <a:t>Essex performance continues to mirror that seen nationally (latest data for England shows </a:t>
            </a:r>
            <a:r>
              <a:rPr lang="en-GB" sz="1100" kern="0">
                <a:solidFill>
                  <a:srgbClr val="000000"/>
                </a:solidFill>
                <a:latin typeface="Lexend"/>
                <a:ea typeface="Calibri"/>
                <a:cs typeface="Calibri"/>
              </a:rPr>
              <a:t>6.8</a:t>
            </a:r>
            <a:r>
              <a:rPr kumimoji="0" lang="en-GB" sz="1100" b="0" i="0" u="none" strike="noStrike" kern="0" cap="none" spc="0" normalizeH="0" baseline="0" noProof="0">
                <a:ln>
                  <a:noFill/>
                </a:ln>
                <a:solidFill>
                  <a:srgbClr val="000000"/>
                </a:solidFill>
                <a:effectLst/>
                <a:uLnTx/>
                <a:uFillTx/>
                <a:latin typeface="Lexend"/>
                <a:ea typeface="Calibri"/>
                <a:cs typeface="Calibri"/>
              </a:rPr>
              <a:t>% overall absence, </a:t>
            </a:r>
            <a:r>
              <a:rPr lang="en-GB" sz="1100" kern="0">
                <a:solidFill>
                  <a:srgbClr val="000000"/>
                </a:solidFill>
                <a:latin typeface="Lexend"/>
                <a:ea typeface="Calibri"/>
                <a:cs typeface="Calibri"/>
              </a:rPr>
              <a:t>19.3%</a:t>
            </a:r>
            <a:r>
              <a:rPr kumimoji="0" lang="en-GB" sz="1100" b="0" i="0" u="none" strike="noStrike" kern="0" cap="none" spc="0" normalizeH="0" baseline="0" noProof="0">
                <a:ln>
                  <a:noFill/>
                </a:ln>
                <a:solidFill>
                  <a:srgbClr val="000000"/>
                </a:solidFill>
                <a:effectLst/>
                <a:uLnTx/>
                <a:uFillTx/>
                <a:latin typeface="Lexend"/>
                <a:ea typeface="Calibri"/>
                <a:cs typeface="Calibri"/>
              </a:rPr>
              <a:t> persistent absence, 2.0% severe absence).</a:t>
            </a:r>
            <a:endParaRPr lang="en-GB" sz="1100" b="0" i="0" u="none" strike="noStrike" kern="0" cap="none" spc="0" normalizeH="0" baseline="0" noProof="0">
              <a:ln>
                <a:noFill/>
              </a:ln>
              <a:solidFill>
                <a:srgbClr val="000000"/>
              </a:solidFill>
              <a:effectLst/>
              <a:uLnTx/>
              <a:uFillTx/>
              <a:latin typeface="Lexend"/>
              <a:ea typeface="Calibri"/>
              <a:cs typeface="Calibri"/>
            </a:endParaRPr>
          </a:p>
          <a:p>
            <a:pPr>
              <a:defRPr/>
            </a:pPr>
            <a:r>
              <a:rPr kumimoji="0" lang="en-GB" sz="1100" b="0" i="0" u="none" strike="noStrike" kern="0" cap="none" spc="0" normalizeH="0" baseline="0" noProof="0">
                <a:ln>
                  <a:noFill/>
                </a:ln>
                <a:solidFill>
                  <a:srgbClr val="000000"/>
                </a:solidFill>
                <a:effectLst/>
                <a:uLnTx/>
                <a:uFillTx/>
                <a:latin typeface="Lexend"/>
                <a:ea typeface="Calibri"/>
                <a:cs typeface="Calibri"/>
              </a:rPr>
              <a:t>Across districts, overall absence rates</a:t>
            </a:r>
            <a:r>
              <a:rPr lang="en-GB" sz="1100" kern="0">
                <a:solidFill>
                  <a:srgbClr val="000000"/>
                </a:solidFill>
                <a:latin typeface="Lexend"/>
                <a:ea typeface="Calibri"/>
                <a:cs typeface="Calibri"/>
              </a:rPr>
              <a:t> range</a:t>
            </a:r>
            <a:r>
              <a:rPr kumimoji="0" lang="en-GB" sz="1100" b="0" i="0" u="none" strike="noStrike" kern="0" cap="none" spc="0" normalizeH="0" baseline="0" noProof="0">
                <a:ln>
                  <a:noFill/>
                </a:ln>
                <a:solidFill>
                  <a:srgbClr val="000000"/>
                </a:solidFill>
                <a:effectLst/>
                <a:uLnTx/>
                <a:uFillTx/>
                <a:latin typeface="Lexend"/>
                <a:ea typeface="Calibri"/>
                <a:cs typeface="Calibri"/>
              </a:rPr>
              <a:t> from Brentwood </a:t>
            </a:r>
            <a:r>
              <a:rPr lang="en-GB" sz="1100" kern="0">
                <a:solidFill>
                  <a:srgbClr val="000000"/>
                </a:solidFill>
                <a:latin typeface="Lexend"/>
                <a:ea typeface="Calibri"/>
                <a:cs typeface="Calibri"/>
              </a:rPr>
              <a:t>5.8%</a:t>
            </a:r>
            <a:r>
              <a:rPr kumimoji="0" lang="en-GB" sz="1100" b="0" i="0" u="none" strike="noStrike" kern="0" cap="none" spc="0" normalizeH="0" baseline="0" noProof="0">
                <a:ln>
                  <a:noFill/>
                </a:ln>
                <a:solidFill>
                  <a:srgbClr val="000000"/>
                </a:solidFill>
                <a:effectLst/>
                <a:uLnTx/>
                <a:uFillTx/>
                <a:latin typeface="Lexend"/>
                <a:ea typeface="Calibri"/>
                <a:cs typeface="Calibri"/>
              </a:rPr>
              <a:t> to Tending </a:t>
            </a:r>
            <a:r>
              <a:rPr lang="en-GB" sz="1100" kern="0">
                <a:solidFill>
                  <a:srgbClr val="000000"/>
                </a:solidFill>
                <a:latin typeface="Lexend"/>
                <a:ea typeface="Calibri"/>
                <a:cs typeface="Calibri"/>
              </a:rPr>
              <a:t>8.4%. Across phases, the rates are Primary 5.4%, Secondary 8.4%, Special 11.4%.</a:t>
            </a:r>
          </a:p>
          <a:p>
            <a:endParaRPr lang="en-GB"/>
          </a:p>
        </p:txBody>
      </p:sp>
      <p:graphicFrame>
        <p:nvGraphicFramePr>
          <p:cNvPr id="20" name="Table 19">
            <a:extLst>
              <a:ext uri="{FF2B5EF4-FFF2-40B4-BE49-F238E27FC236}">
                <a16:creationId xmlns:a16="http://schemas.microsoft.com/office/drawing/2014/main" id="{9EE357D3-F5D3-10E9-B9A5-106E6698F20A}"/>
              </a:ext>
            </a:extLst>
          </p:cNvPr>
          <p:cNvGraphicFramePr>
            <a:graphicFrameLocks noGrp="1"/>
          </p:cNvGraphicFramePr>
          <p:nvPr>
            <p:extLst>
              <p:ext uri="{D42A27DB-BD31-4B8C-83A1-F6EECF244321}">
                <p14:modId xmlns:p14="http://schemas.microsoft.com/office/powerpoint/2010/main" val="2194826464"/>
              </p:ext>
            </p:extLst>
          </p:nvPr>
        </p:nvGraphicFramePr>
        <p:xfrm>
          <a:off x="5798993" y="178701"/>
          <a:ext cx="787652" cy="2987527"/>
        </p:xfrm>
        <a:graphic>
          <a:graphicData uri="http://schemas.openxmlformats.org/drawingml/2006/table">
            <a:tbl>
              <a:tblPr/>
              <a:tblGrid>
                <a:gridCol w="787652">
                  <a:extLst>
                    <a:ext uri="{9D8B030D-6E8A-4147-A177-3AD203B41FA5}">
                      <a16:colId xmlns:a16="http://schemas.microsoft.com/office/drawing/2014/main" val="3007666498"/>
                    </a:ext>
                  </a:extLst>
                </a:gridCol>
              </a:tblGrid>
              <a:tr h="2987527">
                <a:tc>
                  <a:txBody>
                    <a:bodyPr/>
                    <a:lstStyle/>
                    <a:p>
                      <a:endParaRPr lang="en-GB"/>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583189475"/>
                  </a:ext>
                </a:extLst>
              </a:tr>
            </a:tbl>
          </a:graphicData>
        </a:graphic>
      </p:graphicFrame>
      <p:sp>
        <p:nvSpPr>
          <p:cNvPr id="6" name="Content Placeholder 2">
            <a:extLst>
              <a:ext uri="{FF2B5EF4-FFF2-40B4-BE49-F238E27FC236}">
                <a16:creationId xmlns:a16="http://schemas.microsoft.com/office/drawing/2014/main" id="{3637560A-46E9-B5CC-3390-AAF34A6F14BB}"/>
              </a:ext>
            </a:extLst>
          </p:cNvPr>
          <p:cNvSpPr txBox="1">
            <a:spLocks/>
          </p:cNvSpPr>
          <p:nvPr/>
        </p:nvSpPr>
        <p:spPr>
          <a:xfrm>
            <a:off x="863451" y="6379363"/>
            <a:ext cx="5472811" cy="312831"/>
          </a:xfrm>
          <a:prstGeom prst="rect">
            <a:avLst/>
          </a:prstGeom>
          <a:noFill/>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a:t>
            </a:r>
            <a:r>
              <a:rPr lang="en-GB" sz="1000" b="0">
                <a:solidFill>
                  <a:srgbClr val="000000"/>
                </a:solidFill>
                <a:latin typeface="Lexend" pitchFamily="2" charset="0"/>
              </a:rPr>
              <a:t>DoT) </a:t>
            </a:r>
            <a:r>
              <a:rPr kumimoji="0" lang="en-GB" sz="1000" b="0" u="none" strike="noStrike" kern="1200" cap="none" spc="0" normalizeH="0" baseline="0" noProof="0">
                <a:ln>
                  <a:noFill/>
                </a:ln>
                <a:solidFill>
                  <a:srgbClr val="000000"/>
                </a:solidFill>
                <a:effectLst/>
                <a:uLnTx/>
                <a:uFillTx/>
                <a:latin typeface="Lexend" pitchFamily="2" charset="0"/>
              </a:rPr>
              <a:t>from the previous quarter. Where ‘good is low’, a reduction in outturn is shown as a positive DoT</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7" name="Table 6">
            <a:extLst>
              <a:ext uri="{FF2B5EF4-FFF2-40B4-BE49-F238E27FC236}">
                <a16:creationId xmlns:a16="http://schemas.microsoft.com/office/drawing/2014/main" id="{B83DD4DE-6777-F11D-953D-D27973062D11}"/>
              </a:ext>
            </a:extLst>
          </p:cNvPr>
          <p:cNvGraphicFramePr>
            <a:graphicFrameLocks noGrp="1"/>
          </p:cNvGraphicFramePr>
          <p:nvPr>
            <p:extLst>
              <p:ext uri="{D42A27DB-BD31-4B8C-83A1-F6EECF244321}">
                <p14:modId xmlns:p14="http://schemas.microsoft.com/office/powerpoint/2010/main" val="3331563039"/>
              </p:ext>
            </p:extLst>
          </p:nvPr>
        </p:nvGraphicFramePr>
        <p:xfrm>
          <a:off x="5498238" y="3391836"/>
          <a:ext cx="912394" cy="2893887"/>
        </p:xfrm>
        <a:graphic>
          <a:graphicData uri="http://schemas.openxmlformats.org/drawingml/2006/table">
            <a:tbl>
              <a:tblPr/>
              <a:tblGrid>
                <a:gridCol w="912394">
                  <a:extLst>
                    <a:ext uri="{9D8B030D-6E8A-4147-A177-3AD203B41FA5}">
                      <a16:colId xmlns:a16="http://schemas.microsoft.com/office/drawing/2014/main" val="3007666498"/>
                    </a:ext>
                  </a:extLst>
                </a:gridCol>
              </a:tblGrid>
              <a:tr h="2893887">
                <a:tc>
                  <a:txBody>
                    <a:bodyPr/>
                    <a:lstStyle/>
                    <a:p>
                      <a:endParaRPr lang="en-GB"/>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583189475"/>
                  </a:ext>
                </a:extLst>
              </a:tr>
            </a:tbl>
          </a:graphicData>
        </a:graphic>
      </p:graphicFrame>
    </p:spTree>
    <p:extLst>
      <p:ext uri="{BB962C8B-B14F-4D97-AF65-F5344CB8AC3E}">
        <p14:creationId xmlns:p14="http://schemas.microsoft.com/office/powerpoint/2010/main" val="561366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17</a:t>
            </a:fld>
            <a:endParaRPr lang="en-GB">
              <a:latin typeface="Lexend" pitchFamily="2" charset="0"/>
            </a:endParaRPr>
          </a:p>
        </p:txBody>
      </p:sp>
      <p:sp>
        <p:nvSpPr>
          <p:cNvPr id="6" name="Title 4">
            <a:extLst>
              <a:ext uri="{FF2B5EF4-FFF2-40B4-BE49-F238E27FC236}">
                <a16:creationId xmlns:a16="http://schemas.microsoft.com/office/drawing/2014/main" id="{F9913352-4799-A375-620A-5E65221D27C9}"/>
              </a:ext>
            </a:extLst>
          </p:cNvPr>
          <p:cNvSpPr txBox="1">
            <a:spLocks/>
          </p:cNvSpPr>
          <p:nvPr/>
        </p:nvSpPr>
        <p:spPr>
          <a:xfrm rot="16200000">
            <a:off x="-3054899" y="3053745"/>
            <a:ext cx="6858001" cy="750508"/>
          </a:xfrm>
          <a:prstGeom prst="rect">
            <a:avLst/>
          </a:prstGeom>
          <a:solidFill>
            <a:srgbClr val="C84674"/>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A Good Place for Children and Families to Grow </a:t>
            </a:r>
          </a:p>
        </p:txBody>
      </p:sp>
      <p:graphicFrame>
        <p:nvGraphicFramePr>
          <p:cNvPr id="2" name="Table 1">
            <a:extLst>
              <a:ext uri="{FF2B5EF4-FFF2-40B4-BE49-F238E27FC236}">
                <a16:creationId xmlns:a16="http://schemas.microsoft.com/office/drawing/2014/main" id="{5C02EAAF-9AD5-056F-7299-71AB557682B8}"/>
              </a:ext>
            </a:extLst>
          </p:cNvPr>
          <p:cNvGraphicFramePr>
            <a:graphicFrameLocks noGrp="1"/>
          </p:cNvGraphicFramePr>
          <p:nvPr>
            <p:extLst>
              <p:ext uri="{D42A27DB-BD31-4B8C-83A1-F6EECF244321}">
                <p14:modId xmlns:p14="http://schemas.microsoft.com/office/powerpoint/2010/main" val="1298843962"/>
              </p:ext>
            </p:extLst>
          </p:nvPr>
        </p:nvGraphicFramePr>
        <p:xfrm>
          <a:off x="877727" y="322629"/>
          <a:ext cx="6547297" cy="2698148"/>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769358">
                  <a:extLst>
                    <a:ext uri="{9D8B030D-6E8A-4147-A177-3AD203B41FA5}">
                      <a16:colId xmlns:a16="http://schemas.microsoft.com/office/drawing/2014/main" val="3179834191"/>
                    </a:ext>
                  </a:extLst>
                </a:gridCol>
                <a:gridCol w="683491">
                  <a:extLst>
                    <a:ext uri="{9D8B030D-6E8A-4147-A177-3AD203B41FA5}">
                      <a16:colId xmlns:a16="http://schemas.microsoft.com/office/drawing/2014/main" val="2277526569"/>
                    </a:ext>
                  </a:extLst>
                </a:gridCol>
                <a:gridCol w="748145">
                  <a:extLst>
                    <a:ext uri="{9D8B030D-6E8A-4147-A177-3AD203B41FA5}">
                      <a16:colId xmlns:a16="http://schemas.microsoft.com/office/drawing/2014/main" val="742693960"/>
                    </a:ext>
                  </a:extLst>
                </a:gridCol>
                <a:gridCol w="720436">
                  <a:extLst>
                    <a:ext uri="{9D8B030D-6E8A-4147-A177-3AD203B41FA5}">
                      <a16:colId xmlns:a16="http://schemas.microsoft.com/office/drawing/2014/main" val="1836491562"/>
                    </a:ext>
                  </a:extLst>
                </a:gridCol>
                <a:gridCol w="803564">
                  <a:extLst>
                    <a:ext uri="{9D8B030D-6E8A-4147-A177-3AD203B41FA5}">
                      <a16:colId xmlns:a16="http://schemas.microsoft.com/office/drawing/2014/main" val="231473195"/>
                    </a:ext>
                  </a:extLst>
                </a:gridCol>
                <a:gridCol w="846157">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Measure</a:t>
                      </a:r>
                    </a:p>
                  </a:txBody>
                  <a:tcPr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a:rPr>
                        <a:t>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a:rPr>
                        <a:t>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Q3:</a:t>
                      </a:r>
                    </a:p>
                    <a:p>
                      <a:pPr algn="ctr"/>
                      <a:r>
                        <a:rPr lang="en-GB" sz="1000" b="0">
                          <a:latin typeface="Lexend"/>
                        </a:rPr>
                        <a:t>23/24</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Q4:</a:t>
                      </a:r>
                    </a:p>
                    <a:p>
                      <a:pPr algn="ctr"/>
                      <a:r>
                        <a:rPr lang="en-GB" sz="1000" b="0">
                          <a:latin typeface="Lexend"/>
                        </a:rPr>
                        <a:t> 23/24</a:t>
                      </a:r>
                    </a:p>
                  </a:txBody>
                  <a:tcPr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a:rPr>
                        <a:t>Q1:</a:t>
                      </a:r>
                    </a:p>
                    <a:p>
                      <a:pPr algn="ctr"/>
                      <a:r>
                        <a:rPr lang="en-GB" sz="1000" b="1">
                          <a:latin typeface="Lexend"/>
                        </a:rPr>
                        <a:t> 24/25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Target</a:t>
                      </a:r>
                    </a:p>
                  </a:txBody>
                  <a:tcPr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1390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a:rPr>
                        <a:t>Percentage of families with successful intervention (Family Solutions)</a:t>
                      </a:r>
                    </a:p>
                  </a:txBody>
                  <a:tcPr marL="9349" marR="9349" marT="9349"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a:rPr>
                        <a:t>79.7%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a:rPr>
                        <a:t>84.90%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noProof="0">
                          <a:solidFill>
                            <a:srgbClr val="000000"/>
                          </a:solidFill>
                          <a:effectLst/>
                          <a:latin typeface="Lexend"/>
                        </a:rPr>
                        <a:t>78.9%</a:t>
                      </a: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noProof="0">
                        <a:solidFill>
                          <a:srgbClr val="000000"/>
                        </a:solidFill>
                        <a:effectLst/>
                        <a:latin typeface="Lexend" pitchFamily="2" charset="0"/>
                      </a:endParaRPr>
                    </a:p>
                    <a:p>
                      <a:pPr lvl="0" algn="ctr">
                        <a:buNone/>
                      </a:pPr>
                      <a:endParaRPr lang="en-GB" sz="1100" b="0" i="0" u="none" strike="noStrike" noProof="0">
                        <a:solidFill>
                          <a:srgbClr val="000000"/>
                        </a:solidFill>
                        <a:effectLst/>
                        <a:latin typeface="Lexend"/>
                      </a:endParaRPr>
                    </a:p>
                    <a:p>
                      <a:pPr lvl="0" algn="ctr">
                        <a:buNone/>
                      </a:pPr>
                      <a:r>
                        <a:rPr lang="en-GB" sz="1100" b="0" i="0" u="none" strike="noStrike" noProof="0">
                          <a:solidFill>
                            <a:srgbClr val="000000"/>
                          </a:solidFill>
                          <a:effectLst/>
                          <a:latin typeface="Lexend"/>
                        </a:rPr>
                        <a:t>82.7%</a:t>
                      </a:r>
                    </a:p>
                    <a:p>
                      <a:pPr lvl="0" algn="ctr">
                        <a:buNone/>
                      </a:pPr>
                      <a:endParaRPr lang="en-GB" sz="1100" b="0" i="0" u="none" strike="noStrike" noProof="0">
                        <a:solidFill>
                          <a:srgbClr val="000000"/>
                        </a:solidFill>
                        <a:effectLst/>
                        <a:latin typeface="Lexend" pitchFamily="2" charset="0"/>
                      </a:endParaRPr>
                    </a:p>
                    <a:p>
                      <a:pPr lvl="0" algn="ctr">
                        <a:buNone/>
                      </a:pPr>
                      <a:endParaRPr lang="en-US" sz="1100" b="0">
                        <a:latin typeface="Lexend"/>
                      </a:endParaRP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1" i="0" u="none" strike="noStrike" noProof="0">
                        <a:solidFill>
                          <a:srgbClr val="000000"/>
                        </a:solidFill>
                        <a:effectLst/>
                        <a:latin typeface="Lexend" pitchFamily="2" charset="0"/>
                      </a:endParaRPr>
                    </a:p>
                    <a:p>
                      <a:pPr lvl="0" algn="ctr">
                        <a:buNone/>
                      </a:pPr>
                      <a:endParaRPr lang="en-GB" sz="1100" b="1" i="0" u="none" strike="noStrike" noProof="0">
                        <a:solidFill>
                          <a:srgbClr val="000000"/>
                        </a:solidFill>
                        <a:effectLst/>
                        <a:latin typeface="Lexend" pitchFamily="2" charset="0"/>
                      </a:endParaRPr>
                    </a:p>
                    <a:p>
                      <a:pPr lvl="0" algn="ctr">
                        <a:buNone/>
                      </a:pPr>
                      <a:endParaRPr lang="en-GB" sz="1100" b="1" i="0" u="none" strike="noStrike" noProof="0">
                        <a:solidFill>
                          <a:srgbClr val="000000"/>
                        </a:solidFill>
                        <a:effectLst/>
                        <a:latin typeface="Lexend" pitchFamily="2" charset="0"/>
                      </a:endParaRPr>
                    </a:p>
                    <a:p>
                      <a:pPr lvl="0" algn="ctr">
                        <a:buNone/>
                      </a:pPr>
                      <a:endParaRPr lang="en-GB" sz="1100" b="1" i="0" u="none" strike="noStrike" baseline="0" noProof="0">
                        <a:solidFill>
                          <a:srgbClr val="000000"/>
                        </a:solidFill>
                        <a:effectLst/>
                        <a:latin typeface="Lexend" pitchFamily="2" charset="0"/>
                      </a:endParaRPr>
                    </a:p>
                    <a:p>
                      <a:pPr lvl="0" algn="ctr">
                        <a:buNone/>
                      </a:pPr>
                      <a:endParaRPr lang="en-GB" sz="1100" b="1" i="0" u="none" strike="noStrike" baseline="0" noProof="0">
                        <a:solidFill>
                          <a:srgbClr val="000000"/>
                        </a:solidFill>
                        <a:effectLst/>
                        <a:latin typeface="Lexend"/>
                      </a:endParaRPr>
                    </a:p>
                    <a:p>
                      <a:pPr lvl="0" algn="ctr">
                        <a:buNone/>
                      </a:pPr>
                      <a:r>
                        <a:rPr lang="en-GB" sz="1100" b="1" i="0" u="none" strike="noStrike" baseline="0" noProof="0">
                          <a:solidFill>
                            <a:srgbClr val="000000"/>
                          </a:solidFill>
                          <a:effectLst/>
                          <a:latin typeface="Lexend"/>
                        </a:rPr>
                        <a:t>81.6%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cap="none" spc="0" normalizeH="0" baseline="0" noProof="0">
                          <a:ln>
                            <a:noFill/>
                          </a:ln>
                          <a:solidFill>
                            <a:schemeClr val="tx1"/>
                          </a:solidFill>
                          <a:effectLst/>
                          <a:uLnTx/>
                          <a:uFillTx/>
                          <a:latin typeface="Wingdings 3"/>
                          <a:sym typeface="Wingdings 3"/>
                        </a:rPr>
                        <a:t>È</a:t>
                      </a:r>
                      <a:endParaRPr lang="en-US" sz="1400" b="0"/>
                    </a:p>
                    <a:p>
                      <a:pPr lvl="0" algn="ctr">
                        <a:buNone/>
                      </a:pPr>
                      <a:endParaRPr lang="en-GB"/>
                    </a:p>
                    <a:p>
                      <a:pPr lvl="0" algn="ctr">
                        <a:buNone/>
                      </a:pPr>
                      <a:endParaRPr lang="en-GB" sz="1100" b="1" i="0" u="none" strike="noStrike" noProof="0">
                        <a:solidFill>
                          <a:srgbClr val="000000"/>
                        </a:solidFill>
                        <a:effectLst/>
                        <a:latin typeface="Lexend" pitchFamily="2" charset="0"/>
                      </a:endParaRPr>
                    </a:p>
                    <a:p>
                      <a:pPr lvl="0" algn="ctr">
                        <a:buNone/>
                      </a:pPr>
                      <a:endParaRPr lang="en-US" sz="1100">
                        <a:latin typeface="Lexend" pitchFamily="2" charset="0"/>
                      </a:endParaRPr>
                    </a:p>
                  </a:txBody>
                  <a:tcPr marL="9349" marR="9349" marT="9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chemeClr val="tx1"/>
                          </a:solidFill>
                          <a:effectLst/>
                          <a:latin typeface="Lexend"/>
                        </a:rPr>
                        <a:t>85%</a:t>
                      </a:r>
                    </a:p>
                  </a:txBody>
                  <a:tcPr marL="9349" marR="9349" marT="9349"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924664"/>
                  </a:ext>
                </a:extLst>
              </a:tr>
            </a:tbl>
          </a:graphicData>
        </a:graphic>
      </p:graphicFrame>
      <p:sp>
        <p:nvSpPr>
          <p:cNvPr id="16" name="Content Placeholder 2">
            <a:extLst>
              <a:ext uri="{FF2B5EF4-FFF2-40B4-BE49-F238E27FC236}">
                <a16:creationId xmlns:a16="http://schemas.microsoft.com/office/drawing/2014/main" id="{7765AF2B-07BD-55D0-D1A0-E61DF8433C97}"/>
              </a:ext>
            </a:extLst>
          </p:cNvPr>
          <p:cNvSpPr txBox="1">
            <a:spLocks/>
          </p:cNvSpPr>
          <p:nvPr/>
        </p:nvSpPr>
        <p:spPr>
          <a:xfrm>
            <a:off x="817302" y="6532401"/>
            <a:ext cx="6036080"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8" name="Table 7">
            <a:extLst>
              <a:ext uri="{FF2B5EF4-FFF2-40B4-BE49-F238E27FC236}">
                <a16:creationId xmlns:a16="http://schemas.microsoft.com/office/drawing/2014/main" id="{60814EA0-A49F-1944-8A66-589344A10EFF}"/>
              </a:ext>
            </a:extLst>
          </p:cNvPr>
          <p:cNvGraphicFramePr>
            <a:graphicFrameLocks noGrp="1"/>
          </p:cNvGraphicFramePr>
          <p:nvPr>
            <p:extLst>
              <p:ext uri="{D42A27DB-BD31-4B8C-83A1-F6EECF244321}">
                <p14:modId xmlns:p14="http://schemas.microsoft.com/office/powerpoint/2010/main" val="3993522945"/>
              </p:ext>
            </p:extLst>
          </p:nvPr>
        </p:nvGraphicFramePr>
        <p:xfrm>
          <a:off x="5749087" y="322630"/>
          <a:ext cx="848358" cy="2698148"/>
        </p:xfrm>
        <a:graphic>
          <a:graphicData uri="http://schemas.openxmlformats.org/drawingml/2006/table">
            <a:tbl>
              <a:tblPr/>
              <a:tblGrid>
                <a:gridCol w="848358">
                  <a:extLst>
                    <a:ext uri="{9D8B030D-6E8A-4147-A177-3AD203B41FA5}">
                      <a16:colId xmlns:a16="http://schemas.microsoft.com/office/drawing/2014/main" val="1486338491"/>
                    </a:ext>
                  </a:extLst>
                </a:gridCol>
              </a:tblGrid>
              <a:tr h="2698148">
                <a:tc>
                  <a:txBody>
                    <a:bodyPr/>
                    <a:lstStyle/>
                    <a:p>
                      <a:endParaRPr lang="en-GB"/>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3641009406"/>
                  </a:ext>
                </a:extLst>
              </a:tr>
            </a:tbl>
          </a:graphicData>
        </a:graphic>
      </p:graphicFrame>
      <p:sp>
        <p:nvSpPr>
          <p:cNvPr id="19" name="Rectangle: Rounded Corners 18">
            <a:extLst>
              <a:ext uri="{FF2B5EF4-FFF2-40B4-BE49-F238E27FC236}">
                <a16:creationId xmlns:a16="http://schemas.microsoft.com/office/drawing/2014/main" id="{E3C93198-6B10-76E7-E6B5-9CB68596050B}"/>
              </a:ext>
            </a:extLst>
          </p:cNvPr>
          <p:cNvSpPr/>
          <p:nvPr/>
        </p:nvSpPr>
        <p:spPr>
          <a:xfrm>
            <a:off x="7553396" y="204144"/>
            <a:ext cx="4536281" cy="6358305"/>
          </a:xfrm>
          <a:prstGeom prst="roundRect">
            <a:avLst>
              <a:gd name="adj" fmla="val 2540"/>
            </a:avLst>
          </a:prstGeom>
          <a:solidFill>
            <a:schemeClr val="accent2">
              <a:lumMod val="40000"/>
              <a:lumOff val="60000"/>
            </a:schemeClr>
          </a:solidFill>
          <a:ln w="12700" cap="flat" cmpd="sng" algn="ctr">
            <a:no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100" kern="0">
              <a:solidFill>
                <a:srgbClr val="000000"/>
              </a:solidFill>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21" name="TextBox 20">
            <a:extLst>
              <a:ext uri="{FF2B5EF4-FFF2-40B4-BE49-F238E27FC236}">
                <a16:creationId xmlns:a16="http://schemas.microsoft.com/office/drawing/2014/main" id="{2DE10475-74BA-998C-9697-35F7FD5C8874}"/>
              </a:ext>
            </a:extLst>
          </p:cNvPr>
          <p:cNvSpPr txBox="1"/>
          <p:nvPr/>
        </p:nvSpPr>
        <p:spPr>
          <a:xfrm>
            <a:off x="7574789" y="295551"/>
            <a:ext cx="4533994" cy="6494085"/>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0000"/>
                </a:solidFill>
                <a:effectLst/>
                <a:uLnTx/>
                <a:uFillTx/>
                <a:latin typeface="Lexend"/>
                <a:ea typeface="Calibri"/>
                <a:cs typeface="Calibri"/>
              </a:rPr>
              <a:t>Family Solutions Interventions: </a:t>
            </a:r>
            <a:endParaRPr lang="en-GB" sz="1200" b="1" i="0" u="none" strike="noStrike" kern="0" cap="none" spc="0" normalizeH="0" baseline="0" noProof="0">
              <a:ln>
                <a:noFill/>
              </a:ln>
              <a:solidFill>
                <a:srgbClr val="000000"/>
              </a:solidFill>
              <a:effectLst/>
              <a:uLnTx/>
              <a:uFillTx/>
              <a:latin typeface="Lexend"/>
              <a:ea typeface="Calibri"/>
              <a:cs typeface="Calibri"/>
            </a:endParaRPr>
          </a:p>
          <a:p>
            <a:pPr>
              <a:defRPr/>
            </a:pPr>
            <a:r>
              <a:rPr lang="en-GB" sz="1100" kern="0">
                <a:solidFill>
                  <a:srgbClr val="000000"/>
                </a:solidFill>
                <a:latin typeface="Lexend"/>
                <a:ea typeface="+mn-lt"/>
                <a:cs typeface="+mn-lt"/>
              </a:rPr>
              <a:t>Family Solutions closed 201 families in the last quarter, with the rate of successful interventions for Family Solutions between April 1st and June 30th 2024 being 81.6%. This is 1.1% points below the previous quarters 82.7%, however it should be noted that in 2024/25 the methodology for this measure has changed and only those families who went on to receive intervention from Family solutions are now included in the denominator (previously those who were referred but did not receive a service were also included). </a:t>
            </a:r>
            <a:endParaRPr lang="en-GB" sz="1100">
              <a:latin typeface="Lexend"/>
              <a:ea typeface="Calibri"/>
              <a:cs typeface="Calibri"/>
            </a:endParaRPr>
          </a:p>
          <a:p>
            <a:pPr>
              <a:defRPr/>
            </a:pPr>
            <a:r>
              <a:rPr lang="en-GB" sz="1100" kern="0">
                <a:solidFill>
                  <a:srgbClr val="000000"/>
                </a:solidFill>
                <a:latin typeface="Lexend"/>
                <a:ea typeface="+mn-lt"/>
                <a:cs typeface="+mn-lt"/>
              </a:rPr>
              <a:t>Of the families closed with Shared Family Assessment (SFA) 71 families (14.8%) identified as having one or more family members with Black, Asian, Mixed, or other ethnic backgrounds, there were 41 families (8.5%) where one member had ethnicity recording as blank, not disclosed, or refused by families. </a:t>
            </a:r>
            <a:endParaRPr lang="en-GB" sz="1100">
              <a:latin typeface="Lexend"/>
              <a:ea typeface="+mn-lt"/>
              <a:cs typeface="+mn-lt"/>
            </a:endParaRPr>
          </a:p>
          <a:p>
            <a:pPr>
              <a:defRPr/>
            </a:pPr>
            <a:endParaRPr lang="en-GB" sz="1100" kern="0">
              <a:solidFill>
                <a:srgbClr val="000000"/>
              </a:solidFill>
              <a:latin typeface="Lexend" pitchFamily="2" charset="0"/>
              <a:ea typeface="+mn-lt"/>
              <a:cs typeface="+mn-lt"/>
            </a:endParaRPr>
          </a:p>
          <a:p>
            <a:pPr>
              <a:defRPr/>
            </a:pPr>
            <a:r>
              <a:rPr lang="en-GB" sz="1100" kern="0">
                <a:solidFill>
                  <a:srgbClr val="000000"/>
                </a:solidFill>
                <a:latin typeface="Lexend"/>
                <a:ea typeface="+mn-lt"/>
                <a:cs typeface="+mn-lt"/>
              </a:rPr>
              <a:t>As reported last quarter, the DfE Supporting Families programme requirements changed 3 criteria part-way through 2023/24</a:t>
            </a:r>
            <a:r>
              <a:rPr lang="en-GB" sz="1100" kern="0">
                <a:latin typeface="Lexend"/>
                <a:ea typeface="+mn-lt"/>
                <a:cs typeface="+mn-lt"/>
              </a:rPr>
              <a:t>. It was expected that this may</a:t>
            </a:r>
            <a:r>
              <a:rPr lang="en-GB" sz="1100" kern="0">
                <a:solidFill>
                  <a:srgbClr val="000000"/>
                </a:solidFill>
                <a:latin typeface="Lexend"/>
                <a:ea typeface="+mn-lt"/>
                <a:cs typeface="+mn-lt"/>
              </a:rPr>
              <a:t> have </a:t>
            </a:r>
            <a:r>
              <a:rPr lang="en-GB" sz="1100" kern="0">
                <a:latin typeface="Lexend"/>
                <a:ea typeface="+mn-lt"/>
                <a:cs typeface="+mn-lt"/>
              </a:rPr>
              <a:t>impacted the </a:t>
            </a:r>
            <a:r>
              <a:rPr lang="en-GB" sz="1100" kern="0">
                <a:solidFill>
                  <a:srgbClr val="000000"/>
                </a:solidFill>
                <a:latin typeface="Lexend"/>
                <a:ea typeface="+mn-lt"/>
                <a:cs typeface="+mn-lt"/>
              </a:rPr>
              <a:t>Payment by Results funding. </a:t>
            </a:r>
            <a:r>
              <a:rPr lang="en-GB" sz="1100" kern="0">
                <a:latin typeface="Lexend"/>
                <a:ea typeface="+mn-lt"/>
                <a:cs typeface="+mn-lt"/>
              </a:rPr>
              <a:t>However, following work by </a:t>
            </a:r>
            <a:r>
              <a:rPr lang="en-GB" sz="1100" kern="0">
                <a:solidFill>
                  <a:srgbClr val="000000"/>
                </a:solidFill>
                <a:latin typeface="Lexend"/>
                <a:ea typeface="+mn-lt"/>
                <a:cs typeface="+mn-lt"/>
              </a:rPr>
              <a:t>the </a:t>
            </a:r>
            <a:r>
              <a:rPr lang="en-GB" sz="1100" kern="0">
                <a:latin typeface="Lexend"/>
                <a:ea typeface="+mn-lt"/>
                <a:cs typeface="+mn-lt"/>
              </a:rPr>
              <a:t>service </a:t>
            </a:r>
            <a:r>
              <a:rPr lang="en-GB" sz="1100" kern="0">
                <a:solidFill>
                  <a:srgbClr val="000000"/>
                </a:solidFill>
                <a:latin typeface="Lexend"/>
                <a:ea typeface="+mn-lt"/>
                <a:cs typeface="+mn-lt"/>
              </a:rPr>
              <a:t>to </a:t>
            </a:r>
            <a:r>
              <a:rPr lang="en-GB" sz="1100" kern="0">
                <a:latin typeface="Lexend"/>
                <a:ea typeface="+mn-lt"/>
                <a:cs typeface="+mn-lt"/>
              </a:rPr>
              <a:t>explore opportunities </a:t>
            </a:r>
            <a:r>
              <a:rPr lang="en-GB" sz="1100" kern="0">
                <a:solidFill>
                  <a:srgbClr val="000000"/>
                </a:solidFill>
                <a:latin typeface="Lexend"/>
                <a:ea typeface="+mn-lt"/>
                <a:cs typeface="+mn-lt"/>
              </a:rPr>
              <a:t>to maximise PBR funding</a:t>
            </a:r>
            <a:r>
              <a:rPr lang="en-GB" sz="1100" kern="0">
                <a:latin typeface="Lexend"/>
                <a:ea typeface="+mn-lt"/>
                <a:cs typeface="+mn-lt"/>
              </a:rPr>
              <a:t>, it can be reported that</a:t>
            </a:r>
            <a:r>
              <a:rPr lang="en-GB" sz="1100" kern="0">
                <a:solidFill>
                  <a:srgbClr val="000000"/>
                </a:solidFill>
                <a:latin typeface="Lexend"/>
                <a:ea typeface="+mn-lt"/>
                <a:cs typeface="+mn-lt"/>
              </a:rPr>
              <a:t> ECC </a:t>
            </a:r>
            <a:r>
              <a:rPr lang="en-GB" sz="1100" kern="0">
                <a:latin typeface="Lexend"/>
                <a:ea typeface="+mn-lt"/>
                <a:cs typeface="+mn-lt"/>
              </a:rPr>
              <a:t>did secure </a:t>
            </a:r>
            <a:r>
              <a:rPr lang="en-GB" sz="1100" b="1" kern="0">
                <a:solidFill>
                  <a:srgbClr val="000000"/>
                </a:solidFill>
                <a:latin typeface="Lexend"/>
                <a:ea typeface="+mn-lt"/>
                <a:cs typeface="+mn-lt"/>
              </a:rPr>
              <a:t>100% of the reward grant </a:t>
            </a:r>
            <a:r>
              <a:rPr lang="en-GB" sz="1100" kern="0">
                <a:solidFill>
                  <a:srgbClr val="000000"/>
                </a:solidFill>
                <a:latin typeface="Lexend"/>
                <a:ea typeface="+mn-lt"/>
                <a:cs typeface="+mn-lt"/>
              </a:rPr>
              <a:t>(£1,814,400).</a:t>
            </a:r>
            <a:endParaRPr lang="en-GB" sz="1100" kern="0">
              <a:latin typeface="Lexend"/>
              <a:ea typeface="+mn-lt"/>
              <a:cs typeface="+mn-lt"/>
            </a:endParaRPr>
          </a:p>
          <a:p>
            <a:pPr>
              <a:defRPr/>
            </a:pPr>
            <a:endParaRPr lang="en-GB" sz="1100" kern="0">
              <a:latin typeface="Lexend" pitchFamily="2" charset="0"/>
              <a:ea typeface="+mn-lt"/>
              <a:cs typeface="+mn-lt"/>
            </a:endParaRPr>
          </a:p>
          <a:p>
            <a:pPr>
              <a:defRPr/>
            </a:pPr>
            <a:r>
              <a:rPr lang="en-GB" sz="1100" kern="0">
                <a:latin typeface="Lexend"/>
                <a:ea typeface="+mn-lt"/>
                <a:cs typeface="+mn-lt"/>
              </a:rPr>
              <a:t>Historically Family Solutions was the main contributor to central government's Troubled Families and Supporting Families Payment by Results framework, thus lower volumes of positive outcomes would have significantly impacted revenue generation. Family Solutions in 2024/25 are now one of many contributors to the programme, and while other sources will also provide evidence of successful work with families, it is still something that should be monitored as continuing declining successful outcomes could indicate a potential for service delivery challenges.  </a:t>
            </a:r>
          </a:p>
          <a:p>
            <a:pPr marL="0" marR="0" lvl="0" indent="0" defTabSz="914400">
              <a:lnSpc>
                <a:spcPct val="100000"/>
              </a:lnSpc>
              <a:spcBef>
                <a:spcPts val="0"/>
              </a:spcBef>
              <a:spcAft>
                <a:spcPts val="0"/>
              </a:spcAft>
              <a:buClrTx/>
              <a:buSzTx/>
              <a:buFontTx/>
              <a:buNone/>
              <a:tabLst/>
              <a:defRPr/>
            </a:pPr>
            <a:endParaRPr lang="en-GB" sz="1100" kern="0">
              <a:solidFill>
                <a:srgbClr val="000000"/>
              </a:solidFill>
              <a:latin typeface="Lexend"/>
              <a:ea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200"/>
          </a:p>
          <a:p>
            <a:endParaRPr lang="en-GB"/>
          </a:p>
        </p:txBody>
      </p:sp>
      <p:sp>
        <p:nvSpPr>
          <p:cNvPr id="4" name="Content Placeholder 2">
            <a:extLst>
              <a:ext uri="{FF2B5EF4-FFF2-40B4-BE49-F238E27FC236}">
                <a16:creationId xmlns:a16="http://schemas.microsoft.com/office/drawing/2014/main" id="{2D839119-1AA8-0B2A-2E34-B5551CD70D43}"/>
              </a:ext>
            </a:extLst>
          </p:cNvPr>
          <p:cNvSpPr txBox="1">
            <a:spLocks/>
          </p:cNvSpPr>
          <p:nvPr/>
        </p:nvSpPr>
        <p:spPr>
          <a:xfrm>
            <a:off x="817109" y="6356581"/>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1835730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5B38712-12D5-E1F0-B406-51512C5671C9}"/>
              </a:ext>
            </a:extLst>
          </p:cNvPr>
          <p:cNvSpPr/>
          <p:nvPr/>
        </p:nvSpPr>
        <p:spPr>
          <a:xfrm>
            <a:off x="7574297" y="163629"/>
            <a:ext cx="4577278" cy="5352811"/>
          </a:xfrm>
          <a:prstGeom prst="roundRect">
            <a:avLst>
              <a:gd name="adj" fmla="val 2257"/>
            </a:avLst>
          </a:prstGeom>
          <a:solidFill>
            <a:srgbClr val="729D4D">
              <a:alpha val="38000"/>
            </a:srgbClr>
          </a:solidFill>
          <a:ln w="12700" cap="flat" cmpd="sng" algn="ctr">
            <a:no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mn-ea"/>
              <a:cs typeface="Calibri"/>
            </a:endParaRPr>
          </a:p>
        </p:txBody>
      </p:sp>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18</a:t>
            </a:fld>
            <a:endParaRPr lang="en-GB">
              <a:latin typeface="Lexend" pitchFamily="2" charset="0"/>
            </a:endParaRPr>
          </a:p>
        </p:txBody>
      </p:sp>
      <p:sp>
        <p:nvSpPr>
          <p:cNvPr id="10" name="Rectangle: Rounded Corners 9">
            <a:extLst>
              <a:ext uri="{FF2B5EF4-FFF2-40B4-BE49-F238E27FC236}">
                <a16:creationId xmlns:a16="http://schemas.microsoft.com/office/drawing/2014/main" id="{05FD75FB-36B3-9D77-D1F9-E4F945AF1C23}"/>
              </a:ext>
            </a:extLst>
          </p:cNvPr>
          <p:cNvSpPr/>
          <p:nvPr/>
        </p:nvSpPr>
        <p:spPr>
          <a:xfrm>
            <a:off x="7552997" y="5561388"/>
            <a:ext cx="4577278" cy="957633"/>
          </a:xfrm>
          <a:prstGeom prst="roundRect">
            <a:avLst>
              <a:gd name="adj" fmla="val 3970"/>
            </a:avLst>
          </a:prstGeom>
          <a:solidFill>
            <a:srgbClr val="EA8F16">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Title 4">
            <a:extLst>
              <a:ext uri="{FF2B5EF4-FFF2-40B4-BE49-F238E27FC236}">
                <a16:creationId xmlns:a16="http://schemas.microsoft.com/office/drawing/2014/main" id="{4DF7B534-D962-3B0B-518A-4DD8319AEF24}"/>
              </a:ext>
            </a:extLst>
          </p:cNvPr>
          <p:cNvSpPr txBox="1">
            <a:spLocks/>
          </p:cNvSpPr>
          <p:nvPr/>
        </p:nvSpPr>
        <p:spPr>
          <a:xfrm rot="16200000">
            <a:off x="-3054899" y="3053745"/>
            <a:ext cx="6858001" cy="750508"/>
          </a:xfrm>
          <a:prstGeom prst="rect">
            <a:avLst/>
          </a:prstGeom>
          <a:solidFill>
            <a:srgbClr val="C84674"/>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A Good Place for Children and Families to Grow </a:t>
            </a:r>
          </a:p>
        </p:txBody>
      </p:sp>
      <p:sp>
        <p:nvSpPr>
          <p:cNvPr id="13" name="TextBox 12">
            <a:extLst>
              <a:ext uri="{FF2B5EF4-FFF2-40B4-BE49-F238E27FC236}">
                <a16:creationId xmlns:a16="http://schemas.microsoft.com/office/drawing/2014/main" id="{28B87B05-9C46-1439-0E18-8EE82F0DF3F8}"/>
              </a:ext>
            </a:extLst>
          </p:cNvPr>
          <p:cNvSpPr txBox="1"/>
          <p:nvPr/>
        </p:nvSpPr>
        <p:spPr>
          <a:xfrm>
            <a:off x="7691373" y="322881"/>
            <a:ext cx="4388243" cy="4676081"/>
          </a:xfrm>
          <a:prstGeom prst="rect">
            <a:avLst/>
          </a:prstGeom>
          <a:noFill/>
        </p:spPr>
        <p:txBody>
          <a:bodyPr wrap="square" lIns="0" tIns="0" rIns="0" bIns="0" rtlCol="0" anchor="t">
            <a:noAutofit/>
          </a:bodyPr>
          <a:lstStyle/>
          <a:p>
            <a:pPr>
              <a:defRPr/>
            </a:pPr>
            <a:r>
              <a:rPr lang="en-GB" sz="1050" b="1">
                <a:solidFill>
                  <a:srgbClr val="000000"/>
                </a:solidFill>
                <a:latin typeface="Lexend"/>
                <a:cs typeface="Calibri"/>
              </a:rPr>
              <a:t>Children known to Social Care:</a:t>
            </a:r>
            <a:r>
              <a:rPr lang="en-GB" sz="1050">
                <a:solidFill>
                  <a:srgbClr val="000000"/>
                </a:solidFill>
                <a:latin typeface="Lexend"/>
                <a:cs typeface="Calibri"/>
              </a:rPr>
              <a:t> included in this quarter is the DFE annually published figures for the number of children known to social care. It shows that the rate per 10,000 in Essex has increased by 4.  The rate in Essex remains notably lower than our comparators, and while following a similar trend, is not increasing at the same rate as our statistical neighbours (+11) or the East of England (+7). In comparison, the rate across England as a whole fell by 1 per 10,000, indicating that Essex and its neighbours are not seeing the same movement as the country as a whole. </a:t>
            </a:r>
          </a:p>
          <a:p>
            <a:pPr>
              <a:defRPr/>
            </a:pPr>
            <a:r>
              <a:rPr lang="en-GB" sz="1050">
                <a:solidFill>
                  <a:srgbClr val="000000"/>
                </a:solidFill>
                <a:latin typeface="Lexend"/>
                <a:cs typeface="Calibri"/>
              </a:rPr>
              <a:t>The next update should be available in December.</a:t>
            </a:r>
          </a:p>
          <a:p>
            <a:pPr>
              <a:defRPr/>
            </a:pPr>
            <a:endParaRPr lang="en-GB" sz="1050">
              <a:solidFill>
                <a:srgbClr val="000000"/>
              </a:solidFill>
              <a:latin typeface="Lexend" pitchFamily="2" charset="0"/>
              <a:cs typeface="Calibri"/>
            </a:endParaRPr>
          </a:p>
          <a:p>
            <a:pPr>
              <a:defRPr/>
            </a:pPr>
            <a:endParaRPr lang="en-GB" sz="1050" b="1">
              <a:solidFill>
                <a:srgbClr val="000000"/>
              </a:solidFill>
              <a:latin typeface="Lexend"/>
              <a:cs typeface="Calibri"/>
            </a:endParaRPr>
          </a:p>
          <a:p>
            <a:pPr>
              <a:defRPr/>
            </a:pPr>
            <a:r>
              <a:rPr lang="en-GB" sz="1050" b="1">
                <a:solidFill>
                  <a:srgbClr val="000000"/>
                </a:solidFill>
                <a:latin typeface="Lexend"/>
                <a:cs typeface="Calibri"/>
              </a:rPr>
              <a:t>Looked After Children:</a:t>
            </a:r>
            <a:r>
              <a:rPr lang="en-GB" sz="1050" b="1">
                <a:solidFill>
                  <a:srgbClr val="000000"/>
                </a:solidFill>
                <a:latin typeface="Lexend"/>
                <a:ea typeface="Calibri"/>
                <a:cs typeface="Calibri"/>
              </a:rPr>
              <a:t> </a:t>
            </a:r>
            <a:r>
              <a:rPr lang="en-GB" sz="1050">
                <a:solidFill>
                  <a:srgbClr val="000000"/>
                </a:solidFill>
                <a:latin typeface="Lexend"/>
                <a:ea typeface="Calibri"/>
                <a:cs typeface="Calibri"/>
              </a:rPr>
              <a:t>The</a:t>
            </a:r>
            <a:r>
              <a:rPr lang="en-GB" sz="1050">
                <a:solidFill>
                  <a:srgbClr val="000000"/>
                </a:solidFill>
                <a:latin typeface="Lexend"/>
                <a:ea typeface="+mn-lt"/>
                <a:cs typeface="+mn-lt"/>
              </a:rPr>
              <a:t> number of looked after children has dropped slightly to 1,141 from 1,149 in Q4. This lowers the rate per 10,000 in Q1 to 36.05. The Looked after children figures remain in the expected range as they have done all last year.  Non-SMC Looked after children are still at a high at 1,013 in June but have not increased since April. SMC Looked after children have dropped to a low of 128 namely due to the high number of entries seen 12-18 months ago now turning 18. </a:t>
            </a:r>
            <a:endParaRPr lang="en-GB" sz="1050">
              <a:solidFill>
                <a:srgbClr val="000000"/>
              </a:solidFill>
              <a:latin typeface="Lexend"/>
              <a:ea typeface="Calibri"/>
              <a:cs typeface="Calibri"/>
            </a:endParaRPr>
          </a:p>
          <a:p>
            <a:pPr>
              <a:defRPr/>
            </a:pPr>
            <a:endParaRPr lang="en-GB" sz="1050" b="1">
              <a:solidFill>
                <a:srgbClr val="000000"/>
              </a:solidFill>
              <a:latin typeface="Lexend"/>
              <a:cs typeface="Calibri"/>
            </a:endParaRPr>
          </a:p>
          <a:p>
            <a:pPr>
              <a:defRPr/>
            </a:pPr>
            <a:r>
              <a:rPr lang="en-GB" sz="1050" b="1">
                <a:solidFill>
                  <a:srgbClr val="000000"/>
                </a:solidFill>
                <a:latin typeface="Lexend"/>
                <a:cs typeface="Calibri"/>
              </a:rPr>
              <a:t>Child Protection Plans: </a:t>
            </a:r>
            <a:r>
              <a:rPr lang="en-GB" sz="1050">
                <a:solidFill>
                  <a:srgbClr val="000000"/>
                </a:solidFill>
                <a:latin typeface="Lexend"/>
                <a:ea typeface="+mn-lt"/>
                <a:cs typeface="+mn-lt"/>
              </a:rPr>
              <a:t>The number of children subject to child protection plans has dropped to 633 in Q1. This keeps the child protection plan rate in the expected range for 2 quarters in a row at 19.97 children per 10,000. Since peaking in August at 796 plans, the number of children subject to child protection plans has been falling month on month and has remained stable for the last 3 months. As noted previously – Essex continues to have a lower proportion of children on child protection plans than similar authorities.  North continues to have the highest proportion of children subject to child protection plans and represents 34.6% of CP plans (219). </a:t>
            </a:r>
            <a:endParaRPr lang="en-GB" sz="1050">
              <a:solidFill>
                <a:srgbClr val="000000"/>
              </a:solidFill>
              <a:latin typeface="Lexend"/>
              <a:ea typeface="Calibri"/>
              <a:cs typeface="Calibri"/>
            </a:endParaRPr>
          </a:p>
        </p:txBody>
      </p:sp>
      <p:sp>
        <p:nvSpPr>
          <p:cNvPr id="14" name="TextBox 13">
            <a:extLst>
              <a:ext uri="{FF2B5EF4-FFF2-40B4-BE49-F238E27FC236}">
                <a16:creationId xmlns:a16="http://schemas.microsoft.com/office/drawing/2014/main" id="{6D34A1B0-F5EB-C59A-F4AF-2D591B790822}"/>
              </a:ext>
            </a:extLst>
          </p:cNvPr>
          <p:cNvSpPr txBox="1"/>
          <p:nvPr/>
        </p:nvSpPr>
        <p:spPr>
          <a:xfrm>
            <a:off x="7624847" y="5621545"/>
            <a:ext cx="4454769" cy="957515"/>
          </a:xfrm>
          <a:prstGeom prst="rect">
            <a:avLst/>
          </a:prstGeom>
          <a:noFill/>
        </p:spPr>
        <p:txBody>
          <a:bodyPr wrap="square" lIns="0" tIns="0" rIns="0" bIns="0" rtlCol="0" anchor="t">
            <a:noAutofit/>
          </a:bodyPr>
          <a:lstStyle/>
          <a:p>
            <a:pPr>
              <a:defRPr/>
            </a:pPr>
            <a:r>
              <a:rPr lang="en-GB" sz="1050" b="1">
                <a:solidFill>
                  <a:srgbClr val="000000"/>
                </a:solidFill>
                <a:latin typeface="Lexend"/>
                <a:cs typeface="Calibri"/>
              </a:rPr>
              <a:t>Children in Need (CIN): </a:t>
            </a:r>
            <a:r>
              <a:rPr lang="en-GB" sz="1050">
                <a:solidFill>
                  <a:srgbClr val="000000"/>
                </a:solidFill>
                <a:latin typeface="Lexend"/>
                <a:cs typeface="Calibri"/>
              </a:rPr>
              <a:t>The number of open Children In Need Plans have </a:t>
            </a:r>
            <a:r>
              <a:rPr lang="en-GB" sz="1050">
                <a:solidFill>
                  <a:srgbClr val="000000"/>
                </a:solidFill>
                <a:latin typeface="Lexend"/>
                <a:ea typeface="+mn-lt"/>
                <a:cs typeface="+mn-lt"/>
              </a:rPr>
              <a:t>dropped to 1,438 from 1,531 in Q4. This lowers the rate per 10,000 to 45.86 and outside of the expected range for CIN Plans. This is due to open mainstream plans dropping by almost 100 since Q3. Currently Mid has the highest number of open CIN plans (407).</a:t>
            </a:r>
            <a:endParaRPr lang="en-GB" sz="1050" b="1">
              <a:solidFill>
                <a:srgbClr val="000000"/>
              </a:solidFill>
              <a:latin typeface="Lexend"/>
              <a:ea typeface="Calibri"/>
              <a:cs typeface="Calibri"/>
            </a:endParaRPr>
          </a:p>
          <a:p>
            <a:pPr>
              <a:defRPr/>
            </a:pPr>
            <a:endParaRPr lang="en-GB" sz="1100" b="1">
              <a:solidFill>
                <a:srgbClr val="000000"/>
              </a:solidFill>
              <a:latin typeface="Lexend"/>
              <a:ea typeface="Calibri"/>
              <a:cs typeface="Calibri"/>
            </a:endParaRPr>
          </a:p>
        </p:txBody>
      </p:sp>
      <p:graphicFrame>
        <p:nvGraphicFramePr>
          <p:cNvPr id="15" name="Table 14">
            <a:extLst>
              <a:ext uri="{FF2B5EF4-FFF2-40B4-BE49-F238E27FC236}">
                <a16:creationId xmlns:a16="http://schemas.microsoft.com/office/drawing/2014/main" id="{E3D03B27-1C93-F382-776D-E756A04CCE45}"/>
              </a:ext>
            </a:extLst>
          </p:cNvPr>
          <p:cNvGraphicFramePr>
            <a:graphicFrameLocks noGrp="1"/>
          </p:cNvGraphicFramePr>
          <p:nvPr>
            <p:extLst>
              <p:ext uri="{D42A27DB-BD31-4B8C-83A1-F6EECF244321}">
                <p14:modId xmlns:p14="http://schemas.microsoft.com/office/powerpoint/2010/main" val="3613936301"/>
              </p:ext>
            </p:extLst>
          </p:nvPr>
        </p:nvGraphicFramePr>
        <p:xfrm>
          <a:off x="886535" y="438603"/>
          <a:ext cx="5809746" cy="1769521"/>
        </p:xfrm>
        <a:graphic>
          <a:graphicData uri="http://schemas.openxmlformats.org/drawingml/2006/table">
            <a:tbl>
              <a:tblPr firstRow="1" bandRow="1"/>
              <a:tblGrid>
                <a:gridCol w="2289530">
                  <a:extLst>
                    <a:ext uri="{9D8B030D-6E8A-4147-A177-3AD203B41FA5}">
                      <a16:colId xmlns:a16="http://schemas.microsoft.com/office/drawing/2014/main" val="4034003538"/>
                    </a:ext>
                  </a:extLst>
                </a:gridCol>
                <a:gridCol w="883714">
                  <a:extLst>
                    <a:ext uri="{9D8B030D-6E8A-4147-A177-3AD203B41FA5}">
                      <a16:colId xmlns:a16="http://schemas.microsoft.com/office/drawing/2014/main" val="3179834191"/>
                    </a:ext>
                  </a:extLst>
                </a:gridCol>
                <a:gridCol w="829739">
                  <a:extLst>
                    <a:ext uri="{9D8B030D-6E8A-4147-A177-3AD203B41FA5}">
                      <a16:colId xmlns:a16="http://schemas.microsoft.com/office/drawing/2014/main" val="2277526569"/>
                    </a:ext>
                  </a:extLst>
                </a:gridCol>
                <a:gridCol w="928813">
                  <a:extLst>
                    <a:ext uri="{9D8B030D-6E8A-4147-A177-3AD203B41FA5}">
                      <a16:colId xmlns:a16="http://schemas.microsoft.com/office/drawing/2014/main" val="742693960"/>
                    </a:ext>
                  </a:extLst>
                </a:gridCol>
                <a:gridCol w="877950">
                  <a:extLst>
                    <a:ext uri="{9D8B030D-6E8A-4147-A177-3AD203B41FA5}">
                      <a16:colId xmlns:a16="http://schemas.microsoft.com/office/drawing/2014/main" val="4213819942"/>
                    </a:ext>
                  </a:extLst>
                </a:gridCol>
              </a:tblGrid>
              <a:tr h="8207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2020/21</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2021/22</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2022/23</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Range</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9487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a:rPr>
                        <a:t>The number of children known to social care per 10,000.</a:t>
                      </a:r>
                    </a:p>
                    <a:p>
                      <a:pPr lvl="0" algn="l">
                        <a:buNone/>
                      </a:pPr>
                      <a:r>
                        <a:rPr lang="en-GB" sz="1100" b="0" i="0" u="none" strike="noStrike">
                          <a:solidFill>
                            <a:srgbClr val="000000"/>
                          </a:solidFill>
                          <a:effectLst/>
                          <a:latin typeface="Lexend"/>
                        </a:rPr>
                        <a:t>(Annual)</a:t>
                      </a:r>
                      <a:endParaRPr lang="en-US" sz="1100">
                        <a:latin typeface="Lexend"/>
                      </a:endParaRP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a:rPr>
                        <a:t>188.4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a:rPr>
                        <a:t>191.7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a:solidFill>
                          <a:srgbClr val="000000"/>
                        </a:solidFill>
                        <a:effectLst/>
                        <a:latin typeface="Lexend" pitchFamily="2" charset="0"/>
                      </a:endParaRPr>
                    </a:p>
                    <a:p>
                      <a:pPr lvl="0" algn="ctr">
                        <a:buNone/>
                      </a:pPr>
                      <a:r>
                        <a:rPr lang="en-GB" sz="1100" b="0" i="0" u="none" strike="noStrike">
                          <a:solidFill>
                            <a:srgbClr val="000000"/>
                          </a:solidFill>
                          <a:effectLst/>
                          <a:latin typeface="Lexend"/>
                        </a:rPr>
                        <a:t>195.7</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a:solidFill>
                          <a:schemeClr val="tx1"/>
                        </a:solidFill>
                        <a:effectLst/>
                        <a:latin typeface="Lexend" pitchFamily="2" charset="0"/>
                      </a:endParaRPr>
                    </a:p>
                    <a:p>
                      <a:pPr lvl="0" algn="ctr">
                        <a:buNone/>
                      </a:pPr>
                      <a:r>
                        <a:rPr lang="en-GB" sz="1100" b="0" i="0" u="none" strike="noStrike">
                          <a:solidFill>
                            <a:schemeClr val="tx1"/>
                          </a:solidFill>
                          <a:effectLst/>
                          <a:latin typeface="Lexend"/>
                        </a:rPr>
                        <a:t>190 – 210</a:t>
                      </a:r>
                      <a:endParaRPr lang="en-US" sz="1100">
                        <a:latin typeface="Lexend"/>
                      </a:endParaRPr>
                    </a:p>
                  </a:txBody>
                  <a:tcPr marL="9349" marR="9349" marT="9349" marB="0" anchor="ct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bl>
          </a:graphicData>
        </a:graphic>
      </p:graphicFrame>
      <p:sp>
        <p:nvSpPr>
          <p:cNvPr id="16" name="Content Placeholder 2">
            <a:extLst>
              <a:ext uri="{FF2B5EF4-FFF2-40B4-BE49-F238E27FC236}">
                <a16:creationId xmlns:a16="http://schemas.microsoft.com/office/drawing/2014/main" id="{727AC9AC-21B5-1C40-FD43-A567FADD761C}"/>
              </a:ext>
            </a:extLst>
          </p:cNvPr>
          <p:cNvSpPr txBox="1">
            <a:spLocks/>
          </p:cNvSpPr>
          <p:nvPr/>
        </p:nvSpPr>
        <p:spPr>
          <a:xfrm>
            <a:off x="770083" y="6691688"/>
            <a:ext cx="5926198"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2" name="Content Placeholder 2">
            <a:extLst>
              <a:ext uri="{FF2B5EF4-FFF2-40B4-BE49-F238E27FC236}">
                <a16:creationId xmlns:a16="http://schemas.microsoft.com/office/drawing/2014/main" id="{A4C6000A-4756-1572-19D3-7C8B0B9B5029}"/>
              </a:ext>
            </a:extLst>
          </p:cNvPr>
          <p:cNvSpPr txBox="1">
            <a:spLocks/>
          </p:cNvSpPr>
          <p:nvPr/>
        </p:nvSpPr>
        <p:spPr>
          <a:xfrm>
            <a:off x="770083" y="6519021"/>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4" name="Table 3">
            <a:extLst>
              <a:ext uri="{FF2B5EF4-FFF2-40B4-BE49-F238E27FC236}">
                <a16:creationId xmlns:a16="http://schemas.microsoft.com/office/drawing/2014/main" id="{C8FC48D4-9A34-53FD-379C-A704B008FB35}"/>
              </a:ext>
            </a:extLst>
          </p:cNvPr>
          <p:cNvGraphicFramePr>
            <a:graphicFrameLocks noGrp="1"/>
          </p:cNvGraphicFramePr>
          <p:nvPr>
            <p:extLst>
              <p:ext uri="{D42A27DB-BD31-4B8C-83A1-F6EECF244321}">
                <p14:modId xmlns:p14="http://schemas.microsoft.com/office/powerpoint/2010/main" val="1057415475"/>
              </p:ext>
            </p:extLst>
          </p:nvPr>
        </p:nvGraphicFramePr>
        <p:xfrm>
          <a:off x="867173" y="2406937"/>
          <a:ext cx="6589307" cy="4085938"/>
        </p:xfrm>
        <a:graphic>
          <a:graphicData uri="http://schemas.openxmlformats.org/drawingml/2006/table">
            <a:tbl>
              <a:tblPr firstRow="1" bandRow="1"/>
              <a:tblGrid>
                <a:gridCol w="1988826">
                  <a:extLst>
                    <a:ext uri="{9D8B030D-6E8A-4147-A177-3AD203B41FA5}">
                      <a16:colId xmlns:a16="http://schemas.microsoft.com/office/drawing/2014/main" val="4034003538"/>
                    </a:ext>
                  </a:extLst>
                </a:gridCol>
                <a:gridCol w="700453">
                  <a:extLst>
                    <a:ext uri="{9D8B030D-6E8A-4147-A177-3AD203B41FA5}">
                      <a16:colId xmlns:a16="http://schemas.microsoft.com/office/drawing/2014/main" val="3179834191"/>
                    </a:ext>
                  </a:extLst>
                </a:gridCol>
                <a:gridCol w="708712">
                  <a:extLst>
                    <a:ext uri="{9D8B030D-6E8A-4147-A177-3AD203B41FA5}">
                      <a16:colId xmlns:a16="http://schemas.microsoft.com/office/drawing/2014/main" val="2277526569"/>
                    </a:ext>
                  </a:extLst>
                </a:gridCol>
                <a:gridCol w="655822">
                  <a:extLst>
                    <a:ext uri="{9D8B030D-6E8A-4147-A177-3AD203B41FA5}">
                      <a16:colId xmlns:a16="http://schemas.microsoft.com/office/drawing/2014/main" val="742693960"/>
                    </a:ext>
                  </a:extLst>
                </a:gridCol>
                <a:gridCol w="740119">
                  <a:extLst>
                    <a:ext uri="{9D8B030D-6E8A-4147-A177-3AD203B41FA5}">
                      <a16:colId xmlns:a16="http://schemas.microsoft.com/office/drawing/2014/main" val="1836491562"/>
                    </a:ext>
                  </a:extLst>
                </a:gridCol>
                <a:gridCol w="949889">
                  <a:extLst>
                    <a:ext uri="{9D8B030D-6E8A-4147-A177-3AD203B41FA5}">
                      <a16:colId xmlns:a16="http://schemas.microsoft.com/office/drawing/2014/main" val="231473195"/>
                    </a:ext>
                  </a:extLst>
                </a:gridCol>
                <a:gridCol w="845486">
                  <a:extLst>
                    <a:ext uri="{9D8B030D-6E8A-4147-A177-3AD203B41FA5}">
                      <a16:colId xmlns:a16="http://schemas.microsoft.com/office/drawing/2014/main" val="4213819942"/>
                    </a:ext>
                  </a:extLst>
                </a:gridCol>
              </a:tblGrid>
              <a:tr h="8899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Q3:</a:t>
                      </a:r>
                    </a:p>
                    <a:p>
                      <a:pPr algn="ctr"/>
                      <a:r>
                        <a:rPr lang="en-GB" sz="1000" b="0">
                          <a:latin typeface="Lexend"/>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Q4:</a:t>
                      </a:r>
                    </a:p>
                    <a:p>
                      <a:pPr algn="ctr"/>
                      <a:r>
                        <a:rPr lang="en-GB" sz="1000" b="0">
                          <a:latin typeface="Lexend"/>
                        </a:rPr>
                        <a:t> 23/24</a:t>
                      </a:r>
                    </a:p>
                  </a:txBody>
                  <a:tcPr anchor="ctr">
                    <a:lnL w="12700" cmpd="sng">
                      <a:noFill/>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a:rPr>
                        <a:t>Q1:</a:t>
                      </a:r>
                    </a:p>
                    <a:p>
                      <a:pPr algn="ctr"/>
                      <a:r>
                        <a:rPr lang="en-GB" sz="1000" b="1">
                          <a:latin typeface="Lexend"/>
                        </a:rPr>
                        <a:t> 24/25</a:t>
                      </a: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Range</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0491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rgbClr val="000000"/>
                          </a:solidFill>
                          <a:effectLst/>
                          <a:latin typeface="Lexend"/>
                        </a:rPr>
                        <a:t>Number of Looked After Children per 10,000</a:t>
                      </a: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a:rPr>
                        <a:t>36.6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a:rPr>
                        <a:t>36.5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a:rPr>
                        <a:t>37.4</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rgbClr val="000000"/>
                        </a:solidFill>
                        <a:effectLst/>
                        <a:latin typeface="Lexend" pitchFamily="2" charset="0"/>
                      </a:endParaRPr>
                    </a:p>
                    <a:p>
                      <a:pPr algn="ctr" fontAlgn="ctr"/>
                      <a:r>
                        <a:rPr lang="en-GB" sz="1100" b="0" i="0" u="none" strike="noStrike">
                          <a:solidFill>
                            <a:srgbClr val="000000"/>
                          </a:solidFill>
                          <a:effectLst/>
                          <a:latin typeface="Lexend"/>
                        </a:rPr>
                        <a:t>36.5</a:t>
                      </a: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kern="1200" cap="none" spc="0" normalizeH="0" baseline="0" noProof="0">
                        <a:ln>
                          <a:noFill/>
                        </a:ln>
                        <a:solidFill>
                          <a:srgbClr val="000000"/>
                        </a:solidFill>
                        <a:effectLst/>
                        <a:uLnTx/>
                        <a:uFillTx/>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kern="1200" cap="none" spc="0" normalizeH="0" baseline="0" noProof="0">
                        <a:ln>
                          <a:noFill/>
                        </a:ln>
                        <a:solidFill>
                          <a:srgbClr val="000000"/>
                        </a:solidFill>
                        <a:effectLst/>
                        <a:uLnTx/>
                        <a:uFillTx/>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kern="1200" cap="none" spc="0" normalizeH="0" baseline="0" noProof="0">
                        <a:ln>
                          <a:noFill/>
                        </a:ln>
                        <a:solidFill>
                          <a:srgbClr val="000000"/>
                        </a:solidFill>
                        <a:effectLst/>
                        <a:uLnTx/>
                        <a:uFillTx/>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rgbClr val="000000"/>
                          </a:solidFill>
                          <a:effectLst/>
                          <a:uLnTx/>
                          <a:uFillTx/>
                          <a:latin typeface="Lexend" pitchFamily="2" charset="0"/>
                          <a:sym typeface="Wingdings 3"/>
                        </a:rPr>
                        <a:t>36.05</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chemeClr val="tx1"/>
                          </a:solidFill>
                          <a:effectLst/>
                          <a:uLnTx/>
                          <a:uFillTx/>
                          <a:latin typeface="Wingdings 3"/>
                          <a:sym typeface="Wingdings 3"/>
                        </a:rPr>
                        <a:t>È</a:t>
                      </a:r>
                      <a:endParaRPr lang="en-GB" sz="1100" b="1" i="0" u="none" strike="noStrike" kern="1200" cap="none" spc="0" normalizeH="0" baseline="0" noProof="0">
                        <a:ln>
                          <a:noFill/>
                        </a:ln>
                        <a:solidFill>
                          <a:srgbClr val="000000"/>
                        </a:solidFill>
                        <a:effectLst/>
                        <a:uLnTx/>
                        <a:uFillTx/>
                        <a:latin typeface="Wingdings 3"/>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kern="1200" cap="none" spc="0" normalizeH="0" baseline="0" noProof="0">
                        <a:ln>
                          <a:noFill/>
                        </a:ln>
                        <a:solidFill>
                          <a:srgbClr val="000000"/>
                        </a:solidFill>
                        <a:effectLst/>
                        <a:uLnTx/>
                        <a:uFillTx/>
                        <a:latin typeface="Lexend" pitchFamily="2" charset="0"/>
                        <a:sym typeface="Wingdings 3"/>
                      </a:endParaRPr>
                    </a:p>
                  </a:txBody>
                  <a:tcPr marL="9349" marR="9349" marT="9349"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chemeClr val="tx1"/>
                        </a:solidFill>
                        <a:effectLst/>
                        <a:latin typeface="Lexend" pitchFamily="2" charset="0"/>
                      </a:endParaRPr>
                    </a:p>
                    <a:p>
                      <a:pPr algn="ctr" fontAlgn="ctr"/>
                      <a:r>
                        <a:rPr lang="en-GB" sz="1100" b="0" i="0" u="none" strike="noStrike">
                          <a:solidFill>
                            <a:schemeClr val="tx1"/>
                          </a:solidFill>
                          <a:effectLst/>
                          <a:latin typeface="Lexend"/>
                        </a:rPr>
                        <a:t>34.7 - 39.4</a:t>
                      </a:r>
                    </a:p>
                  </a:txBody>
                  <a:tcPr marL="9349" marR="9349" marT="9349"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715103"/>
                  </a:ext>
                </a:extLst>
              </a:tr>
              <a:tr h="10491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a:rPr>
                        <a:t>The number of children subject to child protection plans per 10,000</a:t>
                      </a:r>
                      <a:endParaRPr lang="en-US" sz="1100">
                        <a:latin typeface="Lexend"/>
                      </a:endParaRP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a:rPr>
                        <a:t>23.1</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a:rPr>
                        <a:t>24.6</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rgbClr val="000000"/>
                          </a:solidFill>
                          <a:effectLst/>
                          <a:latin typeface="Lexend"/>
                        </a:rPr>
                        <a:t>21.8</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a:solidFill>
                          <a:srgbClr val="000000"/>
                        </a:solidFill>
                        <a:effectLst/>
                        <a:latin typeface="Lexend" pitchFamily="2" charset="0"/>
                      </a:endParaRPr>
                    </a:p>
                    <a:p>
                      <a:pPr lvl="0" algn="ctr">
                        <a:buNone/>
                      </a:pPr>
                      <a:r>
                        <a:rPr lang="en-GB" sz="1100" b="0" i="0" u="none" strike="noStrike">
                          <a:solidFill>
                            <a:srgbClr val="000000"/>
                          </a:solidFill>
                          <a:effectLst/>
                          <a:latin typeface="Lexend"/>
                        </a:rPr>
                        <a:t>20.1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Wingdings 3"/>
                        <a:sym typeface="Wingdings 3"/>
                      </a:endParaRP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i="0" u="none" strike="noStrike" kern="1200" cap="none" spc="0" normalizeH="0" baseline="0" noProof="0">
                        <a:ln>
                          <a:noFill/>
                        </a:ln>
                        <a:solidFill>
                          <a:srgbClr val="000000"/>
                        </a:solidFill>
                        <a:effectLst/>
                        <a:uLnTx/>
                        <a:uFillTx/>
                        <a:latin typeface="Lexend" pitchFamily="2" charset="0"/>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i="0" u="none" strike="noStrike" kern="1200" cap="none" spc="0" normalizeH="0" baseline="0" noProof="0">
                        <a:ln>
                          <a:noFill/>
                        </a:ln>
                        <a:solidFill>
                          <a:srgbClr val="000000"/>
                        </a:solidFill>
                        <a:effectLst/>
                        <a:uLnTx/>
                        <a:uFillTx/>
                        <a:latin typeface="Lexend" pitchFamily="2" charset="0"/>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rgbClr val="000000"/>
                          </a:solidFill>
                          <a:effectLst/>
                          <a:uLnTx/>
                          <a:uFillTx/>
                          <a:latin typeface="Lexend" pitchFamily="2" charset="0"/>
                          <a:sym typeface="Wingdings 3"/>
                        </a:rPr>
                        <a:t>19.97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chemeClr val="tx1"/>
                          </a:solidFill>
                          <a:effectLst/>
                          <a:uLnTx/>
                          <a:uFillTx/>
                          <a:latin typeface="Wingdings 3"/>
                          <a:sym typeface="Wingdings 3"/>
                        </a:rPr>
                        <a:t>È</a:t>
                      </a:r>
                      <a:endParaRPr lang="en-GB" sz="1100" b="1" i="0" u="none" strike="noStrike" kern="1200" cap="none" spc="0" normalizeH="0" baseline="0" noProof="0">
                        <a:ln>
                          <a:noFill/>
                        </a:ln>
                        <a:solidFill>
                          <a:srgbClr val="000000"/>
                        </a:solidFill>
                        <a:effectLst/>
                        <a:uLnTx/>
                        <a:uFillTx/>
                        <a:latin typeface="Wingdings 3"/>
                        <a:sym typeface="Wingdings 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i="0" u="none" strike="noStrike" kern="1200" cap="none" spc="0" normalizeH="0" baseline="0" noProof="0">
                        <a:ln>
                          <a:noFill/>
                        </a:ln>
                        <a:solidFill>
                          <a:srgbClr val="000000"/>
                        </a:solidFill>
                        <a:effectLst/>
                        <a:uLnTx/>
                        <a:uFillTx/>
                        <a:latin typeface="Lexend" pitchFamily="2" charset="0"/>
                        <a:sym typeface="Wingdings 3"/>
                      </a:endParaRPr>
                    </a:p>
                  </a:txBody>
                  <a:tcPr marL="9349" marR="9349" marT="9349"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chemeClr val="tx1"/>
                          </a:solidFill>
                          <a:effectLst/>
                          <a:latin typeface="Lexend"/>
                        </a:rPr>
                        <a:t>17.3 - 20.5</a:t>
                      </a:r>
                      <a:endParaRPr lang="en-US" sz="1100">
                        <a:latin typeface="Lexend"/>
                      </a:endParaRPr>
                    </a:p>
                  </a:txBody>
                  <a:tcPr marL="9349" marR="9349" marT="9349"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6157525"/>
                  </a:ext>
                </a:extLst>
              </a:tr>
              <a:tr h="10977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a:rPr>
                        <a:t>The number of children subject to Children in Need plans per 10,000</a:t>
                      </a:r>
                      <a:endParaRPr lang="en-US" sz="1100">
                        <a:latin typeface="Lexend"/>
                      </a:endParaRP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a:rPr>
                        <a:t>48.7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a:rPr>
                        <a:t>49.1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noProof="0">
                        <a:solidFill>
                          <a:srgbClr val="000000"/>
                        </a:solidFill>
                        <a:effectLst/>
                        <a:latin typeface="Lexend" pitchFamily="2" charset="0"/>
                      </a:endParaRPr>
                    </a:p>
                    <a:p>
                      <a:pPr lvl="0" algn="ctr">
                        <a:buNone/>
                      </a:pPr>
                      <a:r>
                        <a:rPr lang="en-GB" sz="1100" b="0" i="0" u="none" strike="noStrike" noProof="0">
                          <a:solidFill>
                            <a:srgbClr val="000000"/>
                          </a:solidFill>
                          <a:effectLst/>
                          <a:latin typeface="Lexend"/>
                        </a:rPr>
                        <a:t>48.2</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US" sz="1100" b="0">
                        <a:latin typeface="Lexend" pitchFamily="2" charset="0"/>
                      </a:endParaRPr>
                    </a:p>
                    <a:p>
                      <a:pPr lvl="0" algn="ctr">
                        <a:buNone/>
                      </a:pPr>
                      <a:endParaRPr lang="en-US" sz="1100" b="0">
                        <a:latin typeface="Lexend" pitchFamily="2" charset="0"/>
                      </a:endParaRPr>
                    </a:p>
                    <a:p>
                      <a:pPr lvl="0" algn="ctr">
                        <a:buNone/>
                      </a:pPr>
                      <a:endParaRPr lang="en-US" sz="1100" b="0">
                        <a:latin typeface="Lexend" pitchFamily="2" charset="0"/>
                      </a:endParaRPr>
                    </a:p>
                    <a:p>
                      <a:pPr lvl="0" algn="ctr">
                        <a:buNone/>
                      </a:pPr>
                      <a:r>
                        <a:rPr lang="en-US" sz="1100" b="0">
                          <a:latin typeface="Lexend"/>
                        </a:rPr>
                        <a:t>46.8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Wingdings 3"/>
                        <a:sym typeface="Wingdings 3"/>
                      </a:endParaRPr>
                    </a:p>
                    <a:p>
                      <a:pPr lvl="0" algn="ctr">
                        <a:buNone/>
                      </a:pPr>
                      <a:endParaRPr lang="en-US" sz="1100" b="0">
                        <a:latin typeface="Lexend" pitchFamily="2" charset="0"/>
                      </a:endParaRP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US" sz="1100" b="1">
                        <a:latin typeface="Lexend"/>
                      </a:endParaRPr>
                    </a:p>
                    <a:p>
                      <a:pPr lvl="0" algn="ctr">
                        <a:buNone/>
                      </a:pPr>
                      <a:endParaRPr lang="en-US" sz="1100" b="1">
                        <a:latin typeface="Lexend"/>
                      </a:endParaRPr>
                    </a:p>
                    <a:p>
                      <a:pPr lvl="0" algn="ctr">
                        <a:buNone/>
                      </a:pPr>
                      <a:r>
                        <a:rPr lang="en-US" sz="1100" b="1">
                          <a:latin typeface="Lexend"/>
                        </a:rPr>
                        <a:t>45.86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chemeClr val="tx1"/>
                          </a:solidFill>
                          <a:effectLst/>
                          <a:uLnTx/>
                          <a:uFillTx/>
                          <a:latin typeface="Wingdings 3"/>
                          <a:sym typeface="Wingdings 3"/>
                        </a:rPr>
                        <a:t>È</a:t>
                      </a:r>
                      <a:endParaRPr lang="en-GB" sz="1100" b="1" i="0" u="none" strike="noStrike" kern="1200" cap="none" spc="0" normalizeH="0" baseline="0" noProof="0">
                        <a:ln>
                          <a:noFill/>
                        </a:ln>
                        <a:solidFill>
                          <a:srgbClr val="000000"/>
                        </a:solidFill>
                        <a:effectLst/>
                        <a:uLnTx/>
                        <a:uFillTx/>
                        <a:latin typeface="Wingdings 3"/>
                        <a:sym typeface="Wingdings 3"/>
                      </a:endParaRPr>
                    </a:p>
                    <a:p>
                      <a:pPr lvl="0" algn="ctr">
                        <a:buNone/>
                      </a:pPr>
                      <a:endParaRPr lang="en-US" sz="1100" b="1">
                        <a:latin typeface="Lexend" pitchFamily="2" charset="0"/>
                      </a:endParaRPr>
                    </a:p>
                  </a:txBody>
                  <a:tcPr marL="9349" marR="9349" marT="9349"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i="0" u="none" strike="noStrike">
                        <a:solidFill>
                          <a:schemeClr val="tx1"/>
                        </a:solidFill>
                        <a:effectLst/>
                        <a:latin typeface="Lexend" pitchFamily="2" charset="0"/>
                      </a:endParaRPr>
                    </a:p>
                    <a:p>
                      <a:pPr lvl="0" algn="ctr">
                        <a:buNone/>
                      </a:pPr>
                      <a:r>
                        <a:rPr lang="en-GB" sz="1100" b="0" i="0" u="none" strike="noStrike">
                          <a:solidFill>
                            <a:schemeClr val="tx1"/>
                          </a:solidFill>
                          <a:effectLst/>
                          <a:latin typeface="Lexend"/>
                        </a:rPr>
                        <a:t>47.3 - 63.1</a:t>
                      </a:r>
                      <a:endParaRPr lang="en-US" sz="1100">
                        <a:latin typeface="Lexend"/>
                      </a:endParaRPr>
                    </a:p>
                  </a:txBody>
                  <a:tcPr marL="9349" marR="9349" marT="9349"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560893"/>
                  </a:ext>
                </a:extLst>
              </a:tr>
            </a:tbl>
          </a:graphicData>
        </a:graphic>
      </p:graphicFrame>
      <p:graphicFrame>
        <p:nvGraphicFramePr>
          <p:cNvPr id="5" name="Table 4">
            <a:extLst>
              <a:ext uri="{FF2B5EF4-FFF2-40B4-BE49-F238E27FC236}">
                <a16:creationId xmlns:a16="http://schemas.microsoft.com/office/drawing/2014/main" id="{32933E31-585D-9F39-A66B-407EC6184EC0}"/>
              </a:ext>
            </a:extLst>
          </p:cNvPr>
          <p:cNvGraphicFramePr>
            <a:graphicFrameLocks noGrp="1"/>
          </p:cNvGraphicFramePr>
          <p:nvPr>
            <p:extLst>
              <p:ext uri="{D42A27DB-BD31-4B8C-83A1-F6EECF244321}">
                <p14:modId xmlns:p14="http://schemas.microsoft.com/office/powerpoint/2010/main" val="50371549"/>
              </p:ext>
            </p:extLst>
          </p:nvPr>
        </p:nvGraphicFramePr>
        <p:xfrm>
          <a:off x="5689693" y="2406938"/>
          <a:ext cx="956633" cy="4085937"/>
        </p:xfrm>
        <a:graphic>
          <a:graphicData uri="http://schemas.openxmlformats.org/drawingml/2006/table">
            <a:tbl>
              <a:tblPr/>
              <a:tblGrid>
                <a:gridCol w="956633">
                  <a:extLst>
                    <a:ext uri="{9D8B030D-6E8A-4147-A177-3AD203B41FA5}">
                      <a16:colId xmlns:a16="http://schemas.microsoft.com/office/drawing/2014/main" val="1556642899"/>
                    </a:ext>
                  </a:extLst>
                </a:gridCol>
              </a:tblGrid>
              <a:tr h="4085937">
                <a:tc>
                  <a:txBody>
                    <a:bodyPr/>
                    <a:lstStyle/>
                    <a:p>
                      <a:endParaRPr lang="en-GB"/>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127492871"/>
                  </a:ext>
                </a:extLst>
              </a:tr>
            </a:tbl>
          </a:graphicData>
        </a:graphic>
      </p:graphicFrame>
      <p:graphicFrame>
        <p:nvGraphicFramePr>
          <p:cNvPr id="6" name="Table 5">
            <a:extLst>
              <a:ext uri="{FF2B5EF4-FFF2-40B4-BE49-F238E27FC236}">
                <a16:creationId xmlns:a16="http://schemas.microsoft.com/office/drawing/2014/main" id="{C2B2F0EB-F3D2-69C6-C9AD-F39691CF02CD}"/>
              </a:ext>
            </a:extLst>
          </p:cNvPr>
          <p:cNvGraphicFramePr>
            <a:graphicFrameLocks noGrp="1"/>
          </p:cNvGraphicFramePr>
          <p:nvPr>
            <p:extLst>
              <p:ext uri="{D42A27DB-BD31-4B8C-83A1-F6EECF244321}">
                <p14:modId xmlns:p14="http://schemas.microsoft.com/office/powerpoint/2010/main" val="2532123376"/>
              </p:ext>
            </p:extLst>
          </p:nvPr>
        </p:nvGraphicFramePr>
        <p:xfrm>
          <a:off x="4908355" y="468867"/>
          <a:ext cx="929590" cy="1735793"/>
        </p:xfrm>
        <a:graphic>
          <a:graphicData uri="http://schemas.openxmlformats.org/drawingml/2006/table">
            <a:tbl>
              <a:tblPr/>
              <a:tblGrid>
                <a:gridCol w="929590">
                  <a:extLst>
                    <a:ext uri="{9D8B030D-6E8A-4147-A177-3AD203B41FA5}">
                      <a16:colId xmlns:a16="http://schemas.microsoft.com/office/drawing/2014/main" val="1556642899"/>
                    </a:ext>
                  </a:extLst>
                </a:gridCol>
              </a:tblGrid>
              <a:tr h="1735793">
                <a:tc>
                  <a:txBody>
                    <a:bodyPr/>
                    <a:lstStyle/>
                    <a:p>
                      <a:endParaRPr lang="en-GB"/>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127492871"/>
                  </a:ext>
                </a:extLst>
              </a:tr>
            </a:tbl>
          </a:graphicData>
        </a:graphic>
      </p:graphicFrame>
    </p:spTree>
    <p:extLst>
      <p:ext uri="{BB962C8B-B14F-4D97-AF65-F5344CB8AC3E}">
        <p14:creationId xmlns:p14="http://schemas.microsoft.com/office/powerpoint/2010/main" val="212401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19</a:t>
            </a:fld>
            <a:endParaRPr lang="en-GB">
              <a:latin typeface="Lexend" pitchFamily="2" charset="0"/>
            </a:endParaRPr>
          </a:p>
        </p:txBody>
      </p:sp>
      <p:sp>
        <p:nvSpPr>
          <p:cNvPr id="4" name="Content Placeholder 2">
            <a:extLst>
              <a:ext uri="{FF2B5EF4-FFF2-40B4-BE49-F238E27FC236}">
                <a16:creationId xmlns:a16="http://schemas.microsoft.com/office/drawing/2014/main" id="{4D77D96E-D173-2248-2BCB-448C307D4E12}"/>
              </a:ext>
            </a:extLst>
          </p:cNvPr>
          <p:cNvSpPr txBox="1">
            <a:spLocks/>
          </p:cNvSpPr>
          <p:nvPr/>
        </p:nvSpPr>
        <p:spPr>
          <a:xfrm>
            <a:off x="899837" y="6545169"/>
            <a:ext cx="5786698"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2" name="Title 4">
            <a:extLst>
              <a:ext uri="{FF2B5EF4-FFF2-40B4-BE49-F238E27FC236}">
                <a16:creationId xmlns:a16="http://schemas.microsoft.com/office/drawing/2014/main" id="{E67D1450-E090-A446-8D4C-02A0E21EC673}"/>
              </a:ext>
            </a:extLst>
          </p:cNvPr>
          <p:cNvSpPr txBox="1">
            <a:spLocks/>
          </p:cNvSpPr>
          <p:nvPr/>
        </p:nvSpPr>
        <p:spPr>
          <a:xfrm rot="16200000">
            <a:off x="-3053746" y="3053746"/>
            <a:ext cx="6858001" cy="750508"/>
          </a:xfrm>
          <a:prstGeom prst="rect">
            <a:avLst/>
          </a:prstGeom>
          <a:solidFill>
            <a:srgbClr val="C84674"/>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A Good Place for Children and Families to Grow </a:t>
            </a:r>
          </a:p>
        </p:txBody>
      </p:sp>
      <p:sp>
        <p:nvSpPr>
          <p:cNvPr id="6" name="Rectangle: Rounded Corners 5">
            <a:extLst>
              <a:ext uri="{FF2B5EF4-FFF2-40B4-BE49-F238E27FC236}">
                <a16:creationId xmlns:a16="http://schemas.microsoft.com/office/drawing/2014/main" id="{10735491-4635-A9A7-74D2-C847E8F0B1B6}"/>
              </a:ext>
            </a:extLst>
          </p:cNvPr>
          <p:cNvSpPr/>
          <p:nvPr/>
        </p:nvSpPr>
        <p:spPr>
          <a:xfrm>
            <a:off x="7596463" y="1715588"/>
            <a:ext cx="4473617" cy="3361509"/>
          </a:xfrm>
          <a:prstGeom prst="roundRect">
            <a:avLst>
              <a:gd name="adj" fmla="val 2326"/>
            </a:avLst>
          </a:prstGeom>
          <a:solidFill>
            <a:sysClr val="window" lastClr="FFFFFF">
              <a:lumMod val="85000"/>
              <a:alpha val="38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1">
            <a:extLst>
              <a:ext uri="{FF2B5EF4-FFF2-40B4-BE49-F238E27FC236}">
                <a16:creationId xmlns:a16="http://schemas.microsoft.com/office/drawing/2014/main" id="{8FC491BC-FF06-7B11-F3E4-CD50DFB8B13B}"/>
              </a:ext>
            </a:extLst>
          </p:cNvPr>
          <p:cNvSpPr txBox="1"/>
          <p:nvPr/>
        </p:nvSpPr>
        <p:spPr>
          <a:xfrm>
            <a:off x="7675175" y="1841896"/>
            <a:ext cx="4316192" cy="3566240"/>
          </a:xfrm>
          <a:prstGeom prst="rect">
            <a:avLst/>
          </a:prstGeom>
          <a:noFill/>
        </p:spPr>
        <p:txBody>
          <a:bodyPr wrap="square"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Lexend" pitchFamily="2" charset="0"/>
              </a:rPr>
              <a:t>Children from an ethnically diverse group:</a:t>
            </a:r>
            <a:r>
              <a:rPr kumimoji="0" lang="en-GB" sz="1400" b="1" i="0" u="none" strike="noStrike" kern="1200" cap="none" spc="0" normalizeH="0" baseline="0" noProof="0">
                <a:ln>
                  <a:noFill/>
                </a:ln>
                <a:solidFill>
                  <a:srgbClr val="000000"/>
                </a:solidFill>
                <a:effectLst/>
                <a:uLnTx/>
                <a:uFillTx/>
                <a:latin typeface="Lexend" pitchFamily="2" charset="0"/>
                <a:cs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Lexend" pitchFamily="2" charset="0"/>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lt"/>
                <a:cs typeface="Calibri"/>
              </a:rPr>
              <a:t>The proportion of children open to social care from an ethnically diverse group continues to grow gradually over time, and currently sits at </a:t>
            </a:r>
            <a:r>
              <a:rPr lang="en-GB" sz="1100">
                <a:solidFill>
                  <a:srgbClr val="000000"/>
                </a:solidFill>
                <a:latin typeface="Lexend" pitchFamily="2" charset="0"/>
                <a:ea typeface="+mn-lt"/>
                <a:cs typeface="Calibri"/>
              </a:rPr>
              <a:t>25.07%,</a:t>
            </a:r>
            <a:r>
              <a:rPr kumimoji="0" lang="en-GB" sz="1100" b="0" i="0" u="none" strike="noStrike" kern="1200" cap="none" spc="0" normalizeH="0" baseline="0" noProof="0">
                <a:ln>
                  <a:noFill/>
                </a:ln>
                <a:solidFill>
                  <a:srgbClr val="000000"/>
                </a:solidFill>
                <a:effectLst/>
                <a:uLnTx/>
                <a:uFillTx/>
                <a:latin typeface="Lexend" pitchFamily="2" charset="0"/>
                <a:ea typeface="+mn-lt"/>
                <a:cs typeface="Calibri"/>
              </a:rPr>
              <a:t> slightly more than last quarter (</a:t>
            </a:r>
            <a:r>
              <a:rPr lang="en-GB" sz="1100">
                <a:solidFill>
                  <a:srgbClr val="000000"/>
                </a:solidFill>
                <a:latin typeface="Lexend" pitchFamily="2" charset="0"/>
                <a:ea typeface="+mn-lt"/>
                <a:cs typeface="Calibri"/>
              </a:rPr>
              <a:t>24.6</a:t>
            </a:r>
            <a:r>
              <a:rPr kumimoji="0" lang="en-GB" sz="1100" b="0" i="0" u="none" strike="noStrike" kern="1200" cap="none" spc="0" normalizeH="0" baseline="0" noProof="0">
                <a:ln>
                  <a:noFill/>
                </a:ln>
                <a:solidFill>
                  <a:srgbClr val="000000"/>
                </a:solidFill>
                <a:effectLst/>
                <a:uLnTx/>
                <a:uFillTx/>
                <a:latin typeface="Lexend" pitchFamily="2" charset="0"/>
                <a:ea typeface="+mn-lt"/>
                <a:cs typeface="Calibri"/>
              </a:rPr>
              <a:t>%).</a:t>
            </a:r>
            <a:endParaRPr lang="en-GB" sz="1100" b="0" i="0" u="none" strike="noStrike" kern="1200" cap="none" spc="0" normalizeH="0" baseline="0" noProof="0">
              <a:ln>
                <a:noFill/>
              </a:ln>
              <a:solidFill>
                <a:srgbClr val="000000"/>
              </a:solidFill>
              <a:effectLst/>
              <a:uLnTx/>
              <a:uFillTx/>
              <a:latin typeface="Lexend" pitchFamily="2" charset="0"/>
              <a:ea typeface="+mn-lt"/>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cs typeface="Calibri"/>
            </a:endParaRPr>
          </a:p>
          <a:p>
            <a:pPr algn="just">
              <a:defRPr/>
            </a:pPr>
            <a:r>
              <a:rPr lang="en-GB" sz="1100">
                <a:solidFill>
                  <a:srgbClr val="000000"/>
                </a:solidFill>
                <a:latin typeface="Lexend" pitchFamily="2" charset="0"/>
                <a:ea typeface="+mn-lt"/>
                <a:cs typeface="Calibri"/>
              </a:rPr>
              <a:t>The</a:t>
            </a:r>
            <a:r>
              <a:rPr kumimoji="0" lang="en-GB" sz="1100" b="0" i="0" u="none" strike="noStrike" kern="1200" cap="none" spc="0" normalizeH="0" baseline="0" noProof="0">
                <a:ln>
                  <a:noFill/>
                </a:ln>
                <a:solidFill>
                  <a:srgbClr val="000000"/>
                </a:solidFill>
                <a:effectLst/>
                <a:uLnTx/>
                <a:uFillTx/>
                <a:latin typeface="Lexend" pitchFamily="2" charset="0"/>
                <a:ea typeface="+mn-lt"/>
                <a:cs typeface="Calibri"/>
              </a:rPr>
              <a:t> proportion of Children in Care from an ethnically diverse background has fallen</a:t>
            </a:r>
            <a:r>
              <a:rPr lang="en-GB" sz="1100">
                <a:solidFill>
                  <a:srgbClr val="000000"/>
                </a:solidFill>
                <a:latin typeface="Lexend" pitchFamily="2" charset="0"/>
                <a:ea typeface="+mn-lt"/>
                <a:cs typeface="Calibri"/>
              </a:rPr>
              <a:t> </a:t>
            </a:r>
            <a:r>
              <a:rPr kumimoji="0" lang="en-GB" sz="1100" b="0" i="0" u="none" strike="noStrike" kern="1200" cap="none" spc="0" normalizeH="0" baseline="0" noProof="0">
                <a:ln>
                  <a:noFill/>
                </a:ln>
                <a:solidFill>
                  <a:srgbClr val="000000"/>
                </a:solidFill>
                <a:effectLst/>
                <a:uLnTx/>
                <a:uFillTx/>
                <a:latin typeface="Lexend" pitchFamily="2" charset="0"/>
                <a:ea typeface="+mn-lt"/>
                <a:cs typeface="Calibri"/>
              </a:rPr>
              <a:t>(down </a:t>
            </a:r>
            <a:r>
              <a:rPr lang="en-GB" sz="1100">
                <a:solidFill>
                  <a:srgbClr val="000000"/>
                </a:solidFill>
                <a:latin typeface="Lexend" pitchFamily="2" charset="0"/>
                <a:ea typeface="+mn-lt"/>
                <a:cs typeface="Calibri"/>
              </a:rPr>
              <a:t>3.2%) and the</a:t>
            </a:r>
            <a:r>
              <a:rPr kumimoji="0" lang="en-GB" sz="1100" b="0" i="0" u="none" strike="noStrike" kern="1200" cap="none" spc="0" normalizeH="0" baseline="0" noProof="0">
                <a:ln>
                  <a:noFill/>
                </a:ln>
                <a:solidFill>
                  <a:srgbClr val="000000"/>
                </a:solidFill>
                <a:effectLst/>
                <a:uLnTx/>
                <a:uFillTx/>
                <a:latin typeface="Lexend" pitchFamily="2" charset="0"/>
                <a:ea typeface="+mn-lt"/>
                <a:cs typeface="Calibri"/>
              </a:rPr>
              <a:t> proportion of children from ethnically diverse backgrounds with child protection plans has </a:t>
            </a:r>
            <a:r>
              <a:rPr lang="en-GB" sz="1100">
                <a:solidFill>
                  <a:srgbClr val="000000"/>
                </a:solidFill>
                <a:latin typeface="Lexend" pitchFamily="2" charset="0"/>
                <a:ea typeface="+mn-lt"/>
                <a:cs typeface="Calibri"/>
              </a:rPr>
              <a:t>also decreased </a:t>
            </a:r>
            <a:r>
              <a:rPr kumimoji="0" lang="en-GB" sz="1100" b="0" i="0" u="none" strike="noStrike" kern="1200" cap="none" spc="0" normalizeH="0" baseline="0" noProof="0">
                <a:ln>
                  <a:noFill/>
                </a:ln>
                <a:solidFill>
                  <a:srgbClr val="000000"/>
                </a:solidFill>
                <a:effectLst/>
                <a:uLnTx/>
                <a:uFillTx/>
                <a:latin typeface="Lexend" pitchFamily="2" charset="0"/>
                <a:ea typeface="+mn-lt"/>
                <a:cs typeface="Calibri"/>
              </a:rPr>
              <a:t>to </a:t>
            </a:r>
            <a:r>
              <a:rPr lang="en-GB" sz="1100">
                <a:solidFill>
                  <a:srgbClr val="000000"/>
                </a:solidFill>
                <a:latin typeface="Lexend" pitchFamily="2" charset="0"/>
                <a:ea typeface="+mn-lt"/>
                <a:cs typeface="Calibri"/>
              </a:rPr>
              <a:t>15.8%.</a:t>
            </a:r>
            <a:endParaRPr lang="en-GB" sz="1100" b="0" i="0" u="none" strike="noStrike" kern="1200" cap="none" spc="0" normalizeH="0" baseline="0" noProof="0">
              <a:ln>
                <a:noFill/>
              </a:ln>
              <a:solidFill>
                <a:srgbClr val="000000"/>
              </a:solidFill>
              <a:effectLst/>
              <a:uLnTx/>
              <a:uFillTx/>
              <a:latin typeface="Lexend" pitchFamily="2" charset="0"/>
              <a:ea typeface="+mn-lt"/>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lt"/>
              <a:cs typeface="Calibri"/>
            </a:endParaRPr>
          </a:p>
          <a:p>
            <a:pPr algn="just">
              <a:defRPr/>
            </a:pPr>
            <a:r>
              <a:rPr lang="en-GB" sz="1100">
                <a:solidFill>
                  <a:srgbClr val="000000"/>
                </a:solidFill>
                <a:latin typeface="Lexend" pitchFamily="2" charset="0"/>
                <a:ea typeface="+mn-lt"/>
                <a:cs typeface="Calibri"/>
              </a:rPr>
              <a:t>T</a:t>
            </a:r>
            <a:r>
              <a:rPr lang="en-GB" sz="1100">
                <a:solidFill>
                  <a:srgbClr val="000000"/>
                </a:solidFill>
                <a:latin typeface="Lexend" pitchFamily="2" charset="0"/>
                <a:ea typeface="+mn-lt"/>
                <a:cs typeface="+mn-lt"/>
              </a:rPr>
              <a:t>he proportion of children from ethnically diverse backgrounds in care has decreased by 11%. This is a result of children from other ethnic groups in care dropping from 7% of total to 5% of total. All other groups have seen marginal increases and decreases.</a:t>
            </a:r>
            <a:endParaRPr lang="en-GB" sz="1100">
              <a:solidFill>
                <a:srgbClr val="000000"/>
              </a:solidFill>
              <a:latin typeface="Lexend" pitchFamily="2" charset="0"/>
              <a:ea typeface="+mn-lt"/>
              <a:cs typeface="Calibri"/>
            </a:endParaRPr>
          </a:p>
          <a:p>
            <a:pPr marL="0" marR="0" lvl="0" indent="0" algn="just" defTabSz="914400">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Lexend"/>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Calibri"/>
              <a:ea typeface="+mn-lt"/>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lt"/>
              <a:cs typeface="Calibri"/>
            </a:endParaRPr>
          </a:p>
        </p:txBody>
      </p:sp>
      <p:graphicFrame>
        <p:nvGraphicFramePr>
          <p:cNvPr id="8" name="Table 7">
            <a:extLst>
              <a:ext uri="{FF2B5EF4-FFF2-40B4-BE49-F238E27FC236}">
                <a16:creationId xmlns:a16="http://schemas.microsoft.com/office/drawing/2014/main" id="{5C662003-175C-42CC-BD10-6329BED11654}"/>
              </a:ext>
            </a:extLst>
          </p:cNvPr>
          <p:cNvGraphicFramePr>
            <a:graphicFrameLocks noGrp="1"/>
          </p:cNvGraphicFramePr>
          <p:nvPr>
            <p:extLst>
              <p:ext uri="{D42A27DB-BD31-4B8C-83A1-F6EECF244321}">
                <p14:modId xmlns:p14="http://schemas.microsoft.com/office/powerpoint/2010/main" val="556887334"/>
              </p:ext>
            </p:extLst>
          </p:nvPr>
        </p:nvGraphicFramePr>
        <p:xfrm>
          <a:off x="899837" y="919780"/>
          <a:ext cx="6547297" cy="4381410"/>
        </p:xfrm>
        <a:graphic>
          <a:graphicData uri="http://schemas.openxmlformats.org/drawingml/2006/table">
            <a:tbl>
              <a:tblPr firstRow="1" bandRow="1"/>
              <a:tblGrid>
                <a:gridCol w="1976146">
                  <a:extLst>
                    <a:ext uri="{9D8B030D-6E8A-4147-A177-3AD203B41FA5}">
                      <a16:colId xmlns:a16="http://schemas.microsoft.com/office/drawing/2014/main" val="4034003538"/>
                    </a:ext>
                  </a:extLst>
                </a:gridCol>
                <a:gridCol w="695987">
                  <a:extLst>
                    <a:ext uri="{9D8B030D-6E8A-4147-A177-3AD203B41FA5}">
                      <a16:colId xmlns:a16="http://schemas.microsoft.com/office/drawing/2014/main" val="3179834191"/>
                    </a:ext>
                  </a:extLst>
                </a:gridCol>
                <a:gridCol w="704194">
                  <a:extLst>
                    <a:ext uri="{9D8B030D-6E8A-4147-A177-3AD203B41FA5}">
                      <a16:colId xmlns:a16="http://schemas.microsoft.com/office/drawing/2014/main" val="2277526569"/>
                    </a:ext>
                  </a:extLst>
                </a:gridCol>
                <a:gridCol w="651641">
                  <a:extLst>
                    <a:ext uri="{9D8B030D-6E8A-4147-A177-3AD203B41FA5}">
                      <a16:colId xmlns:a16="http://schemas.microsoft.com/office/drawing/2014/main" val="742693960"/>
                    </a:ext>
                  </a:extLst>
                </a:gridCol>
                <a:gridCol w="774424">
                  <a:extLst>
                    <a:ext uri="{9D8B030D-6E8A-4147-A177-3AD203B41FA5}">
                      <a16:colId xmlns:a16="http://schemas.microsoft.com/office/drawing/2014/main" val="1836491562"/>
                    </a:ext>
                  </a:extLst>
                </a:gridCol>
                <a:gridCol w="904809">
                  <a:extLst>
                    <a:ext uri="{9D8B030D-6E8A-4147-A177-3AD203B41FA5}">
                      <a16:colId xmlns:a16="http://schemas.microsoft.com/office/drawing/2014/main" val="231473195"/>
                    </a:ext>
                  </a:extLst>
                </a:gridCol>
                <a:gridCol w="84009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i="0">
                          <a:latin typeface="Lexend"/>
                        </a:rPr>
                        <a:t>Q3:</a:t>
                      </a:r>
                    </a:p>
                    <a:p>
                      <a:pPr algn="ctr"/>
                      <a:r>
                        <a:rPr lang="en-GB" sz="1000" b="0" i="0">
                          <a:latin typeface="Lexend"/>
                        </a:rPr>
                        <a:t> 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Q4:</a:t>
                      </a:r>
                    </a:p>
                    <a:p>
                      <a:pPr algn="ctr"/>
                      <a:r>
                        <a:rPr lang="en-GB" sz="1000" b="0">
                          <a:latin typeface="Lexend"/>
                        </a:rPr>
                        <a:t>23/24</a:t>
                      </a:r>
                    </a:p>
                  </a:txBody>
                  <a:tcPr anchor="ctr">
                    <a:lnL w="12700" cmpd="sng">
                      <a:noFill/>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a:rPr>
                        <a:t>Q1:</a:t>
                      </a:r>
                    </a:p>
                    <a:p>
                      <a:pPr algn="ctr"/>
                      <a:r>
                        <a:rPr lang="en-GB" sz="1000" b="1">
                          <a:latin typeface="Lexend"/>
                        </a:rPr>
                        <a:t>24/25</a:t>
                      </a:r>
                    </a:p>
                  </a:txBody>
                  <a:tcPr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Target</a:t>
                      </a: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2156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a:rPr>
                        <a:t>Review representation of Ethnically Diverse CYP across the statutory social care system: Open to social care</a:t>
                      </a:r>
                      <a:endParaRPr lang="en-US" sz="1100">
                        <a:latin typeface="Lexend"/>
                      </a:endParaRP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a:rPr>
                        <a:t>23.2%</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a:rPr>
                        <a:t>23.3%</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rgbClr val="000000"/>
                          </a:solidFill>
                          <a:effectLst/>
                          <a:latin typeface="Lexend"/>
                        </a:rPr>
                        <a:t>24.1%</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US" sz="1100" b="0">
                          <a:latin typeface="Lexend"/>
                        </a:rPr>
                        <a:t>24.6%</a:t>
                      </a: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US" sz="1100" b="1">
                          <a:latin typeface="Lexend"/>
                        </a:rPr>
                        <a:t>25.07%</a:t>
                      </a:r>
                      <a:endParaRPr lang="en-US" sz="1100" b="1">
                        <a:latin typeface="Lexend" pitchFamily="2" charset="0"/>
                      </a:endParaRPr>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a:ea typeface="+mn-ea"/>
                          <a:cs typeface="+mn-cs"/>
                        </a:rPr>
                        <a:t>N/A</a:t>
                      </a:r>
                      <a:endParaRPr kumimoji="0" lang="en-US" sz="2000" b="0" i="0" u="none" strike="noStrike" kern="1200" cap="none" spc="0" normalizeH="0" baseline="0" noProof="0">
                        <a:ln>
                          <a:noFill/>
                        </a:ln>
                        <a:solidFill>
                          <a:srgbClr val="000000"/>
                        </a:solidFill>
                        <a:effectLst/>
                        <a:uLnTx/>
                        <a:uFillTx/>
                        <a:latin typeface="Lexend"/>
                        <a:ea typeface="+mn-ea"/>
                        <a:cs typeface="+mn-cs"/>
                      </a:endParaRP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16664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a:rPr>
                        <a:t>Review representation of Ethnically Diverse CYP across the statutory social care system: Children in Care</a:t>
                      </a:r>
                      <a:endParaRPr lang="en-US" sz="1100">
                        <a:latin typeface="Lexend"/>
                      </a:endParaRP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a:rPr>
                        <a:t>26.2%</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a:rPr>
                        <a:t>26.9%</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i="0" u="none" strike="noStrike">
                          <a:solidFill>
                            <a:srgbClr val="000000"/>
                          </a:solidFill>
                          <a:effectLst/>
                          <a:latin typeface="Lexend"/>
                        </a:rPr>
                        <a:t>29.1%</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US" sz="1100" b="0">
                          <a:latin typeface="Lexend"/>
                        </a:rPr>
                        <a:t>28.6%</a:t>
                      </a: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US" sz="1100" b="1">
                          <a:latin typeface="Lexend"/>
                        </a:rPr>
                        <a:t>25.4%</a:t>
                      </a:r>
                      <a:endParaRPr lang="en-US" sz="1100" b="1">
                        <a:latin typeface="Lexend" pitchFamily="2" charset="0"/>
                      </a:endParaRPr>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a:ea typeface="+mn-ea"/>
                          <a:cs typeface="+mn-cs"/>
                        </a:rPr>
                        <a:t>N/A</a:t>
                      </a:r>
                      <a:endParaRPr kumimoji="0" lang="en-US" sz="2000" b="0" i="0" u="none" strike="noStrike" kern="1200" cap="none" spc="0" normalizeH="0" baseline="0" noProof="0">
                        <a:ln>
                          <a:noFill/>
                        </a:ln>
                        <a:solidFill>
                          <a:srgbClr val="000000"/>
                        </a:solidFill>
                        <a:effectLst/>
                        <a:uLnTx/>
                        <a:uFillTx/>
                        <a:latin typeface="Lexend"/>
                        <a:ea typeface="+mn-ea"/>
                        <a:cs typeface="+mn-cs"/>
                      </a:endParaRPr>
                    </a:p>
                  </a:txBody>
                  <a:tcPr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560893"/>
                  </a:ext>
                </a:extLst>
              </a:tr>
              <a:tr h="11390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l">
                        <a:buNone/>
                      </a:pPr>
                      <a:r>
                        <a:rPr lang="en-GB" sz="1100" b="0" i="0" u="none" strike="noStrike">
                          <a:solidFill>
                            <a:srgbClr val="000000"/>
                          </a:solidFill>
                          <a:effectLst/>
                          <a:latin typeface="Lexend"/>
                        </a:rPr>
                        <a:t>Review representation of Ethnically Diverse CYP across the statutory social care system: Child protection</a:t>
                      </a:r>
                      <a:endParaRPr lang="en-US" sz="1100">
                        <a:latin typeface="Lexend"/>
                      </a:endParaRPr>
                    </a:p>
                  </a:txBody>
                  <a:tcPr marL="9349" marR="9349" marT="9349"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a:rPr>
                        <a:t>13.4%</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a:rPr>
                        <a:t>14.3%</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a:rPr>
                        <a:t>13.6%</a:t>
                      </a:r>
                    </a:p>
                  </a:txBody>
                  <a:tcPr marL="9349" marR="9349" marT="93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US" sz="1100" b="0">
                          <a:latin typeface="Lexend"/>
                        </a:rPr>
                        <a:t>16.5%</a:t>
                      </a:r>
                    </a:p>
                  </a:txBody>
                  <a:tcPr marL="9349" marR="9349" marT="9349" marB="0" anchor="ct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US" sz="1100" b="1">
                          <a:latin typeface="Lexend"/>
                        </a:rPr>
                        <a:t>15.8%</a:t>
                      </a:r>
                      <a:endParaRPr lang="en-US" sz="1100" b="1">
                        <a:latin typeface="Lexend" pitchFamily="2" charset="0"/>
                      </a:endParaRPr>
                    </a:p>
                  </a:txBody>
                  <a:tcPr marL="9349" marR="9349" marT="9349" marB="0" anchor="ct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Lexend"/>
                          <a:ea typeface="+mn-ea"/>
                          <a:cs typeface="+mn-cs"/>
                        </a:rPr>
                        <a:t>N/A</a:t>
                      </a:r>
                      <a:endParaRPr kumimoji="0" lang="en-US" sz="2000" b="0" i="0" u="none" strike="noStrike" kern="1200" cap="none" spc="0" normalizeH="0" baseline="0" noProof="0">
                        <a:ln>
                          <a:noFill/>
                        </a:ln>
                        <a:solidFill>
                          <a:srgbClr val="000000"/>
                        </a:solidFill>
                        <a:effectLst/>
                        <a:uLnTx/>
                        <a:uFillTx/>
                        <a:latin typeface="Lexend"/>
                        <a:ea typeface="+mn-ea"/>
                        <a:cs typeface="+mn-cs"/>
                      </a:endParaRPr>
                    </a:p>
                  </a:txBody>
                  <a:tcPr marL="9525" marR="9525" marT="9525" marB="0" anchor="ctr">
                    <a:lnL w="5715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1884121"/>
                  </a:ext>
                </a:extLst>
              </a:tr>
            </a:tbl>
          </a:graphicData>
        </a:graphic>
      </p:graphicFrame>
      <p:sp>
        <p:nvSpPr>
          <p:cNvPr id="9" name="Content Placeholder 2">
            <a:extLst>
              <a:ext uri="{FF2B5EF4-FFF2-40B4-BE49-F238E27FC236}">
                <a16:creationId xmlns:a16="http://schemas.microsoft.com/office/drawing/2014/main" id="{05758060-A6D9-745C-CD59-CFC00B88CB78}"/>
              </a:ext>
            </a:extLst>
          </p:cNvPr>
          <p:cNvSpPr txBox="1">
            <a:spLocks/>
          </p:cNvSpPr>
          <p:nvPr/>
        </p:nvSpPr>
        <p:spPr>
          <a:xfrm>
            <a:off x="899837" y="6336459"/>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180956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Manual Operation 20">
            <a:extLst>
              <a:ext uri="{FF2B5EF4-FFF2-40B4-BE49-F238E27FC236}">
                <a16:creationId xmlns:a16="http://schemas.microsoft.com/office/drawing/2014/main" id="{87616B90-3FA6-1275-A753-02360BB6DDF4}"/>
              </a:ext>
            </a:extLst>
          </p:cNvPr>
          <p:cNvSpPr/>
          <p:nvPr/>
        </p:nvSpPr>
        <p:spPr>
          <a:xfrm rot="5400000">
            <a:off x="688892" y="1071696"/>
            <a:ext cx="1228218" cy="941453"/>
          </a:xfrm>
          <a:prstGeom prst="flowChartManualOperation">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59DFD71-EC24-16EC-C651-AA82946AC1F2}"/>
              </a:ext>
            </a:extLst>
          </p:cNvPr>
          <p:cNvSpPr>
            <a:spLocks noGrp="1"/>
          </p:cNvSpPr>
          <p:nvPr>
            <p:ph type="sldNum" sz="quarter" idx="12"/>
          </p:nvPr>
        </p:nvSpPr>
        <p:spPr>
          <a:xfrm>
            <a:off x="9341812" y="6555694"/>
            <a:ext cx="2813143" cy="30083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A83EB-D591-46D9-B640-C71F360798B1}" type="slidenum">
              <a:rPr kumimoji="0" lang="en-GB" sz="1200" b="0" i="0" u="none" strike="noStrike" kern="1200" cap="none" spc="0" normalizeH="0" baseline="0" noProof="0" smtClean="0">
                <a:ln>
                  <a:noFill/>
                </a:ln>
                <a:solidFill>
                  <a:prstClr val="black">
                    <a:tint val="75000"/>
                  </a:prstClr>
                </a:solidFill>
                <a:effectLst/>
                <a:uLnTx/>
                <a:uFillTx/>
                <a:latin typeface="Lexen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Lexend" pitchFamily="2" charset="0"/>
              <a:ea typeface="+mn-ea"/>
              <a:cs typeface="+mn-cs"/>
            </a:endParaRPr>
          </a:p>
        </p:txBody>
      </p:sp>
      <p:sp>
        <p:nvSpPr>
          <p:cNvPr id="17" name="Rectangle: Rounded Corners 16">
            <a:extLst>
              <a:ext uri="{FF2B5EF4-FFF2-40B4-BE49-F238E27FC236}">
                <a16:creationId xmlns:a16="http://schemas.microsoft.com/office/drawing/2014/main" id="{604D1AE3-16F7-52EF-5F41-4025BD617C8F}"/>
              </a:ext>
            </a:extLst>
          </p:cNvPr>
          <p:cNvSpPr/>
          <p:nvPr/>
        </p:nvSpPr>
        <p:spPr>
          <a:xfrm>
            <a:off x="1105859" y="924152"/>
            <a:ext cx="8698017" cy="5233775"/>
          </a:xfrm>
          <a:prstGeom prst="roundRect">
            <a:avLst>
              <a:gd name="adj" fmla="val 2818"/>
            </a:avLst>
          </a:prstGeom>
          <a:solidFill>
            <a:srgbClr val="FFFFFF">
              <a:lumMod val="95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Title 2">
            <a:extLst>
              <a:ext uri="{FF2B5EF4-FFF2-40B4-BE49-F238E27FC236}">
                <a16:creationId xmlns:a16="http://schemas.microsoft.com/office/drawing/2014/main" id="{13A7BE3B-368B-0E61-DC2D-1C03039F8CDC}"/>
              </a:ext>
            </a:extLst>
          </p:cNvPr>
          <p:cNvSpPr txBox="1">
            <a:spLocks/>
          </p:cNvSpPr>
          <p:nvPr/>
        </p:nvSpPr>
        <p:spPr>
          <a:xfrm rot="16200000">
            <a:off x="-3090737" y="3052273"/>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ysClr val="window" lastClr="FFFFFF"/>
                </a:solidFill>
                <a:effectLst/>
                <a:uLnTx/>
                <a:uFillTx/>
                <a:latin typeface="Lexend" pitchFamily="2" charset="0"/>
                <a:ea typeface="+mj-ea"/>
                <a:cs typeface="+mj-cs"/>
              </a:rPr>
              <a:t>Contents</a:t>
            </a:r>
          </a:p>
        </p:txBody>
      </p:sp>
      <p:sp>
        <p:nvSpPr>
          <p:cNvPr id="20" name="Arrow: Pentagon 19">
            <a:extLst>
              <a:ext uri="{FF2B5EF4-FFF2-40B4-BE49-F238E27FC236}">
                <a16:creationId xmlns:a16="http://schemas.microsoft.com/office/drawing/2014/main" id="{216499CA-CB3B-E10E-B545-5996F389FDF2}"/>
              </a:ext>
            </a:extLst>
          </p:cNvPr>
          <p:cNvSpPr/>
          <p:nvPr/>
        </p:nvSpPr>
        <p:spPr>
          <a:xfrm>
            <a:off x="834769" y="1174600"/>
            <a:ext cx="8698017" cy="735644"/>
          </a:xfrm>
          <a:prstGeom prst="homePlate">
            <a:avLst/>
          </a:prstGeom>
          <a:solidFill>
            <a:srgbClr val="E4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5F9A47D-77C2-D097-7952-1F85F008A04A}"/>
              </a:ext>
            </a:extLst>
          </p:cNvPr>
          <p:cNvSpPr txBox="1"/>
          <p:nvPr/>
        </p:nvSpPr>
        <p:spPr>
          <a:xfrm>
            <a:off x="1210563" y="1347518"/>
            <a:ext cx="236701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Lexend" pitchFamily="2" charset="0"/>
                <a:ea typeface="+mn-ea"/>
                <a:cs typeface="+mn-cs"/>
              </a:rPr>
              <a:t>Corporate Scrutiny</a:t>
            </a:r>
          </a:p>
        </p:txBody>
      </p:sp>
      <p:sp>
        <p:nvSpPr>
          <p:cNvPr id="23" name="TextBox 22">
            <a:extLst>
              <a:ext uri="{FF2B5EF4-FFF2-40B4-BE49-F238E27FC236}">
                <a16:creationId xmlns:a16="http://schemas.microsoft.com/office/drawing/2014/main" id="{91521C18-67F3-08EC-8045-FA284E8C65E5}"/>
              </a:ext>
            </a:extLst>
          </p:cNvPr>
          <p:cNvSpPr txBox="1"/>
          <p:nvPr/>
        </p:nvSpPr>
        <p:spPr>
          <a:xfrm>
            <a:off x="1176799" y="2136463"/>
            <a:ext cx="4510535" cy="329320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prstClr val="black"/>
                </a:solidFill>
                <a:effectLst/>
                <a:uLnTx/>
                <a:uFillTx/>
                <a:latin typeface="Lexend" pitchFamily="2" charset="0"/>
                <a:ea typeface="+mn-ea"/>
                <a:cs typeface="+mn-cs"/>
              </a:rPr>
              <a:t>The Essex story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Lexend" pitchFamily="2" charset="0"/>
                <a:ea typeface="+mn-ea"/>
                <a:cs typeface="+mn-cs"/>
                <a:hlinkClick r:id="rId2" action="ppaction://hlinksldjump"/>
              </a:rPr>
              <a:t>Purpose of the report</a:t>
            </a:r>
            <a:endParaRPr kumimoji="0" lang="en-GB" sz="1400" b="0" i="0" u="none" strike="noStrike" kern="1200" cap="none" spc="0" normalizeH="0" baseline="0" noProof="0" dirty="0">
              <a:ln>
                <a:noFill/>
              </a:ln>
              <a:solidFill>
                <a:prstClr val="black"/>
              </a:solidFill>
              <a:effectLst/>
              <a:uLnTx/>
              <a:uFillTx/>
              <a:latin typeface="Lexend" pitchFamily="2" charset="0"/>
              <a:ea typeface="+mn-ea"/>
              <a:cs typeface="+mn-cs"/>
            </a:endParaRPr>
          </a:p>
          <a:p>
            <a:pPr marR="0" lvl="1" algn="l" defTabSz="914400" rtl="0" eaLnBrk="1" fontAlgn="auto" latinLnBrk="0" hangingPunct="1">
              <a:lnSpc>
                <a:spcPct val="100000"/>
              </a:lnSpc>
              <a:spcBef>
                <a:spcPts val="0"/>
              </a:spcBef>
              <a:spcAft>
                <a:spcPts val="0"/>
              </a:spcAft>
              <a:buClrTx/>
              <a:buSzTx/>
              <a:tabLst/>
              <a:defRPr/>
            </a:pPr>
            <a:endParaRPr kumimoji="0" lang="en-GB" sz="1600" b="1" i="0" u="none" strike="noStrike" kern="1200" cap="none" spc="0" normalizeH="0" baseline="0" noProof="0" dirty="0">
              <a:ln>
                <a:noFill/>
              </a:ln>
              <a:solidFill>
                <a:prstClr val="black"/>
              </a:solidFill>
              <a:effectLst/>
              <a:uLnTx/>
              <a:uFillTx/>
              <a:latin typeface="Lexend"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prstClr val="black"/>
                </a:solidFill>
                <a:effectLst/>
                <a:uLnTx/>
                <a:uFillTx/>
                <a:latin typeface="Lexend" pitchFamily="2" charset="0"/>
                <a:ea typeface="+mn-ea"/>
                <a:cs typeface="+mn-cs"/>
              </a:rPr>
              <a:t>Strategic Performance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Lexend" pitchFamily="2" charset="0"/>
                <a:ea typeface="+mn-ea"/>
                <a:cs typeface="+mn-cs"/>
                <a:hlinkClick r:id="rId3" action="ppaction://hlinksldjump"/>
              </a:rPr>
              <a:t>Everyone’s Essex: Achievements</a:t>
            </a:r>
            <a:endParaRPr kumimoji="0" lang="en-GB" sz="1400" b="0" i="0" u="none" strike="noStrike" kern="1200" cap="none" spc="0" normalizeH="0" baseline="0" noProof="0" dirty="0">
              <a:ln>
                <a:noFill/>
              </a:ln>
              <a:solidFill>
                <a:prstClr val="black"/>
              </a:solidFill>
              <a:effectLst/>
              <a:uLnTx/>
              <a:uFillTx/>
              <a:latin typeface="Lexend" pitchFamily="2"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Lexend" pitchFamily="2" charset="0"/>
                <a:ea typeface="+mn-ea"/>
                <a:cs typeface="+mn-cs"/>
                <a:hlinkClick r:id="rId3" action="ppaction://hlinksldjump"/>
              </a:rPr>
              <a:t>Measures to watch </a:t>
            </a:r>
            <a:endParaRPr lang="en-GB" sz="1400" dirty="0">
              <a:solidFill>
                <a:prstClr val="black"/>
              </a:solidFill>
              <a:latin typeface="Lexend" pitchFamily="2" charset="0"/>
              <a:hlinkClick r:id="" action="ppaction://noaction"/>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Lexend" pitchFamily="2" charset="0"/>
                <a:ea typeface="+mn-ea"/>
                <a:cs typeface="+mn-cs"/>
                <a:hlinkClick r:id="rId4" action="ppaction://hlinksldjump"/>
              </a:rPr>
              <a:t>Strategic Performance: Quarter 1 outturns </a:t>
            </a:r>
            <a:endParaRPr kumimoji="0" lang="en-GB" sz="1400" b="0" i="0" u="none" strike="noStrike" kern="1200" cap="none" spc="0" normalizeH="0" baseline="0" noProof="0" dirty="0">
              <a:ln>
                <a:noFill/>
              </a:ln>
              <a:solidFill>
                <a:prstClr val="black"/>
              </a:solidFill>
              <a:effectLst/>
              <a:uLnTx/>
              <a:uFillTx/>
              <a:latin typeface="Lexend" pitchFamily="2"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Lexend" pitchFamily="2" charset="0"/>
                <a:ea typeface="+mn-ea"/>
                <a:cs typeface="+mn-cs"/>
                <a:hlinkClick r:id="rId5" action="ppaction://hlinksldjump"/>
              </a:rPr>
              <a:t>Organisational Health Measures </a:t>
            </a:r>
            <a:endParaRPr kumimoji="0" lang="en-GB" sz="1400" b="0" i="0" u="none" strike="noStrike" kern="1200" cap="none" spc="0" normalizeH="0" baseline="0" noProof="0" dirty="0">
              <a:ln>
                <a:noFill/>
              </a:ln>
              <a:solidFill>
                <a:prstClr val="black"/>
              </a:solidFill>
              <a:effectLst/>
              <a:uLnTx/>
              <a:uFillTx/>
              <a:latin typeface="Lexend" pitchFamily="2"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Lexend"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prstClr val="black"/>
                </a:solidFill>
                <a:effectLst/>
                <a:uLnTx/>
                <a:uFillTx/>
                <a:latin typeface="Lexend" pitchFamily="2" charset="0"/>
                <a:ea typeface="+mn-ea"/>
                <a:cs typeface="+mn-cs"/>
              </a:rPr>
              <a:t>Deliverables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Lexend" pitchFamily="2" charset="0"/>
                <a:ea typeface="+mn-ea"/>
                <a:cs typeface="+mn-cs"/>
                <a:hlinkClick r:id="rId6" action="ppaction://hlinksldjump"/>
              </a:rPr>
              <a:t>Deliverables 2024/25</a:t>
            </a:r>
            <a:endParaRPr lang="en-GB" sz="1400" noProof="0" dirty="0">
              <a:solidFill>
                <a:prstClr val="black"/>
              </a:solidFill>
              <a:latin typeface="Lexend" pitchFamily="2" charset="0"/>
            </a:endParaRPr>
          </a:p>
          <a:p>
            <a:pPr marR="0" lvl="1"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prstClr val="black"/>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 name="Graphic 38" descr="Badge 3 with solid fill">
            <a:extLst>
              <a:ext uri="{FF2B5EF4-FFF2-40B4-BE49-F238E27FC236}">
                <a16:creationId xmlns:a16="http://schemas.microsoft.com/office/drawing/2014/main" id="{DAB863D2-354F-3A45-0604-145ED8508B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73254" y="1196869"/>
            <a:ext cx="500253" cy="500253"/>
          </a:xfrm>
          <a:prstGeom prst="rect">
            <a:avLst/>
          </a:prstGeom>
        </p:spPr>
      </p:pic>
      <p:sp>
        <p:nvSpPr>
          <p:cNvPr id="9" name="Rectangle: Rounded Corners 8">
            <a:extLst>
              <a:ext uri="{FF2B5EF4-FFF2-40B4-BE49-F238E27FC236}">
                <a16:creationId xmlns:a16="http://schemas.microsoft.com/office/drawing/2014/main" id="{F7601798-38D4-A724-5D11-B5D708529CEF}"/>
              </a:ext>
            </a:extLst>
          </p:cNvPr>
          <p:cNvSpPr/>
          <p:nvPr/>
        </p:nvSpPr>
        <p:spPr>
          <a:xfrm>
            <a:off x="1210563" y="481907"/>
            <a:ext cx="4304643" cy="362482"/>
          </a:xfrm>
          <a:prstGeom prst="roundRect">
            <a:avLst>
              <a:gd name="adj" fmla="val 5000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A4D7C05-446F-52A8-6349-CD23895B1DD2}"/>
              </a:ext>
            </a:extLst>
          </p:cNvPr>
          <p:cNvSpPr txBox="1"/>
          <p:nvPr/>
        </p:nvSpPr>
        <p:spPr>
          <a:xfrm>
            <a:off x="2223031" y="481907"/>
            <a:ext cx="31957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Lexend" pitchFamily="2" charset="0"/>
                <a:ea typeface="+mn-ea"/>
                <a:cs typeface="+mn-cs"/>
              </a:rPr>
              <a:t>In this report pack</a:t>
            </a:r>
          </a:p>
        </p:txBody>
      </p:sp>
    </p:spTree>
    <p:extLst>
      <p:ext uri="{BB962C8B-B14F-4D97-AF65-F5344CB8AC3E}">
        <p14:creationId xmlns:p14="http://schemas.microsoft.com/office/powerpoint/2010/main" val="314341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70DAD-00E6-A3D4-475F-8B7E6A349BB4}"/>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20</a:t>
            </a:fld>
            <a:endParaRPr lang="en-GB">
              <a:latin typeface="Lexend" pitchFamily="2" charset="0"/>
            </a:endParaRPr>
          </a:p>
        </p:txBody>
      </p:sp>
      <p:sp>
        <p:nvSpPr>
          <p:cNvPr id="2" name="Rectangle: Rounded Corners 1">
            <a:extLst>
              <a:ext uri="{FF2B5EF4-FFF2-40B4-BE49-F238E27FC236}">
                <a16:creationId xmlns:a16="http://schemas.microsoft.com/office/drawing/2014/main" id="{058F5D6E-F87A-0A8B-B9B5-EB578D6ECEC2}"/>
              </a:ext>
            </a:extLst>
          </p:cNvPr>
          <p:cNvSpPr/>
          <p:nvPr/>
        </p:nvSpPr>
        <p:spPr>
          <a:xfrm>
            <a:off x="7507941" y="95250"/>
            <a:ext cx="4633917" cy="4493638"/>
          </a:xfrm>
          <a:prstGeom prst="roundRect">
            <a:avLst>
              <a:gd name="adj" fmla="val 2563"/>
            </a:avLst>
          </a:prstGeom>
          <a:solidFill>
            <a:srgbClr val="729D4D">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itle 4">
            <a:extLst>
              <a:ext uri="{FF2B5EF4-FFF2-40B4-BE49-F238E27FC236}">
                <a16:creationId xmlns:a16="http://schemas.microsoft.com/office/drawing/2014/main" id="{5F7DB45E-F69A-2150-8270-03F8A595AD11}"/>
              </a:ext>
            </a:extLst>
          </p:cNvPr>
          <p:cNvSpPr txBox="1">
            <a:spLocks/>
          </p:cNvSpPr>
          <p:nvPr/>
        </p:nvSpPr>
        <p:spPr>
          <a:xfrm rot="16200000">
            <a:off x="-3054899" y="3053745"/>
            <a:ext cx="6858001" cy="750508"/>
          </a:xfrm>
          <a:prstGeom prst="rect">
            <a:avLst/>
          </a:prstGeom>
          <a:solidFill>
            <a:srgbClr val="414745"/>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rPr>
              <a:t>Service Excellence </a:t>
            </a:r>
          </a:p>
        </p:txBody>
      </p:sp>
      <p:sp>
        <p:nvSpPr>
          <p:cNvPr id="7" name="TextBox 6">
            <a:extLst>
              <a:ext uri="{FF2B5EF4-FFF2-40B4-BE49-F238E27FC236}">
                <a16:creationId xmlns:a16="http://schemas.microsoft.com/office/drawing/2014/main" id="{86A28FB7-124E-4BCF-A229-6A32EF437DC6}"/>
              </a:ext>
            </a:extLst>
          </p:cNvPr>
          <p:cNvSpPr txBox="1"/>
          <p:nvPr/>
        </p:nvSpPr>
        <p:spPr>
          <a:xfrm>
            <a:off x="7594029" y="169184"/>
            <a:ext cx="4547829" cy="1592381"/>
          </a:xfrm>
          <a:prstGeom prst="rect">
            <a:avLst/>
          </a:prstGeom>
          <a:noFill/>
        </p:spPr>
        <p:txBody>
          <a:bodyPr wrap="square" lIns="0" tIns="0" rIns="0" bIns="0" rtlCol="0" anchor="t">
            <a:noAutofit/>
          </a:bodyPr>
          <a:lstStyle/>
          <a:p>
            <a:pPr>
              <a:spcAft>
                <a:spcPts val="1200"/>
              </a:spcAft>
            </a:pPr>
            <a:r>
              <a:rPr kumimoji="0" lang="en-GB" sz="1050" b="1" i="0" u="none" strike="noStrike" kern="0" cap="none" spc="0" normalizeH="0" baseline="0" noProof="0">
                <a:ln>
                  <a:noFill/>
                </a:ln>
                <a:solidFill>
                  <a:srgbClr val="000000"/>
                </a:solidFill>
                <a:effectLst/>
                <a:uLnTx/>
                <a:uFillTx/>
                <a:latin typeface="Lexend" pitchFamily="2" charset="0"/>
              </a:rPr>
              <a:t>Social Value: </a:t>
            </a:r>
            <a:r>
              <a:rPr lang="en-GB" sz="1050">
                <a:solidFill>
                  <a:srgbClr val="000000"/>
                </a:solidFill>
                <a:effectLst/>
                <a:latin typeface="Lexend" pitchFamily="2" charset="0"/>
                <a:ea typeface="Calibri" panose="020F0502020204030204" pitchFamily="34" charset="0"/>
              </a:rPr>
              <a:t>125 suppliers have made SV commitments amounting to £111.5 million, an increase of £418,341 since the last report.  Of these, 31 are still yet to deliver against their commitments.  </a:t>
            </a:r>
            <a:endParaRPr lang="en-GB" sz="1050">
              <a:effectLst/>
              <a:latin typeface="Lexend" pitchFamily="2" charset="0"/>
              <a:ea typeface="Calibri" panose="020F0502020204030204" pitchFamily="34" charset="0"/>
            </a:endParaRPr>
          </a:p>
          <a:p>
            <a:r>
              <a:rPr lang="en-GB" sz="1050">
                <a:solidFill>
                  <a:srgbClr val="000000"/>
                </a:solidFill>
                <a:effectLst/>
                <a:latin typeface="Lexend" pitchFamily="2" charset="0"/>
                <a:ea typeface="Calibri" panose="020F0502020204030204" pitchFamily="34" charset="0"/>
              </a:rPr>
              <a:t>The overall delivery against commitments across all themes has increased from 83% to 106%, with A Strong Inclusive &amp; Sustainable Economy theme seeing the largest increase from 90% to 113%. The key contributors are:</a:t>
            </a:r>
            <a:endParaRPr lang="en-GB" sz="1050">
              <a:effectLst/>
              <a:latin typeface="Lexend" pitchFamily="2" charset="0"/>
              <a:ea typeface="Calibri" panose="020F0502020204030204" pitchFamily="34" charset="0"/>
            </a:endParaRPr>
          </a:p>
          <a:p>
            <a:pPr marL="342900" lvl="0" indent="-342900">
              <a:lnSpc>
                <a:spcPct val="100000"/>
              </a:lnSpc>
              <a:buFont typeface="Symbol" panose="05050102010706020507" pitchFamily="18" charset="2"/>
              <a:buChar char=""/>
            </a:pPr>
            <a:r>
              <a:rPr lang="en-GB" sz="1050">
                <a:solidFill>
                  <a:srgbClr val="000000"/>
                </a:solidFill>
                <a:effectLst/>
                <a:latin typeface="Lexend" pitchFamily="2" charset="0"/>
                <a:ea typeface="Times New Roman" panose="02020603050405020304" pitchFamily="18" charset="0"/>
              </a:rPr>
              <a:t>Total amount (£) spent through contracts with local micro and small enterprises within your supply chain. </a:t>
            </a:r>
            <a:endParaRPr lang="en-GB" sz="1050">
              <a:solidFill>
                <a:srgbClr val="000000"/>
              </a:solidFill>
              <a:effectLst/>
              <a:latin typeface="Lexend" pitchFamily="2" charset="0"/>
              <a:ea typeface="Calibri" panose="020F0502020204030204" pitchFamily="34" charset="0"/>
            </a:endParaRPr>
          </a:p>
          <a:p>
            <a:pPr marL="342900" lvl="0" indent="-342900">
              <a:buFont typeface="Symbol" panose="05050102010706020507" pitchFamily="18" charset="2"/>
              <a:buChar char=""/>
              <a:tabLst>
                <a:tab pos="457200" algn="l"/>
              </a:tabLst>
            </a:pPr>
            <a:r>
              <a:rPr lang="en-GB" sz="1050">
                <a:solidFill>
                  <a:srgbClr val="000000"/>
                </a:solidFill>
                <a:effectLst/>
                <a:latin typeface="Lexend" pitchFamily="2" charset="0"/>
                <a:ea typeface="Times New Roman" panose="02020603050405020304" pitchFamily="18" charset="0"/>
              </a:rPr>
              <a:t>Contributing to outcomes related to Business growth and the impact of public sector spend within the county maximised”.</a:t>
            </a:r>
            <a:endParaRPr lang="en-GB" sz="1050">
              <a:solidFill>
                <a:srgbClr val="000000"/>
              </a:solidFill>
              <a:effectLst/>
              <a:latin typeface="Lexend" pitchFamily="2" charset="0"/>
              <a:ea typeface="Calibri" panose="020F0502020204030204" pitchFamily="34" charset="0"/>
            </a:endParaRPr>
          </a:p>
          <a:p>
            <a:pPr>
              <a:spcAft>
                <a:spcPts val="1200"/>
              </a:spcAft>
            </a:pPr>
            <a:r>
              <a:rPr lang="en-GB" sz="1050">
                <a:solidFill>
                  <a:srgbClr val="000000"/>
                </a:solidFill>
                <a:effectLst/>
                <a:latin typeface="Lexend" pitchFamily="2" charset="0"/>
                <a:ea typeface="Calibri" panose="020F0502020204030204" pitchFamily="34" charset="0"/>
              </a:rPr>
              <a:t>Over delivery on commitments for FTE jobs remains high, with the current delivered total being 3,740 against a commitment of 1,996 units.  This is an increase of 634 units since the previous report.  Local people (FTE) hired or retained on the contract for one year or the whole duration of the contract is the biggest contributing factor to the over delivery.</a:t>
            </a:r>
            <a:endParaRPr lang="en-GB" sz="1050">
              <a:effectLst/>
              <a:latin typeface="Lexend" pitchFamily="2" charset="0"/>
              <a:ea typeface="Calibri" panose="020F0502020204030204" pitchFamily="34" charset="0"/>
            </a:endParaRPr>
          </a:p>
          <a:p>
            <a:pPr>
              <a:spcAft>
                <a:spcPts val="1200"/>
              </a:spcAft>
            </a:pPr>
            <a:r>
              <a:rPr lang="en-GB" sz="1050">
                <a:solidFill>
                  <a:srgbClr val="000000"/>
                </a:solidFill>
                <a:effectLst/>
                <a:latin typeface="Lexend" pitchFamily="2" charset="0"/>
                <a:ea typeface="Calibri" panose="020F0502020204030204" pitchFamily="34" charset="0"/>
              </a:rPr>
              <a:t>Delivery on CO</a:t>
            </a:r>
            <a:r>
              <a:rPr lang="en-GB" sz="1050" baseline="-25000">
                <a:solidFill>
                  <a:srgbClr val="000000"/>
                </a:solidFill>
                <a:effectLst/>
                <a:latin typeface="Lexend" pitchFamily="2" charset="0"/>
                <a:ea typeface="Calibri" panose="020F0502020204030204" pitchFamily="34" charset="0"/>
              </a:rPr>
              <a:t>2</a:t>
            </a:r>
            <a:r>
              <a:rPr lang="en-GB" sz="1050">
                <a:solidFill>
                  <a:srgbClr val="000000"/>
                </a:solidFill>
                <a:effectLst/>
                <a:latin typeface="Lexend" pitchFamily="2" charset="0"/>
                <a:ea typeface="Calibri" panose="020F0502020204030204" pitchFamily="34" charset="0"/>
              </a:rPr>
              <a:t> emissions remains constant at 50% of the amount committed with the key contributors being renewable energy measures and reduced CO</a:t>
            </a:r>
            <a:r>
              <a:rPr lang="en-GB" sz="1050" baseline="-25000">
                <a:solidFill>
                  <a:srgbClr val="000000"/>
                </a:solidFill>
                <a:effectLst/>
                <a:latin typeface="Lexend" pitchFamily="2" charset="0"/>
                <a:ea typeface="Calibri" panose="020F0502020204030204" pitchFamily="34" charset="0"/>
              </a:rPr>
              <a:t>2</a:t>
            </a:r>
            <a:r>
              <a:rPr lang="en-GB" sz="1050">
                <a:solidFill>
                  <a:srgbClr val="000000"/>
                </a:solidFill>
                <a:effectLst/>
                <a:latin typeface="Lexend" pitchFamily="2" charset="0"/>
                <a:ea typeface="Calibri" panose="020F0502020204030204" pitchFamily="34" charset="0"/>
              </a:rPr>
              <a:t> emissions through de-carbonisation.  Over 500,000 miles have been saved due to cycle to work programmes, public transport, and carpooling programmes and over 3 million miles have been driven with low or zero emission vehicles.  Suppliers contributing the biggest amount to the latter are those that support residents aged over 65 with social care services.</a:t>
            </a:r>
            <a:endParaRPr lang="en-GB" sz="1050">
              <a:effectLst/>
              <a:latin typeface="Lexend" pitchFamily="2" charset="0"/>
              <a:ea typeface="Calibri" panose="020F0502020204030204" pitchFamily="34" charset="0"/>
            </a:endParaRPr>
          </a:p>
          <a:p>
            <a:endParaRPr kumimoji="0" lang="en-GB" sz="11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1134"/>
              </a:spcAft>
              <a:buClrTx/>
              <a:buSzTx/>
              <a:buFontTx/>
              <a:buNone/>
              <a:tabLst/>
              <a:defRPr/>
            </a:pPr>
            <a:endParaRPr kumimoji="0" lang="en-GB" sz="1500" b="0" i="0" u="none" strike="noStrike" kern="0" cap="none" spc="0" normalizeH="0" baseline="0" noProof="0">
              <a:ln>
                <a:noFill/>
              </a:ln>
              <a:solidFill>
                <a:srgbClr val="000000"/>
              </a:solidFill>
              <a:effectLst/>
              <a:uLnTx/>
              <a:uFillTx/>
            </a:endParaRPr>
          </a:p>
        </p:txBody>
      </p:sp>
      <p:sp>
        <p:nvSpPr>
          <p:cNvPr id="8" name="Rectangle: Rounded Corners 7">
            <a:extLst>
              <a:ext uri="{FF2B5EF4-FFF2-40B4-BE49-F238E27FC236}">
                <a16:creationId xmlns:a16="http://schemas.microsoft.com/office/drawing/2014/main" id="{B3D70156-38CE-B456-1CEE-01DEC19267BF}"/>
              </a:ext>
            </a:extLst>
          </p:cNvPr>
          <p:cNvSpPr/>
          <p:nvPr/>
        </p:nvSpPr>
        <p:spPr>
          <a:xfrm>
            <a:off x="7543887" y="4684138"/>
            <a:ext cx="4597971" cy="2078612"/>
          </a:xfrm>
          <a:prstGeom prst="roundRect">
            <a:avLst>
              <a:gd name="adj" fmla="val 3082"/>
            </a:avLst>
          </a:prstGeom>
          <a:solidFill>
            <a:srgbClr val="EA8F16">
              <a:alpha val="3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9" name="Table 8">
            <a:extLst>
              <a:ext uri="{FF2B5EF4-FFF2-40B4-BE49-F238E27FC236}">
                <a16:creationId xmlns:a16="http://schemas.microsoft.com/office/drawing/2014/main" id="{6CA9666E-D160-9637-18CD-8829936E3211}"/>
              </a:ext>
            </a:extLst>
          </p:cNvPr>
          <p:cNvGraphicFramePr>
            <a:graphicFrameLocks noGrp="1"/>
          </p:cNvGraphicFramePr>
          <p:nvPr>
            <p:extLst>
              <p:ext uri="{D42A27DB-BD31-4B8C-83A1-F6EECF244321}">
                <p14:modId xmlns:p14="http://schemas.microsoft.com/office/powerpoint/2010/main" val="124715531"/>
              </p:ext>
            </p:extLst>
          </p:nvPr>
        </p:nvGraphicFramePr>
        <p:xfrm>
          <a:off x="855000" y="1257899"/>
          <a:ext cx="6547297" cy="3340515"/>
        </p:xfrm>
        <a:graphic>
          <a:graphicData uri="http://schemas.openxmlformats.org/drawingml/2006/table">
            <a:tbl>
              <a:tblPr firstRow="1" bandRow="1"/>
              <a:tblGrid>
                <a:gridCol w="1817744">
                  <a:extLst>
                    <a:ext uri="{9D8B030D-6E8A-4147-A177-3AD203B41FA5}">
                      <a16:colId xmlns:a16="http://schemas.microsoft.com/office/drawing/2014/main" val="4034003538"/>
                    </a:ext>
                  </a:extLst>
                </a:gridCol>
                <a:gridCol w="737420">
                  <a:extLst>
                    <a:ext uri="{9D8B030D-6E8A-4147-A177-3AD203B41FA5}">
                      <a16:colId xmlns:a16="http://schemas.microsoft.com/office/drawing/2014/main" val="3179834191"/>
                    </a:ext>
                  </a:extLst>
                </a:gridCol>
                <a:gridCol w="678425">
                  <a:extLst>
                    <a:ext uri="{9D8B030D-6E8A-4147-A177-3AD203B41FA5}">
                      <a16:colId xmlns:a16="http://schemas.microsoft.com/office/drawing/2014/main" val="2277526569"/>
                    </a:ext>
                  </a:extLst>
                </a:gridCol>
                <a:gridCol w="678426">
                  <a:extLst>
                    <a:ext uri="{9D8B030D-6E8A-4147-A177-3AD203B41FA5}">
                      <a16:colId xmlns:a16="http://schemas.microsoft.com/office/drawing/2014/main" val="742693960"/>
                    </a:ext>
                  </a:extLst>
                </a:gridCol>
                <a:gridCol w="797140">
                  <a:extLst>
                    <a:ext uri="{9D8B030D-6E8A-4147-A177-3AD203B41FA5}">
                      <a16:colId xmlns:a16="http://schemas.microsoft.com/office/drawing/2014/main" val="1836491562"/>
                    </a:ext>
                  </a:extLst>
                </a:gridCol>
                <a:gridCol w="998046">
                  <a:extLst>
                    <a:ext uri="{9D8B030D-6E8A-4147-A177-3AD203B41FA5}">
                      <a16:colId xmlns:a16="http://schemas.microsoft.com/office/drawing/2014/main" val="231473195"/>
                    </a:ext>
                  </a:extLst>
                </a:gridCol>
                <a:gridCol w="840096">
                  <a:extLst>
                    <a:ext uri="{9D8B030D-6E8A-4147-A177-3AD203B41FA5}">
                      <a16:colId xmlns:a16="http://schemas.microsoft.com/office/drawing/2014/main" val="4213819942"/>
                    </a:ext>
                  </a:extLst>
                </a:gridCol>
              </a:tblGrid>
              <a:tr h="8599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Q1: </a:t>
                      </a:r>
                      <a:endParaRPr lang="en-GB" sz="1000" b="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Q2: </a:t>
                      </a:r>
                      <a:endParaRPr lang="en-GB" sz="1000" b="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Q3:</a:t>
                      </a:r>
                    </a:p>
                    <a:p>
                      <a:pPr algn="ctr"/>
                      <a:r>
                        <a:rPr lang="en-GB" sz="1000" b="0">
                          <a:latin typeface="Lexend"/>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Q4:</a:t>
                      </a:r>
                    </a:p>
                    <a:p>
                      <a:pPr algn="ctr"/>
                      <a:r>
                        <a:rPr lang="en-GB" sz="1000" b="0">
                          <a:latin typeface="Lexend"/>
                        </a:rPr>
                        <a:t>23/24</a:t>
                      </a:r>
                    </a:p>
                  </a:txBody>
                  <a:tcPr anchor="ctr">
                    <a:lnL w="12700" cmpd="sng">
                      <a:noFill/>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a:rPr>
                        <a:t>Q1:</a:t>
                      </a:r>
                    </a:p>
                    <a:p>
                      <a:pPr algn="ctr"/>
                      <a:r>
                        <a:rPr lang="en-GB" sz="1000" b="1">
                          <a:latin typeface="Lexend"/>
                        </a:rPr>
                        <a:t>24/25</a:t>
                      </a: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Target</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5096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en-GB" sz="1100" b="0" i="0" u="none" strike="noStrike">
                        <a:solidFill>
                          <a:srgbClr val="000000"/>
                        </a:solidFill>
                        <a:effectLst/>
                        <a:latin typeface="Lexend" pitchFamily="2" charset="0"/>
                      </a:endParaRPr>
                    </a:p>
                    <a:p>
                      <a:pPr algn="l" fontAlgn="ctr"/>
                      <a:r>
                        <a:rPr lang="en-GB" sz="1100" b="0" i="0" u="none" strike="noStrike">
                          <a:solidFill>
                            <a:srgbClr val="000000"/>
                          </a:solidFill>
                          <a:effectLst/>
                          <a:latin typeface="Lexend"/>
                        </a:rPr>
                        <a:t>Deliver social value through procurement and practice</a:t>
                      </a:r>
                    </a:p>
                    <a:p>
                      <a:pPr marL="171450" indent="-171450" algn="l" fontAlgn="ctr">
                        <a:buFont typeface="Arial" panose="020B0604020202020204" pitchFamily="34" charset="0"/>
                        <a:buChar char="•"/>
                      </a:pPr>
                      <a:r>
                        <a:rPr lang="en-GB" sz="1100" b="0" i="0" u="none" strike="noStrike">
                          <a:solidFill>
                            <a:srgbClr val="000000"/>
                          </a:solidFill>
                          <a:effectLst/>
                          <a:latin typeface="Lexend"/>
                        </a:rPr>
                        <a:t>SV % Delivered </a:t>
                      </a:r>
                    </a:p>
                    <a:p>
                      <a:pPr marL="171450" lvl="0" indent="-171450" algn="l">
                        <a:buFont typeface="Arial" panose="020B0604020202020204" pitchFamily="34" charset="0"/>
                        <a:buChar char="•"/>
                      </a:pPr>
                      <a:r>
                        <a:rPr lang="en-GB" sz="1100" b="0" i="0" u="none" strike="noStrike">
                          <a:solidFill>
                            <a:srgbClr val="000000"/>
                          </a:solidFill>
                          <a:effectLst/>
                          <a:latin typeface="Lexend"/>
                        </a:rPr>
                        <a:t>SV Committed (£)</a:t>
                      </a:r>
                    </a:p>
                    <a:p>
                      <a:pPr marL="171450" lvl="0" indent="-171450" algn="l">
                        <a:buFont typeface="Arial" panose="020B0604020202020204" pitchFamily="34" charset="0"/>
                        <a:buChar char="•"/>
                      </a:pPr>
                      <a:r>
                        <a:rPr lang="en-GB" sz="1100" b="0" i="0" u="none" strike="noStrike">
                          <a:solidFill>
                            <a:srgbClr val="000000"/>
                          </a:solidFill>
                          <a:effectLst/>
                          <a:latin typeface="Lexend"/>
                        </a:rPr>
                        <a:t>SV Delivered (£)</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1">
                          <a:latin typeface="Lexend"/>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gn="ctr">
                        <a:buFont typeface="Arial" panose="020B0604020202020204" pitchFamily="34" charset="0"/>
                        <a:buNone/>
                      </a:pPr>
                      <a:r>
                        <a:rPr lang="en-GB" sz="1100" b="0" i="0" u="none" strike="noStrike">
                          <a:solidFill>
                            <a:srgbClr val="000000"/>
                          </a:solidFill>
                          <a:effectLst/>
                          <a:latin typeface="Lexend"/>
                        </a:rPr>
                        <a:t>38.0%</a:t>
                      </a:r>
                      <a:endParaRPr lang="en-GB" sz="1100">
                        <a:latin typeface="Lexend"/>
                      </a:endParaRPr>
                    </a:p>
                    <a:p>
                      <a:pPr marL="0" lvl="0" indent="0" algn="ctr">
                        <a:buFont typeface="Arial" panose="020B0604020202020204" pitchFamily="34" charset="0"/>
                        <a:buNone/>
                      </a:pPr>
                      <a:r>
                        <a:rPr lang="en-GB" sz="1100" b="0" i="0" u="none" strike="noStrike">
                          <a:solidFill>
                            <a:srgbClr val="000000"/>
                          </a:solidFill>
                          <a:effectLst/>
                          <a:latin typeface="Lexend"/>
                        </a:rPr>
                        <a:t>£97.5m</a:t>
                      </a:r>
                    </a:p>
                    <a:p>
                      <a:pPr marL="0" lvl="0" indent="0" algn="ctr">
                        <a:buFont typeface="Arial" panose="020B0604020202020204" pitchFamily="34" charset="0"/>
                        <a:buNone/>
                      </a:pPr>
                      <a:r>
                        <a:rPr lang="en-GB" sz="1100" b="0" i="0" u="none" strike="noStrike">
                          <a:solidFill>
                            <a:srgbClr val="000000"/>
                          </a:solidFill>
                          <a:effectLst/>
                          <a:latin typeface="Lexend"/>
                        </a:rPr>
                        <a:t>£36.9m</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gn="ctr">
                        <a:buFont typeface="Arial" panose="020B0604020202020204" pitchFamily="34" charset="0"/>
                        <a:buNone/>
                      </a:pPr>
                      <a:r>
                        <a:rPr lang="en-GB" sz="1100" b="0" i="0" u="none" strike="noStrike" kern="1200">
                          <a:solidFill>
                            <a:srgbClr val="000000"/>
                          </a:solidFill>
                          <a:effectLst/>
                          <a:latin typeface="Lexend"/>
                          <a:ea typeface="+mn-ea"/>
                          <a:cs typeface="+mn-cs"/>
                        </a:rPr>
                        <a:t>41.0%</a:t>
                      </a:r>
                    </a:p>
                    <a:p>
                      <a:pPr marL="0" lvl="0" indent="0" algn="ctr">
                        <a:buFont typeface="Arial" panose="020B0604020202020204" pitchFamily="34" charset="0"/>
                        <a:buNone/>
                      </a:pPr>
                      <a:r>
                        <a:rPr lang="en-GB" sz="1100" b="0" i="0" u="none" strike="noStrike" kern="1200">
                          <a:solidFill>
                            <a:srgbClr val="000000"/>
                          </a:solidFill>
                          <a:effectLst/>
                          <a:latin typeface="Lexend"/>
                          <a:ea typeface="+mn-ea"/>
                          <a:cs typeface="+mn-cs"/>
                        </a:rPr>
                        <a:t>£99m</a:t>
                      </a:r>
                    </a:p>
                    <a:p>
                      <a:pPr marL="0" lvl="0" indent="0" algn="ctr">
                        <a:buFont typeface="Arial" panose="020B0604020202020204" pitchFamily="34" charset="0"/>
                        <a:buNone/>
                      </a:pPr>
                      <a:r>
                        <a:rPr lang="en-GB" sz="1100" b="0" i="0" u="none" strike="noStrike" kern="1200">
                          <a:solidFill>
                            <a:srgbClr val="000000"/>
                          </a:solidFill>
                          <a:effectLst/>
                          <a:latin typeface="Lexend"/>
                          <a:ea typeface="+mn-ea"/>
                          <a:cs typeface="+mn-cs"/>
                        </a:rPr>
                        <a:t>£40.5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gn="ctr">
                        <a:buFont typeface="Arial" panose="020B0604020202020204" pitchFamily="34" charset="0"/>
                        <a:buNone/>
                      </a:pPr>
                      <a:endParaRPr lang="en-GB" sz="1100" b="0" i="0" u="none" strike="noStrike" noProof="0">
                        <a:solidFill>
                          <a:srgbClr val="000000"/>
                        </a:solidFill>
                        <a:effectLst/>
                        <a:latin typeface="Lexend" pitchFamily="2" charset="0"/>
                        <a:sym typeface="Wingdings 3"/>
                      </a:endParaRPr>
                    </a:p>
                    <a:p>
                      <a:pPr marL="0" lvl="0" indent="0" algn="ctr">
                        <a:buFont typeface="Arial" panose="020B0604020202020204" pitchFamily="34" charset="0"/>
                        <a:buNone/>
                      </a:pPr>
                      <a:r>
                        <a:rPr lang="en-GB" sz="1100" b="0" i="0" u="none" strike="noStrike" noProof="0">
                          <a:solidFill>
                            <a:srgbClr val="000000"/>
                          </a:solidFill>
                          <a:effectLst/>
                          <a:latin typeface="Lexend"/>
                          <a:sym typeface="Wingdings 3"/>
                        </a:rPr>
                        <a:t>83%</a:t>
                      </a:r>
                    </a:p>
                    <a:p>
                      <a:pPr marL="0" lvl="0" indent="0" algn="ctr">
                        <a:buFont typeface="Arial" panose="020B0604020202020204" pitchFamily="34" charset="0"/>
                        <a:buNone/>
                      </a:pPr>
                      <a:r>
                        <a:rPr lang="en-GB" sz="1100" b="0" i="0" u="none" strike="noStrike" noProof="0">
                          <a:solidFill>
                            <a:srgbClr val="000000"/>
                          </a:solidFill>
                          <a:effectLst/>
                          <a:latin typeface="Lexend"/>
                          <a:sym typeface="Wingdings 3"/>
                        </a:rPr>
                        <a:t>£111m</a:t>
                      </a:r>
                    </a:p>
                    <a:p>
                      <a:pPr marL="0" lvl="0" indent="0" algn="ctr">
                        <a:buFont typeface="Arial" panose="020B0604020202020204" pitchFamily="34" charset="0"/>
                        <a:buNone/>
                      </a:pPr>
                      <a:r>
                        <a:rPr lang="en-GB" sz="1100" b="0" i="0" u="none" strike="noStrike" noProof="0">
                          <a:solidFill>
                            <a:srgbClr val="000000"/>
                          </a:solidFill>
                          <a:effectLst/>
                          <a:latin typeface="Lexend"/>
                          <a:sym typeface="Wingdings 3"/>
                        </a:rPr>
                        <a:t>£92.7m</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i="0" u="none" strike="noStrike">
                        <a:solidFill>
                          <a:srgbClr val="000000"/>
                        </a:solidFill>
                        <a:effectLst/>
                        <a:latin typeface="Wingdings 3"/>
                        <a:sym typeface="Wingdings 3"/>
                      </a:endParaRPr>
                    </a:p>
                  </a:txBody>
                  <a:tcPr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indent="0" algn="ctr">
                        <a:buFont typeface="Arial" panose="020B0604020202020204" pitchFamily="34" charset="0"/>
                        <a:buNone/>
                      </a:pPr>
                      <a:r>
                        <a:rPr lang="en-GB" sz="1100" b="1" i="0" u="none" strike="noStrike" noProof="0">
                          <a:solidFill>
                            <a:srgbClr val="000000"/>
                          </a:solidFill>
                          <a:effectLst/>
                          <a:latin typeface="Lexend" pitchFamily="2" charset="0"/>
                          <a:sym typeface="Wingdings 3"/>
                        </a:rPr>
                        <a:t>106%</a:t>
                      </a:r>
                    </a:p>
                    <a:p>
                      <a:pPr marL="0" lvl="0" indent="0" algn="ctr">
                        <a:buFont typeface="Arial" panose="020B0604020202020204" pitchFamily="34" charset="0"/>
                        <a:buNone/>
                      </a:pPr>
                      <a:r>
                        <a:rPr lang="en-GB" sz="1100" b="1" i="0" u="none" strike="noStrike" noProof="0">
                          <a:solidFill>
                            <a:srgbClr val="000000"/>
                          </a:solidFill>
                          <a:effectLst/>
                          <a:latin typeface="Lexend" pitchFamily="2" charset="0"/>
                          <a:sym typeface="Wingdings 3"/>
                        </a:rPr>
                        <a:t>£8.3m</a:t>
                      </a:r>
                    </a:p>
                    <a:p>
                      <a:pPr marL="0" lvl="0" indent="0" algn="ctr">
                        <a:buFont typeface="Arial" panose="020B0604020202020204" pitchFamily="34" charset="0"/>
                        <a:buNone/>
                      </a:pPr>
                      <a:r>
                        <a:rPr lang="en-GB" sz="1100" b="1" i="0" u="none" strike="noStrike" noProof="0">
                          <a:solidFill>
                            <a:srgbClr val="000000"/>
                          </a:solidFill>
                          <a:effectLst/>
                          <a:latin typeface="Lexend" pitchFamily="2" charset="0"/>
                          <a:sym typeface="Wingdings 3"/>
                        </a:rPr>
                        <a:t>£13.4m</a:t>
                      </a: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GB" sz="1100" b="0" i="0" u="none" strike="noStrike">
                        <a:solidFill>
                          <a:schemeClr val="tx1"/>
                        </a:solidFill>
                        <a:effectLst/>
                        <a:latin typeface="Lexend" pitchFamily="2" charset="0"/>
                      </a:endParaRPr>
                    </a:p>
                    <a:p>
                      <a:pPr algn="ctr" fontAlgn="ctr"/>
                      <a:r>
                        <a:rPr lang="en-GB" sz="1100" b="0" i="0" u="none" strike="noStrike">
                          <a:solidFill>
                            <a:schemeClr val="tx1"/>
                          </a:solidFill>
                          <a:effectLst/>
                          <a:latin typeface="Lexend"/>
                        </a:rPr>
                        <a:t>30%</a:t>
                      </a:r>
                    </a:p>
                    <a:p>
                      <a:pPr algn="ctr" fontAlgn="ctr"/>
                      <a:r>
                        <a:rPr lang="en-GB" sz="1100" b="0" i="0" u="none" strike="noStrike">
                          <a:solidFill>
                            <a:schemeClr val="tx1"/>
                          </a:solidFill>
                          <a:effectLst/>
                          <a:latin typeface="Lexend"/>
                        </a:rPr>
                        <a:t>N/A</a:t>
                      </a:r>
                    </a:p>
                    <a:p>
                      <a:pPr algn="ctr" fontAlgn="ctr"/>
                      <a:r>
                        <a:rPr lang="en-GB" sz="1100" b="0" i="0" u="none" strike="noStrike">
                          <a:solidFill>
                            <a:schemeClr val="tx1"/>
                          </a:solidFill>
                          <a:effectLst/>
                          <a:latin typeface="Lexend"/>
                        </a:rPr>
                        <a:t>N/A</a:t>
                      </a:r>
                    </a:p>
                    <a:p>
                      <a:pPr algn="ctr"/>
                      <a:endParaRPr lang="en-GB" sz="1100" i="0">
                        <a:latin typeface="Lexend" pitchFamily="2" charset="0"/>
                      </a:endParaRP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970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100" b="0" i="0" u="none" strike="noStrike">
                          <a:solidFill>
                            <a:schemeClr val="tx1"/>
                          </a:solidFill>
                          <a:effectLst/>
                          <a:latin typeface="Lexend"/>
                        </a:rPr>
                        <a:t>Collection rate of Council Tax achieved for the year</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GB" sz="1100" b="0" i="0" u="none" strike="noStrike">
                          <a:solidFill>
                            <a:srgbClr val="000000"/>
                          </a:solidFill>
                          <a:effectLst/>
                          <a:latin typeface="Lexend"/>
                        </a:rPr>
                        <a:t>97.0%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GB" sz="1100" b="0" i="0" u="none" strike="noStrike">
                          <a:solidFill>
                            <a:srgbClr val="000000"/>
                          </a:solidFill>
                          <a:effectLst/>
                          <a:latin typeface="Lexend"/>
                        </a:rPr>
                        <a:t>96.60%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chemeClr val="tx1"/>
                          </a:solidFill>
                          <a:effectLst/>
                          <a:latin typeface="Lexend"/>
                        </a:rPr>
                        <a:t>96.7%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200" b="0"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a:sym typeface="Wingdings 3"/>
                        </a:rPr>
                        <a:t>97.0%</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Wingdings 3"/>
                        <a:sym typeface="Wingdings 3"/>
                      </a:endParaRPr>
                    </a:p>
                  </a:txBody>
                  <a:tcPr marL="9525" marR="9525" marT="9525" marB="0"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kern="1200">
                        <a:solidFill>
                          <a:schemeClr val="tx1"/>
                        </a:solidFill>
                        <a:effectLst/>
                        <a:latin typeface="Lexend" pitchFamily="2"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kern="1200">
                        <a:solidFill>
                          <a:schemeClr val="tx1"/>
                        </a:solidFill>
                        <a:effectLst/>
                        <a:latin typeface="Lexend" pitchFamily="2"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kern="1200">
                          <a:solidFill>
                            <a:schemeClr val="tx1"/>
                          </a:solidFill>
                          <a:effectLst/>
                          <a:latin typeface="Lexend" pitchFamily="2" charset="0"/>
                          <a:ea typeface="+mn-ea"/>
                          <a:cs typeface="+mn-cs"/>
                        </a:rPr>
                        <a:t>96.84%</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kern="1200" cap="none" spc="0" normalizeH="0" baseline="0" noProof="0">
                          <a:ln>
                            <a:noFill/>
                          </a:ln>
                          <a:solidFill>
                            <a:schemeClr val="tx1"/>
                          </a:solidFill>
                          <a:effectLst/>
                          <a:uLnTx/>
                          <a:uFillTx/>
                          <a:latin typeface="Wingdings 3"/>
                          <a:sym typeface="Wingdings 3"/>
                        </a:rPr>
                        <a:t>È</a:t>
                      </a:r>
                      <a:endParaRPr lang="en-GB" sz="1400" b="1" i="0" u="none" strike="noStrike" kern="1200" cap="none" spc="0" normalizeH="0" baseline="0" noProof="0">
                        <a:ln>
                          <a:noFill/>
                        </a:ln>
                        <a:solidFill>
                          <a:srgbClr val="000000"/>
                        </a:solidFill>
                        <a:effectLst/>
                        <a:uLnTx/>
                        <a:uFillTx/>
                        <a:latin typeface="Wingdings 3"/>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900" b="1" i="0" u="none" strike="noStrike" noProof="0">
                        <a:solidFill>
                          <a:srgbClr val="000000"/>
                        </a:solidFill>
                        <a:effectLst/>
                        <a:latin typeface="Lexend" pitchFamily="2" charset="0"/>
                        <a:sym typeface="Wingdings 3"/>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chemeClr val="tx1"/>
                          </a:solidFill>
                          <a:effectLst/>
                          <a:latin typeface="Lexend"/>
                        </a:rPr>
                        <a:t>98%</a:t>
                      </a:r>
                    </a:p>
                  </a:txBody>
                  <a:tcPr marL="9525" marR="9525" marT="9525" marB="0"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1884121"/>
                  </a:ext>
                </a:extLst>
              </a:tr>
            </a:tbl>
          </a:graphicData>
        </a:graphic>
      </p:graphicFrame>
      <p:sp>
        <p:nvSpPr>
          <p:cNvPr id="10" name="Content Placeholder 2">
            <a:extLst>
              <a:ext uri="{FF2B5EF4-FFF2-40B4-BE49-F238E27FC236}">
                <a16:creationId xmlns:a16="http://schemas.microsoft.com/office/drawing/2014/main" id="{8AEF1A23-139E-7EFB-50A4-B2F4CD3B6B06}"/>
              </a:ext>
            </a:extLst>
          </p:cNvPr>
          <p:cNvSpPr txBox="1">
            <a:spLocks/>
          </p:cNvSpPr>
          <p:nvPr/>
        </p:nvSpPr>
        <p:spPr>
          <a:xfrm>
            <a:off x="817301" y="6532401"/>
            <a:ext cx="5814407"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5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4" name="TextBox 3">
            <a:extLst>
              <a:ext uri="{FF2B5EF4-FFF2-40B4-BE49-F238E27FC236}">
                <a16:creationId xmlns:a16="http://schemas.microsoft.com/office/drawing/2014/main" id="{0D2072E2-166F-D064-F5C8-613F9EA5E285}"/>
              </a:ext>
            </a:extLst>
          </p:cNvPr>
          <p:cNvSpPr txBox="1"/>
          <p:nvPr/>
        </p:nvSpPr>
        <p:spPr>
          <a:xfrm>
            <a:off x="7649531" y="4691501"/>
            <a:ext cx="4386682" cy="2596972"/>
          </a:xfrm>
          <a:prstGeom prst="rect">
            <a:avLst/>
          </a:prstGeom>
          <a:noFill/>
        </p:spPr>
        <p:txBody>
          <a:bodyPr wrap="square" lIns="0" tIns="0" rIns="0" bIns="0" rtlCol="0">
            <a:noAutofit/>
          </a:bodyPr>
          <a:lstStyle/>
          <a:p>
            <a:r>
              <a:rPr kumimoji="0" lang="en-GB" sz="1100" b="1" i="0" u="none" strike="noStrike" kern="0" cap="none" spc="0" normalizeH="0" baseline="0" noProof="0">
                <a:ln>
                  <a:noFill/>
                </a:ln>
                <a:solidFill>
                  <a:srgbClr val="000000"/>
                </a:solidFill>
                <a:effectLst/>
                <a:uLnTx/>
                <a:uFillTx/>
                <a:latin typeface="Lexend" pitchFamily="2" charset="0"/>
              </a:rPr>
              <a:t>Council Tax: </a:t>
            </a:r>
          </a:p>
          <a:p>
            <a:r>
              <a:rPr lang="en-GB" sz="1100">
                <a:effectLst/>
                <a:latin typeface="Lexend" pitchFamily="2" charset="0"/>
                <a:ea typeface="Calibri" panose="020F0502020204030204" pitchFamily="34" charset="0"/>
              </a:rPr>
              <a:t>Currently, we are forecasting an in-year collection rate of 96.78%, based on data provided by the districts as of 1 July 2024. Council Tax income collection relating to previous years is forecast to be £18.4m, which is approximately equivalent to a 1.52% increase in the collection rate. </a:t>
            </a:r>
          </a:p>
          <a:p>
            <a:r>
              <a:rPr lang="en-GB" sz="1100">
                <a:effectLst/>
                <a:latin typeface="Lexend" pitchFamily="2" charset="0"/>
                <a:ea typeface="Calibri" panose="020F0502020204030204" pitchFamily="34" charset="0"/>
              </a:rPr>
              <a:t>Overall council tax collection for the 2024/25 financial year across all districts is forecast to be £1.189bn. This is £5.7m greater than the 2024/25 funding budgets, based on the precept returns. This indicates that ECC will receive a relatively large surplus on the collection fund in 2025/26, if this forecast is accurate.</a:t>
            </a:r>
          </a:p>
          <a:p>
            <a:r>
              <a:rPr lang="en-GB" sz="2400">
                <a:effectLst/>
                <a:latin typeface="Arial" panose="020B0604020202020204" pitchFamily="34" charset="0"/>
                <a:ea typeface="Calibri" panose="020F0502020204030204" pitchFamily="34" charset="0"/>
              </a:rPr>
              <a:t> </a:t>
            </a:r>
            <a:endParaRPr lang="en-GB" sz="2400">
              <a:effectLst/>
              <a:latin typeface="Calibri" panose="020F0502020204030204" pitchFamily="34" charset="0"/>
              <a:ea typeface="Calibri" panose="020F0502020204030204" pitchFamily="34" charset="0"/>
            </a:endParaRPr>
          </a:p>
          <a:p>
            <a:r>
              <a:rPr kumimoji="0" lang="en-GB" sz="1100" b="1" i="0" u="none" strike="noStrike" kern="0" cap="none" spc="0" normalizeH="0" baseline="0" noProof="0">
                <a:ln>
                  <a:noFill/>
                </a:ln>
                <a:solidFill>
                  <a:srgbClr val="000000"/>
                </a:solidFill>
                <a:effectLst/>
                <a:uLnTx/>
                <a:uFillTx/>
                <a:latin typeface="Lexend" pitchFamily="2" charset="0"/>
              </a:rPr>
              <a:t> </a:t>
            </a:r>
            <a:endParaRPr kumimoji="0" lang="en-GB" sz="1200" b="0" i="0" u="none" strike="noStrike" kern="0" cap="none" spc="0" normalizeH="0" baseline="0" noProof="0">
              <a:ln>
                <a:noFill/>
              </a:ln>
              <a:solidFill>
                <a:srgbClr val="000000"/>
              </a:solidFill>
              <a:effectLst/>
              <a:uLnTx/>
              <a:uFillTx/>
              <a:latin typeface="Lexend" pitchFamily="2" charset="0"/>
              <a:cs typeface="Calibri"/>
            </a:endParaRPr>
          </a:p>
          <a:p>
            <a:pPr marL="0" marR="0" lvl="0" indent="0" defTabSz="914400" eaLnBrk="1" fontAlgn="auto" latinLnBrk="0" hangingPunct="1">
              <a:lnSpc>
                <a:spcPct val="100000"/>
              </a:lnSpc>
              <a:spcBef>
                <a:spcPts val="0"/>
              </a:spcBef>
              <a:spcAft>
                <a:spcPts val="1134"/>
              </a:spcAft>
              <a:buClrTx/>
              <a:buSzTx/>
              <a:buFontTx/>
              <a:buNone/>
              <a:tabLst/>
              <a:defRPr/>
            </a:pPr>
            <a:endParaRPr kumimoji="0" lang="en-GB" sz="14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1134"/>
              </a:spcAft>
              <a:buClrTx/>
              <a:buSzTx/>
              <a:buFontTx/>
              <a:buNone/>
              <a:tabLst/>
              <a:defRPr/>
            </a:pPr>
            <a:endParaRPr kumimoji="0" lang="en-GB" sz="1400" b="1"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0"/>
              </a:spcBef>
              <a:spcAft>
                <a:spcPts val="1134"/>
              </a:spcAft>
              <a:buClrTx/>
              <a:buSzTx/>
              <a:buFontTx/>
              <a:buNone/>
              <a:tabLst/>
              <a:defRPr/>
            </a:pPr>
            <a:endParaRPr kumimoji="0" lang="en-GB" sz="1500" b="0" i="0" u="none" strike="noStrike" kern="0" cap="none" spc="0" normalizeH="0" baseline="0" noProof="0">
              <a:ln>
                <a:noFill/>
              </a:ln>
              <a:solidFill>
                <a:srgbClr val="000000"/>
              </a:solidFill>
              <a:effectLst/>
              <a:uLnTx/>
              <a:uFillTx/>
            </a:endParaRPr>
          </a:p>
        </p:txBody>
      </p:sp>
      <p:graphicFrame>
        <p:nvGraphicFramePr>
          <p:cNvPr id="5" name="Table 4">
            <a:extLst>
              <a:ext uri="{FF2B5EF4-FFF2-40B4-BE49-F238E27FC236}">
                <a16:creationId xmlns:a16="http://schemas.microsoft.com/office/drawing/2014/main" id="{0B80CED5-3BB5-3833-A2A0-ED06C3696C33}"/>
              </a:ext>
            </a:extLst>
          </p:cNvPr>
          <p:cNvGraphicFramePr>
            <a:graphicFrameLocks noGrp="1"/>
          </p:cNvGraphicFramePr>
          <p:nvPr>
            <p:extLst>
              <p:ext uri="{D42A27DB-BD31-4B8C-83A1-F6EECF244321}">
                <p14:modId xmlns:p14="http://schemas.microsoft.com/office/powerpoint/2010/main" val="751590523"/>
              </p:ext>
            </p:extLst>
          </p:nvPr>
        </p:nvGraphicFramePr>
        <p:xfrm>
          <a:off x="5594018" y="1248373"/>
          <a:ext cx="944434" cy="3340515"/>
        </p:xfrm>
        <a:graphic>
          <a:graphicData uri="http://schemas.openxmlformats.org/drawingml/2006/table">
            <a:tbl>
              <a:tblPr/>
              <a:tblGrid>
                <a:gridCol w="944434">
                  <a:extLst>
                    <a:ext uri="{9D8B030D-6E8A-4147-A177-3AD203B41FA5}">
                      <a16:colId xmlns:a16="http://schemas.microsoft.com/office/drawing/2014/main" val="3067462257"/>
                    </a:ext>
                  </a:extLst>
                </a:gridCol>
              </a:tblGrid>
              <a:tr h="3340515">
                <a:tc>
                  <a:txBody>
                    <a:bodyPr/>
                    <a:lstStyle/>
                    <a:p>
                      <a:endParaRPr lang="en-GB"/>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955280080"/>
                  </a:ext>
                </a:extLst>
              </a:tr>
            </a:tbl>
          </a:graphicData>
        </a:graphic>
      </p:graphicFrame>
      <p:sp>
        <p:nvSpPr>
          <p:cNvPr id="13" name="Content Placeholder 2">
            <a:extLst>
              <a:ext uri="{FF2B5EF4-FFF2-40B4-BE49-F238E27FC236}">
                <a16:creationId xmlns:a16="http://schemas.microsoft.com/office/drawing/2014/main" id="{CE9A99BF-5865-6D8C-D894-4C620D7510AA}"/>
              </a:ext>
            </a:extLst>
          </p:cNvPr>
          <p:cNvSpPr txBox="1">
            <a:spLocks/>
          </p:cNvSpPr>
          <p:nvPr/>
        </p:nvSpPr>
        <p:spPr>
          <a:xfrm>
            <a:off x="817109" y="6356581"/>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45534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AF48-5238-4003-50FB-0FF30A500E12}"/>
              </a:ext>
            </a:extLst>
          </p:cNvPr>
          <p:cNvSpPr>
            <a:spLocks noGrp="1"/>
          </p:cNvSpPr>
          <p:nvPr>
            <p:ph type="title"/>
          </p:nvPr>
        </p:nvSpPr>
        <p:spPr>
          <a:xfrm>
            <a:off x="592250" y="1788797"/>
            <a:ext cx="9863192" cy="908221"/>
          </a:xfrm>
        </p:spPr>
        <p:txBody>
          <a:bodyPr/>
          <a:lstStyle/>
          <a:p>
            <a:r>
              <a:rPr lang="en-GB" sz="4400">
                <a:latin typeface="Lexend" pitchFamily="2" charset="0"/>
              </a:rPr>
              <a:t>Organisational Health Measures</a:t>
            </a:r>
            <a:br>
              <a:rPr lang="en-GB" sz="4400">
                <a:latin typeface="Lexend" pitchFamily="2" charset="0"/>
              </a:rPr>
            </a:br>
            <a:br>
              <a:rPr lang="en-GB" sz="4400">
                <a:highlight>
                  <a:srgbClr val="FFFF00"/>
                </a:highlight>
                <a:latin typeface="Lexend" pitchFamily="2" charset="0"/>
              </a:rPr>
            </a:br>
            <a:r>
              <a:rPr lang="en-GB" sz="2400" b="0">
                <a:latin typeface="Lexend" pitchFamily="2" charset="0"/>
              </a:rPr>
              <a:t>Supporting information to monitor Essex County Council’s organisational health. </a:t>
            </a:r>
            <a:endParaRPr lang="en-GB" b="0">
              <a:latin typeface="Lexend" pitchFamily="2" charset="0"/>
            </a:endParaRPr>
          </a:p>
        </p:txBody>
      </p:sp>
    </p:spTree>
    <p:extLst>
      <p:ext uri="{BB962C8B-B14F-4D97-AF65-F5344CB8AC3E}">
        <p14:creationId xmlns:p14="http://schemas.microsoft.com/office/powerpoint/2010/main" val="320342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4A84E56-97AC-C08F-237F-488BAC5B9513}"/>
              </a:ext>
            </a:extLst>
          </p:cNvPr>
          <p:cNvSpPr/>
          <p:nvPr/>
        </p:nvSpPr>
        <p:spPr>
          <a:xfrm>
            <a:off x="8125681" y="3951783"/>
            <a:ext cx="3985481" cy="2746195"/>
          </a:xfrm>
          <a:prstGeom prst="roundRect">
            <a:avLst>
              <a:gd name="adj" fmla="val 3307"/>
            </a:avLst>
          </a:prstGeom>
          <a:solidFill>
            <a:schemeClr val="bg1">
              <a:lumMod val="85000"/>
              <a:alpha val="37647"/>
            </a:schemeClr>
          </a:solidFill>
          <a:ln w="12700" cap="flat" cmpd="sng" algn="ctr">
            <a:noFill/>
            <a:prstDash val="solid"/>
            <a:miter lim="800000"/>
          </a:ln>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10" name="Rectangle: Rounded Corners 9">
            <a:extLst>
              <a:ext uri="{FF2B5EF4-FFF2-40B4-BE49-F238E27FC236}">
                <a16:creationId xmlns:a16="http://schemas.microsoft.com/office/drawing/2014/main" id="{5776242D-D654-873C-52E5-E15B02AF577D}"/>
              </a:ext>
            </a:extLst>
          </p:cNvPr>
          <p:cNvSpPr/>
          <p:nvPr/>
        </p:nvSpPr>
        <p:spPr>
          <a:xfrm>
            <a:off x="8125682" y="2512231"/>
            <a:ext cx="3985481" cy="1329873"/>
          </a:xfrm>
          <a:prstGeom prst="roundRect">
            <a:avLst>
              <a:gd name="adj" fmla="val 3307"/>
            </a:avLst>
          </a:prstGeom>
          <a:solidFill>
            <a:srgbClr val="FFC000">
              <a:alpha val="37647"/>
            </a:srgbClr>
          </a:solidFill>
          <a:ln w="12700" cap="flat" cmpd="sng" algn="ctr">
            <a:noFill/>
            <a:prstDash val="solid"/>
            <a:miter lim="800000"/>
          </a:ln>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2" name="Title 2">
            <a:extLst>
              <a:ext uri="{FF2B5EF4-FFF2-40B4-BE49-F238E27FC236}">
                <a16:creationId xmlns:a16="http://schemas.microsoft.com/office/drawing/2014/main" id="{59EC31E5-B33B-9C76-EEBC-6BB4C5E40C05}"/>
              </a:ext>
            </a:extLst>
          </p:cNvPr>
          <p:cNvSpPr txBox="1">
            <a:spLocks/>
          </p:cNvSpPr>
          <p:nvPr/>
        </p:nvSpPr>
        <p:spPr>
          <a:xfrm rot="16200000">
            <a:off x="-3090737" y="3052273"/>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2400" b="1" i="0" u="none" strike="noStrike" kern="1200" cap="none" spc="0" normalizeH="0" baseline="0" noProof="0">
              <a:ln>
                <a:noFill/>
              </a:ln>
              <a:solidFill>
                <a:sysClr val="window" lastClr="FFFFFF"/>
              </a:solidFill>
              <a:effectLst/>
              <a:uLnTx/>
              <a:uFillTx/>
              <a:latin typeface="Lexend" pitchFamily="2" charset="0"/>
              <a:ea typeface="+mj-ea"/>
              <a:cs typeface="+mj-cs"/>
            </a:endParaRPr>
          </a:p>
        </p:txBody>
      </p:sp>
      <p:graphicFrame>
        <p:nvGraphicFramePr>
          <p:cNvPr id="8" name="Table 13">
            <a:extLst>
              <a:ext uri="{FF2B5EF4-FFF2-40B4-BE49-F238E27FC236}">
                <a16:creationId xmlns:a16="http://schemas.microsoft.com/office/drawing/2014/main" id="{504EF78F-99BB-1A54-50BD-F459FA2D6A03}"/>
              </a:ext>
            </a:extLst>
          </p:cNvPr>
          <p:cNvGraphicFramePr>
            <a:graphicFrameLocks noGrp="1"/>
          </p:cNvGraphicFramePr>
          <p:nvPr/>
        </p:nvGraphicFramePr>
        <p:xfrm>
          <a:off x="792480" y="4135434"/>
          <a:ext cx="6607175" cy="348494"/>
        </p:xfrm>
        <a:graphic>
          <a:graphicData uri="http://schemas.openxmlformats.org/drawingml/2006/table">
            <a:tbl>
              <a:tblPr firstRow="1" bandRow="1">
                <a:tableStyleId>{5C22544A-7EE6-4342-B048-85BDC9FD1C3A}</a:tableStyleId>
              </a:tblPr>
              <a:tblGrid>
                <a:gridCol w="6607175">
                  <a:extLst>
                    <a:ext uri="{9D8B030D-6E8A-4147-A177-3AD203B41FA5}">
                      <a16:colId xmlns:a16="http://schemas.microsoft.com/office/drawing/2014/main" val="373384742"/>
                    </a:ext>
                  </a:extLst>
                </a:gridCol>
              </a:tblGrid>
              <a:tr h="348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Lexend" pitchFamily="2" charset="0"/>
                      </a:endParaRPr>
                    </a:p>
                  </a:txBody>
                  <a:tcPr>
                    <a:solidFill>
                      <a:schemeClr val="bg1"/>
                    </a:solidFill>
                  </a:tcPr>
                </a:tc>
                <a:extLst>
                  <a:ext uri="{0D108BD9-81ED-4DB2-BD59-A6C34878D82A}">
                    <a16:rowId xmlns:a16="http://schemas.microsoft.com/office/drawing/2014/main" val="845878292"/>
                  </a:ext>
                </a:extLst>
              </a:tr>
            </a:tbl>
          </a:graphicData>
        </a:graphic>
      </p:graphicFrame>
      <p:sp>
        <p:nvSpPr>
          <p:cNvPr id="4" name="TextBox 3">
            <a:extLst>
              <a:ext uri="{FF2B5EF4-FFF2-40B4-BE49-F238E27FC236}">
                <a16:creationId xmlns:a16="http://schemas.microsoft.com/office/drawing/2014/main" id="{EC5B7392-7DA5-0798-57C5-DD59A3F55B15}"/>
              </a:ext>
            </a:extLst>
          </p:cNvPr>
          <p:cNvSpPr txBox="1"/>
          <p:nvPr/>
        </p:nvSpPr>
        <p:spPr>
          <a:xfrm rot="16200000">
            <a:off x="-2718973" y="3242861"/>
            <a:ext cx="6114472"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ysClr val="window" lastClr="FFFFFF"/>
                </a:solidFill>
                <a:effectLst/>
                <a:uLnTx/>
                <a:uFillTx/>
                <a:latin typeface="Lexend" pitchFamily="2" charset="0"/>
                <a:ea typeface="+mn-ea"/>
                <a:cs typeface="+mn-cs"/>
              </a:rPr>
              <a:t>Organisational Health Measures</a:t>
            </a:r>
          </a:p>
        </p:txBody>
      </p:sp>
      <p:graphicFrame>
        <p:nvGraphicFramePr>
          <p:cNvPr id="5" name="Table 4">
            <a:extLst>
              <a:ext uri="{FF2B5EF4-FFF2-40B4-BE49-F238E27FC236}">
                <a16:creationId xmlns:a16="http://schemas.microsoft.com/office/drawing/2014/main" id="{C7052F25-ECE3-9681-733C-E47CE4679FCA}"/>
              </a:ext>
            </a:extLst>
          </p:cNvPr>
          <p:cNvGraphicFramePr>
            <a:graphicFrameLocks noGrp="1"/>
          </p:cNvGraphicFramePr>
          <p:nvPr/>
        </p:nvGraphicFramePr>
        <p:xfrm>
          <a:off x="792480" y="579190"/>
          <a:ext cx="7181481" cy="4923616"/>
        </p:xfrm>
        <a:graphic>
          <a:graphicData uri="http://schemas.openxmlformats.org/drawingml/2006/table">
            <a:tbl>
              <a:tblPr firstRow="1" bandRow="1"/>
              <a:tblGrid>
                <a:gridCol w="1885918">
                  <a:extLst>
                    <a:ext uri="{9D8B030D-6E8A-4147-A177-3AD203B41FA5}">
                      <a16:colId xmlns:a16="http://schemas.microsoft.com/office/drawing/2014/main" val="4034003538"/>
                    </a:ext>
                  </a:extLst>
                </a:gridCol>
                <a:gridCol w="834156">
                  <a:extLst>
                    <a:ext uri="{9D8B030D-6E8A-4147-A177-3AD203B41FA5}">
                      <a16:colId xmlns:a16="http://schemas.microsoft.com/office/drawing/2014/main" val="742693960"/>
                    </a:ext>
                  </a:extLst>
                </a:gridCol>
                <a:gridCol w="842960">
                  <a:extLst>
                    <a:ext uri="{9D8B030D-6E8A-4147-A177-3AD203B41FA5}">
                      <a16:colId xmlns:a16="http://schemas.microsoft.com/office/drawing/2014/main" val="2016023865"/>
                    </a:ext>
                  </a:extLst>
                </a:gridCol>
                <a:gridCol w="843518">
                  <a:extLst>
                    <a:ext uri="{9D8B030D-6E8A-4147-A177-3AD203B41FA5}">
                      <a16:colId xmlns:a16="http://schemas.microsoft.com/office/drawing/2014/main" val="3109276585"/>
                    </a:ext>
                  </a:extLst>
                </a:gridCol>
                <a:gridCol w="820208">
                  <a:extLst>
                    <a:ext uri="{9D8B030D-6E8A-4147-A177-3AD203B41FA5}">
                      <a16:colId xmlns:a16="http://schemas.microsoft.com/office/drawing/2014/main" val="1836491562"/>
                    </a:ext>
                  </a:extLst>
                </a:gridCol>
                <a:gridCol w="865151">
                  <a:extLst>
                    <a:ext uri="{9D8B030D-6E8A-4147-A177-3AD203B41FA5}">
                      <a16:colId xmlns:a16="http://schemas.microsoft.com/office/drawing/2014/main" val="231473195"/>
                    </a:ext>
                  </a:extLst>
                </a:gridCol>
                <a:gridCol w="1089570">
                  <a:extLst>
                    <a:ext uri="{9D8B030D-6E8A-4147-A177-3AD203B41FA5}">
                      <a16:colId xmlns:a16="http://schemas.microsoft.com/office/drawing/2014/main" val="365542691"/>
                    </a:ext>
                  </a:extLst>
                </a:gridCol>
              </a:tblGrid>
              <a:tr h="6083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Q1 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Q2 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chemeClr val="tx1"/>
                          </a:solidFill>
                          <a:latin typeface="Lexend" pitchFamily="2" charset="0"/>
                          <a:ea typeface="+mn-ea"/>
                          <a:cs typeface="+mn-cs"/>
                        </a:rPr>
                        <a:t>Q3 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chemeClr val="tx1"/>
                          </a:solidFill>
                          <a:latin typeface="Lexend" pitchFamily="2" charset="0"/>
                          <a:ea typeface="+mn-ea"/>
                          <a:cs typeface="+mn-cs"/>
                        </a:rPr>
                        <a:t>Q4 23/24</a:t>
                      </a:r>
                    </a:p>
                  </a:txBody>
                  <a:tcPr anchor="ctr">
                    <a:lnL w="12700" cmpd="sng">
                      <a:noFill/>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chemeClr val="tx1"/>
                          </a:solidFill>
                          <a:latin typeface="Lexend" pitchFamily="2" charset="0"/>
                          <a:ea typeface="+mn-ea"/>
                          <a:cs typeface="+mn-cs"/>
                        </a:rPr>
                        <a:t>Q1 24/25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chemeClr val="tx1"/>
                          </a:solidFill>
                          <a:latin typeface="Lexend" pitchFamily="2" charset="0"/>
                          <a:ea typeface="+mn-ea"/>
                          <a:cs typeface="+mn-cs"/>
                        </a:rPr>
                        <a:t>Target</a:t>
                      </a:r>
                    </a:p>
                  </a:txBody>
                  <a:tcPr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990252469"/>
                  </a:ext>
                </a:extLst>
              </a:tr>
              <a:tr h="8379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a:solidFill>
                            <a:srgbClr val="000000"/>
                          </a:solidFill>
                          <a:effectLst/>
                          <a:latin typeface="Lexend" pitchFamily="2" charset="0"/>
                        </a:rPr>
                        <a:t>Number of new Fraud Referrals</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GB" sz="1100" b="0" i="0" u="none" strike="noStrike">
                          <a:solidFill>
                            <a:srgbClr val="000000"/>
                          </a:solidFill>
                          <a:effectLst/>
                          <a:latin typeface="Lexend" pitchFamily="2" charset="0"/>
                        </a:rPr>
                        <a:t>81</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GB" sz="1100" b="0" i="0" u="none" strike="noStrike">
                          <a:solidFill>
                            <a:srgbClr val="000000"/>
                          </a:solidFill>
                          <a:effectLst/>
                          <a:latin typeface="Lexend" pitchFamily="2" charset="0"/>
                        </a:rPr>
                        <a:t>56</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71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93</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noProof="0">
                          <a:solidFill>
                            <a:srgbClr val="000000"/>
                          </a:solidFill>
                          <a:effectLst/>
                          <a:latin typeface="Lexend" pitchFamily="2" charset="0"/>
                          <a:sym typeface="Wingdings 3"/>
                        </a:rPr>
                        <a:t>106</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Wingdings 3"/>
                          <a:sym typeface="Wingdings 3"/>
                        </a:rPr>
                        <a:t>Ç</a:t>
                      </a:r>
                      <a:endParaRPr lang="en-GB" sz="110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noProof="0">
                        <a:solidFill>
                          <a:srgbClr val="000000"/>
                        </a:solidFill>
                        <a:effectLst/>
                        <a:latin typeface="Lexend" pitchFamily="2" charset="0"/>
                        <a:sym typeface="Wingdings 3"/>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0" i="0" u="none" strike="noStrike">
                          <a:solidFill>
                            <a:srgbClr val="000000"/>
                          </a:solidFill>
                          <a:effectLst/>
                          <a:latin typeface="Lexend" pitchFamily="2" charset="0"/>
                        </a:rPr>
                        <a:t>No Target</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92269972"/>
                  </a:ext>
                </a:extLst>
              </a:tr>
              <a:tr h="8829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kern="1200">
                          <a:solidFill>
                            <a:srgbClr val="000000"/>
                          </a:solidFill>
                          <a:effectLst/>
                          <a:latin typeface="Lexend" pitchFamily="2" charset="0"/>
                          <a:ea typeface="+mn-ea"/>
                          <a:cs typeface="+mn-cs"/>
                        </a:rPr>
                        <a:t>Number of Moderate audit actions that are six months or more past their due date</a:t>
                      </a:r>
                    </a:p>
                    <a:p>
                      <a:pPr algn="l" fontAlgn="ctr"/>
                      <a:endParaRPr lang="en-GB" sz="1100" b="0" i="0" u="none" strike="noStrike">
                        <a:solidFill>
                          <a:schemeClr val="tx1"/>
                        </a:solidFill>
                        <a:effectLst/>
                        <a:latin typeface="Lexend" pitchFamily="2" charset="0"/>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GB" sz="1100" b="0" i="0" u="none" strike="noStrike">
                          <a:solidFill>
                            <a:srgbClr val="000000"/>
                          </a:solidFill>
                          <a:effectLst/>
                          <a:latin typeface="Lexend" pitchFamily="2" charset="0"/>
                        </a:rPr>
                        <a:t>24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GB" sz="1100" b="0" i="0" u="none" strike="noStrike">
                          <a:solidFill>
                            <a:srgbClr val="000000"/>
                          </a:solidFill>
                          <a:effectLst/>
                          <a:latin typeface="Lexend" pitchFamily="2" charset="0"/>
                        </a:rPr>
                        <a:t>27</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a:latin typeface="Lexend" pitchFamily="2" charset="0"/>
                        </a:rPr>
                        <a:t>32</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noProof="0">
                          <a:solidFill>
                            <a:srgbClr val="000000"/>
                          </a:solidFill>
                          <a:effectLst/>
                          <a:latin typeface="Lexend" pitchFamily="2" charset="0"/>
                          <a:sym typeface="Wingdings 3"/>
                        </a:rPr>
                        <a:t>12</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Wingdings 3"/>
                          <a:sym typeface="Wingdings 3"/>
                        </a:rPr>
                        <a:t>Ç</a:t>
                      </a:r>
                      <a:endParaRPr lang="en-GB" sz="110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000" b="0" i="0" u="none" strike="noStrike" noProof="0">
                          <a:solidFill>
                            <a:srgbClr val="000000"/>
                          </a:solidFill>
                          <a:effectLst/>
                          <a:latin typeface="Lexend" pitchFamily="2" charset="0"/>
                          <a:sym typeface="Wingdings 3"/>
                        </a:rPr>
                        <a:t>(improved)</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0 = G,</a:t>
                      </a:r>
                      <a:br>
                        <a:rPr lang="en-GB" sz="1100" b="0" i="0" u="none" strike="noStrike">
                          <a:solidFill>
                            <a:srgbClr val="000000"/>
                          </a:solidFill>
                          <a:effectLst/>
                          <a:latin typeface="Lexend" pitchFamily="2" charset="0"/>
                        </a:rPr>
                      </a:br>
                      <a:r>
                        <a:rPr lang="en-GB" sz="1100" b="0" i="0" u="none" strike="noStrike">
                          <a:solidFill>
                            <a:srgbClr val="000000"/>
                          </a:solidFill>
                          <a:effectLst/>
                          <a:latin typeface="Lexend" pitchFamily="2" charset="0"/>
                        </a:rPr>
                        <a:t>1-20 = A,</a:t>
                      </a:r>
                      <a:br>
                        <a:rPr lang="en-GB" sz="1100" b="0" i="0" u="none" strike="noStrike">
                          <a:solidFill>
                            <a:srgbClr val="000000"/>
                          </a:solidFill>
                          <a:effectLst/>
                          <a:latin typeface="Lexend" pitchFamily="2" charset="0"/>
                        </a:rPr>
                      </a:br>
                      <a:r>
                        <a:rPr lang="en-GB" sz="1100" b="0" i="0" u="none" strike="noStrike">
                          <a:solidFill>
                            <a:srgbClr val="000000"/>
                          </a:solidFill>
                          <a:effectLst/>
                          <a:latin typeface="Lexend" pitchFamily="2" charset="0"/>
                        </a:rPr>
                        <a:t>21 and above = R</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sym typeface="Wingdings 3"/>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12650230"/>
                  </a:ext>
                </a:extLst>
              </a:tr>
              <a:tr h="71842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Number of Critical or Major audit actions one month or more past their due date</a:t>
                      </a:r>
                    </a:p>
                    <a:p>
                      <a:pPr algn="l" fontAlgn="ctr"/>
                      <a:endParaRPr lang="en-GB" sz="1100" b="0" i="0" u="none" strike="noStrike">
                        <a:solidFill>
                          <a:schemeClr val="tx1"/>
                        </a:solidFill>
                        <a:effectLst/>
                        <a:latin typeface="Lexend" pitchFamily="2" charset="0"/>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100" b="0" i="0" u="none" strike="noStrike">
                          <a:solidFill>
                            <a:srgbClr val="000000"/>
                          </a:solidFill>
                          <a:effectLst/>
                          <a:latin typeface="Lexend" pitchFamily="2" charset="0"/>
                        </a:rPr>
                        <a:t>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Lexend" pitchFamily="2" charset="0"/>
                        </a:rPr>
                        <a:t>7</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12</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noProof="0">
                          <a:solidFill>
                            <a:srgbClr val="000000"/>
                          </a:solidFill>
                          <a:effectLst/>
                          <a:latin typeface="Lexend" pitchFamily="2" charset="0"/>
                          <a:sym typeface="Wingdings 3"/>
                        </a:rPr>
                        <a:t>6</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Wingdings 3"/>
                          <a:sym typeface="Wingdings 3"/>
                        </a:rPr>
                        <a:t>Ç</a:t>
                      </a:r>
                      <a:endParaRPr lang="en-GB" sz="110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000" b="0" i="0" u="none" strike="noStrike" noProof="0">
                          <a:solidFill>
                            <a:srgbClr val="000000"/>
                          </a:solidFill>
                          <a:effectLst/>
                          <a:latin typeface="Lexend" pitchFamily="2" charset="0"/>
                          <a:sym typeface="Wingdings 3"/>
                        </a:rPr>
                        <a:t>(improved)</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noProof="0">
                        <a:solidFill>
                          <a:srgbClr val="000000"/>
                        </a:solidFill>
                        <a:effectLst/>
                        <a:latin typeface="Lexend" pitchFamily="2" charset="0"/>
                        <a:sym typeface="Wingdings 3"/>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rgbClr val="000000"/>
                        </a:solidFill>
                        <a:effectLst/>
                        <a:latin typeface="Lexend" pitchFamily="2"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rPr>
                        <a:t>0 = G,</a:t>
                      </a:r>
                      <a:br>
                        <a:rPr lang="en-GB" sz="1100" b="0" i="0" u="none" strike="noStrike">
                          <a:solidFill>
                            <a:srgbClr val="000000"/>
                          </a:solidFill>
                          <a:effectLst/>
                          <a:latin typeface="Lexend" pitchFamily="2" charset="0"/>
                        </a:rPr>
                      </a:br>
                      <a:r>
                        <a:rPr lang="en-GB" sz="1100" b="0" i="0" u="none" strike="noStrike">
                          <a:solidFill>
                            <a:srgbClr val="000000"/>
                          </a:solidFill>
                          <a:effectLst/>
                          <a:latin typeface="Lexend" pitchFamily="2" charset="0"/>
                        </a:rPr>
                        <a:t>1-6 = A,</a:t>
                      </a:r>
                      <a:br>
                        <a:rPr lang="en-GB" sz="1100" b="0" i="0" u="none" strike="noStrike">
                          <a:solidFill>
                            <a:srgbClr val="000000"/>
                          </a:solidFill>
                          <a:effectLst/>
                          <a:latin typeface="Lexend" pitchFamily="2" charset="0"/>
                        </a:rPr>
                      </a:br>
                      <a:r>
                        <a:rPr lang="en-GB" sz="1100" b="0" i="0" u="none" strike="noStrike">
                          <a:solidFill>
                            <a:srgbClr val="000000"/>
                          </a:solidFill>
                          <a:effectLst/>
                          <a:latin typeface="Lexend" pitchFamily="2" charset="0"/>
                        </a:rPr>
                        <a:t>7 and above = R</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sym typeface="Wingdings 3"/>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01320898"/>
                  </a:ext>
                </a:extLst>
              </a:tr>
              <a:tr h="718426">
                <a:tc>
                  <a:txBody>
                    <a:bodyPr/>
                    <a:lstStyle/>
                    <a:p>
                      <a:pPr algn="l" fontAlgn="ctr"/>
                      <a:r>
                        <a:rPr lang="en-GB" sz="1100" b="1" i="0" u="none" strike="noStrike">
                          <a:solidFill>
                            <a:schemeClr val="tx1"/>
                          </a:solidFill>
                          <a:effectLst/>
                          <a:latin typeface="Lexend" pitchFamily="2" charset="0"/>
                        </a:rPr>
                        <a:t>Security Breaches:</a:t>
                      </a:r>
                    </a:p>
                    <a:p>
                      <a:pPr algn="l" fontAlgn="ctr"/>
                      <a:r>
                        <a:rPr lang="en-GB" sz="1100" b="0" i="0" u="none" strike="noStrike">
                          <a:solidFill>
                            <a:schemeClr val="tx1"/>
                          </a:solidFill>
                          <a:effectLst/>
                          <a:latin typeface="Lexend" pitchFamily="2" charset="0"/>
                        </a:rPr>
                        <a:t>ICO Complaints</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100" b="0" i="0" u="none" strike="noStrike">
                          <a:solidFill>
                            <a:srgbClr val="000000"/>
                          </a:solidFill>
                          <a:effectLst/>
                          <a:latin typeface="Lexend" pitchFamily="2" charset="0"/>
                        </a:rPr>
                        <a:t>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Lexend" pitchFamily="2" charset="0"/>
                        </a:rPr>
                        <a:t>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sym typeface="Wingdings 3"/>
                        </a:rPr>
                        <a:t>2</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noProof="0">
                          <a:solidFill>
                            <a:srgbClr val="000000"/>
                          </a:solidFill>
                          <a:effectLst/>
                          <a:latin typeface="Lexend" pitchFamily="2" charset="0"/>
                          <a:sym typeface="Wingdings 3"/>
                        </a:rPr>
                        <a:t>4</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rgbClr val="000000"/>
                          </a:solidFill>
                          <a:effectLst/>
                          <a:uLnTx/>
                          <a:uFillTx/>
                          <a:latin typeface="Wingdings 3"/>
                          <a:sym typeface="Wingdings 3" panose="05040102010807070707" pitchFamily="18" charset="2"/>
                        </a:rPr>
                        <a:t></a:t>
                      </a:r>
                      <a:endParaRPr lang="en-GB" sz="1100">
                        <a:latin typeface="Lexend" pitchFamily="2"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noProof="0">
                        <a:solidFill>
                          <a:srgbClr val="000000"/>
                        </a:solidFill>
                        <a:effectLst/>
                        <a:latin typeface="Lexend" pitchFamily="2" charset="0"/>
                        <a:sym typeface="Wingdings 3"/>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No Target</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98346523"/>
                  </a:ext>
                </a:extLst>
              </a:tr>
              <a:tr h="718426">
                <a:tc>
                  <a:txBody>
                    <a:bodyPr/>
                    <a:lstStyle/>
                    <a:p>
                      <a:pPr algn="l" fontAlgn="ctr"/>
                      <a:r>
                        <a:rPr lang="en-GB" sz="1100" b="1" i="0" u="none" strike="noStrike">
                          <a:solidFill>
                            <a:schemeClr val="tx1"/>
                          </a:solidFill>
                          <a:effectLst/>
                          <a:latin typeface="Lexend" pitchFamily="2" charset="0"/>
                        </a:rPr>
                        <a:t>Insurance:</a:t>
                      </a:r>
                    </a:p>
                    <a:p>
                      <a:pPr algn="l" fontAlgn="ctr"/>
                      <a:r>
                        <a:rPr lang="en-GB" sz="1100" b="0" i="0" u="none" strike="noStrike">
                          <a:solidFill>
                            <a:schemeClr val="tx1"/>
                          </a:solidFill>
                          <a:effectLst/>
                          <a:latin typeface="Lexend" pitchFamily="2" charset="0"/>
                        </a:rPr>
                        <a:t>Number of New Claims</a:t>
                      </a:r>
                    </a:p>
                    <a:p>
                      <a:pPr algn="l" fontAlgn="ctr"/>
                      <a:endParaRPr lang="en-GB" sz="1100" b="0" i="0" u="none" strike="noStrike">
                        <a:solidFill>
                          <a:schemeClr val="tx1"/>
                        </a:solidFill>
                        <a:effectLst/>
                        <a:latin typeface="Lexend" pitchFamily="2" charset="0"/>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100" b="0" i="0" u="none" strike="noStrike">
                          <a:solidFill>
                            <a:srgbClr val="000000"/>
                          </a:solidFill>
                          <a:effectLst/>
                          <a:latin typeface="Lexend" pitchFamily="2" charset="0"/>
                        </a:rPr>
                        <a:t>920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Lexend" pitchFamily="2" charset="0"/>
                        </a:rPr>
                        <a:t>503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756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1,264</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noProof="0">
                          <a:solidFill>
                            <a:srgbClr val="000000"/>
                          </a:solidFill>
                          <a:effectLst/>
                          <a:latin typeface="Lexend" pitchFamily="2" charset="0"/>
                          <a:sym typeface="Wingdings 3"/>
                        </a:rPr>
                        <a:t>764</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kern="1200" cap="none" spc="0" normalizeH="0" baseline="0" noProof="0">
                          <a:ln>
                            <a:noFill/>
                          </a:ln>
                          <a:solidFill>
                            <a:schemeClr val="tx1"/>
                          </a:solidFill>
                          <a:effectLst/>
                          <a:uLnTx/>
                          <a:uFillTx/>
                          <a:latin typeface="Wingdings 3"/>
                          <a:sym typeface="Wingdings 3"/>
                        </a:rPr>
                        <a:t>È</a:t>
                      </a:r>
                      <a:endParaRPr lang="en-GB" sz="1100" b="0" i="0" u="none" strike="noStrike" kern="1200" cap="none" spc="0" normalizeH="0" baseline="0" noProof="0">
                        <a:ln>
                          <a:noFill/>
                        </a:ln>
                        <a:solidFill>
                          <a:srgbClr val="000000"/>
                        </a:solidFill>
                        <a:effectLst/>
                        <a:uLnTx/>
                        <a:uFillTx/>
                        <a:latin typeface="Wingdings 3"/>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noProof="0">
                        <a:solidFill>
                          <a:srgbClr val="000000"/>
                        </a:solidFill>
                        <a:effectLst/>
                        <a:latin typeface="Lexend" pitchFamily="2" charset="0"/>
                        <a:sym typeface="Wingdings 3"/>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No Target</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94175943"/>
                  </a:ext>
                </a:extLst>
              </a:tr>
            </a:tbl>
          </a:graphicData>
        </a:graphic>
      </p:graphicFrame>
      <p:sp>
        <p:nvSpPr>
          <p:cNvPr id="7" name="Rectangle: Rounded Corners 6">
            <a:extLst>
              <a:ext uri="{FF2B5EF4-FFF2-40B4-BE49-F238E27FC236}">
                <a16:creationId xmlns:a16="http://schemas.microsoft.com/office/drawing/2014/main" id="{19182C6A-C1B6-AEC2-5CAA-C0D89E33C10D}"/>
              </a:ext>
            </a:extLst>
          </p:cNvPr>
          <p:cNvSpPr/>
          <p:nvPr/>
        </p:nvSpPr>
        <p:spPr>
          <a:xfrm>
            <a:off x="8125682" y="160021"/>
            <a:ext cx="3985481" cy="2263139"/>
          </a:xfrm>
          <a:prstGeom prst="roundRect">
            <a:avLst>
              <a:gd name="adj" fmla="val 3307"/>
            </a:avLst>
          </a:prstGeom>
          <a:solidFill>
            <a:schemeClr val="bg1">
              <a:lumMod val="85000"/>
              <a:alpha val="37647"/>
            </a:schemeClr>
          </a:solidFill>
          <a:ln w="12700" cap="flat" cmpd="sng" algn="ctr">
            <a:noFill/>
            <a:prstDash val="solid"/>
            <a:miter lim="800000"/>
          </a:ln>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9" name="Content Placeholder 2">
            <a:extLst>
              <a:ext uri="{FF2B5EF4-FFF2-40B4-BE49-F238E27FC236}">
                <a16:creationId xmlns:a16="http://schemas.microsoft.com/office/drawing/2014/main" id="{5A81553F-2817-7A37-34D2-CAFC07BEB2C0}"/>
              </a:ext>
            </a:extLst>
          </p:cNvPr>
          <p:cNvSpPr txBox="1">
            <a:spLocks/>
          </p:cNvSpPr>
          <p:nvPr/>
        </p:nvSpPr>
        <p:spPr>
          <a:xfrm>
            <a:off x="792480" y="6564477"/>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Lexend" pitchFamily="2" charset="0"/>
                <a:ea typeface="+mn-ea"/>
                <a:cs typeface="+mn-cs"/>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i="0" u="none" strike="noStrike" kern="1200" cap="none" spc="0" normalizeH="0" baseline="0" noProof="0">
              <a:ln>
                <a:noFill/>
              </a:ln>
              <a:solidFill>
                <a:srgbClr val="000000"/>
              </a:solidFill>
              <a:effectLst/>
              <a:highlight>
                <a:srgbClr val="FFFF00"/>
              </a:highlight>
              <a:uLnTx/>
              <a:uFillTx/>
              <a:latin typeface="Lexend" pitchFamily="2" charset="0"/>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3" name="TextBox 2">
            <a:extLst>
              <a:ext uri="{FF2B5EF4-FFF2-40B4-BE49-F238E27FC236}">
                <a16:creationId xmlns:a16="http://schemas.microsoft.com/office/drawing/2014/main" id="{0B01BE01-AE08-E988-ECD6-E4056D490DB6}"/>
              </a:ext>
            </a:extLst>
          </p:cNvPr>
          <p:cNvSpPr txBox="1"/>
          <p:nvPr/>
        </p:nvSpPr>
        <p:spPr>
          <a:xfrm>
            <a:off x="8261913" y="249093"/>
            <a:ext cx="3713018" cy="203690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ea typeface="+mn-ea"/>
                <a:cs typeface="+mn-cs"/>
              </a:rPr>
              <a:t>Fraud: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48% of new fraud referrals in Q1 related to Blue Badges, 14% were deprivation of assets/social care with 27% being classed as Other/3rd party.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22% of outcomes in Q1 resulted in No fraud established, 29% were referred to third party or police, 13% resulted in Blue Badge Misuse letters being sent and 12% resulted in Blue Badges being seized.  15% of outcomes in Q1 had insufficient evidence to investigate and only 3% resulted in ASC Financial recovery, no referrals in Q1 resulted in prosecution or disciplinary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0" i="0" u="none" strike="noStrike" kern="1200" cap="none" spc="0" normalizeH="0" baseline="0" noProof="0">
                <a:ln>
                  <a:noFill/>
                </a:ln>
                <a:solidFill>
                  <a:srgbClr val="000000"/>
                </a:solidFill>
                <a:effectLst/>
                <a:uLnTx/>
                <a:uFillTx/>
                <a:latin typeface="Calibri"/>
                <a:ea typeface="+mn-ea"/>
                <a:cs typeface="+mn-cs"/>
              </a:rPr>
              <a:t> </a:t>
            </a:r>
          </a:p>
        </p:txBody>
      </p:sp>
      <p:sp>
        <p:nvSpPr>
          <p:cNvPr id="12" name="TextBox 11">
            <a:extLst>
              <a:ext uri="{FF2B5EF4-FFF2-40B4-BE49-F238E27FC236}">
                <a16:creationId xmlns:a16="http://schemas.microsoft.com/office/drawing/2014/main" id="{21957332-E38D-38B5-BE80-90AB1DEEA2F6}"/>
              </a:ext>
            </a:extLst>
          </p:cNvPr>
          <p:cNvSpPr txBox="1"/>
          <p:nvPr/>
        </p:nvSpPr>
        <p:spPr>
          <a:xfrm>
            <a:off x="8261913" y="2621912"/>
            <a:ext cx="3713018" cy="11523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ea typeface="+mn-ea"/>
                <a:cs typeface="+mn-cs"/>
              </a:rPr>
              <a:t>Audit: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There are no open Critical audit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There are 6 Major actions, which are one month or more past their original due date.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There are 12 Moderate recommendations which are 6 months or more past their original due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 </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0" i="0" u="none" strike="noStrike" kern="1200" cap="none" spc="0" normalizeH="0" baseline="0" noProof="0">
                <a:ln>
                  <a:noFill/>
                </a:ln>
                <a:solidFill>
                  <a:srgbClr val="000000"/>
                </a:solidFill>
                <a:effectLst/>
                <a:uLnTx/>
                <a:uFillTx/>
                <a:latin typeface="Calibri"/>
                <a:ea typeface="+mn-ea"/>
                <a:cs typeface="+mn-cs"/>
              </a:rPr>
              <a:t> </a:t>
            </a:r>
          </a:p>
        </p:txBody>
      </p:sp>
      <p:sp>
        <p:nvSpPr>
          <p:cNvPr id="11" name="TextBox 10">
            <a:extLst>
              <a:ext uri="{FF2B5EF4-FFF2-40B4-BE49-F238E27FC236}">
                <a16:creationId xmlns:a16="http://schemas.microsoft.com/office/drawing/2014/main" id="{E3E70466-42D1-7923-880F-D10A1C861C49}"/>
              </a:ext>
            </a:extLst>
          </p:cNvPr>
          <p:cNvSpPr txBox="1"/>
          <p:nvPr/>
        </p:nvSpPr>
        <p:spPr>
          <a:xfrm>
            <a:off x="8230175" y="3972565"/>
            <a:ext cx="3776491" cy="290474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ea typeface="+mn-ea"/>
                <a:cs typeface="+mn-cs"/>
              </a:rPr>
              <a:t>ICO complaints: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In Q1 2024/25 we received 4 ICO Complaints. The breakdown for these complaints was 1 x EIR; 1 x FOI; 1 x SAR and 1 x DP.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Three of these requests have been closed. I x SAR which was Not Upheld, 1 x EIR was withdrawn as was 1 x DP. To date this year no complaints have been upheld. In Q1 we received 16 internal review requests. We closed 20 IRs with 6 being upheld.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ea typeface="+mn-ea"/>
                <a:cs typeface="+mn-cs"/>
              </a:rPr>
              <a:t>Insurance: </a:t>
            </a: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There are no significant comments for this quarter, however the number of new claims is lower than the same reporting period last year (Q1 23/24: 920); this is the same for Highways Claims at 702 for this quarter when compared to Q1 23/24: 860.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 </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0" i="0" u="none" strike="noStrike" kern="1200" cap="none" spc="0" normalizeH="0" baseline="0" noProof="0">
                <a:ln>
                  <a:noFill/>
                </a:ln>
                <a:solidFill>
                  <a:srgbClr val="000000"/>
                </a:solidFill>
                <a:effectLst/>
                <a:uLnTx/>
                <a:uFillTx/>
                <a:latin typeface="Calibri"/>
                <a:ea typeface="+mn-ea"/>
                <a:cs typeface="+mn-cs"/>
              </a:rPr>
              <a:t> </a:t>
            </a:r>
          </a:p>
        </p:txBody>
      </p:sp>
    </p:spTree>
    <p:extLst>
      <p:ext uri="{BB962C8B-B14F-4D97-AF65-F5344CB8AC3E}">
        <p14:creationId xmlns:p14="http://schemas.microsoft.com/office/powerpoint/2010/main" val="2269742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9EC31E5-B33B-9C76-EEBC-6BB4C5E40C05}"/>
              </a:ext>
            </a:extLst>
          </p:cNvPr>
          <p:cNvSpPr txBox="1">
            <a:spLocks/>
          </p:cNvSpPr>
          <p:nvPr/>
        </p:nvSpPr>
        <p:spPr>
          <a:xfrm rot="16200000">
            <a:off x="-3107524" y="3053748"/>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2400" b="1" i="0" u="none" strike="noStrike" kern="1200" cap="none" spc="0" normalizeH="0" baseline="0" noProof="0">
              <a:ln>
                <a:noFill/>
              </a:ln>
              <a:solidFill>
                <a:sysClr val="window" lastClr="FFFFFF"/>
              </a:solidFill>
              <a:effectLst/>
              <a:uLnTx/>
              <a:uFillTx/>
              <a:latin typeface="Lexend" pitchFamily="2" charset="0"/>
              <a:ea typeface="+mj-ea"/>
              <a:cs typeface="+mj-cs"/>
            </a:endParaRPr>
          </a:p>
        </p:txBody>
      </p:sp>
      <p:graphicFrame>
        <p:nvGraphicFramePr>
          <p:cNvPr id="8" name="Table 13">
            <a:extLst>
              <a:ext uri="{FF2B5EF4-FFF2-40B4-BE49-F238E27FC236}">
                <a16:creationId xmlns:a16="http://schemas.microsoft.com/office/drawing/2014/main" id="{504EF78F-99BB-1A54-50BD-F459FA2D6A03}"/>
              </a:ext>
            </a:extLst>
          </p:cNvPr>
          <p:cNvGraphicFramePr>
            <a:graphicFrameLocks noGrp="1"/>
          </p:cNvGraphicFramePr>
          <p:nvPr/>
        </p:nvGraphicFramePr>
        <p:xfrm>
          <a:off x="792480" y="4135434"/>
          <a:ext cx="6607175" cy="348494"/>
        </p:xfrm>
        <a:graphic>
          <a:graphicData uri="http://schemas.openxmlformats.org/drawingml/2006/table">
            <a:tbl>
              <a:tblPr firstRow="1" bandRow="1">
                <a:tableStyleId>{5C22544A-7EE6-4342-B048-85BDC9FD1C3A}</a:tableStyleId>
              </a:tblPr>
              <a:tblGrid>
                <a:gridCol w="6607175">
                  <a:extLst>
                    <a:ext uri="{9D8B030D-6E8A-4147-A177-3AD203B41FA5}">
                      <a16:colId xmlns:a16="http://schemas.microsoft.com/office/drawing/2014/main" val="373384742"/>
                    </a:ext>
                  </a:extLst>
                </a:gridCol>
              </a:tblGrid>
              <a:tr h="348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Lexend" pitchFamily="2" charset="0"/>
                      </a:endParaRPr>
                    </a:p>
                  </a:txBody>
                  <a:tcPr>
                    <a:solidFill>
                      <a:schemeClr val="bg1"/>
                    </a:solidFill>
                  </a:tcPr>
                </a:tc>
                <a:extLst>
                  <a:ext uri="{0D108BD9-81ED-4DB2-BD59-A6C34878D82A}">
                    <a16:rowId xmlns:a16="http://schemas.microsoft.com/office/drawing/2014/main" val="845878292"/>
                  </a:ext>
                </a:extLst>
              </a:tr>
            </a:tbl>
          </a:graphicData>
        </a:graphic>
      </p:graphicFrame>
      <p:sp>
        <p:nvSpPr>
          <p:cNvPr id="4" name="TextBox 3">
            <a:extLst>
              <a:ext uri="{FF2B5EF4-FFF2-40B4-BE49-F238E27FC236}">
                <a16:creationId xmlns:a16="http://schemas.microsoft.com/office/drawing/2014/main" id="{EC5B7392-7DA5-0798-57C5-DD59A3F55B15}"/>
              </a:ext>
            </a:extLst>
          </p:cNvPr>
          <p:cNvSpPr txBox="1"/>
          <p:nvPr/>
        </p:nvSpPr>
        <p:spPr>
          <a:xfrm rot="16200000">
            <a:off x="-2718973" y="3242861"/>
            <a:ext cx="6114472"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ysClr val="window" lastClr="FFFFFF"/>
                </a:solidFill>
                <a:effectLst/>
                <a:uLnTx/>
                <a:uFillTx/>
                <a:latin typeface="Lexend" pitchFamily="2" charset="0"/>
                <a:ea typeface="+mn-ea"/>
                <a:cs typeface="+mn-cs"/>
              </a:rPr>
              <a:t>Organisational Health Measures</a:t>
            </a:r>
          </a:p>
        </p:txBody>
      </p:sp>
      <p:graphicFrame>
        <p:nvGraphicFramePr>
          <p:cNvPr id="5" name="Table 4">
            <a:extLst>
              <a:ext uri="{FF2B5EF4-FFF2-40B4-BE49-F238E27FC236}">
                <a16:creationId xmlns:a16="http://schemas.microsoft.com/office/drawing/2014/main" id="{C7052F25-ECE3-9681-733C-E47CE4679FCA}"/>
              </a:ext>
            </a:extLst>
          </p:cNvPr>
          <p:cNvGraphicFramePr>
            <a:graphicFrameLocks noGrp="1"/>
          </p:cNvGraphicFramePr>
          <p:nvPr/>
        </p:nvGraphicFramePr>
        <p:xfrm>
          <a:off x="792480" y="734496"/>
          <a:ext cx="7181481" cy="4746197"/>
        </p:xfrm>
        <a:graphic>
          <a:graphicData uri="http://schemas.openxmlformats.org/drawingml/2006/table">
            <a:tbl>
              <a:tblPr firstRow="1" bandRow="1"/>
              <a:tblGrid>
                <a:gridCol w="1885918">
                  <a:extLst>
                    <a:ext uri="{9D8B030D-6E8A-4147-A177-3AD203B41FA5}">
                      <a16:colId xmlns:a16="http://schemas.microsoft.com/office/drawing/2014/main" val="4034003538"/>
                    </a:ext>
                  </a:extLst>
                </a:gridCol>
                <a:gridCol w="834156">
                  <a:extLst>
                    <a:ext uri="{9D8B030D-6E8A-4147-A177-3AD203B41FA5}">
                      <a16:colId xmlns:a16="http://schemas.microsoft.com/office/drawing/2014/main" val="742693960"/>
                    </a:ext>
                  </a:extLst>
                </a:gridCol>
                <a:gridCol w="842960">
                  <a:extLst>
                    <a:ext uri="{9D8B030D-6E8A-4147-A177-3AD203B41FA5}">
                      <a16:colId xmlns:a16="http://schemas.microsoft.com/office/drawing/2014/main" val="2016023865"/>
                    </a:ext>
                  </a:extLst>
                </a:gridCol>
                <a:gridCol w="843518">
                  <a:extLst>
                    <a:ext uri="{9D8B030D-6E8A-4147-A177-3AD203B41FA5}">
                      <a16:colId xmlns:a16="http://schemas.microsoft.com/office/drawing/2014/main" val="3109276585"/>
                    </a:ext>
                  </a:extLst>
                </a:gridCol>
                <a:gridCol w="820208">
                  <a:extLst>
                    <a:ext uri="{9D8B030D-6E8A-4147-A177-3AD203B41FA5}">
                      <a16:colId xmlns:a16="http://schemas.microsoft.com/office/drawing/2014/main" val="1836491562"/>
                    </a:ext>
                  </a:extLst>
                </a:gridCol>
                <a:gridCol w="865151">
                  <a:extLst>
                    <a:ext uri="{9D8B030D-6E8A-4147-A177-3AD203B41FA5}">
                      <a16:colId xmlns:a16="http://schemas.microsoft.com/office/drawing/2014/main" val="231473195"/>
                    </a:ext>
                  </a:extLst>
                </a:gridCol>
                <a:gridCol w="1089570">
                  <a:extLst>
                    <a:ext uri="{9D8B030D-6E8A-4147-A177-3AD203B41FA5}">
                      <a16:colId xmlns:a16="http://schemas.microsoft.com/office/drawing/2014/main" val="365542691"/>
                    </a:ext>
                  </a:extLst>
                </a:gridCol>
              </a:tblGrid>
              <a:tr h="6083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Q1 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Q2 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chemeClr val="tx1"/>
                          </a:solidFill>
                          <a:latin typeface="Lexend" pitchFamily="2" charset="0"/>
                          <a:ea typeface="+mn-ea"/>
                          <a:cs typeface="+mn-cs"/>
                        </a:rPr>
                        <a:t>Q3 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chemeClr val="tx1"/>
                          </a:solidFill>
                          <a:latin typeface="Lexend" pitchFamily="2" charset="0"/>
                          <a:ea typeface="+mn-ea"/>
                          <a:cs typeface="+mn-cs"/>
                        </a:rPr>
                        <a:t>Q4 23/24</a:t>
                      </a:r>
                    </a:p>
                  </a:txBody>
                  <a:tcPr anchor="ctr">
                    <a:lnL w="12700" cmpd="sng">
                      <a:noFill/>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chemeClr val="tx1"/>
                          </a:solidFill>
                          <a:latin typeface="Lexend" pitchFamily="2" charset="0"/>
                          <a:ea typeface="+mn-ea"/>
                          <a:cs typeface="+mn-cs"/>
                        </a:rPr>
                        <a:t>Q1 24/25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chemeClr val="tx1"/>
                          </a:solidFill>
                          <a:latin typeface="Lexend" pitchFamily="2" charset="0"/>
                          <a:ea typeface="+mn-ea"/>
                          <a:cs typeface="+mn-cs"/>
                        </a:rPr>
                        <a:t>Target</a:t>
                      </a:r>
                    </a:p>
                  </a:txBody>
                  <a:tcPr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990252469"/>
                  </a:ext>
                </a:extLst>
              </a:tr>
              <a:tr h="837946">
                <a:tc>
                  <a:txBody>
                    <a:bodyPr/>
                    <a:lstStyle/>
                    <a:p>
                      <a:pPr algn="l" fontAlgn="ctr"/>
                      <a:r>
                        <a:rPr lang="en-GB" sz="1100" b="1" i="0" u="none" strike="noStrike">
                          <a:solidFill>
                            <a:schemeClr val="tx1"/>
                          </a:solidFill>
                          <a:effectLst/>
                          <a:latin typeface="Lexend" pitchFamily="2" charset="0"/>
                        </a:rPr>
                        <a:t>Corporate Governance Training:</a:t>
                      </a:r>
                    </a:p>
                    <a:p>
                      <a:pPr algn="l" fontAlgn="ctr"/>
                      <a:r>
                        <a:rPr lang="en-GB" sz="1100" b="0" i="0" u="none" strike="noStrike">
                          <a:solidFill>
                            <a:schemeClr val="tx1"/>
                          </a:solidFill>
                          <a:effectLst/>
                          <a:latin typeface="Lexend" pitchFamily="2" charset="0"/>
                        </a:rPr>
                        <a:t>ECC – All Modules Completed Rate</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100" b="0" i="0" u="none" strike="noStrike">
                          <a:solidFill>
                            <a:srgbClr val="000000"/>
                          </a:solidFill>
                          <a:effectLst/>
                          <a:latin typeface="Lexend" pitchFamily="2" charset="0"/>
                        </a:rPr>
                        <a:t>78.8%</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Lexend" pitchFamily="2" charset="0"/>
                        </a:rPr>
                        <a:t>79.3%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81.5%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sym typeface="Wingdings 3"/>
                        </a:rPr>
                        <a:t>77.3%</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73.0%</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90%</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44746416"/>
                  </a:ext>
                </a:extLst>
              </a:tr>
              <a:tr h="7184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GB" sz="1100" b="0" i="0" u="none" strike="noStrike">
                        <a:solidFill>
                          <a:schemeClr val="tx1"/>
                        </a:solidFill>
                        <a:effectLst/>
                        <a:latin typeface="Lexend" pitchFamily="2"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a:solidFill>
                            <a:schemeClr val="tx1"/>
                          </a:solidFill>
                          <a:effectLst/>
                          <a:latin typeface="Lexend" pitchFamily="2" charset="0"/>
                        </a:rPr>
                        <a:t>Number of FOIs received</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a:solidFill>
                            <a:schemeClr val="tx1"/>
                          </a:solidFill>
                          <a:effectLst/>
                          <a:latin typeface="Lexend" pitchFamily="2" charset="0"/>
                        </a:rPr>
                        <a:t>% responded to within 20 days</a:t>
                      </a:r>
                    </a:p>
                    <a:p>
                      <a:pPr algn="l" fontAlgn="ctr"/>
                      <a:endParaRPr lang="en-GB" sz="1100" b="0" i="0" u="none" strike="noStrike">
                        <a:solidFill>
                          <a:schemeClr val="tx1"/>
                        </a:solidFill>
                        <a:effectLst/>
                        <a:latin typeface="Lexend" pitchFamily="2" charset="0"/>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GB" sz="1100" b="0" i="0" u="none" strike="noStrike">
                          <a:solidFill>
                            <a:srgbClr val="000000"/>
                          </a:solidFill>
                          <a:effectLst/>
                          <a:latin typeface="Lexend" pitchFamily="2" charset="0"/>
                        </a:rPr>
                        <a:t>269</a:t>
                      </a:r>
                    </a:p>
                    <a:p>
                      <a:pPr algn="ctr" rtl="0" fontAlgn="ctr"/>
                      <a:r>
                        <a:rPr lang="en-GB" sz="1100" b="0" i="0" u="none" strike="noStrike">
                          <a:solidFill>
                            <a:srgbClr val="000000"/>
                          </a:solidFill>
                          <a:effectLst/>
                          <a:latin typeface="Lexend" pitchFamily="2" charset="0"/>
                        </a:rPr>
                        <a:t>96%</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GB" sz="1100" b="0" i="0" u="none" strike="noStrike">
                          <a:solidFill>
                            <a:srgbClr val="000000"/>
                          </a:solidFill>
                          <a:effectLst/>
                          <a:latin typeface="Lexend" pitchFamily="2" charset="0"/>
                        </a:rPr>
                        <a:t>310</a:t>
                      </a:r>
                    </a:p>
                    <a:p>
                      <a:pPr algn="ctr" fontAlgn="b"/>
                      <a:r>
                        <a:rPr lang="en-GB" sz="1100" b="0" i="0" u="none" strike="noStrike">
                          <a:solidFill>
                            <a:srgbClr val="000000"/>
                          </a:solidFill>
                          <a:effectLst/>
                          <a:latin typeface="Lexend" pitchFamily="2" charset="0"/>
                        </a:rPr>
                        <a:t>97%</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289</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96%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a:latin typeface="Lexend" pitchFamily="2" charset="0"/>
                        </a:rPr>
                        <a:t>390</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a:latin typeface="Lexend" pitchFamily="2" charset="0"/>
                        </a:rPr>
                        <a:t>97%</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367</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96%</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kern="1200" cap="none" spc="0" normalizeH="0" baseline="0" noProof="0">
                          <a:ln>
                            <a:noFill/>
                          </a:ln>
                          <a:solidFill>
                            <a:schemeClr val="tx1"/>
                          </a:solidFill>
                          <a:effectLst/>
                          <a:uLnTx/>
                          <a:uFillTx/>
                          <a:latin typeface="Wingdings 3"/>
                          <a:sym typeface="Wingdings 3"/>
                        </a:rPr>
                        <a:t>È</a:t>
                      </a:r>
                      <a:endParaRPr lang="en-GB" sz="1100" b="0" i="0" u="none" strike="noStrike" kern="1200" cap="none" spc="0" normalizeH="0" baseline="0" noProof="0">
                        <a:ln>
                          <a:noFill/>
                        </a:ln>
                        <a:solidFill>
                          <a:srgbClr val="000000"/>
                        </a:solidFill>
                        <a:effectLst/>
                        <a:uLnTx/>
                        <a:uFillTx/>
                        <a:latin typeface="Wingdings 3"/>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sym typeface="Wingdings 3"/>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90%</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12650230"/>
                  </a:ext>
                </a:extLst>
              </a:tr>
              <a:tr h="71842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a:solidFill>
                            <a:schemeClr val="tx1"/>
                          </a:solidFill>
                          <a:effectLst/>
                          <a:latin typeface="Lexend" pitchFamily="2" charset="0"/>
                        </a:rPr>
                        <a:t>SARs Compliance </a:t>
                      </a:r>
                    </a:p>
                    <a:p>
                      <a:pPr algn="l" fontAlgn="ctr"/>
                      <a:endParaRPr lang="en-GB" sz="1100" b="0" i="0" u="none" strike="noStrike">
                        <a:solidFill>
                          <a:schemeClr val="tx1"/>
                        </a:solidFill>
                        <a:effectLst/>
                        <a:latin typeface="Lexend" pitchFamily="2" charset="0"/>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100" b="0" i="0" u="none" strike="noStrike">
                          <a:solidFill>
                            <a:srgbClr val="000000"/>
                          </a:solidFill>
                          <a:effectLst/>
                          <a:latin typeface="Lexend" pitchFamily="2" charset="0"/>
                        </a:rPr>
                        <a:t>84.3%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Lexend" pitchFamily="2" charset="0"/>
                        </a:rPr>
                        <a:t>76%</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72%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76.6%</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62%</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kern="1200" cap="none" spc="0" normalizeH="0" baseline="0" noProof="0">
                          <a:ln>
                            <a:noFill/>
                          </a:ln>
                          <a:solidFill>
                            <a:schemeClr val="tx1"/>
                          </a:solidFill>
                          <a:effectLst/>
                          <a:uLnTx/>
                          <a:uFillTx/>
                          <a:latin typeface="Wingdings 3"/>
                          <a:sym typeface="Wingdings 3"/>
                        </a:rPr>
                        <a:t>È</a:t>
                      </a:r>
                      <a:endParaRPr lang="en-GB" sz="1100" b="0" i="0" u="none" strike="noStrike" kern="1200" cap="none" spc="0" normalizeH="0" baseline="0" noProof="0">
                        <a:ln>
                          <a:noFill/>
                        </a:ln>
                        <a:solidFill>
                          <a:srgbClr val="000000"/>
                        </a:solidFill>
                        <a:effectLst/>
                        <a:uLnTx/>
                        <a:uFillTx/>
                        <a:latin typeface="Wingdings 3"/>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noProof="0">
                        <a:solidFill>
                          <a:srgbClr val="000000"/>
                        </a:solidFill>
                        <a:effectLst/>
                        <a:latin typeface="Lexend" pitchFamily="2" charset="0"/>
                        <a:sym typeface="Wingdings 3"/>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80%</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01320898"/>
                  </a:ext>
                </a:extLst>
              </a:tr>
              <a:tr h="718426">
                <a:tc>
                  <a:txBody>
                    <a:bodyPr/>
                    <a:lstStyle/>
                    <a:p>
                      <a:pPr algn="l" fontAlgn="ctr"/>
                      <a:r>
                        <a:rPr lang="en-GB" sz="1100" b="1" i="0" u="none" strike="noStrike">
                          <a:solidFill>
                            <a:schemeClr val="tx1"/>
                          </a:solidFill>
                          <a:effectLst/>
                          <a:latin typeface="Lexend" pitchFamily="2" charset="0"/>
                        </a:rPr>
                        <a:t>Complaints:</a:t>
                      </a:r>
                    </a:p>
                    <a:p>
                      <a:pPr algn="l" fontAlgn="ctr"/>
                      <a:r>
                        <a:rPr lang="en-GB" sz="1100" b="0" i="0" u="none" strike="noStrike">
                          <a:solidFill>
                            <a:schemeClr val="tx1"/>
                          </a:solidFill>
                          <a:effectLst/>
                          <a:latin typeface="Lexend" pitchFamily="2" charset="0"/>
                        </a:rPr>
                        <a:t>All</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100" b="0" i="0" u="none" strike="noStrike">
                          <a:solidFill>
                            <a:srgbClr val="000000"/>
                          </a:solidFill>
                          <a:effectLst/>
                          <a:latin typeface="Lexend" pitchFamily="2" charset="0"/>
                        </a:rPr>
                        <a:t>907</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Lexend" pitchFamily="2" charset="0"/>
                        </a:rPr>
                        <a:t>982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1,061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1,156</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1,072</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sym typeface="Wingdings 3"/>
                        </a:rPr>
                        <a:t>No Target</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0946571"/>
                  </a:ext>
                </a:extLst>
              </a:tr>
              <a:tr h="718426">
                <a:tc>
                  <a:txBody>
                    <a:bodyPr/>
                    <a:lstStyle/>
                    <a:p>
                      <a:pPr algn="l" fontAlgn="ctr"/>
                      <a:r>
                        <a:rPr lang="en-GB" sz="1100" b="1" i="0" u="none" strike="noStrike">
                          <a:solidFill>
                            <a:schemeClr val="tx1"/>
                          </a:solidFill>
                          <a:effectLst/>
                          <a:latin typeface="Lexend" pitchFamily="2" charset="0"/>
                        </a:rPr>
                        <a:t>Complaints:</a:t>
                      </a:r>
                    </a:p>
                    <a:p>
                      <a:pPr algn="l" fontAlgn="ctr"/>
                      <a:r>
                        <a:rPr lang="en-GB" sz="1100" b="0" i="0" u="none" strike="noStrike">
                          <a:solidFill>
                            <a:schemeClr val="tx1"/>
                          </a:solidFill>
                          <a:effectLst/>
                          <a:latin typeface="Lexend" pitchFamily="2" charset="0"/>
                        </a:rPr>
                        <a:t>Highways</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100" b="0" i="0" u="none" strike="noStrike">
                          <a:solidFill>
                            <a:srgbClr val="000000"/>
                          </a:solidFill>
                          <a:effectLst/>
                          <a:latin typeface="Lexend" pitchFamily="2" charset="0"/>
                        </a:rPr>
                        <a:t>350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Lexend" pitchFamily="2" charset="0"/>
                        </a:rPr>
                        <a:t>404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451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483</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323</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sym typeface="Wingdings 3"/>
                        </a:rPr>
                        <a:t>No Target</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65401404"/>
                  </a:ext>
                </a:extLst>
              </a:tr>
            </a:tbl>
          </a:graphicData>
        </a:graphic>
      </p:graphicFrame>
      <p:sp>
        <p:nvSpPr>
          <p:cNvPr id="7" name="Rectangle: Rounded Corners 6">
            <a:extLst>
              <a:ext uri="{FF2B5EF4-FFF2-40B4-BE49-F238E27FC236}">
                <a16:creationId xmlns:a16="http://schemas.microsoft.com/office/drawing/2014/main" id="{19182C6A-C1B6-AEC2-5CAA-C0D89E33C10D}"/>
              </a:ext>
            </a:extLst>
          </p:cNvPr>
          <p:cNvSpPr/>
          <p:nvPr/>
        </p:nvSpPr>
        <p:spPr>
          <a:xfrm>
            <a:off x="8125682" y="285135"/>
            <a:ext cx="3985481" cy="6077249"/>
          </a:xfrm>
          <a:prstGeom prst="roundRect">
            <a:avLst>
              <a:gd name="adj" fmla="val 3307"/>
            </a:avLst>
          </a:prstGeom>
          <a:solidFill>
            <a:schemeClr val="bg1">
              <a:lumMod val="85000"/>
              <a:alpha val="37647"/>
            </a:schemeClr>
          </a:solidFill>
          <a:ln w="12700" cap="flat" cmpd="sng" algn="ctr">
            <a:noFill/>
            <a:prstDash val="solid"/>
            <a:miter lim="800000"/>
          </a:ln>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3" name="Content Placeholder 2">
            <a:extLst>
              <a:ext uri="{FF2B5EF4-FFF2-40B4-BE49-F238E27FC236}">
                <a16:creationId xmlns:a16="http://schemas.microsoft.com/office/drawing/2014/main" id="{968595A1-CFF1-AC93-FD3C-3888C26317EC}"/>
              </a:ext>
            </a:extLst>
          </p:cNvPr>
          <p:cNvSpPr txBox="1">
            <a:spLocks/>
          </p:cNvSpPr>
          <p:nvPr/>
        </p:nvSpPr>
        <p:spPr>
          <a:xfrm>
            <a:off x="817109" y="6477458"/>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Lexend" pitchFamily="2" charset="0"/>
                <a:ea typeface="+mn-ea"/>
                <a:cs typeface="+mn-cs"/>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i="0" u="none" strike="noStrike" kern="1200" cap="none" spc="0" normalizeH="0" baseline="0" noProof="0">
              <a:ln>
                <a:noFill/>
              </a:ln>
              <a:solidFill>
                <a:srgbClr val="000000"/>
              </a:solidFill>
              <a:effectLst/>
              <a:highlight>
                <a:srgbClr val="FFFF00"/>
              </a:highlight>
              <a:uLnTx/>
              <a:uFillTx/>
              <a:latin typeface="Lexend" pitchFamily="2" charset="0"/>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6" name="TextBox 5">
            <a:extLst>
              <a:ext uri="{FF2B5EF4-FFF2-40B4-BE49-F238E27FC236}">
                <a16:creationId xmlns:a16="http://schemas.microsoft.com/office/drawing/2014/main" id="{F4D1A1A7-32DB-A6BF-6042-616E3D568D13}"/>
              </a:ext>
            </a:extLst>
          </p:cNvPr>
          <p:cNvSpPr txBox="1"/>
          <p:nvPr/>
        </p:nvSpPr>
        <p:spPr>
          <a:xfrm>
            <a:off x="8248073" y="370291"/>
            <a:ext cx="3713018" cy="587349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0" i="0" u="none" strike="noStrike" kern="1200" cap="none" spc="0" normalizeH="0" baseline="0" noProof="0">
                <a:ln>
                  <a:noFill/>
                </a:ln>
                <a:solidFill>
                  <a:srgbClr val="000000"/>
                </a:solidFill>
                <a:effectLst/>
                <a:uLnTx/>
                <a:uFillTx/>
                <a:latin typeface="Calibri"/>
                <a:ea typeface="+mn-ea"/>
                <a:cs typeface="+mn-cs"/>
              </a:rPr>
              <a:t> </a:t>
            </a:r>
          </a:p>
        </p:txBody>
      </p:sp>
      <p:sp>
        <p:nvSpPr>
          <p:cNvPr id="9" name="TextBox 8">
            <a:extLst>
              <a:ext uri="{FF2B5EF4-FFF2-40B4-BE49-F238E27FC236}">
                <a16:creationId xmlns:a16="http://schemas.microsoft.com/office/drawing/2014/main" id="{EB76F288-15FA-BBA7-F68B-F9C37CA2E6CB}"/>
              </a:ext>
            </a:extLst>
          </p:cNvPr>
          <p:cNvSpPr txBox="1"/>
          <p:nvPr/>
        </p:nvSpPr>
        <p:spPr>
          <a:xfrm>
            <a:off x="8248072" y="445691"/>
            <a:ext cx="3790331" cy="628912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100" b="0" i="0" u="none" strike="noStrike" kern="1200" cap="none" spc="0" normalizeH="0" baseline="0" noProof="0">
              <a:ln>
                <a:noFill/>
              </a:ln>
              <a:solidFill>
                <a:srgbClr val="000000"/>
              </a:solidFill>
              <a:effectLst/>
              <a:highlight>
                <a:srgbClr val="FFFF00"/>
              </a:highligh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ea typeface="+mn-ea"/>
                <a:cs typeface="+mn-cs"/>
              </a:rPr>
              <a:t>FOIs: </a:t>
            </a: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The percentage of FOIs  responded to within 20 days, continues to meet and exceed the corporate target of 90%.</a:t>
            </a: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ea typeface="+mn-ea"/>
                <a:cs typeface="+mn-cs"/>
              </a:rPr>
              <a:t>SARs: </a:t>
            </a: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Currently compliance with SAR is below the corporate target of 80% at 62%. There has been an increase in requests of 26% since last year, and the size of those requests has also increased. We are currently procuring an AI Powered redaction tool to leverage advantages through automation where we can.​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a:ea typeface="+mn-ea"/>
                <a:cs typeface="+mn-cs"/>
              </a:rPr>
              <a:t>Complaints – All</a:t>
            </a:r>
            <a:endParaRPr kumimoji="0" lang="en-GB" sz="1100" b="1"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lt"/>
                <a:cs typeface="Calibri"/>
              </a:rPr>
              <a:t>The number of social care complaints has remained stable with 38% and 20% of complaints being upheld in ASC and CSC respectively. After 3 quarters where non-social care complaints had increased, Q1 shows a decrease.  Upheld complaints are logged with actions and learning outcomes where appropriate.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ea typeface="+mn-ea"/>
                <a:cs typeface="+mn-cs"/>
              </a:rPr>
              <a:t>Complaints – Highways: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323 Highways corporate complaints were received and 353 were resolved during Q1.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b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br>
            <a:r>
              <a:rPr kumimoji="0" lang="en-GB" sz="1100" b="0" i="0" u="none" strike="noStrike" kern="1200" cap="none" spc="0" normalizeH="0" baseline="0" noProof="0">
                <a:ln>
                  <a:noFill/>
                </a:ln>
                <a:solidFill>
                  <a:srgbClr val="000000"/>
                </a:solidFill>
                <a:effectLst/>
                <a:uLnTx/>
                <a:uFillTx/>
                <a:latin typeface="Lexend"/>
                <a:ea typeface="+mn-ea"/>
                <a:cs typeface="+mn-cs"/>
              </a:rPr>
              <a:t>12% were upheld/part upheld. 4 out of 6 passenger transport complaints were upheld and 20% (14) of traffic management complaints were upheld.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b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br>
            <a:r>
              <a:rPr kumimoji="0" lang="en-GB" sz="1100" b="0" i="0" u="none" strike="noStrike" kern="1200" cap="none" spc="0" normalizeH="0" baseline="0" noProof="0">
                <a:ln>
                  <a:noFill/>
                </a:ln>
                <a:solidFill>
                  <a:srgbClr val="000000"/>
                </a:solidFill>
                <a:effectLst/>
                <a:uLnTx/>
                <a:uFillTx/>
                <a:latin typeface="Lexend"/>
                <a:ea typeface="+mn-ea"/>
                <a:cs typeface="+mn-cs"/>
              </a:rPr>
              <a:t>5% of upheld complaints had learning outcomes attached.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b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br>
            <a:r>
              <a:rPr kumimoji="0" lang="en-GB" sz="1100" b="0" i="0" u="none" strike="noStrike" kern="1200" cap="none" spc="0" normalizeH="0" baseline="0" noProof="0">
                <a:ln>
                  <a:noFill/>
                </a:ln>
                <a:solidFill>
                  <a:srgbClr val="000000"/>
                </a:solidFill>
                <a:effectLst/>
                <a:uLnTx/>
                <a:uFillTx/>
                <a:latin typeface="Lexend"/>
                <a:ea typeface="+mn-ea"/>
                <a:cs typeface="+mn-cs"/>
              </a:rPr>
              <a:t>68% were resolved within 10 working days and average time to resolve was 12 days.</a:t>
            </a:r>
            <a:b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br>
            <a:endParaRPr kumimoji="0" lang="en-GB" sz="1100" b="0"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0" i="0" u="none" strike="noStrike" kern="1200" cap="none" spc="0" normalizeH="0" baseline="0" noProof="0">
                <a:ln>
                  <a:noFill/>
                </a:ln>
                <a:solidFill>
                  <a:srgbClr val="000000"/>
                </a:solidFill>
                <a:effectLst/>
                <a:uLnTx/>
                <a:uFillTx/>
                <a:latin typeface="Calibri"/>
                <a:ea typeface="+mn-ea"/>
                <a:cs typeface="+mn-cs"/>
              </a:rPr>
              <a:t> </a:t>
            </a:r>
            <a:endParaRPr kumimoji="0" lang="en-GB" sz="1500" b="0" i="0" u="none" strike="noStrike" kern="1200" cap="none" spc="0" normalizeH="0" baseline="0" noProof="0">
              <a:ln>
                <a:noFill/>
              </a:ln>
              <a:solidFill>
                <a:srgbClr val="000000"/>
              </a:solidFill>
              <a:effectLst/>
              <a:uLnTx/>
              <a:uFillTx/>
              <a:latin typeface="Calibri"/>
              <a:ea typeface="+mn-ea"/>
              <a:cs typeface="Calibri"/>
            </a:endParaRPr>
          </a:p>
        </p:txBody>
      </p:sp>
    </p:spTree>
    <p:extLst>
      <p:ext uri="{BB962C8B-B14F-4D97-AF65-F5344CB8AC3E}">
        <p14:creationId xmlns:p14="http://schemas.microsoft.com/office/powerpoint/2010/main" val="2107848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0283985-44A7-1B22-CAFA-87C0B106E427}"/>
              </a:ext>
            </a:extLst>
          </p:cNvPr>
          <p:cNvSpPr/>
          <p:nvPr/>
        </p:nvSpPr>
        <p:spPr>
          <a:xfrm>
            <a:off x="8148069" y="5144822"/>
            <a:ext cx="3964652" cy="898346"/>
          </a:xfrm>
          <a:prstGeom prst="roundRect">
            <a:avLst>
              <a:gd name="adj" fmla="val 8317"/>
            </a:avLst>
          </a:prstGeom>
          <a:solidFill>
            <a:srgbClr val="E40037">
              <a:alpha val="37647"/>
            </a:srgbClr>
          </a:solidFill>
          <a:ln w="12700" cap="flat" cmpd="sng" algn="ctr">
            <a:noFill/>
            <a:prstDash val="solid"/>
            <a:miter lim="800000"/>
          </a:ln>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9" name="Rectangle: Rounded Corners 8">
            <a:extLst>
              <a:ext uri="{FF2B5EF4-FFF2-40B4-BE49-F238E27FC236}">
                <a16:creationId xmlns:a16="http://schemas.microsoft.com/office/drawing/2014/main" id="{53D6A20B-0B67-7FCD-79AF-D3EB0BD980F5}"/>
              </a:ext>
            </a:extLst>
          </p:cNvPr>
          <p:cNvSpPr/>
          <p:nvPr/>
        </p:nvSpPr>
        <p:spPr>
          <a:xfrm>
            <a:off x="8136719" y="2457566"/>
            <a:ext cx="3964652" cy="2515141"/>
          </a:xfrm>
          <a:prstGeom prst="roundRect">
            <a:avLst>
              <a:gd name="adj" fmla="val 3307"/>
            </a:avLst>
          </a:prstGeom>
          <a:solidFill>
            <a:srgbClr val="FFC000">
              <a:alpha val="37647"/>
            </a:srgbClr>
          </a:solidFill>
          <a:ln w="12700" cap="flat" cmpd="sng" algn="ctr">
            <a:noFill/>
            <a:prstDash val="solid"/>
            <a:miter lim="800000"/>
          </a:ln>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2" name="Title 2">
            <a:extLst>
              <a:ext uri="{FF2B5EF4-FFF2-40B4-BE49-F238E27FC236}">
                <a16:creationId xmlns:a16="http://schemas.microsoft.com/office/drawing/2014/main" id="{59EC31E5-B33B-9C76-EEBC-6BB4C5E40C05}"/>
              </a:ext>
            </a:extLst>
          </p:cNvPr>
          <p:cNvSpPr txBox="1">
            <a:spLocks/>
          </p:cNvSpPr>
          <p:nvPr/>
        </p:nvSpPr>
        <p:spPr>
          <a:xfrm rot="16200000">
            <a:off x="-3090737" y="3052273"/>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2400" b="1" i="0" u="none" strike="noStrike" kern="1200" cap="none" spc="0" normalizeH="0" baseline="0" noProof="0">
              <a:ln>
                <a:noFill/>
              </a:ln>
              <a:solidFill>
                <a:sysClr val="window" lastClr="FFFFFF"/>
              </a:solidFill>
              <a:effectLst/>
              <a:uLnTx/>
              <a:uFillTx/>
              <a:latin typeface="Lexend" pitchFamily="2" charset="0"/>
              <a:ea typeface="+mj-ea"/>
              <a:cs typeface="+mj-cs"/>
            </a:endParaRPr>
          </a:p>
        </p:txBody>
      </p:sp>
      <p:graphicFrame>
        <p:nvGraphicFramePr>
          <p:cNvPr id="8" name="Table 13">
            <a:extLst>
              <a:ext uri="{FF2B5EF4-FFF2-40B4-BE49-F238E27FC236}">
                <a16:creationId xmlns:a16="http://schemas.microsoft.com/office/drawing/2014/main" id="{504EF78F-99BB-1A54-50BD-F459FA2D6A03}"/>
              </a:ext>
            </a:extLst>
          </p:cNvPr>
          <p:cNvGraphicFramePr>
            <a:graphicFrameLocks noGrp="1"/>
          </p:cNvGraphicFramePr>
          <p:nvPr/>
        </p:nvGraphicFramePr>
        <p:xfrm>
          <a:off x="792480" y="4135434"/>
          <a:ext cx="6607175" cy="348494"/>
        </p:xfrm>
        <a:graphic>
          <a:graphicData uri="http://schemas.openxmlformats.org/drawingml/2006/table">
            <a:tbl>
              <a:tblPr firstRow="1" bandRow="1">
                <a:tableStyleId>{5C22544A-7EE6-4342-B048-85BDC9FD1C3A}</a:tableStyleId>
              </a:tblPr>
              <a:tblGrid>
                <a:gridCol w="6607175">
                  <a:extLst>
                    <a:ext uri="{9D8B030D-6E8A-4147-A177-3AD203B41FA5}">
                      <a16:colId xmlns:a16="http://schemas.microsoft.com/office/drawing/2014/main" val="373384742"/>
                    </a:ext>
                  </a:extLst>
                </a:gridCol>
              </a:tblGrid>
              <a:tr h="348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Lexend" pitchFamily="2" charset="0"/>
                      </a:endParaRPr>
                    </a:p>
                  </a:txBody>
                  <a:tcPr>
                    <a:solidFill>
                      <a:schemeClr val="bg1"/>
                    </a:solidFill>
                  </a:tcPr>
                </a:tc>
                <a:extLst>
                  <a:ext uri="{0D108BD9-81ED-4DB2-BD59-A6C34878D82A}">
                    <a16:rowId xmlns:a16="http://schemas.microsoft.com/office/drawing/2014/main" val="845878292"/>
                  </a:ext>
                </a:extLst>
              </a:tr>
            </a:tbl>
          </a:graphicData>
        </a:graphic>
      </p:graphicFrame>
      <p:sp>
        <p:nvSpPr>
          <p:cNvPr id="4" name="TextBox 3">
            <a:extLst>
              <a:ext uri="{FF2B5EF4-FFF2-40B4-BE49-F238E27FC236}">
                <a16:creationId xmlns:a16="http://schemas.microsoft.com/office/drawing/2014/main" id="{EC5B7392-7DA5-0798-57C5-DD59A3F55B15}"/>
              </a:ext>
            </a:extLst>
          </p:cNvPr>
          <p:cNvSpPr txBox="1"/>
          <p:nvPr/>
        </p:nvSpPr>
        <p:spPr>
          <a:xfrm rot="16200000">
            <a:off x="-2718973" y="3242861"/>
            <a:ext cx="6114472"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ysClr val="window" lastClr="FFFFFF"/>
                </a:solidFill>
                <a:effectLst/>
                <a:uLnTx/>
                <a:uFillTx/>
                <a:latin typeface="Lexend" pitchFamily="2" charset="0"/>
                <a:ea typeface="+mn-ea"/>
                <a:cs typeface="+mn-cs"/>
              </a:rPr>
              <a:t>Organisational Health Measures</a:t>
            </a:r>
          </a:p>
        </p:txBody>
      </p:sp>
      <p:graphicFrame>
        <p:nvGraphicFramePr>
          <p:cNvPr id="5" name="Table 4">
            <a:extLst>
              <a:ext uri="{FF2B5EF4-FFF2-40B4-BE49-F238E27FC236}">
                <a16:creationId xmlns:a16="http://schemas.microsoft.com/office/drawing/2014/main" id="{C7052F25-ECE3-9681-733C-E47CE4679FCA}"/>
              </a:ext>
            </a:extLst>
          </p:cNvPr>
          <p:cNvGraphicFramePr>
            <a:graphicFrameLocks noGrp="1"/>
          </p:cNvGraphicFramePr>
          <p:nvPr/>
        </p:nvGraphicFramePr>
        <p:xfrm>
          <a:off x="815334" y="1304751"/>
          <a:ext cx="7181481" cy="3614145"/>
        </p:xfrm>
        <a:graphic>
          <a:graphicData uri="http://schemas.openxmlformats.org/drawingml/2006/table">
            <a:tbl>
              <a:tblPr firstRow="1" bandRow="1"/>
              <a:tblGrid>
                <a:gridCol w="1885918">
                  <a:extLst>
                    <a:ext uri="{9D8B030D-6E8A-4147-A177-3AD203B41FA5}">
                      <a16:colId xmlns:a16="http://schemas.microsoft.com/office/drawing/2014/main" val="4034003538"/>
                    </a:ext>
                  </a:extLst>
                </a:gridCol>
                <a:gridCol w="842042">
                  <a:extLst>
                    <a:ext uri="{9D8B030D-6E8A-4147-A177-3AD203B41FA5}">
                      <a16:colId xmlns:a16="http://schemas.microsoft.com/office/drawing/2014/main" val="742693960"/>
                    </a:ext>
                  </a:extLst>
                </a:gridCol>
                <a:gridCol w="835074">
                  <a:extLst>
                    <a:ext uri="{9D8B030D-6E8A-4147-A177-3AD203B41FA5}">
                      <a16:colId xmlns:a16="http://schemas.microsoft.com/office/drawing/2014/main" val="2016023865"/>
                    </a:ext>
                  </a:extLst>
                </a:gridCol>
                <a:gridCol w="843518">
                  <a:extLst>
                    <a:ext uri="{9D8B030D-6E8A-4147-A177-3AD203B41FA5}">
                      <a16:colId xmlns:a16="http://schemas.microsoft.com/office/drawing/2014/main" val="3109276585"/>
                    </a:ext>
                  </a:extLst>
                </a:gridCol>
                <a:gridCol w="820208">
                  <a:extLst>
                    <a:ext uri="{9D8B030D-6E8A-4147-A177-3AD203B41FA5}">
                      <a16:colId xmlns:a16="http://schemas.microsoft.com/office/drawing/2014/main" val="1836491562"/>
                    </a:ext>
                  </a:extLst>
                </a:gridCol>
                <a:gridCol w="865151">
                  <a:extLst>
                    <a:ext uri="{9D8B030D-6E8A-4147-A177-3AD203B41FA5}">
                      <a16:colId xmlns:a16="http://schemas.microsoft.com/office/drawing/2014/main" val="231473195"/>
                    </a:ext>
                  </a:extLst>
                </a:gridCol>
                <a:gridCol w="1089570">
                  <a:extLst>
                    <a:ext uri="{9D8B030D-6E8A-4147-A177-3AD203B41FA5}">
                      <a16:colId xmlns:a16="http://schemas.microsoft.com/office/drawing/2014/main" val="365542691"/>
                    </a:ext>
                  </a:extLst>
                </a:gridCol>
              </a:tblGrid>
              <a:tr h="6083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Q1 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pitchFamily="2" charset="0"/>
                        </a:rPr>
                        <a:t>Q2 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chemeClr val="tx1"/>
                          </a:solidFill>
                          <a:latin typeface="Lexend" pitchFamily="2" charset="0"/>
                          <a:ea typeface="+mn-ea"/>
                          <a:cs typeface="+mn-cs"/>
                        </a:rPr>
                        <a:t>Q3 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chemeClr val="tx1"/>
                          </a:solidFill>
                          <a:latin typeface="Lexend" pitchFamily="2" charset="0"/>
                          <a:ea typeface="+mn-ea"/>
                          <a:cs typeface="+mn-cs"/>
                        </a:rPr>
                        <a:t>Q4 23/24</a:t>
                      </a:r>
                    </a:p>
                  </a:txBody>
                  <a:tcPr anchor="ctr">
                    <a:lnL w="12700" cmpd="sng">
                      <a:noFill/>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chemeClr val="tx1"/>
                          </a:solidFill>
                          <a:latin typeface="Lexend" pitchFamily="2" charset="0"/>
                          <a:ea typeface="+mn-ea"/>
                          <a:cs typeface="+mn-cs"/>
                        </a:rPr>
                        <a:t>Q1 24/25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lang="en-GB" sz="1200" b="1" kern="1200">
                          <a:solidFill>
                            <a:schemeClr val="tx1"/>
                          </a:solidFill>
                          <a:latin typeface="Lexend" pitchFamily="2" charset="0"/>
                          <a:ea typeface="+mn-ea"/>
                          <a:cs typeface="+mn-cs"/>
                        </a:rPr>
                        <a:t>Target</a:t>
                      </a:r>
                    </a:p>
                  </a:txBody>
                  <a:tcPr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990252469"/>
                  </a:ext>
                </a:extLst>
              </a:tr>
              <a:tr h="8379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en-GB" sz="1100" b="1" i="0" u="none" strike="noStrike">
                        <a:solidFill>
                          <a:schemeClr val="tx1"/>
                        </a:solidFill>
                        <a:effectLst/>
                        <a:latin typeface="Lexend" pitchFamily="2" charset="0"/>
                      </a:endParaRPr>
                    </a:p>
                    <a:p>
                      <a:pPr algn="l" fontAlgn="ctr"/>
                      <a:r>
                        <a:rPr lang="en-GB" sz="1100" b="1" i="0" u="none" strike="noStrike">
                          <a:solidFill>
                            <a:schemeClr val="tx1"/>
                          </a:solidFill>
                          <a:effectLst/>
                          <a:latin typeface="Lexend" pitchFamily="2" charset="0"/>
                        </a:rPr>
                        <a:t>Workforce:</a:t>
                      </a:r>
                    </a:p>
                    <a:p>
                      <a:pPr algn="l" fontAlgn="ctr"/>
                      <a:r>
                        <a:rPr lang="en-GB" sz="1100" b="0" i="0" u="none" strike="noStrike">
                          <a:solidFill>
                            <a:schemeClr val="tx1"/>
                          </a:solidFill>
                          <a:effectLst/>
                          <a:latin typeface="Lexend" pitchFamily="2" charset="0"/>
                        </a:rPr>
                        <a:t>Sickness Absence Rate (Days Lost)</a:t>
                      </a:r>
                    </a:p>
                    <a:p>
                      <a:pPr algn="l" fontAlgn="ctr"/>
                      <a:r>
                        <a:rPr lang="en-GB" sz="1000" b="0" i="1" u="none" strike="noStrike">
                          <a:solidFill>
                            <a:schemeClr val="tx1"/>
                          </a:solidFill>
                          <a:effectLst/>
                          <a:latin typeface="Lexend" pitchFamily="2" charset="0"/>
                        </a:rPr>
                        <a:t>Aim to minimise </a:t>
                      </a:r>
                    </a:p>
                    <a:p>
                      <a:pPr algn="l" fontAlgn="ctr"/>
                      <a:endParaRPr lang="en-GB" sz="1000" b="0" i="1" u="none" strike="noStrike">
                        <a:solidFill>
                          <a:schemeClr val="tx1"/>
                        </a:solidFill>
                        <a:effectLst/>
                        <a:latin typeface="Lexend" pitchFamily="2" charset="0"/>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GB" sz="1100" b="0" i="0" u="none" strike="noStrike">
                          <a:solidFill>
                            <a:srgbClr val="000000"/>
                          </a:solidFill>
                          <a:effectLst/>
                          <a:latin typeface="Lexend" pitchFamily="2" charset="0"/>
                        </a:rPr>
                        <a:t>2.7%</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GB" sz="1100" b="0" i="0" u="none" strike="noStrike">
                          <a:solidFill>
                            <a:srgbClr val="000000"/>
                          </a:solidFill>
                          <a:effectLst/>
                          <a:latin typeface="Lexend" pitchFamily="2" charset="0"/>
                        </a:rPr>
                        <a:t>2.3%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a:latin typeface="Lexend" pitchFamily="2" charset="0"/>
                        </a:rPr>
                        <a:t>2.7%</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0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0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1" i="0" u="none" strike="noStrike" noProof="0">
                          <a:solidFill>
                            <a:srgbClr val="000000"/>
                          </a:solidFill>
                          <a:effectLst/>
                          <a:latin typeface="Lexend" pitchFamily="2" charset="0"/>
                          <a:sym typeface="Wingdings 3"/>
                        </a:rPr>
                        <a:t>2.6%</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solidFill>
                            <a:schemeClr val="tx1"/>
                          </a:solidFill>
                          <a:effectLst/>
                          <a:uLnTx/>
                          <a:uFillTx/>
                          <a:latin typeface="Wingdings 3"/>
                          <a:sym typeface="Wingdings 3"/>
                        </a:rPr>
                        <a:t>È</a:t>
                      </a:r>
                      <a:endParaRPr lang="en-GB" sz="1050" b="0" i="0" u="none" strike="noStrike" kern="1200" cap="none" spc="0" normalizeH="0" baseline="0" noProof="0">
                        <a:ln>
                          <a:noFill/>
                        </a:ln>
                        <a:solidFill>
                          <a:srgbClr val="000000"/>
                        </a:solidFill>
                        <a:effectLst/>
                        <a:uLnTx/>
                        <a:uFillTx/>
                        <a:latin typeface="Wingdings 3"/>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00" b="1" i="0" u="none" strike="noStrike" noProof="0">
                        <a:solidFill>
                          <a:srgbClr val="000000"/>
                        </a:solidFill>
                        <a:effectLst/>
                        <a:latin typeface="Lexend" pitchFamily="2" charset="0"/>
                        <a:sym typeface="Wingdings 3"/>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3%</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92269972"/>
                  </a:ext>
                </a:extLst>
              </a:tr>
              <a:tr h="837946">
                <a:tc>
                  <a:txBody>
                    <a:bodyPr/>
                    <a:lstStyle/>
                    <a:p>
                      <a:pPr algn="l" fontAlgn="ctr"/>
                      <a:r>
                        <a:rPr lang="en-GB" sz="1100" b="1" i="0" u="none" strike="noStrike">
                          <a:solidFill>
                            <a:schemeClr val="tx1"/>
                          </a:solidFill>
                          <a:effectLst/>
                          <a:latin typeface="Lexend" pitchFamily="2" charset="0"/>
                        </a:rPr>
                        <a:t>Technology</a:t>
                      </a:r>
                      <a:r>
                        <a:rPr lang="en-GB" sz="1100" b="0" i="0" u="none" strike="noStrike">
                          <a:solidFill>
                            <a:schemeClr val="tx1"/>
                          </a:solidFill>
                          <a:effectLst/>
                          <a:latin typeface="Lexend" pitchFamily="2" charset="0"/>
                        </a:rPr>
                        <a:t> </a:t>
                      </a:r>
                      <a:r>
                        <a:rPr lang="en-GB" sz="1100" b="1" i="0" u="none" strike="noStrike">
                          <a:solidFill>
                            <a:schemeClr val="tx1"/>
                          </a:solidFill>
                          <a:effectLst/>
                          <a:latin typeface="Lexend" pitchFamily="2" charset="0"/>
                        </a:rPr>
                        <a:t>– Operations:</a:t>
                      </a:r>
                    </a:p>
                    <a:p>
                      <a:pPr algn="l" fontAlgn="ctr"/>
                      <a:r>
                        <a:rPr lang="en-GB" sz="1100" b="0" i="0" u="none" strike="noStrike">
                          <a:solidFill>
                            <a:schemeClr val="tx1"/>
                          </a:solidFill>
                          <a:effectLst/>
                          <a:latin typeface="Lexend" pitchFamily="2" charset="0"/>
                        </a:rPr>
                        <a:t>% of incidents resolved in SLA (3-month Average)</a:t>
                      </a: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100" b="0" i="0" u="none" strike="noStrike">
                          <a:solidFill>
                            <a:srgbClr val="000000"/>
                          </a:solidFill>
                          <a:effectLst/>
                          <a:latin typeface="Lexend" pitchFamily="2" charset="0"/>
                        </a:rPr>
                        <a:t>88.3%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Lexend" pitchFamily="2" charset="0"/>
                        </a:rPr>
                        <a:t>92%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89.2%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Lexend" pitchFamily="2" charset="0"/>
                          <a:sym typeface="Wingdings 3"/>
                        </a:rPr>
                        <a:t>93.06%</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1" i="0" u="none" strike="noStrike" noProof="0">
                        <a:solidFill>
                          <a:srgbClr val="000000"/>
                        </a:solidFill>
                        <a:effectLst/>
                        <a:latin typeface="Lexend" pitchFamily="2" charset="0"/>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1" i="0" u="none" strike="noStrike" noProof="0">
                          <a:solidFill>
                            <a:srgbClr val="000000"/>
                          </a:solidFill>
                          <a:effectLst/>
                          <a:latin typeface="Lexend" pitchFamily="2" charset="0"/>
                          <a:sym typeface="Wingdings 3"/>
                        </a:rPr>
                        <a:t>93.02%</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solidFill>
                            <a:schemeClr val="tx1"/>
                          </a:solidFill>
                          <a:effectLst/>
                          <a:uLnTx/>
                          <a:uFillTx/>
                          <a:latin typeface="Wingdings 3"/>
                          <a:sym typeface="Wingdings 3"/>
                        </a:rPr>
                        <a:t>È</a:t>
                      </a:r>
                      <a:endParaRPr lang="en-GB" sz="1050" b="0" i="0" u="none" strike="noStrike" kern="1200" cap="none" spc="0" normalizeH="0" baseline="0" noProof="0">
                        <a:ln>
                          <a:noFill/>
                        </a:ln>
                        <a:solidFill>
                          <a:srgbClr val="000000"/>
                        </a:solidFill>
                        <a:effectLst/>
                        <a:uLnTx/>
                        <a:uFillTx/>
                        <a:latin typeface="Wingdings 3"/>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b="1" i="0" u="none" strike="noStrike" noProof="0">
                        <a:solidFill>
                          <a:srgbClr val="000000"/>
                        </a:solidFill>
                        <a:effectLst/>
                        <a:latin typeface="Lexend" pitchFamily="2" charset="0"/>
                        <a:sym typeface="Wingdings 3"/>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95%</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34420556"/>
                  </a:ext>
                </a:extLst>
              </a:tr>
              <a:tr h="718426">
                <a:tc>
                  <a:txBody>
                    <a:bodyPr/>
                    <a:lstStyle/>
                    <a:p>
                      <a:pPr lvl="0" algn="l" fontAlgn="b"/>
                      <a:endParaRPr lang="en-GB" sz="1100" b="1">
                        <a:latin typeface="+mn-lt"/>
                      </a:endParaRPr>
                    </a:p>
                    <a:p>
                      <a:pPr lvl="0" algn="l" fontAlgn="b"/>
                      <a:r>
                        <a:rPr lang="en-GB" sz="1100" b="1">
                          <a:latin typeface="Lexend" pitchFamily="2" charset="0"/>
                        </a:rPr>
                        <a:t>Procurement: </a:t>
                      </a:r>
                    </a:p>
                    <a:p>
                      <a:pPr lvl="0" algn="l" fontAlgn="b"/>
                      <a:r>
                        <a:rPr lang="en-GB" sz="1100">
                          <a:latin typeface="Lexend" pitchFamily="2" charset="0"/>
                        </a:rPr>
                        <a:t>Supplier Risk - Percentage of managed suppliers rated as high risk in terms of financial stability</a:t>
                      </a:r>
                    </a:p>
                    <a:p>
                      <a:pPr lvl="0" algn="l" fontAlgn="b"/>
                      <a:endParaRPr lang="en-GB" sz="1100" b="0" i="0" u="none" strike="noStrike">
                        <a:solidFill>
                          <a:srgbClr val="000000"/>
                        </a:solidFill>
                        <a:effectLst/>
                        <a:highlight>
                          <a:srgbClr val="FFFF00"/>
                        </a:highlight>
                        <a:latin typeface="+mn-lt"/>
                      </a:endParaRPr>
                    </a:p>
                  </a:txBody>
                  <a:tcPr marL="9525" marR="9525" marT="9525" marB="0"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100" b="0" i="0" u="none" strike="noStrike">
                          <a:solidFill>
                            <a:srgbClr val="000000"/>
                          </a:solidFill>
                          <a:effectLst/>
                          <a:latin typeface="Lexend" pitchFamily="2" charset="0"/>
                        </a:rPr>
                        <a:t>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Lexend" pitchFamily="2" charset="0"/>
                        </a:rPr>
                        <a:t>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3%</a:t>
                      </a:r>
                    </a:p>
                  </a:txBody>
                  <a:tcPr marL="9525" marR="9525" marT="9525" marB="0" anchor="ctr">
                    <a:lnL w="12700" cap="flat" cmpd="sng" algn="ctr">
                      <a:solidFill>
                        <a:sysClr val="windowText" lastClr="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noProof="0">
                          <a:solidFill>
                            <a:srgbClr val="000000"/>
                          </a:solidFill>
                          <a:effectLst/>
                          <a:latin typeface="Lexend" pitchFamily="2" charset="0"/>
                          <a:sym typeface="Wingdings 3"/>
                        </a:rPr>
                        <a:t>4%</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Below</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a:solidFill>
                            <a:srgbClr val="000000"/>
                          </a:solidFill>
                          <a:effectLst/>
                          <a:latin typeface="Lexend" pitchFamily="2" charset="0"/>
                          <a:sym typeface="Wingdings 3"/>
                        </a:rPr>
                        <a:t>2%</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01320898"/>
                  </a:ext>
                </a:extLst>
              </a:tr>
            </a:tbl>
          </a:graphicData>
        </a:graphic>
      </p:graphicFrame>
      <p:sp>
        <p:nvSpPr>
          <p:cNvPr id="7" name="Rectangle: Rounded Corners 6">
            <a:extLst>
              <a:ext uri="{FF2B5EF4-FFF2-40B4-BE49-F238E27FC236}">
                <a16:creationId xmlns:a16="http://schemas.microsoft.com/office/drawing/2014/main" id="{19182C6A-C1B6-AEC2-5CAA-C0D89E33C10D}"/>
              </a:ext>
            </a:extLst>
          </p:cNvPr>
          <p:cNvSpPr/>
          <p:nvPr/>
        </p:nvSpPr>
        <p:spPr>
          <a:xfrm>
            <a:off x="8127240" y="576188"/>
            <a:ext cx="3985481" cy="1741151"/>
          </a:xfrm>
          <a:prstGeom prst="roundRect">
            <a:avLst>
              <a:gd name="adj" fmla="val 3307"/>
            </a:avLst>
          </a:prstGeom>
          <a:solidFill>
            <a:srgbClr val="70AD47">
              <a:alpha val="37647"/>
            </a:srgbClr>
          </a:solidFill>
          <a:ln w="12700" cap="flat" cmpd="sng" algn="ctr">
            <a:noFill/>
            <a:prstDash val="solid"/>
            <a:miter lim="800000"/>
          </a:ln>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rgbClr val="000000"/>
              </a:solidFill>
              <a:effectLst/>
              <a:uLnTx/>
              <a:uFillTx/>
              <a:latin typeface="Calibri"/>
              <a:ea typeface="Calibri"/>
              <a:cs typeface="Calibri"/>
            </a:endParaRPr>
          </a:p>
        </p:txBody>
      </p:sp>
      <p:sp>
        <p:nvSpPr>
          <p:cNvPr id="3" name="Content Placeholder 2">
            <a:extLst>
              <a:ext uri="{FF2B5EF4-FFF2-40B4-BE49-F238E27FC236}">
                <a16:creationId xmlns:a16="http://schemas.microsoft.com/office/drawing/2014/main" id="{986F9A47-0066-17D1-3572-BA2E43EDE73B}"/>
              </a:ext>
            </a:extLst>
          </p:cNvPr>
          <p:cNvSpPr txBox="1">
            <a:spLocks/>
          </p:cNvSpPr>
          <p:nvPr/>
        </p:nvSpPr>
        <p:spPr>
          <a:xfrm>
            <a:off x="792480" y="6611745"/>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0000"/>
                </a:solidFill>
                <a:effectLst/>
                <a:uLnTx/>
                <a:uFillTx/>
                <a:latin typeface="Lexend" pitchFamily="2" charset="0"/>
                <a:ea typeface="+mn-ea"/>
                <a:cs typeface="+mn-cs"/>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i="0" u="none" strike="noStrike" kern="1200" cap="none" spc="0" normalizeH="0" baseline="0" noProof="0">
              <a:ln>
                <a:noFill/>
              </a:ln>
              <a:solidFill>
                <a:srgbClr val="000000"/>
              </a:solidFill>
              <a:effectLst/>
              <a:highlight>
                <a:srgbClr val="FFFF00"/>
              </a:highlight>
              <a:uLnTx/>
              <a:uFillTx/>
              <a:latin typeface="Lexend" pitchFamily="2" charset="0"/>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6" name="TextBox 5">
            <a:extLst>
              <a:ext uri="{FF2B5EF4-FFF2-40B4-BE49-F238E27FC236}">
                <a16:creationId xmlns:a16="http://schemas.microsoft.com/office/drawing/2014/main" id="{08601915-7CEC-0F81-C1FE-F5E2CDF38B27}"/>
              </a:ext>
            </a:extLst>
          </p:cNvPr>
          <p:cNvSpPr txBox="1"/>
          <p:nvPr/>
        </p:nvSpPr>
        <p:spPr>
          <a:xfrm>
            <a:off x="8199686" y="2530094"/>
            <a:ext cx="3873701" cy="244261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ea typeface="+mn-ea"/>
                <a:cs typeface="+mn-cs"/>
              </a:rPr>
              <a:t>Technology: </a:t>
            </a:r>
            <a:r>
              <a:rPr kumimoji="0" lang="en-GB" sz="1100" b="0" i="0" u="none" strike="noStrike" kern="1200" cap="none" spc="0" normalizeH="0" baseline="0" noProof="0">
                <a:ln>
                  <a:noFill/>
                </a:ln>
                <a:solidFill>
                  <a:srgbClr val="000000"/>
                </a:solidFill>
                <a:effectLst/>
                <a:uLnTx/>
                <a:uFillTx/>
                <a:latin typeface="Lexend" pitchFamily="2" charset="0"/>
                <a:ea typeface="Calibri" panose="020F0502020204030204" pitchFamily="34" charset="0"/>
                <a:cs typeface="+mn-cs"/>
              </a:rPr>
              <a:t>Problem management is currently working towards being able to see incident trends as they are happening to be able to preventively work on issues to reduce calls and incidents into the service desk and to reduce disruption to the wider 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Queue reviews are completed regularly by Senior Analysts and Team leaders, but some work is very complex, or we are dependent on the user working with us, so the team have to work around their schedules.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TS can also be dependent on third parties to complete work, before we can close the job off.  As third parties are not subject to our SLAs it can mean that work takes a long time to complete depending on their own prioritisation of work.</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Lexend" pitchFamily="2" charset="0"/>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0" i="0" u="none" strike="noStrike" kern="1200" cap="none" spc="0" normalizeH="0" baseline="0" noProof="0">
                <a:ln>
                  <a:noFill/>
                </a:ln>
                <a:solidFill>
                  <a:srgbClr val="000000"/>
                </a:solidFill>
                <a:effectLst/>
                <a:uLnTx/>
                <a:uFillTx/>
                <a:latin typeface="Calibri"/>
                <a:ea typeface="+mn-ea"/>
                <a:cs typeface="+mn-cs"/>
              </a:rPr>
              <a:t> </a:t>
            </a:r>
          </a:p>
        </p:txBody>
      </p:sp>
      <p:sp>
        <p:nvSpPr>
          <p:cNvPr id="10" name="TextBox 9">
            <a:extLst>
              <a:ext uri="{FF2B5EF4-FFF2-40B4-BE49-F238E27FC236}">
                <a16:creationId xmlns:a16="http://schemas.microsoft.com/office/drawing/2014/main" id="{2F4A149E-6AC1-45D8-8097-B971CCC90D8A}"/>
              </a:ext>
            </a:extLst>
          </p:cNvPr>
          <p:cNvSpPr txBox="1"/>
          <p:nvPr/>
        </p:nvSpPr>
        <p:spPr>
          <a:xfrm>
            <a:off x="8226737" y="5246607"/>
            <a:ext cx="3885984" cy="247631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ea typeface="+mn-ea"/>
                <a:cs typeface="+mn-cs"/>
              </a:rPr>
              <a:t>Procurement: </a:t>
            </a: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Due to a change in the methodology and rating of suppliers, there has been an increase in the number of suppliers rated as high risk.</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263C32DC-E45F-372D-1BAF-46E6FFEFD5E8}"/>
              </a:ext>
            </a:extLst>
          </p:cNvPr>
          <p:cNvSpPr txBox="1"/>
          <p:nvPr/>
        </p:nvSpPr>
        <p:spPr>
          <a:xfrm>
            <a:off x="8176053" y="637417"/>
            <a:ext cx="3908684" cy="176598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ea typeface="+mn-ea"/>
                <a:cs typeface="+mn-cs"/>
              </a:rPr>
              <a:t>Workforce: </a:t>
            </a: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The number of days lost through sickness has remained stable and below target throughout the financial year. Our ongoing focus is on understanding the reasons behind absences and encouraging our people to utilise our Wellbeing services.</a:t>
            </a: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For 2022/23 the percentage of days lost for ECC was 3.1%, against the Mean of 5.8%. Essex compared favourably against the 8 other county authorities who participated in the LG Inform Workforce Survey.</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41609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title"/>
          </p:nvPr>
        </p:nvSpPr>
        <p:spPr>
          <a:xfrm>
            <a:off x="440871" y="1752618"/>
            <a:ext cx="11107057" cy="1310400"/>
          </a:xfrm>
        </p:spPr>
        <p:txBody>
          <a:bodyPr/>
          <a:lstStyle/>
          <a:p>
            <a:r>
              <a:rPr lang="en-GB" sz="4400">
                <a:latin typeface="Lexend" pitchFamily="2" charset="0"/>
              </a:rPr>
              <a:t>Deliverables</a:t>
            </a:r>
            <a:br>
              <a:rPr lang="en-GB" sz="4400">
                <a:latin typeface="Lexend" pitchFamily="2" charset="0"/>
              </a:rPr>
            </a:br>
            <a:br>
              <a:rPr lang="en-GB" sz="4400">
                <a:latin typeface="Lexend" pitchFamily="2" charset="0"/>
              </a:rPr>
            </a:br>
            <a:r>
              <a:rPr lang="en-GB" sz="3200" b="0">
                <a:latin typeface="Lexend" pitchFamily="2" charset="0"/>
              </a:rPr>
              <a:t>Quarter 1: Progress monitoring for 2024/25</a:t>
            </a:r>
            <a:br>
              <a:rPr lang="en-GB"/>
            </a:br>
            <a:endParaRPr lang="en-GB"/>
          </a:p>
        </p:txBody>
      </p:sp>
    </p:spTree>
    <p:extLst>
      <p:ext uri="{BB962C8B-B14F-4D97-AF65-F5344CB8AC3E}">
        <p14:creationId xmlns:p14="http://schemas.microsoft.com/office/powerpoint/2010/main" val="1301960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A29D1B3-1668-DA70-CE15-08D4C713E949}"/>
              </a:ext>
            </a:extLst>
          </p:cNvPr>
          <p:cNvSpPr/>
          <p:nvPr/>
        </p:nvSpPr>
        <p:spPr>
          <a:xfrm>
            <a:off x="931492" y="1641685"/>
            <a:ext cx="7910668" cy="4754626"/>
          </a:xfrm>
          <a:prstGeom prst="roundRect">
            <a:avLst>
              <a:gd name="adj" fmla="val 1466"/>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8F7F4DC6-26F9-97B4-CC98-0A96CF0E1C74}"/>
              </a:ext>
            </a:extLst>
          </p:cNvPr>
          <p:cNvSpPr>
            <a:spLocks noGrp="1"/>
          </p:cNvSpPr>
          <p:nvPr>
            <p:ph type="sldNum" sz="quarter" idx="12"/>
          </p:nvPr>
        </p:nvSpPr>
        <p:spPr>
          <a:xfrm>
            <a:off x="9372146" y="647908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A83EB-D591-46D9-B640-C71F360798B1}" type="slidenum">
              <a:rPr kumimoji="0" lang="en-GB" sz="1200" b="0" i="0" u="none" strike="noStrike" kern="1200" cap="none" spc="0" normalizeH="0" baseline="0" noProof="0" smtClean="0">
                <a:ln>
                  <a:noFill/>
                </a:ln>
                <a:solidFill>
                  <a:prstClr val="black">
                    <a:tint val="75000"/>
                  </a:prstClr>
                </a:solidFill>
                <a:effectLst/>
                <a:uLnTx/>
                <a:uFillTx/>
                <a:latin typeface="Lexen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tint val="75000"/>
                </a:prstClr>
              </a:solidFill>
              <a:effectLst/>
              <a:uLnTx/>
              <a:uFillTx/>
              <a:latin typeface="Lexend" pitchFamily="2" charset="0"/>
              <a:ea typeface="+mn-ea"/>
              <a:cs typeface="+mn-cs"/>
            </a:endParaRPr>
          </a:p>
        </p:txBody>
      </p:sp>
      <p:sp>
        <p:nvSpPr>
          <p:cNvPr id="4" name="TextBox 3">
            <a:extLst>
              <a:ext uri="{FF2B5EF4-FFF2-40B4-BE49-F238E27FC236}">
                <a16:creationId xmlns:a16="http://schemas.microsoft.com/office/drawing/2014/main" id="{FA4A0E14-D1B9-A037-B59D-97EC03C10291}"/>
              </a:ext>
            </a:extLst>
          </p:cNvPr>
          <p:cNvSpPr txBox="1"/>
          <p:nvPr/>
        </p:nvSpPr>
        <p:spPr>
          <a:xfrm>
            <a:off x="855125" y="138872"/>
            <a:ext cx="11226428" cy="8797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0" i="0" u="none" strike="noStrike" kern="1200" cap="none" spc="0" normalizeH="0" baseline="0" noProof="0">
                <a:ln>
                  <a:noFill/>
                </a:ln>
                <a:solidFill>
                  <a:srgbClr val="000000"/>
                </a:solidFill>
                <a:effectLst/>
                <a:uLnTx/>
                <a:uFillTx/>
                <a:latin typeface="Lexend" pitchFamily="2" charset="0"/>
                <a:ea typeface="+mn-ea"/>
                <a:cs typeface="+mn-cs"/>
              </a:rPr>
              <a:t>The ‘Deliverables’ are commitments made in our annual plan for 2024/25. Reporting on progress against projects and outcomes is included throughout the financial year. The full list of the commitments made in the Annual Plan.</a:t>
            </a: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0" i="0" u="none" strike="noStrike" kern="1200" cap="none" spc="0" normalizeH="0" baseline="0" noProof="0">
                <a:ln>
                  <a:noFill/>
                </a:ln>
                <a:solidFill>
                  <a:srgbClr val="000000"/>
                </a:solidFill>
                <a:effectLst/>
                <a:uLnTx/>
                <a:uFillTx/>
                <a:latin typeface="Lexend" pitchFamily="2" charset="0"/>
                <a:ea typeface="+mn-ea"/>
                <a:cs typeface="+mn-cs"/>
              </a:rPr>
              <a:t>We will continue to monitor and report on the progress as part of the organisations Corporate Performance Report.</a:t>
            </a:r>
          </a:p>
        </p:txBody>
      </p:sp>
      <p:sp>
        <p:nvSpPr>
          <p:cNvPr id="5" name="Title 2">
            <a:extLst>
              <a:ext uri="{FF2B5EF4-FFF2-40B4-BE49-F238E27FC236}">
                <a16:creationId xmlns:a16="http://schemas.microsoft.com/office/drawing/2014/main" id="{DC2CB1F1-5E32-8690-0233-25A128EEF3A5}"/>
              </a:ext>
            </a:extLst>
          </p:cNvPr>
          <p:cNvSpPr txBox="1">
            <a:spLocks/>
          </p:cNvSpPr>
          <p:nvPr/>
        </p:nvSpPr>
        <p:spPr>
          <a:xfrm rot="16200000">
            <a:off x="-3053746" y="3053748"/>
            <a:ext cx="6858001" cy="750508"/>
          </a:xfrm>
          <a:prstGeom prst="rect">
            <a:avLst/>
          </a:prstGeom>
          <a:solidFill>
            <a:srgbClr val="E40037"/>
          </a:solidFill>
        </p:spPr>
        <p:txBody>
          <a:bodyPr vert="horz"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Lexend" pitchFamily="2" charset="0"/>
                <a:ea typeface="+mn-ea"/>
                <a:cs typeface="+mn-cs"/>
              </a:rPr>
              <a:t>Everyone’s Essex Deliverables 2024/25</a:t>
            </a:r>
          </a:p>
        </p:txBody>
      </p:sp>
      <p:sp>
        <p:nvSpPr>
          <p:cNvPr id="6" name="Oval 5">
            <a:extLst>
              <a:ext uri="{FF2B5EF4-FFF2-40B4-BE49-F238E27FC236}">
                <a16:creationId xmlns:a16="http://schemas.microsoft.com/office/drawing/2014/main" id="{321CFA5E-5E4B-8D03-3D82-1EF3BA3811E3}"/>
              </a:ext>
            </a:extLst>
          </p:cNvPr>
          <p:cNvSpPr/>
          <p:nvPr/>
        </p:nvSpPr>
        <p:spPr>
          <a:xfrm>
            <a:off x="9189204" y="3554181"/>
            <a:ext cx="1137122" cy="1093967"/>
          </a:xfrm>
          <a:prstGeom prst="ellipse">
            <a:avLst/>
          </a:prstGeom>
          <a:solidFill>
            <a:schemeClr val="accent6">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97CB4CEC-B4CD-133F-75F9-328425225B9C}"/>
              </a:ext>
            </a:extLst>
          </p:cNvPr>
          <p:cNvSpPr/>
          <p:nvPr/>
        </p:nvSpPr>
        <p:spPr>
          <a:xfrm>
            <a:off x="9205404" y="4879100"/>
            <a:ext cx="1137122" cy="1093967"/>
          </a:xfrm>
          <a:prstGeom prst="ellipse">
            <a:avLst/>
          </a:prstGeom>
          <a:solidFill>
            <a:schemeClr val="accent1">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B89354E-8C78-D386-4414-2BAA38263C90}"/>
              </a:ext>
            </a:extLst>
          </p:cNvPr>
          <p:cNvSpPr/>
          <p:nvPr/>
        </p:nvSpPr>
        <p:spPr>
          <a:xfrm>
            <a:off x="9205404" y="2264323"/>
            <a:ext cx="1137122" cy="1093967"/>
          </a:xfrm>
          <a:prstGeom prst="ellipse">
            <a:avLst/>
          </a:prstGeom>
          <a:solidFill>
            <a:schemeClr val="accent4">
              <a:lumMod val="60000"/>
              <a:lumOff val="4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7CA20DE-2FB1-EC0E-7321-92B17E827149}"/>
              </a:ext>
            </a:extLst>
          </p:cNvPr>
          <p:cNvSpPr txBox="1"/>
          <p:nvPr/>
        </p:nvSpPr>
        <p:spPr>
          <a:xfrm>
            <a:off x="919552" y="1214157"/>
            <a:ext cx="74624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a:ln>
                  <a:noFill/>
                </a:ln>
                <a:solidFill>
                  <a:srgbClr val="000000"/>
                </a:solidFill>
                <a:effectLst/>
                <a:uLnTx/>
                <a:uFillTx/>
                <a:latin typeface="Lexend" pitchFamily="2" charset="0"/>
                <a:ea typeface="+mn-ea"/>
                <a:cs typeface="+mn-cs"/>
              </a:rPr>
              <a:t>A summary of progress for Quarter 1</a:t>
            </a:r>
            <a:r>
              <a:rPr kumimoji="0" lang="en-GB" sz="1400" b="0" i="0" u="none" strike="noStrike" kern="1200" cap="none" spc="0" normalizeH="0" baseline="0" noProof="0">
                <a:ln>
                  <a:noFill/>
                </a:ln>
                <a:solidFill>
                  <a:srgbClr val="000000"/>
                </a:solidFill>
                <a:effectLst/>
                <a:uLnTx/>
                <a:uFillTx/>
                <a:latin typeface="Lexend" pitchFamily="2" charset="0"/>
                <a:ea typeface="+mn-ea"/>
                <a:cs typeface="+mn-cs"/>
              </a:rPr>
              <a:t>:</a:t>
            </a:r>
          </a:p>
        </p:txBody>
      </p:sp>
      <p:sp>
        <p:nvSpPr>
          <p:cNvPr id="10" name="TextBox 9">
            <a:extLst>
              <a:ext uri="{FF2B5EF4-FFF2-40B4-BE49-F238E27FC236}">
                <a16:creationId xmlns:a16="http://schemas.microsoft.com/office/drawing/2014/main" id="{64B3E399-05A8-01F5-3A4C-8FF5C3C6EFC1}"/>
              </a:ext>
            </a:extLst>
          </p:cNvPr>
          <p:cNvSpPr txBox="1"/>
          <p:nvPr/>
        </p:nvSpPr>
        <p:spPr>
          <a:xfrm>
            <a:off x="10157218" y="2459750"/>
            <a:ext cx="192433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Lexend" pitchFamily="2" charset="0"/>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Lexend" pitchFamily="2" charset="0"/>
                <a:ea typeface="+mn-ea"/>
                <a:cs typeface="+mn-cs"/>
              </a:rPr>
              <a:t>Complete</a:t>
            </a:r>
          </a:p>
        </p:txBody>
      </p:sp>
      <p:sp>
        <p:nvSpPr>
          <p:cNvPr id="11" name="TextBox 10">
            <a:extLst>
              <a:ext uri="{FF2B5EF4-FFF2-40B4-BE49-F238E27FC236}">
                <a16:creationId xmlns:a16="http://schemas.microsoft.com/office/drawing/2014/main" id="{EC7C050C-2F99-66F4-C18B-7E6B964C955B}"/>
              </a:ext>
            </a:extLst>
          </p:cNvPr>
          <p:cNvSpPr txBox="1"/>
          <p:nvPr/>
        </p:nvSpPr>
        <p:spPr>
          <a:xfrm>
            <a:off x="10157218" y="5102917"/>
            <a:ext cx="192433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Lexend" pitchFamily="2" charset="0"/>
                <a:ea typeface="+mn-ea"/>
                <a:cs typeface="+mn-cs"/>
              </a:rPr>
              <a:t>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Lexend" pitchFamily="2" charset="0"/>
                <a:ea typeface="+mn-ea"/>
                <a:cs typeface="+mn-cs"/>
              </a:rPr>
              <a:t>Scoping </a:t>
            </a:r>
          </a:p>
        </p:txBody>
      </p:sp>
      <p:sp>
        <p:nvSpPr>
          <p:cNvPr id="12" name="TextBox 11">
            <a:extLst>
              <a:ext uri="{FF2B5EF4-FFF2-40B4-BE49-F238E27FC236}">
                <a16:creationId xmlns:a16="http://schemas.microsoft.com/office/drawing/2014/main" id="{A4204FEF-4F29-2D2A-77A9-EF6EA98D460D}"/>
              </a:ext>
            </a:extLst>
          </p:cNvPr>
          <p:cNvSpPr txBox="1"/>
          <p:nvPr/>
        </p:nvSpPr>
        <p:spPr>
          <a:xfrm>
            <a:off x="10216169" y="3751919"/>
            <a:ext cx="192433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Lexend" pitchFamily="2" charset="0"/>
                <a:ea typeface="+mn-ea"/>
                <a:cs typeface="+mn-cs"/>
              </a:rPr>
              <a:t>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Lexend" pitchFamily="2" charset="0"/>
                <a:ea typeface="+mn-ea"/>
                <a:cs typeface="+mn-cs"/>
              </a:rPr>
              <a:t> In progress </a:t>
            </a:r>
          </a:p>
        </p:txBody>
      </p:sp>
      <p:pic>
        <p:nvPicPr>
          <p:cNvPr id="13" name="Graphic 12" descr="Thumbs up sign outline">
            <a:extLst>
              <a:ext uri="{FF2B5EF4-FFF2-40B4-BE49-F238E27FC236}">
                <a16:creationId xmlns:a16="http://schemas.microsoft.com/office/drawing/2014/main" id="{1ADF192C-86B1-0AC5-2C00-64671546C4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6765" y="2354107"/>
            <a:ext cx="914400" cy="914400"/>
          </a:xfrm>
          <a:prstGeom prst="rect">
            <a:avLst/>
          </a:prstGeom>
        </p:spPr>
      </p:pic>
      <p:sp>
        <p:nvSpPr>
          <p:cNvPr id="14" name="TextBox 13">
            <a:extLst>
              <a:ext uri="{FF2B5EF4-FFF2-40B4-BE49-F238E27FC236}">
                <a16:creationId xmlns:a16="http://schemas.microsoft.com/office/drawing/2014/main" id="{F5A1E053-B91A-7C7C-D79A-FD6611A57A12}"/>
              </a:ext>
            </a:extLst>
          </p:cNvPr>
          <p:cNvSpPr txBox="1"/>
          <p:nvPr/>
        </p:nvSpPr>
        <p:spPr>
          <a:xfrm>
            <a:off x="750509" y="6457518"/>
            <a:ext cx="659976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Lexend" pitchFamily="2" charset="0"/>
                <a:ea typeface="+mn-ea"/>
                <a:cs typeface="+mn-cs"/>
              </a:rPr>
              <a:t>There are 120 commitments across four strategic aims, percentages are rounded up</a:t>
            </a:r>
          </a:p>
        </p:txBody>
      </p:sp>
      <p:graphicFrame>
        <p:nvGraphicFramePr>
          <p:cNvPr id="15" name="Chart 14">
            <a:extLst>
              <a:ext uri="{FF2B5EF4-FFF2-40B4-BE49-F238E27FC236}">
                <a16:creationId xmlns:a16="http://schemas.microsoft.com/office/drawing/2014/main" id="{828AA8BE-A745-F897-5899-603BE9C9F744}"/>
              </a:ext>
            </a:extLst>
          </p:cNvPr>
          <p:cNvGraphicFramePr/>
          <p:nvPr/>
        </p:nvGraphicFramePr>
        <p:xfrm>
          <a:off x="1005840" y="1604545"/>
          <a:ext cx="7578867" cy="4529887"/>
        </p:xfrm>
        <a:graphic>
          <a:graphicData uri="http://schemas.openxmlformats.org/drawingml/2006/chart">
            <c:chart xmlns:c="http://schemas.openxmlformats.org/drawingml/2006/chart" xmlns:r="http://schemas.openxmlformats.org/officeDocument/2006/relationships" r:id="rId4"/>
          </a:graphicData>
        </a:graphic>
      </p:graphicFrame>
      <p:pic>
        <p:nvPicPr>
          <p:cNvPr id="17" name="Graphic 16" descr="Future outline">
            <a:extLst>
              <a:ext uri="{FF2B5EF4-FFF2-40B4-BE49-F238E27FC236}">
                <a16:creationId xmlns:a16="http://schemas.microsoft.com/office/drawing/2014/main" id="{F7730C19-B53D-76A4-1B96-7D80371E41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01769" y="3640970"/>
            <a:ext cx="914400" cy="914400"/>
          </a:xfrm>
          <a:prstGeom prst="rect">
            <a:avLst/>
          </a:prstGeom>
        </p:spPr>
      </p:pic>
      <p:pic>
        <p:nvPicPr>
          <p:cNvPr id="18" name="Graphic 17" descr="Gantt Chart outline">
            <a:extLst>
              <a:ext uri="{FF2B5EF4-FFF2-40B4-BE49-F238E27FC236}">
                <a16:creationId xmlns:a16="http://schemas.microsoft.com/office/drawing/2014/main" id="{12103564-0AAA-3CB3-23B1-E3440314E3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36774" y="4968882"/>
            <a:ext cx="914400" cy="914400"/>
          </a:xfrm>
          <a:prstGeom prst="rect">
            <a:avLst/>
          </a:prstGeom>
        </p:spPr>
      </p:pic>
    </p:spTree>
    <p:extLst>
      <p:ext uri="{BB962C8B-B14F-4D97-AF65-F5344CB8AC3E}">
        <p14:creationId xmlns:p14="http://schemas.microsoft.com/office/powerpoint/2010/main" val="1409318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668B9C-AD13-35E3-4FE7-5D32C43B6263}"/>
              </a:ext>
            </a:extLst>
          </p:cNvPr>
          <p:cNvSpPr>
            <a:spLocks noGrp="1"/>
          </p:cNvSpPr>
          <p:nvPr>
            <p:ph type="sldNum" sz="quarter" idx="12"/>
          </p:nvPr>
        </p:nvSpPr>
        <p:spPr>
          <a:xfrm>
            <a:off x="9526859" y="656472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A83EB-D591-46D9-B640-C71F360798B1}" type="slidenum">
              <a:rPr kumimoji="0" lang="en-GB" sz="1200" b="0" i="0" u="none" strike="noStrike" kern="1200" cap="none" spc="0" normalizeH="0" baseline="0" noProof="0" smtClean="0">
                <a:ln>
                  <a:noFill/>
                </a:ln>
                <a:solidFill>
                  <a:prstClr val="black">
                    <a:tint val="75000"/>
                  </a:prstClr>
                </a:solidFill>
                <a:effectLst/>
                <a:uLnTx/>
                <a:uFillTx/>
                <a:latin typeface="Lexen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tint val="75000"/>
                </a:prstClr>
              </a:solidFill>
              <a:effectLst/>
              <a:uLnTx/>
              <a:uFillTx/>
              <a:latin typeface="Lexend" pitchFamily="2" charset="0"/>
              <a:ea typeface="+mn-ea"/>
              <a:cs typeface="+mn-cs"/>
            </a:endParaRPr>
          </a:p>
        </p:txBody>
      </p:sp>
      <p:sp>
        <p:nvSpPr>
          <p:cNvPr id="4" name="Title 4">
            <a:extLst>
              <a:ext uri="{FF2B5EF4-FFF2-40B4-BE49-F238E27FC236}">
                <a16:creationId xmlns:a16="http://schemas.microsoft.com/office/drawing/2014/main" id="{626DC229-C686-2A8B-8C59-A2C9DF86423C}"/>
              </a:ext>
            </a:extLst>
          </p:cNvPr>
          <p:cNvSpPr txBox="1">
            <a:spLocks/>
          </p:cNvSpPr>
          <p:nvPr/>
        </p:nvSpPr>
        <p:spPr>
          <a:xfrm rot="16200000">
            <a:off x="-3054899"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Lexend" pitchFamily="2" charset="0"/>
                <a:ea typeface="+mj-ea"/>
                <a:cs typeface="+mj-cs"/>
              </a:rPr>
              <a:t>Strategic Priorities: New Deliverables 2024/25</a:t>
            </a:r>
            <a:endParaRPr kumimoji="0" lang="en-GB" sz="3600" b="1" i="0" u="none" strike="noStrike" kern="1200" cap="none" spc="0" normalizeH="0" baseline="0" noProof="0">
              <a:ln>
                <a:noFill/>
              </a:ln>
              <a:solidFill>
                <a:prstClr val="white"/>
              </a:solidFill>
              <a:effectLst/>
              <a:highlight>
                <a:srgbClr val="FFFF00"/>
              </a:highlight>
              <a:uLnTx/>
              <a:uFillTx/>
              <a:latin typeface="Lexend" pitchFamily="2" charset="0"/>
              <a:ea typeface="+mj-ea"/>
              <a:cs typeface="+mj-cs"/>
            </a:endParaRPr>
          </a:p>
        </p:txBody>
      </p:sp>
      <p:sp>
        <p:nvSpPr>
          <p:cNvPr id="2" name="TextBox 1">
            <a:extLst>
              <a:ext uri="{FF2B5EF4-FFF2-40B4-BE49-F238E27FC236}">
                <a16:creationId xmlns:a16="http://schemas.microsoft.com/office/drawing/2014/main" id="{6E8875DC-76E5-7A5D-E8B0-E0212F3C15D3}"/>
              </a:ext>
            </a:extLst>
          </p:cNvPr>
          <p:cNvSpPr txBox="1"/>
          <p:nvPr/>
        </p:nvSpPr>
        <p:spPr>
          <a:xfrm>
            <a:off x="864229" y="110713"/>
            <a:ext cx="10747635" cy="1417320"/>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0" i="0" u="none" strike="noStrike" kern="1200" cap="none" spc="0" normalizeH="0" baseline="0" noProof="0">
                <a:ln>
                  <a:noFill/>
                </a:ln>
                <a:solidFill>
                  <a:srgbClr val="000000"/>
                </a:solidFill>
                <a:effectLst/>
                <a:uLnTx/>
                <a:uFillTx/>
                <a:latin typeface="Lexend" pitchFamily="2" charset="0"/>
                <a:ea typeface="+mn-ea"/>
                <a:cs typeface="+mn-cs"/>
              </a:rPr>
              <a:t>The new commitments known as the ‘deliverables’ have been agreed for 2024/25.  We will continue to monitor and report on progress of these projects as part of the organisations Corporate Performance Report.</a:t>
            </a:r>
          </a:p>
        </p:txBody>
      </p:sp>
      <p:pic>
        <p:nvPicPr>
          <p:cNvPr id="9" name="Picture 8">
            <a:extLst>
              <a:ext uri="{FF2B5EF4-FFF2-40B4-BE49-F238E27FC236}">
                <a16:creationId xmlns:a16="http://schemas.microsoft.com/office/drawing/2014/main" id="{E05DA65A-AE32-CEE4-B400-977B1DEA6BB2}"/>
              </a:ext>
            </a:extLst>
          </p:cNvPr>
          <p:cNvPicPr>
            <a:picLocks noChangeAspect="1"/>
          </p:cNvPicPr>
          <p:nvPr/>
        </p:nvPicPr>
        <p:blipFill>
          <a:blip r:embed="rId2"/>
          <a:stretch>
            <a:fillRect/>
          </a:stretch>
        </p:blipFill>
        <p:spPr>
          <a:xfrm>
            <a:off x="749356" y="621279"/>
            <a:ext cx="11225555" cy="6126008"/>
          </a:xfrm>
          <a:prstGeom prst="rect">
            <a:avLst/>
          </a:prstGeom>
        </p:spPr>
      </p:pic>
    </p:spTree>
    <p:extLst>
      <p:ext uri="{BB962C8B-B14F-4D97-AF65-F5344CB8AC3E}">
        <p14:creationId xmlns:p14="http://schemas.microsoft.com/office/powerpoint/2010/main" val="2932856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a:xfrm>
            <a:off x="539750" y="1105382"/>
            <a:ext cx="2566800" cy="556925"/>
          </a:xfrm>
        </p:spPr>
        <p:txBody>
          <a:bodyPr/>
          <a:lstStyle/>
          <a:p>
            <a:r>
              <a:rPr lang="en-US">
                <a:latin typeface="Lexend" pitchFamily="2" charset="0"/>
              </a:rPr>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a:xfrm>
            <a:off x="539750" y="1834431"/>
            <a:ext cx="3207060" cy="1925537"/>
          </a:xfrm>
        </p:spPr>
        <p:txBody>
          <a:bodyPr/>
          <a:lstStyle/>
          <a:p>
            <a:r>
              <a:rPr lang="en-US">
                <a:latin typeface="Lexend" pitchFamily="2" charset="0"/>
              </a:rPr>
              <a:t>Contact the team directly:</a:t>
            </a:r>
          </a:p>
          <a:p>
            <a:r>
              <a:rPr lang="en-US">
                <a:solidFill>
                  <a:schemeClr val="bg1"/>
                </a:solidFill>
                <a:latin typeface="Lexend" pitchFamily="2" charset="0"/>
                <a:hlinkClick r:id="rId3">
                  <a:extLst>
                    <a:ext uri="{A12FA001-AC4F-418D-AE19-62706E023703}">
                      <ahyp:hlinkClr xmlns:ahyp="http://schemas.microsoft.com/office/drawing/2018/hyperlinkcolor" val="tx"/>
                    </a:ext>
                  </a:extLst>
                </a:hlinkClick>
              </a:rPr>
              <a:t>Duncan.Taylor@essex.gov.uk</a:t>
            </a:r>
            <a:r>
              <a:rPr lang="en-US">
                <a:solidFill>
                  <a:schemeClr val="bg1"/>
                </a:solidFill>
                <a:latin typeface="Lexend" pitchFamily="2" charset="0"/>
              </a:rPr>
              <a:t>; </a:t>
            </a:r>
            <a:r>
              <a:rPr lang="en-US">
                <a:solidFill>
                  <a:schemeClr val="bg1"/>
                </a:solidFill>
                <a:latin typeface="Lexend" pitchFamily="2" charset="0"/>
                <a:hlinkClick r:id="rId4">
                  <a:extLst>
                    <a:ext uri="{A12FA001-AC4F-418D-AE19-62706E023703}">
                      <ahyp:hlinkClr xmlns:ahyp="http://schemas.microsoft.com/office/drawing/2018/hyperlinkcolor" val="tx"/>
                    </a:ext>
                  </a:extLst>
                </a:hlinkClick>
              </a:rPr>
              <a:t>Louisa.Thomas@essex.gov.uk</a:t>
            </a:r>
            <a:r>
              <a:rPr lang="en-US">
                <a:solidFill>
                  <a:schemeClr val="bg1"/>
                </a:solidFill>
                <a:latin typeface="Lexend" pitchFamily="2" charset="0"/>
              </a:rPr>
              <a:t>; </a:t>
            </a:r>
          </a:p>
          <a:p>
            <a:pPr>
              <a:spcAft>
                <a:spcPts val="0"/>
              </a:spcAft>
            </a:pPr>
            <a:r>
              <a:rPr lang="en-US">
                <a:latin typeface="Lexend" pitchFamily="2" charset="0"/>
              </a:rPr>
              <a:t>Policy Unit </a:t>
            </a:r>
            <a:br>
              <a:rPr lang="en-US">
                <a:latin typeface="Lexend" pitchFamily="2" charset="0"/>
              </a:rPr>
            </a:br>
            <a:r>
              <a:rPr lang="en-US">
                <a:latin typeface="Lexend" pitchFamily="2" charset="0"/>
              </a:rPr>
              <a:t>Essex County Council </a:t>
            </a:r>
            <a:br>
              <a:rPr lang="en-US">
                <a:latin typeface="Lexend" pitchFamily="2" charset="0"/>
              </a:rPr>
            </a:br>
            <a:r>
              <a:rPr lang="en-US">
                <a:latin typeface="Lexend" pitchFamily="2" charset="0"/>
              </a:rPr>
              <a:t>County Hall, Chelmsford </a:t>
            </a:r>
            <a:br>
              <a:rPr lang="en-US">
                <a:latin typeface="Lexend" pitchFamily="2" charset="0"/>
              </a:rPr>
            </a:br>
            <a:r>
              <a:rPr lang="en-US">
                <a:latin typeface="Lexend" pitchFamily="2" charset="0"/>
              </a:rPr>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facebook.com/essexcountycouncil</a:t>
            </a:r>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a:xfrm>
            <a:off x="791995" y="4603321"/>
            <a:ext cx="3326400" cy="270000"/>
          </a:xfrm>
        </p:spPr>
        <p:txBody>
          <a:bodyPr/>
          <a:lstStyle/>
          <a:p>
            <a:r>
              <a:rPr lang="en-GB"/>
              <a:t>Essex_CC</a:t>
            </a:r>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a:latin typeface="Lexend" pitchFamily="2" charset="0"/>
              </a:rPr>
              <a:t>The information contained in this document can be translated, and/or made available in alternative formats, on request.</a:t>
            </a:r>
          </a:p>
          <a:p>
            <a:r>
              <a:rPr lang="en-US" i="1">
                <a:latin typeface="Lexend" pitchFamily="2" charset="0"/>
              </a:rPr>
              <a:t>Due to be published Autumn 2024</a:t>
            </a:r>
            <a:endParaRPr lang="en-GB" i="1">
              <a:latin typeface="Lexend" pitchFamily="2" charset="0"/>
            </a:endParaRPr>
          </a:p>
        </p:txBody>
      </p:sp>
      <p:pic>
        <p:nvPicPr>
          <p:cNvPr id="10" name="Graphic 9" descr="Twitter logo with hyperlink to ECC">
            <a:hlinkClick r:id="rId5"/>
            <a:extLst>
              <a:ext uri="{FF2B5EF4-FFF2-40B4-BE49-F238E27FC236}">
                <a16:creationId xmlns:a16="http://schemas.microsoft.com/office/drawing/2014/main" id="{1F238D15-DC5A-0DCF-5600-7338EF1225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750" y="4615694"/>
            <a:ext cx="180975" cy="180975"/>
          </a:xfrm>
          <a:prstGeom prst="rect">
            <a:avLst/>
          </a:prstGeom>
        </p:spPr>
      </p:pic>
      <p:sp>
        <p:nvSpPr>
          <p:cNvPr id="7" name="Rectangle 6" descr="Hyperlink to ECC on Twitter">
            <a:hlinkClick r:id="rId5"/>
            <a:extLst>
              <a:ext uri="{FF2B5EF4-FFF2-40B4-BE49-F238E27FC236}">
                <a16:creationId xmlns:a16="http://schemas.microsoft.com/office/drawing/2014/main" id="{7D780071-514E-1185-D10D-DD3059070567}"/>
              </a:ext>
            </a:extLst>
          </p:cNvPr>
          <p:cNvSpPr/>
          <p:nvPr/>
        </p:nvSpPr>
        <p:spPr>
          <a:xfrm>
            <a:off x="791995" y="459188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exend" pitchFamily="2" charset="0"/>
              <a:ea typeface="+mn-ea"/>
              <a:cs typeface="+mn-cs"/>
            </a:endParaRPr>
          </a:p>
        </p:txBody>
      </p:sp>
      <p:pic>
        <p:nvPicPr>
          <p:cNvPr id="12" name="Graphic 11" descr="Facebook logo with hyperlink to ECC">
            <a:hlinkClick r:id="rId8"/>
            <a:extLst>
              <a:ext uri="{FF2B5EF4-FFF2-40B4-BE49-F238E27FC236}">
                <a16:creationId xmlns:a16="http://schemas.microsoft.com/office/drawing/2014/main" id="{98648007-FCB4-59A4-6F64-A8913F5573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0000" y="4384294"/>
            <a:ext cx="180975" cy="180975"/>
          </a:xfrm>
          <a:prstGeom prst="rect">
            <a:avLst/>
          </a:prstGeom>
        </p:spPr>
      </p:pic>
      <p:sp>
        <p:nvSpPr>
          <p:cNvPr id="8" name="Rectangle 7" descr="Hyperlink to ECC on Facebook">
            <a:hlinkClick r:id="rId8"/>
            <a:extLst>
              <a:ext uri="{FF2B5EF4-FFF2-40B4-BE49-F238E27FC236}">
                <a16:creationId xmlns:a16="http://schemas.microsoft.com/office/drawing/2014/main" id="{3CDE0499-8799-B210-9F08-4B9B9B40299C}"/>
              </a:ext>
            </a:extLst>
          </p:cNvPr>
          <p:cNvSpPr/>
          <p:nvPr/>
        </p:nvSpPr>
        <p:spPr>
          <a:xfrm>
            <a:off x="766790" y="428179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46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DCC623-F580-A09A-80EE-021D9AFD9600}"/>
              </a:ext>
            </a:extLst>
          </p:cNvPr>
          <p:cNvSpPr/>
          <p:nvPr/>
        </p:nvSpPr>
        <p:spPr>
          <a:xfrm>
            <a:off x="6893299" y="1048744"/>
            <a:ext cx="4843710" cy="4315736"/>
          </a:xfrm>
          <a:prstGeom prst="roundRect">
            <a:avLst>
              <a:gd name="adj" fmla="val 2818"/>
            </a:avLst>
          </a:prstGeom>
          <a:solidFill>
            <a:srgbClr val="FFFFFF">
              <a:lumMod val="95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A421D77D-5455-3141-6F80-4EF7D94C2B4C}"/>
              </a:ext>
            </a:extLst>
          </p:cNvPr>
          <p:cNvSpPr>
            <a:spLocks noGrp="1"/>
          </p:cNvSpPr>
          <p:nvPr>
            <p:ph type="sldNum" sz="quarter" idx="12"/>
          </p:nvPr>
        </p:nvSpPr>
        <p:spPr>
          <a:xfrm>
            <a:off x="9448800" y="6492875"/>
            <a:ext cx="2743200" cy="365125"/>
          </a:xfrm>
        </p:spPr>
        <p:txBody>
          <a:bodyPr/>
          <a:lstStyle/>
          <a:p>
            <a:fld id="{941A83EB-D591-46D9-B640-C71F360798B1}" type="slidenum">
              <a:rPr lang="en-GB" smtClean="0">
                <a:latin typeface="Lexend" pitchFamily="2" charset="0"/>
              </a:rPr>
              <a:t>3</a:t>
            </a:fld>
            <a:endParaRPr lang="en-GB">
              <a:latin typeface="Lexend" pitchFamily="2" charset="0"/>
            </a:endParaRPr>
          </a:p>
        </p:txBody>
      </p:sp>
      <p:sp>
        <p:nvSpPr>
          <p:cNvPr id="3" name="Title 1">
            <a:extLst>
              <a:ext uri="{FF2B5EF4-FFF2-40B4-BE49-F238E27FC236}">
                <a16:creationId xmlns:a16="http://schemas.microsoft.com/office/drawing/2014/main" id="{24434D5B-C820-AC85-5D77-9432BFF1119E}"/>
              </a:ext>
            </a:extLst>
          </p:cNvPr>
          <p:cNvSpPr txBox="1">
            <a:spLocks/>
          </p:cNvSpPr>
          <p:nvPr/>
        </p:nvSpPr>
        <p:spPr>
          <a:xfrm rot="16200000">
            <a:off x="-3054899" y="3053746"/>
            <a:ext cx="6858001" cy="750508"/>
          </a:xfrm>
          <a:prstGeom prst="rect">
            <a:avLst/>
          </a:prstGeom>
          <a:solidFill>
            <a:srgbClr val="E40037"/>
          </a:solidFill>
        </p:spPr>
        <p:txBody>
          <a:bodyPr anchor="ct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defRPr/>
            </a:pPr>
            <a:r>
              <a:rPr lang="en-GB" sz="2000">
                <a:solidFill>
                  <a:prstClr val="white"/>
                </a:solidFill>
                <a:latin typeface="Lexend" pitchFamily="2" charset="0"/>
              </a:rPr>
              <a:t>The Essex Story: Suggested areas for focus</a:t>
            </a:r>
            <a:r>
              <a:rPr lang="en-GB" sz="2400">
                <a:solidFill>
                  <a:prstClr val="white"/>
                </a:solidFill>
                <a:latin typeface="Lexend" pitchFamily="2" charset="0"/>
              </a:rPr>
              <a:t> </a:t>
            </a:r>
          </a:p>
        </p:txBody>
      </p:sp>
      <p:sp>
        <p:nvSpPr>
          <p:cNvPr id="5" name="Content Placeholder 2">
            <a:extLst>
              <a:ext uri="{FF2B5EF4-FFF2-40B4-BE49-F238E27FC236}">
                <a16:creationId xmlns:a16="http://schemas.microsoft.com/office/drawing/2014/main" id="{19F9605E-24AB-F66F-B58D-D8D67FF09B4E}"/>
              </a:ext>
            </a:extLst>
          </p:cNvPr>
          <p:cNvSpPr txBox="1">
            <a:spLocks/>
          </p:cNvSpPr>
          <p:nvPr/>
        </p:nvSpPr>
        <p:spPr>
          <a:xfrm>
            <a:off x="1146679" y="1894702"/>
            <a:ext cx="5354186" cy="3068595"/>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350" b="1" i="0" u="none" strike="noStrike" kern="1200" cap="none" spc="0" normalizeH="0" baseline="0" noProof="0" dirty="0">
                <a:ln>
                  <a:noFill/>
                </a:ln>
                <a:solidFill>
                  <a:srgbClr val="000000"/>
                </a:solidFill>
                <a:effectLst/>
                <a:uLnTx/>
                <a:uFillTx/>
                <a:latin typeface="Lexend"/>
              </a:rPr>
              <a:t>Achievements</a:t>
            </a:r>
            <a:r>
              <a:rPr kumimoji="0" lang="en-GB" sz="1350" b="0" i="0" u="none" strike="noStrike" kern="1200" cap="none" spc="0" normalizeH="0" baseline="0" noProof="0" dirty="0">
                <a:ln>
                  <a:noFill/>
                </a:ln>
                <a:solidFill>
                  <a:srgbClr val="000000"/>
                </a:solidFill>
                <a:effectLst/>
                <a:uLnTx/>
                <a:uFillTx/>
                <a:latin typeface="Lexend"/>
              </a:rPr>
              <a:t> – outlined on </a:t>
            </a:r>
            <a:r>
              <a:rPr kumimoji="0" lang="en-GB" sz="1350" b="1" i="0" u="none" strike="noStrike" kern="1200" cap="none" spc="0" normalizeH="0" baseline="0" noProof="0" dirty="0">
                <a:ln>
                  <a:noFill/>
                </a:ln>
                <a:solidFill>
                  <a:srgbClr val="000000"/>
                </a:solidFill>
                <a:effectLst/>
                <a:uLnTx/>
                <a:uFillTx/>
                <a:latin typeface="Lexend"/>
              </a:rPr>
              <a:t>Slide 5</a:t>
            </a:r>
            <a:r>
              <a:rPr kumimoji="0" lang="en-GB" sz="1350" b="0" i="0" u="none" strike="noStrike" kern="1200" cap="none" spc="0" normalizeH="0" baseline="0" noProof="0" dirty="0">
                <a:ln>
                  <a:noFill/>
                </a:ln>
                <a:solidFill>
                  <a:srgbClr val="000000"/>
                </a:solidFill>
                <a:effectLst/>
                <a:uLnTx/>
                <a:uFillTx/>
                <a:latin typeface="Lexend"/>
              </a:rPr>
              <a:t>, derived from areas performing well in quarter 1, raising for awareness / promotion.</a:t>
            </a:r>
            <a:endParaRPr lang="en-GB" sz="1350" b="0" i="0" u="none" strike="noStrike" kern="1200" cap="none" spc="0" normalizeH="0" baseline="0" noProof="0" dirty="0">
              <a:ln>
                <a:noFill/>
              </a:ln>
              <a:solidFill>
                <a:srgbClr val="000000"/>
              </a:solidFill>
              <a:effectLst/>
              <a:uLnTx/>
              <a:uFillTx/>
              <a:latin typeface="Lexend"/>
            </a:endParaRPr>
          </a:p>
          <a:p>
            <a:pPr>
              <a:defRPr/>
            </a:pPr>
            <a:r>
              <a:rPr kumimoji="0" lang="en-GB" sz="1350" b="1" i="0" u="none" strike="noStrike" kern="1200" cap="none" spc="0" normalizeH="0" baseline="0" noProof="0" dirty="0">
                <a:ln>
                  <a:noFill/>
                </a:ln>
                <a:solidFill>
                  <a:srgbClr val="000000"/>
                </a:solidFill>
                <a:effectLst/>
                <a:uLnTx/>
                <a:uFillTx/>
                <a:latin typeface="Lexend"/>
              </a:rPr>
              <a:t>Measures off target</a:t>
            </a:r>
            <a:r>
              <a:rPr kumimoji="0" lang="en-GB" sz="1350" b="0" i="0" u="none" strike="noStrike" kern="1200" cap="none" spc="0" normalizeH="0" baseline="0" noProof="0" dirty="0">
                <a:ln>
                  <a:noFill/>
                </a:ln>
                <a:solidFill>
                  <a:srgbClr val="000000"/>
                </a:solidFill>
                <a:effectLst/>
                <a:uLnTx/>
                <a:uFillTx/>
                <a:latin typeface="Lexend"/>
              </a:rPr>
              <a:t> – noted on </a:t>
            </a:r>
            <a:r>
              <a:rPr kumimoji="0" lang="en-GB" sz="1350" b="1" i="0" u="none" strike="noStrike" kern="1200" cap="none" spc="0" normalizeH="0" baseline="0" noProof="0" dirty="0">
                <a:ln>
                  <a:noFill/>
                </a:ln>
                <a:solidFill>
                  <a:srgbClr val="000000"/>
                </a:solidFill>
                <a:effectLst/>
                <a:uLnTx/>
                <a:uFillTx/>
                <a:latin typeface="Lexend"/>
              </a:rPr>
              <a:t>Slide 6 and 7</a:t>
            </a:r>
            <a:r>
              <a:rPr kumimoji="0" lang="en-GB" sz="1350" b="0" i="0" u="none" strike="noStrike" kern="1200" cap="none" spc="0" normalizeH="0" baseline="0" noProof="0" dirty="0">
                <a:ln>
                  <a:noFill/>
                </a:ln>
                <a:solidFill>
                  <a:srgbClr val="000000"/>
                </a:solidFill>
                <a:effectLst/>
                <a:uLnTx/>
                <a:uFillTx/>
                <a:latin typeface="Lexend"/>
              </a:rPr>
              <a:t>. Measures highlighted in this section for the last four quarters: Family Solution</a:t>
            </a:r>
            <a:r>
              <a:rPr lang="en-GB" sz="1350" b="0" dirty="0">
                <a:solidFill>
                  <a:srgbClr val="000000"/>
                </a:solidFill>
                <a:latin typeface="Lexend"/>
              </a:rPr>
              <a:t>s, Council Tax collection, NEET and Children in Need Plans. Also, </a:t>
            </a:r>
            <a:r>
              <a:rPr kumimoji="0" lang="en-GB" sz="1350" b="0" i="0" u="none" strike="noStrike" kern="1200" cap="none" spc="0" normalizeH="0" baseline="0" noProof="0" dirty="0">
                <a:ln>
                  <a:noFill/>
                </a:ln>
                <a:solidFill>
                  <a:srgbClr val="000000"/>
                </a:solidFill>
                <a:effectLst/>
                <a:uLnTx/>
                <a:uFillTx/>
                <a:latin typeface="Lexend"/>
              </a:rPr>
              <a:t>noting measures off target but stable or improving including: Reablement</a:t>
            </a:r>
            <a:r>
              <a:rPr lang="en-GB" sz="1350" b="0" dirty="0">
                <a:solidFill>
                  <a:srgbClr val="000000"/>
                </a:solidFill>
                <a:latin typeface="Lexend"/>
              </a:rPr>
              <a:t>, and some Organisational Heath Measures.</a:t>
            </a:r>
          </a:p>
          <a:p>
            <a:pPr>
              <a:defRPr/>
            </a:pPr>
            <a:r>
              <a:rPr lang="en-GB" sz="1350" b="0" dirty="0">
                <a:solidFill>
                  <a:srgbClr val="000000"/>
                </a:solidFill>
                <a:latin typeface="Lexend"/>
              </a:rPr>
              <a:t>Progress update on the ‘Deliverables’ in the annual plan. </a:t>
            </a:r>
            <a:r>
              <a:rPr lang="en-GB" sz="1350" dirty="0">
                <a:solidFill>
                  <a:srgbClr val="000000"/>
                </a:solidFill>
                <a:latin typeface="Lexend"/>
              </a:rPr>
              <a:t>(slides 25-27)</a:t>
            </a:r>
          </a:p>
        </p:txBody>
      </p:sp>
      <p:sp>
        <p:nvSpPr>
          <p:cNvPr id="6" name="Text Placeholder 3">
            <a:extLst>
              <a:ext uri="{FF2B5EF4-FFF2-40B4-BE49-F238E27FC236}">
                <a16:creationId xmlns:a16="http://schemas.microsoft.com/office/drawing/2014/main" id="{C6FF75CC-B4E1-F380-6B8E-AF8AB7A7F111}"/>
              </a:ext>
            </a:extLst>
          </p:cNvPr>
          <p:cNvSpPr txBox="1">
            <a:spLocks/>
          </p:cNvSpPr>
          <p:nvPr/>
        </p:nvSpPr>
        <p:spPr>
          <a:xfrm>
            <a:off x="7151651" y="1677836"/>
            <a:ext cx="4355525" cy="3057552"/>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2900" b="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2900" kern="1200">
                <a:solidFill>
                  <a:schemeClr val="bg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2900" kern="1200">
                <a:solidFill>
                  <a:schemeClr val="bg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2900" kern="1200">
                <a:solidFill>
                  <a:schemeClr val="bg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29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Lexend" pitchFamily="2" charset="0"/>
              </a:rPr>
              <a:t>For these areas, Scrutiny members are asked to consider:</a:t>
            </a:r>
          </a:p>
          <a:p>
            <a:pPr marL="457200" marR="0" lvl="0" indent="-457200" algn="l" defTabSz="914400" rtl="0" eaLnBrk="1" fontAlgn="auto" latinLnBrk="0" hangingPunct="1">
              <a:lnSpc>
                <a:spcPct val="100000"/>
              </a:lnSpc>
              <a:spcBef>
                <a:spcPts val="1134"/>
              </a:spcBef>
              <a:spcAft>
                <a:spcPts val="1134"/>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chemeClr val="tx1"/>
                </a:solidFill>
                <a:effectLst/>
                <a:uLnTx/>
                <a:uFillTx/>
                <a:latin typeface="Lexend" pitchFamily="2" charset="0"/>
              </a:rPr>
              <a:t>Do we have the assurance that delivery is in place to improve performance?</a:t>
            </a:r>
          </a:p>
          <a:p>
            <a:pPr marL="457200" marR="0" lvl="0" indent="-457200" algn="l" defTabSz="914400" rtl="0" eaLnBrk="1" fontAlgn="auto" latinLnBrk="0" hangingPunct="1">
              <a:lnSpc>
                <a:spcPct val="100000"/>
              </a:lnSpc>
              <a:spcBef>
                <a:spcPts val="1134"/>
              </a:spcBef>
              <a:spcAft>
                <a:spcPts val="1134"/>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chemeClr val="tx1"/>
                </a:solidFill>
                <a:effectLst/>
                <a:uLnTx/>
                <a:uFillTx/>
                <a:latin typeface="Lexend" pitchFamily="2" charset="0"/>
              </a:rPr>
              <a:t>Are Scrutiny members comfortable with progress?</a:t>
            </a:r>
          </a:p>
          <a:p>
            <a:pPr marL="457200" marR="0" lvl="0" indent="-457200" algn="l" defTabSz="914400" rtl="0" eaLnBrk="1" fontAlgn="auto" latinLnBrk="0" hangingPunct="1">
              <a:lnSpc>
                <a:spcPct val="100000"/>
              </a:lnSpc>
              <a:spcBef>
                <a:spcPts val="1134"/>
              </a:spcBef>
              <a:spcAft>
                <a:spcPts val="1134"/>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chemeClr val="tx1"/>
                </a:solidFill>
                <a:effectLst/>
                <a:uLnTx/>
                <a:uFillTx/>
                <a:latin typeface="Lexend" pitchFamily="2" charset="0"/>
              </a:rPr>
              <a:t>Is there an ask of the wider organisation to support?</a:t>
            </a:r>
          </a:p>
        </p:txBody>
      </p:sp>
      <p:sp>
        <p:nvSpPr>
          <p:cNvPr id="7" name="Oval 6">
            <a:extLst>
              <a:ext uri="{FF2B5EF4-FFF2-40B4-BE49-F238E27FC236}">
                <a16:creationId xmlns:a16="http://schemas.microsoft.com/office/drawing/2014/main" id="{64D77235-07C1-8D34-CA2E-0CFCA4DF62C5}"/>
              </a:ext>
            </a:extLst>
          </p:cNvPr>
          <p:cNvSpPr/>
          <p:nvPr/>
        </p:nvSpPr>
        <p:spPr>
          <a:xfrm>
            <a:off x="8723471" y="458658"/>
            <a:ext cx="954142" cy="962375"/>
          </a:xfrm>
          <a:prstGeom prst="ellipse">
            <a:avLst/>
          </a:prstGeom>
          <a:solidFill>
            <a:srgbClr val="E4003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Graphic 10" descr="Clipboard Partially Checked outline">
            <a:extLst>
              <a:ext uri="{FF2B5EF4-FFF2-40B4-BE49-F238E27FC236}">
                <a16:creationId xmlns:a16="http://schemas.microsoft.com/office/drawing/2014/main" id="{C61D53F8-0B29-678D-9568-240B86534C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1793" y="611097"/>
            <a:ext cx="657498" cy="657498"/>
          </a:xfrm>
          <a:prstGeom prst="rect">
            <a:avLst/>
          </a:prstGeom>
        </p:spPr>
      </p:pic>
      <p:sp>
        <p:nvSpPr>
          <p:cNvPr id="13" name="Right Brace 12">
            <a:extLst>
              <a:ext uri="{FF2B5EF4-FFF2-40B4-BE49-F238E27FC236}">
                <a16:creationId xmlns:a16="http://schemas.microsoft.com/office/drawing/2014/main" id="{593AC9C7-1524-5BE7-3EE0-3007186DF77D}"/>
              </a:ext>
            </a:extLst>
          </p:cNvPr>
          <p:cNvSpPr/>
          <p:nvPr/>
        </p:nvSpPr>
        <p:spPr>
          <a:xfrm>
            <a:off x="6359034" y="786373"/>
            <a:ext cx="478971" cy="5315125"/>
          </a:xfrm>
          <a:prstGeom prst="rightBrace">
            <a:avLst>
              <a:gd name="adj1" fmla="val 70910"/>
              <a:gd name="adj2" fmla="val 49439"/>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06139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2799-9C63-BC5D-258F-4C3BF382B345}"/>
              </a:ext>
            </a:extLst>
          </p:cNvPr>
          <p:cNvSpPr>
            <a:spLocks noGrp="1"/>
          </p:cNvSpPr>
          <p:nvPr>
            <p:ph type="title"/>
          </p:nvPr>
        </p:nvSpPr>
        <p:spPr>
          <a:xfrm>
            <a:off x="539999" y="1494000"/>
            <a:ext cx="11060873" cy="1310400"/>
          </a:xfrm>
        </p:spPr>
        <p:txBody>
          <a:bodyPr/>
          <a:lstStyle/>
          <a:p>
            <a:r>
              <a:rPr lang="en-GB" sz="4400">
                <a:latin typeface="Lexend" pitchFamily="2" charset="0"/>
              </a:rPr>
              <a:t>Strategic Performance</a:t>
            </a:r>
            <a:endParaRPr lang="en-GB" sz="4400">
              <a:highlight>
                <a:srgbClr val="FFFF00"/>
              </a:highlight>
              <a:latin typeface="Lexend" pitchFamily="2" charset="0"/>
            </a:endParaRPr>
          </a:p>
        </p:txBody>
      </p:sp>
      <p:sp>
        <p:nvSpPr>
          <p:cNvPr id="4" name="Text Placeholder 2">
            <a:extLst>
              <a:ext uri="{FF2B5EF4-FFF2-40B4-BE49-F238E27FC236}">
                <a16:creationId xmlns:a16="http://schemas.microsoft.com/office/drawing/2014/main" id="{DDD7949F-9474-CC9F-3ED4-09751F262B4B}"/>
              </a:ext>
            </a:extLst>
          </p:cNvPr>
          <p:cNvSpPr>
            <a:spLocks noGrp="1"/>
          </p:cNvSpPr>
          <p:nvPr>
            <p:ph type="body" idx="1"/>
          </p:nvPr>
        </p:nvSpPr>
        <p:spPr>
          <a:xfrm>
            <a:off x="526936" y="5687577"/>
            <a:ext cx="8878321" cy="792408"/>
          </a:xfrm>
        </p:spPr>
        <p:txBody>
          <a:bodyPr/>
          <a:lstStyle/>
          <a:p>
            <a:pPr marL="0" marR="0" lvl="0" indent="0" algn="l" defTabSz="914400" rtl="0" eaLnBrk="1" fontAlgn="auto" latinLnBrk="0" hangingPunct="1">
              <a:lnSpc>
                <a:spcPct val="90000"/>
              </a:lnSpc>
              <a:spcBef>
                <a:spcPts val="0"/>
              </a:spcBef>
              <a:spcAft>
                <a:spcPts val="1134"/>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white"/>
                </a:solidFill>
                <a:effectLst/>
                <a:uLnTx/>
                <a:uFillTx/>
                <a:latin typeface="Lexend" pitchFamily="2" charset="0"/>
              </a:rPr>
              <a:t>RAG ratings are generated from the outturn for this quarter, projections for end of year outturns, and professional judgement based on knowledge of service delivery. </a:t>
            </a:r>
          </a:p>
          <a:p>
            <a:endParaRPr lang="en-GB" sz="1800">
              <a:latin typeface="+mn-lt"/>
            </a:endParaRPr>
          </a:p>
        </p:txBody>
      </p:sp>
    </p:spTree>
    <p:extLst>
      <p:ext uri="{BB962C8B-B14F-4D97-AF65-F5344CB8AC3E}">
        <p14:creationId xmlns:p14="http://schemas.microsoft.com/office/powerpoint/2010/main" val="380414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9DFD71-EC24-16EC-C651-AA82946AC1F2}"/>
              </a:ext>
            </a:extLst>
          </p:cNvPr>
          <p:cNvSpPr>
            <a:spLocks noGrp="1"/>
          </p:cNvSpPr>
          <p:nvPr>
            <p:ph type="sldNum" sz="quarter" idx="12"/>
          </p:nvPr>
        </p:nvSpPr>
        <p:spPr>
          <a:xfrm>
            <a:off x="9903715" y="63848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A83EB-D591-46D9-B640-C71F360798B1}" type="slidenum">
              <a:rPr kumimoji="0" lang="en-GB" sz="1200" b="0" i="0" u="none" strike="noStrike" kern="1200" cap="none" spc="0" normalizeH="0" baseline="0" noProof="0" smtClean="0">
                <a:ln>
                  <a:noFill/>
                </a:ln>
                <a:solidFill>
                  <a:prstClr val="black">
                    <a:tint val="75000"/>
                  </a:prstClr>
                </a:solidFill>
                <a:effectLst/>
                <a:uLnTx/>
                <a:uFillTx/>
                <a:latin typeface="Lexen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Lexend" pitchFamily="2" charset="0"/>
              <a:ea typeface="+mn-ea"/>
              <a:cs typeface="+mn-cs"/>
            </a:endParaRPr>
          </a:p>
        </p:txBody>
      </p:sp>
      <p:sp>
        <p:nvSpPr>
          <p:cNvPr id="2" name="Title 4">
            <a:extLst>
              <a:ext uri="{FF2B5EF4-FFF2-40B4-BE49-F238E27FC236}">
                <a16:creationId xmlns:a16="http://schemas.microsoft.com/office/drawing/2014/main" id="{32526AB1-9901-15B3-8CB8-BFA13A76F2D3}"/>
              </a:ext>
            </a:extLst>
          </p:cNvPr>
          <p:cNvSpPr txBox="1">
            <a:spLocks/>
          </p:cNvSpPr>
          <p:nvPr/>
        </p:nvSpPr>
        <p:spPr>
          <a:xfrm rot="16200000">
            <a:off x="-3067034"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Lexend" pitchFamily="2" charset="0"/>
                <a:ea typeface="+mj-ea"/>
                <a:cs typeface="+mj-cs"/>
              </a:rPr>
              <a:t>Strategic Performance: EE Achievements</a:t>
            </a:r>
            <a:endParaRPr kumimoji="0" lang="en-GB" sz="2400" b="1" i="0" u="none" strike="noStrike" kern="1200" cap="none" spc="0" normalizeH="0" baseline="0" noProof="0">
              <a:ln>
                <a:noFill/>
              </a:ln>
              <a:solidFill>
                <a:prstClr val="white"/>
              </a:solidFill>
              <a:effectLst/>
              <a:uLnTx/>
              <a:uFillTx/>
              <a:latin typeface="Lexend" pitchFamily="2" charset="0"/>
              <a:ea typeface="+mj-ea"/>
              <a:cs typeface="+mj-cs"/>
            </a:endParaRPr>
          </a:p>
        </p:txBody>
      </p:sp>
      <p:sp>
        <p:nvSpPr>
          <p:cNvPr id="19" name="TextBox 18">
            <a:extLst>
              <a:ext uri="{FF2B5EF4-FFF2-40B4-BE49-F238E27FC236}">
                <a16:creationId xmlns:a16="http://schemas.microsoft.com/office/drawing/2014/main" id="{1C024089-2917-7B8B-3F15-0C0ACC308298}"/>
              </a:ext>
            </a:extLst>
          </p:cNvPr>
          <p:cNvSpPr txBox="1"/>
          <p:nvPr/>
        </p:nvSpPr>
        <p:spPr>
          <a:xfrm>
            <a:off x="1646930" y="5856377"/>
            <a:ext cx="1727060" cy="96978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prstClr val="white"/>
                </a:solidFill>
                <a:effectLst/>
                <a:uLnTx/>
                <a:uFillTx/>
                <a:latin typeface="Lexend" pitchFamily="2" charset="0"/>
                <a:ea typeface="+mn-ea"/>
                <a:cs typeface="+mn-cs"/>
              </a:rPr>
              <a:t>Q2 2024/25</a:t>
            </a:r>
          </a:p>
        </p:txBody>
      </p:sp>
      <p:grpSp>
        <p:nvGrpSpPr>
          <p:cNvPr id="3" name="Google Shape;2083;p45">
            <a:extLst>
              <a:ext uri="{FF2B5EF4-FFF2-40B4-BE49-F238E27FC236}">
                <a16:creationId xmlns:a16="http://schemas.microsoft.com/office/drawing/2014/main" id="{DDA72FB3-C914-004F-7299-253C3B7C039D}"/>
              </a:ext>
            </a:extLst>
          </p:cNvPr>
          <p:cNvGrpSpPr/>
          <p:nvPr/>
        </p:nvGrpSpPr>
        <p:grpSpPr>
          <a:xfrm>
            <a:off x="737221" y="826935"/>
            <a:ext cx="8648042" cy="6031065"/>
            <a:chOff x="1646325" y="1452975"/>
            <a:chExt cx="5075950" cy="3023925"/>
          </a:xfrm>
        </p:grpSpPr>
        <p:sp>
          <p:nvSpPr>
            <p:cNvPr id="5" name="Google Shape;2084;p45">
              <a:extLst>
                <a:ext uri="{FF2B5EF4-FFF2-40B4-BE49-F238E27FC236}">
                  <a16:creationId xmlns:a16="http://schemas.microsoft.com/office/drawing/2014/main" id="{9B0AD4F7-C67A-C483-8D36-F7BB2654E07B}"/>
                </a:ext>
              </a:extLst>
            </p:cNvPr>
            <p:cNvSpPr/>
            <p:nvPr/>
          </p:nvSpPr>
          <p:spPr>
            <a:xfrm>
              <a:off x="1646325" y="1800625"/>
              <a:ext cx="5075950" cy="2676275"/>
            </a:xfrm>
            <a:custGeom>
              <a:avLst/>
              <a:gdLst/>
              <a:ahLst/>
              <a:cxnLst/>
              <a:rect l="l" t="t" r="r" b="b"/>
              <a:pathLst>
                <a:path w="203038" h="107051" extrusionOk="0">
                  <a:moveTo>
                    <a:pt x="113594" y="0"/>
                  </a:moveTo>
                  <a:cubicBezTo>
                    <a:pt x="110685" y="0"/>
                    <a:pt x="108776" y="97"/>
                    <a:pt x="108776" y="97"/>
                  </a:cubicBezTo>
                  <a:cubicBezTo>
                    <a:pt x="108776" y="97"/>
                    <a:pt x="135125" y="752"/>
                    <a:pt x="136541" y="7598"/>
                  </a:cubicBezTo>
                  <a:cubicBezTo>
                    <a:pt x="137934" y="14420"/>
                    <a:pt x="83951" y="12836"/>
                    <a:pt x="87333" y="25088"/>
                  </a:cubicBezTo>
                  <a:cubicBezTo>
                    <a:pt x="90714" y="37339"/>
                    <a:pt x="158711" y="39221"/>
                    <a:pt x="163235" y="51270"/>
                  </a:cubicBezTo>
                  <a:cubicBezTo>
                    <a:pt x="167748" y="63283"/>
                    <a:pt x="0" y="72856"/>
                    <a:pt x="0" y="72856"/>
                  </a:cubicBezTo>
                  <a:lnTo>
                    <a:pt x="0" y="107050"/>
                  </a:lnTo>
                  <a:cubicBezTo>
                    <a:pt x="65187" y="103979"/>
                    <a:pt x="203038" y="76951"/>
                    <a:pt x="192858" y="47495"/>
                  </a:cubicBezTo>
                  <a:cubicBezTo>
                    <a:pt x="186309" y="28469"/>
                    <a:pt x="102287" y="28160"/>
                    <a:pt x="101727" y="22969"/>
                  </a:cubicBezTo>
                  <a:cubicBezTo>
                    <a:pt x="101168" y="17777"/>
                    <a:pt x="143209" y="19194"/>
                    <a:pt x="142364" y="8836"/>
                  </a:cubicBezTo>
                  <a:cubicBezTo>
                    <a:pt x="141713" y="952"/>
                    <a:pt x="122727" y="0"/>
                    <a:pt x="113594" y="0"/>
                  </a:cubicBezTo>
                  <a:close/>
                </a:path>
              </a:pathLst>
            </a:custGeom>
            <a:solidFill>
              <a:srgbClr val="686A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2085;p45">
              <a:extLst>
                <a:ext uri="{FF2B5EF4-FFF2-40B4-BE49-F238E27FC236}">
                  <a16:creationId xmlns:a16="http://schemas.microsoft.com/office/drawing/2014/main" id="{918DFF48-4201-83E5-6C27-C585098EE058}"/>
                </a:ext>
              </a:extLst>
            </p:cNvPr>
            <p:cNvSpPr/>
            <p:nvPr/>
          </p:nvSpPr>
          <p:spPr>
            <a:xfrm>
              <a:off x="1646325" y="2909725"/>
              <a:ext cx="5074775" cy="1567175"/>
            </a:xfrm>
            <a:custGeom>
              <a:avLst/>
              <a:gdLst/>
              <a:ahLst/>
              <a:cxnLst/>
              <a:rect l="l" t="t" r="r" b="b"/>
              <a:pathLst>
                <a:path w="202991" h="62687" extrusionOk="0">
                  <a:moveTo>
                    <a:pt x="190917" y="0"/>
                  </a:moveTo>
                  <a:cubicBezTo>
                    <a:pt x="190429" y="4334"/>
                    <a:pt x="188381" y="8596"/>
                    <a:pt x="185428" y="12204"/>
                  </a:cubicBezTo>
                  <a:cubicBezTo>
                    <a:pt x="181071" y="17514"/>
                    <a:pt x="174879" y="21598"/>
                    <a:pt x="168402" y="25039"/>
                  </a:cubicBezTo>
                  <a:cubicBezTo>
                    <a:pt x="136422" y="41993"/>
                    <a:pt x="90357" y="43994"/>
                    <a:pt x="52602" y="45518"/>
                  </a:cubicBezTo>
                  <a:cubicBezTo>
                    <a:pt x="52112" y="45537"/>
                    <a:pt x="51453" y="45547"/>
                    <a:pt x="50651" y="45547"/>
                  </a:cubicBezTo>
                  <a:cubicBezTo>
                    <a:pt x="39419" y="45547"/>
                    <a:pt x="45" y="43732"/>
                    <a:pt x="0" y="43732"/>
                  </a:cubicBezTo>
                  <a:lnTo>
                    <a:pt x="0" y="62686"/>
                  </a:lnTo>
                  <a:cubicBezTo>
                    <a:pt x="65187" y="59615"/>
                    <a:pt x="202990" y="32587"/>
                    <a:pt x="192810" y="3131"/>
                  </a:cubicBezTo>
                  <a:cubicBezTo>
                    <a:pt x="192441" y="2012"/>
                    <a:pt x="191810" y="988"/>
                    <a:pt x="190917" y="0"/>
                  </a:cubicBezTo>
                  <a:close/>
                </a:path>
              </a:pathLst>
            </a:custGeom>
            <a:solidFill>
              <a:srgbClr val="5D5E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2086;p45">
              <a:extLst>
                <a:ext uri="{FF2B5EF4-FFF2-40B4-BE49-F238E27FC236}">
                  <a16:creationId xmlns:a16="http://schemas.microsoft.com/office/drawing/2014/main" id="{A12D1BCA-068B-FACA-B31C-AFF546167836}"/>
                </a:ext>
              </a:extLst>
            </p:cNvPr>
            <p:cNvSpPr/>
            <p:nvPr/>
          </p:nvSpPr>
          <p:spPr>
            <a:xfrm>
              <a:off x="3810275" y="2273025"/>
              <a:ext cx="1968150" cy="835850"/>
            </a:xfrm>
            <a:custGeom>
              <a:avLst/>
              <a:gdLst/>
              <a:ahLst/>
              <a:cxnLst/>
              <a:rect l="l" t="t" r="r" b="b"/>
              <a:pathLst>
                <a:path w="78726" h="33434" extrusionOk="0">
                  <a:moveTo>
                    <a:pt x="5359" y="1"/>
                  </a:moveTo>
                  <a:cubicBezTo>
                    <a:pt x="1918" y="1584"/>
                    <a:pt x="1" y="3561"/>
                    <a:pt x="727" y="6192"/>
                  </a:cubicBezTo>
                  <a:cubicBezTo>
                    <a:pt x="4109" y="18443"/>
                    <a:pt x="72105" y="20325"/>
                    <a:pt x="76630" y="32362"/>
                  </a:cubicBezTo>
                  <a:cubicBezTo>
                    <a:pt x="76761" y="32719"/>
                    <a:pt x="76784" y="33088"/>
                    <a:pt x="76701" y="33433"/>
                  </a:cubicBezTo>
                  <a:cubicBezTo>
                    <a:pt x="78725" y="30040"/>
                    <a:pt x="72486" y="24337"/>
                    <a:pt x="56484" y="19586"/>
                  </a:cubicBezTo>
                  <a:cubicBezTo>
                    <a:pt x="40458" y="14860"/>
                    <a:pt x="10347" y="12526"/>
                    <a:pt x="5252" y="6823"/>
                  </a:cubicBezTo>
                  <a:cubicBezTo>
                    <a:pt x="2656" y="3930"/>
                    <a:pt x="3704" y="1608"/>
                    <a:pt x="5359" y="1"/>
                  </a:cubicBezTo>
                  <a:close/>
                </a:path>
              </a:pathLst>
            </a:custGeom>
            <a:solidFill>
              <a:srgbClr val="5D5E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2087;p45">
              <a:extLst>
                <a:ext uri="{FF2B5EF4-FFF2-40B4-BE49-F238E27FC236}">
                  <a16:creationId xmlns:a16="http://schemas.microsoft.com/office/drawing/2014/main" id="{73CBFC0A-1F88-3503-2FC9-3DBEF9FC69BA}"/>
                </a:ext>
              </a:extLst>
            </p:cNvPr>
            <p:cNvSpPr/>
            <p:nvPr/>
          </p:nvSpPr>
          <p:spPr>
            <a:xfrm>
              <a:off x="4193375" y="2011975"/>
              <a:ext cx="1030800" cy="345325"/>
            </a:xfrm>
            <a:custGeom>
              <a:avLst/>
              <a:gdLst/>
              <a:ahLst/>
              <a:cxnLst/>
              <a:rect l="l" t="t" r="r" b="b"/>
              <a:pathLst>
                <a:path w="41232" h="13813" extrusionOk="0">
                  <a:moveTo>
                    <a:pt x="40386" y="1"/>
                  </a:moveTo>
                  <a:cubicBezTo>
                    <a:pt x="37600" y="6716"/>
                    <a:pt x="23134" y="6990"/>
                    <a:pt x="15097" y="8502"/>
                  </a:cubicBezTo>
                  <a:cubicBezTo>
                    <a:pt x="7180" y="9990"/>
                    <a:pt x="1310" y="10502"/>
                    <a:pt x="0" y="13812"/>
                  </a:cubicBezTo>
                  <a:cubicBezTo>
                    <a:pt x="3155" y="9431"/>
                    <a:pt x="41232" y="10252"/>
                    <a:pt x="40434" y="382"/>
                  </a:cubicBezTo>
                  <a:cubicBezTo>
                    <a:pt x="40410" y="239"/>
                    <a:pt x="40386" y="120"/>
                    <a:pt x="40386" y="1"/>
                  </a:cubicBezTo>
                  <a:close/>
                </a:path>
              </a:pathLst>
            </a:custGeom>
            <a:solidFill>
              <a:srgbClr val="5D5E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2088;p45">
              <a:extLst>
                <a:ext uri="{FF2B5EF4-FFF2-40B4-BE49-F238E27FC236}">
                  <a16:creationId xmlns:a16="http://schemas.microsoft.com/office/drawing/2014/main" id="{2A1E81DE-16F3-3A80-5B7E-0F7A3255D28E}"/>
                </a:ext>
              </a:extLst>
            </p:cNvPr>
            <p:cNvSpPr/>
            <p:nvPr/>
          </p:nvSpPr>
          <p:spPr>
            <a:xfrm>
              <a:off x="2935775" y="3880975"/>
              <a:ext cx="188325" cy="35950"/>
            </a:xfrm>
            <a:custGeom>
              <a:avLst/>
              <a:gdLst/>
              <a:ahLst/>
              <a:cxnLst/>
              <a:rect l="l" t="t" r="r" b="b"/>
              <a:pathLst>
                <a:path w="7533" h="1438" extrusionOk="0">
                  <a:moveTo>
                    <a:pt x="6731" y="70"/>
                  </a:moveTo>
                  <a:cubicBezTo>
                    <a:pt x="6714" y="70"/>
                    <a:pt x="6697" y="70"/>
                    <a:pt x="6680" y="71"/>
                  </a:cubicBezTo>
                  <a:cubicBezTo>
                    <a:pt x="4632" y="143"/>
                    <a:pt x="2513" y="0"/>
                    <a:pt x="512" y="333"/>
                  </a:cubicBezTo>
                  <a:cubicBezTo>
                    <a:pt x="0" y="405"/>
                    <a:pt x="0" y="1119"/>
                    <a:pt x="512" y="1191"/>
                  </a:cubicBezTo>
                  <a:cubicBezTo>
                    <a:pt x="1491" y="1354"/>
                    <a:pt x="2501" y="1437"/>
                    <a:pt x="3510" y="1437"/>
                  </a:cubicBezTo>
                  <a:cubicBezTo>
                    <a:pt x="4638" y="1437"/>
                    <a:pt x="5766" y="1333"/>
                    <a:pt x="6846" y="1119"/>
                  </a:cubicBezTo>
                  <a:cubicBezTo>
                    <a:pt x="7532" y="991"/>
                    <a:pt x="7412" y="70"/>
                    <a:pt x="6731" y="7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089;p45">
              <a:extLst>
                <a:ext uri="{FF2B5EF4-FFF2-40B4-BE49-F238E27FC236}">
                  <a16:creationId xmlns:a16="http://schemas.microsoft.com/office/drawing/2014/main" id="{A030AD86-1F33-1C16-3198-018D5E49A9B8}"/>
                </a:ext>
              </a:extLst>
            </p:cNvPr>
            <p:cNvSpPr/>
            <p:nvPr/>
          </p:nvSpPr>
          <p:spPr>
            <a:xfrm>
              <a:off x="3437025" y="3853425"/>
              <a:ext cx="236950" cy="46525"/>
            </a:xfrm>
            <a:custGeom>
              <a:avLst/>
              <a:gdLst/>
              <a:ahLst/>
              <a:cxnLst/>
              <a:rect l="l" t="t" r="r" b="b"/>
              <a:pathLst>
                <a:path w="9478" h="1861" extrusionOk="0">
                  <a:moveTo>
                    <a:pt x="7414" y="1"/>
                  </a:moveTo>
                  <a:cubicBezTo>
                    <a:pt x="5232" y="1"/>
                    <a:pt x="3070" y="648"/>
                    <a:pt x="882" y="709"/>
                  </a:cubicBezTo>
                  <a:cubicBezTo>
                    <a:pt x="0" y="733"/>
                    <a:pt x="0" y="1828"/>
                    <a:pt x="882" y="1852"/>
                  </a:cubicBezTo>
                  <a:cubicBezTo>
                    <a:pt x="1093" y="1858"/>
                    <a:pt x="1305" y="1861"/>
                    <a:pt x="1518" y="1861"/>
                  </a:cubicBezTo>
                  <a:cubicBezTo>
                    <a:pt x="3879" y="1861"/>
                    <a:pt x="6306" y="1514"/>
                    <a:pt x="8633" y="1197"/>
                  </a:cubicBezTo>
                  <a:cubicBezTo>
                    <a:pt x="9478" y="1078"/>
                    <a:pt x="9156" y="126"/>
                    <a:pt x="8454" y="54"/>
                  </a:cubicBezTo>
                  <a:cubicBezTo>
                    <a:pt x="8107" y="17"/>
                    <a:pt x="7760" y="1"/>
                    <a:pt x="7414" y="1"/>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2090;p45">
              <a:extLst>
                <a:ext uri="{FF2B5EF4-FFF2-40B4-BE49-F238E27FC236}">
                  <a16:creationId xmlns:a16="http://schemas.microsoft.com/office/drawing/2014/main" id="{F50E3F0B-9C22-013E-D500-3BEED2D3C6B6}"/>
                </a:ext>
              </a:extLst>
            </p:cNvPr>
            <p:cNvSpPr/>
            <p:nvPr/>
          </p:nvSpPr>
          <p:spPr>
            <a:xfrm>
              <a:off x="4001375" y="3780325"/>
              <a:ext cx="201700" cy="43975"/>
            </a:xfrm>
            <a:custGeom>
              <a:avLst/>
              <a:gdLst/>
              <a:ahLst/>
              <a:cxnLst/>
              <a:rect l="l" t="t" r="r" b="b"/>
              <a:pathLst>
                <a:path w="8068" h="1759" extrusionOk="0">
                  <a:moveTo>
                    <a:pt x="7117" y="0"/>
                  </a:moveTo>
                  <a:cubicBezTo>
                    <a:pt x="7098" y="0"/>
                    <a:pt x="7080" y="1"/>
                    <a:pt x="7061" y="2"/>
                  </a:cubicBezTo>
                  <a:cubicBezTo>
                    <a:pt x="4966" y="73"/>
                    <a:pt x="2930" y="442"/>
                    <a:pt x="834" y="657"/>
                  </a:cubicBezTo>
                  <a:cubicBezTo>
                    <a:pt x="263" y="692"/>
                    <a:pt x="1" y="1490"/>
                    <a:pt x="703" y="1585"/>
                  </a:cubicBezTo>
                  <a:cubicBezTo>
                    <a:pt x="1545" y="1698"/>
                    <a:pt x="2381" y="1758"/>
                    <a:pt x="3213" y="1758"/>
                  </a:cubicBezTo>
                  <a:cubicBezTo>
                    <a:pt x="4572" y="1758"/>
                    <a:pt x="5920" y="1599"/>
                    <a:pt x="7264" y="1252"/>
                  </a:cubicBezTo>
                  <a:cubicBezTo>
                    <a:pt x="8068" y="1077"/>
                    <a:pt x="7971" y="0"/>
                    <a:pt x="7117"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091;p45">
              <a:extLst>
                <a:ext uri="{FF2B5EF4-FFF2-40B4-BE49-F238E27FC236}">
                  <a16:creationId xmlns:a16="http://schemas.microsoft.com/office/drawing/2014/main" id="{AD3E8355-D9BA-3D64-41D1-BD429C2F3EE8}"/>
                </a:ext>
              </a:extLst>
            </p:cNvPr>
            <p:cNvSpPr/>
            <p:nvPr/>
          </p:nvSpPr>
          <p:spPr>
            <a:xfrm>
              <a:off x="2425000" y="3903800"/>
              <a:ext cx="202125" cy="37850"/>
            </a:xfrm>
            <a:custGeom>
              <a:avLst/>
              <a:gdLst/>
              <a:ahLst/>
              <a:cxnLst/>
              <a:rect l="l" t="t" r="r" b="b"/>
              <a:pathLst>
                <a:path w="8085" h="1514" extrusionOk="0">
                  <a:moveTo>
                    <a:pt x="5687" y="1"/>
                  </a:moveTo>
                  <a:cubicBezTo>
                    <a:pt x="4096" y="1"/>
                    <a:pt x="2514" y="114"/>
                    <a:pt x="905" y="123"/>
                  </a:cubicBezTo>
                  <a:cubicBezTo>
                    <a:pt x="322" y="123"/>
                    <a:pt x="0" y="885"/>
                    <a:pt x="691" y="1040"/>
                  </a:cubicBezTo>
                  <a:cubicBezTo>
                    <a:pt x="2022" y="1345"/>
                    <a:pt x="3354" y="1513"/>
                    <a:pt x="4694" y="1513"/>
                  </a:cubicBezTo>
                  <a:cubicBezTo>
                    <a:pt x="5546" y="1513"/>
                    <a:pt x="6402" y="1445"/>
                    <a:pt x="7263" y="1302"/>
                  </a:cubicBezTo>
                  <a:cubicBezTo>
                    <a:pt x="8085" y="1194"/>
                    <a:pt x="8073" y="63"/>
                    <a:pt x="7168" y="40"/>
                  </a:cubicBezTo>
                  <a:cubicBezTo>
                    <a:pt x="6673" y="11"/>
                    <a:pt x="6179" y="1"/>
                    <a:pt x="5687" y="1"/>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092;p45">
              <a:extLst>
                <a:ext uri="{FF2B5EF4-FFF2-40B4-BE49-F238E27FC236}">
                  <a16:creationId xmlns:a16="http://schemas.microsoft.com/office/drawing/2014/main" id="{11728E38-A6D4-72FC-C149-6153D10F75D3}"/>
                </a:ext>
              </a:extLst>
            </p:cNvPr>
            <p:cNvSpPr/>
            <p:nvPr/>
          </p:nvSpPr>
          <p:spPr>
            <a:xfrm>
              <a:off x="4451425" y="3713950"/>
              <a:ext cx="203900" cy="53700"/>
            </a:xfrm>
            <a:custGeom>
              <a:avLst/>
              <a:gdLst/>
              <a:ahLst/>
              <a:cxnLst/>
              <a:rect l="l" t="t" r="r" b="b"/>
              <a:pathLst>
                <a:path w="8156" h="2148" extrusionOk="0">
                  <a:moveTo>
                    <a:pt x="7172" y="0"/>
                  </a:moveTo>
                  <a:cubicBezTo>
                    <a:pt x="7151" y="0"/>
                    <a:pt x="7130" y="1"/>
                    <a:pt x="7109" y="2"/>
                  </a:cubicBezTo>
                  <a:cubicBezTo>
                    <a:pt x="4990" y="97"/>
                    <a:pt x="2978" y="657"/>
                    <a:pt x="882" y="907"/>
                  </a:cubicBezTo>
                  <a:cubicBezTo>
                    <a:pt x="1" y="1002"/>
                    <a:pt x="263" y="2145"/>
                    <a:pt x="1096" y="2145"/>
                  </a:cubicBezTo>
                  <a:cubicBezTo>
                    <a:pt x="1277" y="2147"/>
                    <a:pt x="1457" y="2148"/>
                    <a:pt x="1638" y="2148"/>
                  </a:cubicBezTo>
                  <a:cubicBezTo>
                    <a:pt x="3579" y="2148"/>
                    <a:pt x="5527" y="2014"/>
                    <a:pt x="7335" y="1371"/>
                  </a:cubicBezTo>
                  <a:cubicBezTo>
                    <a:pt x="8117" y="1103"/>
                    <a:pt x="8155" y="0"/>
                    <a:pt x="7172"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093;p45">
              <a:extLst>
                <a:ext uri="{FF2B5EF4-FFF2-40B4-BE49-F238E27FC236}">
                  <a16:creationId xmlns:a16="http://schemas.microsoft.com/office/drawing/2014/main" id="{CA4CE506-4D4A-16E5-06B6-817B7FA1C38C}"/>
                </a:ext>
              </a:extLst>
            </p:cNvPr>
            <p:cNvSpPr/>
            <p:nvPr/>
          </p:nvSpPr>
          <p:spPr>
            <a:xfrm>
              <a:off x="1919925" y="3901275"/>
              <a:ext cx="205650" cy="42875"/>
            </a:xfrm>
            <a:custGeom>
              <a:avLst/>
              <a:gdLst/>
              <a:ahLst/>
              <a:cxnLst/>
              <a:rect l="l" t="t" r="r" b="b"/>
              <a:pathLst>
                <a:path w="8226" h="1715" extrusionOk="0">
                  <a:moveTo>
                    <a:pt x="5713" y="0"/>
                  </a:moveTo>
                  <a:cubicBezTo>
                    <a:pt x="4146" y="0"/>
                    <a:pt x="2601" y="165"/>
                    <a:pt x="1017" y="165"/>
                  </a:cubicBezTo>
                  <a:cubicBezTo>
                    <a:pt x="975" y="165"/>
                    <a:pt x="933" y="165"/>
                    <a:pt x="891" y="164"/>
                  </a:cubicBezTo>
                  <a:cubicBezTo>
                    <a:pt x="882" y="164"/>
                    <a:pt x="873" y="164"/>
                    <a:pt x="865" y="164"/>
                  </a:cubicBezTo>
                  <a:cubicBezTo>
                    <a:pt x="1" y="164"/>
                    <a:pt x="126" y="1308"/>
                    <a:pt x="939" y="1415"/>
                  </a:cubicBezTo>
                  <a:cubicBezTo>
                    <a:pt x="2139" y="1584"/>
                    <a:pt x="3346" y="1715"/>
                    <a:pt x="4544" y="1715"/>
                  </a:cubicBezTo>
                  <a:cubicBezTo>
                    <a:pt x="5450" y="1715"/>
                    <a:pt x="6350" y="1640"/>
                    <a:pt x="7237" y="1450"/>
                  </a:cubicBezTo>
                  <a:cubicBezTo>
                    <a:pt x="8059" y="1272"/>
                    <a:pt x="8226" y="141"/>
                    <a:pt x="7178" y="57"/>
                  </a:cubicBezTo>
                  <a:cubicBezTo>
                    <a:pt x="6686" y="16"/>
                    <a:pt x="6199" y="0"/>
                    <a:pt x="5713"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094;p45">
              <a:extLst>
                <a:ext uri="{FF2B5EF4-FFF2-40B4-BE49-F238E27FC236}">
                  <a16:creationId xmlns:a16="http://schemas.microsoft.com/office/drawing/2014/main" id="{E9C9D5AC-4642-19E6-E0A6-8155BE2C4B8F}"/>
                </a:ext>
              </a:extLst>
            </p:cNvPr>
            <p:cNvSpPr/>
            <p:nvPr/>
          </p:nvSpPr>
          <p:spPr>
            <a:xfrm>
              <a:off x="4869250" y="3608625"/>
              <a:ext cx="205950" cy="75750"/>
            </a:xfrm>
            <a:custGeom>
              <a:avLst/>
              <a:gdLst/>
              <a:ahLst/>
              <a:cxnLst/>
              <a:rect l="l" t="t" r="r" b="b"/>
              <a:pathLst>
                <a:path w="8238" h="3030" extrusionOk="0">
                  <a:moveTo>
                    <a:pt x="7082" y="1"/>
                  </a:moveTo>
                  <a:cubicBezTo>
                    <a:pt x="7012" y="1"/>
                    <a:pt x="6939" y="8"/>
                    <a:pt x="6862" y="24"/>
                  </a:cubicBezTo>
                  <a:cubicBezTo>
                    <a:pt x="4803" y="464"/>
                    <a:pt x="2874" y="1190"/>
                    <a:pt x="850" y="1655"/>
                  </a:cubicBezTo>
                  <a:cubicBezTo>
                    <a:pt x="1" y="1850"/>
                    <a:pt x="114" y="3029"/>
                    <a:pt x="954" y="3029"/>
                  </a:cubicBezTo>
                  <a:cubicBezTo>
                    <a:pt x="986" y="3029"/>
                    <a:pt x="1018" y="3028"/>
                    <a:pt x="1052" y="3024"/>
                  </a:cubicBezTo>
                  <a:cubicBezTo>
                    <a:pt x="3338" y="2774"/>
                    <a:pt x="5553" y="2345"/>
                    <a:pt x="7505" y="1298"/>
                  </a:cubicBezTo>
                  <a:cubicBezTo>
                    <a:pt x="8238" y="915"/>
                    <a:pt x="7866" y="1"/>
                    <a:pt x="7082" y="1"/>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095;p45">
              <a:extLst>
                <a:ext uri="{FF2B5EF4-FFF2-40B4-BE49-F238E27FC236}">
                  <a16:creationId xmlns:a16="http://schemas.microsoft.com/office/drawing/2014/main" id="{6B2B5474-95CB-1C4F-22E9-022397B96B02}"/>
                </a:ext>
              </a:extLst>
            </p:cNvPr>
            <p:cNvSpPr/>
            <p:nvPr/>
          </p:nvSpPr>
          <p:spPr>
            <a:xfrm>
              <a:off x="5287275" y="3492725"/>
              <a:ext cx="162300" cy="61975"/>
            </a:xfrm>
            <a:custGeom>
              <a:avLst/>
              <a:gdLst/>
              <a:ahLst/>
              <a:cxnLst/>
              <a:rect l="l" t="t" r="r" b="b"/>
              <a:pathLst>
                <a:path w="6492" h="2479" extrusionOk="0">
                  <a:moveTo>
                    <a:pt x="5690" y="1"/>
                  </a:moveTo>
                  <a:cubicBezTo>
                    <a:pt x="5644" y="1"/>
                    <a:pt x="5597" y="6"/>
                    <a:pt x="5548" y="16"/>
                  </a:cubicBezTo>
                  <a:cubicBezTo>
                    <a:pt x="3810" y="445"/>
                    <a:pt x="2250" y="1207"/>
                    <a:pt x="524" y="1719"/>
                  </a:cubicBezTo>
                  <a:cubicBezTo>
                    <a:pt x="0" y="1875"/>
                    <a:pt x="154" y="2478"/>
                    <a:pt x="662" y="2478"/>
                  </a:cubicBezTo>
                  <a:cubicBezTo>
                    <a:pt x="698" y="2478"/>
                    <a:pt x="735" y="2475"/>
                    <a:pt x="774" y="2469"/>
                  </a:cubicBezTo>
                  <a:cubicBezTo>
                    <a:pt x="2619" y="2136"/>
                    <a:pt x="4322" y="1600"/>
                    <a:pt x="5977" y="885"/>
                  </a:cubicBezTo>
                  <a:cubicBezTo>
                    <a:pt x="6491" y="645"/>
                    <a:pt x="6210" y="1"/>
                    <a:pt x="5690" y="1"/>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096;p45">
              <a:extLst>
                <a:ext uri="{FF2B5EF4-FFF2-40B4-BE49-F238E27FC236}">
                  <a16:creationId xmlns:a16="http://schemas.microsoft.com/office/drawing/2014/main" id="{F5F5146B-9990-D58C-4C16-9FE96D81DD03}"/>
                </a:ext>
              </a:extLst>
            </p:cNvPr>
            <p:cNvSpPr/>
            <p:nvPr/>
          </p:nvSpPr>
          <p:spPr>
            <a:xfrm>
              <a:off x="5640725" y="3341025"/>
              <a:ext cx="133800" cy="75225"/>
            </a:xfrm>
            <a:custGeom>
              <a:avLst/>
              <a:gdLst/>
              <a:ahLst/>
              <a:cxnLst/>
              <a:rect l="l" t="t" r="r" b="b"/>
              <a:pathLst>
                <a:path w="5352" h="3009" extrusionOk="0">
                  <a:moveTo>
                    <a:pt x="4748" y="0"/>
                  </a:moveTo>
                  <a:cubicBezTo>
                    <a:pt x="4677" y="0"/>
                    <a:pt x="4603" y="18"/>
                    <a:pt x="4531" y="60"/>
                  </a:cubicBezTo>
                  <a:cubicBezTo>
                    <a:pt x="3269" y="774"/>
                    <a:pt x="1876" y="1357"/>
                    <a:pt x="566" y="2036"/>
                  </a:cubicBezTo>
                  <a:cubicBezTo>
                    <a:pt x="1" y="2324"/>
                    <a:pt x="344" y="3008"/>
                    <a:pt x="853" y="3008"/>
                  </a:cubicBezTo>
                  <a:cubicBezTo>
                    <a:pt x="955" y="3008"/>
                    <a:pt x="1064" y="2981"/>
                    <a:pt x="1173" y="2917"/>
                  </a:cubicBezTo>
                  <a:cubicBezTo>
                    <a:pt x="2542" y="2203"/>
                    <a:pt x="3900" y="1572"/>
                    <a:pt x="5067" y="643"/>
                  </a:cubicBezTo>
                  <a:cubicBezTo>
                    <a:pt x="5352" y="407"/>
                    <a:pt x="5084" y="0"/>
                    <a:pt x="4748"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097;p45">
              <a:extLst>
                <a:ext uri="{FF2B5EF4-FFF2-40B4-BE49-F238E27FC236}">
                  <a16:creationId xmlns:a16="http://schemas.microsoft.com/office/drawing/2014/main" id="{0B93639B-4808-6DEE-A2C4-34D759A04CD7}"/>
                </a:ext>
              </a:extLst>
            </p:cNvPr>
            <p:cNvSpPr/>
            <p:nvPr/>
          </p:nvSpPr>
          <p:spPr>
            <a:xfrm>
              <a:off x="5862275" y="3203925"/>
              <a:ext cx="79775" cy="80875"/>
            </a:xfrm>
            <a:custGeom>
              <a:avLst/>
              <a:gdLst/>
              <a:ahLst/>
              <a:cxnLst/>
              <a:rect l="l" t="t" r="r" b="b"/>
              <a:pathLst>
                <a:path w="3191" h="3235" extrusionOk="0">
                  <a:moveTo>
                    <a:pt x="2671" y="0"/>
                  </a:moveTo>
                  <a:cubicBezTo>
                    <a:pt x="2550" y="0"/>
                    <a:pt x="2423" y="48"/>
                    <a:pt x="2324" y="162"/>
                  </a:cubicBezTo>
                  <a:cubicBezTo>
                    <a:pt x="1622" y="960"/>
                    <a:pt x="979" y="1769"/>
                    <a:pt x="276" y="2555"/>
                  </a:cubicBezTo>
                  <a:cubicBezTo>
                    <a:pt x="0" y="2858"/>
                    <a:pt x="385" y="3235"/>
                    <a:pt x="770" y="3235"/>
                  </a:cubicBezTo>
                  <a:cubicBezTo>
                    <a:pt x="900" y="3235"/>
                    <a:pt x="1029" y="3193"/>
                    <a:pt x="1134" y="3091"/>
                  </a:cubicBezTo>
                  <a:cubicBezTo>
                    <a:pt x="1515" y="2722"/>
                    <a:pt x="1884" y="2329"/>
                    <a:pt x="2229" y="1936"/>
                  </a:cubicBezTo>
                  <a:cubicBezTo>
                    <a:pt x="2586" y="1507"/>
                    <a:pt x="2812" y="996"/>
                    <a:pt x="3051" y="531"/>
                  </a:cubicBezTo>
                  <a:cubicBezTo>
                    <a:pt x="3191" y="243"/>
                    <a:pt x="2943" y="0"/>
                    <a:pt x="2671"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098;p45">
              <a:extLst>
                <a:ext uri="{FF2B5EF4-FFF2-40B4-BE49-F238E27FC236}">
                  <a16:creationId xmlns:a16="http://schemas.microsoft.com/office/drawing/2014/main" id="{6D8AB1F4-39DA-0A1C-8D4E-1B7D0B218E28}"/>
                </a:ext>
              </a:extLst>
            </p:cNvPr>
            <p:cNvSpPr/>
            <p:nvPr/>
          </p:nvSpPr>
          <p:spPr>
            <a:xfrm>
              <a:off x="5977275" y="3025075"/>
              <a:ext cx="51700" cy="96600"/>
            </a:xfrm>
            <a:custGeom>
              <a:avLst/>
              <a:gdLst/>
              <a:ahLst/>
              <a:cxnLst/>
              <a:rect l="l" t="t" r="r" b="b"/>
              <a:pathLst>
                <a:path w="2068" h="3864" extrusionOk="0">
                  <a:moveTo>
                    <a:pt x="1571" y="0"/>
                  </a:moveTo>
                  <a:cubicBezTo>
                    <a:pt x="1403" y="0"/>
                    <a:pt x="1234" y="79"/>
                    <a:pt x="1153" y="256"/>
                  </a:cubicBezTo>
                  <a:cubicBezTo>
                    <a:pt x="725" y="1220"/>
                    <a:pt x="403" y="2149"/>
                    <a:pt x="129" y="3125"/>
                  </a:cubicBezTo>
                  <a:cubicBezTo>
                    <a:pt x="1" y="3576"/>
                    <a:pt x="461" y="3863"/>
                    <a:pt x="880" y="3863"/>
                  </a:cubicBezTo>
                  <a:cubicBezTo>
                    <a:pt x="1158" y="3863"/>
                    <a:pt x="1418" y="3736"/>
                    <a:pt x="1475" y="3447"/>
                  </a:cubicBezTo>
                  <a:cubicBezTo>
                    <a:pt x="1641" y="2446"/>
                    <a:pt x="1820" y="1446"/>
                    <a:pt x="2011" y="470"/>
                  </a:cubicBezTo>
                  <a:cubicBezTo>
                    <a:pt x="2068" y="177"/>
                    <a:pt x="1821" y="0"/>
                    <a:pt x="1571"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099;p45">
              <a:extLst>
                <a:ext uri="{FF2B5EF4-FFF2-40B4-BE49-F238E27FC236}">
                  <a16:creationId xmlns:a16="http://schemas.microsoft.com/office/drawing/2014/main" id="{E1458C30-9034-9CBA-0180-653D6370F5F4}"/>
                </a:ext>
              </a:extLst>
            </p:cNvPr>
            <p:cNvSpPr/>
            <p:nvPr/>
          </p:nvSpPr>
          <p:spPr>
            <a:xfrm>
              <a:off x="5944300" y="2874950"/>
              <a:ext cx="68350" cy="65525"/>
            </a:xfrm>
            <a:custGeom>
              <a:avLst/>
              <a:gdLst/>
              <a:ahLst/>
              <a:cxnLst/>
              <a:rect l="l" t="t" r="r" b="b"/>
              <a:pathLst>
                <a:path w="2734" h="2621" extrusionOk="0">
                  <a:moveTo>
                    <a:pt x="566" y="1"/>
                  </a:moveTo>
                  <a:cubicBezTo>
                    <a:pt x="264" y="1"/>
                    <a:pt x="0" y="257"/>
                    <a:pt x="163" y="558"/>
                  </a:cubicBezTo>
                  <a:cubicBezTo>
                    <a:pt x="484" y="1236"/>
                    <a:pt x="948" y="1820"/>
                    <a:pt x="1425" y="2403"/>
                  </a:cubicBezTo>
                  <a:cubicBezTo>
                    <a:pt x="1550" y="2557"/>
                    <a:pt x="1729" y="2620"/>
                    <a:pt x="1907" y="2620"/>
                  </a:cubicBezTo>
                  <a:cubicBezTo>
                    <a:pt x="2324" y="2620"/>
                    <a:pt x="2733" y="2273"/>
                    <a:pt x="2425" y="1915"/>
                  </a:cubicBezTo>
                  <a:cubicBezTo>
                    <a:pt x="1937" y="1355"/>
                    <a:pt x="1472" y="748"/>
                    <a:pt x="972" y="189"/>
                  </a:cubicBezTo>
                  <a:cubicBezTo>
                    <a:pt x="855" y="56"/>
                    <a:pt x="707" y="1"/>
                    <a:pt x="566" y="1"/>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100;p45">
              <a:extLst>
                <a:ext uri="{FF2B5EF4-FFF2-40B4-BE49-F238E27FC236}">
                  <a16:creationId xmlns:a16="http://schemas.microsoft.com/office/drawing/2014/main" id="{A5679C22-8916-34F3-B78F-F741B36EABF5}"/>
                </a:ext>
              </a:extLst>
            </p:cNvPr>
            <p:cNvSpPr/>
            <p:nvPr/>
          </p:nvSpPr>
          <p:spPr>
            <a:xfrm>
              <a:off x="5760700" y="2770725"/>
              <a:ext cx="106550" cy="46100"/>
            </a:xfrm>
            <a:custGeom>
              <a:avLst/>
              <a:gdLst/>
              <a:ahLst/>
              <a:cxnLst/>
              <a:rect l="l" t="t" r="r" b="b"/>
              <a:pathLst>
                <a:path w="4262" h="1844" extrusionOk="0">
                  <a:moveTo>
                    <a:pt x="504" y="1"/>
                  </a:moveTo>
                  <a:cubicBezTo>
                    <a:pt x="170" y="1"/>
                    <a:pt x="0" y="459"/>
                    <a:pt x="339" y="607"/>
                  </a:cubicBezTo>
                  <a:cubicBezTo>
                    <a:pt x="1387" y="1071"/>
                    <a:pt x="2411" y="1488"/>
                    <a:pt x="3518" y="1821"/>
                  </a:cubicBezTo>
                  <a:cubicBezTo>
                    <a:pt x="3572" y="1836"/>
                    <a:pt x="3623" y="1843"/>
                    <a:pt x="3671" y="1843"/>
                  </a:cubicBezTo>
                  <a:cubicBezTo>
                    <a:pt x="4116" y="1843"/>
                    <a:pt x="4262" y="1246"/>
                    <a:pt x="3756" y="1095"/>
                  </a:cubicBezTo>
                  <a:cubicBezTo>
                    <a:pt x="2708" y="798"/>
                    <a:pt x="1708" y="345"/>
                    <a:pt x="637" y="24"/>
                  </a:cubicBezTo>
                  <a:cubicBezTo>
                    <a:pt x="590" y="8"/>
                    <a:pt x="546" y="1"/>
                    <a:pt x="504" y="1"/>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101;p45">
              <a:extLst>
                <a:ext uri="{FF2B5EF4-FFF2-40B4-BE49-F238E27FC236}">
                  <a16:creationId xmlns:a16="http://schemas.microsoft.com/office/drawing/2014/main" id="{6858F561-43D6-1301-57C1-C7AD3A9F28E3}"/>
                </a:ext>
              </a:extLst>
            </p:cNvPr>
            <p:cNvSpPr/>
            <p:nvPr/>
          </p:nvSpPr>
          <p:spPr>
            <a:xfrm>
              <a:off x="5013725" y="1895175"/>
              <a:ext cx="43200" cy="26825"/>
            </a:xfrm>
            <a:custGeom>
              <a:avLst/>
              <a:gdLst/>
              <a:ahLst/>
              <a:cxnLst/>
              <a:rect l="l" t="t" r="r" b="b"/>
              <a:pathLst>
                <a:path w="1728" h="1073" extrusionOk="0">
                  <a:moveTo>
                    <a:pt x="519" y="0"/>
                  </a:moveTo>
                  <a:cubicBezTo>
                    <a:pt x="190" y="0"/>
                    <a:pt x="1" y="451"/>
                    <a:pt x="333" y="601"/>
                  </a:cubicBezTo>
                  <a:cubicBezTo>
                    <a:pt x="607" y="696"/>
                    <a:pt x="845" y="863"/>
                    <a:pt x="1083" y="994"/>
                  </a:cubicBezTo>
                  <a:cubicBezTo>
                    <a:pt x="1154" y="1049"/>
                    <a:pt x="1234" y="1073"/>
                    <a:pt x="1311" y="1073"/>
                  </a:cubicBezTo>
                  <a:cubicBezTo>
                    <a:pt x="1532" y="1073"/>
                    <a:pt x="1728" y="876"/>
                    <a:pt x="1595" y="672"/>
                  </a:cubicBezTo>
                  <a:cubicBezTo>
                    <a:pt x="1476" y="506"/>
                    <a:pt x="1357" y="387"/>
                    <a:pt x="1167" y="279"/>
                  </a:cubicBezTo>
                  <a:cubicBezTo>
                    <a:pt x="1012" y="184"/>
                    <a:pt x="821" y="89"/>
                    <a:pt x="631" y="18"/>
                  </a:cubicBezTo>
                  <a:cubicBezTo>
                    <a:pt x="592" y="6"/>
                    <a:pt x="555" y="0"/>
                    <a:pt x="519"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102;p45">
              <a:extLst>
                <a:ext uri="{FF2B5EF4-FFF2-40B4-BE49-F238E27FC236}">
                  <a16:creationId xmlns:a16="http://schemas.microsoft.com/office/drawing/2014/main" id="{4299F550-8BB0-C936-D282-F6E501714BFF}"/>
                </a:ext>
              </a:extLst>
            </p:cNvPr>
            <p:cNvSpPr/>
            <p:nvPr/>
          </p:nvSpPr>
          <p:spPr>
            <a:xfrm>
              <a:off x="5089025" y="1943650"/>
              <a:ext cx="36825" cy="35675"/>
            </a:xfrm>
            <a:custGeom>
              <a:avLst/>
              <a:gdLst/>
              <a:ahLst/>
              <a:cxnLst/>
              <a:rect l="l" t="t" r="r" b="b"/>
              <a:pathLst>
                <a:path w="1473" h="1427" extrusionOk="0">
                  <a:moveTo>
                    <a:pt x="404" y="0"/>
                  </a:moveTo>
                  <a:cubicBezTo>
                    <a:pt x="377" y="0"/>
                    <a:pt x="349" y="3"/>
                    <a:pt x="322" y="7"/>
                  </a:cubicBezTo>
                  <a:cubicBezTo>
                    <a:pt x="95" y="55"/>
                    <a:pt x="0" y="245"/>
                    <a:pt x="48" y="436"/>
                  </a:cubicBezTo>
                  <a:cubicBezTo>
                    <a:pt x="95" y="615"/>
                    <a:pt x="167" y="805"/>
                    <a:pt x="274" y="996"/>
                  </a:cubicBezTo>
                  <a:cubicBezTo>
                    <a:pt x="393" y="1174"/>
                    <a:pt x="631" y="1293"/>
                    <a:pt x="834" y="1388"/>
                  </a:cubicBezTo>
                  <a:cubicBezTo>
                    <a:pt x="887" y="1415"/>
                    <a:pt x="943" y="1427"/>
                    <a:pt x="999" y="1427"/>
                  </a:cubicBezTo>
                  <a:cubicBezTo>
                    <a:pt x="1244" y="1427"/>
                    <a:pt x="1473" y="1199"/>
                    <a:pt x="1298" y="996"/>
                  </a:cubicBezTo>
                  <a:cubicBezTo>
                    <a:pt x="1191" y="877"/>
                    <a:pt x="1143" y="734"/>
                    <a:pt x="1024" y="615"/>
                  </a:cubicBezTo>
                  <a:cubicBezTo>
                    <a:pt x="929" y="507"/>
                    <a:pt x="857" y="388"/>
                    <a:pt x="810" y="245"/>
                  </a:cubicBezTo>
                  <a:cubicBezTo>
                    <a:pt x="748" y="100"/>
                    <a:pt x="586" y="0"/>
                    <a:pt x="404"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103;p45">
              <a:extLst>
                <a:ext uri="{FF2B5EF4-FFF2-40B4-BE49-F238E27FC236}">
                  <a16:creationId xmlns:a16="http://schemas.microsoft.com/office/drawing/2014/main" id="{12ED3060-0CA2-A174-85A1-DB73428A6CA2}"/>
                </a:ext>
              </a:extLst>
            </p:cNvPr>
            <p:cNvSpPr/>
            <p:nvPr/>
          </p:nvSpPr>
          <p:spPr>
            <a:xfrm>
              <a:off x="5108075" y="2029700"/>
              <a:ext cx="21750" cy="30825"/>
            </a:xfrm>
            <a:custGeom>
              <a:avLst/>
              <a:gdLst/>
              <a:ahLst/>
              <a:cxnLst/>
              <a:rect l="l" t="t" r="r" b="b"/>
              <a:pathLst>
                <a:path w="870" h="1233" extrusionOk="0">
                  <a:moveTo>
                    <a:pt x="444" y="0"/>
                  </a:moveTo>
                  <a:cubicBezTo>
                    <a:pt x="289" y="0"/>
                    <a:pt x="131" y="78"/>
                    <a:pt x="95" y="232"/>
                  </a:cubicBezTo>
                  <a:cubicBezTo>
                    <a:pt x="72" y="316"/>
                    <a:pt x="0" y="482"/>
                    <a:pt x="24" y="602"/>
                  </a:cubicBezTo>
                  <a:cubicBezTo>
                    <a:pt x="48" y="744"/>
                    <a:pt x="72" y="875"/>
                    <a:pt x="95" y="1018"/>
                  </a:cubicBezTo>
                  <a:cubicBezTo>
                    <a:pt x="119" y="1161"/>
                    <a:pt x="277" y="1233"/>
                    <a:pt x="435" y="1233"/>
                  </a:cubicBezTo>
                  <a:cubicBezTo>
                    <a:pt x="593" y="1233"/>
                    <a:pt x="750" y="1161"/>
                    <a:pt x="774" y="1018"/>
                  </a:cubicBezTo>
                  <a:cubicBezTo>
                    <a:pt x="798" y="899"/>
                    <a:pt x="846" y="768"/>
                    <a:pt x="869" y="649"/>
                  </a:cubicBezTo>
                  <a:cubicBezTo>
                    <a:pt x="869" y="506"/>
                    <a:pt x="822" y="340"/>
                    <a:pt x="774" y="232"/>
                  </a:cubicBezTo>
                  <a:cubicBezTo>
                    <a:pt x="750" y="78"/>
                    <a:pt x="598" y="0"/>
                    <a:pt x="444"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104;p45">
              <a:extLst>
                <a:ext uri="{FF2B5EF4-FFF2-40B4-BE49-F238E27FC236}">
                  <a16:creationId xmlns:a16="http://schemas.microsoft.com/office/drawing/2014/main" id="{D6EDF949-EA77-D3EC-27D9-8F61F8500631}"/>
                </a:ext>
              </a:extLst>
            </p:cNvPr>
            <p:cNvSpPr/>
            <p:nvPr/>
          </p:nvSpPr>
          <p:spPr>
            <a:xfrm>
              <a:off x="5004250" y="2089600"/>
              <a:ext cx="62100" cy="32625"/>
            </a:xfrm>
            <a:custGeom>
              <a:avLst/>
              <a:gdLst/>
              <a:ahLst/>
              <a:cxnLst/>
              <a:rect l="l" t="t" r="r" b="b"/>
              <a:pathLst>
                <a:path w="2484" h="1305" extrusionOk="0">
                  <a:moveTo>
                    <a:pt x="1856" y="1"/>
                  </a:moveTo>
                  <a:cubicBezTo>
                    <a:pt x="1761" y="1"/>
                    <a:pt x="1661" y="27"/>
                    <a:pt x="1570" y="87"/>
                  </a:cubicBezTo>
                  <a:cubicBezTo>
                    <a:pt x="1415" y="206"/>
                    <a:pt x="1200" y="301"/>
                    <a:pt x="1010" y="396"/>
                  </a:cubicBezTo>
                  <a:cubicBezTo>
                    <a:pt x="784" y="492"/>
                    <a:pt x="546" y="575"/>
                    <a:pt x="319" y="694"/>
                  </a:cubicBezTo>
                  <a:cubicBezTo>
                    <a:pt x="1" y="831"/>
                    <a:pt x="95" y="1304"/>
                    <a:pt x="468" y="1304"/>
                  </a:cubicBezTo>
                  <a:cubicBezTo>
                    <a:pt x="486" y="1304"/>
                    <a:pt x="503" y="1303"/>
                    <a:pt x="522" y="1301"/>
                  </a:cubicBezTo>
                  <a:cubicBezTo>
                    <a:pt x="855" y="1277"/>
                    <a:pt x="1105" y="1230"/>
                    <a:pt x="1415" y="1087"/>
                  </a:cubicBezTo>
                  <a:cubicBezTo>
                    <a:pt x="1689" y="956"/>
                    <a:pt x="1951" y="765"/>
                    <a:pt x="2177" y="575"/>
                  </a:cubicBezTo>
                  <a:cubicBezTo>
                    <a:pt x="2483" y="324"/>
                    <a:pt x="2196" y="1"/>
                    <a:pt x="1856" y="1"/>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105;p45">
              <a:extLst>
                <a:ext uri="{FF2B5EF4-FFF2-40B4-BE49-F238E27FC236}">
                  <a16:creationId xmlns:a16="http://schemas.microsoft.com/office/drawing/2014/main" id="{FE98B46B-7457-CFDF-F0A1-0F0C51BB453A}"/>
                </a:ext>
              </a:extLst>
            </p:cNvPr>
            <p:cNvSpPr/>
            <p:nvPr/>
          </p:nvSpPr>
          <p:spPr>
            <a:xfrm>
              <a:off x="4802575" y="2141775"/>
              <a:ext cx="65025" cy="26900"/>
            </a:xfrm>
            <a:custGeom>
              <a:avLst/>
              <a:gdLst/>
              <a:ahLst/>
              <a:cxnLst/>
              <a:rect l="l" t="t" r="r" b="b"/>
              <a:pathLst>
                <a:path w="2601" h="1076" extrusionOk="0">
                  <a:moveTo>
                    <a:pt x="1978" y="1"/>
                  </a:moveTo>
                  <a:cubicBezTo>
                    <a:pt x="1918" y="1"/>
                    <a:pt x="1854" y="15"/>
                    <a:pt x="1790" y="48"/>
                  </a:cubicBezTo>
                  <a:cubicBezTo>
                    <a:pt x="1326" y="286"/>
                    <a:pt x="862" y="476"/>
                    <a:pt x="350" y="583"/>
                  </a:cubicBezTo>
                  <a:cubicBezTo>
                    <a:pt x="0" y="696"/>
                    <a:pt x="120" y="1075"/>
                    <a:pt x="457" y="1075"/>
                  </a:cubicBezTo>
                  <a:cubicBezTo>
                    <a:pt x="476" y="1075"/>
                    <a:pt x="496" y="1074"/>
                    <a:pt x="516" y="1072"/>
                  </a:cubicBezTo>
                  <a:cubicBezTo>
                    <a:pt x="1088" y="1012"/>
                    <a:pt x="1647" y="845"/>
                    <a:pt x="2183" y="655"/>
                  </a:cubicBezTo>
                  <a:cubicBezTo>
                    <a:pt x="2601" y="502"/>
                    <a:pt x="2339" y="1"/>
                    <a:pt x="1978" y="1"/>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106;p45">
              <a:extLst>
                <a:ext uri="{FF2B5EF4-FFF2-40B4-BE49-F238E27FC236}">
                  <a16:creationId xmlns:a16="http://schemas.microsoft.com/office/drawing/2014/main" id="{90A61C8E-EF1A-D62A-F0C7-C7600EDC90B8}"/>
                </a:ext>
              </a:extLst>
            </p:cNvPr>
            <p:cNvSpPr/>
            <p:nvPr/>
          </p:nvSpPr>
          <p:spPr>
            <a:xfrm>
              <a:off x="4573025" y="2174950"/>
              <a:ext cx="84900" cy="27975"/>
            </a:xfrm>
            <a:custGeom>
              <a:avLst/>
              <a:gdLst/>
              <a:ahLst/>
              <a:cxnLst/>
              <a:rect l="l" t="t" r="r" b="b"/>
              <a:pathLst>
                <a:path w="3396" h="1119" extrusionOk="0">
                  <a:moveTo>
                    <a:pt x="2814" y="0"/>
                  </a:moveTo>
                  <a:cubicBezTo>
                    <a:pt x="2788" y="0"/>
                    <a:pt x="2761" y="2"/>
                    <a:pt x="2733" y="6"/>
                  </a:cubicBezTo>
                  <a:cubicBezTo>
                    <a:pt x="1912" y="102"/>
                    <a:pt x="1173" y="245"/>
                    <a:pt x="400" y="518"/>
                  </a:cubicBezTo>
                  <a:cubicBezTo>
                    <a:pt x="1" y="648"/>
                    <a:pt x="100" y="1118"/>
                    <a:pt x="466" y="1118"/>
                  </a:cubicBezTo>
                  <a:cubicBezTo>
                    <a:pt x="504" y="1118"/>
                    <a:pt x="546" y="1113"/>
                    <a:pt x="590" y="1102"/>
                  </a:cubicBezTo>
                  <a:cubicBezTo>
                    <a:pt x="1376" y="935"/>
                    <a:pt x="2150" y="816"/>
                    <a:pt x="2936" y="638"/>
                  </a:cubicBezTo>
                  <a:cubicBezTo>
                    <a:pt x="3396" y="525"/>
                    <a:pt x="3242" y="0"/>
                    <a:pt x="2814"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107;p45">
              <a:extLst>
                <a:ext uri="{FF2B5EF4-FFF2-40B4-BE49-F238E27FC236}">
                  <a16:creationId xmlns:a16="http://schemas.microsoft.com/office/drawing/2014/main" id="{2CB9176F-CFED-282C-FBDB-B6157A174A7A}"/>
                </a:ext>
              </a:extLst>
            </p:cNvPr>
            <p:cNvSpPr/>
            <p:nvPr/>
          </p:nvSpPr>
          <p:spPr>
            <a:xfrm>
              <a:off x="4354225" y="2211050"/>
              <a:ext cx="83975" cy="27675"/>
            </a:xfrm>
            <a:custGeom>
              <a:avLst/>
              <a:gdLst/>
              <a:ahLst/>
              <a:cxnLst/>
              <a:rect l="l" t="t" r="r" b="b"/>
              <a:pathLst>
                <a:path w="3359" h="1107" extrusionOk="0">
                  <a:moveTo>
                    <a:pt x="2892" y="1"/>
                  </a:moveTo>
                  <a:cubicBezTo>
                    <a:pt x="2875" y="1"/>
                    <a:pt x="2859" y="2"/>
                    <a:pt x="2841" y="3"/>
                  </a:cubicBezTo>
                  <a:cubicBezTo>
                    <a:pt x="1960" y="75"/>
                    <a:pt x="1139" y="265"/>
                    <a:pt x="353" y="587"/>
                  </a:cubicBezTo>
                  <a:cubicBezTo>
                    <a:pt x="0" y="719"/>
                    <a:pt x="198" y="1106"/>
                    <a:pt x="523" y="1106"/>
                  </a:cubicBezTo>
                  <a:cubicBezTo>
                    <a:pt x="549" y="1106"/>
                    <a:pt x="575" y="1104"/>
                    <a:pt x="603" y="1099"/>
                  </a:cubicBezTo>
                  <a:cubicBezTo>
                    <a:pt x="1353" y="932"/>
                    <a:pt x="2067" y="753"/>
                    <a:pt x="2841" y="682"/>
                  </a:cubicBezTo>
                  <a:cubicBezTo>
                    <a:pt x="3359" y="636"/>
                    <a:pt x="3354" y="1"/>
                    <a:pt x="2892" y="1"/>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2108;p45">
              <a:extLst>
                <a:ext uri="{FF2B5EF4-FFF2-40B4-BE49-F238E27FC236}">
                  <a16:creationId xmlns:a16="http://schemas.microsoft.com/office/drawing/2014/main" id="{49581F3F-ECAC-0A1A-9E6F-47A4D81882F9}"/>
                </a:ext>
              </a:extLst>
            </p:cNvPr>
            <p:cNvSpPr/>
            <p:nvPr/>
          </p:nvSpPr>
          <p:spPr>
            <a:xfrm>
              <a:off x="4167150" y="2260900"/>
              <a:ext cx="66275" cy="29300"/>
            </a:xfrm>
            <a:custGeom>
              <a:avLst/>
              <a:gdLst/>
              <a:ahLst/>
              <a:cxnLst/>
              <a:rect l="l" t="t" r="r" b="b"/>
              <a:pathLst>
                <a:path w="2651" h="1172" extrusionOk="0">
                  <a:moveTo>
                    <a:pt x="2171" y="1"/>
                  </a:moveTo>
                  <a:cubicBezTo>
                    <a:pt x="2144" y="1"/>
                    <a:pt x="2115" y="3"/>
                    <a:pt x="2085" y="9"/>
                  </a:cubicBezTo>
                  <a:cubicBezTo>
                    <a:pt x="1406" y="152"/>
                    <a:pt x="752" y="367"/>
                    <a:pt x="216" y="759"/>
                  </a:cubicBezTo>
                  <a:cubicBezTo>
                    <a:pt x="1" y="944"/>
                    <a:pt x="208" y="1172"/>
                    <a:pt x="445" y="1172"/>
                  </a:cubicBezTo>
                  <a:cubicBezTo>
                    <a:pt x="483" y="1172"/>
                    <a:pt x="523" y="1166"/>
                    <a:pt x="561" y="1152"/>
                  </a:cubicBezTo>
                  <a:cubicBezTo>
                    <a:pt x="1121" y="926"/>
                    <a:pt x="1656" y="688"/>
                    <a:pt x="2264" y="569"/>
                  </a:cubicBezTo>
                  <a:cubicBezTo>
                    <a:pt x="2651" y="469"/>
                    <a:pt x="2524" y="1"/>
                    <a:pt x="2171" y="1"/>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109;p45">
              <a:extLst>
                <a:ext uri="{FF2B5EF4-FFF2-40B4-BE49-F238E27FC236}">
                  <a16:creationId xmlns:a16="http://schemas.microsoft.com/office/drawing/2014/main" id="{BFA1B31C-D996-9D5C-CEB7-70F2B920E01F}"/>
                </a:ext>
              </a:extLst>
            </p:cNvPr>
            <p:cNvSpPr/>
            <p:nvPr/>
          </p:nvSpPr>
          <p:spPr>
            <a:xfrm>
              <a:off x="4047525" y="2340450"/>
              <a:ext cx="29700" cy="53925"/>
            </a:xfrm>
            <a:custGeom>
              <a:avLst/>
              <a:gdLst/>
              <a:ahLst/>
              <a:cxnLst/>
              <a:rect l="l" t="t" r="r" b="b"/>
              <a:pathLst>
                <a:path w="1188" h="2157" extrusionOk="0">
                  <a:moveTo>
                    <a:pt x="537" y="1"/>
                  </a:moveTo>
                  <a:cubicBezTo>
                    <a:pt x="503" y="1"/>
                    <a:pt x="470" y="6"/>
                    <a:pt x="441" y="18"/>
                  </a:cubicBezTo>
                  <a:cubicBezTo>
                    <a:pt x="107" y="185"/>
                    <a:pt x="107" y="554"/>
                    <a:pt x="60" y="864"/>
                  </a:cubicBezTo>
                  <a:cubicBezTo>
                    <a:pt x="0" y="1280"/>
                    <a:pt x="155" y="1721"/>
                    <a:pt x="465" y="2054"/>
                  </a:cubicBezTo>
                  <a:cubicBezTo>
                    <a:pt x="529" y="2126"/>
                    <a:pt x="626" y="2157"/>
                    <a:pt x="728" y="2157"/>
                  </a:cubicBezTo>
                  <a:cubicBezTo>
                    <a:pt x="947" y="2157"/>
                    <a:pt x="1188" y="2011"/>
                    <a:pt x="1155" y="1816"/>
                  </a:cubicBezTo>
                  <a:cubicBezTo>
                    <a:pt x="1107" y="1495"/>
                    <a:pt x="1084" y="1161"/>
                    <a:pt x="1024" y="840"/>
                  </a:cubicBezTo>
                  <a:cubicBezTo>
                    <a:pt x="929" y="578"/>
                    <a:pt x="953" y="256"/>
                    <a:pt x="715" y="42"/>
                  </a:cubicBezTo>
                  <a:cubicBezTo>
                    <a:pt x="668" y="19"/>
                    <a:pt x="601" y="1"/>
                    <a:pt x="537" y="1"/>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2110;p45">
              <a:extLst>
                <a:ext uri="{FF2B5EF4-FFF2-40B4-BE49-F238E27FC236}">
                  <a16:creationId xmlns:a16="http://schemas.microsoft.com/office/drawing/2014/main" id="{49D32ADC-0DCC-BA64-E909-9E4D7AE54071}"/>
                </a:ext>
              </a:extLst>
            </p:cNvPr>
            <p:cNvSpPr/>
            <p:nvPr/>
          </p:nvSpPr>
          <p:spPr>
            <a:xfrm>
              <a:off x="4110100" y="2441950"/>
              <a:ext cx="60775" cy="35400"/>
            </a:xfrm>
            <a:custGeom>
              <a:avLst/>
              <a:gdLst/>
              <a:ahLst/>
              <a:cxnLst/>
              <a:rect l="l" t="t" r="r" b="b"/>
              <a:pathLst>
                <a:path w="2431" h="1416" extrusionOk="0">
                  <a:moveTo>
                    <a:pt x="595" y="1"/>
                  </a:moveTo>
                  <a:cubicBezTo>
                    <a:pt x="285" y="1"/>
                    <a:pt x="1" y="310"/>
                    <a:pt x="283" y="602"/>
                  </a:cubicBezTo>
                  <a:cubicBezTo>
                    <a:pt x="688" y="1018"/>
                    <a:pt x="1200" y="1316"/>
                    <a:pt x="1843" y="1411"/>
                  </a:cubicBezTo>
                  <a:cubicBezTo>
                    <a:pt x="1863" y="1414"/>
                    <a:pt x="1883" y="1415"/>
                    <a:pt x="1902" y="1415"/>
                  </a:cubicBezTo>
                  <a:cubicBezTo>
                    <a:pt x="2227" y="1415"/>
                    <a:pt x="2431" y="1058"/>
                    <a:pt x="2105" y="923"/>
                  </a:cubicBezTo>
                  <a:cubicBezTo>
                    <a:pt x="1664" y="733"/>
                    <a:pt x="1236" y="506"/>
                    <a:pt x="938" y="161"/>
                  </a:cubicBezTo>
                  <a:cubicBezTo>
                    <a:pt x="841" y="48"/>
                    <a:pt x="716" y="1"/>
                    <a:pt x="595" y="1"/>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111;p45">
              <a:extLst>
                <a:ext uri="{FF2B5EF4-FFF2-40B4-BE49-F238E27FC236}">
                  <a16:creationId xmlns:a16="http://schemas.microsoft.com/office/drawing/2014/main" id="{81DD47FC-53ED-1EAD-DAD6-2041BDBFDE86}"/>
                </a:ext>
              </a:extLst>
            </p:cNvPr>
            <p:cNvSpPr/>
            <p:nvPr/>
          </p:nvSpPr>
          <p:spPr>
            <a:xfrm>
              <a:off x="4257400" y="2487300"/>
              <a:ext cx="80650" cy="22350"/>
            </a:xfrm>
            <a:custGeom>
              <a:avLst/>
              <a:gdLst/>
              <a:ahLst/>
              <a:cxnLst/>
              <a:rect l="l" t="t" r="r" b="b"/>
              <a:pathLst>
                <a:path w="3226" h="894" extrusionOk="0">
                  <a:moveTo>
                    <a:pt x="503" y="1"/>
                  </a:moveTo>
                  <a:cubicBezTo>
                    <a:pt x="116" y="1"/>
                    <a:pt x="1" y="488"/>
                    <a:pt x="404" y="597"/>
                  </a:cubicBezTo>
                  <a:cubicBezTo>
                    <a:pt x="1094" y="780"/>
                    <a:pt x="1776" y="894"/>
                    <a:pt x="2463" y="894"/>
                  </a:cubicBezTo>
                  <a:cubicBezTo>
                    <a:pt x="2582" y="894"/>
                    <a:pt x="2701" y="890"/>
                    <a:pt x="2821" y="883"/>
                  </a:cubicBezTo>
                  <a:cubicBezTo>
                    <a:pt x="3226" y="883"/>
                    <a:pt x="3226" y="443"/>
                    <a:pt x="2821" y="395"/>
                  </a:cubicBezTo>
                  <a:cubicBezTo>
                    <a:pt x="2083" y="300"/>
                    <a:pt x="1333" y="205"/>
                    <a:pt x="618" y="14"/>
                  </a:cubicBezTo>
                  <a:cubicBezTo>
                    <a:pt x="578" y="5"/>
                    <a:pt x="539" y="1"/>
                    <a:pt x="503" y="1"/>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112;p45">
              <a:extLst>
                <a:ext uri="{FF2B5EF4-FFF2-40B4-BE49-F238E27FC236}">
                  <a16:creationId xmlns:a16="http://schemas.microsoft.com/office/drawing/2014/main" id="{DAD43338-05F2-6159-9EAB-894A0990D412}"/>
                </a:ext>
              </a:extLst>
            </p:cNvPr>
            <p:cNvSpPr/>
            <p:nvPr/>
          </p:nvSpPr>
          <p:spPr>
            <a:xfrm>
              <a:off x="4436675" y="2515450"/>
              <a:ext cx="97225" cy="35950"/>
            </a:xfrm>
            <a:custGeom>
              <a:avLst/>
              <a:gdLst/>
              <a:ahLst/>
              <a:cxnLst/>
              <a:rect l="l" t="t" r="r" b="b"/>
              <a:pathLst>
                <a:path w="3889" h="1438" extrusionOk="0">
                  <a:moveTo>
                    <a:pt x="500" y="0"/>
                  </a:moveTo>
                  <a:cubicBezTo>
                    <a:pt x="177" y="0"/>
                    <a:pt x="0" y="402"/>
                    <a:pt x="317" y="591"/>
                  </a:cubicBezTo>
                  <a:cubicBezTo>
                    <a:pt x="1270" y="1174"/>
                    <a:pt x="2294" y="1317"/>
                    <a:pt x="3437" y="1436"/>
                  </a:cubicBezTo>
                  <a:cubicBezTo>
                    <a:pt x="3449" y="1437"/>
                    <a:pt x="3461" y="1438"/>
                    <a:pt x="3473" y="1438"/>
                  </a:cubicBezTo>
                  <a:cubicBezTo>
                    <a:pt x="3834" y="1438"/>
                    <a:pt x="3889" y="922"/>
                    <a:pt x="3520" y="853"/>
                  </a:cubicBezTo>
                  <a:cubicBezTo>
                    <a:pt x="2567" y="662"/>
                    <a:pt x="1543" y="472"/>
                    <a:pt x="710" y="55"/>
                  </a:cubicBezTo>
                  <a:cubicBezTo>
                    <a:pt x="636" y="17"/>
                    <a:pt x="565" y="0"/>
                    <a:pt x="500"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113;p45">
              <a:extLst>
                <a:ext uri="{FF2B5EF4-FFF2-40B4-BE49-F238E27FC236}">
                  <a16:creationId xmlns:a16="http://schemas.microsoft.com/office/drawing/2014/main" id="{2DEEA158-0270-DF46-A158-77A6732444F4}"/>
                </a:ext>
              </a:extLst>
            </p:cNvPr>
            <p:cNvSpPr/>
            <p:nvPr/>
          </p:nvSpPr>
          <p:spPr>
            <a:xfrm>
              <a:off x="4643725" y="2556975"/>
              <a:ext cx="97675" cy="21325"/>
            </a:xfrm>
            <a:custGeom>
              <a:avLst/>
              <a:gdLst/>
              <a:ahLst/>
              <a:cxnLst/>
              <a:rect l="l" t="t" r="r" b="b"/>
              <a:pathLst>
                <a:path w="3907" h="853" extrusionOk="0">
                  <a:moveTo>
                    <a:pt x="1357" y="0"/>
                  </a:moveTo>
                  <a:cubicBezTo>
                    <a:pt x="943" y="0"/>
                    <a:pt x="536" y="49"/>
                    <a:pt x="155" y="168"/>
                  </a:cubicBezTo>
                  <a:cubicBezTo>
                    <a:pt x="12" y="215"/>
                    <a:pt x="0" y="370"/>
                    <a:pt x="155" y="394"/>
                  </a:cubicBezTo>
                  <a:cubicBezTo>
                    <a:pt x="1203" y="656"/>
                    <a:pt x="2346" y="656"/>
                    <a:pt x="3418" y="847"/>
                  </a:cubicBezTo>
                  <a:cubicBezTo>
                    <a:pt x="3441" y="850"/>
                    <a:pt x="3463" y="852"/>
                    <a:pt x="3484" y="852"/>
                  </a:cubicBezTo>
                  <a:cubicBezTo>
                    <a:pt x="3803" y="852"/>
                    <a:pt x="3906" y="460"/>
                    <a:pt x="3560" y="370"/>
                  </a:cubicBezTo>
                  <a:cubicBezTo>
                    <a:pt x="2885" y="163"/>
                    <a:pt x="2110" y="0"/>
                    <a:pt x="1357"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2114;p45">
              <a:extLst>
                <a:ext uri="{FF2B5EF4-FFF2-40B4-BE49-F238E27FC236}">
                  <a16:creationId xmlns:a16="http://schemas.microsoft.com/office/drawing/2014/main" id="{968798F2-0393-7247-895E-FACA9E9F4C47}"/>
                </a:ext>
              </a:extLst>
            </p:cNvPr>
            <p:cNvSpPr/>
            <p:nvPr/>
          </p:nvSpPr>
          <p:spPr>
            <a:xfrm>
              <a:off x="4876700" y="2592225"/>
              <a:ext cx="112725" cy="34825"/>
            </a:xfrm>
            <a:custGeom>
              <a:avLst/>
              <a:gdLst/>
              <a:ahLst/>
              <a:cxnLst/>
              <a:rect l="l" t="t" r="r" b="b"/>
              <a:pathLst>
                <a:path w="4509" h="1393" extrusionOk="0">
                  <a:moveTo>
                    <a:pt x="602" y="0"/>
                  </a:moveTo>
                  <a:cubicBezTo>
                    <a:pt x="159" y="0"/>
                    <a:pt x="0" y="550"/>
                    <a:pt x="480" y="639"/>
                  </a:cubicBezTo>
                  <a:cubicBezTo>
                    <a:pt x="1647" y="877"/>
                    <a:pt x="2790" y="1199"/>
                    <a:pt x="3993" y="1389"/>
                  </a:cubicBezTo>
                  <a:cubicBezTo>
                    <a:pt x="4012" y="1392"/>
                    <a:pt x="4031" y="1393"/>
                    <a:pt x="4049" y="1393"/>
                  </a:cubicBezTo>
                  <a:cubicBezTo>
                    <a:pt x="4388" y="1393"/>
                    <a:pt x="4508" y="991"/>
                    <a:pt x="4135" y="901"/>
                  </a:cubicBezTo>
                  <a:cubicBezTo>
                    <a:pt x="2992" y="591"/>
                    <a:pt x="1873" y="222"/>
                    <a:pt x="695" y="8"/>
                  </a:cubicBezTo>
                  <a:cubicBezTo>
                    <a:pt x="662" y="3"/>
                    <a:pt x="631" y="0"/>
                    <a:pt x="602"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2115;p45">
              <a:extLst>
                <a:ext uri="{FF2B5EF4-FFF2-40B4-BE49-F238E27FC236}">
                  <a16:creationId xmlns:a16="http://schemas.microsoft.com/office/drawing/2014/main" id="{05DD0332-5485-7FD4-9606-388E5C9CECE0}"/>
                </a:ext>
              </a:extLst>
            </p:cNvPr>
            <p:cNvSpPr/>
            <p:nvPr/>
          </p:nvSpPr>
          <p:spPr>
            <a:xfrm>
              <a:off x="5122850" y="2639150"/>
              <a:ext cx="101925" cy="31175"/>
            </a:xfrm>
            <a:custGeom>
              <a:avLst/>
              <a:gdLst/>
              <a:ahLst/>
              <a:cxnLst/>
              <a:rect l="l" t="t" r="r" b="b"/>
              <a:pathLst>
                <a:path w="4077" h="1247" extrusionOk="0">
                  <a:moveTo>
                    <a:pt x="598" y="0"/>
                  </a:moveTo>
                  <a:cubicBezTo>
                    <a:pt x="124" y="0"/>
                    <a:pt x="0" y="625"/>
                    <a:pt x="505" y="786"/>
                  </a:cubicBezTo>
                  <a:cubicBezTo>
                    <a:pt x="1392" y="1082"/>
                    <a:pt x="2233" y="1247"/>
                    <a:pt x="3176" y="1247"/>
                  </a:cubicBezTo>
                  <a:cubicBezTo>
                    <a:pt x="3296" y="1247"/>
                    <a:pt x="3417" y="1244"/>
                    <a:pt x="3541" y="1239"/>
                  </a:cubicBezTo>
                  <a:cubicBezTo>
                    <a:pt x="4076" y="1215"/>
                    <a:pt x="4076" y="584"/>
                    <a:pt x="3541" y="536"/>
                  </a:cubicBezTo>
                  <a:cubicBezTo>
                    <a:pt x="2600" y="465"/>
                    <a:pt x="1648" y="250"/>
                    <a:pt x="766" y="24"/>
                  </a:cubicBezTo>
                  <a:cubicBezTo>
                    <a:pt x="706" y="8"/>
                    <a:pt x="650" y="0"/>
                    <a:pt x="598"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2116;p45">
              <a:extLst>
                <a:ext uri="{FF2B5EF4-FFF2-40B4-BE49-F238E27FC236}">
                  <a16:creationId xmlns:a16="http://schemas.microsoft.com/office/drawing/2014/main" id="{DBDC129B-4B6B-5476-177A-A425600F2B94}"/>
                </a:ext>
              </a:extLst>
            </p:cNvPr>
            <p:cNvSpPr/>
            <p:nvPr/>
          </p:nvSpPr>
          <p:spPr>
            <a:xfrm>
              <a:off x="5344500" y="2670650"/>
              <a:ext cx="102775" cy="37650"/>
            </a:xfrm>
            <a:custGeom>
              <a:avLst/>
              <a:gdLst/>
              <a:ahLst/>
              <a:cxnLst/>
              <a:rect l="l" t="t" r="r" b="b"/>
              <a:pathLst>
                <a:path w="4111" h="1506" extrusionOk="0">
                  <a:moveTo>
                    <a:pt x="627" y="0"/>
                  </a:moveTo>
                  <a:cubicBezTo>
                    <a:pt x="86" y="0"/>
                    <a:pt x="1" y="767"/>
                    <a:pt x="544" y="860"/>
                  </a:cubicBezTo>
                  <a:cubicBezTo>
                    <a:pt x="1473" y="1002"/>
                    <a:pt x="2354" y="1276"/>
                    <a:pt x="3259" y="1491"/>
                  </a:cubicBezTo>
                  <a:cubicBezTo>
                    <a:pt x="3307" y="1501"/>
                    <a:pt x="3352" y="1505"/>
                    <a:pt x="3396" y="1505"/>
                  </a:cubicBezTo>
                  <a:cubicBezTo>
                    <a:pt x="3869" y="1505"/>
                    <a:pt x="4111" y="958"/>
                    <a:pt x="3664" y="741"/>
                  </a:cubicBezTo>
                  <a:cubicBezTo>
                    <a:pt x="2723" y="300"/>
                    <a:pt x="1723" y="110"/>
                    <a:pt x="675" y="2"/>
                  </a:cubicBezTo>
                  <a:cubicBezTo>
                    <a:pt x="659" y="1"/>
                    <a:pt x="642" y="0"/>
                    <a:pt x="627"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2117;p45">
              <a:extLst>
                <a:ext uri="{FF2B5EF4-FFF2-40B4-BE49-F238E27FC236}">
                  <a16:creationId xmlns:a16="http://schemas.microsoft.com/office/drawing/2014/main" id="{9A51EB8B-5D3B-3D57-DCC2-E2A87115044E}"/>
                </a:ext>
              </a:extLst>
            </p:cNvPr>
            <p:cNvSpPr/>
            <p:nvPr/>
          </p:nvSpPr>
          <p:spPr>
            <a:xfrm>
              <a:off x="5543525" y="2705050"/>
              <a:ext cx="118875" cy="38900"/>
            </a:xfrm>
            <a:custGeom>
              <a:avLst/>
              <a:gdLst/>
              <a:ahLst/>
              <a:cxnLst/>
              <a:rect l="l" t="t" r="r" b="b"/>
              <a:pathLst>
                <a:path w="4755" h="1556" extrusionOk="0">
                  <a:moveTo>
                    <a:pt x="883" y="0"/>
                  </a:moveTo>
                  <a:cubicBezTo>
                    <a:pt x="219" y="0"/>
                    <a:pt x="1" y="844"/>
                    <a:pt x="703" y="1019"/>
                  </a:cubicBezTo>
                  <a:cubicBezTo>
                    <a:pt x="1870" y="1305"/>
                    <a:pt x="2966" y="1508"/>
                    <a:pt x="4180" y="1555"/>
                  </a:cubicBezTo>
                  <a:cubicBezTo>
                    <a:pt x="4190" y="1556"/>
                    <a:pt x="4201" y="1556"/>
                    <a:pt x="4211" y="1556"/>
                  </a:cubicBezTo>
                  <a:cubicBezTo>
                    <a:pt x="4740" y="1556"/>
                    <a:pt x="4755" y="945"/>
                    <a:pt x="4287" y="781"/>
                  </a:cubicBezTo>
                  <a:cubicBezTo>
                    <a:pt x="3216" y="460"/>
                    <a:pt x="2168" y="246"/>
                    <a:pt x="1061" y="19"/>
                  </a:cubicBezTo>
                  <a:cubicBezTo>
                    <a:pt x="998" y="6"/>
                    <a:pt x="939" y="0"/>
                    <a:pt x="883" y="0"/>
                  </a:cubicBezTo>
                  <a:close/>
                </a:path>
              </a:pathLst>
            </a:custGeom>
            <a:solidFill>
              <a:srgbClr val="8686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2118;p45">
              <a:extLst>
                <a:ext uri="{FF2B5EF4-FFF2-40B4-BE49-F238E27FC236}">
                  <a16:creationId xmlns:a16="http://schemas.microsoft.com/office/drawing/2014/main" id="{59E3A5CF-5C16-C744-0895-152BC4E8F920}"/>
                </a:ext>
              </a:extLst>
            </p:cNvPr>
            <p:cNvSpPr/>
            <p:nvPr/>
          </p:nvSpPr>
          <p:spPr>
            <a:xfrm>
              <a:off x="4506800" y="1452975"/>
              <a:ext cx="25" cy="25"/>
            </a:xfrm>
            <a:custGeom>
              <a:avLst/>
              <a:gdLst/>
              <a:ahLst/>
              <a:cxnLst/>
              <a:rect l="l" t="t" r="r" b="b"/>
              <a:pathLst>
                <a:path w="1" h="1" extrusionOk="0">
                  <a:moveTo>
                    <a:pt x="1" y="1"/>
                  </a:moveTo>
                  <a:close/>
                </a:path>
              </a:pathLst>
            </a:custGeom>
            <a:solidFill>
              <a:srgbClr val="F48A87"/>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5" name="Google Shape;2122;p45">
            <a:extLst>
              <a:ext uri="{FF2B5EF4-FFF2-40B4-BE49-F238E27FC236}">
                <a16:creationId xmlns:a16="http://schemas.microsoft.com/office/drawing/2014/main" id="{160DA12A-449E-BC18-4BF2-971B4FC74EB6}"/>
              </a:ext>
            </a:extLst>
          </p:cNvPr>
          <p:cNvSpPr/>
          <p:nvPr/>
        </p:nvSpPr>
        <p:spPr>
          <a:xfrm>
            <a:off x="10179053" y="1823185"/>
            <a:ext cx="1873590" cy="617612"/>
          </a:xfrm>
          <a:prstGeom prst="roundRect">
            <a:avLst>
              <a:gd name="adj" fmla="val 50000"/>
            </a:avLst>
          </a:prstGeom>
          <a:solidFill>
            <a:schemeClr val="accent6">
              <a:lumMod val="5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r>
              <a:rPr kumimoji="0" lang="en" sz="1050" b="0" i="0" u="none" strike="noStrike" kern="0" cap="none" spc="0" normalizeH="0" baseline="0" noProof="0">
                <a:ln>
                  <a:noFill/>
                </a:ln>
                <a:solidFill>
                  <a:srgbClr val="FFFFFF"/>
                </a:solidFill>
                <a:effectLst/>
                <a:uLnTx/>
                <a:uFillTx/>
                <a:latin typeface="Lexend" pitchFamily="2" charset="0"/>
                <a:ea typeface="Fira Sans Extra Condensed Medium"/>
                <a:cs typeface="Fira Sans Extra Condensed Medium"/>
                <a:sym typeface="Fira Sans Extra Condensed Medium"/>
              </a:rPr>
              <a:t>Strong, Incluive and Sustainable Economy </a:t>
            </a:r>
            <a:endParaRPr kumimoji="0" sz="1050" b="0" i="0" u="none" strike="noStrike" kern="0" cap="none" spc="0" normalizeH="0" baseline="0" noProof="0">
              <a:ln>
                <a:noFill/>
              </a:ln>
              <a:solidFill>
                <a:prstClr val="white"/>
              </a:solidFill>
              <a:effectLst/>
              <a:uLnTx/>
              <a:uFillTx/>
              <a:latin typeface="Lexend" pitchFamily="2" charset="0"/>
              <a:ea typeface="+mn-ea"/>
              <a:cs typeface="Arial"/>
              <a:sym typeface="Arial"/>
            </a:endParaRPr>
          </a:p>
        </p:txBody>
      </p:sp>
      <p:sp>
        <p:nvSpPr>
          <p:cNvPr id="80" name="Google Shape;2125;p45">
            <a:extLst>
              <a:ext uri="{FF2B5EF4-FFF2-40B4-BE49-F238E27FC236}">
                <a16:creationId xmlns:a16="http://schemas.microsoft.com/office/drawing/2014/main" id="{91DDA10C-C7C5-D534-C065-6990AEBABF38}"/>
              </a:ext>
            </a:extLst>
          </p:cNvPr>
          <p:cNvSpPr/>
          <p:nvPr/>
        </p:nvSpPr>
        <p:spPr>
          <a:xfrm>
            <a:off x="10165997" y="2512857"/>
            <a:ext cx="1886646" cy="589020"/>
          </a:xfrm>
          <a:prstGeom prst="roundRect">
            <a:avLst>
              <a:gd name="adj" fmla="val 50000"/>
            </a:avLst>
          </a:prstGeom>
          <a:solidFill>
            <a:srgbClr val="70AD47"/>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050" b="0" i="0" u="none" strike="noStrike" kern="0" cap="none" spc="0" normalizeH="0" baseline="0" noProof="0">
                <a:ln>
                  <a:noFill/>
                </a:ln>
                <a:solidFill>
                  <a:srgbClr val="FFFFFF"/>
                </a:solidFill>
                <a:effectLst/>
                <a:uLnTx/>
                <a:uFillTx/>
                <a:latin typeface="Lexend" pitchFamily="2" charset="0"/>
                <a:ea typeface="Fira Sans Extra Condensed Medium"/>
                <a:cs typeface="Fira Sans Extra Condensed Medium"/>
                <a:sym typeface="Fira Sans Extra Condensed Medium"/>
              </a:rPr>
              <a:t>High Quality Envrvironment </a:t>
            </a:r>
            <a:endParaRPr kumimoji="0" sz="1050" b="0" i="0" u="none" strike="noStrike" kern="0" cap="none" spc="0" normalizeH="0" baseline="0" noProof="0">
              <a:ln>
                <a:noFill/>
              </a:ln>
              <a:solidFill>
                <a:srgbClr val="FFFFFF"/>
              </a:solidFill>
              <a:effectLst/>
              <a:uLnTx/>
              <a:uFillTx/>
              <a:latin typeface="Lexend" pitchFamily="2" charset="0"/>
              <a:ea typeface="+mn-ea"/>
              <a:cs typeface="Arial"/>
              <a:sym typeface="Arial"/>
            </a:endParaRPr>
          </a:p>
        </p:txBody>
      </p:sp>
      <p:sp>
        <p:nvSpPr>
          <p:cNvPr id="85" name="Google Shape;2128;p45">
            <a:extLst>
              <a:ext uri="{FF2B5EF4-FFF2-40B4-BE49-F238E27FC236}">
                <a16:creationId xmlns:a16="http://schemas.microsoft.com/office/drawing/2014/main" id="{0C5660F4-DBC0-EC79-524A-3A83CCEAA77D}"/>
              </a:ext>
            </a:extLst>
          </p:cNvPr>
          <p:cNvSpPr/>
          <p:nvPr/>
        </p:nvSpPr>
        <p:spPr>
          <a:xfrm>
            <a:off x="10168119" y="3173938"/>
            <a:ext cx="1886647" cy="589020"/>
          </a:xfrm>
          <a:prstGeom prst="roundRect">
            <a:avLst>
              <a:gd name="adj" fmla="val 50000"/>
            </a:avLst>
          </a:prstGeom>
          <a:solidFill>
            <a:schemeClr val="accent1">
              <a:lumMod val="75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050" b="0" i="0" u="none" strike="noStrike" kern="0" cap="none" spc="0" normalizeH="0" baseline="0" noProof="0">
                <a:ln>
                  <a:noFill/>
                </a:ln>
                <a:solidFill>
                  <a:srgbClr val="FFFFFF"/>
                </a:solidFill>
                <a:effectLst/>
                <a:uLnTx/>
                <a:uFillTx/>
                <a:latin typeface="Lexend" pitchFamily="2" charset="0"/>
                <a:ea typeface="Fira Sans Extra Condensed Medium"/>
                <a:cs typeface="Fira Sans Extra Condensed Medium"/>
                <a:sym typeface="Fira Sans Extra Condensed Medium"/>
              </a:rPr>
              <a:t>Health, Wellbeing &amp; Independence for All Ages</a:t>
            </a:r>
            <a:endParaRPr kumimoji="0" sz="1050" b="0" i="0" u="none" strike="noStrike" kern="0" cap="none" spc="0" normalizeH="0" baseline="0" noProof="0">
              <a:ln>
                <a:noFill/>
              </a:ln>
              <a:solidFill>
                <a:srgbClr val="FFFFFF"/>
              </a:solidFill>
              <a:effectLst/>
              <a:uLnTx/>
              <a:uFillTx/>
              <a:latin typeface="Lexend" pitchFamily="2" charset="0"/>
              <a:ea typeface="+mn-ea"/>
              <a:cs typeface="Arial"/>
              <a:sym typeface="Arial"/>
            </a:endParaRPr>
          </a:p>
        </p:txBody>
      </p:sp>
      <p:sp>
        <p:nvSpPr>
          <p:cNvPr id="88" name="Google Shape;2131;p45">
            <a:extLst>
              <a:ext uri="{FF2B5EF4-FFF2-40B4-BE49-F238E27FC236}">
                <a16:creationId xmlns:a16="http://schemas.microsoft.com/office/drawing/2014/main" id="{FBE9ABB5-B18C-9C05-89DE-2F6B2458B89A}"/>
              </a:ext>
            </a:extLst>
          </p:cNvPr>
          <p:cNvSpPr/>
          <p:nvPr/>
        </p:nvSpPr>
        <p:spPr>
          <a:xfrm>
            <a:off x="10171493" y="3831606"/>
            <a:ext cx="1886646" cy="589020"/>
          </a:xfrm>
          <a:prstGeom prst="roundRect">
            <a:avLst>
              <a:gd name="adj" fmla="val 50000"/>
            </a:avLst>
          </a:prstGeom>
          <a:solidFill>
            <a:srgbClr val="FF719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000" b="0" i="0" u="none" strike="noStrike" kern="0" cap="none" spc="0" normalizeH="0" baseline="0" noProof="0">
                <a:ln>
                  <a:noFill/>
                </a:ln>
                <a:solidFill>
                  <a:srgbClr val="FFFFFF"/>
                </a:solidFill>
                <a:effectLst/>
                <a:uLnTx/>
                <a:uFillTx/>
                <a:latin typeface="Lexend" pitchFamily="2" charset="0"/>
                <a:ea typeface="+mn-ea"/>
                <a:cs typeface="Arial"/>
                <a:sym typeface="Fira Sans Extra Condensed Medium"/>
              </a:rPr>
              <a:t>A good place for Children &amp; Families to Grow</a:t>
            </a:r>
            <a:endParaRPr kumimoji="0" sz="1000" b="0" i="0" u="none" strike="noStrike" kern="0" cap="none" spc="0" normalizeH="0" baseline="0" noProof="0">
              <a:ln>
                <a:noFill/>
              </a:ln>
              <a:solidFill>
                <a:srgbClr val="FFFFFF"/>
              </a:solidFill>
              <a:effectLst/>
              <a:uLnTx/>
              <a:uFillTx/>
              <a:latin typeface="Lexend" pitchFamily="2" charset="0"/>
              <a:ea typeface="+mn-ea"/>
              <a:cs typeface="Arial"/>
              <a:sym typeface="Arial"/>
            </a:endParaRPr>
          </a:p>
        </p:txBody>
      </p:sp>
      <p:sp>
        <p:nvSpPr>
          <p:cNvPr id="91" name="Google Shape;2134;p45">
            <a:extLst>
              <a:ext uri="{FF2B5EF4-FFF2-40B4-BE49-F238E27FC236}">
                <a16:creationId xmlns:a16="http://schemas.microsoft.com/office/drawing/2014/main" id="{E428B20B-A70D-454E-E538-CE43EDCF1EA1}"/>
              </a:ext>
            </a:extLst>
          </p:cNvPr>
          <p:cNvSpPr/>
          <p:nvPr/>
        </p:nvSpPr>
        <p:spPr>
          <a:xfrm>
            <a:off x="10174816" y="4481903"/>
            <a:ext cx="1886646" cy="574794"/>
          </a:xfrm>
          <a:prstGeom prst="roundRect">
            <a:avLst>
              <a:gd name="adj" fmla="val 50000"/>
            </a:avLst>
          </a:prstGeom>
          <a:solidFill>
            <a:schemeClr val="tx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0" i="0" u="none" strike="noStrike" kern="0" cap="none" spc="0" normalizeH="0" baseline="0" noProof="0">
                <a:ln>
                  <a:noFill/>
                </a:ln>
                <a:solidFill>
                  <a:srgbClr val="FFFFFF"/>
                </a:solidFill>
                <a:effectLst/>
                <a:uLnTx/>
                <a:uFillTx/>
                <a:latin typeface="Lexend" pitchFamily="2" charset="0"/>
                <a:ea typeface="Fira Sans Extra Condensed Medium"/>
                <a:cs typeface="Fira Sans Extra Condensed Medium"/>
                <a:sym typeface="Fira Sans Extra Condensed Medium"/>
              </a:rPr>
              <a:t>Service Excellence</a:t>
            </a:r>
            <a:endParaRPr kumimoji="0" sz="1100" b="0" i="0" u="none" strike="noStrike" kern="0" cap="none" spc="0" normalizeH="0" baseline="0" noProof="0">
              <a:ln>
                <a:noFill/>
              </a:ln>
              <a:solidFill>
                <a:srgbClr val="FFFFFF"/>
              </a:solidFill>
              <a:effectLst/>
              <a:uLnTx/>
              <a:uFillTx/>
              <a:latin typeface="Lexend" pitchFamily="2" charset="0"/>
              <a:ea typeface="+mn-ea"/>
              <a:cs typeface="Arial"/>
              <a:sym typeface="Arial"/>
            </a:endParaRPr>
          </a:p>
        </p:txBody>
      </p:sp>
      <p:grpSp>
        <p:nvGrpSpPr>
          <p:cNvPr id="103" name="Google Shape;2146;p45">
            <a:extLst>
              <a:ext uri="{FF2B5EF4-FFF2-40B4-BE49-F238E27FC236}">
                <a16:creationId xmlns:a16="http://schemas.microsoft.com/office/drawing/2014/main" id="{D2D0BB2D-D86C-F74B-C886-2C1A8C0841B0}"/>
              </a:ext>
            </a:extLst>
          </p:cNvPr>
          <p:cNvGrpSpPr/>
          <p:nvPr/>
        </p:nvGrpSpPr>
        <p:grpSpPr>
          <a:xfrm>
            <a:off x="1348744" y="4056888"/>
            <a:ext cx="1483877" cy="1513836"/>
            <a:chOff x="1556113" y="2730075"/>
            <a:chExt cx="950725" cy="948950"/>
          </a:xfrm>
        </p:grpSpPr>
        <p:sp>
          <p:nvSpPr>
            <p:cNvPr id="104" name="Google Shape;2147;p45">
              <a:extLst>
                <a:ext uri="{FF2B5EF4-FFF2-40B4-BE49-F238E27FC236}">
                  <a16:creationId xmlns:a16="http://schemas.microsoft.com/office/drawing/2014/main" id="{B4BCF507-F3CF-BB26-7278-5EB80D5AB098}"/>
                </a:ext>
              </a:extLst>
            </p:cNvPr>
            <p:cNvSpPr/>
            <p:nvPr/>
          </p:nvSpPr>
          <p:spPr>
            <a:xfrm>
              <a:off x="1556113" y="2730075"/>
              <a:ext cx="950725" cy="948950"/>
            </a:xfrm>
            <a:custGeom>
              <a:avLst/>
              <a:gdLst/>
              <a:ahLst/>
              <a:cxnLst/>
              <a:rect l="l" t="t" r="r" b="b"/>
              <a:pathLst>
                <a:path w="38029" h="37958" extrusionOk="0">
                  <a:moveTo>
                    <a:pt x="19026" y="1"/>
                  </a:moveTo>
                  <a:cubicBezTo>
                    <a:pt x="8513" y="1"/>
                    <a:pt x="0" y="8478"/>
                    <a:pt x="0" y="18979"/>
                  </a:cubicBezTo>
                  <a:cubicBezTo>
                    <a:pt x="0" y="29480"/>
                    <a:pt x="8525" y="37958"/>
                    <a:pt x="19026" y="37958"/>
                  </a:cubicBezTo>
                  <a:lnTo>
                    <a:pt x="38029" y="37958"/>
                  </a:lnTo>
                  <a:lnTo>
                    <a:pt x="38029" y="19003"/>
                  </a:lnTo>
                  <a:cubicBezTo>
                    <a:pt x="38029" y="8490"/>
                    <a:pt x="29504" y="1"/>
                    <a:pt x="1902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7" name="Google Shape;2150;p45">
              <a:extLst>
                <a:ext uri="{FF2B5EF4-FFF2-40B4-BE49-F238E27FC236}">
                  <a16:creationId xmlns:a16="http://schemas.microsoft.com/office/drawing/2014/main" id="{D6D92F12-2DC7-D796-181D-5C8102EA5B3C}"/>
                </a:ext>
              </a:extLst>
            </p:cNvPr>
            <p:cNvGrpSpPr/>
            <p:nvPr/>
          </p:nvGrpSpPr>
          <p:grpSpPr>
            <a:xfrm>
              <a:off x="1840081" y="3011714"/>
              <a:ext cx="382824" cy="385664"/>
              <a:chOff x="6571955" y="2919170"/>
              <a:chExt cx="308878" cy="311170"/>
            </a:xfrm>
          </p:grpSpPr>
          <p:sp>
            <p:nvSpPr>
              <p:cNvPr id="108" name="Google Shape;2151;p45">
                <a:extLst>
                  <a:ext uri="{FF2B5EF4-FFF2-40B4-BE49-F238E27FC236}">
                    <a16:creationId xmlns:a16="http://schemas.microsoft.com/office/drawing/2014/main" id="{8D03CA48-DE06-87C5-14F2-45C9C48F2E7D}"/>
                  </a:ext>
                </a:extLst>
              </p:cNvPr>
              <p:cNvSpPr/>
              <p:nvPr/>
            </p:nvSpPr>
            <p:spPr>
              <a:xfrm>
                <a:off x="6571955" y="2919170"/>
                <a:ext cx="245982" cy="237675"/>
              </a:xfrm>
              <a:custGeom>
                <a:avLst/>
                <a:gdLst/>
                <a:ahLst/>
                <a:cxnLst/>
                <a:rect l="l" t="t" r="r" b="b"/>
                <a:pathLst>
                  <a:path w="7728" h="7467" extrusionOk="0">
                    <a:moveTo>
                      <a:pt x="3084" y="1680"/>
                    </a:moveTo>
                    <a:cubicBezTo>
                      <a:pt x="3405" y="1680"/>
                      <a:pt x="3679" y="1942"/>
                      <a:pt x="3679" y="2275"/>
                    </a:cubicBezTo>
                    <a:lnTo>
                      <a:pt x="3679" y="4049"/>
                    </a:lnTo>
                    <a:cubicBezTo>
                      <a:pt x="3679" y="4371"/>
                      <a:pt x="3405" y="4644"/>
                      <a:pt x="3084" y="4644"/>
                    </a:cubicBezTo>
                    <a:lnTo>
                      <a:pt x="2203" y="4644"/>
                    </a:lnTo>
                    <a:cubicBezTo>
                      <a:pt x="2143" y="4644"/>
                      <a:pt x="2084" y="4680"/>
                      <a:pt x="2072" y="4740"/>
                    </a:cubicBezTo>
                    <a:cubicBezTo>
                      <a:pt x="2060" y="4787"/>
                      <a:pt x="1929" y="5204"/>
                      <a:pt x="2096" y="5490"/>
                    </a:cubicBezTo>
                    <a:cubicBezTo>
                      <a:pt x="2036" y="5478"/>
                      <a:pt x="1977" y="5442"/>
                      <a:pt x="1917" y="5395"/>
                    </a:cubicBezTo>
                    <a:cubicBezTo>
                      <a:pt x="1786" y="5299"/>
                      <a:pt x="1703" y="5073"/>
                      <a:pt x="1679" y="4775"/>
                    </a:cubicBezTo>
                    <a:cubicBezTo>
                      <a:pt x="1679" y="4704"/>
                      <a:pt x="1608" y="4644"/>
                      <a:pt x="1536" y="4644"/>
                    </a:cubicBezTo>
                    <a:lnTo>
                      <a:pt x="822" y="4644"/>
                    </a:lnTo>
                    <a:cubicBezTo>
                      <a:pt x="488" y="4644"/>
                      <a:pt x="226" y="4371"/>
                      <a:pt x="226" y="4049"/>
                    </a:cubicBezTo>
                    <a:lnTo>
                      <a:pt x="226" y="2275"/>
                    </a:lnTo>
                    <a:cubicBezTo>
                      <a:pt x="226" y="1942"/>
                      <a:pt x="488" y="1680"/>
                      <a:pt x="822" y="1680"/>
                    </a:cubicBezTo>
                    <a:close/>
                    <a:moveTo>
                      <a:pt x="2739" y="1"/>
                    </a:moveTo>
                    <a:cubicBezTo>
                      <a:pt x="2334" y="1"/>
                      <a:pt x="2024" y="322"/>
                      <a:pt x="2024" y="715"/>
                    </a:cubicBezTo>
                    <a:lnTo>
                      <a:pt x="2024" y="1382"/>
                    </a:lnTo>
                    <a:lnTo>
                      <a:pt x="881" y="1382"/>
                    </a:lnTo>
                    <a:cubicBezTo>
                      <a:pt x="393" y="1382"/>
                      <a:pt x="0" y="1763"/>
                      <a:pt x="0" y="2263"/>
                    </a:cubicBezTo>
                    <a:lnTo>
                      <a:pt x="0" y="4025"/>
                    </a:lnTo>
                    <a:cubicBezTo>
                      <a:pt x="0" y="4513"/>
                      <a:pt x="393" y="4906"/>
                      <a:pt x="881" y="4906"/>
                    </a:cubicBezTo>
                    <a:lnTo>
                      <a:pt x="1465" y="4906"/>
                    </a:lnTo>
                    <a:cubicBezTo>
                      <a:pt x="1500" y="5240"/>
                      <a:pt x="1619" y="5466"/>
                      <a:pt x="1822" y="5621"/>
                    </a:cubicBezTo>
                    <a:cubicBezTo>
                      <a:pt x="1893" y="5668"/>
                      <a:pt x="1953" y="5704"/>
                      <a:pt x="2024" y="5740"/>
                    </a:cubicBezTo>
                    <a:lnTo>
                      <a:pt x="2024" y="7323"/>
                    </a:lnTo>
                    <a:lnTo>
                      <a:pt x="1977" y="7323"/>
                    </a:lnTo>
                    <a:cubicBezTo>
                      <a:pt x="1977" y="7395"/>
                      <a:pt x="2036" y="7466"/>
                      <a:pt x="2131" y="7466"/>
                    </a:cubicBezTo>
                    <a:cubicBezTo>
                      <a:pt x="2215" y="7466"/>
                      <a:pt x="2274" y="7407"/>
                      <a:pt x="2274" y="7323"/>
                    </a:cubicBezTo>
                    <a:lnTo>
                      <a:pt x="2274" y="5787"/>
                    </a:lnTo>
                    <a:lnTo>
                      <a:pt x="2298" y="5787"/>
                    </a:lnTo>
                    <a:cubicBezTo>
                      <a:pt x="2393" y="5787"/>
                      <a:pt x="2489" y="5776"/>
                      <a:pt x="2548" y="5752"/>
                    </a:cubicBezTo>
                    <a:cubicBezTo>
                      <a:pt x="2620" y="5740"/>
                      <a:pt x="2679" y="5668"/>
                      <a:pt x="2679" y="5597"/>
                    </a:cubicBezTo>
                    <a:cubicBezTo>
                      <a:pt x="2679" y="5514"/>
                      <a:pt x="2620" y="5442"/>
                      <a:pt x="2548" y="5430"/>
                    </a:cubicBezTo>
                    <a:cubicBezTo>
                      <a:pt x="2477" y="5406"/>
                      <a:pt x="2429" y="5383"/>
                      <a:pt x="2393" y="5335"/>
                    </a:cubicBezTo>
                    <a:cubicBezTo>
                      <a:pt x="2322" y="5216"/>
                      <a:pt x="2334" y="5037"/>
                      <a:pt x="2370" y="4906"/>
                    </a:cubicBezTo>
                    <a:lnTo>
                      <a:pt x="3120" y="4906"/>
                    </a:lnTo>
                    <a:cubicBezTo>
                      <a:pt x="3620" y="4906"/>
                      <a:pt x="4001" y="4513"/>
                      <a:pt x="4001" y="4025"/>
                    </a:cubicBezTo>
                    <a:lnTo>
                      <a:pt x="4001" y="2263"/>
                    </a:lnTo>
                    <a:cubicBezTo>
                      <a:pt x="4001" y="1763"/>
                      <a:pt x="3620" y="1382"/>
                      <a:pt x="3120" y="1382"/>
                    </a:cubicBezTo>
                    <a:lnTo>
                      <a:pt x="2298" y="1382"/>
                    </a:lnTo>
                    <a:lnTo>
                      <a:pt x="2298" y="1156"/>
                    </a:lnTo>
                    <a:lnTo>
                      <a:pt x="3024" y="1156"/>
                    </a:lnTo>
                    <a:cubicBezTo>
                      <a:pt x="3096" y="1156"/>
                      <a:pt x="3167" y="1096"/>
                      <a:pt x="3167" y="1013"/>
                    </a:cubicBezTo>
                    <a:cubicBezTo>
                      <a:pt x="3167" y="930"/>
                      <a:pt x="3108" y="858"/>
                      <a:pt x="3024" y="858"/>
                    </a:cubicBezTo>
                    <a:lnTo>
                      <a:pt x="2298" y="858"/>
                    </a:lnTo>
                    <a:lnTo>
                      <a:pt x="2298" y="692"/>
                    </a:lnTo>
                    <a:cubicBezTo>
                      <a:pt x="2298" y="453"/>
                      <a:pt x="2489" y="263"/>
                      <a:pt x="2727" y="263"/>
                    </a:cubicBezTo>
                    <a:lnTo>
                      <a:pt x="7001" y="263"/>
                    </a:lnTo>
                    <a:cubicBezTo>
                      <a:pt x="7239" y="263"/>
                      <a:pt x="7430" y="453"/>
                      <a:pt x="7430" y="692"/>
                    </a:cubicBezTo>
                    <a:lnTo>
                      <a:pt x="7430" y="858"/>
                    </a:lnTo>
                    <a:lnTo>
                      <a:pt x="3632" y="858"/>
                    </a:lnTo>
                    <a:cubicBezTo>
                      <a:pt x="3560" y="858"/>
                      <a:pt x="3489" y="918"/>
                      <a:pt x="3489" y="1013"/>
                    </a:cubicBezTo>
                    <a:cubicBezTo>
                      <a:pt x="3489" y="1084"/>
                      <a:pt x="3548" y="1156"/>
                      <a:pt x="3632" y="1156"/>
                    </a:cubicBezTo>
                    <a:lnTo>
                      <a:pt x="7430" y="1156"/>
                    </a:lnTo>
                    <a:lnTo>
                      <a:pt x="7430" y="1823"/>
                    </a:lnTo>
                    <a:cubicBezTo>
                      <a:pt x="7430" y="1906"/>
                      <a:pt x="7489" y="1977"/>
                      <a:pt x="7573" y="1977"/>
                    </a:cubicBezTo>
                    <a:cubicBezTo>
                      <a:pt x="7656" y="1977"/>
                      <a:pt x="7727" y="1918"/>
                      <a:pt x="7727" y="1823"/>
                    </a:cubicBezTo>
                    <a:lnTo>
                      <a:pt x="7727" y="715"/>
                    </a:lnTo>
                    <a:cubicBezTo>
                      <a:pt x="7727" y="311"/>
                      <a:pt x="7394" y="1"/>
                      <a:pt x="70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2152;p45">
                <a:extLst>
                  <a:ext uri="{FF2B5EF4-FFF2-40B4-BE49-F238E27FC236}">
                    <a16:creationId xmlns:a16="http://schemas.microsoft.com/office/drawing/2014/main" id="{3B3CB036-C283-45C9-8B01-D7D3C3261D8A}"/>
                  </a:ext>
                </a:extLst>
              </p:cNvPr>
              <p:cNvSpPr/>
              <p:nvPr/>
            </p:nvSpPr>
            <p:spPr>
              <a:xfrm>
                <a:off x="6708760" y="3206436"/>
                <a:ext cx="33740" cy="9517"/>
              </a:xfrm>
              <a:custGeom>
                <a:avLst/>
                <a:gdLst/>
                <a:ahLst/>
                <a:cxnLst/>
                <a:rect l="l" t="t" r="r" b="b"/>
                <a:pathLst>
                  <a:path w="1060" h="299" extrusionOk="0">
                    <a:moveTo>
                      <a:pt x="155" y="1"/>
                    </a:moveTo>
                    <a:cubicBezTo>
                      <a:pt x="84" y="1"/>
                      <a:pt x="0" y="60"/>
                      <a:pt x="0" y="156"/>
                    </a:cubicBezTo>
                    <a:cubicBezTo>
                      <a:pt x="0" y="239"/>
                      <a:pt x="60" y="299"/>
                      <a:pt x="155" y="299"/>
                    </a:cubicBezTo>
                    <a:lnTo>
                      <a:pt x="917" y="299"/>
                    </a:lnTo>
                    <a:cubicBezTo>
                      <a:pt x="989" y="299"/>
                      <a:pt x="1060" y="239"/>
                      <a:pt x="1060" y="156"/>
                    </a:cubicBezTo>
                    <a:cubicBezTo>
                      <a:pt x="1060" y="84"/>
                      <a:pt x="1000" y="1"/>
                      <a:pt x="9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2153;p45">
                <a:extLst>
                  <a:ext uri="{FF2B5EF4-FFF2-40B4-BE49-F238E27FC236}">
                    <a16:creationId xmlns:a16="http://schemas.microsoft.com/office/drawing/2014/main" id="{5513509C-DCA2-0B02-C3DF-34F5308E0AD0}"/>
                  </a:ext>
                </a:extLst>
              </p:cNvPr>
              <p:cNvSpPr/>
              <p:nvPr/>
            </p:nvSpPr>
            <p:spPr>
              <a:xfrm>
                <a:off x="6604549" y="2993079"/>
                <a:ext cx="59904" cy="51565"/>
              </a:xfrm>
              <a:custGeom>
                <a:avLst/>
                <a:gdLst/>
                <a:ahLst/>
                <a:cxnLst/>
                <a:rect l="l" t="t" r="r" b="b"/>
                <a:pathLst>
                  <a:path w="1882" h="1620" extrusionOk="0">
                    <a:moveTo>
                      <a:pt x="1346" y="275"/>
                    </a:moveTo>
                    <a:cubicBezTo>
                      <a:pt x="1512" y="275"/>
                      <a:pt x="1596" y="441"/>
                      <a:pt x="1596" y="596"/>
                    </a:cubicBezTo>
                    <a:cubicBezTo>
                      <a:pt x="1596" y="834"/>
                      <a:pt x="1357" y="1096"/>
                      <a:pt x="941" y="1322"/>
                    </a:cubicBezTo>
                    <a:cubicBezTo>
                      <a:pt x="524" y="1096"/>
                      <a:pt x="286" y="834"/>
                      <a:pt x="286" y="596"/>
                    </a:cubicBezTo>
                    <a:cubicBezTo>
                      <a:pt x="286" y="441"/>
                      <a:pt x="381" y="275"/>
                      <a:pt x="536" y="275"/>
                    </a:cubicBezTo>
                    <a:cubicBezTo>
                      <a:pt x="655" y="275"/>
                      <a:pt x="750" y="334"/>
                      <a:pt x="798" y="382"/>
                    </a:cubicBezTo>
                    <a:cubicBezTo>
                      <a:pt x="834" y="429"/>
                      <a:pt x="881" y="441"/>
                      <a:pt x="941" y="441"/>
                    </a:cubicBezTo>
                    <a:cubicBezTo>
                      <a:pt x="1000" y="441"/>
                      <a:pt x="1048" y="406"/>
                      <a:pt x="1095" y="382"/>
                    </a:cubicBezTo>
                    <a:cubicBezTo>
                      <a:pt x="1131" y="334"/>
                      <a:pt x="1226" y="275"/>
                      <a:pt x="1346" y="275"/>
                    </a:cubicBezTo>
                    <a:close/>
                    <a:moveTo>
                      <a:pt x="536" y="1"/>
                    </a:moveTo>
                    <a:cubicBezTo>
                      <a:pt x="238" y="1"/>
                      <a:pt x="0" y="263"/>
                      <a:pt x="0" y="596"/>
                    </a:cubicBezTo>
                    <a:cubicBezTo>
                      <a:pt x="0" y="798"/>
                      <a:pt x="107" y="1215"/>
                      <a:pt x="834" y="1584"/>
                    </a:cubicBezTo>
                    <a:cubicBezTo>
                      <a:pt x="869" y="1608"/>
                      <a:pt x="917" y="1620"/>
                      <a:pt x="941" y="1620"/>
                    </a:cubicBezTo>
                    <a:cubicBezTo>
                      <a:pt x="976" y="1620"/>
                      <a:pt x="1012" y="1608"/>
                      <a:pt x="1048" y="1584"/>
                    </a:cubicBezTo>
                    <a:cubicBezTo>
                      <a:pt x="1762" y="1215"/>
                      <a:pt x="1881" y="798"/>
                      <a:pt x="1881" y="596"/>
                    </a:cubicBezTo>
                    <a:cubicBezTo>
                      <a:pt x="1881" y="263"/>
                      <a:pt x="1643" y="1"/>
                      <a:pt x="1346" y="1"/>
                    </a:cubicBezTo>
                    <a:cubicBezTo>
                      <a:pt x="1167" y="1"/>
                      <a:pt x="1036" y="72"/>
                      <a:pt x="941" y="132"/>
                    </a:cubicBezTo>
                    <a:cubicBezTo>
                      <a:pt x="857" y="72"/>
                      <a:pt x="714" y="1"/>
                      <a:pt x="53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2154;p45">
                <a:extLst>
                  <a:ext uri="{FF2B5EF4-FFF2-40B4-BE49-F238E27FC236}">
                    <a16:creationId xmlns:a16="http://schemas.microsoft.com/office/drawing/2014/main" id="{99561C48-AD57-BE39-8EA1-B3ECF812BB8B}"/>
                  </a:ext>
                </a:extLst>
              </p:cNvPr>
              <p:cNvSpPr/>
              <p:nvPr/>
            </p:nvSpPr>
            <p:spPr>
              <a:xfrm>
                <a:off x="6634469" y="2991933"/>
                <a:ext cx="246364" cy="238407"/>
              </a:xfrm>
              <a:custGeom>
                <a:avLst/>
                <a:gdLst/>
                <a:ahLst/>
                <a:cxnLst/>
                <a:rect l="l" t="t" r="r" b="b"/>
                <a:pathLst>
                  <a:path w="7740" h="7490" extrusionOk="0">
                    <a:moveTo>
                      <a:pt x="6847" y="1727"/>
                    </a:moveTo>
                    <a:cubicBezTo>
                      <a:pt x="7180" y="1727"/>
                      <a:pt x="7442" y="1989"/>
                      <a:pt x="7442" y="2323"/>
                    </a:cubicBezTo>
                    <a:lnTo>
                      <a:pt x="7442" y="4085"/>
                    </a:lnTo>
                    <a:lnTo>
                      <a:pt x="7454" y="4085"/>
                    </a:lnTo>
                    <a:cubicBezTo>
                      <a:pt x="7454" y="4406"/>
                      <a:pt x="7192" y="4680"/>
                      <a:pt x="6859" y="4680"/>
                    </a:cubicBezTo>
                    <a:lnTo>
                      <a:pt x="6144" y="4680"/>
                    </a:lnTo>
                    <a:cubicBezTo>
                      <a:pt x="6073" y="4680"/>
                      <a:pt x="6013" y="4740"/>
                      <a:pt x="6001" y="4811"/>
                    </a:cubicBezTo>
                    <a:cubicBezTo>
                      <a:pt x="5990" y="5121"/>
                      <a:pt x="5894" y="5335"/>
                      <a:pt x="5751" y="5454"/>
                    </a:cubicBezTo>
                    <a:cubicBezTo>
                      <a:pt x="5692" y="5490"/>
                      <a:pt x="5632" y="5525"/>
                      <a:pt x="5573" y="5537"/>
                    </a:cubicBezTo>
                    <a:cubicBezTo>
                      <a:pt x="5728" y="5252"/>
                      <a:pt x="5609" y="4835"/>
                      <a:pt x="5597" y="4799"/>
                    </a:cubicBezTo>
                    <a:cubicBezTo>
                      <a:pt x="5585" y="4740"/>
                      <a:pt x="5525" y="4692"/>
                      <a:pt x="5466" y="4692"/>
                    </a:cubicBezTo>
                    <a:lnTo>
                      <a:pt x="4585" y="4692"/>
                    </a:lnTo>
                    <a:cubicBezTo>
                      <a:pt x="4251" y="4692"/>
                      <a:pt x="3989" y="4418"/>
                      <a:pt x="3989" y="4097"/>
                    </a:cubicBezTo>
                    <a:lnTo>
                      <a:pt x="3989" y="2323"/>
                    </a:lnTo>
                    <a:cubicBezTo>
                      <a:pt x="3989" y="1989"/>
                      <a:pt x="4251" y="1727"/>
                      <a:pt x="4585" y="1727"/>
                    </a:cubicBezTo>
                    <a:close/>
                    <a:moveTo>
                      <a:pt x="5430" y="6609"/>
                    </a:moveTo>
                    <a:lnTo>
                      <a:pt x="5430" y="6776"/>
                    </a:lnTo>
                    <a:cubicBezTo>
                      <a:pt x="5430" y="7014"/>
                      <a:pt x="5239" y="7204"/>
                      <a:pt x="5001" y="7204"/>
                    </a:cubicBezTo>
                    <a:lnTo>
                      <a:pt x="727" y="7204"/>
                    </a:lnTo>
                    <a:cubicBezTo>
                      <a:pt x="489" y="7204"/>
                      <a:pt x="298" y="7014"/>
                      <a:pt x="298" y="6776"/>
                    </a:cubicBezTo>
                    <a:lnTo>
                      <a:pt x="298" y="6609"/>
                    </a:lnTo>
                    <a:close/>
                    <a:moveTo>
                      <a:pt x="5573" y="1"/>
                    </a:moveTo>
                    <a:cubicBezTo>
                      <a:pt x="5489" y="1"/>
                      <a:pt x="5418" y="61"/>
                      <a:pt x="5418" y="144"/>
                    </a:cubicBezTo>
                    <a:lnTo>
                      <a:pt x="5418" y="1430"/>
                    </a:lnTo>
                    <a:lnTo>
                      <a:pt x="4585" y="1430"/>
                    </a:lnTo>
                    <a:cubicBezTo>
                      <a:pt x="4096" y="1430"/>
                      <a:pt x="3704" y="1823"/>
                      <a:pt x="3704" y="2311"/>
                    </a:cubicBezTo>
                    <a:lnTo>
                      <a:pt x="3704" y="4073"/>
                    </a:lnTo>
                    <a:cubicBezTo>
                      <a:pt x="3704" y="4573"/>
                      <a:pt x="4096" y="4954"/>
                      <a:pt x="4585" y="4954"/>
                    </a:cubicBezTo>
                    <a:lnTo>
                      <a:pt x="5347" y="4954"/>
                    </a:lnTo>
                    <a:cubicBezTo>
                      <a:pt x="5359" y="5073"/>
                      <a:pt x="5370" y="5264"/>
                      <a:pt x="5311" y="5383"/>
                    </a:cubicBezTo>
                    <a:cubicBezTo>
                      <a:pt x="5287" y="5442"/>
                      <a:pt x="5239" y="5478"/>
                      <a:pt x="5168" y="5478"/>
                    </a:cubicBezTo>
                    <a:cubicBezTo>
                      <a:pt x="5097" y="5490"/>
                      <a:pt x="5025" y="5549"/>
                      <a:pt x="5025" y="5645"/>
                    </a:cubicBezTo>
                    <a:cubicBezTo>
                      <a:pt x="5025" y="5716"/>
                      <a:pt x="5097" y="5787"/>
                      <a:pt x="5168" y="5799"/>
                    </a:cubicBezTo>
                    <a:cubicBezTo>
                      <a:pt x="5228" y="5823"/>
                      <a:pt x="5311" y="5835"/>
                      <a:pt x="5418" y="5835"/>
                    </a:cubicBezTo>
                    <a:lnTo>
                      <a:pt x="5430" y="5835"/>
                    </a:lnTo>
                    <a:lnTo>
                      <a:pt x="5430" y="6323"/>
                    </a:lnTo>
                    <a:lnTo>
                      <a:pt x="298" y="6323"/>
                    </a:lnTo>
                    <a:lnTo>
                      <a:pt x="298" y="5656"/>
                    </a:lnTo>
                    <a:cubicBezTo>
                      <a:pt x="298" y="5585"/>
                      <a:pt x="239" y="5502"/>
                      <a:pt x="144" y="5502"/>
                    </a:cubicBezTo>
                    <a:cubicBezTo>
                      <a:pt x="72" y="5502"/>
                      <a:pt x="1" y="5561"/>
                      <a:pt x="1" y="5656"/>
                    </a:cubicBezTo>
                    <a:lnTo>
                      <a:pt x="1" y="6776"/>
                    </a:lnTo>
                    <a:cubicBezTo>
                      <a:pt x="1" y="7180"/>
                      <a:pt x="334" y="7490"/>
                      <a:pt x="715" y="7490"/>
                    </a:cubicBezTo>
                    <a:lnTo>
                      <a:pt x="4989" y="7490"/>
                    </a:lnTo>
                    <a:cubicBezTo>
                      <a:pt x="5394" y="7490"/>
                      <a:pt x="5704" y="7157"/>
                      <a:pt x="5704" y="6776"/>
                    </a:cubicBezTo>
                    <a:lnTo>
                      <a:pt x="5704" y="5787"/>
                    </a:lnTo>
                    <a:cubicBezTo>
                      <a:pt x="5775" y="5764"/>
                      <a:pt x="5847" y="5728"/>
                      <a:pt x="5906" y="5668"/>
                    </a:cubicBezTo>
                    <a:cubicBezTo>
                      <a:pt x="6097" y="5525"/>
                      <a:pt x="6216" y="5287"/>
                      <a:pt x="6263" y="4954"/>
                    </a:cubicBezTo>
                    <a:lnTo>
                      <a:pt x="6847" y="4954"/>
                    </a:lnTo>
                    <a:cubicBezTo>
                      <a:pt x="7335" y="4954"/>
                      <a:pt x="7728" y="4573"/>
                      <a:pt x="7728" y="4085"/>
                    </a:cubicBezTo>
                    <a:lnTo>
                      <a:pt x="7728" y="2311"/>
                    </a:lnTo>
                    <a:cubicBezTo>
                      <a:pt x="7740" y="1835"/>
                      <a:pt x="7359" y="1430"/>
                      <a:pt x="6859" y="1430"/>
                    </a:cubicBezTo>
                    <a:lnTo>
                      <a:pt x="5716" y="1430"/>
                    </a:lnTo>
                    <a:lnTo>
                      <a:pt x="5716" y="144"/>
                    </a:lnTo>
                    <a:cubicBezTo>
                      <a:pt x="5716" y="72"/>
                      <a:pt x="5656" y="1"/>
                      <a:pt x="557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2155;p45">
                <a:extLst>
                  <a:ext uri="{FF2B5EF4-FFF2-40B4-BE49-F238E27FC236}">
                    <a16:creationId xmlns:a16="http://schemas.microsoft.com/office/drawing/2014/main" id="{1BDD85FD-0FB9-C055-6615-8E5CB6C7AB82}"/>
                  </a:ext>
                </a:extLst>
              </p:cNvPr>
              <p:cNvSpPr/>
              <p:nvPr/>
            </p:nvSpPr>
            <p:spPr>
              <a:xfrm>
                <a:off x="6790627" y="3057885"/>
                <a:ext cx="52329" cy="60668"/>
              </a:xfrm>
              <a:custGeom>
                <a:avLst/>
                <a:gdLst/>
                <a:ahLst/>
                <a:cxnLst/>
                <a:rect l="l" t="t" r="r" b="b"/>
                <a:pathLst>
                  <a:path w="1644" h="1906" extrusionOk="0">
                    <a:moveTo>
                      <a:pt x="822" y="286"/>
                    </a:moveTo>
                    <a:cubicBezTo>
                      <a:pt x="976" y="286"/>
                      <a:pt x="1084" y="405"/>
                      <a:pt x="1084" y="536"/>
                    </a:cubicBezTo>
                    <a:cubicBezTo>
                      <a:pt x="1084" y="679"/>
                      <a:pt x="964" y="786"/>
                      <a:pt x="822" y="786"/>
                    </a:cubicBezTo>
                    <a:cubicBezTo>
                      <a:pt x="691" y="786"/>
                      <a:pt x="572" y="667"/>
                      <a:pt x="572" y="536"/>
                    </a:cubicBezTo>
                    <a:cubicBezTo>
                      <a:pt x="572" y="405"/>
                      <a:pt x="691" y="286"/>
                      <a:pt x="822" y="286"/>
                    </a:cubicBezTo>
                    <a:close/>
                    <a:moveTo>
                      <a:pt x="936" y="1096"/>
                    </a:moveTo>
                    <a:cubicBezTo>
                      <a:pt x="1165" y="1096"/>
                      <a:pt x="1345" y="1305"/>
                      <a:pt x="1345" y="1548"/>
                    </a:cubicBezTo>
                    <a:cubicBezTo>
                      <a:pt x="1345" y="1572"/>
                      <a:pt x="1322" y="1608"/>
                      <a:pt x="1286" y="1608"/>
                    </a:cubicBezTo>
                    <a:lnTo>
                      <a:pt x="369" y="1608"/>
                    </a:lnTo>
                    <a:cubicBezTo>
                      <a:pt x="333" y="1608"/>
                      <a:pt x="298" y="1572"/>
                      <a:pt x="298" y="1548"/>
                    </a:cubicBezTo>
                    <a:lnTo>
                      <a:pt x="298" y="1537"/>
                    </a:lnTo>
                    <a:cubicBezTo>
                      <a:pt x="298" y="1298"/>
                      <a:pt x="500" y="1096"/>
                      <a:pt x="738" y="1096"/>
                    </a:cubicBezTo>
                    <a:lnTo>
                      <a:pt x="917" y="1096"/>
                    </a:lnTo>
                    <a:cubicBezTo>
                      <a:pt x="923" y="1096"/>
                      <a:pt x="929" y="1096"/>
                      <a:pt x="936" y="1096"/>
                    </a:cubicBezTo>
                    <a:close/>
                    <a:moveTo>
                      <a:pt x="822" y="1"/>
                    </a:moveTo>
                    <a:cubicBezTo>
                      <a:pt x="512" y="1"/>
                      <a:pt x="274" y="239"/>
                      <a:pt x="274" y="548"/>
                    </a:cubicBezTo>
                    <a:cubicBezTo>
                      <a:pt x="274" y="679"/>
                      <a:pt x="322" y="798"/>
                      <a:pt x="393" y="894"/>
                    </a:cubicBezTo>
                    <a:cubicBezTo>
                      <a:pt x="167" y="1013"/>
                      <a:pt x="0" y="1251"/>
                      <a:pt x="0" y="1537"/>
                    </a:cubicBezTo>
                    <a:lnTo>
                      <a:pt x="0" y="1548"/>
                    </a:lnTo>
                    <a:cubicBezTo>
                      <a:pt x="0" y="1739"/>
                      <a:pt x="167" y="1906"/>
                      <a:pt x="369" y="1906"/>
                    </a:cubicBezTo>
                    <a:lnTo>
                      <a:pt x="1286" y="1906"/>
                    </a:lnTo>
                    <a:cubicBezTo>
                      <a:pt x="1476" y="1906"/>
                      <a:pt x="1643" y="1739"/>
                      <a:pt x="1643" y="1548"/>
                    </a:cubicBezTo>
                    <a:lnTo>
                      <a:pt x="1643" y="1537"/>
                    </a:lnTo>
                    <a:cubicBezTo>
                      <a:pt x="1643" y="1251"/>
                      <a:pt x="1476" y="1013"/>
                      <a:pt x="1262" y="894"/>
                    </a:cubicBezTo>
                    <a:cubicBezTo>
                      <a:pt x="1334" y="798"/>
                      <a:pt x="1381" y="679"/>
                      <a:pt x="1381" y="548"/>
                    </a:cubicBezTo>
                    <a:cubicBezTo>
                      <a:pt x="1381" y="251"/>
                      <a:pt x="1143" y="1"/>
                      <a:pt x="82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2156;p45">
                <a:extLst>
                  <a:ext uri="{FF2B5EF4-FFF2-40B4-BE49-F238E27FC236}">
                    <a16:creationId xmlns:a16="http://schemas.microsoft.com/office/drawing/2014/main" id="{74AA4258-D14C-1494-3E9E-4C0A73D1954D}"/>
                  </a:ext>
                </a:extLst>
              </p:cNvPr>
              <p:cNvSpPr/>
              <p:nvPr/>
            </p:nvSpPr>
            <p:spPr>
              <a:xfrm>
                <a:off x="6712166" y="2975286"/>
                <a:ext cx="73941" cy="9485"/>
              </a:xfrm>
              <a:custGeom>
                <a:avLst/>
                <a:gdLst/>
                <a:ahLst/>
                <a:cxnLst/>
                <a:rect l="l" t="t" r="r" b="b"/>
                <a:pathLst>
                  <a:path w="2323" h="298" extrusionOk="0">
                    <a:moveTo>
                      <a:pt x="155" y="0"/>
                    </a:moveTo>
                    <a:cubicBezTo>
                      <a:pt x="72" y="0"/>
                      <a:pt x="0" y="60"/>
                      <a:pt x="0" y="155"/>
                    </a:cubicBezTo>
                    <a:cubicBezTo>
                      <a:pt x="0" y="238"/>
                      <a:pt x="60" y="298"/>
                      <a:pt x="155" y="298"/>
                    </a:cubicBezTo>
                    <a:lnTo>
                      <a:pt x="2179" y="298"/>
                    </a:lnTo>
                    <a:cubicBezTo>
                      <a:pt x="2251" y="298"/>
                      <a:pt x="2322" y="238"/>
                      <a:pt x="2322" y="155"/>
                    </a:cubicBezTo>
                    <a:cubicBezTo>
                      <a:pt x="2322" y="60"/>
                      <a:pt x="2263" y="0"/>
                      <a:pt x="217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2157;p45">
                <a:extLst>
                  <a:ext uri="{FF2B5EF4-FFF2-40B4-BE49-F238E27FC236}">
                    <a16:creationId xmlns:a16="http://schemas.microsoft.com/office/drawing/2014/main" id="{EFA6FAB1-9890-0A01-5DB6-E20BA3FCCCE1}"/>
                  </a:ext>
                </a:extLst>
              </p:cNvPr>
              <p:cNvSpPr/>
              <p:nvPr/>
            </p:nvSpPr>
            <p:spPr>
              <a:xfrm>
                <a:off x="6712166" y="2993461"/>
                <a:ext cx="73941" cy="9517"/>
              </a:xfrm>
              <a:custGeom>
                <a:avLst/>
                <a:gdLst/>
                <a:ahLst/>
                <a:cxnLst/>
                <a:rect l="l" t="t" r="r" b="b"/>
                <a:pathLst>
                  <a:path w="2323" h="299" extrusionOk="0">
                    <a:moveTo>
                      <a:pt x="155" y="1"/>
                    </a:moveTo>
                    <a:cubicBezTo>
                      <a:pt x="72" y="1"/>
                      <a:pt x="0" y="60"/>
                      <a:pt x="0" y="143"/>
                    </a:cubicBezTo>
                    <a:cubicBezTo>
                      <a:pt x="0" y="239"/>
                      <a:pt x="60" y="298"/>
                      <a:pt x="155" y="298"/>
                    </a:cubicBezTo>
                    <a:lnTo>
                      <a:pt x="2179" y="298"/>
                    </a:lnTo>
                    <a:cubicBezTo>
                      <a:pt x="2251" y="298"/>
                      <a:pt x="2322" y="239"/>
                      <a:pt x="2322" y="143"/>
                    </a:cubicBezTo>
                    <a:cubicBezTo>
                      <a:pt x="2322" y="60"/>
                      <a:pt x="2263" y="1"/>
                      <a:pt x="217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2158;p45">
                <a:extLst>
                  <a:ext uri="{FF2B5EF4-FFF2-40B4-BE49-F238E27FC236}">
                    <a16:creationId xmlns:a16="http://schemas.microsoft.com/office/drawing/2014/main" id="{2629A301-9460-DCFE-1792-00D2B0894D62}"/>
                  </a:ext>
                </a:extLst>
              </p:cNvPr>
              <p:cNvSpPr/>
              <p:nvPr/>
            </p:nvSpPr>
            <p:spPr>
              <a:xfrm>
                <a:off x="6712166" y="3012050"/>
                <a:ext cx="73941" cy="9485"/>
              </a:xfrm>
              <a:custGeom>
                <a:avLst/>
                <a:gdLst/>
                <a:ahLst/>
                <a:cxnLst/>
                <a:rect l="l" t="t" r="r" b="b"/>
                <a:pathLst>
                  <a:path w="2323" h="298" extrusionOk="0">
                    <a:moveTo>
                      <a:pt x="155" y="0"/>
                    </a:moveTo>
                    <a:cubicBezTo>
                      <a:pt x="72" y="0"/>
                      <a:pt x="0" y="60"/>
                      <a:pt x="0" y="143"/>
                    </a:cubicBezTo>
                    <a:cubicBezTo>
                      <a:pt x="0" y="238"/>
                      <a:pt x="60" y="298"/>
                      <a:pt x="155" y="298"/>
                    </a:cubicBezTo>
                    <a:lnTo>
                      <a:pt x="2179" y="298"/>
                    </a:lnTo>
                    <a:cubicBezTo>
                      <a:pt x="2263" y="274"/>
                      <a:pt x="2322" y="214"/>
                      <a:pt x="2322" y="143"/>
                    </a:cubicBezTo>
                    <a:cubicBezTo>
                      <a:pt x="2322" y="71"/>
                      <a:pt x="2263" y="0"/>
                      <a:pt x="217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2159;p45">
                <a:extLst>
                  <a:ext uri="{FF2B5EF4-FFF2-40B4-BE49-F238E27FC236}">
                    <a16:creationId xmlns:a16="http://schemas.microsoft.com/office/drawing/2014/main" id="{61B4B141-91D3-97BF-2D1E-3F3D55E39856}"/>
                  </a:ext>
                </a:extLst>
              </p:cNvPr>
              <p:cNvSpPr/>
              <p:nvPr/>
            </p:nvSpPr>
            <p:spPr>
              <a:xfrm>
                <a:off x="6662511" y="3103752"/>
                <a:ext cx="73941" cy="27310"/>
              </a:xfrm>
              <a:custGeom>
                <a:avLst/>
                <a:gdLst/>
                <a:ahLst/>
                <a:cxnLst/>
                <a:rect l="l" t="t" r="r" b="b"/>
                <a:pathLst>
                  <a:path w="2323" h="858" extrusionOk="0">
                    <a:moveTo>
                      <a:pt x="2037" y="298"/>
                    </a:moveTo>
                    <a:lnTo>
                      <a:pt x="2037" y="584"/>
                    </a:lnTo>
                    <a:lnTo>
                      <a:pt x="298" y="584"/>
                    </a:lnTo>
                    <a:lnTo>
                      <a:pt x="298" y="298"/>
                    </a:lnTo>
                    <a:close/>
                    <a:moveTo>
                      <a:pt x="144" y="0"/>
                    </a:moveTo>
                    <a:cubicBezTo>
                      <a:pt x="72" y="0"/>
                      <a:pt x="1" y="60"/>
                      <a:pt x="1" y="155"/>
                    </a:cubicBezTo>
                    <a:lnTo>
                      <a:pt x="1" y="715"/>
                    </a:lnTo>
                    <a:cubicBezTo>
                      <a:pt x="1" y="786"/>
                      <a:pt x="60" y="858"/>
                      <a:pt x="144" y="858"/>
                    </a:cubicBezTo>
                    <a:lnTo>
                      <a:pt x="2168" y="858"/>
                    </a:lnTo>
                    <a:cubicBezTo>
                      <a:pt x="2251" y="858"/>
                      <a:pt x="2322" y="798"/>
                      <a:pt x="2322" y="715"/>
                    </a:cubicBezTo>
                    <a:lnTo>
                      <a:pt x="2322" y="155"/>
                    </a:lnTo>
                    <a:cubicBezTo>
                      <a:pt x="2322" y="72"/>
                      <a:pt x="2263" y="0"/>
                      <a:pt x="216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2160;p45">
                <a:extLst>
                  <a:ext uri="{FF2B5EF4-FFF2-40B4-BE49-F238E27FC236}">
                    <a16:creationId xmlns:a16="http://schemas.microsoft.com/office/drawing/2014/main" id="{F0A133AA-A883-DEB4-A5F6-6DFAADCA4A00}"/>
                  </a:ext>
                </a:extLst>
              </p:cNvPr>
              <p:cNvSpPr/>
              <p:nvPr/>
            </p:nvSpPr>
            <p:spPr>
              <a:xfrm>
                <a:off x="6662893" y="3140134"/>
                <a:ext cx="73941" cy="9485"/>
              </a:xfrm>
              <a:custGeom>
                <a:avLst/>
                <a:gdLst/>
                <a:ahLst/>
                <a:cxnLst/>
                <a:rect l="l" t="t" r="r" b="b"/>
                <a:pathLst>
                  <a:path w="2323" h="298" extrusionOk="0">
                    <a:moveTo>
                      <a:pt x="155" y="0"/>
                    </a:moveTo>
                    <a:cubicBezTo>
                      <a:pt x="72" y="0"/>
                      <a:pt x="1" y="60"/>
                      <a:pt x="1" y="155"/>
                    </a:cubicBezTo>
                    <a:cubicBezTo>
                      <a:pt x="1" y="238"/>
                      <a:pt x="60" y="298"/>
                      <a:pt x="155" y="298"/>
                    </a:cubicBezTo>
                    <a:lnTo>
                      <a:pt x="2180" y="298"/>
                    </a:lnTo>
                    <a:cubicBezTo>
                      <a:pt x="2251" y="298"/>
                      <a:pt x="2322" y="238"/>
                      <a:pt x="2322" y="155"/>
                    </a:cubicBezTo>
                    <a:cubicBezTo>
                      <a:pt x="2322" y="60"/>
                      <a:pt x="2251" y="0"/>
                      <a:pt x="218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45" name="Google Shape;2146;p45">
            <a:extLst>
              <a:ext uri="{FF2B5EF4-FFF2-40B4-BE49-F238E27FC236}">
                <a16:creationId xmlns:a16="http://schemas.microsoft.com/office/drawing/2014/main" id="{FEAFB608-3779-9AF9-D61E-14E4190597F8}"/>
              </a:ext>
            </a:extLst>
          </p:cNvPr>
          <p:cNvGrpSpPr/>
          <p:nvPr/>
        </p:nvGrpSpPr>
        <p:grpSpPr>
          <a:xfrm rot="5400000">
            <a:off x="8059205" y="2941109"/>
            <a:ext cx="1283547" cy="1283142"/>
            <a:chOff x="1556113" y="2730075"/>
            <a:chExt cx="950725" cy="948950"/>
          </a:xfrm>
          <a:solidFill>
            <a:schemeClr val="accent6">
              <a:lumMod val="50000"/>
            </a:schemeClr>
          </a:solidFill>
        </p:grpSpPr>
        <p:sp>
          <p:nvSpPr>
            <p:cNvPr id="146" name="Google Shape;2147;p45">
              <a:extLst>
                <a:ext uri="{FF2B5EF4-FFF2-40B4-BE49-F238E27FC236}">
                  <a16:creationId xmlns:a16="http://schemas.microsoft.com/office/drawing/2014/main" id="{DC22BE2D-8972-BEAF-8886-F8A5DFEFE306}"/>
                </a:ext>
              </a:extLst>
            </p:cNvPr>
            <p:cNvSpPr/>
            <p:nvPr/>
          </p:nvSpPr>
          <p:spPr>
            <a:xfrm>
              <a:off x="1556113" y="2730075"/>
              <a:ext cx="950725" cy="948950"/>
            </a:xfrm>
            <a:custGeom>
              <a:avLst/>
              <a:gdLst/>
              <a:ahLst/>
              <a:cxnLst/>
              <a:rect l="l" t="t" r="r" b="b"/>
              <a:pathLst>
                <a:path w="38029" h="37958" extrusionOk="0">
                  <a:moveTo>
                    <a:pt x="19026" y="1"/>
                  </a:moveTo>
                  <a:cubicBezTo>
                    <a:pt x="8513" y="1"/>
                    <a:pt x="0" y="8478"/>
                    <a:pt x="0" y="18979"/>
                  </a:cubicBezTo>
                  <a:cubicBezTo>
                    <a:pt x="0" y="29480"/>
                    <a:pt x="8525" y="37958"/>
                    <a:pt x="19026" y="37958"/>
                  </a:cubicBezTo>
                  <a:lnTo>
                    <a:pt x="38029" y="37958"/>
                  </a:lnTo>
                  <a:lnTo>
                    <a:pt x="38029" y="19003"/>
                  </a:lnTo>
                  <a:cubicBezTo>
                    <a:pt x="38029" y="8490"/>
                    <a:pt x="29504" y="1"/>
                    <a:pt x="1902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7" name="Google Shape;2150;p45">
              <a:extLst>
                <a:ext uri="{FF2B5EF4-FFF2-40B4-BE49-F238E27FC236}">
                  <a16:creationId xmlns:a16="http://schemas.microsoft.com/office/drawing/2014/main" id="{2C4AD154-43F2-160B-45BB-F0E9A899B9A3}"/>
                </a:ext>
              </a:extLst>
            </p:cNvPr>
            <p:cNvGrpSpPr/>
            <p:nvPr/>
          </p:nvGrpSpPr>
          <p:grpSpPr>
            <a:xfrm>
              <a:off x="1840081" y="3011714"/>
              <a:ext cx="382824" cy="385664"/>
              <a:chOff x="6571955" y="2919170"/>
              <a:chExt cx="308878" cy="311170"/>
            </a:xfrm>
            <a:grpFill/>
          </p:grpSpPr>
          <p:sp>
            <p:nvSpPr>
              <p:cNvPr id="148" name="Google Shape;2151;p45">
                <a:extLst>
                  <a:ext uri="{FF2B5EF4-FFF2-40B4-BE49-F238E27FC236}">
                    <a16:creationId xmlns:a16="http://schemas.microsoft.com/office/drawing/2014/main" id="{CC2F2BA1-7116-78B2-9660-D6E6F82774EF}"/>
                  </a:ext>
                </a:extLst>
              </p:cNvPr>
              <p:cNvSpPr/>
              <p:nvPr/>
            </p:nvSpPr>
            <p:spPr>
              <a:xfrm>
                <a:off x="6571955" y="2919170"/>
                <a:ext cx="245982" cy="237675"/>
              </a:xfrm>
              <a:custGeom>
                <a:avLst/>
                <a:gdLst/>
                <a:ahLst/>
                <a:cxnLst/>
                <a:rect l="l" t="t" r="r" b="b"/>
                <a:pathLst>
                  <a:path w="7728" h="7467" extrusionOk="0">
                    <a:moveTo>
                      <a:pt x="3084" y="1680"/>
                    </a:moveTo>
                    <a:cubicBezTo>
                      <a:pt x="3405" y="1680"/>
                      <a:pt x="3679" y="1942"/>
                      <a:pt x="3679" y="2275"/>
                    </a:cubicBezTo>
                    <a:lnTo>
                      <a:pt x="3679" y="4049"/>
                    </a:lnTo>
                    <a:cubicBezTo>
                      <a:pt x="3679" y="4371"/>
                      <a:pt x="3405" y="4644"/>
                      <a:pt x="3084" y="4644"/>
                    </a:cubicBezTo>
                    <a:lnTo>
                      <a:pt x="2203" y="4644"/>
                    </a:lnTo>
                    <a:cubicBezTo>
                      <a:pt x="2143" y="4644"/>
                      <a:pt x="2084" y="4680"/>
                      <a:pt x="2072" y="4740"/>
                    </a:cubicBezTo>
                    <a:cubicBezTo>
                      <a:pt x="2060" y="4787"/>
                      <a:pt x="1929" y="5204"/>
                      <a:pt x="2096" y="5490"/>
                    </a:cubicBezTo>
                    <a:cubicBezTo>
                      <a:pt x="2036" y="5478"/>
                      <a:pt x="1977" y="5442"/>
                      <a:pt x="1917" y="5395"/>
                    </a:cubicBezTo>
                    <a:cubicBezTo>
                      <a:pt x="1786" y="5299"/>
                      <a:pt x="1703" y="5073"/>
                      <a:pt x="1679" y="4775"/>
                    </a:cubicBezTo>
                    <a:cubicBezTo>
                      <a:pt x="1679" y="4704"/>
                      <a:pt x="1608" y="4644"/>
                      <a:pt x="1536" y="4644"/>
                    </a:cubicBezTo>
                    <a:lnTo>
                      <a:pt x="822" y="4644"/>
                    </a:lnTo>
                    <a:cubicBezTo>
                      <a:pt x="488" y="4644"/>
                      <a:pt x="226" y="4371"/>
                      <a:pt x="226" y="4049"/>
                    </a:cubicBezTo>
                    <a:lnTo>
                      <a:pt x="226" y="2275"/>
                    </a:lnTo>
                    <a:cubicBezTo>
                      <a:pt x="226" y="1942"/>
                      <a:pt x="488" y="1680"/>
                      <a:pt x="822" y="1680"/>
                    </a:cubicBezTo>
                    <a:close/>
                    <a:moveTo>
                      <a:pt x="2739" y="1"/>
                    </a:moveTo>
                    <a:cubicBezTo>
                      <a:pt x="2334" y="1"/>
                      <a:pt x="2024" y="322"/>
                      <a:pt x="2024" y="715"/>
                    </a:cubicBezTo>
                    <a:lnTo>
                      <a:pt x="2024" y="1382"/>
                    </a:lnTo>
                    <a:lnTo>
                      <a:pt x="881" y="1382"/>
                    </a:lnTo>
                    <a:cubicBezTo>
                      <a:pt x="393" y="1382"/>
                      <a:pt x="0" y="1763"/>
                      <a:pt x="0" y="2263"/>
                    </a:cubicBezTo>
                    <a:lnTo>
                      <a:pt x="0" y="4025"/>
                    </a:lnTo>
                    <a:cubicBezTo>
                      <a:pt x="0" y="4513"/>
                      <a:pt x="393" y="4906"/>
                      <a:pt x="881" y="4906"/>
                    </a:cubicBezTo>
                    <a:lnTo>
                      <a:pt x="1465" y="4906"/>
                    </a:lnTo>
                    <a:cubicBezTo>
                      <a:pt x="1500" y="5240"/>
                      <a:pt x="1619" y="5466"/>
                      <a:pt x="1822" y="5621"/>
                    </a:cubicBezTo>
                    <a:cubicBezTo>
                      <a:pt x="1893" y="5668"/>
                      <a:pt x="1953" y="5704"/>
                      <a:pt x="2024" y="5740"/>
                    </a:cubicBezTo>
                    <a:lnTo>
                      <a:pt x="2024" y="7323"/>
                    </a:lnTo>
                    <a:lnTo>
                      <a:pt x="1977" y="7323"/>
                    </a:lnTo>
                    <a:cubicBezTo>
                      <a:pt x="1977" y="7395"/>
                      <a:pt x="2036" y="7466"/>
                      <a:pt x="2131" y="7466"/>
                    </a:cubicBezTo>
                    <a:cubicBezTo>
                      <a:pt x="2215" y="7466"/>
                      <a:pt x="2274" y="7407"/>
                      <a:pt x="2274" y="7323"/>
                    </a:cubicBezTo>
                    <a:lnTo>
                      <a:pt x="2274" y="5787"/>
                    </a:lnTo>
                    <a:lnTo>
                      <a:pt x="2298" y="5787"/>
                    </a:lnTo>
                    <a:cubicBezTo>
                      <a:pt x="2393" y="5787"/>
                      <a:pt x="2489" y="5776"/>
                      <a:pt x="2548" y="5752"/>
                    </a:cubicBezTo>
                    <a:cubicBezTo>
                      <a:pt x="2620" y="5740"/>
                      <a:pt x="2679" y="5668"/>
                      <a:pt x="2679" y="5597"/>
                    </a:cubicBezTo>
                    <a:cubicBezTo>
                      <a:pt x="2679" y="5514"/>
                      <a:pt x="2620" y="5442"/>
                      <a:pt x="2548" y="5430"/>
                    </a:cubicBezTo>
                    <a:cubicBezTo>
                      <a:pt x="2477" y="5406"/>
                      <a:pt x="2429" y="5383"/>
                      <a:pt x="2393" y="5335"/>
                    </a:cubicBezTo>
                    <a:cubicBezTo>
                      <a:pt x="2322" y="5216"/>
                      <a:pt x="2334" y="5037"/>
                      <a:pt x="2370" y="4906"/>
                    </a:cubicBezTo>
                    <a:lnTo>
                      <a:pt x="3120" y="4906"/>
                    </a:lnTo>
                    <a:cubicBezTo>
                      <a:pt x="3620" y="4906"/>
                      <a:pt x="4001" y="4513"/>
                      <a:pt x="4001" y="4025"/>
                    </a:cubicBezTo>
                    <a:lnTo>
                      <a:pt x="4001" y="2263"/>
                    </a:lnTo>
                    <a:cubicBezTo>
                      <a:pt x="4001" y="1763"/>
                      <a:pt x="3620" y="1382"/>
                      <a:pt x="3120" y="1382"/>
                    </a:cubicBezTo>
                    <a:lnTo>
                      <a:pt x="2298" y="1382"/>
                    </a:lnTo>
                    <a:lnTo>
                      <a:pt x="2298" y="1156"/>
                    </a:lnTo>
                    <a:lnTo>
                      <a:pt x="3024" y="1156"/>
                    </a:lnTo>
                    <a:cubicBezTo>
                      <a:pt x="3096" y="1156"/>
                      <a:pt x="3167" y="1096"/>
                      <a:pt x="3167" y="1013"/>
                    </a:cubicBezTo>
                    <a:cubicBezTo>
                      <a:pt x="3167" y="930"/>
                      <a:pt x="3108" y="858"/>
                      <a:pt x="3024" y="858"/>
                    </a:cubicBezTo>
                    <a:lnTo>
                      <a:pt x="2298" y="858"/>
                    </a:lnTo>
                    <a:lnTo>
                      <a:pt x="2298" y="692"/>
                    </a:lnTo>
                    <a:cubicBezTo>
                      <a:pt x="2298" y="453"/>
                      <a:pt x="2489" y="263"/>
                      <a:pt x="2727" y="263"/>
                    </a:cubicBezTo>
                    <a:lnTo>
                      <a:pt x="7001" y="263"/>
                    </a:lnTo>
                    <a:cubicBezTo>
                      <a:pt x="7239" y="263"/>
                      <a:pt x="7430" y="453"/>
                      <a:pt x="7430" y="692"/>
                    </a:cubicBezTo>
                    <a:lnTo>
                      <a:pt x="7430" y="858"/>
                    </a:lnTo>
                    <a:lnTo>
                      <a:pt x="3632" y="858"/>
                    </a:lnTo>
                    <a:cubicBezTo>
                      <a:pt x="3560" y="858"/>
                      <a:pt x="3489" y="918"/>
                      <a:pt x="3489" y="1013"/>
                    </a:cubicBezTo>
                    <a:cubicBezTo>
                      <a:pt x="3489" y="1084"/>
                      <a:pt x="3548" y="1156"/>
                      <a:pt x="3632" y="1156"/>
                    </a:cubicBezTo>
                    <a:lnTo>
                      <a:pt x="7430" y="1156"/>
                    </a:lnTo>
                    <a:lnTo>
                      <a:pt x="7430" y="1823"/>
                    </a:lnTo>
                    <a:cubicBezTo>
                      <a:pt x="7430" y="1906"/>
                      <a:pt x="7489" y="1977"/>
                      <a:pt x="7573" y="1977"/>
                    </a:cubicBezTo>
                    <a:cubicBezTo>
                      <a:pt x="7656" y="1977"/>
                      <a:pt x="7727" y="1918"/>
                      <a:pt x="7727" y="1823"/>
                    </a:cubicBezTo>
                    <a:lnTo>
                      <a:pt x="7727" y="715"/>
                    </a:lnTo>
                    <a:cubicBezTo>
                      <a:pt x="7727" y="311"/>
                      <a:pt x="7394" y="1"/>
                      <a:pt x="701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2152;p45">
                <a:extLst>
                  <a:ext uri="{FF2B5EF4-FFF2-40B4-BE49-F238E27FC236}">
                    <a16:creationId xmlns:a16="http://schemas.microsoft.com/office/drawing/2014/main" id="{4DE8F391-5349-1C90-B88E-64F44BF8FEA9}"/>
                  </a:ext>
                </a:extLst>
              </p:cNvPr>
              <p:cNvSpPr/>
              <p:nvPr/>
            </p:nvSpPr>
            <p:spPr>
              <a:xfrm>
                <a:off x="6708760" y="3206436"/>
                <a:ext cx="33740" cy="9517"/>
              </a:xfrm>
              <a:custGeom>
                <a:avLst/>
                <a:gdLst/>
                <a:ahLst/>
                <a:cxnLst/>
                <a:rect l="l" t="t" r="r" b="b"/>
                <a:pathLst>
                  <a:path w="1060" h="299" extrusionOk="0">
                    <a:moveTo>
                      <a:pt x="155" y="1"/>
                    </a:moveTo>
                    <a:cubicBezTo>
                      <a:pt x="84" y="1"/>
                      <a:pt x="0" y="60"/>
                      <a:pt x="0" y="156"/>
                    </a:cubicBezTo>
                    <a:cubicBezTo>
                      <a:pt x="0" y="239"/>
                      <a:pt x="60" y="299"/>
                      <a:pt x="155" y="299"/>
                    </a:cubicBezTo>
                    <a:lnTo>
                      <a:pt x="917" y="299"/>
                    </a:lnTo>
                    <a:cubicBezTo>
                      <a:pt x="989" y="299"/>
                      <a:pt x="1060" y="239"/>
                      <a:pt x="1060" y="156"/>
                    </a:cubicBezTo>
                    <a:cubicBezTo>
                      <a:pt x="1060" y="84"/>
                      <a:pt x="1000" y="1"/>
                      <a:pt x="91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2153;p45">
                <a:extLst>
                  <a:ext uri="{FF2B5EF4-FFF2-40B4-BE49-F238E27FC236}">
                    <a16:creationId xmlns:a16="http://schemas.microsoft.com/office/drawing/2014/main" id="{7D9EEC2E-F6BE-73B7-F712-1D2CAE8C9700}"/>
                  </a:ext>
                </a:extLst>
              </p:cNvPr>
              <p:cNvSpPr/>
              <p:nvPr/>
            </p:nvSpPr>
            <p:spPr>
              <a:xfrm>
                <a:off x="6604549" y="2993079"/>
                <a:ext cx="59904" cy="51565"/>
              </a:xfrm>
              <a:custGeom>
                <a:avLst/>
                <a:gdLst/>
                <a:ahLst/>
                <a:cxnLst/>
                <a:rect l="l" t="t" r="r" b="b"/>
                <a:pathLst>
                  <a:path w="1882" h="1620" extrusionOk="0">
                    <a:moveTo>
                      <a:pt x="1346" y="275"/>
                    </a:moveTo>
                    <a:cubicBezTo>
                      <a:pt x="1512" y="275"/>
                      <a:pt x="1596" y="441"/>
                      <a:pt x="1596" y="596"/>
                    </a:cubicBezTo>
                    <a:cubicBezTo>
                      <a:pt x="1596" y="834"/>
                      <a:pt x="1357" y="1096"/>
                      <a:pt x="941" y="1322"/>
                    </a:cubicBezTo>
                    <a:cubicBezTo>
                      <a:pt x="524" y="1096"/>
                      <a:pt x="286" y="834"/>
                      <a:pt x="286" y="596"/>
                    </a:cubicBezTo>
                    <a:cubicBezTo>
                      <a:pt x="286" y="441"/>
                      <a:pt x="381" y="275"/>
                      <a:pt x="536" y="275"/>
                    </a:cubicBezTo>
                    <a:cubicBezTo>
                      <a:pt x="655" y="275"/>
                      <a:pt x="750" y="334"/>
                      <a:pt x="798" y="382"/>
                    </a:cubicBezTo>
                    <a:cubicBezTo>
                      <a:pt x="834" y="429"/>
                      <a:pt x="881" y="441"/>
                      <a:pt x="941" y="441"/>
                    </a:cubicBezTo>
                    <a:cubicBezTo>
                      <a:pt x="1000" y="441"/>
                      <a:pt x="1048" y="406"/>
                      <a:pt x="1095" y="382"/>
                    </a:cubicBezTo>
                    <a:cubicBezTo>
                      <a:pt x="1131" y="334"/>
                      <a:pt x="1226" y="275"/>
                      <a:pt x="1346" y="275"/>
                    </a:cubicBezTo>
                    <a:close/>
                    <a:moveTo>
                      <a:pt x="536" y="1"/>
                    </a:moveTo>
                    <a:cubicBezTo>
                      <a:pt x="238" y="1"/>
                      <a:pt x="0" y="263"/>
                      <a:pt x="0" y="596"/>
                    </a:cubicBezTo>
                    <a:cubicBezTo>
                      <a:pt x="0" y="798"/>
                      <a:pt x="107" y="1215"/>
                      <a:pt x="834" y="1584"/>
                    </a:cubicBezTo>
                    <a:cubicBezTo>
                      <a:pt x="869" y="1608"/>
                      <a:pt x="917" y="1620"/>
                      <a:pt x="941" y="1620"/>
                    </a:cubicBezTo>
                    <a:cubicBezTo>
                      <a:pt x="976" y="1620"/>
                      <a:pt x="1012" y="1608"/>
                      <a:pt x="1048" y="1584"/>
                    </a:cubicBezTo>
                    <a:cubicBezTo>
                      <a:pt x="1762" y="1215"/>
                      <a:pt x="1881" y="798"/>
                      <a:pt x="1881" y="596"/>
                    </a:cubicBezTo>
                    <a:cubicBezTo>
                      <a:pt x="1881" y="263"/>
                      <a:pt x="1643" y="1"/>
                      <a:pt x="1346" y="1"/>
                    </a:cubicBezTo>
                    <a:cubicBezTo>
                      <a:pt x="1167" y="1"/>
                      <a:pt x="1036" y="72"/>
                      <a:pt x="941" y="132"/>
                    </a:cubicBezTo>
                    <a:cubicBezTo>
                      <a:pt x="857" y="72"/>
                      <a:pt x="714" y="1"/>
                      <a:pt x="53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2154;p45">
                <a:extLst>
                  <a:ext uri="{FF2B5EF4-FFF2-40B4-BE49-F238E27FC236}">
                    <a16:creationId xmlns:a16="http://schemas.microsoft.com/office/drawing/2014/main" id="{AF93BE68-D9C4-A32B-9955-1BFD07E60071}"/>
                  </a:ext>
                </a:extLst>
              </p:cNvPr>
              <p:cNvSpPr/>
              <p:nvPr/>
            </p:nvSpPr>
            <p:spPr>
              <a:xfrm>
                <a:off x="6634469" y="2991933"/>
                <a:ext cx="246364" cy="238407"/>
              </a:xfrm>
              <a:custGeom>
                <a:avLst/>
                <a:gdLst/>
                <a:ahLst/>
                <a:cxnLst/>
                <a:rect l="l" t="t" r="r" b="b"/>
                <a:pathLst>
                  <a:path w="7740" h="7490" extrusionOk="0">
                    <a:moveTo>
                      <a:pt x="6847" y="1727"/>
                    </a:moveTo>
                    <a:cubicBezTo>
                      <a:pt x="7180" y="1727"/>
                      <a:pt x="7442" y="1989"/>
                      <a:pt x="7442" y="2323"/>
                    </a:cubicBezTo>
                    <a:lnTo>
                      <a:pt x="7442" y="4085"/>
                    </a:lnTo>
                    <a:lnTo>
                      <a:pt x="7454" y="4085"/>
                    </a:lnTo>
                    <a:cubicBezTo>
                      <a:pt x="7454" y="4406"/>
                      <a:pt x="7192" y="4680"/>
                      <a:pt x="6859" y="4680"/>
                    </a:cubicBezTo>
                    <a:lnTo>
                      <a:pt x="6144" y="4680"/>
                    </a:lnTo>
                    <a:cubicBezTo>
                      <a:pt x="6073" y="4680"/>
                      <a:pt x="6013" y="4740"/>
                      <a:pt x="6001" y="4811"/>
                    </a:cubicBezTo>
                    <a:cubicBezTo>
                      <a:pt x="5990" y="5121"/>
                      <a:pt x="5894" y="5335"/>
                      <a:pt x="5751" y="5454"/>
                    </a:cubicBezTo>
                    <a:cubicBezTo>
                      <a:pt x="5692" y="5490"/>
                      <a:pt x="5632" y="5525"/>
                      <a:pt x="5573" y="5537"/>
                    </a:cubicBezTo>
                    <a:cubicBezTo>
                      <a:pt x="5728" y="5252"/>
                      <a:pt x="5609" y="4835"/>
                      <a:pt x="5597" y="4799"/>
                    </a:cubicBezTo>
                    <a:cubicBezTo>
                      <a:pt x="5585" y="4740"/>
                      <a:pt x="5525" y="4692"/>
                      <a:pt x="5466" y="4692"/>
                    </a:cubicBezTo>
                    <a:lnTo>
                      <a:pt x="4585" y="4692"/>
                    </a:lnTo>
                    <a:cubicBezTo>
                      <a:pt x="4251" y="4692"/>
                      <a:pt x="3989" y="4418"/>
                      <a:pt x="3989" y="4097"/>
                    </a:cubicBezTo>
                    <a:lnTo>
                      <a:pt x="3989" y="2323"/>
                    </a:lnTo>
                    <a:cubicBezTo>
                      <a:pt x="3989" y="1989"/>
                      <a:pt x="4251" y="1727"/>
                      <a:pt x="4585" y="1727"/>
                    </a:cubicBezTo>
                    <a:close/>
                    <a:moveTo>
                      <a:pt x="5430" y="6609"/>
                    </a:moveTo>
                    <a:lnTo>
                      <a:pt x="5430" y="6776"/>
                    </a:lnTo>
                    <a:cubicBezTo>
                      <a:pt x="5430" y="7014"/>
                      <a:pt x="5239" y="7204"/>
                      <a:pt x="5001" y="7204"/>
                    </a:cubicBezTo>
                    <a:lnTo>
                      <a:pt x="727" y="7204"/>
                    </a:lnTo>
                    <a:cubicBezTo>
                      <a:pt x="489" y="7204"/>
                      <a:pt x="298" y="7014"/>
                      <a:pt x="298" y="6776"/>
                    </a:cubicBezTo>
                    <a:lnTo>
                      <a:pt x="298" y="6609"/>
                    </a:lnTo>
                    <a:close/>
                    <a:moveTo>
                      <a:pt x="5573" y="1"/>
                    </a:moveTo>
                    <a:cubicBezTo>
                      <a:pt x="5489" y="1"/>
                      <a:pt x="5418" y="61"/>
                      <a:pt x="5418" y="144"/>
                    </a:cubicBezTo>
                    <a:lnTo>
                      <a:pt x="5418" y="1430"/>
                    </a:lnTo>
                    <a:lnTo>
                      <a:pt x="4585" y="1430"/>
                    </a:lnTo>
                    <a:cubicBezTo>
                      <a:pt x="4096" y="1430"/>
                      <a:pt x="3704" y="1823"/>
                      <a:pt x="3704" y="2311"/>
                    </a:cubicBezTo>
                    <a:lnTo>
                      <a:pt x="3704" y="4073"/>
                    </a:lnTo>
                    <a:cubicBezTo>
                      <a:pt x="3704" y="4573"/>
                      <a:pt x="4096" y="4954"/>
                      <a:pt x="4585" y="4954"/>
                    </a:cubicBezTo>
                    <a:lnTo>
                      <a:pt x="5347" y="4954"/>
                    </a:lnTo>
                    <a:cubicBezTo>
                      <a:pt x="5359" y="5073"/>
                      <a:pt x="5370" y="5264"/>
                      <a:pt x="5311" y="5383"/>
                    </a:cubicBezTo>
                    <a:cubicBezTo>
                      <a:pt x="5287" y="5442"/>
                      <a:pt x="5239" y="5478"/>
                      <a:pt x="5168" y="5478"/>
                    </a:cubicBezTo>
                    <a:cubicBezTo>
                      <a:pt x="5097" y="5490"/>
                      <a:pt x="5025" y="5549"/>
                      <a:pt x="5025" y="5645"/>
                    </a:cubicBezTo>
                    <a:cubicBezTo>
                      <a:pt x="5025" y="5716"/>
                      <a:pt x="5097" y="5787"/>
                      <a:pt x="5168" y="5799"/>
                    </a:cubicBezTo>
                    <a:cubicBezTo>
                      <a:pt x="5228" y="5823"/>
                      <a:pt x="5311" y="5835"/>
                      <a:pt x="5418" y="5835"/>
                    </a:cubicBezTo>
                    <a:lnTo>
                      <a:pt x="5430" y="5835"/>
                    </a:lnTo>
                    <a:lnTo>
                      <a:pt x="5430" y="6323"/>
                    </a:lnTo>
                    <a:lnTo>
                      <a:pt x="298" y="6323"/>
                    </a:lnTo>
                    <a:lnTo>
                      <a:pt x="298" y="5656"/>
                    </a:lnTo>
                    <a:cubicBezTo>
                      <a:pt x="298" y="5585"/>
                      <a:pt x="239" y="5502"/>
                      <a:pt x="144" y="5502"/>
                    </a:cubicBezTo>
                    <a:cubicBezTo>
                      <a:pt x="72" y="5502"/>
                      <a:pt x="1" y="5561"/>
                      <a:pt x="1" y="5656"/>
                    </a:cubicBezTo>
                    <a:lnTo>
                      <a:pt x="1" y="6776"/>
                    </a:lnTo>
                    <a:cubicBezTo>
                      <a:pt x="1" y="7180"/>
                      <a:pt x="334" y="7490"/>
                      <a:pt x="715" y="7490"/>
                    </a:cubicBezTo>
                    <a:lnTo>
                      <a:pt x="4989" y="7490"/>
                    </a:lnTo>
                    <a:cubicBezTo>
                      <a:pt x="5394" y="7490"/>
                      <a:pt x="5704" y="7157"/>
                      <a:pt x="5704" y="6776"/>
                    </a:cubicBezTo>
                    <a:lnTo>
                      <a:pt x="5704" y="5787"/>
                    </a:lnTo>
                    <a:cubicBezTo>
                      <a:pt x="5775" y="5764"/>
                      <a:pt x="5847" y="5728"/>
                      <a:pt x="5906" y="5668"/>
                    </a:cubicBezTo>
                    <a:cubicBezTo>
                      <a:pt x="6097" y="5525"/>
                      <a:pt x="6216" y="5287"/>
                      <a:pt x="6263" y="4954"/>
                    </a:cubicBezTo>
                    <a:lnTo>
                      <a:pt x="6847" y="4954"/>
                    </a:lnTo>
                    <a:cubicBezTo>
                      <a:pt x="7335" y="4954"/>
                      <a:pt x="7728" y="4573"/>
                      <a:pt x="7728" y="4085"/>
                    </a:cubicBezTo>
                    <a:lnTo>
                      <a:pt x="7728" y="2311"/>
                    </a:lnTo>
                    <a:cubicBezTo>
                      <a:pt x="7740" y="1835"/>
                      <a:pt x="7359" y="1430"/>
                      <a:pt x="6859" y="1430"/>
                    </a:cubicBezTo>
                    <a:lnTo>
                      <a:pt x="5716" y="1430"/>
                    </a:lnTo>
                    <a:lnTo>
                      <a:pt x="5716" y="144"/>
                    </a:lnTo>
                    <a:cubicBezTo>
                      <a:pt x="5716" y="72"/>
                      <a:pt x="5656" y="1"/>
                      <a:pt x="557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2155;p45">
                <a:extLst>
                  <a:ext uri="{FF2B5EF4-FFF2-40B4-BE49-F238E27FC236}">
                    <a16:creationId xmlns:a16="http://schemas.microsoft.com/office/drawing/2014/main" id="{85EAB4F2-A505-1A8F-BDCA-CEA43B138494}"/>
                  </a:ext>
                </a:extLst>
              </p:cNvPr>
              <p:cNvSpPr/>
              <p:nvPr/>
            </p:nvSpPr>
            <p:spPr>
              <a:xfrm>
                <a:off x="6790627" y="3057885"/>
                <a:ext cx="52329" cy="60668"/>
              </a:xfrm>
              <a:custGeom>
                <a:avLst/>
                <a:gdLst/>
                <a:ahLst/>
                <a:cxnLst/>
                <a:rect l="l" t="t" r="r" b="b"/>
                <a:pathLst>
                  <a:path w="1644" h="1906" extrusionOk="0">
                    <a:moveTo>
                      <a:pt x="822" y="286"/>
                    </a:moveTo>
                    <a:cubicBezTo>
                      <a:pt x="976" y="286"/>
                      <a:pt x="1084" y="405"/>
                      <a:pt x="1084" y="536"/>
                    </a:cubicBezTo>
                    <a:cubicBezTo>
                      <a:pt x="1084" y="679"/>
                      <a:pt x="964" y="786"/>
                      <a:pt x="822" y="786"/>
                    </a:cubicBezTo>
                    <a:cubicBezTo>
                      <a:pt x="691" y="786"/>
                      <a:pt x="572" y="667"/>
                      <a:pt x="572" y="536"/>
                    </a:cubicBezTo>
                    <a:cubicBezTo>
                      <a:pt x="572" y="405"/>
                      <a:pt x="691" y="286"/>
                      <a:pt x="822" y="286"/>
                    </a:cubicBezTo>
                    <a:close/>
                    <a:moveTo>
                      <a:pt x="936" y="1096"/>
                    </a:moveTo>
                    <a:cubicBezTo>
                      <a:pt x="1165" y="1096"/>
                      <a:pt x="1345" y="1305"/>
                      <a:pt x="1345" y="1548"/>
                    </a:cubicBezTo>
                    <a:cubicBezTo>
                      <a:pt x="1345" y="1572"/>
                      <a:pt x="1322" y="1608"/>
                      <a:pt x="1286" y="1608"/>
                    </a:cubicBezTo>
                    <a:lnTo>
                      <a:pt x="369" y="1608"/>
                    </a:lnTo>
                    <a:cubicBezTo>
                      <a:pt x="333" y="1608"/>
                      <a:pt x="298" y="1572"/>
                      <a:pt x="298" y="1548"/>
                    </a:cubicBezTo>
                    <a:lnTo>
                      <a:pt x="298" y="1537"/>
                    </a:lnTo>
                    <a:cubicBezTo>
                      <a:pt x="298" y="1298"/>
                      <a:pt x="500" y="1096"/>
                      <a:pt x="738" y="1096"/>
                    </a:cubicBezTo>
                    <a:lnTo>
                      <a:pt x="917" y="1096"/>
                    </a:lnTo>
                    <a:cubicBezTo>
                      <a:pt x="923" y="1096"/>
                      <a:pt x="929" y="1096"/>
                      <a:pt x="936" y="1096"/>
                    </a:cubicBezTo>
                    <a:close/>
                    <a:moveTo>
                      <a:pt x="822" y="1"/>
                    </a:moveTo>
                    <a:cubicBezTo>
                      <a:pt x="512" y="1"/>
                      <a:pt x="274" y="239"/>
                      <a:pt x="274" y="548"/>
                    </a:cubicBezTo>
                    <a:cubicBezTo>
                      <a:pt x="274" y="679"/>
                      <a:pt x="322" y="798"/>
                      <a:pt x="393" y="894"/>
                    </a:cubicBezTo>
                    <a:cubicBezTo>
                      <a:pt x="167" y="1013"/>
                      <a:pt x="0" y="1251"/>
                      <a:pt x="0" y="1537"/>
                    </a:cubicBezTo>
                    <a:lnTo>
                      <a:pt x="0" y="1548"/>
                    </a:lnTo>
                    <a:cubicBezTo>
                      <a:pt x="0" y="1739"/>
                      <a:pt x="167" y="1906"/>
                      <a:pt x="369" y="1906"/>
                    </a:cubicBezTo>
                    <a:lnTo>
                      <a:pt x="1286" y="1906"/>
                    </a:lnTo>
                    <a:cubicBezTo>
                      <a:pt x="1476" y="1906"/>
                      <a:pt x="1643" y="1739"/>
                      <a:pt x="1643" y="1548"/>
                    </a:cubicBezTo>
                    <a:lnTo>
                      <a:pt x="1643" y="1537"/>
                    </a:lnTo>
                    <a:cubicBezTo>
                      <a:pt x="1643" y="1251"/>
                      <a:pt x="1476" y="1013"/>
                      <a:pt x="1262" y="894"/>
                    </a:cubicBezTo>
                    <a:cubicBezTo>
                      <a:pt x="1334" y="798"/>
                      <a:pt x="1381" y="679"/>
                      <a:pt x="1381" y="548"/>
                    </a:cubicBezTo>
                    <a:cubicBezTo>
                      <a:pt x="1381" y="251"/>
                      <a:pt x="1143" y="1"/>
                      <a:pt x="82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2156;p45">
                <a:extLst>
                  <a:ext uri="{FF2B5EF4-FFF2-40B4-BE49-F238E27FC236}">
                    <a16:creationId xmlns:a16="http://schemas.microsoft.com/office/drawing/2014/main" id="{0054168C-59CF-B409-858F-26058ACDD843}"/>
                  </a:ext>
                </a:extLst>
              </p:cNvPr>
              <p:cNvSpPr/>
              <p:nvPr/>
            </p:nvSpPr>
            <p:spPr>
              <a:xfrm>
                <a:off x="6712166" y="2975286"/>
                <a:ext cx="73941" cy="9485"/>
              </a:xfrm>
              <a:custGeom>
                <a:avLst/>
                <a:gdLst/>
                <a:ahLst/>
                <a:cxnLst/>
                <a:rect l="l" t="t" r="r" b="b"/>
                <a:pathLst>
                  <a:path w="2323" h="298" extrusionOk="0">
                    <a:moveTo>
                      <a:pt x="155" y="0"/>
                    </a:moveTo>
                    <a:cubicBezTo>
                      <a:pt x="72" y="0"/>
                      <a:pt x="0" y="60"/>
                      <a:pt x="0" y="155"/>
                    </a:cubicBezTo>
                    <a:cubicBezTo>
                      <a:pt x="0" y="238"/>
                      <a:pt x="60" y="298"/>
                      <a:pt x="155" y="298"/>
                    </a:cubicBezTo>
                    <a:lnTo>
                      <a:pt x="2179" y="298"/>
                    </a:lnTo>
                    <a:cubicBezTo>
                      <a:pt x="2251" y="298"/>
                      <a:pt x="2322" y="238"/>
                      <a:pt x="2322" y="155"/>
                    </a:cubicBezTo>
                    <a:cubicBezTo>
                      <a:pt x="2322" y="60"/>
                      <a:pt x="2263" y="0"/>
                      <a:pt x="217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2157;p45">
                <a:extLst>
                  <a:ext uri="{FF2B5EF4-FFF2-40B4-BE49-F238E27FC236}">
                    <a16:creationId xmlns:a16="http://schemas.microsoft.com/office/drawing/2014/main" id="{E892B874-1C43-77C2-BAFE-FB73B70B8089}"/>
                  </a:ext>
                </a:extLst>
              </p:cNvPr>
              <p:cNvSpPr/>
              <p:nvPr/>
            </p:nvSpPr>
            <p:spPr>
              <a:xfrm>
                <a:off x="6712166" y="2993461"/>
                <a:ext cx="73941" cy="9517"/>
              </a:xfrm>
              <a:custGeom>
                <a:avLst/>
                <a:gdLst/>
                <a:ahLst/>
                <a:cxnLst/>
                <a:rect l="l" t="t" r="r" b="b"/>
                <a:pathLst>
                  <a:path w="2323" h="299" extrusionOk="0">
                    <a:moveTo>
                      <a:pt x="155" y="1"/>
                    </a:moveTo>
                    <a:cubicBezTo>
                      <a:pt x="72" y="1"/>
                      <a:pt x="0" y="60"/>
                      <a:pt x="0" y="143"/>
                    </a:cubicBezTo>
                    <a:cubicBezTo>
                      <a:pt x="0" y="239"/>
                      <a:pt x="60" y="298"/>
                      <a:pt x="155" y="298"/>
                    </a:cubicBezTo>
                    <a:lnTo>
                      <a:pt x="2179" y="298"/>
                    </a:lnTo>
                    <a:cubicBezTo>
                      <a:pt x="2251" y="298"/>
                      <a:pt x="2322" y="239"/>
                      <a:pt x="2322" y="143"/>
                    </a:cubicBezTo>
                    <a:cubicBezTo>
                      <a:pt x="2322" y="60"/>
                      <a:pt x="2263" y="1"/>
                      <a:pt x="2179"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2158;p45">
                <a:extLst>
                  <a:ext uri="{FF2B5EF4-FFF2-40B4-BE49-F238E27FC236}">
                    <a16:creationId xmlns:a16="http://schemas.microsoft.com/office/drawing/2014/main" id="{F7A3FAFD-1A1E-5203-086F-FFC9F2DC6105}"/>
                  </a:ext>
                </a:extLst>
              </p:cNvPr>
              <p:cNvSpPr/>
              <p:nvPr/>
            </p:nvSpPr>
            <p:spPr>
              <a:xfrm>
                <a:off x="6712166" y="3012050"/>
                <a:ext cx="73941" cy="9485"/>
              </a:xfrm>
              <a:custGeom>
                <a:avLst/>
                <a:gdLst/>
                <a:ahLst/>
                <a:cxnLst/>
                <a:rect l="l" t="t" r="r" b="b"/>
                <a:pathLst>
                  <a:path w="2323" h="298" extrusionOk="0">
                    <a:moveTo>
                      <a:pt x="155" y="0"/>
                    </a:moveTo>
                    <a:cubicBezTo>
                      <a:pt x="72" y="0"/>
                      <a:pt x="0" y="60"/>
                      <a:pt x="0" y="143"/>
                    </a:cubicBezTo>
                    <a:cubicBezTo>
                      <a:pt x="0" y="238"/>
                      <a:pt x="60" y="298"/>
                      <a:pt x="155" y="298"/>
                    </a:cubicBezTo>
                    <a:lnTo>
                      <a:pt x="2179" y="298"/>
                    </a:lnTo>
                    <a:cubicBezTo>
                      <a:pt x="2263" y="274"/>
                      <a:pt x="2322" y="214"/>
                      <a:pt x="2322" y="143"/>
                    </a:cubicBezTo>
                    <a:cubicBezTo>
                      <a:pt x="2322" y="71"/>
                      <a:pt x="2263" y="0"/>
                      <a:pt x="217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2159;p45">
                <a:extLst>
                  <a:ext uri="{FF2B5EF4-FFF2-40B4-BE49-F238E27FC236}">
                    <a16:creationId xmlns:a16="http://schemas.microsoft.com/office/drawing/2014/main" id="{9C34C9C2-0C03-A5E5-DF78-FBE23AD0EF79}"/>
                  </a:ext>
                </a:extLst>
              </p:cNvPr>
              <p:cNvSpPr/>
              <p:nvPr/>
            </p:nvSpPr>
            <p:spPr>
              <a:xfrm>
                <a:off x="6662511" y="3103752"/>
                <a:ext cx="73941" cy="27310"/>
              </a:xfrm>
              <a:custGeom>
                <a:avLst/>
                <a:gdLst/>
                <a:ahLst/>
                <a:cxnLst/>
                <a:rect l="l" t="t" r="r" b="b"/>
                <a:pathLst>
                  <a:path w="2323" h="858" extrusionOk="0">
                    <a:moveTo>
                      <a:pt x="2037" y="298"/>
                    </a:moveTo>
                    <a:lnTo>
                      <a:pt x="2037" y="584"/>
                    </a:lnTo>
                    <a:lnTo>
                      <a:pt x="298" y="584"/>
                    </a:lnTo>
                    <a:lnTo>
                      <a:pt x="298" y="298"/>
                    </a:lnTo>
                    <a:close/>
                    <a:moveTo>
                      <a:pt x="144" y="0"/>
                    </a:moveTo>
                    <a:cubicBezTo>
                      <a:pt x="72" y="0"/>
                      <a:pt x="1" y="60"/>
                      <a:pt x="1" y="155"/>
                    </a:cubicBezTo>
                    <a:lnTo>
                      <a:pt x="1" y="715"/>
                    </a:lnTo>
                    <a:cubicBezTo>
                      <a:pt x="1" y="786"/>
                      <a:pt x="60" y="858"/>
                      <a:pt x="144" y="858"/>
                    </a:cubicBezTo>
                    <a:lnTo>
                      <a:pt x="2168" y="858"/>
                    </a:lnTo>
                    <a:cubicBezTo>
                      <a:pt x="2251" y="858"/>
                      <a:pt x="2322" y="798"/>
                      <a:pt x="2322" y="715"/>
                    </a:cubicBezTo>
                    <a:lnTo>
                      <a:pt x="2322" y="155"/>
                    </a:lnTo>
                    <a:cubicBezTo>
                      <a:pt x="2322" y="72"/>
                      <a:pt x="2263" y="0"/>
                      <a:pt x="216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2160;p45">
                <a:extLst>
                  <a:ext uri="{FF2B5EF4-FFF2-40B4-BE49-F238E27FC236}">
                    <a16:creationId xmlns:a16="http://schemas.microsoft.com/office/drawing/2014/main" id="{AC3D1E28-1505-918A-0468-C09252829423}"/>
                  </a:ext>
                </a:extLst>
              </p:cNvPr>
              <p:cNvSpPr/>
              <p:nvPr/>
            </p:nvSpPr>
            <p:spPr>
              <a:xfrm>
                <a:off x="6662893" y="3140134"/>
                <a:ext cx="73941" cy="9485"/>
              </a:xfrm>
              <a:custGeom>
                <a:avLst/>
                <a:gdLst/>
                <a:ahLst/>
                <a:cxnLst/>
                <a:rect l="l" t="t" r="r" b="b"/>
                <a:pathLst>
                  <a:path w="2323" h="298" extrusionOk="0">
                    <a:moveTo>
                      <a:pt x="155" y="0"/>
                    </a:moveTo>
                    <a:cubicBezTo>
                      <a:pt x="72" y="0"/>
                      <a:pt x="1" y="60"/>
                      <a:pt x="1" y="155"/>
                    </a:cubicBezTo>
                    <a:cubicBezTo>
                      <a:pt x="1" y="238"/>
                      <a:pt x="60" y="298"/>
                      <a:pt x="155" y="298"/>
                    </a:cubicBezTo>
                    <a:lnTo>
                      <a:pt x="2180" y="298"/>
                    </a:lnTo>
                    <a:cubicBezTo>
                      <a:pt x="2251" y="298"/>
                      <a:pt x="2322" y="238"/>
                      <a:pt x="2322" y="155"/>
                    </a:cubicBezTo>
                    <a:cubicBezTo>
                      <a:pt x="2322" y="60"/>
                      <a:pt x="2251" y="0"/>
                      <a:pt x="218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59" name="Google Shape;2146;p45">
            <a:extLst>
              <a:ext uri="{FF2B5EF4-FFF2-40B4-BE49-F238E27FC236}">
                <a16:creationId xmlns:a16="http://schemas.microsoft.com/office/drawing/2014/main" id="{A909AF49-6ABC-9FFB-2E24-9340BD68D92B}"/>
              </a:ext>
            </a:extLst>
          </p:cNvPr>
          <p:cNvGrpSpPr/>
          <p:nvPr/>
        </p:nvGrpSpPr>
        <p:grpSpPr>
          <a:xfrm rot="16200000" flipH="1">
            <a:off x="3392333" y="1469590"/>
            <a:ext cx="1610152" cy="1695846"/>
            <a:chOff x="1556113" y="2730075"/>
            <a:chExt cx="950725" cy="948950"/>
          </a:xfrm>
          <a:solidFill>
            <a:schemeClr val="accent1">
              <a:lumMod val="75000"/>
            </a:schemeClr>
          </a:solidFill>
        </p:grpSpPr>
        <p:sp>
          <p:nvSpPr>
            <p:cNvPr id="160" name="Google Shape;2147;p45">
              <a:extLst>
                <a:ext uri="{FF2B5EF4-FFF2-40B4-BE49-F238E27FC236}">
                  <a16:creationId xmlns:a16="http://schemas.microsoft.com/office/drawing/2014/main" id="{34A165E5-3B55-731C-951B-C9414D09F8C9}"/>
                </a:ext>
              </a:extLst>
            </p:cNvPr>
            <p:cNvSpPr/>
            <p:nvPr/>
          </p:nvSpPr>
          <p:spPr>
            <a:xfrm>
              <a:off x="1556113" y="2730075"/>
              <a:ext cx="950725" cy="948950"/>
            </a:xfrm>
            <a:custGeom>
              <a:avLst/>
              <a:gdLst/>
              <a:ahLst/>
              <a:cxnLst/>
              <a:rect l="l" t="t" r="r" b="b"/>
              <a:pathLst>
                <a:path w="38029" h="37958" extrusionOk="0">
                  <a:moveTo>
                    <a:pt x="19026" y="1"/>
                  </a:moveTo>
                  <a:cubicBezTo>
                    <a:pt x="8513" y="1"/>
                    <a:pt x="0" y="8478"/>
                    <a:pt x="0" y="18979"/>
                  </a:cubicBezTo>
                  <a:cubicBezTo>
                    <a:pt x="0" y="29480"/>
                    <a:pt x="8525" y="37958"/>
                    <a:pt x="19026" y="37958"/>
                  </a:cubicBezTo>
                  <a:lnTo>
                    <a:pt x="38029" y="37958"/>
                  </a:lnTo>
                  <a:lnTo>
                    <a:pt x="38029" y="19003"/>
                  </a:lnTo>
                  <a:cubicBezTo>
                    <a:pt x="38029" y="8490"/>
                    <a:pt x="29504" y="1"/>
                    <a:pt x="1902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1" name="Google Shape;2150;p45">
              <a:extLst>
                <a:ext uri="{FF2B5EF4-FFF2-40B4-BE49-F238E27FC236}">
                  <a16:creationId xmlns:a16="http://schemas.microsoft.com/office/drawing/2014/main" id="{89AFB160-B7FB-48E7-D61F-DD48A4F732C8}"/>
                </a:ext>
              </a:extLst>
            </p:cNvPr>
            <p:cNvGrpSpPr/>
            <p:nvPr/>
          </p:nvGrpSpPr>
          <p:grpSpPr>
            <a:xfrm>
              <a:off x="1840081" y="3011714"/>
              <a:ext cx="382824" cy="385664"/>
              <a:chOff x="6571955" y="2919170"/>
              <a:chExt cx="308878" cy="311170"/>
            </a:xfrm>
            <a:grpFill/>
          </p:grpSpPr>
          <p:sp>
            <p:nvSpPr>
              <p:cNvPr id="162" name="Google Shape;2151;p45">
                <a:extLst>
                  <a:ext uri="{FF2B5EF4-FFF2-40B4-BE49-F238E27FC236}">
                    <a16:creationId xmlns:a16="http://schemas.microsoft.com/office/drawing/2014/main" id="{03A48180-821D-C9B9-DE17-30650BF30A33}"/>
                  </a:ext>
                </a:extLst>
              </p:cNvPr>
              <p:cNvSpPr/>
              <p:nvPr/>
            </p:nvSpPr>
            <p:spPr>
              <a:xfrm>
                <a:off x="6571955" y="2919170"/>
                <a:ext cx="245982" cy="237675"/>
              </a:xfrm>
              <a:custGeom>
                <a:avLst/>
                <a:gdLst/>
                <a:ahLst/>
                <a:cxnLst/>
                <a:rect l="l" t="t" r="r" b="b"/>
                <a:pathLst>
                  <a:path w="7728" h="7467" extrusionOk="0">
                    <a:moveTo>
                      <a:pt x="3084" y="1680"/>
                    </a:moveTo>
                    <a:cubicBezTo>
                      <a:pt x="3405" y="1680"/>
                      <a:pt x="3679" y="1942"/>
                      <a:pt x="3679" y="2275"/>
                    </a:cubicBezTo>
                    <a:lnTo>
                      <a:pt x="3679" y="4049"/>
                    </a:lnTo>
                    <a:cubicBezTo>
                      <a:pt x="3679" y="4371"/>
                      <a:pt x="3405" y="4644"/>
                      <a:pt x="3084" y="4644"/>
                    </a:cubicBezTo>
                    <a:lnTo>
                      <a:pt x="2203" y="4644"/>
                    </a:lnTo>
                    <a:cubicBezTo>
                      <a:pt x="2143" y="4644"/>
                      <a:pt x="2084" y="4680"/>
                      <a:pt x="2072" y="4740"/>
                    </a:cubicBezTo>
                    <a:cubicBezTo>
                      <a:pt x="2060" y="4787"/>
                      <a:pt x="1929" y="5204"/>
                      <a:pt x="2096" y="5490"/>
                    </a:cubicBezTo>
                    <a:cubicBezTo>
                      <a:pt x="2036" y="5478"/>
                      <a:pt x="1977" y="5442"/>
                      <a:pt x="1917" y="5395"/>
                    </a:cubicBezTo>
                    <a:cubicBezTo>
                      <a:pt x="1786" y="5299"/>
                      <a:pt x="1703" y="5073"/>
                      <a:pt x="1679" y="4775"/>
                    </a:cubicBezTo>
                    <a:cubicBezTo>
                      <a:pt x="1679" y="4704"/>
                      <a:pt x="1608" y="4644"/>
                      <a:pt x="1536" y="4644"/>
                    </a:cubicBezTo>
                    <a:lnTo>
                      <a:pt x="822" y="4644"/>
                    </a:lnTo>
                    <a:cubicBezTo>
                      <a:pt x="488" y="4644"/>
                      <a:pt x="226" y="4371"/>
                      <a:pt x="226" y="4049"/>
                    </a:cubicBezTo>
                    <a:lnTo>
                      <a:pt x="226" y="2275"/>
                    </a:lnTo>
                    <a:cubicBezTo>
                      <a:pt x="226" y="1942"/>
                      <a:pt x="488" y="1680"/>
                      <a:pt x="822" y="1680"/>
                    </a:cubicBezTo>
                    <a:close/>
                    <a:moveTo>
                      <a:pt x="2739" y="1"/>
                    </a:moveTo>
                    <a:cubicBezTo>
                      <a:pt x="2334" y="1"/>
                      <a:pt x="2024" y="322"/>
                      <a:pt x="2024" y="715"/>
                    </a:cubicBezTo>
                    <a:lnTo>
                      <a:pt x="2024" y="1382"/>
                    </a:lnTo>
                    <a:lnTo>
                      <a:pt x="881" y="1382"/>
                    </a:lnTo>
                    <a:cubicBezTo>
                      <a:pt x="393" y="1382"/>
                      <a:pt x="0" y="1763"/>
                      <a:pt x="0" y="2263"/>
                    </a:cubicBezTo>
                    <a:lnTo>
                      <a:pt x="0" y="4025"/>
                    </a:lnTo>
                    <a:cubicBezTo>
                      <a:pt x="0" y="4513"/>
                      <a:pt x="393" y="4906"/>
                      <a:pt x="881" y="4906"/>
                    </a:cubicBezTo>
                    <a:lnTo>
                      <a:pt x="1465" y="4906"/>
                    </a:lnTo>
                    <a:cubicBezTo>
                      <a:pt x="1500" y="5240"/>
                      <a:pt x="1619" y="5466"/>
                      <a:pt x="1822" y="5621"/>
                    </a:cubicBezTo>
                    <a:cubicBezTo>
                      <a:pt x="1893" y="5668"/>
                      <a:pt x="1953" y="5704"/>
                      <a:pt x="2024" y="5740"/>
                    </a:cubicBezTo>
                    <a:lnTo>
                      <a:pt x="2024" y="7323"/>
                    </a:lnTo>
                    <a:lnTo>
                      <a:pt x="1977" y="7323"/>
                    </a:lnTo>
                    <a:cubicBezTo>
                      <a:pt x="1977" y="7395"/>
                      <a:pt x="2036" y="7466"/>
                      <a:pt x="2131" y="7466"/>
                    </a:cubicBezTo>
                    <a:cubicBezTo>
                      <a:pt x="2215" y="7466"/>
                      <a:pt x="2274" y="7407"/>
                      <a:pt x="2274" y="7323"/>
                    </a:cubicBezTo>
                    <a:lnTo>
                      <a:pt x="2274" y="5787"/>
                    </a:lnTo>
                    <a:lnTo>
                      <a:pt x="2298" y="5787"/>
                    </a:lnTo>
                    <a:cubicBezTo>
                      <a:pt x="2393" y="5787"/>
                      <a:pt x="2489" y="5776"/>
                      <a:pt x="2548" y="5752"/>
                    </a:cubicBezTo>
                    <a:cubicBezTo>
                      <a:pt x="2620" y="5740"/>
                      <a:pt x="2679" y="5668"/>
                      <a:pt x="2679" y="5597"/>
                    </a:cubicBezTo>
                    <a:cubicBezTo>
                      <a:pt x="2679" y="5514"/>
                      <a:pt x="2620" y="5442"/>
                      <a:pt x="2548" y="5430"/>
                    </a:cubicBezTo>
                    <a:cubicBezTo>
                      <a:pt x="2477" y="5406"/>
                      <a:pt x="2429" y="5383"/>
                      <a:pt x="2393" y="5335"/>
                    </a:cubicBezTo>
                    <a:cubicBezTo>
                      <a:pt x="2322" y="5216"/>
                      <a:pt x="2334" y="5037"/>
                      <a:pt x="2370" y="4906"/>
                    </a:cubicBezTo>
                    <a:lnTo>
                      <a:pt x="3120" y="4906"/>
                    </a:lnTo>
                    <a:cubicBezTo>
                      <a:pt x="3620" y="4906"/>
                      <a:pt x="4001" y="4513"/>
                      <a:pt x="4001" y="4025"/>
                    </a:cubicBezTo>
                    <a:lnTo>
                      <a:pt x="4001" y="2263"/>
                    </a:lnTo>
                    <a:cubicBezTo>
                      <a:pt x="4001" y="1763"/>
                      <a:pt x="3620" y="1382"/>
                      <a:pt x="3120" y="1382"/>
                    </a:cubicBezTo>
                    <a:lnTo>
                      <a:pt x="2298" y="1382"/>
                    </a:lnTo>
                    <a:lnTo>
                      <a:pt x="2298" y="1156"/>
                    </a:lnTo>
                    <a:lnTo>
                      <a:pt x="3024" y="1156"/>
                    </a:lnTo>
                    <a:cubicBezTo>
                      <a:pt x="3096" y="1156"/>
                      <a:pt x="3167" y="1096"/>
                      <a:pt x="3167" y="1013"/>
                    </a:cubicBezTo>
                    <a:cubicBezTo>
                      <a:pt x="3167" y="930"/>
                      <a:pt x="3108" y="858"/>
                      <a:pt x="3024" y="858"/>
                    </a:cubicBezTo>
                    <a:lnTo>
                      <a:pt x="2298" y="858"/>
                    </a:lnTo>
                    <a:lnTo>
                      <a:pt x="2298" y="692"/>
                    </a:lnTo>
                    <a:cubicBezTo>
                      <a:pt x="2298" y="453"/>
                      <a:pt x="2489" y="263"/>
                      <a:pt x="2727" y="263"/>
                    </a:cubicBezTo>
                    <a:lnTo>
                      <a:pt x="7001" y="263"/>
                    </a:lnTo>
                    <a:cubicBezTo>
                      <a:pt x="7239" y="263"/>
                      <a:pt x="7430" y="453"/>
                      <a:pt x="7430" y="692"/>
                    </a:cubicBezTo>
                    <a:lnTo>
                      <a:pt x="7430" y="858"/>
                    </a:lnTo>
                    <a:lnTo>
                      <a:pt x="3632" y="858"/>
                    </a:lnTo>
                    <a:cubicBezTo>
                      <a:pt x="3560" y="858"/>
                      <a:pt x="3489" y="918"/>
                      <a:pt x="3489" y="1013"/>
                    </a:cubicBezTo>
                    <a:cubicBezTo>
                      <a:pt x="3489" y="1084"/>
                      <a:pt x="3548" y="1156"/>
                      <a:pt x="3632" y="1156"/>
                    </a:cubicBezTo>
                    <a:lnTo>
                      <a:pt x="7430" y="1156"/>
                    </a:lnTo>
                    <a:lnTo>
                      <a:pt x="7430" y="1823"/>
                    </a:lnTo>
                    <a:cubicBezTo>
                      <a:pt x="7430" y="1906"/>
                      <a:pt x="7489" y="1977"/>
                      <a:pt x="7573" y="1977"/>
                    </a:cubicBezTo>
                    <a:cubicBezTo>
                      <a:pt x="7656" y="1977"/>
                      <a:pt x="7727" y="1918"/>
                      <a:pt x="7727" y="1823"/>
                    </a:cubicBezTo>
                    <a:lnTo>
                      <a:pt x="7727" y="715"/>
                    </a:lnTo>
                    <a:cubicBezTo>
                      <a:pt x="7727" y="311"/>
                      <a:pt x="7394" y="1"/>
                      <a:pt x="701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2152;p45">
                <a:extLst>
                  <a:ext uri="{FF2B5EF4-FFF2-40B4-BE49-F238E27FC236}">
                    <a16:creationId xmlns:a16="http://schemas.microsoft.com/office/drawing/2014/main" id="{63BE45FF-4673-A37D-9096-AC852167A058}"/>
                  </a:ext>
                </a:extLst>
              </p:cNvPr>
              <p:cNvSpPr/>
              <p:nvPr/>
            </p:nvSpPr>
            <p:spPr>
              <a:xfrm>
                <a:off x="6708760" y="3206436"/>
                <a:ext cx="33740" cy="9517"/>
              </a:xfrm>
              <a:custGeom>
                <a:avLst/>
                <a:gdLst/>
                <a:ahLst/>
                <a:cxnLst/>
                <a:rect l="l" t="t" r="r" b="b"/>
                <a:pathLst>
                  <a:path w="1060" h="299" extrusionOk="0">
                    <a:moveTo>
                      <a:pt x="155" y="1"/>
                    </a:moveTo>
                    <a:cubicBezTo>
                      <a:pt x="84" y="1"/>
                      <a:pt x="0" y="60"/>
                      <a:pt x="0" y="156"/>
                    </a:cubicBezTo>
                    <a:cubicBezTo>
                      <a:pt x="0" y="239"/>
                      <a:pt x="60" y="299"/>
                      <a:pt x="155" y="299"/>
                    </a:cubicBezTo>
                    <a:lnTo>
                      <a:pt x="917" y="299"/>
                    </a:lnTo>
                    <a:cubicBezTo>
                      <a:pt x="989" y="299"/>
                      <a:pt x="1060" y="239"/>
                      <a:pt x="1060" y="156"/>
                    </a:cubicBezTo>
                    <a:cubicBezTo>
                      <a:pt x="1060" y="84"/>
                      <a:pt x="1000" y="1"/>
                      <a:pt x="91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2153;p45">
                <a:extLst>
                  <a:ext uri="{FF2B5EF4-FFF2-40B4-BE49-F238E27FC236}">
                    <a16:creationId xmlns:a16="http://schemas.microsoft.com/office/drawing/2014/main" id="{281E90DB-C8F7-3773-3C3D-5C8956062E2B}"/>
                  </a:ext>
                </a:extLst>
              </p:cNvPr>
              <p:cNvSpPr/>
              <p:nvPr/>
            </p:nvSpPr>
            <p:spPr>
              <a:xfrm>
                <a:off x="6604549" y="2993079"/>
                <a:ext cx="59904" cy="51565"/>
              </a:xfrm>
              <a:custGeom>
                <a:avLst/>
                <a:gdLst/>
                <a:ahLst/>
                <a:cxnLst/>
                <a:rect l="l" t="t" r="r" b="b"/>
                <a:pathLst>
                  <a:path w="1882" h="1620" extrusionOk="0">
                    <a:moveTo>
                      <a:pt x="1346" y="275"/>
                    </a:moveTo>
                    <a:cubicBezTo>
                      <a:pt x="1512" y="275"/>
                      <a:pt x="1596" y="441"/>
                      <a:pt x="1596" y="596"/>
                    </a:cubicBezTo>
                    <a:cubicBezTo>
                      <a:pt x="1596" y="834"/>
                      <a:pt x="1357" y="1096"/>
                      <a:pt x="941" y="1322"/>
                    </a:cubicBezTo>
                    <a:cubicBezTo>
                      <a:pt x="524" y="1096"/>
                      <a:pt x="286" y="834"/>
                      <a:pt x="286" y="596"/>
                    </a:cubicBezTo>
                    <a:cubicBezTo>
                      <a:pt x="286" y="441"/>
                      <a:pt x="381" y="275"/>
                      <a:pt x="536" y="275"/>
                    </a:cubicBezTo>
                    <a:cubicBezTo>
                      <a:pt x="655" y="275"/>
                      <a:pt x="750" y="334"/>
                      <a:pt x="798" y="382"/>
                    </a:cubicBezTo>
                    <a:cubicBezTo>
                      <a:pt x="834" y="429"/>
                      <a:pt x="881" y="441"/>
                      <a:pt x="941" y="441"/>
                    </a:cubicBezTo>
                    <a:cubicBezTo>
                      <a:pt x="1000" y="441"/>
                      <a:pt x="1048" y="406"/>
                      <a:pt x="1095" y="382"/>
                    </a:cubicBezTo>
                    <a:cubicBezTo>
                      <a:pt x="1131" y="334"/>
                      <a:pt x="1226" y="275"/>
                      <a:pt x="1346" y="275"/>
                    </a:cubicBezTo>
                    <a:close/>
                    <a:moveTo>
                      <a:pt x="536" y="1"/>
                    </a:moveTo>
                    <a:cubicBezTo>
                      <a:pt x="238" y="1"/>
                      <a:pt x="0" y="263"/>
                      <a:pt x="0" y="596"/>
                    </a:cubicBezTo>
                    <a:cubicBezTo>
                      <a:pt x="0" y="798"/>
                      <a:pt x="107" y="1215"/>
                      <a:pt x="834" y="1584"/>
                    </a:cubicBezTo>
                    <a:cubicBezTo>
                      <a:pt x="869" y="1608"/>
                      <a:pt x="917" y="1620"/>
                      <a:pt x="941" y="1620"/>
                    </a:cubicBezTo>
                    <a:cubicBezTo>
                      <a:pt x="976" y="1620"/>
                      <a:pt x="1012" y="1608"/>
                      <a:pt x="1048" y="1584"/>
                    </a:cubicBezTo>
                    <a:cubicBezTo>
                      <a:pt x="1762" y="1215"/>
                      <a:pt x="1881" y="798"/>
                      <a:pt x="1881" y="596"/>
                    </a:cubicBezTo>
                    <a:cubicBezTo>
                      <a:pt x="1881" y="263"/>
                      <a:pt x="1643" y="1"/>
                      <a:pt x="1346" y="1"/>
                    </a:cubicBezTo>
                    <a:cubicBezTo>
                      <a:pt x="1167" y="1"/>
                      <a:pt x="1036" y="72"/>
                      <a:pt x="941" y="132"/>
                    </a:cubicBezTo>
                    <a:cubicBezTo>
                      <a:pt x="857" y="72"/>
                      <a:pt x="714" y="1"/>
                      <a:pt x="53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2154;p45">
                <a:extLst>
                  <a:ext uri="{FF2B5EF4-FFF2-40B4-BE49-F238E27FC236}">
                    <a16:creationId xmlns:a16="http://schemas.microsoft.com/office/drawing/2014/main" id="{0449093B-A6B6-CB1A-88D7-9FA2503C033A}"/>
                  </a:ext>
                </a:extLst>
              </p:cNvPr>
              <p:cNvSpPr/>
              <p:nvPr/>
            </p:nvSpPr>
            <p:spPr>
              <a:xfrm>
                <a:off x="6634469" y="2991933"/>
                <a:ext cx="246364" cy="238407"/>
              </a:xfrm>
              <a:custGeom>
                <a:avLst/>
                <a:gdLst/>
                <a:ahLst/>
                <a:cxnLst/>
                <a:rect l="l" t="t" r="r" b="b"/>
                <a:pathLst>
                  <a:path w="7740" h="7490" extrusionOk="0">
                    <a:moveTo>
                      <a:pt x="6847" y="1727"/>
                    </a:moveTo>
                    <a:cubicBezTo>
                      <a:pt x="7180" y="1727"/>
                      <a:pt x="7442" y="1989"/>
                      <a:pt x="7442" y="2323"/>
                    </a:cubicBezTo>
                    <a:lnTo>
                      <a:pt x="7442" y="4085"/>
                    </a:lnTo>
                    <a:lnTo>
                      <a:pt x="7454" y="4085"/>
                    </a:lnTo>
                    <a:cubicBezTo>
                      <a:pt x="7454" y="4406"/>
                      <a:pt x="7192" y="4680"/>
                      <a:pt x="6859" y="4680"/>
                    </a:cubicBezTo>
                    <a:lnTo>
                      <a:pt x="6144" y="4680"/>
                    </a:lnTo>
                    <a:cubicBezTo>
                      <a:pt x="6073" y="4680"/>
                      <a:pt x="6013" y="4740"/>
                      <a:pt x="6001" y="4811"/>
                    </a:cubicBezTo>
                    <a:cubicBezTo>
                      <a:pt x="5990" y="5121"/>
                      <a:pt x="5894" y="5335"/>
                      <a:pt x="5751" y="5454"/>
                    </a:cubicBezTo>
                    <a:cubicBezTo>
                      <a:pt x="5692" y="5490"/>
                      <a:pt x="5632" y="5525"/>
                      <a:pt x="5573" y="5537"/>
                    </a:cubicBezTo>
                    <a:cubicBezTo>
                      <a:pt x="5728" y="5252"/>
                      <a:pt x="5609" y="4835"/>
                      <a:pt x="5597" y="4799"/>
                    </a:cubicBezTo>
                    <a:cubicBezTo>
                      <a:pt x="5585" y="4740"/>
                      <a:pt x="5525" y="4692"/>
                      <a:pt x="5466" y="4692"/>
                    </a:cubicBezTo>
                    <a:lnTo>
                      <a:pt x="4585" y="4692"/>
                    </a:lnTo>
                    <a:cubicBezTo>
                      <a:pt x="4251" y="4692"/>
                      <a:pt x="3989" y="4418"/>
                      <a:pt x="3989" y="4097"/>
                    </a:cubicBezTo>
                    <a:lnTo>
                      <a:pt x="3989" y="2323"/>
                    </a:lnTo>
                    <a:cubicBezTo>
                      <a:pt x="3989" y="1989"/>
                      <a:pt x="4251" y="1727"/>
                      <a:pt x="4585" y="1727"/>
                    </a:cubicBezTo>
                    <a:close/>
                    <a:moveTo>
                      <a:pt x="5430" y="6609"/>
                    </a:moveTo>
                    <a:lnTo>
                      <a:pt x="5430" y="6776"/>
                    </a:lnTo>
                    <a:cubicBezTo>
                      <a:pt x="5430" y="7014"/>
                      <a:pt x="5239" y="7204"/>
                      <a:pt x="5001" y="7204"/>
                    </a:cubicBezTo>
                    <a:lnTo>
                      <a:pt x="727" y="7204"/>
                    </a:lnTo>
                    <a:cubicBezTo>
                      <a:pt x="489" y="7204"/>
                      <a:pt x="298" y="7014"/>
                      <a:pt x="298" y="6776"/>
                    </a:cubicBezTo>
                    <a:lnTo>
                      <a:pt x="298" y="6609"/>
                    </a:lnTo>
                    <a:close/>
                    <a:moveTo>
                      <a:pt x="5573" y="1"/>
                    </a:moveTo>
                    <a:cubicBezTo>
                      <a:pt x="5489" y="1"/>
                      <a:pt x="5418" y="61"/>
                      <a:pt x="5418" y="144"/>
                    </a:cubicBezTo>
                    <a:lnTo>
                      <a:pt x="5418" y="1430"/>
                    </a:lnTo>
                    <a:lnTo>
                      <a:pt x="4585" y="1430"/>
                    </a:lnTo>
                    <a:cubicBezTo>
                      <a:pt x="4096" y="1430"/>
                      <a:pt x="3704" y="1823"/>
                      <a:pt x="3704" y="2311"/>
                    </a:cubicBezTo>
                    <a:lnTo>
                      <a:pt x="3704" y="4073"/>
                    </a:lnTo>
                    <a:cubicBezTo>
                      <a:pt x="3704" y="4573"/>
                      <a:pt x="4096" y="4954"/>
                      <a:pt x="4585" y="4954"/>
                    </a:cubicBezTo>
                    <a:lnTo>
                      <a:pt x="5347" y="4954"/>
                    </a:lnTo>
                    <a:cubicBezTo>
                      <a:pt x="5359" y="5073"/>
                      <a:pt x="5370" y="5264"/>
                      <a:pt x="5311" y="5383"/>
                    </a:cubicBezTo>
                    <a:cubicBezTo>
                      <a:pt x="5287" y="5442"/>
                      <a:pt x="5239" y="5478"/>
                      <a:pt x="5168" y="5478"/>
                    </a:cubicBezTo>
                    <a:cubicBezTo>
                      <a:pt x="5097" y="5490"/>
                      <a:pt x="5025" y="5549"/>
                      <a:pt x="5025" y="5645"/>
                    </a:cubicBezTo>
                    <a:cubicBezTo>
                      <a:pt x="5025" y="5716"/>
                      <a:pt x="5097" y="5787"/>
                      <a:pt x="5168" y="5799"/>
                    </a:cubicBezTo>
                    <a:cubicBezTo>
                      <a:pt x="5228" y="5823"/>
                      <a:pt x="5311" y="5835"/>
                      <a:pt x="5418" y="5835"/>
                    </a:cubicBezTo>
                    <a:lnTo>
                      <a:pt x="5430" y="5835"/>
                    </a:lnTo>
                    <a:lnTo>
                      <a:pt x="5430" y="6323"/>
                    </a:lnTo>
                    <a:lnTo>
                      <a:pt x="298" y="6323"/>
                    </a:lnTo>
                    <a:lnTo>
                      <a:pt x="298" y="5656"/>
                    </a:lnTo>
                    <a:cubicBezTo>
                      <a:pt x="298" y="5585"/>
                      <a:pt x="239" y="5502"/>
                      <a:pt x="144" y="5502"/>
                    </a:cubicBezTo>
                    <a:cubicBezTo>
                      <a:pt x="72" y="5502"/>
                      <a:pt x="1" y="5561"/>
                      <a:pt x="1" y="5656"/>
                    </a:cubicBezTo>
                    <a:lnTo>
                      <a:pt x="1" y="6776"/>
                    </a:lnTo>
                    <a:cubicBezTo>
                      <a:pt x="1" y="7180"/>
                      <a:pt x="334" y="7490"/>
                      <a:pt x="715" y="7490"/>
                    </a:cubicBezTo>
                    <a:lnTo>
                      <a:pt x="4989" y="7490"/>
                    </a:lnTo>
                    <a:cubicBezTo>
                      <a:pt x="5394" y="7490"/>
                      <a:pt x="5704" y="7157"/>
                      <a:pt x="5704" y="6776"/>
                    </a:cubicBezTo>
                    <a:lnTo>
                      <a:pt x="5704" y="5787"/>
                    </a:lnTo>
                    <a:cubicBezTo>
                      <a:pt x="5775" y="5764"/>
                      <a:pt x="5847" y="5728"/>
                      <a:pt x="5906" y="5668"/>
                    </a:cubicBezTo>
                    <a:cubicBezTo>
                      <a:pt x="6097" y="5525"/>
                      <a:pt x="6216" y="5287"/>
                      <a:pt x="6263" y="4954"/>
                    </a:cubicBezTo>
                    <a:lnTo>
                      <a:pt x="6847" y="4954"/>
                    </a:lnTo>
                    <a:cubicBezTo>
                      <a:pt x="7335" y="4954"/>
                      <a:pt x="7728" y="4573"/>
                      <a:pt x="7728" y="4085"/>
                    </a:cubicBezTo>
                    <a:lnTo>
                      <a:pt x="7728" y="2311"/>
                    </a:lnTo>
                    <a:cubicBezTo>
                      <a:pt x="7740" y="1835"/>
                      <a:pt x="7359" y="1430"/>
                      <a:pt x="6859" y="1430"/>
                    </a:cubicBezTo>
                    <a:lnTo>
                      <a:pt x="5716" y="1430"/>
                    </a:lnTo>
                    <a:lnTo>
                      <a:pt x="5716" y="144"/>
                    </a:lnTo>
                    <a:cubicBezTo>
                      <a:pt x="5716" y="72"/>
                      <a:pt x="5656" y="1"/>
                      <a:pt x="557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2155;p45">
                <a:extLst>
                  <a:ext uri="{FF2B5EF4-FFF2-40B4-BE49-F238E27FC236}">
                    <a16:creationId xmlns:a16="http://schemas.microsoft.com/office/drawing/2014/main" id="{E4151423-B392-D8F5-C8B3-CC8B929C2D8A}"/>
                  </a:ext>
                </a:extLst>
              </p:cNvPr>
              <p:cNvSpPr/>
              <p:nvPr/>
            </p:nvSpPr>
            <p:spPr>
              <a:xfrm>
                <a:off x="6790627" y="3057885"/>
                <a:ext cx="52329" cy="60668"/>
              </a:xfrm>
              <a:custGeom>
                <a:avLst/>
                <a:gdLst/>
                <a:ahLst/>
                <a:cxnLst/>
                <a:rect l="l" t="t" r="r" b="b"/>
                <a:pathLst>
                  <a:path w="1644" h="1906" extrusionOk="0">
                    <a:moveTo>
                      <a:pt x="822" y="286"/>
                    </a:moveTo>
                    <a:cubicBezTo>
                      <a:pt x="976" y="286"/>
                      <a:pt x="1084" y="405"/>
                      <a:pt x="1084" y="536"/>
                    </a:cubicBezTo>
                    <a:cubicBezTo>
                      <a:pt x="1084" y="679"/>
                      <a:pt x="964" y="786"/>
                      <a:pt x="822" y="786"/>
                    </a:cubicBezTo>
                    <a:cubicBezTo>
                      <a:pt x="691" y="786"/>
                      <a:pt x="572" y="667"/>
                      <a:pt x="572" y="536"/>
                    </a:cubicBezTo>
                    <a:cubicBezTo>
                      <a:pt x="572" y="405"/>
                      <a:pt x="691" y="286"/>
                      <a:pt x="822" y="286"/>
                    </a:cubicBezTo>
                    <a:close/>
                    <a:moveTo>
                      <a:pt x="936" y="1096"/>
                    </a:moveTo>
                    <a:cubicBezTo>
                      <a:pt x="1165" y="1096"/>
                      <a:pt x="1345" y="1305"/>
                      <a:pt x="1345" y="1548"/>
                    </a:cubicBezTo>
                    <a:cubicBezTo>
                      <a:pt x="1345" y="1572"/>
                      <a:pt x="1322" y="1608"/>
                      <a:pt x="1286" y="1608"/>
                    </a:cubicBezTo>
                    <a:lnTo>
                      <a:pt x="369" y="1608"/>
                    </a:lnTo>
                    <a:cubicBezTo>
                      <a:pt x="333" y="1608"/>
                      <a:pt x="298" y="1572"/>
                      <a:pt x="298" y="1548"/>
                    </a:cubicBezTo>
                    <a:lnTo>
                      <a:pt x="298" y="1537"/>
                    </a:lnTo>
                    <a:cubicBezTo>
                      <a:pt x="298" y="1298"/>
                      <a:pt x="500" y="1096"/>
                      <a:pt x="738" y="1096"/>
                    </a:cubicBezTo>
                    <a:lnTo>
                      <a:pt x="917" y="1096"/>
                    </a:lnTo>
                    <a:cubicBezTo>
                      <a:pt x="923" y="1096"/>
                      <a:pt x="929" y="1096"/>
                      <a:pt x="936" y="1096"/>
                    </a:cubicBezTo>
                    <a:close/>
                    <a:moveTo>
                      <a:pt x="822" y="1"/>
                    </a:moveTo>
                    <a:cubicBezTo>
                      <a:pt x="512" y="1"/>
                      <a:pt x="274" y="239"/>
                      <a:pt x="274" y="548"/>
                    </a:cubicBezTo>
                    <a:cubicBezTo>
                      <a:pt x="274" y="679"/>
                      <a:pt x="322" y="798"/>
                      <a:pt x="393" y="894"/>
                    </a:cubicBezTo>
                    <a:cubicBezTo>
                      <a:pt x="167" y="1013"/>
                      <a:pt x="0" y="1251"/>
                      <a:pt x="0" y="1537"/>
                    </a:cubicBezTo>
                    <a:lnTo>
                      <a:pt x="0" y="1548"/>
                    </a:lnTo>
                    <a:cubicBezTo>
                      <a:pt x="0" y="1739"/>
                      <a:pt x="167" y="1906"/>
                      <a:pt x="369" y="1906"/>
                    </a:cubicBezTo>
                    <a:lnTo>
                      <a:pt x="1286" y="1906"/>
                    </a:lnTo>
                    <a:cubicBezTo>
                      <a:pt x="1476" y="1906"/>
                      <a:pt x="1643" y="1739"/>
                      <a:pt x="1643" y="1548"/>
                    </a:cubicBezTo>
                    <a:lnTo>
                      <a:pt x="1643" y="1537"/>
                    </a:lnTo>
                    <a:cubicBezTo>
                      <a:pt x="1643" y="1251"/>
                      <a:pt x="1476" y="1013"/>
                      <a:pt x="1262" y="894"/>
                    </a:cubicBezTo>
                    <a:cubicBezTo>
                      <a:pt x="1334" y="798"/>
                      <a:pt x="1381" y="679"/>
                      <a:pt x="1381" y="548"/>
                    </a:cubicBezTo>
                    <a:cubicBezTo>
                      <a:pt x="1381" y="251"/>
                      <a:pt x="1143" y="1"/>
                      <a:pt x="82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2156;p45">
                <a:extLst>
                  <a:ext uri="{FF2B5EF4-FFF2-40B4-BE49-F238E27FC236}">
                    <a16:creationId xmlns:a16="http://schemas.microsoft.com/office/drawing/2014/main" id="{784D6082-6F18-8CE4-FF70-5F179F709675}"/>
                  </a:ext>
                </a:extLst>
              </p:cNvPr>
              <p:cNvSpPr/>
              <p:nvPr/>
            </p:nvSpPr>
            <p:spPr>
              <a:xfrm>
                <a:off x="6712166" y="2975286"/>
                <a:ext cx="73941" cy="9485"/>
              </a:xfrm>
              <a:custGeom>
                <a:avLst/>
                <a:gdLst/>
                <a:ahLst/>
                <a:cxnLst/>
                <a:rect l="l" t="t" r="r" b="b"/>
                <a:pathLst>
                  <a:path w="2323" h="298" extrusionOk="0">
                    <a:moveTo>
                      <a:pt x="155" y="0"/>
                    </a:moveTo>
                    <a:cubicBezTo>
                      <a:pt x="72" y="0"/>
                      <a:pt x="0" y="60"/>
                      <a:pt x="0" y="155"/>
                    </a:cubicBezTo>
                    <a:cubicBezTo>
                      <a:pt x="0" y="238"/>
                      <a:pt x="60" y="298"/>
                      <a:pt x="155" y="298"/>
                    </a:cubicBezTo>
                    <a:lnTo>
                      <a:pt x="2179" y="298"/>
                    </a:lnTo>
                    <a:cubicBezTo>
                      <a:pt x="2251" y="298"/>
                      <a:pt x="2322" y="238"/>
                      <a:pt x="2322" y="155"/>
                    </a:cubicBezTo>
                    <a:cubicBezTo>
                      <a:pt x="2322" y="60"/>
                      <a:pt x="2263" y="0"/>
                      <a:pt x="217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2157;p45">
                <a:extLst>
                  <a:ext uri="{FF2B5EF4-FFF2-40B4-BE49-F238E27FC236}">
                    <a16:creationId xmlns:a16="http://schemas.microsoft.com/office/drawing/2014/main" id="{BF13D0FA-3531-874D-82F4-A258FF33F048}"/>
                  </a:ext>
                </a:extLst>
              </p:cNvPr>
              <p:cNvSpPr/>
              <p:nvPr/>
            </p:nvSpPr>
            <p:spPr>
              <a:xfrm>
                <a:off x="6712166" y="2993461"/>
                <a:ext cx="73941" cy="9517"/>
              </a:xfrm>
              <a:custGeom>
                <a:avLst/>
                <a:gdLst/>
                <a:ahLst/>
                <a:cxnLst/>
                <a:rect l="l" t="t" r="r" b="b"/>
                <a:pathLst>
                  <a:path w="2323" h="299" extrusionOk="0">
                    <a:moveTo>
                      <a:pt x="155" y="1"/>
                    </a:moveTo>
                    <a:cubicBezTo>
                      <a:pt x="72" y="1"/>
                      <a:pt x="0" y="60"/>
                      <a:pt x="0" y="143"/>
                    </a:cubicBezTo>
                    <a:cubicBezTo>
                      <a:pt x="0" y="239"/>
                      <a:pt x="60" y="298"/>
                      <a:pt x="155" y="298"/>
                    </a:cubicBezTo>
                    <a:lnTo>
                      <a:pt x="2179" y="298"/>
                    </a:lnTo>
                    <a:cubicBezTo>
                      <a:pt x="2251" y="298"/>
                      <a:pt x="2322" y="239"/>
                      <a:pt x="2322" y="143"/>
                    </a:cubicBezTo>
                    <a:cubicBezTo>
                      <a:pt x="2322" y="60"/>
                      <a:pt x="2263" y="1"/>
                      <a:pt x="2179"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2158;p45">
                <a:extLst>
                  <a:ext uri="{FF2B5EF4-FFF2-40B4-BE49-F238E27FC236}">
                    <a16:creationId xmlns:a16="http://schemas.microsoft.com/office/drawing/2014/main" id="{A8215785-9B00-0B7D-7C6C-D229B9C228B1}"/>
                  </a:ext>
                </a:extLst>
              </p:cNvPr>
              <p:cNvSpPr/>
              <p:nvPr/>
            </p:nvSpPr>
            <p:spPr>
              <a:xfrm>
                <a:off x="6712166" y="3012050"/>
                <a:ext cx="73941" cy="9485"/>
              </a:xfrm>
              <a:custGeom>
                <a:avLst/>
                <a:gdLst/>
                <a:ahLst/>
                <a:cxnLst/>
                <a:rect l="l" t="t" r="r" b="b"/>
                <a:pathLst>
                  <a:path w="2323" h="298" extrusionOk="0">
                    <a:moveTo>
                      <a:pt x="155" y="0"/>
                    </a:moveTo>
                    <a:cubicBezTo>
                      <a:pt x="72" y="0"/>
                      <a:pt x="0" y="60"/>
                      <a:pt x="0" y="143"/>
                    </a:cubicBezTo>
                    <a:cubicBezTo>
                      <a:pt x="0" y="238"/>
                      <a:pt x="60" y="298"/>
                      <a:pt x="155" y="298"/>
                    </a:cubicBezTo>
                    <a:lnTo>
                      <a:pt x="2179" y="298"/>
                    </a:lnTo>
                    <a:cubicBezTo>
                      <a:pt x="2263" y="274"/>
                      <a:pt x="2322" y="214"/>
                      <a:pt x="2322" y="143"/>
                    </a:cubicBezTo>
                    <a:cubicBezTo>
                      <a:pt x="2322" y="71"/>
                      <a:pt x="2263" y="0"/>
                      <a:pt x="217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2159;p45">
                <a:extLst>
                  <a:ext uri="{FF2B5EF4-FFF2-40B4-BE49-F238E27FC236}">
                    <a16:creationId xmlns:a16="http://schemas.microsoft.com/office/drawing/2014/main" id="{3F5DF4AB-E7C3-9FF5-12EF-BF838E878006}"/>
                  </a:ext>
                </a:extLst>
              </p:cNvPr>
              <p:cNvSpPr/>
              <p:nvPr/>
            </p:nvSpPr>
            <p:spPr>
              <a:xfrm>
                <a:off x="6662511" y="3103752"/>
                <a:ext cx="73941" cy="27310"/>
              </a:xfrm>
              <a:custGeom>
                <a:avLst/>
                <a:gdLst/>
                <a:ahLst/>
                <a:cxnLst/>
                <a:rect l="l" t="t" r="r" b="b"/>
                <a:pathLst>
                  <a:path w="2323" h="858" extrusionOk="0">
                    <a:moveTo>
                      <a:pt x="2037" y="298"/>
                    </a:moveTo>
                    <a:lnTo>
                      <a:pt x="2037" y="584"/>
                    </a:lnTo>
                    <a:lnTo>
                      <a:pt x="298" y="584"/>
                    </a:lnTo>
                    <a:lnTo>
                      <a:pt x="298" y="298"/>
                    </a:lnTo>
                    <a:close/>
                    <a:moveTo>
                      <a:pt x="144" y="0"/>
                    </a:moveTo>
                    <a:cubicBezTo>
                      <a:pt x="72" y="0"/>
                      <a:pt x="1" y="60"/>
                      <a:pt x="1" y="155"/>
                    </a:cubicBezTo>
                    <a:lnTo>
                      <a:pt x="1" y="715"/>
                    </a:lnTo>
                    <a:cubicBezTo>
                      <a:pt x="1" y="786"/>
                      <a:pt x="60" y="858"/>
                      <a:pt x="144" y="858"/>
                    </a:cubicBezTo>
                    <a:lnTo>
                      <a:pt x="2168" y="858"/>
                    </a:lnTo>
                    <a:cubicBezTo>
                      <a:pt x="2251" y="858"/>
                      <a:pt x="2322" y="798"/>
                      <a:pt x="2322" y="715"/>
                    </a:cubicBezTo>
                    <a:lnTo>
                      <a:pt x="2322" y="155"/>
                    </a:lnTo>
                    <a:cubicBezTo>
                      <a:pt x="2322" y="72"/>
                      <a:pt x="2263" y="0"/>
                      <a:pt x="216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2160;p45">
                <a:extLst>
                  <a:ext uri="{FF2B5EF4-FFF2-40B4-BE49-F238E27FC236}">
                    <a16:creationId xmlns:a16="http://schemas.microsoft.com/office/drawing/2014/main" id="{F2CD459F-ACD2-83C6-D0A3-26D51160BD08}"/>
                  </a:ext>
                </a:extLst>
              </p:cNvPr>
              <p:cNvSpPr/>
              <p:nvPr/>
            </p:nvSpPr>
            <p:spPr>
              <a:xfrm>
                <a:off x="6662893" y="3140134"/>
                <a:ext cx="73941" cy="9485"/>
              </a:xfrm>
              <a:custGeom>
                <a:avLst/>
                <a:gdLst/>
                <a:ahLst/>
                <a:cxnLst/>
                <a:rect l="l" t="t" r="r" b="b"/>
                <a:pathLst>
                  <a:path w="2323" h="298" extrusionOk="0">
                    <a:moveTo>
                      <a:pt x="155" y="0"/>
                    </a:moveTo>
                    <a:cubicBezTo>
                      <a:pt x="72" y="0"/>
                      <a:pt x="1" y="60"/>
                      <a:pt x="1" y="155"/>
                    </a:cubicBezTo>
                    <a:cubicBezTo>
                      <a:pt x="1" y="238"/>
                      <a:pt x="60" y="298"/>
                      <a:pt x="155" y="298"/>
                    </a:cubicBezTo>
                    <a:lnTo>
                      <a:pt x="2180" y="298"/>
                    </a:lnTo>
                    <a:cubicBezTo>
                      <a:pt x="2251" y="298"/>
                      <a:pt x="2322" y="238"/>
                      <a:pt x="2322" y="155"/>
                    </a:cubicBezTo>
                    <a:cubicBezTo>
                      <a:pt x="2322" y="60"/>
                      <a:pt x="2251" y="0"/>
                      <a:pt x="218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72" name="Google Shape;2146;p45">
            <a:extLst>
              <a:ext uri="{FF2B5EF4-FFF2-40B4-BE49-F238E27FC236}">
                <a16:creationId xmlns:a16="http://schemas.microsoft.com/office/drawing/2014/main" id="{6F92BBB6-966D-DCD3-CF46-6E945FF424C6}"/>
              </a:ext>
            </a:extLst>
          </p:cNvPr>
          <p:cNvGrpSpPr/>
          <p:nvPr/>
        </p:nvGrpSpPr>
        <p:grpSpPr>
          <a:xfrm flipH="1">
            <a:off x="6573792" y="616109"/>
            <a:ext cx="1482178" cy="1422554"/>
            <a:chOff x="1556113" y="2730075"/>
            <a:chExt cx="950725" cy="948950"/>
          </a:xfrm>
          <a:solidFill>
            <a:schemeClr val="accent1">
              <a:lumMod val="75000"/>
            </a:schemeClr>
          </a:solidFill>
        </p:grpSpPr>
        <p:sp>
          <p:nvSpPr>
            <p:cNvPr id="173" name="Google Shape;2147;p45">
              <a:extLst>
                <a:ext uri="{FF2B5EF4-FFF2-40B4-BE49-F238E27FC236}">
                  <a16:creationId xmlns:a16="http://schemas.microsoft.com/office/drawing/2014/main" id="{3D85491A-7933-E444-D5F1-41065E81B5F5}"/>
                </a:ext>
              </a:extLst>
            </p:cNvPr>
            <p:cNvSpPr/>
            <p:nvPr/>
          </p:nvSpPr>
          <p:spPr>
            <a:xfrm>
              <a:off x="1556113" y="2730075"/>
              <a:ext cx="950725" cy="948950"/>
            </a:xfrm>
            <a:custGeom>
              <a:avLst/>
              <a:gdLst/>
              <a:ahLst/>
              <a:cxnLst/>
              <a:rect l="l" t="t" r="r" b="b"/>
              <a:pathLst>
                <a:path w="38029" h="37958" extrusionOk="0">
                  <a:moveTo>
                    <a:pt x="19026" y="1"/>
                  </a:moveTo>
                  <a:cubicBezTo>
                    <a:pt x="8513" y="1"/>
                    <a:pt x="0" y="8478"/>
                    <a:pt x="0" y="18979"/>
                  </a:cubicBezTo>
                  <a:cubicBezTo>
                    <a:pt x="0" y="29480"/>
                    <a:pt x="8525" y="37958"/>
                    <a:pt x="19026" y="37958"/>
                  </a:cubicBezTo>
                  <a:lnTo>
                    <a:pt x="38029" y="37958"/>
                  </a:lnTo>
                  <a:lnTo>
                    <a:pt x="38029" y="19003"/>
                  </a:lnTo>
                  <a:cubicBezTo>
                    <a:pt x="38029" y="8490"/>
                    <a:pt x="29504" y="1"/>
                    <a:pt x="1902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4" name="Google Shape;2150;p45">
              <a:extLst>
                <a:ext uri="{FF2B5EF4-FFF2-40B4-BE49-F238E27FC236}">
                  <a16:creationId xmlns:a16="http://schemas.microsoft.com/office/drawing/2014/main" id="{55A0453D-13E0-6558-812D-3C3B7C92316D}"/>
                </a:ext>
              </a:extLst>
            </p:cNvPr>
            <p:cNvGrpSpPr/>
            <p:nvPr/>
          </p:nvGrpSpPr>
          <p:grpSpPr>
            <a:xfrm>
              <a:off x="1840081" y="3011714"/>
              <a:ext cx="382824" cy="385664"/>
              <a:chOff x="6571955" y="2919170"/>
              <a:chExt cx="308878" cy="311170"/>
            </a:xfrm>
            <a:grpFill/>
          </p:grpSpPr>
          <p:sp>
            <p:nvSpPr>
              <p:cNvPr id="175" name="Google Shape;2151;p45">
                <a:extLst>
                  <a:ext uri="{FF2B5EF4-FFF2-40B4-BE49-F238E27FC236}">
                    <a16:creationId xmlns:a16="http://schemas.microsoft.com/office/drawing/2014/main" id="{FB3A7683-7749-164D-5BC8-B508ABA069A0}"/>
                  </a:ext>
                </a:extLst>
              </p:cNvPr>
              <p:cNvSpPr/>
              <p:nvPr/>
            </p:nvSpPr>
            <p:spPr>
              <a:xfrm>
                <a:off x="6571955" y="2919170"/>
                <a:ext cx="245982" cy="237675"/>
              </a:xfrm>
              <a:custGeom>
                <a:avLst/>
                <a:gdLst/>
                <a:ahLst/>
                <a:cxnLst/>
                <a:rect l="l" t="t" r="r" b="b"/>
                <a:pathLst>
                  <a:path w="7728" h="7467" extrusionOk="0">
                    <a:moveTo>
                      <a:pt x="3084" y="1680"/>
                    </a:moveTo>
                    <a:cubicBezTo>
                      <a:pt x="3405" y="1680"/>
                      <a:pt x="3679" y="1942"/>
                      <a:pt x="3679" y="2275"/>
                    </a:cubicBezTo>
                    <a:lnTo>
                      <a:pt x="3679" y="4049"/>
                    </a:lnTo>
                    <a:cubicBezTo>
                      <a:pt x="3679" y="4371"/>
                      <a:pt x="3405" y="4644"/>
                      <a:pt x="3084" y="4644"/>
                    </a:cubicBezTo>
                    <a:lnTo>
                      <a:pt x="2203" y="4644"/>
                    </a:lnTo>
                    <a:cubicBezTo>
                      <a:pt x="2143" y="4644"/>
                      <a:pt x="2084" y="4680"/>
                      <a:pt x="2072" y="4740"/>
                    </a:cubicBezTo>
                    <a:cubicBezTo>
                      <a:pt x="2060" y="4787"/>
                      <a:pt x="1929" y="5204"/>
                      <a:pt x="2096" y="5490"/>
                    </a:cubicBezTo>
                    <a:cubicBezTo>
                      <a:pt x="2036" y="5478"/>
                      <a:pt x="1977" y="5442"/>
                      <a:pt x="1917" y="5395"/>
                    </a:cubicBezTo>
                    <a:cubicBezTo>
                      <a:pt x="1786" y="5299"/>
                      <a:pt x="1703" y="5073"/>
                      <a:pt x="1679" y="4775"/>
                    </a:cubicBezTo>
                    <a:cubicBezTo>
                      <a:pt x="1679" y="4704"/>
                      <a:pt x="1608" y="4644"/>
                      <a:pt x="1536" y="4644"/>
                    </a:cubicBezTo>
                    <a:lnTo>
                      <a:pt x="822" y="4644"/>
                    </a:lnTo>
                    <a:cubicBezTo>
                      <a:pt x="488" y="4644"/>
                      <a:pt x="226" y="4371"/>
                      <a:pt x="226" y="4049"/>
                    </a:cubicBezTo>
                    <a:lnTo>
                      <a:pt x="226" y="2275"/>
                    </a:lnTo>
                    <a:cubicBezTo>
                      <a:pt x="226" y="1942"/>
                      <a:pt x="488" y="1680"/>
                      <a:pt x="822" y="1680"/>
                    </a:cubicBezTo>
                    <a:close/>
                    <a:moveTo>
                      <a:pt x="2739" y="1"/>
                    </a:moveTo>
                    <a:cubicBezTo>
                      <a:pt x="2334" y="1"/>
                      <a:pt x="2024" y="322"/>
                      <a:pt x="2024" y="715"/>
                    </a:cubicBezTo>
                    <a:lnTo>
                      <a:pt x="2024" y="1382"/>
                    </a:lnTo>
                    <a:lnTo>
                      <a:pt x="881" y="1382"/>
                    </a:lnTo>
                    <a:cubicBezTo>
                      <a:pt x="393" y="1382"/>
                      <a:pt x="0" y="1763"/>
                      <a:pt x="0" y="2263"/>
                    </a:cubicBezTo>
                    <a:lnTo>
                      <a:pt x="0" y="4025"/>
                    </a:lnTo>
                    <a:cubicBezTo>
                      <a:pt x="0" y="4513"/>
                      <a:pt x="393" y="4906"/>
                      <a:pt x="881" y="4906"/>
                    </a:cubicBezTo>
                    <a:lnTo>
                      <a:pt x="1465" y="4906"/>
                    </a:lnTo>
                    <a:cubicBezTo>
                      <a:pt x="1500" y="5240"/>
                      <a:pt x="1619" y="5466"/>
                      <a:pt x="1822" y="5621"/>
                    </a:cubicBezTo>
                    <a:cubicBezTo>
                      <a:pt x="1893" y="5668"/>
                      <a:pt x="1953" y="5704"/>
                      <a:pt x="2024" y="5740"/>
                    </a:cubicBezTo>
                    <a:lnTo>
                      <a:pt x="2024" y="7323"/>
                    </a:lnTo>
                    <a:lnTo>
                      <a:pt x="1977" y="7323"/>
                    </a:lnTo>
                    <a:cubicBezTo>
                      <a:pt x="1977" y="7395"/>
                      <a:pt x="2036" y="7466"/>
                      <a:pt x="2131" y="7466"/>
                    </a:cubicBezTo>
                    <a:cubicBezTo>
                      <a:pt x="2215" y="7466"/>
                      <a:pt x="2274" y="7407"/>
                      <a:pt x="2274" y="7323"/>
                    </a:cubicBezTo>
                    <a:lnTo>
                      <a:pt x="2274" y="5787"/>
                    </a:lnTo>
                    <a:lnTo>
                      <a:pt x="2298" y="5787"/>
                    </a:lnTo>
                    <a:cubicBezTo>
                      <a:pt x="2393" y="5787"/>
                      <a:pt x="2489" y="5776"/>
                      <a:pt x="2548" y="5752"/>
                    </a:cubicBezTo>
                    <a:cubicBezTo>
                      <a:pt x="2620" y="5740"/>
                      <a:pt x="2679" y="5668"/>
                      <a:pt x="2679" y="5597"/>
                    </a:cubicBezTo>
                    <a:cubicBezTo>
                      <a:pt x="2679" y="5514"/>
                      <a:pt x="2620" y="5442"/>
                      <a:pt x="2548" y="5430"/>
                    </a:cubicBezTo>
                    <a:cubicBezTo>
                      <a:pt x="2477" y="5406"/>
                      <a:pt x="2429" y="5383"/>
                      <a:pt x="2393" y="5335"/>
                    </a:cubicBezTo>
                    <a:cubicBezTo>
                      <a:pt x="2322" y="5216"/>
                      <a:pt x="2334" y="5037"/>
                      <a:pt x="2370" y="4906"/>
                    </a:cubicBezTo>
                    <a:lnTo>
                      <a:pt x="3120" y="4906"/>
                    </a:lnTo>
                    <a:cubicBezTo>
                      <a:pt x="3620" y="4906"/>
                      <a:pt x="4001" y="4513"/>
                      <a:pt x="4001" y="4025"/>
                    </a:cubicBezTo>
                    <a:lnTo>
                      <a:pt x="4001" y="2263"/>
                    </a:lnTo>
                    <a:cubicBezTo>
                      <a:pt x="4001" y="1763"/>
                      <a:pt x="3620" y="1382"/>
                      <a:pt x="3120" y="1382"/>
                    </a:cubicBezTo>
                    <a:lnTo>
                      <a:pt x="2298" y="1382"/>
                    </a:lnTo>
                    <a:lnTo>
                      <a:pt x="2298" y="1156"/>
                    </a:lnTo>
                    <a:lnTo>
                      <a:pt x="3024" y="1156"/>
                    </a:lnTo>
                    <a:cubicBezTo>
                      <a:pt x="3096" y="1156"/>
                      <a:pt x="3167" y="1096"/>
                      <a:pt x="3167" y="1013"/>
                    </a:cubicBezTo>
                    <a:cubicBezTo>
                      <a:pt x="3167" y="930"/>
                      <a:pt x="3108" y="858"/>
                      <a:pt x="3024" y="858"/>
                    </a:cubicBezTo>
                    <a:lnTo>
                      <a:pt x="2298" y="858"/>
                    </a:lnTo>
                    <a:lnTo>
                      <a:pt x="2298" y="692"/>
                    </a:lnTo>
                    <a:cubicBezTo>
                      <a:pt x="2298" y="453"/>
                      <a:pt x="2489" y="263"/>
                      <a:pt x="2727" y="263"/>
                    </a:cubicBezTo>
                    <a:lnTo>
                      <a:pt x="7001" y="263"/>
                    </a:lnTo>
                    <a:cubicBezTo>
                      <a:pt x="7239" y="263"/>
                      <a:pt x="7430" y="453"/>
                      <a:pt x="7430" y="692"/>
                    </a:cubicBezTo>
                    <a:lnTo>
                      <a:pt x="7430" y="858"/>
                    </a:lnTo>
                    <a:lnTo>
                      <a:pt x="3632" y="858"/>
                    </a:lnTo>
                    <a:cubicBezTo>
                      <a:pt x="3560" y="858"/>
                      <a:pt x="3489" y="918"/>
                      <a:pt x="3489" y="1013"/>
                    </a:cubicBezTo>
                    <a:cubicBezTo>
                      <a:pt x="3489" y="1084"/>
                      <a:pt x="3548" y="1156"/>
                      <a:pt x="3632" y="1156"/>
                    </a:cubicBezTo>
                    <a:lnTo>
                      <a:pt x="7430" y="1156"/>
                    </a:lnTo>
                    <a:lnTo>
                      <a:pt x="7430" y="1823"/>
                    </a:lnTo>
                    <a:cubicBezTo>
                      <a:pt x="7430" y="1906"/>
                      <a:pt x="7489" y="1977"/>
                      <a:pt x="7573" y="1977"/>
                    </a:cubicBezTo>
                    <a:cubicBezTo>
                      <a:pt x="7656" y="1977"/>
                      <a:pt x="7727" y="1918"/>
                      <a:pt x="7727" y="1823"/>
                    </a:cubicBezTo>
                    <a:lnTo>
                      <a:pt x="7727" y="715"/>
                    </a:lnTo>
                    <a:cubicBezTo>
                      <a:pt x="7727" y="311"/>
                      <a:pt x="7394" y="1"/>
                      <a:pt x="701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2152;p45">
                <a:extLst>
                  <a:ext uri="{FF2B5EF4-FFF2-40B4-BE49-F238E27FC236}">
                    <a16:creationId xmlns:a16="http://schemas.microsoft.com/office/drawing/2014/main" id="{9FCFEEE3-1B5F-C647-D85E-C5F70A9623A8}"/>
                  </a:ext>
                </a:extLst>
              </p:cNvPr>
              <p:cNvSpPr/>
              <p:nvPr/>
            </p:nvSpPr>
            <p:spPr>
              <a:xfrm>
                <a:off x="6708760" y="3206436"/>
                <a:ext cx="33740" cy="9517"/>
              </a:xfrm>
              <a:custGeom>
                <a:avLst/>
                <a:gdLst/>
                <a:ahLst/>
                <a:cxnLst/>
                <a:rect l="l" t="t" r="r" b="b"/>
                <a:pathLst>
                  <a:path w="1060" h="299" extrusionOk="0">
                    <a:moveTo>
                      <a:pt x="155" y="1"/>
                    </a:moveTo>
                    <a:cubicBezTo>
                      <a:pt x="84" y="1"/>
                      <a:pt x="0" y="60"/>
                      <a:pt x="0" y="156"/>
                    </a:cubicBezTo>
                    <a:cubicBezTo>
                      <a:pt x="0" y="239"/>
                      <a:pt x="60" y="299"/>
                      <a:pt x="155" y="299"/>
                    </a:cubicBezTo>
                    <a:lnTo>
                      <a:pt x="917" y="299"/>
                    </a:lnTo>
                    <a:cubicBezTo>
                      <a:pt x="989" y="299"/>
                      <a:pt x="1060" y="239"/>
                      <a:pt x="1060" y="156"/>
                    </a:cubicBezTo>
                    <a:cubicBezTo>
                      <a:pt x="1060" y="84"/>
                      <a:pt x="1000" y="1"/>
                      <a:pt x="91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2153;p45">
                <a:extLst>
                  <a:ext uri="{FF2B5EF4-FFF2-40B4-BE49-F238E27FC236}">
                    <a16:creationId xmlns:a16="http://schemas.microsoft.com/office/drawing/2014/main" id="{C7053E18-C391-4E30-976E-E48B83548D63}"/>
                  </a:ext>
                </a:extLst>
              </p:cNvPr>
              <p:cNvSpPr/>
              <p:nvPr/>
            </p:nvSpPr>
            <p:spPr>
              <a:xfrm>
                <a:off x="6604549" y="2993079"/>
                <a:ext cx="59904" cy="51565"/>
              </a:xfrm>
              <a:custGeom>
                <a:avLst/>
                <a:gdLst/>
                <a:ahLst/>
                <a:cxnLst/>
                <a:rect l="l" t="t" r="r" b="b"/>
                <a:pathLst>
                  <a:path w="1882" h="1620" extrusionOk="0">
                    <a:moveTo>
                      <a:pt x="1346" y="275"/>
                    </a:moveTo>
                    <a:cubicBezTo>
                      <a:pt x="1512" y="275"/>
                      <a:pt x="1596" y="441"/>
                      <a:pt x="1596" y="596"/>
                    </a:cubicBezTo>
                    <a:cubicBezTo>
                      <a:pt x="1596" y="834"/>
                      <a:pt x="1357" y="1096"/>
                      <a:pt x="941" y="1322"/>
                    </a:cubicBezTo>
                    <a:cubicBezTo>
                      <a:pt x="524" y="1096"/>
                      <a:pt x="286" y="834"/>
                      <a:pt x="286" y="596"/>
                    </a:cubicBezTo>
                    <a:cubicBezTo>
                      <a:pt x="286" y="441"/>
                      <a:pt x="381" y="275"/>
                      <a:pt x="536" y="275"/>
                    </a:cubicBezTo>
                    <a:cubicBezTo>
                      <a:pt x="655" y="275"/>
                      <a:pt x="750" y="334"/>
                      <a:pt x="798" y="382"/>
                    </a:cubicBezTo>
                    <a:cubicBezTo>
                      <a:pt x="834" y="429"/>
                      <a:pt x="881" y="441"/>
                      <a:pt x="941" y="441"/>
                    </a:cubicBezTo>
                    <a:cubicBezTo>
                      <a:pt x="1000" y="441"/>
                      <a:pt x="1048" y="406"/>
                      <a:pt x="1095" y="382"/>
                    </a:cubicBezTo>
                    <a:cubicBezTo>
                      <a:pt x="1131" y="334"/>
                      <a:pt x="1226" y="275"/>
                      <a:pt x="1346" y="275"/>
                    </a:cubicBezTo>
                    <a:close/>
                    <a:moveTo>
                      <a:pt x="536" y="1"/>
                    </a:moveTo>
                    <a:cubicBezTo>
                      <a:pt x="238" y="1"/>
                      <a:pt x="0" y="263"/>
                      <a:pt x="0" y="596"/>
                    </a:cubicBezTo>
                    <a:cubicBezTo>
                      <a:pt x="0" y="798"/>
                      <a:pt x="107" y="1215"/>
                      <a:pt x="834" y="1584"/>
                    </a:cubicBezTo>
                    <a:cubicBezTo>
                      <a:pt x="869" y="1608"/>
                      <a:pt x="917" y="1620"/>
                      <a:pt x="941" y="1620"/>
                    </a:cubicBezTo>
                    <a:cubicBezTo>
                      <a:pt x="976" y="1620"/>
                      <a:pt x="1012" y="1608"/>
                      <a:pt x="1048" y="1584"/>
                    </a:cubicBezTo>
                    <a:cubicBezTo>
                      <a:pt x="1762" y="1215"/>
                      <a:pt x="1881" y="798"/>
                      <a:pt x="1881" y="596"/>
                    </a:cubicBezTo>
                    <a:cubicBezTo>
                      <a:pt x="1881" y="263"/>
                      <a:pt x="1643" y="1"/>
                      <a:pt x="1346" y="1"/>
                    </a:cubicBezTo>
                    <a:cubicBezTo>
                      <a:pt x="1167" y="1"/>
                      <a:pt x="1036" y="72"/>
                      <a:pt x="941" y="132"/>
                    </a:cubicBezTo>
                    <a:cubicBezTo>
                      <a:pt x="857" y="72"/>
                      <a:pt x="714" y="1"/>
                      <a:pt x="53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2154;p45">
                <a:extLst>
                  <a:ext uri="{FF2B5EF4-FFF2-40B4-BE49-F238E27FC236}">
                    <a16:creationId xmlns:a16="http://schemas.microsoft.com/office/drawing/2014/main" id="{E7A0653B-AF8A-F0D8-DBA3-5FA300AC3AD1}"/>
                  </a:ext>
                </a:extLst>
              </p:cNvPr>
              <p:cNvSpPr/>
              <p:nvPr/>
            </p:nvSpPr>
            <p:spPr>
              <a:xfrm>
                <a:off x="6634469" y="2991933"/>
                <a:ext cx="246364" cy="238407"/>
              </a:xfrm>
              <a:custGeom>
                <a:avLst/>
                <a:gdLst/>
                <a:ahLst/>
                <a:cxnLst/>
                <a:rect l="l" t="t" r="r" b="b"/>
                <a:pathLst>
                  <a:path w="7740" h="7490" extrusionOk="0">
                    <a:moveTo>
                      <a:pt x="6847" y="1727"/>
                    </a:moveTo>
                    <a:cubicBezTo>
                      <a:pt x="7180" y="1727"/>
                      <a:pt x="7442" y="1989"/>
                      <a:pt x="7442" y="2323"/>
                    </a:cubicBezTo>
                    <a:lnTo>
                      <a:pt x="7442" y="4085"/>
                    </a:lnTo>
                    <a:lnTo>
                      <a:pt x="7454" y="4085"/>
                    </a:lnTo>
                    <a:cubicBezTo>
                      <a:pt x="7454" y="4406"/>
                      <a:pt x="7192" y="4680"/>
                      <a:pt x="6859" y="4680"/>
                    </a:cubicBezTo>
                    <a:lnTo>
                      <a:pt x="6144" y="4680"/>
                    </a:lnTo>
                    <a:cubicBezTo>
                      <a:pt x="6073" y="4680"/>
                      <a:pt x="6013" y="4740"/>
                      <a:pt x="6001" y="4811"/>
                    </a:cubicBezTo>
                    <a:cubicBezTo>
                      <a:pt x="5990" y="5121"/>
                      <a:pt x="5894" y="5335"/>
                      <a:pt x="5751" y="5454"/>
                    </a:cubicBezTo>
                    <a:cubicBezTo>
                      <a:pt x="5692" y="5490"/>
                      <a:pt x="5632" y="5525"/>
                      <a:pt x="5573" y="5537"/>
                    </a:cubicBezTo>
                    <a:cubicBezTo>
                      <a:pt x="5728" y="5252"/>
                      <a:pt x="5609" y="4835"/>
                      <a:pt x="5597" y="4799"/>
                    </a:cubicBezTo>
                    <a:cubicBezTo>
                      <a:pt x="5585" y="4740"/>
                      <a:pt x="5525" y="4692"/>
                      <a:pt x="5466" y="4692"/>
                    </a:cubicBezTo>
                    <a:lnTo>
                      <a:pt x="4585" y="4692"/>
                    </a:lnTo>
                    <a:cubicBezTo>
                      <a:pt x="4251" y="4692"/>
                      <a:pt x="3989" y="4418"/>
                      <a:pt x="3989" y="4097"/>
                    </a:cubicBezTo>
                    <a:lnTo>
                      <a:pt x="3989" y="2323"/>
                    </a:lnTo>
                    <a:cubicBezTo>
                      <a:pt x="3989" y="1989"/>
                      <a:pt x="4251" y="1727"/>
                      <a:pt x="4585" y="1727"/>
                    </a:cubicBezTo>
                    <a:close/>
                    <a:moveTo>
                      <a:pt x="5430" y="6609"/>
                    </a:moveTo>
                    <a:lnTo>
                      <a:pt x="5430" y="6776"/>
                    </a:lnTo>
                    <a:cubicBezTo>
                      <a:pt x="5430" y="7014"/>
                      <a:pt x="5239" y="7204"/>
                      <a:pt x="5001" y="7204"/>
                    </a:cubicBezTo>
                    <a:lnTo>
                      <a:pt x="727" y="7204"/>
                    </a:lnTo>
                    <a:cubicBezTo>
                      <a:pt x="489" y="7204"/>
                      <a:pt x="298" y="7014"/>
                      <a:pt x="298" y="6776"/>
                    </a:cubicBezTo>
                    <a:lnTo>
                      <a:pt x="298" y="6609"/>
                    </a:lnTo>
                    <a:close/>
                    <a:moveTo>
                      <a:pt x="5573" y="1"/>
                    </a:moveTo>
                    <a:cubicBezTo>
                      <a:pt x="5489" y="1"/>
                      <a:pt x="5418" y="61"/>
                      <a:pt x="5418" y="144"/>
                    </a:cubicBezTo>
                    <a:lnTo>
                      <a:pt x="5418" y="1430"/>
                    </a:lnTo>
                    <a:lnTo>
                      <a:pt x="4585" y="1430"/>
                    </a:lnTo>
                    <a:cubicBezTo>
                      <a:pt x="4096" y="1430"/>
                      <a:pt x="3704" y="1823"/>
                      <a:pt x="3704" y="2311"/>
                    </a:cubicBezTo>
                    <a:lnTo>
                      <a:pt x="3704" y="4073"/>
                    </a:lnTo>
                    <a:cubicBezTo>
                      <a:pt x="3704" y="4573"/>
                      <a:pt x="4096" y="4954"/>
                      <a:pt x="4585" y="4954"/>
                    </a:cubicBezTo>
                    <a:lnTo>
                      <a:pt x="5347" y="4954"/>
                    </a:lnTo>
                    <a:cubicBezTo>
                      <a:pt x="5359" y="5073"/>
                      <a:pt x="5370" y="5264"/>
                      <a:pt x="5311" y="5383"/>
                    </a:cubicBezTo>
                    <a:cubicBezTo>
                      <a:pt x="5287" y="5442"/>
                      <a:pt x="5239" y="5478"/>
                      <a:pt x="5168" y="5478"/>
                    </a:cubicBezTo>
                    <a:cubicBezTo>
                      <a:pt x="5097" y="5490"/>
                      <a:pt x="5025" y="5549"/>
                      <a:pt x="5025" y="5645"/>
                    </a:cubicBezTo>
                    <a:cubicBezTo>
                      <a:pt x="5025" y="5716"/>
                      <a:pt x="5097" y="5787"/>
                      <a:pt x="5168" y="5799"/>
                    </a:cubicBezTo>
                    <a:cubicBezTo>
                      <a:pt x="5228" y="5823"/>
                      <a:pt x="5311" y="5835"/>
                      <a:pt x="5418" y="5835"/>
                    </a:cubicBezTo>
                    <a:lnTo>
                      <a:pt x="5430" y="5835"/>
                    </a:lnTo>
                    <a:lnTo>
                      <a:pt x="5430" y="6323"/>
                    </a:lnTo>
                    <a:lnTo>
                      <a:pt x="298" y="6323"/>
                    </a:lnTo>
                    <a:lnTo>
                      <a:pt x="298" y="5656"/>
                    </a:lnTo>
                    <a:cubicBezTo>
                      <a:pt x="298" y="5585"/>
                      <a:pt x="239" y="5502"/>
                      <a:pt x="144" y="5502"/>
                    </a:cubicBezTo>
                    <a:cubicBezTo>
                      <a:pt x="72" y="5502"/>
                      <a:pt x="1" y="5561"/>
                      <a:pt x="1" y="5656"/>
                    </a:cubicBezTo>
                    <a:lnTo>
                      <a:pt x="1" y="6776"/>
                    </a:lnTo>
                    <a:cubicBezTo>
                      <a:pt x="1" y="7180"/>
                      <a:pt x="334" y="7490"/>
                      <a:pt x="715" y="7490"/>
                    </a:cubicBezTo>
                    <a:lnTo>
                      <a:pt x="4989" y="7490"/>
                    </a:lnTo>
                    <a:cubicBezTo>
                      <a:pt x="5394" y="7490"/>
                      <a:pt x="5704" y="7157"/>
                      <a:pt x="5704" y="6776"/>
                    </a:cubicBezTo>
                    <a:lnTo>
                      <a:pt x="5704" y="5787"/>
                    </a:lnTo>
                    <a:cubicBezTo>
                      <a:pt x="5775" y="5764"/>
                      <a:pt x="5847" y="5728"/>
                      <a:pt x="5906" y="5668"/>
                    </a:cubicBezTo>
                    <a:cubicBezTo>
                      <a:pt x="6097" y="5525"/>
                      <a:pt x="6216" y="5287"/>
                      <a:pt x="6263" y="4954"/>
                    </a:cubicBezTo>
                    <a:lnTo>
                      <a:pt x="6847" y="4954"/>
                    </a:lnTo>
                    <a:cubicBezTo>
                      <a:pt x="7335" y="4954"/>
                      <a:pt x="7728" y="4573"/>
                      <a:pt x="7728" y="4085"/>
                    </a:cubicBezTo>
                    <a:lnTo>
                      <a:pt x="7728" y="2311"/>
                    </a:lnTo>
                    <a:cubicBezTo>
                      <a:pt x="7740" y="1835"/>
                      <a:pt x="7359" y="1430"/>
                      <a:pt x="6859" y="1430"/>
                    </a:cubicBezTo>
                    <a:lnTo>
                      <a:pt x="5716" y="1430"/>
                    </a:lnTo>
                    <a:lnTo>
                      <a:pt x="5716" y="144"/>
                    </a:lnTo>
                    <a:cubicBezTo>
                      <a:pt x="5716" y="72"/>
                      <a:pt x="5656" y="1"/>
                      <a:pt x="557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2155;p45">
                <a:extLst>
                  <a:ext uri="{FF2B5EF4-FFF2-40B4-BE49-F238E27FC236}">
                    <a16:creationId xmlns:a16="http://schemas.microsoft.com/office/drawing/2014/main" id="{D41A3275-A605-C8E7-5467-EED73E9FDFDC}"/>
                  </a:ext>
                </a:extLst>
              </p:cNvPr>
              <p:cNvSpPr/>
              <p:nvPr/>
            </p:nvSpPr>
            <p:spPr>
              <a:xfrm>
                <a:off x="6790627" y="3057885"/>
                <a:ext cx="52329" cy="60668"/>
              </a:xfrm>
              <a:custGeom>
                <a:avLst/>
                <a:gdLst/>
                <a:ahLst/>
                <a:cxnLst/>
                <a:rect l="l" t="t" r="r" b="b"/>
                <a:pathLst>
                  <a:path w="1644" h="1906" extrusionOk="0">
                    <a:moveTo>
                      <a:pt x="822" y="286"/>
                    </a:moveTo>
                    <a:cubicBezTo>
                      <a:pt x="976" y="286"/>
                      <a:pt x="1084" y="405"/>
                      <a:pt x="1084" y="536"/>
                    </a:cubicBezTo>
                    <a:cubicBezTo>
                      <a:pt x="1084" y="679"/>
                      <a:pt x="964" y="786"/>
                      <a:pt x="822" y="786"/>
                    </a:cubicBezTo>
                    <a:cubicBezTo>
                      <a:pt x="691" y="786"/>
                      <a:pt x="572" y="667"/>
                      <a:pt x="572" y="536"/>
                    </a:cubicBezTo>
                    <a:cubicBezTo>
                      <a:pt x="572" y="405"/>
                      <a:pt x="691" y="286"/>
                      <a:pt x="822" y="286"/>
                    </a:cubicBezTo>
                    <a:close/>
                    <a:moveTo>
                      <a:pt x="936" y="1096"/>
                    </a:moveTo>
                    <a:cubicBezTo>
                      <a:pt x="1165" y="1096"/>
                      <a:pt x="1345" y="1305"/>
                      <a:pt x="1345" y="1548"/>
                    </a:cubicBezTo>
                    <a:cubicBezTo>
                      <a:pt x="1345" y="1572"/>
                      <a:pt x="1322" y="1608"/>
                      <a:pt x="1286" y="1608"/>
                    </a:cubicBezTo>
                    <a:lnTo>
                      <a:pt x="369" y="1608"/>
                    </a:lnTo>
                    <a:cubicBezTo>
                      <a:pt x="333" y="1608"/>
                      <a:pt x="298" y="1572"/>
                      <a:pt x="298" y="1548"/>
                    </a:cubicBezTo>
                    <a:lnTo>
                      <a:pt x="298" y="1537"/>
                    </a:lnTo>
                    <a:cubicBezTo>
                      <a:pt x="298" y="1298"/>
                      <a:pt x="500" y="1096"/>
                      <a:pt x="738" y="1096"/>
                    </a:cubicBezTo>
                    <a:lnTo>
                      <a:pt x="917" y="1096"/>
                    </a:lnTo>
                    <a:cubicBezTo>
                      <a:pt x="923" y="1096"/>
                      <a:pt x="929" y="1096"/>
                      <a:pt x="936" y="1096"/>
                    </a:cubicBezTo>
                    <a:close/>
                    <a:moveTo>
                      <a:pt x="822" y="1"/>
                    </a:moveTo>
                    <a:cubicBezTo>
                      <a:pt x="512" y="1"/>
                      <a:pt x="274" y="239"/>
                      <a:pt x="274" y="548"/>
                    </a:cubicBezTo>
                    <a:cubicBezTo>
                      <a:pt x="274" y="679"/>
                      <a:pt x="322" y="798"/>
                      <a:pt x="393" y="894"/>
                    </a:cubicBezTo>
                    <a:cubicBezTo>
                      <a:pt x="167" y="1013"/>
                      <a:pt x="0" y="1251"/>
                      <a:pt x="0" y="1537"/>
                    </a:cubicBezTo>
                    <a:lnTo>
                      <a:pt x="0" y="1548"/>
                    </a:lnTo>
                    <a:cubicBezTo>
                      <a:pt x="0" y="1739"/>
                      <a:pt x="167" y="1906"/>
                      <a:pt x="369" y="1906"/>
                    </a:cubicBezTo>
                    <a:lnTo>
                      <a:pt x="1286" y="1906"/>
                    </a:lnTo>
                    <a:cubicBezTo>
                      <a:pt x="1476" y="1906"/>
                      <a:pt x="1643" y="1739"/>
                      <a:pt x="1643" y="1548"/>
                    </a:cubicBezTo>
                    <a:lnTo>
                      <a:pt x="1643" y="1537"/>
                    </a:lnTo>
                    <a:cubicBezTo>
                      <a:pt x="1643" y="1251"/>
                      <a:pt x="1476" y="1013"/>
                      <a:pt x="1262" y="894"/>
                    </a:cubicBezTo>
                    <a:cubicBezTo>
                      <a:pt x="1334" y="798"/>
                      <a:pt x="1381" y="679"/>
                      <a:pt x="1381" y="548"/>
                    </a:cubicBezTo>
                    <a:cubicBezTo>
                      <a:pt x="1381" y="251"/>
                      <a:pt x="1143" y="1"/>
                      <a:pt x="82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2156;p45">
                <a:extLst>
                  <a:ext uri="{FF2B5EF4-FFF2-40B4-BE49-F238E27FC236}">
                    <a16:creationId xmlns:a16="http://schemas.microsoft.com/office/drawing/2014/main" id="{A319F0B7-73C1-D219-F5A5-0D1ADC775A73}"/>
                  </a:ext>
                </a:extLst>
              </p:cNvPr>
              <p:cNvSpPr/>
              <p:nvPr/>
            </p:nvSpPr>
            <p:spPr>
              <a:xfrm>
                <a:off x="6712166" y="2975286"/>
                <a:ext cx="73941" cy="9485"/>
              </a:xfrm>
              <a:custGeom>
                <a:avLst/>
                <a:gdLst/>
                <a:ahLst/>
                <a:cxnLst/>
                <a:rect l="l" t="t" r="r" b="b"/>
                <a:pathLst>
                  <a:path w="2323" h="298" extrusionOk="0">
                    <a:moveTo>
                      <a:pt x="155" y="0"/>
                    </a:moveTo>
                    <a:cubicBezTo>
                      <a:pt x="72" y="0"/>
                      <a:pt x="0" y="60"/>
                      <a:pt x="0" y="155"/>
                    </a:cubicBezTo>
                    <a:cubicBezTo>
                      <a:pt x="0" y="238"/>
                      <a:pt x="60" y="298"/>
                      <a:pt x="155" y="298"/>
                    </a:cubicBezTo>
                    <a:lnTo>
                      <a:pt x="2179" y="298"/>
                    </a:lnTo>
                    <a:cubicBezTo>
                      <a:pt x="2251" y="298"/>
                      <a:pt x="2322" y="238"/>
                      <a:pt x="2322" y="155"/>
                    </a:cubicBezTo>
                    <a:cubicBezTo>
                      <a:pt x="2322" y="60"/>
                      <a:pt x="2263" y="0"/>
                      <a:pt x="217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2157;p45">
                <a:extLst>
                  <a:ext uri="{FF2B5EF4-FFF2-40B4-BE49-F238E27FC236}">
                    <a16:creationId xmlns:a16="http://schemas.microsoft.com/office/drawing/2014/main" id="{92320AF9-DD41-4D9D-86EA-9D653A2F07CE}"/>
                  </a:ext>
                </a:extLst>
              </p:cNvPr>
              <p:cNvSpPr/>
              <p:nvPr/>
            </p:nvSpPr>
            <p:spPr>
              <a:xfrm>
                <a:off x="6712166" y="2993461"/>
                <a:ext cx="73941" cy="9517"/>
              </a:xfrm>
              <a:custGeom>
                <a:avLst/>
                <a:gdLst/>
                <a:ahLst/>
                <a:cxnLst/>
                <a:rect l="l" t="t" r="r" b="b"/>
                <a:pathLst>
                  <a:path w="2323" h="299" extrusionOk="0">
                    <a:moveTo>
                      <a:pt x="155" y="1"/>
                    </a:moveTo>
                    <a:cubicBezTo>
                      <a:pt x="72" y="1"/>
                      <a:pt x="0" y="60"/>
                      <a:pt x="0" y="143"/>
                    </a:cubicBezTo>
                    <a:cubicBezTo>
                      <a:pt x="0" y="239"/>
                      <a:pt x="60" y="298"/>
                      <a:pt x="155" y="298"/>
                    </a:cubicBezTo>
                    <a:lnTo>
                      <a:pt x="2179" y="298"/>
                    </a:lnTo>
                    <a:cubicBezTo>
                      <a:pt x="2251" y="298"/>
                      <a:pt x="2322" y="239"/>
                      <a:pt x="2322" y="143"/>
                    </a:cubicBezTo>
                    <a:cubicBezTo>
                      <a:pt x="2322" y="60"/>
                      <a:pt x="2263" y="1"/>
                      <a:pt x="2179"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2158;p45">
                <a:extLst>
                  <a:ext uri="{FF2B5EF4-FFF2-40B4-BE49-F238E27FC236}">
                    <a16:creationId xmlns:a16="http://schemas.microsoft.com/office/drawing/2014/main" id="{E403950A-640D-5E23-E2F9-FEFBE37A2716}"/>
                  </a:ext>
                </a:extLst>
              </p:cNvPr>
              <p:cNvSpPr/>
              <p:nvPr/>
            </p:nvSpPr>
            <p:spPr>
              <a:xfrm>
                <a:off x="6712166" y="3012050"/>
                <a:ext cx="73941" cy="9485"/>
              </a:xfrm>
              <a:custGeom>
                <a:avLst/>
                <a:gdLst/>
                <a:ahLst/>
                <a:cxnLst/>
                <a:rect l="l" t="t" r="r" b="b"/>
                <a:pathLst>
                  <a:path w="2323" h="298" extrusionOk="0">
                    <a:moveTo>
                      <a:pt x="155" y="0"/>
                    </a:moveTo>
                    <a:cubicBezTo>
                      <a:pt x="72" y="0"/>
                      <a:pt x="0" y="60"/>
                      <a:pt x="0" y="143"/>
                    </a:cubicBezTo>
                    <a:cubicBezTo>
                      <a:pt x="0" y="238"/>
                      <a:pt x="60" y="298"/>
                      <a:pt x="155" y="298"/>
                    </a:cubicBezTo>
                    <a:lnTo>
                      <a:pt x="2179" y="298"/>
                    </a:lnTo>
                    <a:cubicBezTo>
                      <a:pt x="2263" y="274"/>
                      <a:pt x="2322" y="214"/>
                      <a:pt x="2322" y="143"/>
                    </a:cubicBezTo>
                    <a:cubicBezTo>
                      <a:pt x="2322" y="71"/>
                      <a:pt x="2263" y="0"/>
                      <a:pt x="217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2159;p45">
                <a:extLst>
                  <a:ext uri="{FF2B5EF4-FFF2-40B4-BE49-F238E27FC236}">
                    <a16:creationId xmlns:a16="http://schemas.microsoft.com/office/drawing/2014/main" id="{B5AB3849-C171-10E9-2042-57AD6CD172A9}"/>
                  </a:ext>
                </a:extLst>
              </p:cNvPr>
              <p:cNvSpPr/>
              <p:nvPr/>
            </p:nvSpPr>
            <p:spPr>
              <a:xfrm>
                <a:off x="6662511" y="3103752"/>
                <a:ext cx="73941" cy="27310"/>
              </a:xfrm>
              <a:custGeom>
                <a:avLst/>
                <a:gdLst/>
                <a:ahLst/>
                <a:cxnLst/>
                <a:rect l="l" t="t" r="r" b="b"/>
                <a:pathLst>
                  <a:path w="2323" h="858" extrusionOk="0">
                    <a:moveTo>
                      <a:pt x="2037" y="298"/>
                    </a:moveTo>
                    <a:lnTo>
                      <a:pt x="2037" y="584"/>
                    </a:lnTo>
                    <a:lnTo>
                      <a:pt x="298" y="584"/>
                    </a:lnTo>
                    <a:lnTo>
                      <a:pt x="298" y="298"/>
                    </a:lnTo>
                    <a:close/>
                    <a:moveTo>
                      <a:pt x="144" y="0"/>
                    </a:moveTo>
                    <a:cubicBezTo>
                      <a:pt x="72" y="0"/>
                      <a:pt x="1" y="60"/>
                      <a:pt x="1" y="155"/>
                    </a:cubicBezTo>
                    <a:lnTo>
                      <a:pt x="1" y="715"/>
                    </a:lnTo>
                    <a:cubicBezTo>
                      <a:pt x="1" y="786"/>
                      <a:pt x="60" y="858"/>
                      <a:pt x="144" y="858"/>
                    </a:cubicBezTo>
                    <a:lnTo>
                      <a:pt x="2168" y="858"/>
                    </a:lnTo>
                    <a:cubicBezTo>
                      <a:pt x="2251" y="858"/>
                      <a:pt x="2322" y="798"/>
                      <a:pt x="2322" y="715"/>
                    </a:cubicBezTo>
                    <a:lnTo>
                      <a:pt x="2322" y="155"/>
                    </a:lnTo>
                    <a:cubicBezTo>
                      <a:pt x="2322" y="72"/>
                      <a:pt x="2263" y="0"/>
                      <a:pt x="216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2160;p45">
                <a:extLst>
                  <a:ext uri="{FF2B5EF4-FFF2-40B4-BE49-F238E27FC236}">
                    <a16:creationId xmlns:a16="http://schemas.microsoft.com/office/drawing/2014/main" id="{5327AA30-E6F1-AA61-CA01-B457FEC609D2}"/>
                  </a:ext>
                </a:extLst>
              </p:cNvPr>
              <p:cNvSpPr/>
              <p:nvPr/>
            </p:nvSpPr>
            <p:spPr>
              <a:xfrm>
                <a:off x="6662893" y="3140134"/>
                <a:ext cx="73941" cy="9485"/>
              </a:xfrm>
              <a:custGeom>
                <a:avLst/>
                <a:gdLst/>
                <a:ahLst/>
                <a:cxnLst/>
                <a:rect l="l" t="t" r="r" b="b"/>
                <a:pathLst>
                  <a:path w="2323" h="298" extrusionOk="0">
                    <a:moveTo>
                      <a:pt x="155" y="0"/>
                    </a:moveTo>
                    <a:cubicBezTo>
                      <a:pt x="72" y="0"/>
                      <a:pt x="1" y="60"/>
                      <a:pt x="1" y="155"/>
                    </a:cubicBezTo>
                    <a:cubicBezTo>
                      <a:pt x="1" y="238"/>
                      <a:pt x="60" y="298"/>
                      <a:pt x="155" y="298"/>
                    </a:cubicBezTo>
                    <a:lnTo>
                      <a:pt x="2180" y="298"/>
                    </a:lnTo>
                    <a:cubicBezTo>
                      <a:pt x="2251" y="298"/>
                      <a:pt x="2322" y="238"/>
                      <a:pt x="2322" y="155"/>
                    </a:cubicBezTo>
                    <a:cubicBezTo>
                      <a:pt x="2322" y="60"/>
                      <a:pt x="2251" y="0"/>
                      <a:pt x="218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85" name="Google Shape;2146;p45">
            <a:extLst>
              <a:ext uri="{FF2B5EF4-FFF2-40B4-BE49-F238E27FC236}">
                <a16:creationId xmlns:a16="http://schemas.microsoft.com/office/drawing/2014/main" id="{A7084F03-5879-666C-2E89-B95D05924324}"/>
              </a:ext>
            </a:extLst>
          </p:cNvPr>
          <p:cNvGrpSpPr/>
          <p:nvPr/>
        </p:nvGrpSpPr>
        <p:grpSpPr>
          <a:xfrm rot="16200000" flipH="1">
            <a:off x="5717959" y="2410729"/>
            <a:ext cx="1239433" cy="1216104"/>
            <a:chOff x="1556113" y="2730075"/>
            <a:chExt cx="950725" cy="948950"/>
          </a:xfrm>
          <a:solidFill>
            <a:srgbClr val="FF7193"/>
          </a:solidFill>
        </p:grpSpPr>
        <p:sp>
          <p:nvSpPr>
            <p:cNvPr id="186" name="Google Shape;2147;p45">
              <a:extLst>
                <a:ext uri="{FF2B5EF4-FFF2-40B4-BE49-F238E27FC236}">
                  <a16:creationId xmlns:a16="http://schemas.microsoft.com/office/drawing/2014/main" id="{83BA9A6C-7B54-F6C1-E1D2-50B39EA968A5}"/>
                </a:ext>
              </a:extLst>
            </p:cNvPr>
            <p:cNvSpPr/>
            <p:nvPr/>
          </p:nvSpPr>
          <p:spPr>
            <a:xfrm>
              <a:off x="1556113" y="2730075"/>
              <a:ext cx="950725" cy="948950"/>
            </a:xfrm>
            <a:custGeom>
              <a:avLst/>
              <a:gdLst/>
              <a:ahLst/>
              <a:cxnLst/>
              <a:rect l="l" t="t" r="r" b="b"/>
              <a:pathLst>
                <a:path w="38029" h="37958" extrusionOk="0">
                  <a:moveTo>
                    <a:pt x="19026" y="1"/>
                  </a:moveTo>
                  <a:cubicBezTo>
                    <a:pt x="8513" y="1"/>
                    <a:pt x="0" y="8478"/>
                    <a:pt x="0" y="18979"/>
                  </a:cubicBezTo>
                  <a:cubicBezTo>
                    <a:pt x="0" y="29480"/>
                    <a:pt x="8525" y="37958"/>
                    <a:pt x="19026" y="37958"/>
                  </a:cubicBezTo>
                  <a:lnTo>
                    <a:pt x="38029" y="37958"/>
                  </a:lnTo>
                  <a:lnTo>
                    <a:pt x="38029" y="19003"/>
                  </a:lnTo>
                  <a:cubicBezTo>
                    <a:pt x="38029" y="8490"/>
                    <a:pt x="29504" y="1"/>
                    <a:pt x="1902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7" name="Google Shape;2150;p45">
              <a:extLst>
                <a:ext uri="{FF2B5EF4-FFF2-40B4-BE49-F238E27FC236}">
                  <a16:creationId xmlns:a16="http://schemas.microsoft.com/office/drawing/2014/main" id="{9E058CBD-DA40-E23E-9992-39291EE13864}"/>
                </a:ext>
              </a:extLst>
            </p:cNvPr>
            <p:cNvGrpSpPr/>
            <p:nvPr/>
          </p:nvGrpSpPr>
          <p:grpSpPr>
            <a:xfrm>
              <a:off x="1840081" y="3011714"/>
              <a:ext cx="382824" cy="385664"/>
              <a:chOff x="6571955" y="2919170"/>
              <a:chExt cx="308878" cy="311170"/>
            </a:xfrm>
            <a:grpFill/>
          </p:grpSpPr>
          <p:sp>
            <p:nvSpPr>
              <p:cNvPr id="188" name="Google Shape;2151;p45">
                <a:extLst>
                  <a:ext uri="{FF2B5EF4-FFF2-40B4-BE49-F238E27FC236}">
                    <a16:creationId xmlns:a16="http://schemas.microsoft.com/office/drawing/2014/main" id="{8FE45331-6E73-3D2F-A8B6-7A744B1215FB}"/>
                  </a:ext>
                </a:extLst>
              </p:cNvPr>
              <p:cNvSpPr/>
              <p:nvPr/>
            </p:nvSpPr>
            <p:spPr>
              <a:xfrm>
                <a:off x="6571955" y="2919170"/>
                <a:ext cx="245982" cy="237675"/>
              </a:xfrm>
              <a:custGeom>
                <a:avLst/>
                <a:gdLst/>
                <a:ahLst/>
                <a:cxnLst/>
                <a:rect l="l" t="t" r="r" b="b"/>
                <a:pathLst>
                  <a:path w="7728" h="7467" extrusionOk="0">
                    <a:moveTo>
                      <a:pt x="3084" y="1680"/>
                    </a:moveTo>
                    <a:cubicBezTo>
                      <a:pt x="3405" y="1680"/>
                      <a:pt x="3679" y="1942"/>
                      <a:pt x="3679" y="2275"/>
                    </a:cubicBezTo>
                    <a:lnTo>
                      <a:pt x="3679" y="4049"/>
                    </a:lnTo>
                    <a:cubicBezTo>
                      <a:pt x="3679" y="4371"/>
                      <a:pt x="3405" y="4644"/>
                      <a:pt x="3084" y="4644"/>
                    </a:cubicBezTo>
                    <a:lnTo>
                      <a:pt x="2203" y="4644"/>
                    </a:lnTo>
                    <a:cubicBezTo>
                      <a:pt x="2143" y="4644"/>
                      <a:pt x="2084" y="4680"/>
                      <a:pt x="2072" y="4740"/>
                    </a:cubicBezTo>
                    <a:cubicBezTo>
                      <a:pt x="2060" y="4787"/>
                      <a:pt x="1929" y="5204"/>
                      <a:pt x="2096" y="5490"/>
                    </a:cubicBezTo>
                    <a:cubicBezTo>
                      <a:pt x="2036" y="5478"/>
                      <a:pt x="1977" y="5442"/>
                      <a:pt x="1917" y="5395"/>
                    </a:cubicBezTo>
                    <a:cubicBezTo>
                      <a:pt x="1786" y="5299"/>
                      <a:pt x="1703" y="5073"/>
                      <a:pt x="1679" y="4775"/>
                    </a:cubicBezTo>
                    <a:cubicBezTo>
                      <a:pt x="1679" y="4704"/>
                      <a:pt x="1608" y="4644"/>
                      <a:pt x="1536" y="4644"/>
                    </a:cubicBezTo>
                    <a:lnTo>
                      <a:pt x="822" y="4644"/>
                    </a:lnTo>
                    <a:cubicBezTo>
                      <a:pt x="488" y="4644"/>
                      <a:pt x="226" y="4371"/>
                      <a:pt x="226" y="4049"/>
                    </a:cubicBezTo>
                    <a:lnTo>
                      <a:pt x="226" y="2275"/>
                    </a:lnTo>
                    <a:cubicBezTo>
                      <a:pt x="226" y="1942"/>
                      <a:pt x="488" y="1680"/>
                      <a:pt x="822" y="1680"/>
                    </a:cubicBezTo>
                    <a:close/>
                    <a:moveTo>
                      <a:pt x="2739" y="1"/>
                    </a:moveTo>
                    <a:cubicBezTo>
                      <a:pt x="2334" y="1"/>
                      <a:pt x="2024" y="322"/>
                      <a:pt x="2024" y="715"/>
                    </a:cubicBezTo>
                    <a:lnTo>
                      <a:pt x="2024" y="1382"/>
                    </a:lnTo>
                    <a:lnTo>
                      <a:pt x="881" y="1382"/>
                    </a:lnTo>
                    <a:cubicBezTo>
                      <a:pt x="393" y="1382"/>
                      <a:pt x="0" y="1763"/>
                      <a:pt x="0" y="2263"/>
                    </a:cubicBezTo>
                    <a:lnTo>
                      <a:pt x="0" y="4025"/>
                    </a:lnTo>
                    <a:cubicBezTo>
                      <a:pt x="0" y="4513"/>
                      <a:pt x="393" y="4906"/>
                      <a:pt x="881" y="4906"/>
                    </a:cubicBezTo>
                    <a:lnTo>
                      <a:pt x="1465" y="4906"/>
                    </a:lnTo>
                    <a:cubicBezTo>
                      <a:pt x="1500" y="5240"/>
                      <a:pt x="1619" y="5466"/>
                      <a:pt x="1822" y="5621"/>
                    </a:cubicBezTo>
                    <a:cubicBezTo>
                      <a:pt x="1893" y="5668"/>
                      <a:pt x="1953" y="5704"/>
                      <a:pt x="2024" y="5740"/>
                    </a:cubicBezTo>
                    <a:lnTo>
                      <a:pt x="2024" y="7323"/>
                    </a:lnTo>
                    <a:lnTo>
                      <a:pt x="1977" y="7323"/>
                    </a:lnTo>
                    <a:cubicBezTo>
                      <a:pt x="1977" y="7395"/>
                      <a:pt x="2036" y="7466"/>
                      <a:pt x="2131" y="7466"/>
                    </a:cubicBezTo>
                    <a:cubicBezTo>
                      <a:pt x="2215" y="7466"/>
                      <a:pt x="2274" y="7407"/>
                      <a:pt x="2274" y="7323"/>
                    </a:cubicBezTo>
                    <a:lnTo>
                      <a:pt x="2274" y="5787"/>
                    </a:lnTo>
                    <a:lnTo>
                      <a:pt x="2298" y="5787"/>
                    </a:lnTo>
                    <a:cubicBezTo>
                      <a:pt x="2393" y="5787"/>
                      <a:pt x="2489" y="5776"/>
                      <a:pt x="2548" y="5752"/>
                    </a:cubicBezTo>
                    <a:cubicBezTo>
                      <a:pt x="2620" y="5740"/>
                      <a:pt x="2679" y="5668"/>
                      <a:pt x="2679" y="5597"/>
                    </a:cubicBezTo>
                    <a:cubicBezTo>
                      <a:pt x="2679" y="5514"/>
                      <a:pt x="2620" y="5442"/>
                      <a:pt x="2548" y="5430"/>
                    </a:cubicBezTo>
                    <a:cubicBezTo>
                      <a:pt x="2477" y="5406"/>
                      <a:pt x="2429" y="5383"/>
                      <a:pt x="2393" y="5335"/>
                    </a:cubicBezTo>
                    <a:cubicBezTo>
                      <a:pt x="2322" y="5216"/>
                      <a:pt x="2334" y="5037"/>
                      <a:pt x="2370" y="4906"/>
                    </a:cubicBezTo>
                    <a:lnTo>
                      <a:pt x="3120" y="4906"/>
                    </a:lnTo>
                    <a:cubicBezTo>
                      <a:pt x="3620" y="4906"/>
                      <a:pt x="4001" y="4513"/>
                      <a:pt x="4001" y="4025"/>
                    </a:cubicBezTo>
                    <a:lnTo>
                      <a:pt x="4001" y="2263"/>
                    </a:lnTo>
                    <a:cubicBezTo>
                      <a:pt x="4001" y="1763"/>
                      <a:pt x="3620" y="1382"/>
                      <a:pt x="3120" y="1382"/>
                    </a:cubicBezTo>
                    <a:lnTo>
                      <a:pt x="2298" y="1382"/>
                    </a:lnTo>
                    <a:lnTo>
                      <a:pt x="2298" y="1156"/>
                    </a:lnTo>
                    <a:lnTo>
                      <a:pt x="3024" y="1156"/>
                    </a:lnTo>
                    <a:cubicBezTo>
                      <a:pt x="3096" y="1156"/>
                      <a:pt x="3167" y="1096"/>
                      <a:pt x="3167" y="1013"/>
                    </a:cubicBezTo>
                    <a:cubicBezTo>
                      <a:pt x="3167" y="930"/>
                      <a:pt x="3108" y="858"/>
                      <a:pt x="3024" y="858"/>
                    </a:cubicBezTo>
                    <a:lnTo>
                      <a:pt x="2298" y="858"/>
                    </a:lnTo>
                    <a:lnTo>
                      <a:pt x="2298" y="692"/>
                    </a:lnTo>
                    <a:cubicBezTo>
                      <a:pt x="2298" y="453"/>
                      <a:pt x="2489" y="263"/>
                      <a:pt x="2727" y="263"/>
                    </a:cubicBezTo>
                    <a:lnTo>
                      <a:pt x="7001" y="263"/>
                    </a:lnTo>
                    <a:cubicBezTo>
                      <a:pt x="7239" y="263"/>
                      <a:pt x="7430" y="453"/>
                      <a:pt x="7430" y="692"/>
                    </a:cubicBezTo>
                    <a:lnTo>
                      <a:pt x="7430" y="858"/>
                    </a:lnTo>
                    <a:lnTo>
                      <a:pt x="3632" y="858"/>
                    </a:lnTo>
                    <a:cubicBezTo>
                      <a:pt x="3560" y="858"/>
                      <a:pt x="3489" y="918"/>
                      <a:pt x="3489" y="1013"/>
                    </a:cubicBezTo>
                    <a:cubicBezTo>
                      <a:pt x="3489" y="1084"/>
                      <a:pt x="3548" y="1156"/>
                      <a:pt x="3632" y="1156"/>
                    </a:cubicBezTo>
                    <a:lnTo>
                      <a:pt x="7430" y="1156"/>
                    </a:lnTo>
                    <a:lnTo>
                      <a:pt x="7430" y="1823"/>
                    </a:lnTo>
                    <a:cubicBezTo>
                      <a:pt x="7430" y="1906"/>
                      <a:pt x="7489" y="1977"/>
                      <a:pt x="7573" y="1977"/>
                    </a:cubicBezTo>
                    <a:cubicBezTo>
                      <a:pt x="7656" y="1977"/>
                      <a:pt x="7727" y="1918"/>
                      <a:pt x="7727" y="1823"/>
                    </a:cubicBezTo>
                    <a:lnTo>
                      <a:pt x="7727" y="715"/>
                    </a:lnTo>
                    <a:cubicBezTo>
                      <a:pt x="7727" y="311"/>
                      <a:pt x="7394" y="1"/>
                      <a:pt x="701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2152;p45">
                <a:extLst>
                  <a:ext uri="{FF2B5EF4-FFF2-40B4-BE49-F238E27FC236}">
                    <a16:creationId xmlns:a16="http://schemas.microsoft.com/office/drawing/2014/main" id="{AEDC0A8B-ED13-10CB-160C-BC1B2F3723F3}"/>
                  </a:ext>
                </a:extLst>
              </p:cNvPr>
              <p:cNvSpPr/>
              <p:nvPr/>
            </p:nvSpPr>
            <p:spPr>
              <a:xfrm>
                <a:off x="6708760" y="3206436"/>
                <a:ext cx="33740" cy="9517"/>
              </a:xfrm>
              <a:custGeom>
                <a:avLst/>
                <a:gdLst/>
                <a:ahLst/>
                <a:cxnLst/>
                <a:rect l="l" t="t" r="r" b="b"/>
                <a:pathLst>
                  <a:path w="1060" h="299" extrusionOk="0">
                    <a:moveTo>
                      <a:pt x="155" y="1"/>
                    </a:moveTo>
                    <a:cubicBezTo>
                      <a:pt x="84" y="1"/>
                      <a:pt x="0" y="60"/>
                      <a:pt x="0" y="156"/>
                    </a:cubicBezTo>
                    <a:cubicBezTo>
                      <a:pt x="0" y="239"/>
                      <a:pt x="60" y="299"/>
                      <a:pt x="155" y="299"/>
                    </a:cubicBezTo>
                    <a:lnTo>
                      <a:pt x="917" y="299"/>
                    </a:lnTo>
                    <a:cubicBezTo>
                      <a:pt x="989" y="299"/>
                      <a:pt x="1060" y="239"/>
                      <a:pt x="1060" y="156"/>
                    </a:cubicBezTo>
                    <a:cubicBezTo>
                      <a:pt x="1060" y="84"/>
                      <a:pt x="1000" y="1"/>
                      <a:pt x="91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2153;p45">
                <a:extLst>
                  <a:ext uri="{FF2B5EF4-FFF2-40B4-BE49-F238E27FC236}">
                    <a16:creationId xmlns:a16="http://schemas.microsoft.com/office/drawing/2014/main" id="{1F1B0F3A-A328-8C1D-812F-89295373E1F5}"/>
                  </a:ext>
                </a:extLst>
              </p:cNvPr>
              <p:cNvSpPr/>
              <p:nvPr/>
            </p:nvSpPr>
            <p:spPr>
              <a:xfrm>
                <a:off x="6604549" y="2993079"/>
                <a:ext cx="59904" cy="51565"/>
              </a:xfrm>
              <a:custGeom>
                <a:avLst/>
                <a:gdLst/>
                <a:ahLst/>
                <a:cxnLst/>
                <a:rect l="l" t="t" r="r" b="b"/>
                <a:pathLst>
                  <a:path w="1882" h="1620" extrusionOk="0">
                    <a:moveTo>
                      <a:pt x="1346" y="275"/>
                    </a:moveTo>
                    <a:cubicBezTo>
                      <a:pt x="1512" y="275"/>
                      <a:pt x="1596" y="441"/>
                      <a:pt x="1596" y="596"/>
                    </a:cubicBezTo>
                    <a:cubicBezTo>
                      <a:pt x="1596" y="834"/>
                      <a:pt x="1357" y="1096"/>
                      <a:pt x="941" y="1322"/>
                    </a:cubicBezTo>
                    <a:cubicBezTo>
                      <a:pt x="524" y="1096"/>
                      <a:pt x="286" y="834"/>
                      <a:pt x="286" y="596"/>
                    </a:cubicBezTo>
                    <a:cubicBezTo>
                      <a:pt x="286" y="441"/>
                      <a:pt x="381" y="275"/>
                      <a:pt x="536" y="275"/>
                    </a:cubicBezTo>
                    <a:cubicBezTo>
                      <a:pt x="655" y="275"/>
                      <a:pt x="750" y="334"/>
                      <a:pt x="798" y="382"/>
                    </a:cubicBezTo>
                    <a:cubicBezTo>
                      <a:pt x="834" y="429"/>
                      <a:pt x="881" y="441"/>
                      <a:pt x="941" y="441"/>
                    </a:cubicBezTo>
                    <a:cubicBezTo>
                      <a:pt x="1000" y="441"/>
                      <a:pt x="1048" y="406"/>
                      <a:pt x="1095" y="382"/>
                    </a:cubicBezTo>
                    <a:cubicBezTo>
                      <a:pt x="1131" y="334"/>
                      <a:pt x="1226" y="275"/>
                      <a:pt x="1346" y="275"/>
                    </a:cubicBezTo>
                    <a:close/>
                    <a:moveTo>
                      <a:pt x="536" y="1"/>
                    </a:moveTo>
                    <a:cubicBezTo>
                      <a:pt x="238" y="1"/>
                      <a:pt x="0" y="263"/>
                      <a:pt x="0" y="596"/>
                    </a:cubicBezTo>
                    <a:cubicBezTo>
                      <a:pt x="0" y="798"/>
                      <a:pt x="107" y="1215"/>
                      <a:pt x="834" y="1584"/>
                    </a:cubicBezTo>
                    <a:cubicBezTo>
                      <a:pt x="869" y="1608"/>
                      <a:pt x="917" y="1620"/>
                      <a:pt x="941" y="1620"/>
                    </a:cubicBezTo>
                    <a:cubicBezTo>
                      <a:pt x="976" y="1620"/>
                      <a:pt x="1012" y="1608"/>
                      <a:pt x="1048" y="1584"/>
                    </a:cubicBezTo>
                    <a:cubicBezTo>
                      <a:pt x="1762" y="1215"/>
                      <a:pt x="1881" y="798"/>
                      <a:pt x="1881" y="596"/>
                    </a:cubicBezTo>
                    <a:cubicBezTo>
                      <a:pt x="1881" y="263"/>
                      <a:pt x="1643" y="1"/>
                      <a:pt x="1346" y="1"/>
                    </a:cubicBezTo>
                    <a:cubicBezTo>
                      <a:pt x="1167" y="1"/>
                      <a:pt x="1036" y="72"/>
                      <a:pt x="941" y="132"/>
                    </a:cubicBezTo>
                    <a:cubicBezTo>
                      <a:pt x="857" y="72"/>
                      <a:pt x="714" y="1"/>
                      <a:pt x="53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2154;p45">
                <a:extLst>
                  <a:ext uri="{FF2B5EF4-FFF2-40B4-BE49-F238E27FC236}">
                    <a16:creationId xmlns:a16="http://schemas.microsoft.com/office/drawing/2014/main" id="{065F4A48-7408-F178-1C7D-774F0EA68413}"/>
                  </a:ext>
                </a:extLst>
              </p:cNvPr>
              <p:cNvSpPr/>
              <p:nvPr/>
            </p:nvSpPr>
            <p:spPr>
              <a:xfrm>
                <a:off x="6634469" y="2991933"/>
                <a:ext cx="246364" cy="238407"/>
              </a:xfrm>
              <a:custGeom>
                <a:avLst/>
                <a:gdLst/>
                <a:ahLst/>
                <a:cxnLst/>
                <a:rect l="l" t="t" r="r" b="b"/>
                <a:pathLst>
                  <a:path w="7740" h="7490" extrusionOk="0">
                    <a:moveTo>
                      <a:pt x="6847" y="1727"/>
                    </a:moveTo>
                    <a:cubicBezTo>
                      <a:pt x="7180" y="1727"/>
                      <a:pt x="7442" y="1989"/>
                      <a:pt x="7442" y="2323"/>
                    </a:cubicBezTo>
                    <a:lnTo>
                      <a:pt x="7442" y="4085"/>
                    </a:lnTo>
                    <a:lnTo>
                      <a:pt x="7454" y="4085"/>
                    </a:lnTo>
                    <a:cubicBezTo>
                      <a:pt x="7454" y="4406"/>
                      <a:pt x="7192" y="4680"/>
                      <a:pt x="6859" y="4680"/>
                    </a:cubicBezTo>
                    <a:lnTo>
                      <a:pt x="6144" y="4680"/>
                    </a:lnTo>
                    <a:cubicBezTo>
                      <a:pt x="6073" y="4680"/>
                      <a:pt x="6013" y="4740"/>
                      <a:pt x="6001" y="4811"/>
                    </a:cubicBezTo>
                    <a:cubicBezTo>
                      <a:pt x="5990" y="5121"/>
                      <a:pt x="5894" y="5335"/>
                      <a:pt x="5751" y="5454"/>
                    </a:cubicBezTo>
                    <a:cubicBezTo>
                      <a:pt x="5692" y="5490"/>
                      <a:pt x="5632" y="5525"/>
                      <a:pt x="5573" y="5537"/>
                    </a:cubicBezTo>
                    <a:cubicBezTo>
                      <a:pt x="5728" y="5252"/>
                      <a:pt x="5609" y="4835"/>
                      <a:pt x="5597" y="4799"/>
                    </a:cubicBezTo>
                    <a:cubicBezTo>
                      <a:pt x="5585" y="4740"/>
                      <a:pt x="5525" y="4692"/>
                      <a:pt x="5466" y="4692"/>
                    </a:cubicBezTo>
                    <a:lnTo>
                      <a:pt x="4585" y="4692"/>
                    </a:lnTo>
                    <a:cubicBezTo>
                      <a:pt x="4251" y="4692"/>
                      <a:pt x="3989" y="4418"/>
                      <a:pt x="3989" y="4097"/>
                    </a:cubicBezTo>
                    <a:lnTo>
                      <a:pt x="3989" y="2323"/>
                    </a:lnTo>
                    <a:cubicBezTo>
                      <a:pt x="3989" y="1989"/>
                      <a:pt x="4251" y="1727"/>
                      <a:pt x="4585" y="1727"/>
                    </a:cubicBezTo>
                    <a:close/>
                    <a:moveTo>
                      <a:pt x="5430" y="6609"/>
                    </a:moveTo>
                    <a:lnTo>
                      <a:pt x="5430" y="6776"/>
                    </a:lnTo>
                    <a:cubicBezTo>
                      <a:pt x="5430" y="7014"/>
                      <a:pt x="5239" y="7204"/>
                      <a:pt x="5001" y="7204"/>
                    </a:cubicBezTo>
                    <a:lnTo>
                      <a:pt x="727" y="7204"/>
                    </a:lnTo>
                    <a:cubicBezTo>
                      <a:pt x="489" y="7204"/>
                      <a:pt x="298" y="7014"/>
                      <a:pt x="298" y="6776"/>
                    </a:cubicBezTo>
                    <a:lnTo>
                      <a:pt x="298" y="6609"/>
                    </a:lnTo>
                    <a:close/>
                    <a:moveTo>
                      <a:pt x="5573" y="1"/>
                    </a:moveTo>
                    <a:cubicBezTo>
                      <a:pt x="5489" y="1"/>
                      <a:pt x="5418" y="61"/>
                      <a:pt x="5418" y="144"/>
                    </a:cubicBezTo>
                    <a:lnTo>
                      <a:pt x="5418" y="1430"/>
                    </a:lnTo>
                    <a:lnTo>
                      <a:pt x="4585" y="1430"/>
                    </a:lnTo>
                    <a:cubicBezTo>
                      <a:pt x="4096" y="1430"/>
                      <a:pt x="3704" y="1823"/>
                      <a:pt x="3704" y="2311"/>
                    </a:cubicBezTo>
                    <a:lnTo>
                      <a:pt x="3704" y="4073"/>
                    </a:lnTo>
                    <a:cubicBezTo>
                      <a:pt x="3704" y="4573"/>
                      <a:pt x="4096" y="4954"/>
                      <a:pt x="4585" y="4954"/>
                    </a:cubicBezTo>
                    <a:lnTo>
                      <a:pt x="5347" y="4954"/>
                    </a:lnTo>
                    <a:cubicBezTo>
                      <a:pt x="5359" y="5073"/>
                      <a:pt x="5370" y="5264"/>
                      <a:pt x="5311" y="5383"/>
                    </a:cubicBezTo>
                    <a:cubicBezTo>
                      <a:pt x="5287" y="5442"/>
                      <a:pt x="5239" y="5478"/>
                      <a:pt x="5168" y="5478"/>
                    </a:cubicBezTo>
                    <a:cubicBezTo>
                      <a:pt x="5097" y="5490"/>
                      <a:pt x="5025" y="5549"/>
                      <a:pt x="5025" y="5645"/>
                    </a:cubicBezTo>
                    <a:cubicBezTo>
                      <a:pt x="5025" y="5716"/>
                      <a:pt x="5097" y="5787"/>
                      <a:pt x="5168" y="5799"/>
                    </a:cubicBezTo>
                    <a:cubicBezTo>
                      <a:pt x="5228" y="5823"/>
                      <a:pt x="5311" y="5835"/>
                      <a:pt x="5418" y="5835"/>
                    </a:cubicBezTo>
                    <a:lnTo>
                      <a:pt x="5430" y="5835"/>
                    </a:lnTo>
                    <a:lnTo>
                      <a:pt x="5430" y="6323"/>
                    </a:lnTo>
                    <a:lnTo>
                      <a:pt x="298" y="6323"/>
                    </a:lnTo>
                    <a:lnTo>
                      <a:pt x="298" y="5656"/>
                    </a:lnTo>
                    <a:cubicBezTo>
                      <a:pt x="298" y="5585"/>
                      <a:pt x="239" y="5502"/>
                      <a:pt x="144" y="5502"/>
                    </a:cubicBezTo>
                    <a:cubicBezTo>
                      <a:pt x="72" y="5502"/>
                      <a:pt x="1" y="5561"/>
                      <a:pt x="1" y="5656"/>
                    </a:cubicBezTo>
                    <a:lnTo>
                      <a:pt x="1" y="6776"/>
                    </a:lnTo>
                    <a:cubicBezTo>
                      <a:pt x="1" y="7180"/>
                      <a:pt x="334" y="7490"/>
                      <a:pt x="715" y="7490"/>
                    </a:cubicBezTo>
                    <a:lnTo>
                      <a:pt x="4989" y="7490"/>
                    </a:lnTo>
                    <a:cubicBezTo>
                      <a:pt x="5394" y="7490"/>
                      <a:pt x="5704" y="7157"/>
                      <a:pt x="5704" y="6776"/>
                    </a:cubicBezTo>
                    <a:lnTo>
                      <a:pt x="5704" y="5787"/>
                    </a:lnTo>
                    <a:cubicBezTo>
                      <a:pt x="5775" y="5764"/>
                      <a:pt x="5847" y="5728"/>
                      <a:pt x="5906" y="5668"/>
                    </a:cubicBezTo>
                    <a:cubicBezTo>
                      <a:pt x="6097" y="5525"/>
                      <a:pt x="6216" y="5287"/>
                      <a:pt x="6263" y="4954"/>
                    </a:cubicBezTo>
                    <a:lnTo>
                      <a:pt x="6847" y="4954"/>
                    </a:lnTo>
                    <a:cubicBezTo>
                      <a:pt x="7335" y="4954"/>
                      <a:pt x="7728" y="4573"/>
                      <a:pt x="7728" y="4085"/>
                    </a:cubicBezTo>
                    <a:lnTo>
                      <a:pt x="7728" y="2311"/>
                    </a:lnTo>
                    <a:cubicBezTo>
                      <a:pt x="7740" y="1835"/>
                      <a:pt x="7359" y="1430"/>
                      <a:pt x="6859" y="1430"/>
                    </a:cubicBezTo>
                    <a:lnTo>
                      <a:pt x="5716" y="1430"/>
                    </a:lnTo>
                    <a:lnTo>
                      <a:pt x="5716" y="144"/>
                    </a:lnTo>
                    <a:cubicBezTo>
                      <a:pt x="5716" y="72"/>
                      <a:pt x="5656" y="1"/>
                      <a:pt x="557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2155;p45">
                <a:extLst>
                  <a:ext uri="{FF2B5EF4-FFF2-40B4-BE49-F238E27FC236}">
                    <a16:creationId xmlns:a16="http://schemas.microsoft.com/office/drawing/2014/main" id="{B5AC7C7F-BBF3-0EED-CBB6-43597B2D97A0}"/>
                  </a:ext>
                </a:extLst>
              </p:cNvPr>
              <p:cNvSpPr/>
              <p:nvPr/>
            </p:nvSpPr>
            <p:spPr>
              <a:xfrm>
                <a:off x="6790627" y="3057885"/>
                <a:ext cx="52329" cy="60668"/>
              </a:xfrm>
              <a:custGeom>
                <a:avLst/>
                <a:gdLst/>
                <a:ahLst/>
                <a:cxnLst/>
                <a:rect l="l" t="t" r="r" b="b"/>
                <a:pathLst>
                  <a:path w="1644" h="1906" extrusionOk="0">
                    <a:moveTo>
                      <a:pt x="822" y="286"/>
                    </a:moveTo>
                    <a:cubicBezTo>
                      <a:pt x="976" y="286"/>
                      <a:pt x="1084" y="405"/>
                      <a:pt x="1084" y="536"/>
                    </a:cubicBezTo>
                    <a:cubicBezTo>
                      <a:pt x="1084" y="679"/>
                      <a:pt x="964" y="786"/>
                      <a:pt x="822" y="786"/>
                    </a:cubicBezTo>
                    <a:cubicBezTo>
                      <a:pt x="691" y="786"/>
                      <a:pt x="572" y="667"/>
                      <a:pt x="572" y="536"/>
                    </a:cubicBezTo>
                    <a:cubicBezTo>
                      <a:pt x="572" y="405"/>
                      <a:pt x="691" y="286"/>
                      <a:pt x="822" y="286"/>
                    </a:cubicBezTo>
                    <a:close/>
                    <a:moveTo>
                      <a:pt x="936" y="1096"/>
                    </a:moveTo>
                    <a:cubicBezTo>
                      <a:pt x="1165" y="1096"/>
                      <a:pt x="1345" y="1305"/>
                      <a:pt x="1345" y="1548"/>
                    </a:cubicBezTo>
                    <a:cubicBezTo>
                      <a:pt x="1345" y="1572"/>
                      <a:pt x="1322" y="1608"/>
                      <a:pt x="1286" y="1608"/>
                    </a:cubicBezTo>
                    <a:lnTo>
                      <a:pt x="369" y="1608"/>
                    </a:lnTo>
                    <a:cubicBezTo>
                      <a:pt x="333" y="1608"/>
                      <a:pt x="298" y="1572"/>
                      <a:pt x="298" y="1548"/>
                    </a:cubicBezTo>
                    <a:lnTo>
                      <a:pt x="298" y="1537"/>
                    </a:lnTo>
                    <a:cubicBezTo>
                      <a:pt x="298" y="1298"/>
                      <a:pt x="500" y="1096"/>
                      <a:pt x="738" y="1096"/>
                    </a:cubicBezTo>
                    <a:lnTo>
                      <a:pt x="917" y="1096"/>
                    </a:lnTo>
                    <a:cubicBezTo>
                      <a:pt x="923" y="1096"/>
                      <a:pt x="929" y="1096"/>
                      <a:pt x="936" y="1096"/>
                    </a:cubicBezTo>
                    <a:close/>
                    <a:moveTo>
                      <a:pt x="822" y="1"/>
                    </a:moveTo>
                    <a:cubicBezTo>
                      <a:pt x="512" y="1"/>
                      <a:pt x="274" y="239"/>
                      <a:pt x="274" y="548"/>
                    </a:cubicBezTo>
                    <a:cubicBezTo>
                      <a:pt x="274" y="679"/>
                      <a:pt x="322" y="798"/>
                      <a:pt x="393" y="894"/>
                    </a:cubicBezTo>
                    <a:cubicBezTo>
                      <a:pt x="167" y="1013"/>
                      <a:pt x="0" y="1251"/>
                      <a:pt x="0" y="1537"/>
                    </a:cubicBezTo>
                    <a:lnTo>
                      <a:pt x="0" y="1548"/>
                    </a:lnTo>
                    <a:cubicBezTo>
                      <a:pt x="0" y="1739"/>
                      <a:pt x="167" y="1906"/>
                      <a:pt x="369" y="1906"/>
                    </a:cubicBezTo>
                    <a:lnTo>
                      <a:pt x="1286" y="1906"/>
                    </a:lnTo>
                    <a:cubicBezTo>
                      <a:pt x="1476" y="1906"/>
                      <a:pt x="1643" y="1739"/>
                      <a:pt x="1643" y="1548"/>
                    </a:cubicBezTo>
                    <a:lnTo>
                      <a:pt x="1643" y="1537"/>
                    </a:lnTo>
                    <a:cubicBezTo>
                      <a:pt x="1643" y="1251"/>
                      <a:pt x="1476" y="1013"/>
                      <a:pt x="1262" y="894"/>
                    </a:cubicBezTo>
                    <a:cubicBezTo>
                      <a:pt x="1334" y="798"/>
                      <a:pt x="1381" y="679"/>
                      <a:pt x="1381" y="548"/>
                    </a:cubicBezTo>
                    <a:cubicBezTo>
                      <a:pt x="1381" y="251"/>
                      <a:pt x="1143" y="1"/>
                      <a:pt x="82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2156;p45">
                <a:extLst>
                  <a:ext uri="{FF2B5EF4-FFF2-40B4-BE49-F238E27FC236}">
                    <a16:creationId xmlns:a16="http://schemas.microsoft.com/office/drawing/2014/main" id="{F56776EF-8FEB-7E55-7565-1AF47D16D841}"/>
                  </a:ext>
                </a:extLst>
              </p:cNvPr>
              <p:cNvSpPr/>
              <p:nvPr/>
            </p:nvSpPr>
            <p:spPr>
              <a:xfrm>
                <a:off x="6712166" y="2975286"/>
                <a:ext cx="73941" cy="9485"/>
              </a:xfrm>
              <a:custGeom>
                <a:avLst/>
                <a:gdLst/>
                <a:ahLst/>
                <a:cxnLst/>
                <a:rect l="l" t="t" r="r" b="b"/>
                <a:pathLst>
                  <a:path w="2323" h="298" extrusionOk="0">
                    <a:moveTo>
                      <a:pt x="155" y="0"/>
                    </a:moveTo>
                    <a:cubicBezTo>
                      <a:pt x="72" y="0"/>
                      <a:pt x="0" y="60"/>
                      <a:pt x="0" y="155"/>
                    </a:cubicBezTo>
                    <a:cubicBezTo>
                      <a:pt x="0" y="238"/>
                      <a:pt x="60" y="298"/>
                      <a:pt x="155" y="298"/>
                    </a:cubicBezTo>
                    <a:lnTo>
                      <a:pt x="2179" y="298"/>
                    </a:lnTo>
                    <a:cubicBezTo>
                      <a:pt x="2251" y="298"/>
                      <a:pt x="2322" y="238"/>
                      <a:pt x="2322" y="155"/>
                    </a:cubicBezTo>
                    <a:cubicBezTo>
                      <a:pt x="2322" y="60"/>
                      <a:pt x="2263" y="0"/>
                      <a:pt x="217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2157;p45">
                <a:extLst>
                  <a:ext uri="{FF2B5EF4-FFF2-40B4-BE49-F238E27FC236}">
                    <a16:creationId xmlns:a16="http://schemas.microsoft.com/office/drawing/2014/main" id="{83F2F20F-2B78-D7D2-DBA7-AC1A63AB5438}"/>
                  </a:ext>
                </a:extLst>
              </p:cNvPr>
              <p:cNvSpPr/>
              <p:nvPr/>
            </p:nvSpPr>
            <p:spPr>
              <a:xfrm>
                <a:off x="6712166" y="2993461"/>
                <a:ext cx="73941" cy="9517"/>
              </a:xfrm>
              <a:custGeom>
                <a:avLst/>
                <a:gdLst/>
                <a:ahLst/>
                <a:cxnLst/>
                <a:rect l="l" t="t" r="r" b="b"/>
                <a:pathLst>
                  <a:path w="2323" h="299" extrusionOk="0">
                    <a:moveTo>
                      <a:pt x="155" y="1"/>
                    </a:moveTo>
                    <a:cubicBezTo>
                      <a:pt x="72" y="1"/>
                      <a:pt x="0" y="60"/>
                      <a:pt x="0" y="143"/>
                    </a:cubicBezTo>
                    <a:cubicBezTo>
                      <a:pt x="0" y="239"/>
                      <a:pt x="60" y="298"/>
                      <a:pt x="155" y="298"/>
                    </a:cubicBezTo>
                    <a:lnTo>
                      <a:pt x="2179" y="298"/>
                    </a:lnTo>
                    <a:cubicBezTo>
                      <a:pt x="2251" y="298"/>
                      <a:pt x="2322" y="239"/>
                      <a:pt x="2322" y="143"/>
                    </a:cubicBezTo>
                    <a:cubicBezTo>
                      <a:pt x="2322" y="60"/>
                      <a:pt x="2263" y="1"/>
                      <a:pt x="2179"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2158;p45">
                <a:extLst>
                  <a:ext uri="{FF2B5EF4-FFF2-40B4-BE49-F238E27FC236}">
                    <a16:creationId xmlns:a16="http://schemas.microsoft.com/office/drawing/2014/main" id="{27272CB6-3CDE-63B9-2FD2-F315AE6E5F20}"/>
                  </a:ext>
                </a:extLst>
              </p:cNvPr>
              <p:cNvSpPr/>
              <p:nvPr/>
            </p:nvSpPr>
            <p:spPr>
              <a:xfrm>
                <a:off x="6712166" y="3012050"/>
                <a:ext cx="73941" cy="9485"/>
              </a:xfrm>
              <a:custGeom>
                <a:avLst/>
                <a:gdLst/>
                <a:ahLst/>
                <a:cxnLst/>
                <a:rect l="l" t="t" r="r" b="b"/>
                <a:pathLst>
                  <a:path w="2323" h="298" extrusionOk="0">
                    <a:moveTo>
                      <a:pt x="155" y="0"/>
                    </a:moveTo>
                    <a:cubicBezTo>
                      <a:pt x="72" y="0"/>
                      <a:pt x="0" y="60"/>
                      <a:pt x="0" y="143"/>
                    </a:cubicBezTo>
                    <a:cubicBezTo>
                      <a:pt x="0" y="238"/>
                      <a:pt x="60" y="298"/>
                      <a:pt x="155" y="298"/>
                    </a:cubicBezTo>
                    <a:lnTo>
                      <a:pt x="2179" y="298"/>
                    </a:lnTo>
                    <a:cubicBezTo>
                      <a:pt x="2263" y="274"/>
                      <a:pt x="2322" y="214"/>
                      <a:pt x="2322" y="143"/>
                    </a:cubicBezTo>
                    <a:cubicBezTo>
                      <a:pt x="2322" y="71"/>
                      <a:pt x="2263" y="0"/>
                      <a:pt x="217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2159;p45">
                <a:extLst>
                  <a:ext uri="{FF2B5EF4-FFF2-40B4-BE49-F238E27FC236}">
                    <a16:creationId xmlns:a16="http://schemas.microsoft.com/office/drawing/2014/main" id="{1DE2D265-2EA1-6436-69C2-81245530A6E6}"/>
                  </a:ext>
                </a:extLst>
              </p:cNvPr>
              <p:cNvSpPr/>
              <p:nvPr/>
            </p:nvSpPr>
            <p:spPr>
              <a:xfrm>
                <a:off x="6662511" y="3103752"/>
                <a:ext cx="73941" cy="27310"/>
              </a:xfrm>
              <a:custGeom>
                <a:avLst/>
                <a:gdLst/>
                <a:ahLst/>
                <a:cxnLst/>
                <a:rect l="l" t="t" r="r" b="b"/>
                <a:pathLst>
                  <a:path w="2323" h="858" extrusionOk="0">
                    <a:moveTo>
                      <a:pt x="2037" y="298"/>
                    </a:moveTo>
                    <a:lnTo>
                      <a:pt x="2037" y="584"/>
                    </a:lnTo>
                    <a:lnTo>
                      <a:pt x="298" y="584"/>
                    </a:lnTo>
                    <a:lnTo>
                      <a:pt x="298" y="298"/>
                    </a:lnTo>
                    <a:close/>
                    <a:moveTo>
                      <a:pt x="144" y="0"/>
                    </a:moveTo>
                    <a:cubicBezTo>
                      <a:pt x="72" y="0"/>
                      <a:pt x="1" y="60"/>
                      <a:pt x="1" y="155"/>
                    </a:cubicBezTo>
                    <a:lnTo>
                      <a:pt x="1" y="715"/>
                    </a:lnTo>
                    <a:cubicBezTo>
                      <a:pt x="1" y="786"/>
                      <a:pt x="60" y="858"/>
                      <a:pt x="144" y="858"/>
                    </a:cubicBezTo>
                    <a:lnTo>
                      <a:pt x="2168" y="858"/>
                    </a:lnTo>
                    <a:cubicBezTo>
                      <a:pt x="2251" y="858"/>
                      <a:pt x="2322" y="798"/>
                      <a:pt x="2322" y="715"/>
                    </a:cubicBezTo>
                    <a:lnTo>
                      <a:pt x="2322" y="155"/>
                    </a:lnTo>
                    <a:cubicBezTo>
                      <a:pt x="2322" y="72"/>
                      <a:pt x="2263" y="0"/>
                      <a:pt x="216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2160;p45">
                <a:extLst>
                  <a:ext uri="{FF2B5EF4-FFF2-40B4-BE49-F238E27FC236}">
                    <a16:creationId xmlns:a16="http://schemas.microsoft.com/office/drawing/2014/main" id="{08C0271D-CB4B-99BD-94DF-11CCC54AD603}"/>
                  </a:ext>
                </a:extLst>
              </p:cNvPr>
              <p:cNvSpPr/>
              <p:nvPr/>
            </p:nvSpPr>
            <p:spPr>
              <a:xfrm>
                <a:off x="6662893" y="3140134"/>
                <a:ext cx="73941" cy="9485"/>
              </a:xfrm>
              <a:custGeom>
                <a:avLst/>
                <a:gdLst/>
                <a:ahLst/>
                <a:cxnLst/>
                <a:rect l="l" t="t" r="r" b="b"/>
                <a:pathLst>
                  <a:path w="2323" h="298" extrusionOk="0">
                    <a:moveTo>
                      <a:pt x="155" y="0"/>
                    </a:moveTo>
                    <a:cubicBezTo>
                      <a:pt x="72" y="0"/>
                      <a:pt x="1" y="60"/>
                      <a:pt x="1" y="155"/>
                    </a:cubicBezTo>
                    <a:cubicBezTo>
                      <a:pt x="1" y="238"/>
                      <a:pt x="60" y="298"/>
                      <a:pt x="155" y="298"/>
                    </a:cubicBezTo>
                    <a:lnTo>
                      <a:pt x="2180" y="298"/>
                    </a:lnTo>
                    <a:cubicBezTo>
                      <a:pt x="2251" y="298"/>
                      <a:pt x="2322" y="238"/>
                      <a:pt x="2322" y="155"/>
                    </a:cubicBezTo>
                    <a:cubicBezTo>
                      <a:pt x="2322" y="60"/>
                      <a:pt x="2251" y="0"/>
                      <a:pt x="218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98" name="Oval 197">
            <a:extLst>
              <a:ext uri="{FF2B5EF4-FFF2-40B4-BE49-F238E27FC236}">
                <a16:creationId xmlns:a16="http://schemas.microsoft.com/office/drawing/2014/main" id="{33B02DAC-AB5F-209F-46B4-FED1BFEB7C3A}"/>
              </a:ext>
            </a:extLst>
          </p:cNvPr>
          <p:cNvSpPr/>
          <p:nvPr/>
        </p:nvSpPr>
        <p:spPr>
          <a:xfrm>
            <a:off x="5815153" y="2485275"/>
            <a:ext cx="1057667" cy="106034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2DCC497A-B428-983D-0CE9-6CFEADB98C9C}"/>
              </a:ext>
            </a:extLst>
          </p:cNvPr>
          <p:cNvSpPr/>
          <p:nvPr/>
        </p:nvSpPr>
        <p:spPr>
          <a:xfrm>
            <a:off x="3507754" y="1637536"/>
            <a:ext cx="1382437" cy="135277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Oval 252">
            <a:extLst>
              <a:ext uri="{FF2B5EF4-FFF2-40B4-BE49-F238E27FC236}">
                <a16:creationId xmlns:a16="http://schemas.microsoft.com/office/drawing/2014/main" id="{3281C69A-A168-6D97-7D00-FAAE0E89A2A0}"/>
              </a:ext>
            </a:extLst>
          </p:cNvPr>
          <p:cNvSpPr/>
          <p:nvPr/>
        </p:nvSpPr>
        <p:spPr>
          <a:xfrm>
            <a:off x="8142770" y="3011181"/>
            <a:ext cx="1116415" cy="11206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4" name="Oval 253">
            <a:extLst>
              <a:ext uri="{FF2B5EF4-FFF2-40B4-BE49-F238E27FC236}">
                <a16:creationId xmlns:a16="http://schemas.microsoft.com/office/drawing/2014/main" id="{B45392F5-5E9E-C5FE-9845-94383E85D1F4}"/>
              </a:ext>
            </a:extLst>
          </p:cNvPr>
          <p:cNvSpPr/>
          <p:nvPr/>
        </p:nvSpPr>
        <p:spPr>
          <a:xfrm>
            <a:off x="6678056" y="708970"/>
            <a:ext cx="1265899" cy="12151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Oval 254">
            <a:extLst>
              <a:ext uri="{FF2B5EF4-FFF2-40B4-BE49-F238E27FC236}">
                <a16:creationId xmlns:a16="http://schemas.microsoft.com/office/drawing/2014/main" id="{1B579051-A427-0F23-084A-79D1624FE0A8}"/>
              </a:ext>
            </a:extLst>
          </p:cNvPr>
          <p:cNvSpPr/>
          <p:nvPr/>
        </p:nvSpPr>
        <p:spPr>
          <a:xfrm>
            <a:off x="1482086" y="4194145"/>
            <a:ext cx="1239664" cy="12189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 name="TextBox 255">
            <a:extLst>
              <a:ext uri="{FF2B5EF4-FFF2-40B4-BE49-F238E27FC236}">
                <a16:creationId xmlns:a16="http://schemas.microsoft.com/office/drawing/2014/main" id="{10976EC0-ECA2-DDEF-E393-B2592805D979}"/>
              </a:ext>
            </a:extLst>
          </p:cNvPr>
          <p:cNvSpPr txBox="1"/>
          <p:nvPr/>
        </p:nvSpPr>
        <p:spPr>
          <a:xfrm>
            <a:off x="8167739" y="3106617"/>
            <a:ext cx="1102135" cy="8540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84138" algn="l"/>
              </a:tabLst>
              <a:defRPr/>
            </a:pPr>
            <a:r>
              <a:rPr kumimoji="0" lang="en-GB" sz="1800" b="1" i="0" u="none" strike="noStrike" kern="1200" cap="none" spc="0" normalizeH="0" baseline="0" noProof="0">
                <a:ln>
                  <a:noFill/>
                </a:ln>
                <a:solidFill>
                  <a:prstClr val="black"/>
                </a:solidFill>
                <a:effectLst/>
                <a:uLnTx/>
                <a:uFillTx/>
                <a:latin typeface="Lexend" pitchFamily="2" charset="0"/>
                <a:ea typeface="+mn-ea"/>
                <a:cs typeface="+mn-cs"/>
              </a:rPr>
              <a:t>10,039 </a:t>
            </a:r>
          </a:p>
          <a:p>
            <a:pPr marL="0" marR="0" lvl="0" indent="0" algn="ctr" defTabSz="914400" rtl="0" eaLnBrk="1" fontAlgn="auto" latinLnBrk="0" hangingPunct="1">
              <a:lnSpc>
                <a:spcPct val="100000"/>
              </a:lnSpc>
              <a:spcBef>
                <a:spcPts val="0"/>
              </a:spcBef>
              <a:spcAft>
                <a:spcPts val="0"/>
              </a:spcAft>
              <a:buClrTx/>
              <a:buSzTx/>
              <a:buFontTx/>
              <a:buNone/>
              <a:tabLst>
                <a:tab pos="84138" algn="l"/>
              </a:tabLst>
              <a:defRPr/>
            </a:pPr>
            <a:r>
              <a:rPr kumimoji="0" lang="en-GB" sz="1050" b="0" i="0" u="none" strike="noStrike" kern="1200" cap="none" spc="0" normalizeH="0" baseline="0" noProof="0">
                <a:ln>
                  <a:noFill/>
                </a:ln>
                <a:solidFill>
                  <a:prstClr val="black"/>
                </a:solidFill>
                <a:effectLst/>
                <a:uLnTx/>
                <a:uFillTx/>
                <a:latin typeface="Lexend" pitchFamily="2" charset="0"/>
                <a:ea typeface="+mn-ea"/>
                <a:cs typeface="+mn-cs"/>
              </a:rPr>
              <a:t>ECC Skills &amp; Employability Programmes</a:t>
            </a:r>
          </a:p>
        </p:txBody>
      </p:sp>
      <p:sp>
        <p:nvSpPr>
          <p:cNvPr id="257" name="TextBox 256">
            <a:extLst>
              <a:ext uri="{FF2B5EF4-FFF2-40B4-BE49-F238E27FC236}">
                <a16:creationId xmlns:a16="http://schemas.microsoft.com/office/drawing/2014/main" id="{8B095140-7CD5-4CFF-0E7F-620A5FC6857E}"/>
              </a:ext>
            </a:extLst>
          </p:cNvPr>
          <p:cNvSpPr txBox="1"/>
          <p:nvPr/>
        </p:nvSpPr>
        <p:spPr>
          <a:xfrm>
            <a:off x="6750100" y="899706"/>
            <a:ext cx="1102135" cy="9079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Lexend" pitchFamily="2" charset="0"/>
                <a:ea typeface="+mn-ea"/>
                <a:cs typeface="+mn-cs"/>
              </a:rPr>
              <a:t>11,964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NHS Health Checks carried out</a:t>
            </a:r>
          </a:p>
        </p:txBody>
      </p:sp>
      <p:sp>
        <p:nvSpPr>
          <p:cNvPr id="258" name="TextBox 257">
            <a:extLst>
              <a:ext uri="{FF2B5EF4-FFF2-40B4-BE49-F238E27FC236}">
                <a16:creationId xmlns:a16="http://schemas.microsoft.com/office/drawing/2014/main" id="{5288487F-3CE3-EC56-0554-37268667E052}"/>
              </a:ext>
            </a:extLst>
          </p:cNvPr>
          <p:cNvSpPr txBox="1"/>
          <p:nvPr/>
        </p:nvSpPr>
        <p:spPr>
          <a:xfrm>
            <a:off x="1522581" y="4296159"/>
            <a:ext cx="1178784"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exend" pitchFamily="2" charset="0"/>
                <a:ea typeface="+mn-ea"/>
                <a:cs typeface="+mn-cs"/>
              </a:rPr>
              <a:t>173,688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exend" pitchFamily="2" charset="0"/>
                <a:ea typeface="+mn-ea"/>
                <a:cs typeface="+mn-cs"/>
              </a:rPr>
              <a:t>417,061 Trees planted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exend" pitchFamily="2" charset="0"/>
                <a:ea typeface="+mn-ea"/>
                <a:cs typeface="+mn-cs"/>
              </a:rPr>
              <a:t>(cumulative total: 20/21 – 23/24) </a:t>
            </a:r>
          </a:p>
        </p:txBody>
      </p:sp>
      <p:grpSp>
        <p:nvGrpSpPr>
          <p:cNvPr id="259" name="Google Shape;2146;p45">
            <a:extLst>
              <a:ext uri="{FF2B5EF4-FFF2-40B4-BE49-F238E27FC236}">
                <a16:creationId xmlns:a16="http://schemas.microsoft.com/office/drawing/2014/main" id="{8734CBC2-3920-5A16-9173-621DF53E173B}"/>
              </a:ext>
            </a:extLst>
          </p:cNvPr>
          <p:cNvGrpSpPr/>
          <p:nvPr/>
        </p:nvGrpSpPr>
        <p:grpSpPr>
          <a:xfrm>
            <a:off x="3808365" y="3642899"/>
            <a:ext cx="1323229" cy="1319050"/>
            <a:chOff x="1556113" y="2730075"/>
            <a:chExt cx="950725" cy="948950"/>
          </a:xfrm>
          <a:solidFill>
            <a:schemeClr val="accent1">
              <a:lumMod val="75000"/>
            </a:schemeClr>
          </a:solidFill>
        </p:grpSpPr>
        <p:sp>
          <p:nvSpPr>
            <p:cNvPr id="260" name="Google Shape;2147;p45">
              <a:extLst>
                <a:ext uri="{FF2B5EF4-FFF2-40B4-BE49-F238E27FC236}">
                  <a16:creationId xmlns:a16="http://schemas.microsoft.com/office/drawing/2014/main" id="{A9E9A9F6-12D2-E37B-F919-75849A451776}"/>
                </a:ext>
              </a:extLst>
            </p:cNvPr>
            <p:cNvSpPr/>
            <p:nvPr/>
          </p:nvSpPr>
          <p:spPr>
            <a:xfrm>
              <a:off x="1556113" y="2730075"/>
              <a:ext cx="950725" cy="948950"/>
            </a:xfrm>
            <a:custGeom>
              <a:avLst/>
              <a:gdLst/>
              <a:ahLst/>
              <a:cxnLst/>
              <a:rect l="l" t="t" r="r" b="b"/>
              <a:pathLst>
                <a:path w="38029" h="37958" extrusionOk="0">
                  <a:moveTo>
                    <a:pt x="19026" y="1"/>
                  </a:moveTo>
                  <a:cubicBezTo>
                    <a:pt x="8513" y="1"/>
                    <a:pt x="0" y="8478"/>
                    <a:pt x="0" y="18979"/>
                  </a:cubicBezTo>
                  <a:cubicBezTo>
                    <a:pt x="0" y="29480"/>
                    <a:pt x="8525" y="37958"/>
                    <a:pt x="19026" y="37958"/>
                  </a:cubicBezTo>
                  <a:lnTo>
                    <a:pt x="38029" y="37958"/>
                  </a:lnTo>
                  <a:lnTo>
                    <a:pt x="38029" y="19003"/>
                  </a:lnTo>
                  <a:cubicBezTo>
                    <a:pt x="38029" y="8490"/>
                    <a:pt x="29504" y="1"/>
                    <a:pt x="1902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61" name="Google Shape;2150;p45">
              <a:extLst>
                <a:ext uri="{FF2B5EF4-FFF2-40B4-BE49-F238E27FC236}">
                  <a16:creationId xmlns:a16="http://schemas.microsoft.com/office/drawing/2014/main" id="{EE81AE19-B409-F90D-C52B-DD89B90E8169}"/>
                </a:ext>
              </a:extLst>
            </p:cNvPr>
            <p:cNvGrpSpPr/>
            <p:nvPr/>
          </p:nvGrpSpPr>
          <p:grpSpPr>
            <a:xfrm>
              <a:off x="1840081" y="3011714"/>
              <a:ext cx="382824" cy="385664"/>
              <a:chOff x="6571955" y="2919170"/>
              <a:chExt cx="308878" cy="311170"/>
            </a:xfrm>
            <a:grpFill/>
          </p:grpSpPr>
          <p:sp>
            <p:nvSpPr>
              <p:cNvPr id="262" name="Google Shape;2151;p45">
                <a:extLst>
                  <a:ext uri="{FF2B5EF4-FFF2-40B4-BE49-F238E27FC236}">
                    <a16:creationId xmlns:a16="http://schemas.microsoft.com/office/drawing/2014/main" id="{2DD89EBB-BAF2-2C07-041E-40B466B743D5}"/>
                  </a:ext>
                </a:extLst>
              </p:cNvPr>
              <p:cNvSpPr/>
              <p:nvPr/>
            </p:nvSpPr>
            <p:spPr>
              <a:xfrm>
                <a:off x="6571955" y="2919170"/>
                <a:ext cx="245982" cy="237675"/>
              </a:xfrm>
              <a:custGeom>
                <a:avLst/>
                <a:gdLst/>
                <a:ahLst/>
                <a:cxnLst/>
                <a:rect l="l" t="t" r="r" b="b"/>
                <a:pathLst>
                  <a:path w="7728" h="7467" extrusionOk="0">
                    <a:moveTo>
                      <a:pt x="3084" y="1680"/>
                    </a:moveTo>
                    <a:cubicBezTo>
                      <a:pt x="3405" y="1680"/>
                      <a:pt x="3679" y="1942"/>
                      <a:pt x="3679" y="2275"/>
                    </a:cubicBezTo>
                    <a:lnTo>
                      <a:pt x="3679" y="4049"/>
                    </a:lnTo>
                    <a:cubicBezTo>
                      <a:pt x="3679" y="4371"/>
                      <a:pt x="3405" y="4644"/>
                      <a:pt x="3084" y="4644"/>
                    </a:cubicBezTo>
                    <a:lnTo>
                      <a:pt x="2203" y="4644"/>
                    </a:lnTo>
                    <a:cubicBezTo>
                      <a:pt x="2143" y="4644"/>
                      <a:pt x="2084" y="4680"/>
                      <a:pt x="2072" y="4740"/>
                    </a:cubicBezTo>
                    <a:cubicBezTo>
                      <a:pt x="2060" y="4787"/>
                      <a:pt x="1929" y="5204"/>
                      <a:pt x="2096" y="5490"/>
                    </a:cubicBezTo>
                    <a:cubicBezTo>
                      <a:pt x="2036" y="5478"/>
                      <a:pt x="1977" y="5442"/>
                      <a:pt x="1917" y="5395"/>
                    </a:cubicBezTo>
                    <a:cubicBezTo>
                      <a:pt x="1786" y="5299"/>
                      <a:pt x="1703" y="5073"/>
                      <a:pt x="1679" y="4775"/>
                    </a:cubicBezTo>
                    <a:cubicBezTo>
                      <a:pt x="1679" y="4704"/>
                      <a:pt x="1608" y="4644"/>
                      <a:pt x="1536" y="4644"/>
                    </a:cubicBezTo>
                    <a:lnTo>
                      <a:pt x="822" y="4644"/>
                    </a:lnTo>
                    <a:cubicBezTo>
                      <a:pt x="488" y="4644"/>
                      <a:pt x="226" y="4371"/>
                      <a:pt x="226" y="4049"/>
                    </a:cubicBezTo>
                    <a:lnTo>
                      <a:pt x="226" y="2275"/>
                    </a:lnTo>
                    <a:cubicBezTo>
                      <a:pt x="226" y="1942"/>
                      <a:pt x="488" y="1680"/>
                      <a:pt x="822" y="1680"/>
                    </a:cubicBezTo>
                    <a:close/>
                    <a:moveTo>
                      <a:pt x="2739" y="1"/>
                    </a:moveTo>
                    <a:cubicBezTo>
                      <a:pt x="2334" y="1"/>
                      <a:pt x="2024" y="322"/>
                      <a:pt x="2024" y="715"/>
                    </a:cubicBezTo>
                    <a:lnTo>
                      <a:pt x="2024" y="1382"/>
                    </a:lnTo>
                    <a:lnTo>
                      <a:pt x="881" y="1382"/>
                    </a:lnTo>
                    <a:cubicBezTo>
                      <a:pt x="393" y="1382"/>
                      <a:pt x="0" y="1763"/>
                      <a:pt x="0" y="2263"/>
                    </a:cubicBezTo>
                    <a:lnTo>
                      <a:pt x="0" y="4025"/>
                    </a:lnTo>
                    <a:cubicBezTo>
                      <a:pt x="0" y="4513"/>
                      <a:pt x="393" y="4906"/>
                      <a:pt x="881" y="4906"/>
                    </a:cubicBezTo>
                    <a:lnTo>
                      <a:pt x="1465" y="4906"/>
                    </a:lnTo>
                    <a:cubicBezTo>
                      <a:pt x="1500" y="5240"/>
                      <a:pt x="1619" y="5466"/>
                      <a:pt x="1822" y="5621"/>
                    </a:cubicBezTo>
                    <a:cubicBezTo>
                      <a:pt x="1893" y="5668"/>
                      <a:pt x="1953" y="5704"/>
                      <a:pt x="2024" y="5740"/>
                    </a:cubicBezTo>
                    <a:lnTo>
                      <a:pt x="2024" y="7323"/>
                    </a:lnTo>
                    <a:lnTo>
                      <a:pt x="1977" y="7323"/>
                    </a:lnTo>
                    <a:cubicBezTo>
                      <a:pt x="1977" y="7395"/>
                      <a:pt x="2036" y="7466"/>
                      <a:pt x="2131" y="7466"/>
                    </a:cubicBezTo>
                    <a:cubicBezTo>
                      <a:pt x="2215" y="7466"/>
                      <a:pt x="2274" y="7407"/>
                      <a:pt x="2274" y="7323"/>
                    </a:cubicBezTo>
                    <a:lnTo>
                      <a:pt x="2274" y="5787"/>
                    </a:lnTo>
                    <a:lnTo>
                      <a:pt x="2298" y="5787"/>
                    </a:lnTo>
                    <a:cubicBezTo>
                      <a:pt x="2393" y="5787"/>
                      <a:pt x="2489" y="5776"/>
                      <a:pt x="2548" y="5752"/>
                    </a:cubicBezTo>
                    <a:cubicBezTo>
                      <a:pt x="2620" y="5740"/>
                      <a:pt x="2679" y="5668"/>
                      <a:pt x="2679" y="5597"/>
                    </a:cubicBezTo>
                    <a:cubicBezTo>
                      <a:pt x="2679" y="5514"/>
                      <a:pt x="2620" y="5442"/>
                      <a:pt x="2548" y="5430"/>
                    </a:cubicBezTo>
                    <a:cubicBezTo>
                      <a:pt x="2477" y="5406"/>
                      <a:pt x="2429" y="5383"/>
                      <a:pt x="2393" y="5335"/>
                    </a:cubicBezTo>
                    <a:cubicBezTo>
                      <a:pt x="2322" y="5216"/>
                      <a:pt x="2334" y="5037"/>
                      <a:pt x="2370" y="4906"/>
                    </a:cubicBezTo>
                    <a:lnTo>
                      <a:pt x="3120" y="4906"/>
                    </a:lnTo>
                    <a:cubicBezTo>
                      <a:pt x="3620" y="4906"/>
                      <a:pt x="4001" y="4513"/>
                      <a:pt x="4001" y="4025"/>
                    </a:cubicBezTo>
                    <a:lnTo>
                      <a:pt x="4001" y="2263"/>
                    </a:lnTo>
                    <a:cubicBezTo>
                      <a:pt x="4001" y="1763"/>
                      <a:pt x="3620" y="1382"/>
                      <a:pt x="3120" y="1382"/>
                    </a:cubicBezTo>
                    <a:lnTo>
                      <a:pt x="2298" y="1382"/>
                    </a:lnTo>
                    <a:lnTo>
                      <a:pt x="2298" y="1156"/>
                    </a:lnTo>
                    <a:lnTo>
                      <a:pt x="3024" y="1156"/>
                    </a:lnTo>
                    <a:cubicBezTo>
                      <a:pt x="3096" y="1156"/>
                      <a:pt x="3167" y="1096"/>
                      <a:pt x="3167" y="1013"/>
                    </a:cubicBezTo>
                    <a:cubicBezTo>
                      <a:pt x="3167" y="930"/>
                      <a:pt x="3108" y="858"/>
                      <a:pt x="3024" y="858"/>
                    </a:cubicBezTo>
                    <a:lnTo>
                      <a:pt x="2298" y="858"/>
                    </a:lnTo>
                    <a:lnTo>
                      <a:pt x="2298" y="692"/>
                    </a:lnTo>
                    <a:cubicBezTo>
                      <a:pt x="2298" y="453"/>
                      <a:pt x="2489" y="263"/>
                      <a:pt x="2727" y="263"/>
                    </a:cubicBezTo>
                    <a:lnTo>
                      <a:pt x="7001" y="263"/>
                    </a:lnTo>
                    <a:cubicBezTo>
                      <a:pt x="7239" y="263"/>
                      <a:pt x="7430" y="453"/>
                      <a:pt x="7430" y="692"/>
                    </a:cubicBezTo>
                    <a:lnTo>
                      <a:pt x="7430" y="858"/>
                    </a:lnTo>
                    <a:lnTo>
                      <a:pt x="3632" y="858"/>
                    </a:lnTo>
                    <a:cubicBezTo>
                      <a:pt x="3560" y="858"/>
                      <a:pt x="3489" y="918"/>
                      <a:pt x="3489" y="1013"/>
                    </a:cubicBezTo>
                    <a:cubicBezTo>
                      <a:pt x="3489" y="1084"/>
                      <a:pt x="3548" y="1156"/>
                      <a:pt x="3632" y="1156"/>
                    </a:cubicBezTo>
                    <a:lnTo>
                      <a:pt x="7430" y="1156"/>
                    </a:lnTo>
                    <a:lnTo>
                      <a:pt x="7430" y="1823"/>
                    </a:lnTo>
                    <a:cubicBezTo>
                      <a:pt x="7430" y="1906"/>
                      <a:pt x="7489" y="1977"/>
                      <a:pt x="7573" y="1977"/>
                    </a:cubicBezTo>
                    <a:cubicBezTo>
                      <a:pt x="7656" y="1977"/>
                      <a:pt x="7727" y="1918"/>
                      <a:pt x="7727" y="1823"/>
                    </a:cubicBezTo>
                    <a:lnTo>
                      <a:pt x="7727" y="715"/>
                    </a:lnTo>
                    <a:cubicBezTo>
                      <a:pt x="7727" y="311"/>
                      <a:pt x="7394" y="1"/>
                      <a:pt x="701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2152;p45">
                <a:extLst>
                  <a:ext uri="{FF2B5EF4-FFF2-40B4-BE49-F238E27FC236}">
                    <a16:creationId xmlns:a16="http://schemas.microsoft.com/office/drawing/2014/main" id="{A53E50C3-5C4D-078A-C8C0-C402C213B629}"/>
                  </a:ext>
                </a:extLst>
              </p:cNvPr>
              <p:cNvSpPr/>
              <p:nvPr/>
            </p:nvSpPr>
            <p:spPr>
              <a:xfrm>
                <a:off x="6708760" y="3206436"/>
                <a:ext cx="33740" cy="9517"/>
              </a:xfrm>
              <a:custGeom>
                <a:avLst/>
                <a:gdLst/>
                <a:ahLst/>
                <a:cxnLst/>
                <a:rect l="l" t="t" r="r" b="b"/>
                <a:pathLst>
                  <a:path w="1060" h="299" extrusionOk="0">
                    <a:moveTo>
                      <a:pt x="155" y="1"/>
                    </a:moveTo>
                    <a:cubicBezTo>
                      <a:pt x="84" y="1"/>
                      <a:pt x="0" y="60"/>
                      <a:pt x="0" y="156"/>
                    </a:cubicBezTo>
                    <a:cubicBezTo>
                      <a:pt x="0" y="239"/>
                      <a:pt x="60" y="299"/>
                      <a:pt x="155" y="299"/>
                    </a:cubicBezTo>
                    <a:lnTo>
                      <a:pt x="917" y="299"/>
                    </a:lnTo>
                    <a:cubicBezTo>
                      <a:pt x="989" y="299"/>
                      <a:pt x="1060" y="239"/>
                      <a:pt x="1060" y="156"/>
                    </a:cubicBezTo>
                    <a:cubicBezTo>
                      <a:pt x="1060" y="84"/>
                      <a:pt x="1000" y="1"/>
                      <a:pt x="91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2153;p45">
                <a:extLst>
                  <a:ext uri="{FF2B5EF4-FFF2-40B4-BE49-F238E27FC236}">
                    <a16:creationId xmlns:a16="http://schemas.microsoft.com/office/drawing/2014/main" id="{80D68A80-189A-1CBB-67C0-5F9DE81387EC}"/>
                  </a:ext>
                </a:extLst>
              </p:cNvPr>
              <p:cNvSpPr/>
              <p:nvPr/>
            </p:nvSpPr>
            <p:spPr>
              <a:xfrm>
                <a:off x="6604549" y="2993079"/>
                <a:ext cx="59904" cy="51565"/>
              </a:xfrm>
              <a:custGeom>
                <a:avLst/>
                <a:gdLst/>
                <a:ahLst/>
                <a:cxnLst/>
                <a:rect l="l" t="t" r="r" b="b"/>
                <a:pathLst>
                  <a:path w="1882" h="1620" extrusionOk="0">
                    <a:moveTo>
                      <a:pt x="1346" y="275"/>
                    </a:moveTo>
                    <a:cubicBezTo>
                      <a:pt x="1512" y="275"/>
                      <a:pt x="1596" y="441"/>
                      <a:pt x="1596" y="596"/>
                    </a:cubicBezTo>
                    <a:cubicBezTo>
                      <a:pt x="1596" y="834"/>
                      <a:pt x="1357" y="1096"/>
                      <a:pt x="941" y="1322"/>
                    </a:cubicBezTo>
                    <a:cubicBezTo>
                      <a:pt x="524" y="1096"/>
                      <a:pt x="286" y="834"/>
                      <a:pt x="286" y="596"/>
                    </a:cubicBezTo>
                    <a:cubicBezTo>
                      <a:pt x="286" y="441"/>
                      <a:pt x="381" y="275"/>
                      <a:pt x="536" y="275"/>
                    </a:cubicBezTo>
                    <a:cubicBezTo>
                      <a:pt x="655" y="275"/>
                      <a:pt x="750" y="334"/>
                      <a:pt x="798" y="382"/>
                    </a:cubicBezTo>
                    <a:cubicBezTo>
                      <a:pt x="834" y="429"/>
                      <a:pt x="881" y="441"/>
                      <a:pt x="941" y="441"/>
                    </a:cubicBezTo>
                    <a:cubicBezTo>
                      <a:pt x="1000" y="441"/>
                      <a:pt x="1048" y="406"/>
                      <a:pt x="1095" y="382"/>
                    </a:cubicBezTo>
                    <a:cubicBezTo>
                      <a:pt x="1131" y="334"/>
                      <a:pt x="1226" y="275"/>
                      <a:pt x="1346" y="275"/>
                    </a:cubicBezTo>
                    <a:close/>
                    <a:moveTo>
                      <a:pt x="536" y="1"/>
                    </a:moveTo>
                    <a:cubicBezTo>
                      <a:pt x="238" y="1"/>
                      <a:pt x="0" y="263"/>
                      <a:pt x="0" y="596"/>
                    </a:cubicBezTo>
                    <a:cubicBezTo>
                      <a:pt x="0" y="798"/>
                      <a:pt x="107" y="1215"/>
                      <a:pt x="834" y="1584"/>
                    </a:cubicBezTo>
                    <a:cubicBezTo>
                      <a:pt x="869" y="1608"/>
                      <a:pt x="917" y="1620"/>
                      <a:pt x="941" y="1620"/>
                    </a:cubicBezTo>
                    <a:cubicBezTo>
                      <a:pt x="976" y="1620"/>
                      <a:pt x="1012" y="1608"/>
                      <a:pt x="1048" y="1584"/>
                    </a:cubicBezTo>
                    <a:cubicBezTo>
                      <a:pt x="1762" y="1215"/>
                      <a:pt x="1881" y="798"/>
                      <a:pt x="1881" y="596"/>
                    </a:cubicBezTo>
                    <a:cubicBezTo>
                      <a:pt x="1881" y="263"/>
                      <a:pt x="1643" y="1"/>
                      <a:pt x="1346" y="1"/>
                    </a:cubicBezTo>
                    <a:cubicBezTo>
                      <a:pt x="1167" y="1"/>
                      <a:pt x="1036" y="72"/>
                      <a:pt x="941" y="132"/>
                    </a:cubicBezTo>
                    <a:cubicBezTo>
                      <a:pt x="857" y="72"/>
                      <a:pt x="714" y="1"/>
                      <a:pt x="53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154;p45">
                <a:extLst>
                  <a:ext uri="{FF2B5EF4-FFF2-40B4-BE49-F238E27FC236}">
                    <a16:creationId xmlns:a16="http://schemas.microsoft.com/office/drawing/2014/main" id="{740C80E5-4A6F-3422-12F8-8A864C09CE9A}"/>
                  </a:ext>
                </a:extLst>
              </p:cNvPr>
              <p:cNvSpPr/>
              <p:nvPr/>
            </p:nvSpPr>
            <p:spPr>
              <a:xfrm>
                <a:off x="6634469" y="2991933"/>
                <a:ext cx="246364" cy="238407"/>
              </a:xfrm>
              <a:custGeom>
                <a:avLst/>
                <a:gdLst/>
                <a:ahLst/>
                <a:cxnLst/>
                <a:rect l="l" t="t" r="r" b="b"/>
                <a:pathLst>
                  <a:path w="7740" h="7490" extrusionOk="0">
                    <a:moveTo>
                      <a:pt x="6847" y="1727"/>
                    </a:moveTo>
                    <a:cubicBezTo>
                      <a:pt x="7180" y="1727"/>
                      <a:pt x="7442" y="1989"/>
                      <a:pt x="7442" y="2323"/>
                    </a:cubicBezTo>
                    <a:lnTo>
                      <a:pt x="7442" y="4085"/>
                    </a:lnTo>
                    <a:lnTo>
                      <a:pt x="7454" y="4085"/>
                    </a:lnTo>
                    <a:cubicBezTo>
                      <a:pt x="7454" y="4406"/>
                      <a:pt x="7192" y="4680"/>
                      <a:pt x="6859" y="4680"/>
                    </a:cubicBezTo>
                    <a:lnTo>
                      <a:pt x="6144" y="4680"/>
                    </a:lnTo>
                    <a:cubicBezTo>
                      <a:pt x="6073" y="4680"/>
                      <a:pt x="6013" y="4740"/>
                      <a:pt x="6001" y="4811"/>
                    </a:cubicBezTo>
                    <a:cubicBezTo>
                      <a:pt x="5990" y="5121"/>
                      <a:pt x="5894" y="5335"/>
                      <a:pt x="5751" y="5454"/>
                    </a:cubicBezTo>
                    <a:cubicBezTo>
                      <a:pt x="5692" y="5490"/>
                      <a:pt x="5632" y="5525"/>
                      <a:pt x="5573" y="5537"/>
                    </a:cubicBezTo>
                    <a:cubicBezTo>
                      <a:pt x="5728" y="5252"/>
                      <a:pt x="5609" y="4835"/>
                      <a:pt x="5597" y="4799"/>
                    </a:cubicBezTo>
                    <a:cubicBezTo>
                      <a:pt x="5585" y="4740"/>
                      <a:pt x="5525" y="4692"/>
                      <a:pt x="5466" y="4692"/>
                    </a:cubicBezTo>
                    <a:lnTo>
                      <a:pt x="4585" y="4692"/>
                    </a:lnTo>
                    <a:cubicBezTo>
                      <a:pt x="4251" y="4692"/>
                      <a:pt x="3989" y="4418"/>
                      <a:pt x="3989" y="4097"/>
                    </a:cubicBezTo>
                    <a:lnTo>
                      <a:pt x="3989" y="2323"/>
                    </a:lnTo>
                    <a:cubicBezTo>
                      <a:pt x="3989" y="1989"/>
                      <a:pt x="4251" y="1727"/>
                      <a:pt x="4585" y="1727"/>
                    </a:cubicBezTo>
                    <a:close/>
                    <a:moveTo>
                      <a:pt x="5430" y="6609"/>
                    </a:moveTo>
                    <a:lnTo>
                      <a:pt x="5430" y="6776"/>
                    </a:lnTo>
                    <a:cubicBezTo>
                      <a:pt x="5430" y="7014"/>
                      <a:pt x="5239" y="7204"/>
                      <a:pt x="5001" y="7204"/>
                    </a:cubicBezTo>
                    <a:lnTo>
                      <a:pt x="727" y="7204"/>
                    </a:lnTo>
                    <a:cubicBezTo>
                      <a:pt x="489" y="7204"/>
                      <a:pt x="298" y="7014"/>
                      <a:pt x="298" y="6776"/>
                    </a:cubicBezTo>
                    <a:lnTo>
                      <a:pt x="298" y="6609"/>
                    </a:lnTo>
                    <a:close/>
                    <a:moveTo>
                      <a:pt x="5573" y="1"/>
                    </a:moveTo>
                    <a:cubicBezTo>
                      <a:pt x="5489" y="1"/>
                      <a:pt x="5418" y="61"/>
                      <a:pt x="5418" y="144"/>
                    </a:cubicBezTo>
                    <a:lnTo>
                      <a:pt x="5418" y="1430"/>
                    </a:lnTo>
                    <a:lnTo>
                      <a:pt x="4585" y="1430"/>
                    </a:lnTo>
                    <a:cubicBezTo>
                      <a:pt x="4096" y="1430"/>
                      <a:pt x="3704" y="1823"/>
                      <a:pt x="3704" y="2311"/>
                    </a:cubicBezTo>
                    <a:lnTo>
                      <a:pt x="3704" y="4073"/>
                    </a:lnTo>
                    <a:cubicBezTo>
                      <a:pt x="3704" y="4573"/>
                      <a:pt x="4096" y="4954"/>
                      <a:pt x="4585" y="4954"/>
                    </a:cubicBezTo>
                    <a:lnTo>
                      <a:pt x="5347" y="4954"/>
                    </a:lnTo>
                    <a:cubicBezTo>
                      <a:pt x="5359" y="5073"/>
                      <a:pt x="5370" y="5264"/>
                      <a:pt x="5311" y="5383"/>
                    </a:cubicBezTo>
                    <a:cubicBezTo>
                      <a:pt x="5287" y="5442"/>
                      <a:pt x="5239" y="5478"/>
                      <a:pt x="5168" y="5478"/>
                    </a:cubicBezTo>
                    <a:cubicBezTo>
                      <a:pt x="5097" y="5490"/>
                      <a:pt x="5025" y="5549"/>
                      <a:pt x="5025" y="5645"/>
                    </a:cubicBezTo>
                    <a:cubicBezTo>
                      <a:pt x="5025" y="5716"/>
                      <a:pt x="5097" y="5787"/>
                      <a:pt x="5168" y="5799"/>
                    </a:cubicBezTo>
                    <a:cubicBezTo>
                      <a:pt x="5228" y="5823"/>
                      <a:pt x="5311" y="5835"/>
                      <a:pt x="5418" y="5835"/>
                    </a:cubicBezTo>
                    <a:lnTo>
                      <a:pt x="5430" y="5835"/>
                    </a:lnTo>
                    <a:lnTo>
                      <a:pt x="5430" y="6323"/>
                    </a:lnTo>
                    <a:lnTo>
                      <a:pt x="298" y="6323"/>
                    </a:lnTo>
                    <a:lnTo>
                      <a:pt x="298" y="5656"/>
                    </a:lnTo>
                    <a:cubicBezTo>
                      <a:pt x="298" y="5585"/>
                      <a:pt x="239" y="5502"/>
                      <a:pt x="144" y="5502"/>
                    </a:cubicBezTo>
                    <a:cubicBezTo>
                      <a:pt x="72" y="5502"/>
                      <a:pt x="1" y="5561"/>
                      <a:pt x="1" y="5656"/>
                    </a:cubicBezTo>
                    <a:lnTo>
                      <a:pt x="1" y="6776"/>
                    </a:lnTo>
                    <a:cubicBezTo>
                      <a:pt x="1" y="7180"/>
                      <a:pt x="334" y="7490"/>
                      <a:pt x="715" y="7490"/>
                    </a:cubicBezTo>
                    <a:lnTo>
                      <a:pt x="4989" y="7490"/>
                    </a:lnTo>
                    <a:cubicBezTo>
                      <a:pt x="5394" y="7490"/>
                      <a:pt x="5704" y="7157"/>
                      <a:pt x="5704" y="6776"/>
                    </a:cubicBezTo>
                    <a:lnTo>
                      <a:pt x="5704" y="5787"/>
                    </a:lnTo>
                    <a:cubicBezTo>
                      <a:pt x="5775" y="5764"/>
                      <a:pt x="5847" y="5728"/>
                      <a:pt x="5906" y="5668"/>
                    </a:cubicBezTo>
                    <a:cubicBezTo>
                      <a:pt x="6097" y="5525"/>
                      <a:pt x="6216" y="5287"/>
                      <a:pt x="6263" y="4954"/>
                    </a:cubicBezTo>
                    <a:lnTo>
                      <a:pt x="6847" y="4954"/>
                    </a:lnTo>
                    <a:cubicBezTo>
                      <a:pt x="7335" y="4954"/>
                      <a:pt x="7728" y="4573"/>
                      <a:pt x="7728" y="4085"/>
                    </a:cubicBezTo>
                    <a:lnTo>
                      <a:pt x="7728" y="2311"/>
                    </a:lnTo>
                    <a:cubicBezTo>
                      <a:pt x="7740" y="1835"/>
                      <a:pt x="7359" y="1430"/>
                      <a:pt x="6859" y="1430"/>
                    </a:cubicBezTo>
                    <a:lnTo>
                      <a:pt x="5716" y="1430"/>
                    </a:lnTo>
                    <a:lnTo>
                      <a:pt x="5716" y="144"/>
                    </a:lnTo>
                    <a:cubicBezTo>
                      <a:pt x="5716" y="72"/>
                      <a:pt x="5656" y="1"/>
                      <a:pt x="557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155;p45">
                <a:extLst>
                  <a:ext uri="{FF2B5EF4-FFF2-40B4-BE49-F238E27FC236}">
                    <a16:creationId xmlns:a16="http://schemas.microsoft.com/office/drawing/2014/main" id="{C0F17970-4F21-75F4-272A-23834F88E51A}"/>
                  </a:ext>
                </a:extLst>
              </p:cNvPr>
              <p:cNvSpPr/>
              <p:nvPr/>
            </p:nvSpPr>
            <p:spPr>
              <a:xfrm>
                <a:off x="6790627" y="3057885"/>
                <a:ext cx="52329" cy="60668"/>
              </a:xfrm>
              <a:custGeom>
                <a:avLst/>
                <a:gdLst/>
                <a:ahLst/>
                <a:cxnLst/>
                <a:rect l="l" t="t" r="r" b="b"/>
                <a:pathLst>
                  <a:path w="1644" h="1906" extrusionOk="0">
                    <a:moveTo>
                      <a:pt x="822" y="286"/>
                    </a:moveTo>
                    <a:cubicBezTo>
                      <a:pt x="976" y="286"/>
                      <a:pt x="1084" y="405"/>
                      <a:pt x="1084" y="536"/>
                    </a:cubicBezTo>
                    <a:cubicBezTo>
                      <a:pt x="1084" y="679"/>
                      <a:pt x="964" y="786"/>
                      <a:pt x="822" y="786"/>
                    </a:cubicBezTo>
                    <a:cubicBezTo>
                      <a:pt x="691" y="786"/>
                      <a:pt x="572" y="667"/>
                      <a:pt x="572" y="536"/>
                    </a:cubicBezTo>
                    <a:cubicBezTo>
                      <a:pt x="572" y="405"/>
                      <a:pt x="691" y="286"/>
                      <a:pt x="822" y="286"/>
                    </a:cubicBezTo>
                    <a:close/>
                    <a:moveTo>
                      <a:pt x="936" y="1096"/>
                    </a:moveTo>
                    <a:cubicBezTo>
                      <a:pt x="1165" y="1096"/>
                      <a:pt x="1345" y="1305"/>
                      <a:pt x="1345" y="1548"/>
                    </a:cubicBezTo>
                    <a:cubicBezTo>
                      <a:pt x="1345" y="1572"/>
                      <a:pt x="1322" y="1608"/>
                      <a:pt x="1286" y="1608"/>
                    </a:cubicBezTo>
                    <a:lnTo>
                      <a:pt x="369" y="1608"/>
                    </a:lnTo>
                    <a:cubicBezTo>
                      <a:pt x="333" y="1608"/>
                      <a:pt x="298" y="1572"/>
                      <a:pt x="298" y="1548"/>
                    </a:cubicBezTo>
                    <a:lnTo>
                      <a:pt x="298" y="1537"/>
                    </a:lnTo>
                    <a:cubicBezTo>
                      <a:pt x="298" y="1298"/>
                      <a:pt x="500" y="1096"/>
                      <a:pt x="738" y="1096"/>
                    </a:cubicBezTo>
                    <a:lnTo>
                      <a:pt x="917" y="1096"/>
                    </a:lnTo>
                    <a:cubicBezTo>
                      <a:pt x="923" y="1096"/>
                      <a:pt x="929" y="1096"/>
                      <a:pt x="936" y="1096"/>
                    </a:cubicBezTo>
                    <a:close/>
                    <a:moveTo>
                      <a:pt x="822" y="1"/>
                    </a:moveTo>
                    <a:cubicBezTo>
                      <a:pt x="512" y="1"/>
                      <a:pt x="274" y="239"/>
                      <a:pt x="274" y="548"/>
                    </a:cubicBezTo>
                    <a:cubicBezTo>
                      <a:pt x="274" y="679"/>
                      <a:pt x="322" y="798"/>
                      <a:pt x="393" y="894"/>
                    </a:cubicBezTo>
                    <a:cubicBezTo>
                      <a:pt x="167" y="1013"/>
                      <a:pt x="0" y="1251"/>
                      <a:pt x="0" y="1537"/>
                    </a:cubicBezTo>
                    <a:lnTo>
                      <a:pt x="0" y="1548"/>
                    </a:lnTo>
                    <a:cubicBezTo>
                      <a:pt x="0" y="1739"/>
                      <a:pt x="167" y="1906"/>
                      <a:pt x="369" y="1906"/>
                    </a:cubicBezTo>
                    <a:lnTo>
                      <a:pt x="1286" y="1906"/>
                    </a:lnTo>
                    <a:cubicBezTo>
                      <a:pt x="1476" y="1906"/>
                      <a:pt x="1643" y="1739"/>
                      <a:pt x="1643" y="1548"/>
                    </a:cubicBezTo>
                    <a:lnTo>
                      <a:pt x="1643" y="1537"/>
                    </a:lnTo>
                    <a:cubicBezTo>
                      <a:pt x="1643" y="1251"/>
                      <a:pt x="1476" y="1013"/>
                      <a:pt x="1262" y="894"/>
                    </a:cubicBezTo>
                    <a:cubicBezTo>
                      <a:pt x="1334" y="798"/>
                      <a:pt x="1381" y="679"/>
                      <a:pt x="1381" y="548"/>
                    </a:cubicBezTo>
                    <a:cubicBezTo>
                      <a:pt x="1381" y="251"/>
                      <a:pt x="1143" y="1"/>
                      <a:pt x="82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156;p45">
                <a:extLst>
                  <a:ext uri="{FF2B5EF4-FFF2-40B4-BE49-F238E27FC236}">
                    <a16:creationId xmlns:a16="http://schemas.microsoft.com/office/drawing/2014/main" id="{146FF2DA-65EA-7B59-E08F-648BDEEB9AE1}"/>
                  </a:ext>
                </a:extLst>
              </p:cNvPr>
              <p:cNvSpPr/>
              <p:nvPr/>
            </p:nvSpPr>
            <p:spPr>
              <a:xfrm>
                <a:off x="6712166" y="2975286"/>
                <a:ext cx="73941" cy="9485"/>
              </a:xfrm>
              <a:custGeom>
                <a:avLst/>
                <a:gdLst/>
                <a:ahLst/>
                <a:cxnLst/>
                <a:rect l="l" t="t" r="r" b="b"/>
                <a:pathLst>
                  <a:path w="2323" h="298" extrusionOk="0">
                    <a:moveTo>
                      <a:pt x="155" y="0"/>
                    </a:moveTo>
                    <a:cubicBezTo>
                      <a:pt x="72" y="0"/>
                      <a:pt x="0" y="60"/>
                      <a:pt x="0" y="155"/>
                    </a:cubicBezTo>
                    <a:cubicBezTo>
                      <a:pt x="0" y="238"/>
                      <a:pt x="60" y="298"/>
                      <a:pt x="155" y="298"/>
                    </a:cubicBezTo>
                    <a:lnTo>
                      <a:pt x="2179" y="298"/>
                    </a:lnTo>
                    <a:cubicBezTo>
                      <a:pt x="2251" y="298"/>
                      <a:pt x="2322" y="238"/>
                      <a:pt x="2322" y="155"/>
                    </a:cubicBezTo>
                    <a:cubicBezTo>
                      <a:pt x="2322" y="60"/>
                      <a:pt x="2263" y="0"/>
                      <a:pt x="217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157;p45">
                <a:extLst>
                  <a:ext uri="{FF2B5EF4-FFF2-40B4-BE49-F238E27FC236}">
                    <a16:creationId xmlns:a16="http://schemas.microsoft.com/office/drawing/2014/main" id="{2862955C-A449-5F36-E100-EC2138F5B4B9}"/>
                  </a:ext>
                </a:extLst>
              </p:cNvPr>
              <p:cNvSpPr/>
              <p:nvPr/>
            </p:nvSpPr>
            <p:spPr>
              <a:xfrm>
                <a:off x="6712166" y="2993461"/>
                <a:ext cx="73941" cy="9517"/>
              </a:xfrm>
              <a:custGeom>
                <a:avLst/>
                <a:gdLst/>
                <a:ahLst/>
                <a:cxnLst/>
                <a:rect l="l" t="t" r="r" b="b"/>
                <a:pathLst>
                  <a:path w="2323" h="299" extrusionOk="0">
                    <a:moveTo>
                      <a:pt x="155" y="1"/>
                    </a:moveTo>
                    <a:cubicBezTo>
                      <a:pt x="72" y="1"/>
                      <a:pt x="0" y="60"/>
                      <a:pt x="0" y="143"/>
                    </a:cubicBezTo>
                    <a:cubicBezTo>
                      <a:pt x="0" y="239"/>
                      <a:pt x="60" y="298"/>
                      <a:pt x="155" y="298"/>
                    </a:cubicBezTo>
                    <a:lnTo>
                      <a:pt x="2179" y="298"/>
                    </a:lnTo>
                    <a:cubicBezTo>
                      <a:pt x="2251" y="298"/>
                      <a:pt x="2322" y="239"/>
                      <a:pt x="2322" y="143"/>
                    </a:cubicBezTo>
                    <a:cubicBezTo>
                      <a:pt x="2322" y="60"/>
                      <a:pt x="2263" y="1"/>
                      <a:pt x="2179"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158;p45">
                <a:extLst>
                  <a:ext uri="{FF2B5EF4-FFF2-40B4-BE49-F238E27FC236}">
                    <a16:creationId xmlns:a16="http://schemas.microsoft.com/office/drawing/2014/main" id="{CC1478DF-71AC-0880-1D20-014D1B88E9A7}"/>
                  </a:ext>
                </a:extLst>
              </p:cNvPr>
              <p:cNvSpPr/>
              <p:nvPr/>
            </p:nvSpPr>
            <p:spPr>
              <a:xfrm>
                <a:off x="6712166" y="3012050"/>
                <a:ext cx="73941" cy="9485"/>
              </a:xfrm>
              <a:custGeom>
                <a:avLst/>
                <a:gdLst/>
                <a:ahLst/>
                <a:cxnLst/>
                <a:rect l="l" t="t" r="r" b="b"/>
                <a:pathLst>
                  <a:path w="2323" h="298" extrusionOk="0">
                    <a:moveTo>
                      <a:pt x="155" y="0"/>
                    </a:moveTo>
                    <a:cubicBezTo>
                      <a:pt x="72" y="0"/>
                      <a:pt x="0" y="60"/>
                      <a:pt x="0" y="143"/>
                    </a:cubicBezTo>
                    <a:cubicBezTo>
                      <a:pt x="0" y="238"/>
                      <a:pt x="60" y="298"/>
                      <a:pt x="155" y="298"/>
                    </a:cubicBezTo>
                    <a:lnTo>
                      <a:pt x="2179" y="298"/>
                    </a:lnTo>
                    <a:cubicBezTo>
                      <a:pt x="2263" y="274"/>
                      <a:pt x="2322" y="214"/>
                      <a:pt x="2322" y="143"/>
                    </a:cubicBezTo>
                    <a:cubicBezTo>
                      <a:pt x="2322" y="71"/>
                      <a:pt x="2263" y="0"/>
                      <a:pt x="217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159;p45">
                <a:extLst>
                  <a:ext uri="{FF2B5EF4-FFF2-40B4-BE49-F238E27FC236}">
                    <a16:creationId xmlns:a16="http://schemas.microsoft.com/office/drawing/2014/main" id="{A7E15814-E226-0C0E-FBA0-60B0171F16D2}"/>
                  </a:ext>
                </a:extLst>
              </p:cNvPr>
              <p:cNvSpPr/>
              <p:nvPr/>
            </p:nvSpPr>
            <p:spPr>
              <a:xfrm>
                <a:off x="6662511" y="3103752"/>
                <a:ext cx="73941" cy="27310"/>
              </a:xfrm>
              <a:custGeom>
                <a:avLst/>
                <a:gdLst/>
                <a:ahLst/>
                <a:cxnLst/>
                <a:rect l="l" t="t" r="r" b="b"/>
                <a:pathLst>
                  <a:path w="2323" h="858" extrusionOk="0">
                    <a:moveTo>
                      <a:pt x="2037" y="298"/>
                    </a:moveTo>
                    <a:lnTo>
                      <a:pt x="2037" y="584"/>
                    </a:lnTo>
                    <a:lnTo>
                      <a:pt x="298" y="584"/>
                    </a:lnTo>
                    <a:lnTo>
                      <a:pt x="298" y="298"/>
                    </a:lnTo>
                    <a:close/>
                    <a:moveTo>
                      <a:pt x="144" y="0"/>
                    </a:moveTo>
                    <a:cubicBezTo>
                      <a:pt x="72" y="0"/>
                      <a:pt x="1" y="60"/>
                      <a:pt x="1" y="155"/>
                    </a:cubicBezTo>
                    <a:lnTo>
                      <a:pt x="1" y="715"/>
                    </a:lnTo>
                    <a:cubicBezTo>
                      <a:pt x="1" y="786"/>
                      <a:pt x="60" y="858"/>
                      <a:pt x="144" y="858"/>
                    </a:cubicBezTo>
                    <a:lnTo>
                      <a:pt x="2168" y="858"/>
                    </a:lnTo>
                    <a:cubicBezTo>
                      <a:pt x="2251" y="858"/>
                      <a:pt x="2322" y="798"/>
                      <a:pt x="2322" y="715"/>
                    </a:cubicBezTo>
                    <a:lnTo>
                      <a:pt x="2322" y="155"/>
                    </a:lnTo>
                    <a:cubicBezTo>
                      <a:pt x="2322" y="72"/>
                      <a:pt x="2263" y="0"/>
                      <a:pt x="216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160;p45">
                <a:extLst>
                  <a:ext uri="{FF2B5EF4-FFF2-40B4-BE49-F238E27FC236}">
                    <a16:creationId xmlns:a16="http://schemas.microsoft.com/office/drawing/2014/main" id="{E45E6761-8C1A-9C11-C7E6-2F0319F81B50}"/>
                  </a:ext>
                </a:extLst>
              </p:cNvPr>
              <p:cNvSpPr/>
              <p:nvPr/>
            </p:nvSpPr>
            <p:spPr>
              <a:xfrm>
                <a:off x="6662893" y="3140134"/>
                <a:ext cx="73941" cy="9485"/>
              </a:xfrm>
              <a:custGeom>
                <a:avLst/>
                <a:gdLst/>
                <a:ahLst/>
                <a:cxnLst/>
                <a:rect l="l" t="t" r="r" b="b"/>
                <a:pathLst>
                  <a:path w="2323" h="298" extrusionOk="0">
                    <a:moveTo>
                      <a:pt x="155" y="0"/>
                    </a:moveTo>
                    <a:cubicBezTo>
                      <a:pt x="72" y="0"/>
                      <a:pt x="1" y="60"/>
                      <a:pt x="1" y="155"/>
                    </a:cubicBezTo>
                    <a:cubicBezTo>
                      <a:pt x="1" y="238"/>
                      <a:pt x="60" y="298"/>
                      <a:pt x="155" y="298"/>
                    </a:cubicBezTo>
                    <a:lnTo>
                      <a:pt x="2180" y="298"/>
                    </a:lnTo>
                    <a:cubicBezTo>
                      <a:pt x="2251" y="298"/>
                      <a:pt x="2322" y="238"/>
                      <a:pt x="2322" y="155"/>
                    </a:cubicBezTo>
                    <a:cubicBezTo>
                      <a:pt x="2322" y="60"/>
                      <a:pt x="2251" y="0"/>
                      <a:pt x="218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72" name="Oval 271">
            <a:extLst>
              <a:ext uri="{FF2B5EF4-FFF2-40B4-BE49-F238E27FC236}">
                <a16:creationId xmlns:a16="http://schemas.microsoft.com/office/drawing/2014/main" id="{DA53C006-5972-3E98-9A63-ED1D9C39208D}"/>
              </a:ext>
            </a:extLst>
          </p:cNvPr>
          <p:cNvSpPr/>
          <p:nvPr/>
        </p:nvSpPr>
        <p:spPr>
          <a:xfrm flipH="1">
            <a:off x="3920827" y="3743156"/>
            <a:ext cx="1111196" cy="106471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3" name="TextBox 272">
            <a:extLst>
              <a:ext uri="{FF2B5EF4-FFF2-40B4-BE49-F238E27FC236}">
                <a16:creationId xmlns:a16="http://schemas.microsoft.com/office/drawing/2014/main" id="{7A90BDBF-48ED-1D49-8AE1-0F01EC4C59A0}"/>
              </a:ext>
            </a:extLst>
          </p:cNvPr>
          <p:cNvSpPr txBox="1"/>
          <p:nvPr/>
        </p:nvSpPr>
        <p:spPr>
          <a:xfrm>
            <a:off x="3893493" y="3838412"/>
            <a:ext cx="1191001" cy="8540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Lexend" pitchFamily="2" charset="0"/>
                <a:ea typeface="+mn-ea"/>
                <a:cs typeface="+mn-cs"/>
              </a:rPr>
              <a:t>10,407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Lexend" pitchFamily="2" charset="0"/>
                <a:ea typeface="+mn-ea"/>
                <a:cs typeface="+mn-cs"/>
              </a:rPr>
              <a:t>ASC users in receipt of care technology</a:t>
            </a:r>
          </a:p>
        </p:txBody>
      </p:sp>
      <p:sp>
        <p:nvSpPr>
          <p:cNvPr id="274" name="TextBox 273">
            <a:extLst>
              <a:ext uri="{FF2B5EF4-FFF2-40B4-BE49-F238E27FC236}">
                <a16:creationId xmlns:a16="http://schemas.microsoft.com/office/drawing/2014/main" id="{9B693006-C56E-5AFB-956D-0EB4BC1E6AE1}"/>
              </a:ext>
            </a:extLst>
          </p:cNvPr>
          <p:cNvSpPr txBox="1"/>
          <p:nvPr/>
        </p:nvSpPr>
        <p:spPr>
          <a:xfrm>
            <a:off x="3525406" y="1692701"/>
            <a:ext cx="1363593"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 of adults known to secondary mental health services in paid employment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Lexend" pitchFamily="2" charset="0"/>
                <a:ea typeface="+mn-ea"/>
                <a:cs typeface="+mn-cs"/>
              </a:rPr>
              <a:t> 18%</a:t>
            </a:r>
          </a:p>
        </p:txBody>
      </p:sp>
      <p:sp>
        <p:nvSpPr>
          <p:cNvPr id="275" name="TextBox 274">
            <a:extLst>
              <a:ext uri="{FF2B5EF4-FFF2-40B4-BE49-F238E27FC236}">
                <a16:creationId xmlns:a16="http://schemas.microsoft.com/office/drawing/2014/main" id="{17B8D400-55F9-3721-0CBA-D260303C8352}"/>
              </a:ext>
            </a:extLst>
          </p:cNvPr>
          <p:cNvSpPr txBox="1"/>
          <p:nvPr/>
        </p:nvSpPr>
        <p:spPr>
          <a:xfrm>
            <a:off x="5790659" y="2524415"/>
            <a:ext cx="111354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Lexend" pitchFamily="2" charset="0"/>
                <a:ea typeface="+mn-ea"/>
                <a:cs typeface="+mn-cs"/>
              </a:rPr>
              <a:t>96.4%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Lexend" pitchFamily="2" charset="0"/>
                <a:ea typeface="+mn-ea"/>
                <a:cs typeface="+mn-cs"/>
              </a:rPr>
              <a:t>Primary Schools rated Good or Above</a:t>
            </a:r>
          </a:p>
        </p:txBody>
      </p:sp>
      <p:grpSp>
        <p:nvGrpSpPr>
          <p:cNvPr id="276" name="Google Shape;2146;p45">
            <a:extLst>
              <a:ext uri="{FF2B5EF4-FFF2-40B4-BE49-F238E27FC236}">
                <a16:creationId xmlns:a16="http://schemas.microsoft.com/office/drawing/2014/main" id="{25855679-035F-8F28-FA8E-C069C92F0C61}"/>
              </a:ext>
            </a:extLst>
          </p:cNvPr>
          <p:cNvGrpSpPr/>
          <p:nvPr/>
        </p:nvGrpSpPr>
        <p:grpSpPr>
          <a:xfrm rot="10954588">
            <a:off x="6929820" y="4725892"/>
            <a:ext cx="1267633" cy="1265267"/>
            <a:chOff x="1556113" y="2730075"/>
            <a:chExt cx="950725" cy="948950"/>
          </a:xfrm>
          <a:solidFill>
            <a:schemeClr val="tx1"/>
          </a:solidFill>
        </p:grpSpPr>
        <p:sp>
          <p:nvSpPr>
            <p:cNvPr id="277" name="Google Shape;2147;p45">
              <a:extLst>
                <a:ext uri="{FF2B5EF4-FFF2-40B4-BE49-F238E27FC236}">
                  <a16:creationId xmlns:a16="http://schemas.microsoft.com/office/drawing/2014/main" id="{2FC71C11-9BFD-659A-7C6F-6D67FC04F3C0}"/>
                </a:ext>
              </a:extLst>
            </p:cNvPr>
            <p:cNvSpPr/>
            <p:nvPr/>
          </p:nvSpPr>
          <p:spPr>
            <a:xfrm>
              <a:off x="1556113" y="2730075"/>
              <a:ext cx="950725" cy="948950"/>
            </a:xfrm>
            <a:custGeom>
              <a:avLst/>
              <a:gdLst/>
              <a:ahLst/>
              <a:cxnLst/>
              <a:rect l="l" t="t" r="r" b="b"/>
              <a:pathLst>
                <a:path w="38029" h="37958" extrusionOk="0">
                  <a:moveTo>
                    <a:pt x="19026" y="1"/>
                  </a:moveTo>
                  <a:cubicBezTo>
                    <a:pt x="8513" y="1"/>
                    <a:pt x="0" y="8478"/>
                    <a:pt x="0" y="18979"/>
                  </a:cubicBezTo>
                  <a:cubicBezTo>
                    <a:pt x="0" y="29480"/>
                    <a:pt x="8525" y="37958"/>
                    <a:pt x="19026" y="37958"/>
                  </a:cubicBezTo>
                  <a:lnTo>
                    <a:pt x="38029" y="37958"/>
                  </a:lnTo>
                  <a:lnTo>
                    <a:pt x="38029" y="19003"/>
                  </a:lnTo>
                  <a:cubicBezTo>
                    <a:pt x="38029" y="8490"/>
                    <a:pt x="29504" y="1"/>
                    <a:pt x="1902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78" name="Google Shape;2150;p45">
              <a:extLst>
                <a:ext uri="{FF2B5EF4-FFF2-40B4-BE49-F238E27FC236}">
                  <a16:creationId xmlns:a16="http://schemas.microsoft.com/office/drawing/2014/main" id="{3EBAD660-7884-0BC0-3FBE-C3010D68EBFB}"/>
                </a:ext>
              </a:extLst>
            </p:cNvPr>
            <p:cNvGrpSpPr/>
            <p:nvPr/>
          </p:nvGrpSpPr>
          <p:grpSpPr>
            <a:xfrm>
              <a:off x="1840081" y="3011714"/>
              <a:ext cx="382824" cy="385664"/>
              <a:chOff x="6571955" y="2919170"/>
              <a:chExt cx="308878" cy="311170"/>
            </a:xfrm>
            <a:grpFill/>
          </p:grpSpPr>
          <p:sp>
            <p:nvSpPr>
              <p:cNvPr id="279" name="Google Shape;2151;p45">
                <a:extLst>
                  <a:ext uri="{FF2B5EF4-FFF2-40B4-BE49-F238E27FC236}">
                    <a16:creationId xmlns:a16="http://schemas.microsoft.com/office/drawing/2014/main" id="{4D87E74F-9920-B493-AB8B-1F510C8C1005}"/>
                  </a:ext>
                </a:extLst>
              </p:cNvPr>
              <p:cNvSpPr/>
              <p:nvPr/>
            </p:nvSpPr>
            <p:spPr>
              <a:xfrm>
                <a:off x="6571955" y="2919170"/>
                <a:ext cx="245982" cy="237675"/>
              </a:xfrm>
              <a:custGeom>
                <a:avLst/>
                <a:gdLst/>
                <a:ahLst/>
                <a:cxnLst/>
                <a:rect l="l" t="t" r="r" b="b"/>
                <a:pathLst>
                  <a:path w="7728" h="7467" extrusionOk="0">
                    <a:moveTo>
                      <a:pt x="3084" y="1680"/>
                    </a:moveTo>
                    <a:cubicBezTo>
                      <a:pt x="3405" y="1680"/>
                      <a:pt x="3679" y="1942"/>
                      <a:pt x="3679" y="2275"/>
                    </a:cubicBezTo>
                    <a:lnTo>
                      <a:pt x="3679" y="4049"/>
                    </a:lnTo>
                    <a:cubicBezTo>
                      <a:pt x="3679" y="4371"/>
                      <a:pt x="3405" y="4644"/>
                      <a:pt x="3084" y="4644"/>
                    </a:cubicBezTo>
                    <a:lnTo>
                      <a:pt x="2203" y="4644"/>
                    </a:lnTo>
                    <a:cubicBezTo>
                      <a:pt x="2143" y="4644"/>
                      <a:pt x="2084" y="4680"/>
                      <a:pt x="2072" y="4740"/>
                    </a:cubicBezTo>
                    <a:cubicBezTo>
                      <a:pt x="2060" y="4787"/>
                      <a:pt x="1929" y="5204"/>
                      <a:pt x="2096" y="5490"/>
                    </a:cubicBezTo>
                    <a:cubicBezTo>
                      <a:pt x="2036" y="5478"/>
                      <a:pt x="1977" y="5442"/>
                      <a:pt x="1917" y="5395"/>
                    </a:cubicBezTo>
                    <a:cubicBezTo>
                      <a:pt x="1786" y="5299"/>
                      <a:pt x="1703" y="5073"/>
                      <a:pt x="1679" y="4775"/>
                    </a:cubicBezTo>
                    <a:cubicBezTo>
                      <a:pt x="1679" y="4704"/>
                      <a:pt x="1608" y="4644"/>
                      <a:pt x="1536" y="4644"/>
                    </a:cubicBezTo>
                    <a:lnTo>
                      <a:pt x="822" y="4644"/>
                    </a:lnTo>
                    <a:cubicBezTo>
                      <a:pt x="488" y="4644"/>
                      <a:pt x="226" y="4371"/>
                      <a:pt x="226" y="4049"/>
                    </a:cubicBezTo>
                    <a:lnTo>
                      <a:pt x="226" y="2275"/>
                    </a:lnTo>
                    <a:cubicBezTo>
                      <a:pt x="226" y="1942"/>
                      <a:pt x="488" y="1680"/>
                      <a:pt x="822" y="1680"/>
                    </a:cubicBezTo>
                    <a:close/>
                    <a:moveTo>
                      <a:pt x="2739" y="1"/>
                    </a:moveTo>
                    <a:cubicBezTo>
                      <a:pt x="2334" y="1"/>
                      <a:pt x="2024" y="322"/>
                      <a:pt x="2024" y="715"/>
                    </a:cubicBezTo>
                    <a:lnTo>
                      <a:pt x="2024" y="1382"/>
                    </a:lnTo>
                    <a:lnTo>
                      <a:pt x="881" y="1382"/>
                    </a:lnTo>
                    <a:cubicBezTo>
                      <a:pt x="393" y="1382"/>
                      <a:pt x="0" y="1763"/>
                      <a:pt x="0" y="2263"/>
                    </a:cubicBezTo>
                    <a:lnTo>
                      <a:pt x="0" y="4025"/>
                    </a:lnTo>
                    <a:cubicBezTo>
                      <a:pt x="0" y="4513"/>
                      <a:pt x="393" y="4906"/>
                      <a:pt x="881" y="4906"/>
                    </a:cubicBezTo>
                    <a:lnTo>
                      <a:pt x="1465" y="4906"/>
                    </a:lnTo>
                    <a:cubicBezTo>
                      <a:pt x="1500" y="5240"/>
                      <a:pt x="1619" y="5466"/>
                      <a:pt x="1822" y="5621"/>
                    </a:cubicBezTo>
                    <a:cubicBezTo>
                      <a:pt x="1893" y="5668"/>
                      <a:pt x="1953" y="5704"/>
                      <a:pt x="2024" y="5740"/>
                    </a:cubicBezTo>
                    <a:lnTo>
                      <a:pt x="2024" y="7323"/>
                    </a:lnTo>
                    <a:lnTo>
                      <a:pt x="1977" y="7323"/>
                    </a:lnTo>
                    <a:cubicBezTo>
                      <a:pt x="1977" y="7395"/>
                      <a:pt x="2036" y="7466"/>
                      <a:pt x="2131" y="7466"/>
                    </a:cubicBezTo>
                    <a:cubicBezTo>
                      <a:pt x="2215" y="7466"/>
                      <a:pt x="2274" y="7407"/>
                      <a:pt x="2274" y="7323"/>
                    </a:cubicBezTo>
                    <a:lnTo>
                      <a:pt x="2274" y="5787"/>
                    </a:lnTo>
                    <a:lnTo>
                      <a:pt x="2298" y="5787"/>
                    </a:lnTo>
                    <a:cubicBezTo>
                      <a:pt x="2393" y="5787"/>
                      <a:pt x="2489" y="5776"/>
                      <a:pt x="2548" y="5752"/>
                    </a:cubicBezTo>
                    <a:cubicBezTo>
                      <a:pt x="2620" y="5740"/>
                      <a:pt x="2679" y="5668"/>
                      <a:pt x="2679" y="5597"/>
                    </a:cubicBezTo>
                    <a:cubicBezTo>
                      <a:pt x="2679" y="5514"/>
                      <a:pt x="2620" y="5442"/>
                      <a:pt x="2548" y="5430"/>
                    </a:cubicBezTo>
                    <a:cubicBezTo>
                      <a:pt x="2477" y="5406"/>
                      <a:pt x="2429" y="5383"/>
                      <a:pt x="2393" y="5335"/>
                    </a:cubicBezTo>
                    <a:cubicBezTo>
                      <a:pt x="2322" y="5216"/>
                      <a:pt x="2334" y="5037"/>
                      <a:pt x="2370" y="4906"/>
                    </a:cubicBezTo>
                    <a:lnTo>
                      <a:pt x="3120" y="4906"/>
                    </a:lnTo>
                    <a:cubicBezTo>
                      <a:pt x="3620" y="4906"/>
                      <a:pt x="4001" y="4513"/>
                      <a:pt x="4001" y="4025"/>
                    </a:cubicBezTo>
                    <a:lnTo>
                      <a:pt x="4001" y="2263"/>
                    </a:lnTo>
                    <a:cubicBezTo>
                      <a:pt x="4001" y="1763"/>
                      <a:pt x="3620" y="1382"/>
                      <a:pt x="3120" y="1382"/>
                    </a:cubicBezTo>
                    <a:lnTo>
                      <a:pt x="2298" y="1382"/>
                    </a:lnTo>
                    <a:lnTo>
                      <a:pt x="2298" y="1156"/>
                    </a:lnTo>
                    <a:lnTo>
                      <a:pt x="3024" y="1156"/>
                    </a:lnTo>
                    <a:cubicBezTo>
                      <a:pt x="3096" y="1156"/>
                      <a:pt x="3167" y="1096"/>
                      <a:pt x="3167" y="1013"/>
                    </a:cubicBezTo>
                    <a:cubicBezTo>
                      <a:pt x="3167" y="930"/>
                      <a:pt x="3108" y="858"/>
                      <a:pt x="3024" y="858"/>
                    </a:cubicBezTo>
                    <a:lnTo>
                      <a:pt x="2298" y="858"/>
                    </a:lnTo>
                    <a:lnTo>
                      <a:pt x="2298" y="692"/>
                    </a:lnTo>
                    <a:cubicBezTo>
                      <a:pt x="2298" y="453"/>
                      <a:pt x="2489" y="263"/>
                      <a:pt x="2727" y="263"/>
                    </a:cubicBezTo>
                    <a:lnTo>
                      <a:pt x="7001" y="263"/>
                    </a:lnTo>
                    <a:cubicBezTo>
                      <a:pt x="7239" y="263"/>
                      <a:pt x="7430" y="453"/>
                      <a:pt x="7430" y="692"/>
                    </a:cubicBezTo>
                    <a:lnTo>
                      <a:pt x="7430" y="858"/>
                    </a:lnTo>
                    <a:lnTo>
                      <a:pt x="3632" y="858"/>
                    </a:lnTo>
                    <a:cubicBezTo>
                      <a:pt x="3560" y="858"/>
                      <a:pt x="3489" y="918"/>
                      <a:pt x="3489" y="1013"/>
                    </a:cubicBezTo>
                    <a:cubicBezTo>
                      <a:pt x="3489" y="1084"/>
                      <a:pt x="3548" y="1156"/>
                      <a:pt x="3632" y="1156"/>
                    </a:cubicBezTo>
                    <a:lnTo>
                      <a:pt x="7430" y="1156"/>
                    </a:lnTo>
                    <a:lnTo>
                      <a:pt x="7430" y="1823"/>
                    </a:lnTo>
                    <a:cubicBezTo>
                      <a:pt x="7430" y="1906"/>
                      <a:pt x="7489" y="1977"/>
                      <a:pt x="7573" y="1977"/>
                    </a:cubicBezTo>
                    <a:cubicBezTo>
                      <a:pt x="7656" y="1977"/>
                      <a:pt x="7727" y="1918"/>
                      <a:pt x="7727" y="1823"/>
                    </a:cubicBezTo>
                    <a:lnTo>
                      <a:pt x="7727" y="715"/>
                    </a:lnTo>
                    <a:cubicBezTo>
                      <a:pt x="7727" y="311"/>
                      <a:pt x="7394" y="1"/>
                      <a:pt x="701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152;p45">
                <a:extLst>
                  <a:ext uri="{FF2B5EF4-FFF2-40B4-BE49-F238E27FC236}">
                    <a16:creationId xmlns:a16="http://schemas.microsoft.com/office/drawing/2014/main" id="{163E4225-91E0-18E0-213E-E0A56D55624A}"/>
                  </a:ext>
                </a:extLst>
              </p:cNvPr>
              <p:cNvSpPr/>
              <p:nvPr/>
            </p:nvSpPr>
            <p:spPr>
              <a:xfrm>
                <a:off x="6708760" y="3206436"/>
                <a:ext cx="33740" cy="9517"/>
              </a:xfrm>
              <a:custGeom>
                <a:avLst/>
                <a:gdLst/>
                <a:ahLst/>
                <a:cxnLst/>
                <a:rect l="l" t="t" r="r" b="b"/>
                <a:pathLst>
                  <a:path w="1060" h="299" extrusionOk="0">
                    <a:moveTo>
                      <a:pt x="155" y="1"/>
                    </a:moveTo>
                    <a:cubicBezTo>
                      <a:pt x="84" y="1"/>
                      <a:pt x="0" y="60"/>
                      <a:pt x="0" y="156"/>
                    </a:cubicBezTo>
                    <a:cubicBezTo>
                      <a:pt x="0" y="239"/>
                      <a:pt x="60" y="299"/>
                      <a:pt x="155" y="299"/>
                    </a:cubicBezTo>
                    <a:lnTo>
                      <a:pt x="917" y="299"/>
                    </a:lnTo>
                    <a:cubicBezTo>
                      <a:pt x="989" y="299"/>
                      <a:pt x="1060" y="239"/>
                      <a:pt x="1060" y="156"/>
                    </a:cubicBezTo>
                    <a:cubicBezTo>
                      <a:pt x="1060" y="84"/>
                      <a:pt x="1000" y="1"/>
                      <a:pt x="91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153;p45">
                <a:extLst>
                  <a:ext uri="{FF2B5EF4-FFF2-40B4-BE49-F238E27FC236}">
                    <a16:creationId xmlns:a16="http://schemas.microsoft.com/office/drawing/2014/main" id="{61D68F39-0C42-03B5-18D9-B0CAB2C0CED3}"/>
                  </a:ext>
                </a:extLst>
              </p:cNvPr>
              <p:cNvSpPr/>
              <p:nvPr/>
            </p:nvSpPr>
            <p:spPr>
              <a:xfrm>
                <a:off x="6604549" y="2993079"/>
                <a:ext cx="59904" cy="51565"/>
              </a:xfrm>
              <a:custGeom>
                <a:avLst/>
                <a:gdLst/>
                <a:ahLst/>
                <a:cxnLst/>
                <a:rect l="l" t="t" r="r" b="b"/>
                <a:pathLst>
                  <a:path w="1882" h="1620" extrusionOk="0">
                    <a:moveTo>
                      <a:pt x="1346" y="275"/>
                    </a:moveTo>
                    <a:cubicBezTo>
                      <a:pt x="1512" y="275"/>
                      <a:pt x="1596" y="441"/>
                      <a:pt x="1596" y="596"/>
                    </a:cubicBezTo>
                    <a:cubicBezTo>
                      <a:pt x="1596" y="834"/>
                      <a:pt x="1357" y="1096"/>
                      <a:pt x="941" y="1322"/>
                    </a:cubicBezTo>
                    <a:cubicBezTo>
                      <a:pt x="524" y="1096"/>
                      <a:pt x="286" y="834"/>
                      <a:pt x="286" y="596"/>
                    </a:cubicBezTo>
                    <a:cubicBezTo>
                      <a:pt x="286" y="441"/>
                      <a:pt x="381" y="275"/>
                      <a:pt x="536" y="275"/>
                    </a:cubicBezTo>
                    <a:cubicBezTo>
                      <a:pt x="655" y="275"/>
                      <a:pt x="750" y="334"/>
                      <a:pt x="798" y="382"/>
                    </a:cubicBezTo>
                    <a:cubicBezTo>
                      <a:pt x="834" y="429"/>
                      <a:pt x="881" y="441"/>
                      <a:pt x="941" y="441"/>
                    </a:cubicBezTo>
                    <a:cubicBezTo>
                      <a:pt x="1000" y="441"/>
                      <a:pt x="1048" y="406"/>
                      <a:pt x="1095" y="382"/>
                    </a:cubicBezTo>
                    <a:cubicBezTo>
                      <a:pt x="1131" y="334"/>
                      <a:pt x="1226" y="275"/>
                      <a:pt x="1346" y="275"/>
                    </a:cubicBezTo>
                    <a:close/>
                    <a:moveTo>
                      <a:pt x="536" y="1"/>
                    </a:moveTo>
                    <a:cubicBezTo>
                      <a:pt x="238" y="1"/>
                      <a:pt x="0" y="263"/>
                      <a:pt x="0" y="596"/>
                    </a:cubicBezTo>
                    <a:cubicBezTo>
                      <a:pt x="0" y="798"/>
                      <a:pt x="107" y="1215"/>
                      <a:pt x="834" y="1584"/>
                    </a:cubicBezTo>
                    <a:cubicBezTo>
                      <a:pt x="869" y="1608"/>
                      <a:pt x="917" y="1620"/>
                      <a:pt x="941" y="1620"/>
                    </a:cubicBezTo>
                    <a:cubicBezTo>
                      <a:pt x="976" y="1620"/>
                      <a:pt x="1012" y="1608"/>
                      <a:pt x="1048" y="1584"/>
                    </a:cubicBezTo>
                    <a:cubicBezTo>
                      <a:pt x="1762" y="1215"/>
                      <a:pt x="1881" y="798"/>
                      <a:pt x="1881" y="596"/>
                    </a:cubicBezTo>
                    <a:cubicBezTo>
                      <a:pt x="1881" y="263"/>
                      <a:pt x="1643" y="1"/>
                      <a:pt x="1346" y="1"/>
                    </a:cubicBezTo>
                    <a:cubicBezTo>
                      <a:pt x="1167" y="1"/>
                      <a:pt x="1036" y="72"/>
                      <a:pt x="941" y="132"/>
                    </a:cubicBezTo>
                    <a:cubicBezTo>
                      <a:pt x="857" y="72"/>
                      <a:pt x="714" y="1"/>
                      <a:pt x="53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154;p45">
                <a:extLst>
                  <a:ext uri="{FF2B5EF4-FFF2-40B4-BE49-F238E27FC236}">
                    <a16:creationId xmlns:a16="http://schemas.microsoft.com/office/drawing/2014/main" id="{9C3DDE1D-112E-34ED-B8A6-5BFF63CD89AC}"/>
                  </a:ext>
                </a:extLst>
              </p:cNvPr>
              <p:cNvSpPr/>
              <p:nvPr/>
            </p:nvSpPr>
            <p:spPr>
              <a:xfrm>
                <a:off x="6634469" y="2991933"/>
                <a:ext cx="246364" cy="238407"/>
              </a:xfrm>
              <a:custGeom>
                <a:avLst/>
                <a:gdLst/>
                <a:ahLst/>
                <a:cxnLst/>
                <a:rect l="l" t="t" r="r" b="b"/>
                <a:pathLst>
                  <a:path w="7740" h="7490" extrusionOk="0">
                    <a:moveTo>
                      <a:pt x="6847" y="1727"/>
                    </a:moveTo>
                    <a:cubicBezTo>
                      <a:pt x="7180" y="1727"/>
                      <a:pt x="7442" y="1989"/>
                      <a:pt x="7442" y="2323"/>
                    </a:cubicBezTo>
                    <a:lnTo>
                      <a:pt x="7442" y="4085"/>
                    </a:lnTo>
                    <a:lnTo>
                      <a:pt x="7454" y="4085"/>
                    </a:lnTo>
                    <a:cubicBezTo>
                      <a:pt x="7454" y="4406"/>
                      <a:pt x="7192" y="4680"/>
                      <a:pt x="6859" y="4680"/>
                    </a:cubicBezTo>
                    <a:lnTo>
                      <a:pt x="6144" y="4680"/>
                    </a:lnTo>
                    <a:cubicBezTo>
                      <a:pt x="6073" y="4680"/>
                      <a:pt x="6013" y="4740"/>
                      <a:pt x="6001" y="4811"/>
                    </a:cubicBezTo>
                    <a:cubicBezTo>
                      <a:pt x="5990" y="5121"/>
                      <a:pt x="5894" y="5335"/>
                      <a:pt x="5751" y="5454"/>
                    </a:cubicBezTo>
                    <a:cubicBezTo>
                      <a:pt x="5692" y="5490"/>
                      <a:pt x="5632" y="5525"/>
                      <a:pt x="5573" y="5537"/>
                    </a:cubicBezTo>
                    <a:cubicBezTo>
                      <a:pt x="5728" y="5252"/>
                      <a:pt x="5609" y="4835"/>
                      <a:pt x="5597" y="4799"/>
                    </a:cubicBezTo>
                    <a:cubicBezTo>
                      <a:pt x="5585" y="4740"/>
                      <a:pt x="5525" y="4692"/>
                      <a:pt x="5466" y="4692"/>
                    </a:cubicBezTo>
                    <a:lnTo>
                      <a:pt x="4585" y="4692"/>
                    </a:lnTo>
                    <a:cubicBezTo>
                      <a:pt x="4251" y="4692"/>
                      <a:pt x="3989" y="4418"/>
                      <a:pt x="3989" y="4097"/>
                    </a:cubicBezTo>
                    <a:lnTo>
                      <a:pt x="3989" y="2323"/>
                    </a:lnTo>
                    <a:cubicBezTo>
                      <a:pt x="3989" y="1989"/>
                      <a:pt x="4251" y="1727"/>
                      <a:pt x="4585" y="1727"/>
                    </a:cubicBezTo>
                    <a:close/>
                    <a:moveTo>
                      <a:pt x="5430" y="6609"/>
                    </a:moveTo>
                    <a:lnTo>
                      <a:pt x="5430" y="6776"/>
                    </a:lnTo>
                    <a:cubicBezTo>
                      <a:pt x="5430" y="7014"/>
                      <a:pt x="5239" y="7204"/>
                      <a:pt x="5001" y="7204"/>
                    </a:cubicBezTo>
                    <a:lnTo>
                      <a:pt x="727" y="7204"/>
                    </a:lnTo>
                    <a:cubicBezTo>
                      <a:pt x="489" y="7204"/>
                      <a:pt x="298" y="7014"/>
                      <a:pt x="298" y="6776"/>
                    </a:cubicBezTo>
                    <a:lnTo>
                      <a:pt x="298" y="6609"/>
                    </a:lnTo>
                    <a:close/>
                    <a:moveTo>
                      <a:pt x="5573" y="1"/>
                    </a:moveTo>
                    <a:cubicBezTo>
                      <a:pt x="5489" y="1"/>
                      <a:pt x="5418" y="61"/>
                      <a:pt x="5418" y="144"/>
                    </a:cubicBezTo>
                    <a:lnTo>
                      <a:pt x="5418" y="1430"/>
                    </a:lnTo>
                    <a:lnTo>
                      <a:pt x="4585" y="1430"/>
                    </a:lnTo>
                    <a:cubicBezTo>
                      <a:pt x="4096" y="1430"/>
                      <a:pt x="3704" y="1823"/>
                      <a:pt x="3704" y="2311"/>
                    </a:cubicBezTo>
                    <a:lnTo>
                      <a:pt x="3704" y="4073"/>
                    </a:lnTo>
                    <a:cubicBezTo>
                      <a:pt x="3704" y="4573"/>
                      <a:pt x="4096" y="4954"/>
                      <a:pt x="4585" y="4954"/>
                    </a:cubicBezTo>
                    <a:lnTo>
                      <a:pt x="5347" y="4954"/>
                    </a:lnTo>
                    <a:cubicBezTo>
                      <a:pt x="5359" y="5073"/>
                      <a:pt x="5370" y="5264"/>
                      <a:pt x="5311" y="5383"/>
                    </a:cubicBezTo>
                    <a:cubicBezTo>
                      <a:pt x="5287" y="5442"/>
                      <a:pt x="5239" y="5478"/>
                      <a:pt x="5168" y="5478"/>
                    </a:cubicBezTo>
                    <a:cubicBezTo>
                      <a:pt x="5097" y="5490"/>
                      <a:pt x="5025" y="5549"/>
                      <a:pt x="5025" y="5645"/>
                    </a:cubicBezTo>
                    <a:cubicBezTo>
                      <a:pt x="5025" y="5716"/>
                      <a:pt x="5097" y="5787"/>
                      <a:pt x="5168" y="5799"/>
                    </a:cubicBezTo>
                    <a:cubicBezTo>
                      <a:pt x="5228" y="5823"/>
                      <a:pt x="5311" y="5835"/>
                      <a:pt x="5418" y="5835"/>
                    </a:cubicBezTo>
                    <a:lnTo>
                      <a:pt x="5430" y="5835"/>
                    </a:lnTo>
                    <a:lnTo>
                      <a:pt x="5430" y="6323"/>
                    </a:lnTo>
                    <a:lnTo>
                      <a:pt x="298" y="6323"/>
                    </a:lnTo>
                    <a:lnTo>
                      <a:pt x="298" y="5656"/>
                    </a:lnTo>
                    <a:cubicBezTo>
                      <a:pt x="298" y="5585"/>
                      <a:pt x="239" y="5502"/>
                      <a:pt x="144" y="5502"/>
                    </a:cubicBezTo>
                    <a:cubicBezTo>
                      <a:pt x="72" y="5502"/>
                      <a:pt x="1" y="5561"/>
                      <a:pt x="1" y="5656"/>
                    </a:cubicBezTo>
                    <a:lnTo>
                      <a:pt x="1" y="6776"/>
                    </a:lnTo>
                    <a:cubicBezTo>
                      <a:pt x="1" y="7180"/>
                      <a:pt x="334" y="7490"/>
                      <a:pt x="715" y="7490"/>
                    </a:cubicBezTo>
                    <a:lnTo>
                      <a:pt x="4989" y="7490"/>
                    </a:lnTo>
                    <a:cubicBezTo>
                      <a:pt x="5394" y="7490"/>
                      <a:pt x="5704" y="7157"/>
                      <a:pt x="5704" y="6776"/>
                    </a:cubicBezTo>
                    <a:lnTo>
                      <a:pt x="5704" y="5787"/>
                    </a:lnTo>
                    <a:cubicBezTo>
                      <a:pt x="5775" y="5764"/>
                      <a:pt x="5847" y="5728"/>
                      <a:pt x="5906" y="5668"/>
                    </a:cubicBezTo>
                    <a:cubicBezTo>
                      <a:pt x="6097" y="5525"/>
                      <a:pt x="6216" y="5287"/>
                      <a:pt x="6263" y="4954"/>
                    </a:cubicBezTo>
                    <a:lnTo>
                      <a:pt x="6847" y="4954"/>
                    </a:lnTo>
                    <a:cubicBezTo>
                      <a:pt x="7335" y="4954"/>
                      <a:pt x="7728" y="4573"/>
                      <a:pt x="7728" y="4085"/>
                    </a:cubicBezTo>
                    <a:lnTo>
                      <a:pt x="7728" y="2311"/>
                    </a:lnTo>
                    <a:cubicBezTo>
                      <a:pt x="7740" y="1835"/>
                      <a:pt x="7359" y="1430"/>
                      <a:pt x="6859" y="1430"/>
                    </a:cubicBezTo>
                    <a:lnTo>
                      <a:pt x="5716" y="1430"/>
                    </a:lnTo>
                    <a:lnTo>
                      <a:pt x="5716" y="144"/>
                    </a:lnTo>
                    <a:cubicBezTo>
                      <a:pt x="5716" y="72"/>
                      <a:pt x="5656" y="1"/>
                      <a:pt x="557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155;p45">
                <a:extLst>
                  <a:ext uri="{FF2B5EF4-FFF2-40B4-BE49-F238E27FC236}">
                    <a16:creationId xmlns:a16="http://schemas.microsoft.com/office/drawing/2014/main" id="{14B986B2-9768-2067-D430-3B9981C7EDEC}"/>
                  </a:ext>
                </a:extLst>
              </p:cNvPr>
              <p:cNvSpPr/>
              <p:nvPr/>
            </p:nvSpPr>
            <p:spPr>
              <a:xfrm>
                <a:off x="6790627" y="3057885"/>
                <a:ext cx="52329" cy="60668"/>
              </a:xfrm>
              <a:custGeom>
                <a:avLst/>
                <a:gdLst/>
                <a:ahLst/>
                <a:cxnLst/>
                <a:rect l="l" t="t" r="r" b="b"/>
                <a:pathLst>
                  <a:path w="1644" h="1906" extrusionOk="0">
                    <a:moveTo>
                      <a:pt x="822" y="286"/>
                    </a:moveTo>
                    <a:cubicBezTo>
                      <a:pt x="976" y="286"/>
                      <a:pt x="1084" y="405"/>
                      <a:pt x="1084" y="536"/>
                    </a:cubicBezTo>
                    <a:cubicBezTo>
                      <a:pt x="1084" y="679"/>
                      <a:pt x="964" y="786"/>
                      <a:pt x="822" y="786"/>
                    </a:cubicBezTo>
                    <a:cubicBezTo>
                      <a:pt x="691" y="786"/>
                      <a:pt x="572" y="667"/>
                      <a:pt x="572" y="536"/>
                    </a:cubicBezTo>
                    <a:cubicBezTo>
                      <a:pt x="572" y="405"/>
                      <a:pt x="691" y="286"/>
                      <a:pt x="822" y="286"/>
                    </a:cubicBezTo>
                    <a:close/>
                    <a:moveTo>
                      <a:pt x="936" y="1096"/>
                    </a:moveTo>
                    <a:cubicBezTo>
                      <a:pt x="1165" y="1096"/>
                      <a:pt x="1345" y="1305"/>
                      <a:pt x="1345" y="1548"/>
                    </a:cubicBezTo>
                    <a:cubicBezTo>
                      <a:pt x="1345" y="1572"/>
                      <a:pt x="1322" y="1608"/>
                      <a:pt x="1286" y="1608"/>
                    </a:cubicBezTo>
                    <a:lnTo>
                      <a:pt x="369" y="1608"/>
                    </a:lnTo>
                    <a:cubicBezTo>
                      <a:pt x="333" y="1608"/>
                      <a:pt x="298" y="1572"/>
                      <a:pt x="298" y="1548"/>
                    </a:cubicBezTo>
                    <a:lnTo>
                      <a:pt x="298" y="1537"/>
                    </a:lnTo>
                    <a:cubicBezTo>
                      <a:pt x="298" y="1298"/>
                      <a:pt x="500" y="1096"/>
                      <a:pt x="738" y="1096"/>
                    </a:cubicBezTo>
                    <a:lnTo>
                      <a:pt x="917" y="1096"/>
                    </a:lnTo>
                    <a:cubicBezTo>
                      <a:pt x="923" y="1096"/>
                      <a:pt x="929" y="1096"/>
                      <a:pt x="936" y="1096"/>
                    </a:cubicBezTo>
                    <a:close/>
                    <a:moveTo>
                      <a:pt x="822" y="1"/>
                    </a:moveTo>
                    <a:cubicBezTo>
                      <a:pt x="512" y="1"/>
                      <a:pt x="274" y="239"/>
                      <a:pt x="274" y="548"/>
                    </a:cubicBezTo>
                    <a:cubicBezTo>
                      <a:pt x="274" y="679"/>
                      <a:pt x="322" y="798"/>
                      <a:pt x="393" y="894"/>
                    </a:cubicBezTo>
                    <a:cubicBezTo>
                      <a:pt x="167" y="1013"/>
                      <a:pt x="0" y="1251"/>
                      <a:pt x="0" y="1537"/>
                    </a:cubicBezTo>
                    <a:lnTo>
                      <a:pt x="0" y="1548"/>
                    </a:lnTo>
                    <a:cubicBezTo>
                      <a:pt x="0" y="1739"/>
                      <a:pt x="167" y="1906"/>
                      <a:pt x="369" y="1906"/>
                    </a:cubicBezTo>
                    <a:lnTo>
                      <a:pt x="1286" y="1906"/>
                    </a:lnTo>
                    <a:cubicBezTo>
                      <a:pt x="1476" y="1906"/>
                      <a:pt x="1643" y="1739"/>
                      <a:pt x="1643" y="1548"/>
                    </a:cubicBezTo>
                    <a:lnTo>
                      <a:pt x="1643" y="1537"/>
                    </a:lnTo>
                    <a:cubicBezTo>
                      <a:pt x="1643" y="1251"/>
                      <a:pt x="1476" y="1013"/>
                      <a:pt x="1262" y="894"/>
                    </a:cubicBezTo>
                    <a:cubicBezTo>
                      <a:pt x="1334" y="798"/>
                      <a:pt x="1381" y="679"/>
                      <a:pt x="1381" y="548"/>
                    </a:cubicBezTo>
                    <a:cubicBezTo>
                      <a:pt x="1381" y="251"/>
                      <a:pt x="1143" y="1"/>
                      <a:pt x="82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156;p45">
                <a:extLst>
                  <a:ext uri="{FF2B5EF4-FFF2-40B4-BE49-F238E27FC236}">
                    <a16:creationId xmlns:a16="http://schemas.microsoft.com/office/drawing/2014/main" id="{CE9DAF28-CDD7-F2CE-CEC8-E09BF2B4AD37}"/>
                  </a:ext>
                </a:extLst>
              </p:cNvPr>
              <p:cNvSpPr/>
              <p:nvPr/>
            </p:nvSpPr>
            <p:spPr>
              <a:xfrm>
                <a:off x="6712166" y="2975286"/>
                <a:ext cx="73941" cy="9485"/>
              </a:xfrm>
              <a:custGeom>
                <a:avLst/>
                <a:gdLst/>
                <a:ahLst/>
                <a:cxnLst/>
                <a:rect l="l" t="t" r="r" b="b"/>
                <a:pathLst>
                  <a:path w="2323" h="298" extrusionOk="0">
                    <a:moveTo>
                      <a:pt x="155" y="0"/>
                    </a:moveTo>
                    <a:cubicBezTo>
                      <a:pt x="72" y="0"/>
                      <a:pt x="0" y="60"/>
                      <a:pt x="0" y="155"/>
                    </a:cubicBezTo>
                    <a:cubicBezTo>
                      <a:pt x="0" y="238"/>
                      <a:pt x="60" y="298"/>
                      <a:pt x="155" y="298"/>
                    </a:cubicBezTo>
                    <a:lnTo>
                      <a:pt x="2179" y="298"/>
                    </a:lnTo>
                    <a:cubicBezTo>
                      <a:pt x="2251" y="298"/>
                      <a:pt x="2322" y="238"/>
                      <a:pt x="2322" y="155"/>
                    </a:cubicBezTo>
                    <a:cubicBezTo>
                      <a:pt x="2322" y="60"/>
                      <a:pt x="2263" y="0"/>
                      <a:pt x="217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157;p45">
                <a:extLst>
                  <a:ext uri="{FF2B5EF4-FFF2-40B4-BE49-F238E27FC236}">
                    <a16:creationId xmlns:a16="http://schemas.microsoft.com/office/drawing/2014/main" id="{A8825703-BE5D-6505-4750-DE3B38BDFC5F}"/>
                  </a:ext>
                </a:extLst>
              </p:cNvPr>
              <p:cNvSpPr/>
              <p:nvPr/>
            </p:nvSpPr>
            <p:spPr>
              <a:xfrm>
                <a:off x="6712166" y="2993461"/>
                <a:ext cx="73941" cy="9517"/>
              </a:xfrm>
              <a:custGeom>
                <a:avLst/>
                <a:gdLst/>
                <a:ahLst/>
                <a:cxnLst/>
                <a:rect l="l" t="t" r="r" b="b"/>
                <a:pathLst>
                  <a:path w="2323" h="299" extrusionOk="0">
                    <a:moveTo>
                      <a:pt x="155" y="1"/>
                    </a:moveTo>
                    <a:cubicBezTo>
                      <a:pt x="72" y="1"/>
                      <a:pt x="0" y="60"/>
                      <a:pt x="0" y="143"/>
                    </a:cubicBezTo>
                    <a:cubicBezTo>
                      <a:pt x="0" y="239"/>
                      <a:pt x="60" y="298"/>
                      <a:pt x="155" y="298"/>
                    </a:cubicBezTo>
                    <a:lnTo>
                      <a:pt x="2179" y="298"/>
                    </a:lnTo>
                    <a:cubicBezTo>
                      <a:pt x="2251" y="298"/>
                      <a:pt x="2322" y="239"/>
                      <a:pt x="2322" y="143"/>
                    </a:cubicBezTo>
                    <a:cubicBezTo>
                      <a:pt x="2322" y="60"/>
                      <a:pt x="2263" y="1"/>
                      <a:pt x="2179"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158;p45">
                <a:extLst>
                  <a:ext uri="{FF2B5EF4-FFF2-40B4-BE49-F238E27FC236}">
                    <a16:creationId xmlns:a16="http://schemas.microsoft.com/office/drawing/2014/main" id="{9C663777-CA60-748C-2DBC-38294BAAFC5E}"/>
                  </a:ext>
                </a:extLst>
              </p:cNvPr>
              <p:cNvSpPr/>
              <p:nvPr/>
            </p:nvSpPr>
            <p:spPr>
              <a:xfrm>
                <a:off x="6712166" y="3012050"/>
                <a:ext cx="73941" cy="9485"/>
              </a:xfrm>
              <a:custGeom>
                <a:avLst/>
                <a:gdLst/>
                <a:ahLst/>
                <a:cxnLst/>
                <a:rect l="l" t="t" r="r" b="b"/>
                <a:pathLst>
                  <a:path w="2323" h="298" extrusionOk="0">
                    <a:moveTo>
                      <a:pt x="155" y="0"/>
                    </a:moveTo>
                    <a:cubicBezTo>
                      <a:pt x="72" y="0"/>
                      <a:pt x="0" y="60"/>
                      <a:pt x="0" y="143"/>
                    </a:cubicBezTo>
                    <a:cubicBezTo>
                      <a:pt x="0" y="238"/>
                      <a:pt x="60" y="298"/>
                      <a:pt x="155" y="298"/>
                    </a:cubicBezTo>
                    <a:lnTo>
                      <a:pt x="2179" y="298"/>
                    </a:lnTo>
                    <a:cubicBezTo>
                      <a:pt x="2263" y="274"/>
                      <a:pt x="2322" y="214"/>
                      <a:pt x="2322" y="143"/>
                    </a:cubicBezTo>
                    <a:cubicBezTo>
                      <a:pt x="2322" y="71"/>
                      <a:pt x="2263" y="0"/>
                      <a:pt x="217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159;p45">
                <a:extLst>
                  <a:ext uri="{FF2B5EF4-FFF2-40B4-BE49-F238E27FC236}">
                    <a16:creationId xmlns:a16="http://schemas.microsoft.com/office/drawing/2014/main" id="{7409624A-10F5-C84E-2502-65E47F86CF7F}"/>
                  </a:ext>
                </a:extLst>
              </p:cNvPr>
              <p:cNvSpPr/>
              <p:nvPr/>
            </p:nvSpPr>
            <p:spPr>
              <a:xfrm>
                <a:off x="6662511" y="3103752"/>
                <a:ext cx="73941" cy="27310"/>
              </a:xfrm>
              <a:custGeom>
                <a:avLst/>
                <a:gdLst/>
                <a:ahLst/>
                <a:cxnLst/>
                <a:rect l="l" t="t" r="r" b="b"/>
                <a:pathLst>
                  <a:path w="2323" h="858" extrusionOk="0">
                    <a:moveTo>
                      <a:pt x="2037" y="298"/>
                    </a:moveTo>
                    <a:lnTo>
                      <a:pt x="2037" y="584"/>
                    </a:lnTo>
                    <a:lnTo>
                      <a:pt x="298" y="584"/>
                    </a:lnTo>
                    <a:lnTo>
                      <a:pt x="298" y="298"/>
                    </a:lnTo>
                    <a:close/>
                    <a:moveTo>
                      <a:pt x="144" y="0"/>
                    </a:moveTo>
                    <a:cubicBezTo>
                      <a:pt x="72" y="0"/>
                      <a:pt x="1" y="60"/>
                      <a:pt x="1" y="155"/>
                    </a:cubicBezTo>
                    <a:lnTo>
                      <a:pt x="1" y="715"/>
                    </a:lnTo>
                    <a:cubicBezTo>
                      <a:pt x="1" y="786"/>
                      <a:pt x="60" y="858"/>
                      <a:pt x="144" y="858"/>
                    </a:cubicBezTo>
                    <a:lnTo>
                      <a:pt x="2168" y="858"/>
                    </a:lnTo>
                    <a:cubicBezTo>
                      <a:pt x="2251" y="858"/>
                      <a:pt x="2322" y="798"/>
                      <a:pt x="2322" y="715"/>
                    </a:cubicBezTo>
                    <a:lnTo>
                      <a:pt x="2322" y="155"/>
                    </a:lnTo>
                    <a:cubicBezTo>
                      <a:pt x="2322" y="72"/>
                      <a:pt x="2263" y="0"/>
                      <a:pt x="216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160;p45">
                <a:extLst>
                  <a:ext uri="{FF2B5EF4-FFF2-40B4-BE49-F238E27FC236}">
                    <a16:creationId xmlns:a16="http://schemas.microsoft.com/office/drawing/2014/main" id="{0768D9C7-0863-EDCC-9D01-9A3087EBBABF}"/>
                  </a:ext>
                </a:extLst>
              </p:cNvPr>
              <p:cNvSpPr/>
              <p:nvPr/>
            </p:nvSpPr>
            <p:spPr>
              <a:xfrm>
                <a:off x="6662893" y="3140134"/>
                <a:ext cx="73941" cy="9485"/>
              </a:xfrm>
              <a:custGeom>
                <a:avLst/>
                <a:gdLst/>
                <a:ahLst/>
                <a:cxnLst/>
                <a:rect l="l" t="t" r="r" b="b"/>
                <a:pathLst>
                  <a:path w="2323" h="298" extrusionOk="0">
                    <a:moveTo>
                      <a:pt x="155" y="0"/>
                    </a:moveTo>
                    <a:cubicBezTo>
                      <a:pt x="72" y="0"/>
                      <a:pt x="1" y="60"/>
                      <a:pt x="1" y="155"/>
                    </a:cubicBezTo>
                    <a:cubicBezTo>
                      <a:pt x="1" y="238"/>
                      <a:pt x="60" y="298"/>
                      <a:pt x="155" y="298"/>
                    </a:cubicBezTo>
                    <a:lnTo>
                      <a:pt x="2180" y="298"/>
                    </a:lnTo>
                    <a:cubicBezTo>
                      <a:pt x="2251" y="298"/>
                      <a:pt x="2322" y="238"/>
                      <a:pt x="2322" y="155"/>
                    </a:cubicBezTo>
                    <a:cubicBezTo>
                      <a:pt x="2322" y="60"/>
                      <a:pt x="2251" y="0"/>
                      <a:pt x="218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89" name="Oval 288">
            <a:extLst>
              <a:ext uri="{FF2B5EF4-FFF2-40B4-BE49-F238E27FC236}">
                <a16:creationId xmlns:a16="http://schemas.microsoft.com/office/drawing/2014/main" id="{109E52F5-7D79-AFD1-FA5B-6D3BE45FB460}"/>
              </a:ext>
            </a:extLst>
          </p:cNvPr>
          <p:cNvSpPr/>
          <p:nvPr/>
        </p:nvSpPr>
        <p:spPr>
          <a:xfrm rot="10954588">
            <a:off x="6990551" y="4816552"/>
            <a:ext cx="1102135" cy="106138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0" name="TextBox 289">
            <a:extLst>
              <a:ext uri="{FF2B5EF4-FFF2-40B4-BE49-F238E27FC236}">
                <a16:creationId xmlns:a16="http://schemas.microsoft.com/office/drawing/2014/main" id="{952E0A2D-19B9-10AF-B9FB-3C1FBB5F6178}"/>
              </a:ext>
            </a:extLst>
          </p:cNvPr>
          <p:cNvSpPr txBox="1"/>
          <p:nvPr/>
        </p:nvSpPr>
        <p:spPr>
          <a:xfrm>
            <a:off x="7002325" y="5037873"/>
            <a:ext cx="1102135"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Lexend" pitchFamily="2" charset="0"/>
                <a:ea typeface="+mn-ea"/>
                <a:cs typeface="+mn-cs"/>
              </a:rPr>
              <a:t>£13.4m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Lexend" pitchFamily="2" charset="0"/>
                <a:ea typeface="+mn-ea"/>
                <a:cs typeface="+mn-cs"/>
              </a:rPr>
              <a:t>Social Value Delivered</a:t>
            </a:r>
          </a:p>
        </p:txBody>
      </p:sp>
      <p:grpSp>
        <p:nvGrpSpPr>
          <p:cNvPr id="320" name="Google Shape;2146;p45">
            <a:extLst>
              <a:ext uri="{FF2B5EF4-FFF2-40B4-BE49-F238E27FC236}">
                <a16:creationId xmlns:a16="http://schemas.microsoft.com/office/drawing/2014/main" id="{7F19C48F-3930-4A0F-8AFA-CF805592F823}"/>
              </a:ext>
            </a:extLst>
          </p:cNvPr>
          <p:cNvGrpSpPr/>
          <p:nvPr/>
        </p:nvGrpSpPr>
        <p:grpSpPr>
          <a:xfrm rot="10800000">
            <a:off x="4982695" y="5494426"/>
            <a:ext cx="1267633" cy="1265267"/>
            <a:chOff x="1556113" y="2730075"/>
            <a:chExt cx="950725" cy="948950"/>
          </a:xfrm>
          <a:solidFill>
            <a:srgbClr val="FF7193"/>
          </a:solidFill>
        </p:grpSpPr>
        <p:sp>
          <p:nvSpPr>
            <p:cNvPr id="321" name="Google Shape;2147;p45">
              <a:extLst>
                <a:ext uri="{FF2B5EF4-FFF2-40B4-BE49-F238E27FC236}">
                  <a16:creationId xmlns:a16="http://schemas.microsoft.com/office/drawing/2014/main" id="{FA17B42E-35FF-7BC3-B914-68FE00984AF7}"/>
                </a:ext>
              </a:extLst>
            </p:cNvPr>
            <p:cNvSpPr/>
            <p:nvPr/>
          </p:nvSpPr>
          <p:spPr>
            <a:xfrm>
              <a:off x="1556113" y="2730075"/>
              <a:ext cx="950725" cy="948950"/>
            </a:xfrm>
            <a:custGeom>
              <a:avLst/>
              <a:gdLst/>
              <a:ahLst/>
              <a:cxnLst/>
              <a:rect l="l" t="t" r="r" b="b"/>
              <a:pathLst>
                <a:path w="38029" h="37958" extrusionOk="0">
                  <a:moveTo>
                    <a:pt x="19026" y="1"/>
                  </a:moveTo>
                  <a:cubicBezTo>
                    <a:pt x="8513" y="1"/>
                    <a:pt x="0" y="8478"/>
                    <a:pt x="0" y="18979"/>
                  </a:cubicBezTo>
                  <a:cubicBezTo>
                    <a:pt x="0" y="29480"/>
                    <a:pt x="8525" y="37958"/>
                    <a:pt x="19026" y="37958"/>
                  </a:cubicBezTo>
                  <a:lnTo>
                    <a:pt x="38029" y="37958"/>
                  </a:lnTo>
                  <a:lnTo>
                    <a:pt x="38029" y="19003"/>
                  </a:lnTo>
                  <a:cubicBezTo>
                    <a:pt x="38029" y="8490"/>
                    <a:pt x="29504" y="1"/>
                    <a:pt x="1902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22" name="Google Shape;2150;p45">
              <a:extLst>
                <a:ext uri="{FF2B5EF4-FFF2-40B4-BE49-F238E27FC236}">
                  <a16:creationId xmlns:a16="http://schemas.microsoft.com/office/drawing/2014/main" id="{B7FEB210-4C43-1847-BF75-96DEB42F55B7}"/>
                </a:ext>
              </a:extLst>
            </p:cNvPr>
            <p:cNvGrpSpPr/>
            <p:nvPr/>
          </p:nvGrpSpPr>
          <p:grpSpPr>
            <a:xfrm>
              <a:off x="1840081" y="3011714"/>
              <a:ext cx="382824" cy="385664"/>
              <a:chOff x="6571955" y="2919170"/>
              <a:chExt cx="308878" cy="311170"/>
            </a:xfrm>
            <a:grpFill/>
          </p:grpSpPr>
          <p:sp>
            <p:nvSpPr>
              <p:cNvPr id="323" name="Google Shape;2151;p45">
                <a:extLst>
                  <a:ext uri="{FF2B5EF4-FFF2-40B4-BE49-F238E27FC236}">
                    <a16:creationId xmlns:a16="http://schemas.microsoft.com/office/drawing/2014/main" id="{A6670CD9-D1E7-FD55-8CC0-F3C4D5D91DD6}"/>
                  </a:ext>
                </a:extLst>
              </p:cNvPr>
              <p:cNvSpPr/>
              <p:nvPr/>
            </p:nvSpPr>
            <p:spPr>
              <a:xfrm>
                <a:off x="6571955" y="2919170"/>
                <a:ext cx="245982" cy="237675"/>
              </a:xfrm>
              <a:custGeom>
                <a:avLst/>
                <a:gdLst/>
                <a:ahLst/>
                <a:cxnLst/>
                <a:rect l="l" t="t" r="r" b="b"/>
                <a:pathLst>
                  <a:path w="7728" h="7467" extrusionOk="0">
                    <a:moveTo>
                      <a:pt x="3084" y="1680"/>
                    </a:moveTo>
                    <a:cubicBezTo>
                      <a:pt x="3405" y="1680"/>
                      <a:pt x="3679" y="1942"/>
                      <a:pt x="3679" y="2275"/>
                    </a:cubicBezTo>
                    <a:lnTo>
                      <a:pt x="3679" y="4049"/>
                    </a:lnTo>
                    <a:cubicBezTo>
                      <a:pt x="3679" y="4371"/>
                      <a:pt x="3405" y="4644"/>
                      <a:pt x="3084" y="4644"/>
                    </a:cubicBezTo>
                    <a:lnTo>
                      <a:pt x="2203" y="4644"/>
                    </a:lnTo>
                    <a:cubicBezTo>
                      <a:pt x="2143" y="4644"/>
                      <a:pt x="2084" y="4680"/>
                      <a:pt x="2072" y="4740"/>
                    </a:cubicBezTo>
                    <a:cubicBezTo>
                      <a:pt x="2060" y="4787"/>
                      <a:pt x="1929" y="5204"/>
                      <a:pt x="2096" y="5490"/>
                    </a:cubicBezTo>
                    <a:cubicBezTo>
                      <a:pt x="2036" y="5478"/>
                      <a:pt x="1977" y="5442"/>
                      <a:pt x="1917" y="5395"/>
                    </a:cubicBezTo>
                    <a:cubicBezTo>
                      <a:pt x="1786" y="5299"/>
                      <a:pt x="1703" y="5073"/>
                      <a:pt x="1679" y="4775"/>
                    </a:cubicBezTo>
                    <a:cubicBezTo>
                      <a:pt x="1679" y="4704"/>
                      <a:pt x="1608" y="4644"/>
                      <a:pt x="1536" y="4644"/>
                    </a:cubicBezTo>
                    <a:lnTo>
                      <a:pt x="822" y="4644"/>
                    </a:lnTo>
                    <a:cubicBezTo>
                      <a:pt x="488" y="4644"/>
                      <a:pt x="226" y="4371"/>
                      <a:pt x="226" y="4049"/>
                    </a:cubicBezTo>
                    <a:lnTo>
                      <a:pt x="226" y="2275"/>
                    </a:lnTo>
                    <a:cubicBezTo>
                      <a:pt x="226" y="1942"/>
                      <a:pt x="488" y="1680"/>
                      <a:pt x="822" y="1680"/>
                    </a:cubicBezTo>
                    <a:close/>
                    <a:moveTo>
                      <a:pt x="2739" y="1"/>
                    </a:moveTo>
                    <a:cubicBezTo>
                      <a:pt x="2334" y="1"/>
                      <a:pt x="2024" y="322"/>
                      <a:pt x="2024" y="715"/>
                    </a:cubicBezTo>
                    <a:lnTo>
                      <a:pt x="2024" y="1382"/>
                    </a:lnTo>
                    <a:lnTo>
                      <a:pt x="881" y="1382"/>
                    </a:lnTo>
                    <a:cubicBezTo>
                      <a:pt x="393" y="1382"/>
                      <a:pt x="0" y="1763"/>
                      <a:pt x="0" y="2263"/>
                    </a:cubicBezTo>
                    <a:lnTo>
                      <a:pt x="0" y="4025"/>
                    </a:lnTo>
                    <a:cubicBezTo>
                      <a:pt x="0" y="4513"/>
                      <a:pt x="393" y="4906"/>
                      <a:pt x="881" y="4906"/>
                    </a:cubicBezTo>
                    <a:lnTo>
                      <a:pt x="1465" y="4906"/>
                    </a:lnTo>
                    <a:cubicBezTo>
                      <a:pt x="1500" y="5240"/>
                      <a:pt x="1619" y="5466"/>
                      <a:pt x="1822" y="5621"/>
                    </a:cubicBezTo>
                    <a:cubicBezTo>
                      <a:pt x="1893" y="5668"/>
                      <a:pt x="1953" y="5704"/>
                      <a:pt x="2024" y="5740"/>
                    </a:cubicBezTo>
                    <a:lnTo>
                      <a:pt x="2024" y="7323"/>
                    </a:lnTo>
                    <a:lnTo>
                      <a:pt x="1977" y="7323"/>
                    </a:lnTo>
                    <a:cubicBezTo>
                      <a:pt x="1977" y="7395"/>
                      <a:pt x="2036" y="7466"/>
                      <a:pt x="2131" y="7466"/>
                    </a:cubicBezTo>
                    <a:cubicBezTo>
                      <a:pt x="2215" y="7466"/>
                      <a:pt x="2274" y="7407"/>
                      <a:pt x="2274" y="7323"/>
                    </a:cubicBezTo>
                    <a:lnTo>
                      <a:pt x="2274" y="5787"/>
                    </a:lnTo>
                    <a:lnTo>
                      <a:pt x="2298" y="5787"/>
                    </a:lnTo>
                    <a:cubicBezTo>
                      <a:pt x="2393" y="5787"/>
                      <a:pt x="2489" y="5776"/>
                      <a:pt x="2548" y="5752"/>
                    </a:cubicBezTo>
                    <a:cubicBezTo>
                      <a:pt x="2620" y="5740"/>
                      <a:pt x="2679" y="5668"/>
                      <a:pt x="2679" y="5597"/>
                    </a:cubicBezTo>
                    <a:cubicBezTo>
                      <a:pt x="2679" y="5514"/>
                      <a:pt x="2620" y="5442"/>
                      <a:pt x="2548" y="5430"/>
                    </a:cubicBezTo>
                    <a:cubicBezTo>
                      <a:pt x="2477" y="5406"/>
                      <a:pt x="2429" y="5383"/>
                      <a:pt x="2393" y="5335"/>
                    </a:cubicBezTo>
                    <a:cubicBezTo>
                      <a:pt x="2322" y="5216"/>
                      <a:pt x="2334" y="5037"/>
                      <a:pt x="2370" y="4906"/>
                    </a:cubicBezTo>
                    <a:lnTo>
                      <a:pt x="3120" y="4906"/>
                    </a:lnTo>
                    <a:cubicBezTo>
                      <a:pt x="3620" y="4906"/>
                      <a:pt x="4001" y="4513"/>
                      <a:pt x="4001" y="4025"/>
                    </a:cubicBezTo>
                    <a:lnTo>
                      <a:pt x="4001" y="2263"/>
                    </a:lnTo>
                    <a:cubicBezTo>
                      <a:pt x="4001" y="1763"/>
                      <a:pt x="3620" y="1382"/>
                      <a:pt x="3120" y="1382"/>
                    </a:cubicBezTo>
                    <a:lnTo>
                      <a:pt x="2298" y="1382"/>
                    </a:lnTo>
                    <a:lnTo>
                      <a:pt x="2298" y="1156"/>
                    </a:lnTo>
                    <a:lnTo>
                      <a:pt x="3024" y="1156"/>
                    </a:lnTo>
                    <a:cubicBezTo>
                      <a:pt x="3096" y="1156"/>
                      <a:pt x="3167" y="1096"/>
                      <a:pt x="3167" y="1013"/>
                    </a:cubicBezTo>
                    <a:cubicBezTo>
                      <a:pt x="3167" y="930"/>
                      <a:pt x="3108" y="858"/>
                      <a:pt x="3024" y="858"/>
                    </a:cubicBezTo>
                    <a:lnTo>
                      <a:pt x="2298" y="858"/>
                    </a:lnTo>
                    <a:lnTo>
                      <a:pt x="2298" y="692"/>
                    </a:lnTo>
                    <a:cubicBezTo>
                      <a:pt x="2298" y="453"/>
                      <a:pt x="2489" y="263"/>
                      <a:pt x="2727" y="263"/>
                    </a:cubicBezTo>
                    <a:lnTo>
                      <a:pt x="7001" y="263"/>
                    </a:lnTo>
                    <a:cubicBezTo>
                      <a:pt x="7239" y="263"/>
                      <a:pt x="7430" y="453"/>
                      <a:pt x="7430" y="692"/>
                    </a:cubicBezTo>
                    <a:lnTo>
                      <a:pt x="7430" y="858"/>
                    </a:lnTo>
                    <a:lnTo>
                      <a:pt x="3632" y="858"/>
                    </a:lnTo>
                    <a:cubicBezTo>
                      <a:pt x="3560" y="858"/>
                      <a:pt x="3489" y="918"/>
                      <a:pt x="3489" y="1013"/>
                    </a:cubicBezTo>
                    <a:cubicBezTo>
                      <a:pt x="3489" y="1084"/>
                      <a:pt x="3548" y="1156"/>
                      <a:pt x="3632" y="1156"/>
                    </a:cubicBezTo>
                    <a:lnTo>
                      <a:pt x="7430" y="1156"/>
                    </a:lnTo>
                    <a:lnTo>
                      <a:pt x="7430" y="1823"/>
                    </a:lnTo>
                    <a:cubicBezTo>
                      <a:pt x="7430" y="1906"/>
                      <a:pt x="7489" y="1977"/>
                      <a:pt x="7573" y="1977"/>
                    </a:cubicBezTo>
                    <a:cubicBezTo>
                      <a:pt x="7656" y="1977"/>
                      <a:pt x="7727" y="1918"/>
                      <a:pt x="7727" y="1823"/>
                    </a:cubicBezTo>
                    <a:lnTo>
                      <a:pt x="7727" y="715"/>
                    </a:lnTo>
                    <a:cubicBezTo>
                      <a:pt x="7727" y="311"/>
                      <a:pt x="7394" y="1"/>
                      <a:pt x="701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2152;p45">
                <a:extLst>
                  <a:ext uri="{FF2B5EF4-FFF2-40B4-BE49-F238E27FC236}">
                    <a16:creationId xmlns:a16="http://schemas.microsoft.com/office/drawing/2014/main" id="{5F0DCA95-D68F-6FCC-6323-67C70BA9192A}"/>
                  </a:ext>
                </a:extLst>
              </p:cNvPr>
              <p:cNvSpPr/>
              <p:nvPr/>
            </p:nvSpPr>
            <p:spPr>
              <a:xfrm>
                <a:off x="6708760" y="3206436"/>
                <a:ext cx="33740" cy="9517"/>
              </a:xfrm>
              <a:custGeom>
                <a:avLst/>
                <a:gdLst/>
                <a:ahLst/>
                <a:cxnLst/>
                <a:rect l="l" t="t" r="r" b="b"/>
                <a:pathLst>
                  <a:path w="1060" h="299" extrusionOk="0">
                    <a:moveTo>
                      <a:pt x="155" y="1"/>
                    </a:moveTo>
                    <a:cubicBezTo>
                      <a:pt x="84" y="1"/>
                      <a:pt x="0" y="60"/>
                      <a:pt x="0" y="156"/>
                    </a:cubicBezTo>
                    <a:cubicBezTo>
                      <a:pt x="0" y="239"/>
                      <a:pt x="60" y="299"/>
                      <a:pt x="155" y="299"/>
                    </a:cubicBezTo>
                    <a:lnTo>
                      <a:pt x="917" y="299"/>
                    </a:lnTo>
                    <a:cubicBezTo>
                      <a:pt x="989" y="299"/>
                      <a:pt x="1060" y="239"/>
                      <a:pt x="1060" y="156"/>
                    </a:cubicBezTo>
                    <a:cubicBezTo>
                      <a:pt x="1060" y="84"/>
                      <a:pt x="1000" y="1"/>
                      <a:pt x="91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2153;p45">
                <a:extLst>
                  <a:ext uri="{FF2B5EF4-FFF2-40B4-BE49-F238E27FC236}">
                    <a16:creationId xmlns:a16="http://schemas.microsoft.com/office/drawing/2014/main" id="{177AEB13-ED7D-F793-C22C-178EE44C2865}"/>
                  </a:ext>
                </a:extLst>
              </p:cNvPr>
              <p:cNvSpPr/>
              <p:nvPr/>
            </p:nvSpPr>
            <p:spPr>
              <a:xfrm>
                <a:off x="6604549" y="2993079"/>
                <a:ext cx="59904" cy="51565"/>
              </a:xfrm>
              <a:custGeom>
                <a:avLst/>
                <a:gdLst/>
                <a:ahLst/>
                <a:cxnLst/>
                <a:rect l="l" t="t" r="r" b="b"/>
                <a:pathLst>
                  <a:path w="1882" h="1620" extrusionOk="0">
                    <a:moveTo>
                      <a:pt x="1346" y="275"/>
                    </a:moveTo>
                    <a:cubicBezTo>
                      <a:pt x="1512" y="275"/>
                      <a:pt x="1596" y="441"/>
                      <a:pt x="1596" y="596"/>
                    </a:cubicBezTo>
                    <a:cubicBezTo>
                      <a:pt x="1596" y="834"/>
                      <a:pt x="1357" y="1096"/>
                      <a:pt x="941" y="1322"/>
                    </a:cubicBezTo>
                    <a:cubicBezTo>
                      <a:pt x="524" y="1096"/>
                      <a:pt x="286" y="834"/>
                      <a:pt x="286" y="596"/>
                    </a:cubicBezTo>
                    <a:cubicBezTo>
                      <a:pt x="286" y="441"/>
                      <a:pt x="381" y="275"/>
                      <a:pt x="536" y="275"/>
                    </a:cubicBezTo>
                    <a:cubicBezTo>
                      <a:pt x="655" y="275"/>
                      <a:pt x="750" y="334"/>
                      <a:pt x="798" y="382"/>
                    </a:cubicBezTo>
                    <a:cubicBezTo>
                      <a:pt x="834" y="429"/>
                      <a:pt x="881" y="441"/>
                      <a:pt x="941" y="441"/>
                    </a:cubicBezTo>
                    <a:cubicBezTo>
                      <a:pt x="1000" y="441"/>
                      <a:pt x="1048" y="406"/>
                      <a:pt x="1095" y="382"/>
                    </a:cubicBezTo>
                    <a:cubicBezTo>
                      <a:pt x="1131" y="334"/>
                      <a:pt x="1226" y="275"/>
                      <a:pt x="1346" y="275"/>
                    </a:cubicBezTo>
                    <a:close/>
                    <a:moveTo>
                      <a:pt x="536" y="1"/>
                    </a:moveTo>
                    <a:cubicBezTo>
                      <a:pt x="238" y="1"/>
                      <a:pt x="0" y="263"/>
                      <a:pt x="0" y="596"/>
                    </a:cubicBezTo>
                    <a:cubicBezTo>
                      <a:pt x="0" y="798"/>
                      <a:pt x="107" y="1215"/>
                      <a:pt x="834" y="1584"/>
                    </a:cubicBezTo>
                    <a:cubicBezTo>
                      <a:pt x="869" y="1608"/>
                      <a:pt x="917" y="1620"/>
                      <a:pt x="941" y="1620"/>
                    </a:cubicBezTo>
                    <a:cubicBezTo>
                      <a:pt x="976" y="1620"/>
                      <a:pt x="1012" y="1608"/>
                      <a:pt x="1048" y="1584"/>
                    </a:cubicBezTo>
                    <a:cubicBezTo>
                      <a:pt x="1762" y="1215"/>
                      <a:pt x="1881" y="798"/>
                      <a:pt x="1881" y="596"/>
                    </a:cubicBezTo>
                    <a:cubicBezTo>
                      <a:pt x="1881" y="263"/>
                      <a:pt x="1643" y="1"/>
                      <a:pt x="1346" y="1"/>
                    </a:cubicBezTo>
                    <a:cubicBezTo>
                      <a:pt x="1167" y="1"/>
                      <a:pt x="1036" y="72"/>
                      <a:pt x="941" y="132"/>
                    </a:cubicBezTo>
                    <a:cubicBezTo>
                      <a:pt x="857" y="72"/>
                      <a:pt x="714" y="1"/>
                      <a:pt x="536"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2154;p45">
                <a:extLst>
                  <a:ext uri="{FF2B5EF4-FFF2-40B4-BE49-F238E27FC236}">
                    <a16:creationId xmlns:a16="http://schemas.microsoft.com/office/drawing/2014/main" id="{F2D24EC4-B830-3B69-3B9A-CEE33FBE2390}"/>
                  </a:ext>
                </a:extLst>
              </p:cNvPr>
              <p:cNvSpPr/>
              <p:nvPr/>
            </p:nvSpPr>
            <p:spPr>
              <a:xfrm>
                <a:off x="6634469" y="2991933"/>
                <a:ext cx="246364" cy="238407"/>
              </a:xfrm>
              <a:custGeom>
                <a:avLst/>
                <a:gdLst/>
                <a:ahLst/>
                <a:cxnLst/>
                <a:rect l="l" t="t" r="r" b="b"/>
                <a:pathLst>
                  <a:path w="7740" h="7490" extrusionOk="0">
                    <a:moveTo>
                      <a:pt x="6847" y="1727"/>
                    </a:moveTo>
                    <a:cubicBezTo>
                      <a:pt x="7180" y="1727"/>
                      <a:pt x="7442" y="1989"/>
                      <a:pt x="7442" y="2323"/>
                    </a:cubicBezTo>
                    <a:lnTo>
                      <a:pt x="7442" y="4085"/>
                    </a:lnTo>
                    <a:lnTo>
                      <a:pt x="7454" y="4085"/>
                    </a:lnTo>
                    <a:cubicBezTo>
                      <a:pt x="7454" y="4406"/>
                      <a:pt x="7192" y="4680"/>
                      <a:pt x="6859" y="4680"/>
                    </a:cubicBezTo>
                    <a:lnTo>
                      <a:pt x="6144" y="4680"/>
                    </a:lnTo>
                    <a:cubicBezTo>
                      <a:pt x="6073" y="4680"/>
                      <a:pt x="6013" y="4740"/>
                      <a:pt x="6001" y="4811"/>
                    </a:cubicBezTo>
                    <a:cubicBezTo>
                      <a:pt x="5990" y="5121"/>
                      <a:pt x="5894" y="5335"/>
                      <a:pt x="5751" y="5454"/>
                    </a:cubicBezTo>
                    <a:cubicBezTo>
                      <a:pt x="5692" y="5490"/>
                      <a:pt x="5632" y="5525"/>
                      <a:pt x="5573" y="5537"/>
                    </a:cubicBezTo>
                    <a:cubicBezTo>
                      <a:pt x="5728" y="5252"/>
                      <a:pt x="5609" y="4835"/>
                      <a:pt x="5597" y="4799"/>
                    </a:cubicBezTo>
                    <a:cubicBezTo>
                      <a:pt x="5585" y="4740"/>
                      <a:pt x="5525" y="4692"/>
                      <a:pt x="5466" y="4692"/>
                    </a:cubicBezTo>
                    <a:lnTo>
                      <a:pt x="4585" y="4692"/>
                    </a:lnTo>
                    <a:cubicBezTo>
                      <a:pt x="4251" y="4692"/>
                      <a:pt x="3989" y="4418"/>
                      <a:pt x="3989" y="4097"/>
                    </a:cubicBezTo>
                    <a:lnTo>
                      <a:pt x="3989" y="2323"/>
                    </a:lnTo>
                    <a:cubicBezTo>
                      <a:pt x="3989" y="1989"/>
                      <a:pt x="4251" y="1727"/>
                      <a:pt x="4585" y="1727"/>
                    </a:cubicBezTo>
                    <a:close/>
                    <a:moveTo>
                      <a:pt x="5430" y="6609"/>
                    </a:moveTo>
                    <a:lnTo>
                      <a:pt x="5430" y="6776"/>
                    </a:lnTo>
                    <a:cubicBezTo>
                      <a:pt x="5430" y="7014"/>
                      <a:pt x="5239" y="7204"/>
                      <a:pt x="5001" y="7204"/>
                    </a:cubicBezTo>
                    <a:lnTo>
                      <a:pt x="727" y="7204"/>
                    </a:lnTo>
                    <a:cubicBezTo>
                      <a:pt x="489" y="7204"/>
                      <a:pt x="298" y="7014"/>
                      <a:pt x="298" y="6776"/>
                    </a:cubicBezTo>
                    <a:lnTo>
                      <a:pt x="298" y="6609"/>
                    </a:lnTo>
                    <a:close/>
                    <a:moveTo>
                      <a:pt x="5573" y="1"/>
                    </a:moveTo>
                    <a:cubicBezTo>
                      <a:pt x="5489" y="1"/>
                      <a:pt x="5418" y="61"/>
                      <a:pt x="5418" y="144"/>
                    </a:cubicBezTo>
                    <a:lnTo>
                      <a:pt x="5418" y="1430"/>
                    </a:lnTo>
                    <a:lnTo>
                      <a:pt x="4585" y="1430"/>
                    </a:lnTo>
                    <a:cubicBezTo>
                      <a:pt x="4096" y="1430"/>
                      <a:pt x="3704" y="1823"/>
                      <a:pt x="3704" y="2311"/>
                    </a:cubicBezTo>
                    <a:lnTo>
                      <a:pt x="3704" y="4073"/>
                    </a:lnTo>
                    <a:cubicBezTo>
                      <a:pt x="3704" y="4573"/>
                      <a:pt x="4096" y="4954"/>
                      <a:pt x="4585" y="4954"/>
                    </a:cubicBezTo>
                    <a:lnTo>
                      <a:pt x="5347" y="4954"/>
                    </a:lnTo>
                    <a:cubicBezTo>
                      <a:pt x="5359" y="5073"/>
                      <a:pt x="5370" y="5264"/>
                      <a:pt x="5311" y="5383"/>
                    </a:cubicBezTo>
                    <a:cubicBezTo>
                      <a:pt x="5287" y="5442"/>
                      <a:pt x="5239" y="5478"/>
                      <a:pt x="5168" y="5478"/>
                    </a:cubicBezTo>
                    <a:cubicBezTo>
                      <a:pt x="5097" y="5490"/>
                      <a:pt x="5025" y="5549"/>
                      <a:pt x="5025" y="5645"/>
                    </a:cubicBezTo>
                    <a:cubicBezTo>
                      <a:pt x="5025" y="5716"/>
                      <a:pt x="5097" y="5787"/>
                      <a:pt x="5168" y="5799"/>
                    </a:cubicBezTo>
                    <a:cubicBezTo>
                      <a:pt x="5228" y="5823"/>
                      <a:pt x="5311" y="5835"/>
                      <a:pt x="5418" y="5835"/>
                    </a:cubicBezTo>
                    <a:lnTo>
                      <a:pt x="5430" y="5835"/>
                    </a:lnTo>
                    <a:lnTo>
                      <a:pt x="5430" y="6323"/>
                    </a:lnTo>
                    <a:lnTo>
                      <a:pt x="298" y="6323"/>
                    </a:lnTo>
                    <a:lnTo>
                      <a:pt x="298" y="5656"/>
                    </a:lnTo>
                    <a:cubicBezTo>
                      <a:pt x="298" y="5585"/>
                      <a:pt x="239" y="5502"/>
                      <a:pt x="144" y="5502"/>
                    </a:cubicBezTo>
                    <a:cubicBezTo>
                      <a:pt x="72" y="5502"/>
                      <a:pt x="1" y="5561"/>
                      <a:pt x="1" y="5656"/>
                    </a:cubicBezTo>
                    <a:lnTo>
                      <a:pt x="1" y="6776"/>
                    </a:lnTo>
                    <a:cubicBezTo>
                      <a:pt x="1" y="7180"/>
                      <a:pt x="334" y="7490"/>
                      <a:pt x="715" y="7490"/>
                    </a:cubicBezTo>
                    <a:lnTo>
                      <a:pt x="4989" y="7490"/>
                    </a:lnTo>
                    <a:cubicBezTo>
                      <a:pt x="5394" y="7490"/>
                      <a:pt x="5704" y="7157"/>
                      <a:pt x="5704" y="6776"/>
                    </a:cubicBezTo>
                    <a:lnTo>
                      <a:pt x="5704" y="5787"/>
                    </a:lnTo>
                    <a:cubicBezTo>
                      <a:pt x="5775" y="5764"/>
                      <a:pt x="5847" y="5728"/>
                      <a:pt x="5906" y="5668"/>
                    </a:cubicBezTo>
                    <a:cubicBezTo>
                      <a:pt x="6097" y="5525"/>
                      <a:pt x="6216" y="5287"/>
                      <a:pt x="6263" y="4954"/>
                    </a:cubicBezTo>
                    <a:lnTo>
                      <a:pt x="6847" y="4954"/>
                    </a:lnTo>
                    <a:cubicBezTo>
                      <a:pt x="7335" y="4954"/>
                      <a:pt x="7728" y="4573"/>
                      <a:pt x="7728" y="4085"/>
                    </a:cubicBezTo>
                    <a:lnTo>
                      <a:pt x="7728" y="2311"/>
                    </a:lnTo>
                    <a:cubicBezTo>
                      <a:pt x="7740" y="1835"/>
                      <a:pt x="7359" y="1430"/>
                      <a:pt x="6859" y="1430"/>
                    </a:cubicBezTo>
                    <a:lnTo>
                      <a:pt x="5716" y="1430"/>
                    </a:lnTo>
                    <a:lnTo>
                      <a:pt x="5716" y="144"/>
                    </a:lnTo>
                    <a:cubicBezTo>
                      <a:pt x="5716" y="72"/>
                      <a:pt x="5656" y="1"/>
                      <a:pt x="557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2155;p45">
                <a:extLst>
                  <a:ext uri="{FF2B5EF4-FFF2-40B4-BE49-F238E27FC236}">
                    <a16:creationId xmlns:a16="http://schemas.microsoft.com/office/drawing/2014/main" id="{D6BF6261-2D28-9BA7-3D1A-D0689D7D5E88}"/>
                  </a:ext>
                </a:extLst>
              </p:cNvPr>
              <p:cNvSpPr/>
              <p:nvPr/>
            </p:nvSpPr>
            <p:spPr>
              <a:xfrm>
                <a:off x="6790627" y="3057885"/>
                <a:ext cx="52329" cy="60668"/>
              </a:xfrm>
              <a:custGeom>
                <a:avLst/>
                <a:gdLst/>
                <a:ahLst/>
                <a:cxnLst/>
                <a:rect l="l" t="t" r="r" b="b"/>
                <a:pathLst>
                  <a:path w="1644" h="1906" extrusionOk="0">
                    <a:moveTo>
                      <a:pt x="822" y="286"/>
                    </a:moveTo>
                    <a:cubicBezTo>
                      <a:pt x="976" y="286"/>
                      <a:pt x="1084" y="405"/>
                      <a:pt x="1084" y="536"/>
                    </a:cubicBezTo>
                    <a:cubicBezTo>
                      <a:pt x="1084" y="679"/>
                      <a:pt x="964" y="786"/>
                      <a:pt x="822" y="786"/>
                    </a:cubicBezTo>
                    <a:cubicBezTo>
                      <a:pt x="691" y="786"/>
                      <a:pt x="572" y="667"/>
                      <a:pt x="572" y="536"/>
                    </a:cubicBezTo>
                    <a:cubicBezTo>
                      <a:pt x="572" y="405"/>
                      <a:pt x="691" y="286"/>
                      <a:pt x="822" y="286"/>
                    </a:cubicBezTo>
                    <a:close/>
                    <a:moveTo>
                      <a:pt x="936" y="1096"/>
                    </a:moveTo>
                    <a:cubicBezTo>
                      <a:pt x="1165" y="1096"/>
                      <a:pt x="1345" y="1305"/>
                      <a:pt x="1345" y="1548"/>
                    </a:cubicBezTo>
                    <a:cubicBezTo>
                      <a:pt x="1345" y="1572"/>
                      <a:pt x="1322" y="1608"/>
                      <a:pt x="1286" y="1608"/>
                    </a:cubicBezTo>
                    <a:lnTo>
                      <a:pt x="369" y="1608"/>
                    </a:lnTo>
                    <a:cubicBezTo>
                      <a:pt x="333" y="1608"/>
                      <a:pt x="298" y="1572"/>
                      <a:pt x="298" y="1548"/>
                    </a:cubicBezTo>
                    <a:lnTo>
                      <a:pt x="298" y="1537"/>
                    </a:lnTo>
                    <a:cubicBezTo>
                      <a:pt x="298" y="1298"/>
                      <a:pt x="500" y="1096"/>
                      <a:pt x="738" y="1096"/>
                    </a:cubicBezTo>
                    <a:lnTo>
                      <a:pt x="917" y="1096"/>
                    </a:lnTo>
                    <a:cubicBezTo>
                      <a:pt x="923" y="1096"/>
                      <a:pt x="929" y="1096"/>
                      <a:pt x="936" y="1096"/>
                    </a:cubicBezTo>
                    <a:close/>
                    <a:moveTo>
                      <a:pt x="822" y="1"/>
                    </a:moveTo>
                    <a:cubicBezTo>
                      <a:pt x="512" y="1"/>
                      <a:pt x="274" y="239"/>
                      <a:pt x="274" y="548"/>
                    </a:cubicBezTo>
                    <a:cubicBezTo>
                      <a:pt x="274" y="679"/>
                      <a:pt x="322" y="798"/>
                      <a:pt x="393" y="894"/>
                    </a:cubicBezTo>
                    <a:cubicBezTo>
                      <a:pt x="167" y="1013"/>
                      <a:pt x="0" y="1251"/>
                      <a:pt x="0" y="1537"/>
                    </a:cubicBezTo>
                    <a:lnTo>
                      <a:pt x="0" y="1548"/>
                    </a:lnTo>
                    <a:cubicBezTo>
                      <a:pt x="0" y="1739"/>
                      <a:pt x="167" y="1906"/>
                      <a:pt x="369" y="1906"/>
                    </a:cubicBezTo>
                    <a:lnTo>
                      <a:pt x="1286" y="1906"/>
                    </a:lnTo>
                    <a:cubicBezTo>
                      <a:pt x="1476" y="1906"/>
                      <a:pt x="1643" y="1739"/>
                      <a:pt x="1643" y="1548"/>
                    </a:cubicBezTo>
                    <a:lnTo>
                      <a:pt x="1643" y="1537"/>
                    </a:lnTo>
                    <a:cubicBezTo>
                      <a:pt x="1643" y="1251"/>
                      <a:pt x="1476" y="1013"/>
                      <a:pt x="1262" y="894"/>
                    </a:cubicBezTo>
                    <a:cubicBezTo>
                      <a:pt x="1334" y="798"/>
                      <a:pt x="1381" y="679"/>
                      <a:pt x="1381" y="548"/>
                    </a:cubicBezTo>
                    <a:cubicBezTo>
                      <a:pt x="1381" y="251"/>
                      <a:pt x="1143" y="1"/>
                      <a:pt x="82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2156;p45">
                <a:extLst>
                  <a:ext uri="{FF2B5EF4-FFF2-40B4-BE49-F238E27FC236}">
                    <a16:creationId xmlns:a16="http://schemas.microsoft.com/office/drawing/2014/main" id="{52A7BF53-4025-018E-7D8C-FACA01C1DF39}"/>
                  </a:ext>
                </a:extLst>
              </p:cNvPr>
              <p:cNvSpPr/>
              <p:nvPr/>
            </p:nvSpPr>
            <p:spPr>
              <a:xfrm>
                <a:off x="6712166" y="2975286"/>
                <a:ext cx="73941" cy="9485"/>
              </a:xfrm>
              <a:custGeom>
                <a:avLst/>
                <a:gdLst/>
                <a:ahLst/>
                <a:cxnLst/>
                <a:rect l="l" t="t" r="r" b="b"/>
                <a:pathLst>
                  <a:path w="2323" h="298" extrusionOk="0">
                    <a:moveTo>
                      <a:pt x="155" y="0"/>
                    </a:moveTo>
                    <a:cubicBezTo>
                      <a:pt x="72" y="0"/>
                      <a:pt x="0" y="60"/>
                      <a:pt x="0" y="155"/>
                    </a:cubicBezTo>
                    <a:cubicBezTo>
                      <a:pt x="0" y="238"/>
                      <a:pt x="60" y="298"/>
                      <a:pt x="155" y="298"/>
                    </a:cubicBezTo>
                    <a:lnTo>
                      <a:pt x="2179" y="298"/>
                    </a:lnTo>
                    <a:cubicBezTo>
                      <a:pt x="2251" y="298"/>
                      <a:pt x="2322" y="238"/>
                      <a:pt x="2322" y="155"/>
                    </a:cubicBezTo>
                    <a:cubicBezTo>
                      <a:pt x="2322" y="60"/>
                      <a:pt x="2263" y="0"/>
                      <a:pt x="217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2157;p45">
                <a:extLst>
                  <a:ext uri="{FF2B5EF4-FFF2-40B4-BE49-F238E27FC236}">
                    <a16:creationId xmlns:a16="http://schemas.microsoft.com/office/drawing/2014/main" id="{50A1B5E1-9B84-4B87-338E-720485E1D0E7}"/>
                  </a:ext>
                </a:extLst>
              </p:cNvPr>
              <p:cNvSpPr/>
              <p:nvPr/>
            </p:nvSpPr>
            <p:spPr>
              <a:xfrm>
                <a:off x="6712166" y="2993461"/>
                <a:ext cx="73941" cy="9517"/>
              </a:xfrm>
              <a:custGeom>
                <a:avLst/>
                <a:gdLst/>
                <a:ahLst/>
                <a:cxnLst/>
                <a:rect l="l" t="t" r="r" b="b"/>
                <a:pathLst>
                  <a:path w="2323" h="299" extrusionOk="0">
                    <a:moveTo>
                      <a:pt x="155" y="1"/>
                    </a:moveTo>
                    <a:cubicBezTo>
                      <a:pt x="72" y="1"/>
                      <a:pt x="0" y="60"/>
                      <a:pt x="0" y="143"/>
                    </a:cubicBezTo>
                    <a:cubicBezTo>
                      <a:pt x="0" y="239"/>
                      <a:pt x="60" y="298"/>
                      <a:pt x="155" y="298"/>
                    </a:cubicBezTo>
                    <a:lnTo>
                      <a:pt x="2179" y="298"/>
                    </a:lnTo>
                    <a:cubicBezTo>
                      <a:pt x="2251" y="298"/>
                      <a:pt x="2322" y="239"/>
                      <a:pt x="2322" y="143"/>
                    </a:cubicBezTo>
                    <a:cubicBezTo>
                      <a:pt x="2322" y="60"/>
                      <a:pt x="2263" y="1"/>
                      <a:pt x="2179"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158;p45">
                <a:extLst>
                  <a:ext uri="{FF2B5EF4-FFF2-40B4-BE49-F238E27FC236}">
                    <a16:creationId xmlns:a16="http://schemas.microsoft.com/office/drawing/2014/main" id="{B7F84529-57EF-54C9-EFF4-2FC9A28FF9D1}"/>
                  </a:ext>
                </a:extLst>
              </p:cNvPr>
              <p:cNvSpPr/>
              <p:nvPr/>
            </p:nvSpPr>
            <p:spPr>
              <a:xfrm>
                <a:off x="6712166" y="3012050"/>
                <a:ext cx="73941" cy="9485"/>
              </a:xfrm>
              <a:custGeom>
                <a:avLst/>
                <a:gdLst/>
                <a:ahLst/>
                <a:cxnLst/>
                <a:rect l="l" t="t" r="r" b="b"/>
                <a:pathLst>
                  <a:path w="2323" h="298" extrusionOk="0">
                    <a:moveTo>
                      <a:pt x="155" y="0"/>
                    </a:moveTo>
                    <a:cubicBezTo>
                      <a:pt x="72" y="0"/>
                      <a:pt x="0" y="60"/>
                      <a:pt x="0" y="143"/>
                    </a:cubicBezTo>
                    <a:cubicBezTo>
                      <a:pt x="0" y="238"/>
                      <a:pt x="60" y="298"/>
                      <a:pt x="155" y="298"/>
                    </a:cubicBezTo>
                    <a:lnTo>
                      <a:pt x="2179" y="298"/>
                    </a:lnTo>
                    <a:cubicBezTo>
                      <a:pt x="2263" y="274"/>
                      <a:pt x="2322" y="214"/>
                      <a:pt x="2322" y="143"/>
                    </a:cubicBezTo>
                    <a:cubicBezTo>
                      <a:pt x="2322" y="71"/>
                      <a:pt x="2263" y="0"/>
                      <a:pt x="217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2159;p45">
                <a:extLst>
                  <a:ext uri="{FF2B5EF4-FFF2-40B4-BE49-F238E27FC236}">
                    <a16:creationId xmlns:a16="http://schemas.microsoft.com/office/drawing/2014/main" id="{337CCD7D-FB05-5724-B170-C8791FDC8CFD}"/>
                  </a:ext>
                </a:extLst>
              </p:cNvPr>
              <p:cNvSpPr/>
              <p:nvPr/>
            </p:nvSpPr>
            <p:spPr>
              <a:xfrm>
                <a:off x="6662511" y="3103752"/>
                <a:ext cx="73941" cy="27310"/>
              </a:xfrm>
              <a:custGeom>
                <a:avLst/>
                <a:gdLst/>
                <a:ahLst/>
                <a:cxnLst/>
                <a:rect l="l" t="t" r="r" b="b"/>
                <a:pathLst>
                  <a:path w="2323" h="858" extrusionOk="0">
                    <a:moveTo>
                      <a:pt x="2037" y="298"/>
                    </a:moveTo>
                    <a:lnTo>
                      <a:pt x="2037" y="584"/>
                    </a:lnTo>
                    <a:lnTo>
                      <a:pt x="298" y="584"/>
                    </a:lnTo>
                    <a:lnTo>
                      <a:pt x="298" y="298"/>
                    </a:lnTo>
                    <a:close/>
                    <a:moveTo>
                      <a:pt x="144" y="0"/>
                    </a:moveTo>
                    <a:cubicBezTo>
                      <a:pt x="72" y="0"/>
                      <a:pt x="1" y="60"/>
                      <a:pt x="1" y="155"/>
                    </a:cubicBezTo>
                    <a:lnTo>
                      <a:pt x="1" y="715"/>
                    </a:lnTo>
                    <a:cubicBezTo>
                      <a:pt x="1" y="786"/>
                      <a:pt x="60" y="858"/>
                      <a:pt x="144" y="858"/>
                    </a:cubicBezTo>
                    <a:lnTo>
                      <a:pt x="2168" y="858"/>
                    </a:lnTo>
                    <a:cubicBezTo>
                      <a:pt x="2251" y="858"/>
                      <a:pt x="2322" y="798"/>
                      <a:pt x="2322" y="715"/>
                    </a:cubicBezTo>
                    <a:lnTo>
                      <a:pt x="2322" y="155"/>
                    </a:lnTo>
                    <a:cubicBezTo>
                      <a:pt x="2322" y="72"/>
                      <a:pt x="2263" y="0"/>
                      <a:pt x="216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2160;p45">
                <a:extLst>
                  <a:ext uri="{FF2B5EF4-FFF2-40B4-BE49-F238E27FC236}">
                    <a16:creationId xmlns:a16="http://schemas.microsoft.com/office/drawing/2014/main" id="{ED300FFB-7634-FF52-EECE-E1D29A986444}"/>
                  </a:ext>
                </a:extLst>
              </p:cNvPr>
              <p:cNvSpPr/>
              <p:nvPr/>
            </p:nvSpPr>
            <p:spPr>
              <a:xfrm>
                <a:off x="6662893" y="3140134"/>
                <a:ext cx="73941" cy="9485"/>
              </a:xfrm>
              <a:custGeom>
                <a:avLst/>
                <a:gdLst/>
                <a:ahLst/>
                <a:cxnLst/>
                <a:rect l="l" t="t" r="r" b="b"/>
                <a:pathLst>
                  <a:path w="2323" h="298" extrusionOk="0">
                    <a:moveTo>
                      <a:pt x="155" y="0"/>
                    </a:moveTo>
                    <a:cubicBezTo>
                      <a:pt x="72" y="0"/>
                      <a:pt x="1" y="60"/>
                      <a:pt x="1" y="155"/>
                    </a:cubicBezTo>
                    <a:cubicBezTo>
                      <a:pt x="1" y="238"/>
                      <a:pt x="60" y="298"/>
                      <a:pt x="155" y="298"/>
                    </a:cubicBezTo>
                    <a:lnTo>
                      <a:pt x="2180" y="298"/>
                    </a:lnTo>
                    <a:cubicBezTo>
                      <a:pt x="2251" y="298"/>
                      <a:pt x="2322" y="238"/>
                      <a:pt x="2322" y="155"/>
                    </a:cubicBezTo>
                    <a:cubicBezTo>
                      <a:pt x="2322" y="60"/>
                      <a:pt x="2251" y="0"/>
                      <a:pt x="218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3" name="Oval 332">
            <a:extLst>
              <a:ext uri="{FF2B5EF4-FFF2-40B4-BE49-F238E27FC236}">
                <a16:creationId xmlns:a16="http://schemas.microsoft.com/office/drawing/2014/main" id="{DF1BC5E2-7EA3-3641-9541-91FD7F0D3A02}"/>
              </a:ext>
            </a:extLst>
          </p:cNvPr>
          <p:cNvSpPr/>
          <p:nvPr/>
        </p:nvSpPr>
        <p:spPr>
          <a:xfrm rot="10800000">
            <a:off x="5082088" y="5591368"/>
            <a:ext cx="1102135" cy="106138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 name="TextBox 333">
            <a:extLst>
              <a:ext uri="{FF2B5EF4-FFF2-40B4-BE49-F238E27FC236}">
                <a16:creationId xmlns:a16="http://schemas.microsoft.com/office/drawing/2014/main" id="{4724EE46-EFAC-B5EB-91A0-0D891694D2AA}"/>
              </a:ext>
            </a:extLst>
          </p:cNvPr>
          <p:cNvSpPr txBox="1"/>
          <p:nvPr/>
        </p:nvSpPr>
        <p:spPr>
          <a:xfrm>
            <a:off x="5082088" y="5746159"/>
            <a:ext cx="1102135"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Lexend" pitchFamily="2" charset="0"/>
                <a:ea typeface="+mn-ea"/>
                <a:cs typeface="+mn-cs"/>
              </a:rPr>
              <a:t>School Absence reduction to </a:t>
            </a:r>
            <a:r>
              <a:rPr kumimoji="0" lang="en-GB" sz="1400" b="1" i="0" u="none" strike="noStrike" kern="1200" cap="none" spc="0" normalizeH="0" baseline="0" noProof="0">
                <a:ln>
                  <a:noFill/>
                </a:ln>
                <a:solidFill>
                  <a:srgbClr val="000000"/>
                </a:solidFill>
                <a:effectLst/>
                <a:uLnTx/>
                <a:uFillTx/>
                <a:latin typeface="Lexend" pitchFamily="2" charset="0"/>
                <a:ea typeface="+mn-ea"/>
                <a:cs typeface="+mn-cs"/>
              </a:rPr>
              <a:t>18.3%</a:t>
            </a:r>
            <a:endParaRPr kumimoji="0" lang="en-GB" sz="1100" b="1" i="0" u="none" strike="noStrike" kern="1200" cap="none" spc="0" normalizeH="0" baseline="0" noProof="0">
              <a:ln>
                <a:noFill/>
              </a:ln>
              <a:solidFill>
                <a:srgbClr val="000000"/>
              </a:solidFill>
              <a:effectLst/>
              <a:uLnTx/>
              <a:uFillTx/>
              <a:latin typeface="Lexend" pitchFamily="2" charset="0"/>
              <a:ea typeface="+mn-ea"/>
              <a:cs typeface="+mn-cs"/>
            </a:endParaRPr>
          </a:p>
        </p:txBody>
      </p:sp>
      <p:sp>
        <p:nvSpPr>
          <p:cNvPr id="344" name="Rectangle: Rounded Corners 343">
            <a:extLst>
              <a:ext uri="{FF2B5EF4-FFF2-40B4-BE49-F238E27FC236}">
                <a16:creationId xmlns:a16="http://schemas.microsoft.com/office/drawing/2014/main" id="{6DE177DB-5D4B-8090-A712-A290E3A6F593}"/>
              </a:ext>
            </a:extLst>
          </p:cNvPr>
          <p:cNvSpPr/>
          <p:nvPr/>
        </p:nvSpPr>
        <p:spPr>
          <a:xfrm rot="16200000">
            <a:off x="5017429" y="417947"/>
            <a:ext cx="1014429" cy="1126184"/>
          </a:xfrm>
          <a:prstGeom prst="round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2" name="TextBox 341">
            <a:extLst>
              <a:ext uri="{FF2B5EF4-FFF2-40B4-BE49-F238E27FC236}">
                <a16:creationId xmlns:a16="http://schemas.microsoft.com/office/drawing/2014/main" id="{EA351CF9-C042-DB7C-47A9-20CED3ABD799}"/>
              </a:ext>
            </a:extLst>
          </p:cNvPr>
          <p:cNvSpPr txBox="1"/>
          <p:nvPr/>
        </p:nvSpPr>
        <p:spPr>
          <a:xfrm>
            <a:off x="4954716" y="588281"/>
            <a:ext cx="1126186" cy="96978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800" b="1" i="0" u="none" strike="noStrike" kern="1200" cap="none" spc="0" normalizeH="0" baseline="0" noProof="0">
                <a:ln>
                  <a:noFill/>
                </a:ln>
                <a:solidFill>
                  <a:prstClr val="white"/>
                </a:solidFill>
                <a:effectLst/>
                <a:uLnTx/>
                <a:uFillTx/>
                <a:latin typeface="Lexend" pitchFamily="2" charset="0"/>
                <a:ea typeface="+mn-ea"/>
                <a:cs typeface="+mn-cs"/>
              </a:rPr>
              <a:t>Q1 2024/25</a:t>
            </a:r>
          </a:p>
        </p:txBody>
      </p:sp>
    </p:spTree>
    <p:extLst>
      <p:ext uri="{BB962C8B-B14F-4D97-AF65-F5344CB8AC3E}">
        <p14:creationId xmlns:p14="http://schemas.microsoft.com/office/powerpoint/2010/main" val="285213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7434302-9392-5AE1-2FF2-DBC5F0D15E40}"/>
              </a:ext>
            </a:extLst>
          </p:cNvPr>
          <p:cNvSpPr/>
          <p:nvPr/>
        </p:nvSpPr>
        <p:spPr>
          <a:xfrm>
            <a:off x="3891281" y="4376246"/>
            <a:ext cx="5053963" cy="847295"/>
          </a:xfrm>
          <a:prstGeom prst="roundRect">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E407E467-5A5E-CAA5-1BCC-1B06722B7A5C}"/>
              </a:ext>
            </a:extLst>
          </p:cNvPr>
          <p:cNvSpPr>
            <a:spLocks noGrp="1"/>
          </p:cNvSpPr>
          <p:nvPr>
            <p:ph type="sldNum" sz="quarter" idx="12"/>
          </p:nvPr>
        </p:nvSpPr>
        <p:spPr>
          <a:xfrm>
            <a:off x="9355183"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A83EB-D591-46D9-B640-C71F360798B1}" type="slidenum">
              <a:rPr kumimoji="0" lang="en-GB" sz="1200" b="0" i="0" u="none" strike="noStrike" kern="1200" cap="none" spc="0" normalizeH="0" baseline="0" noProof="0" smtClean="0">
                <a:ln>
                  <a:noFill/>
                </a:ln>
                <a:solidFill>
                  <a:prstClr val="black">
                    <a:tint val="75000"/>
                  </a:prstClr>
                </a:solidFill>
                <a:effectLst/>
                <a:uLnTx/>
                <a:uFillTx/>
                <a:latin typeface="Lexen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Lexend" pitchFamily="2" charset="0"/>
              <a:ea typeface="+mn-ea"/>
              <a:cs typeface="+mn-cs"/>
            </a:endParaRPr>
          </a:p>
        </p:txBody>
      </p:sp>
      <p:sp>
        <p:nvSpPr>
          <p:cNvPr id="4" name="Title 2">
            <a:extLst>
              <a:ext uri="{FF2B5EF4-FFF2-40B4-BE49-F238E27FC236}">
                <a16:creationId xmlns:a16="http://schemas.microsoft.com/office/drawing/2014/main" id="{075DFAC5-88CC-2127-6DB6-46885BCA4023}"/>
              </a:ext>
            </a:extLst>
          </p:cNvPr>
          <p:cNvSpPr txBox="1">
            <a:spLocks/>
          </p:cNvSpPr>
          <p:nvPr/>
        </p:nvSpPr>
        <p:spPr>
          <a:xfrm rot="16200000">
            <a:off x="-3054899" y="3053745"/>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ysClr val="window" lastClr="FFFFFF"/>
                </a:solidFill>
                <a:effectLst/>
                <a:uLnTx/>
                <a:uFillTx/>
                <a:latin typeface="Lexend" pitchFamily="2" charset="0"/>
                <a:ea typeface="+mj-ea"/>
                <a:cs typeface="+mj-cs"/>
              </a:rPr>
              <a:t>Strategic Performance: Measures to watch for Quarter 1</a:t>
            </a:r>
          </a:p>
        </p:txBody>
      </p:sp>
      <p:graphicFrame>
        <p:nvGraphicFramePr>
          <p:cNvPr id="5" name="Table 4">
            <a:extLst>
              <a:ext uri="{FF2B5EF4-FFF2-40B4-BE49-F238E27FC236}">
                <a16:creationId xmlns:a16="http://schemas.microsoft.com/office/drawing/2014/main" id="{A34C3699-8BB1-DD3B-2979-5733CDD784FB}"/>
              </a:ext>
            </a:extLst>
          </p:cNvPr>
          <p:cNvGraphicFramePr>
            <a:graphicFrameLocks noGrp="1"/>
          </p:cNvGraphicFramePr>
          <p:nvPr>
            <p:extLst>
              <p:ext uri="{D42A27DB-BD31-4B8C-83A1-F6EECF244321}">
                <p14:modId xmlns:p14="http://schemas.microsoft.com/office/powerpoint/2010/main" val="3145788174"/>
              </p:ext>
            </p:extLst>
          </p:nvPr>
        </p:nvGraphicFramePr>
        <p:xfrm>
          <a:off x="1513273" y="5360708"/>
          <a:ext cx="10098336" cy="1405673"/>
        </p:xfrm>
        <a:graphic>
          <a:graphicData uri="http://schemas.openxmlformats.org/drawingml/2006/table">
            <a:tbl>
              <a:tblPr firstRow="1" bandRow="1">
                <a:tableStyleId>{5C22544A-7EE6-4342-B048-85BDC9FD1C3A}</a:tableStyleId>
              </a:tblPr>
              <a:tblGrid>
                <a:gridCol w="5462496">
                  <a:extLst>
                    <a:ext uri="{9D8B030D-6E8A-4147-A177-3AD203B41FA5}">
                      <a16:colId xmlns:a16="http://schemas.microsoft.com/office/drawing/2014/main" val="3181978492"/>
                    </a:ext>
                  </a:extLst>
                </a:gridCol>
                <a:gridCol w="845035">
                  <a:extLst>
                    <a:ext uri="{9D8B030D-6E8A-4147-A177-3AD203B41FA5}">
                      <a16:colId xmlns:a16="http://schemas.microsoft.com/office/drawing/2014/main" val="1176251938"/>
                    </a:ext>
                  </a:extLst>
                </a:gridCol>
                <a:gridCol w="758161">
                  <a:extLst>
                    <a:ext uri="{9D8B030D-6E8A-4147-A177-3AD203B41FA5}">
                      <a16:colId xmlns:a16="http://schemas.microsoft.com/office/drawing/2014/main" val="3214162291"/>
                    </a:ext>
                  </a:extLst>
                </a:gridCol>
                <a:gridCol w="758161">
                  <a:extLst>
                    <a:ext uri="{9D8B030D-6E8A-4147-A177-3AD203B41FA5}">
                      <a16:colId xmlns:a16="http://schemas.microsoft.com/office/drawing/2014/main" val="2812973122"/>
                    </a:ext>
                  </a:extLst>
                </a:gridCol>
                <a:gridCol w="758161">
                  <a:extLst>
                    <a:ext uri="{9D8B030D-6E8A-4147-A177-3AD203B41FA5}">
                      <a16:colId xmlns:a16="http://schemas.microsoft.com/office/drawing/2014/main" val="1665466592"/>
                    </a:ext>
                  </a:extLst>
                </a:gridCol>
                <a:gridCol w="758161">
                  <a:extLst>
                    <a:ext uri="{9D8B030D-6E8A-4147-A177-3AD203B41FA5}">
                      <a16:colId xmlns:a16="http://schemas.microsoft.com/office/drawing/2014/main" val="2854916065"/>
                    </a:ext>
                  </a:extLst>
                </a:gridCol>
                <a:gridCol w="758161">
                  <a:extLst>
                    <a:ext uri="{9D8B030D-6E8A-4147-A177-3AD203B41FA5}">
                      <a16:colId xmlns:a16="http://schemas.microsoft.com/office/drawing/2014/main" val="505179741"/>
                    </a:ext>
                  </a:extLst>
                </a:gridCol>
              </a:tblGrid>
              <a:tr h="781799">
                <a:tc>
                  <a:txBody>
                    <a:bodyPr/>
                    <a:lstStyle/>
                    <a:p>
                      <a:pPr algn="ctr">
                        <a:lnSpc>
                          <a:spcPct val="150000"/>
                        </a:lnSpc>
                      </a:pPr>
                      <a:r>
                        <a:rPr lang="en-GB" sz="900">
                          <a:solidFill>
                            <a:schemeClr val="tx1"/>
                          </a:solidFill>
                          <a:latin typeface="Lexend"/>
                        </a:rPr>
                        <a:t>Measure</a:t>
                      </a:r>
                    </a:p>
                  </a:txBody>
                  <a:tcPr anchor="ctr">
                    <a:solidFill>
                      <a:srgbClr val="D9D9D9"/>
                    </a:solidFill>
                  </a:tcPr>
                </a:tc>
                <a:tc>
                  <a:txBody>
                    <a:bodyPr/>
                    <a:lstStyle/>
                    <a:p>
                      <a:pPr algn="ctr">
                        <a:lnSpc>
                          <a:spcPct val="150000"/>
                        </a:lnSpc>
                      </a:pPr>
                      <a:r>
                        <a:rPr lang="en-GB" sz="900">
                          <a:solidFill>
                            <a:schemeClr val="tx1"/>
                          </a:solidFill>
                          <a:latin typeface="Lexend"/>
                        </a:rPr>
                        <a:t>Target</a:t>
                      </a:r>
                    </a:p>
                  </a:txBody>
                  <a:tcPr anchor="ctr">
                    <a:solidFill>
                      <a:srgbClr val="D9D9D9"/>
                    </a:solidFill>
                  </a:tcPr>
                </a:tc>
                <a:tc>
                  <a:txBody>
                    <a:bodyPr/>
                    <a:lstStyle/>
                    <a:p>
                      <a:pPr algn="ctr">
                        <a:lnSpc>
                          <a:spcPct val="150000"/>
                        </a:lnSpc>
                      </a:pPr>
                      <a:r>
                        <a:rPr lang="en-GB" sz="900">
                          <a:solidFill>
                            <a:schemeClr val="tx1"/>
                          </a:solidFill>
                          <a:latin typeface="Lexend"/>
                        </a:rPr>
                        <a:t>Q1: Apr – Jun (2023/24)</a:t>
                      </a:r>
                    </a:p>
                  </a:txBody>
                  <a:tcPr anchor="ctr">
                    <a:solidFill>
                      <a:srgbClr val="D9D9D9"/>
                    </a:solidFill>
                  </a:tcPr>
                </a:tc>
                <a:tc>
                  <a:txBody>
                    <a:bodyPr/>
                    <a:lstStyle/>
                    <a:p>
                      <a:pPr algn="ctr">
                        <a:lnSpc>
                          <a:spcPct val="150000"/>
                        </a:lnSpc>
                      </a:pPr>
                      <a:r>
                        <a:rPr lang="en-GB" sz="900">
                          <a:solidFill>
                            <a:schemeClr val="tx1"/>
                          </a:solidFill>
                          <a:latin typeface="Lexend"/>
                        </a:rPr>
                        <a:t>Q2: July – Sept (2023/24)</a:t>
                      </a:r>
                      <a:endParaRPr lang="en-GB"/>
                    </a:p>
                  </a:txBody>
                  <a:tcPr anchor="ctr">
                    <a:solidFill>
                      <a:srgbClr val="D9D9D9"/>
                    </a:solidFill>
                  </a:tcPr>
                </a:tc>
                <a:tc>
                  <a:txBody>
                    <a:bodyPr/>
                    <a:lstStyle/>
                    <a:p>
                      <a:pPr algn="ctr">
                        <a:lnSpc>
                          <a:spcPct val="150000"/>
                        </a:lnSpc>
                      </a:pPr>
                      <a:r>
                        <a:rPr lang="en-GB" sz="900">
                          <a:solidFill>
                            <a:schemeClr val="tx1"/>
                          </a:solidFill>
                          <a:latin typeface="Lexend"/>
                        </a:rPr>
                        <a:t>Q3: Oct – Dec (2023/24)</a:t>
                      </a:r>
                    </a:p>
                  </a:txBody>
                  <a:tcPr anchor="ctr">
                    <a:solidFill>
                      <a:srgbClr val="D9D9D9"/>
                    </a:solidFill>
                  </a:tcPr>
                </a:tc>
                <a:tc>
                  <a:txBody>
                    <a:bodyPr/>
                    <a:lstStyle/>
                    <a:p>
                      <a:pPr algn="ctr">
                        <a:lnSpc>
                          <a:spcPct val="150000"/>
                        </a:lnSpc>
                      </a:pPr>
                      <a:r>
                        <a:rPr lang="en-GB" sz="900">
                          <a:solidFill>
                            <a:schemeClr val="tx1"/>
                          </a:solidFill>
                          <a:latin typeface="Lexend"/>
                        </a:rPr>
                        <a:t>Q4: Jan – Mar (2023/24)</a:t>
                      </a:r>
                    </a:p>
                  </a:txBody>
                  <a:tcPr anchor="ctr">
                    <a:solidFill>
                      <a:srgbClr val="D9D9D9"/>
                    </a:solidFill>
                  </a:tcPr>
                </a:tc>
                <a:tc>
                  <a:txBody>
                    <a:bodyPr/>
                    <a:lstStyle/>
                    <a:p>
                      <a:pPr algn="ctr">
                        <a:lnSpc>
                          <a:spcPct val="150000"/>
                        </a:lnSpc>
                      </a:pPr>
                      <a:r>
                        <a:rPr lang="en-GB" sz="900">
                          <a:solidFill>
                            <a:schemeClr val="tx1"/>
                          </a:solidFill>
                          <a:latin typeface="Lexend"/>
                        </a:rPr>
                        <a:t>Q1: Apr – Jun (2024/25)</a:t>
                      </a:r>
                    </a:p>
                  </a:txBody>
                  <a:tcPr anchor="ctr">
                    <a:solidFill>
                      <a:srgbClr val="D9D9D9"/>
                    </a:solidFill>
                  </a:tcPr>
                </a:tc>
                <a:extLst>
                  <a:ext uri="{0D108BD9-81ED-4DB2-BD59-A6C34878D82A}">
                    <a16:rowId xmlns:a16="http://schemas.microsoft.com/office/drawing/2014/main" val="1492218679"/>
                  </a:ext>
                </a:extLst>
              </a:tr>
              <a:tr h="311937">
                <a:tc>
                  <a:txBody>
                    <a:bodyPr/>
                    <a:lstStyle/>
                    <a:p>
                      <a:pPr algn="l">
                        <a:lnSpc>
                          <a:spcPct val="150000"/>
                        </a:lnSpc>
                      </a:pPr>
                      <a:r>
                        <a:rPr lang="en-GB" sz="900">
                          <a:solidFill>
                            <a:schemeClr val="tx1"/>
                          </a:solidFill>
                          <a:latin typeface="Lexend"/>
                        </a:rPr>
                        <a:t>New Homes delivered (via Essex Housing and ECC Independent Living programme)</a:t>
                      </a:r>
                    </a:p>
                  </a:txBody>
                  <a:tcPr anchor="ctr">
                    <a:solidFill>
                      <a:srgbClr val="F2F2F2"/>
                    </a:solidFill>
                  </a:tcPr>
                </a:tc>
                <a:tc>
                  <a:txBody>
                    <a:bodyPr/>
                    <a:lstStyle/>
                    <a:p>
                      <a:pPr algn="ctr">
                        <a:lnSpc>
                          <a:spcPct val="150000"/>
                        </a:lnSpc>
                      </a:pPr>
                      <a:r>
                        <a:rPr lang="en-GB" sz="900" b="1">
                          <a:solidFill>
                            <a:schemeClr val="tx1"/>
                          </a:solidFill>
                          <a:latin typeface="Lexend"/>
                        </a:rPr>
                        <a:t>45</a:t>
                      </a:r>
                    </a:p>
                  </a:txBody>
                  <a:tcPr anchor="ctr">
                    <a:solidFill>
                      <a:srgbClr val="F2F2F2"/>
                    </a:solidFill>
                  </a:tcPr>
                </a:tc>
                <a:tc>
                  <a:txBody>
                    <a:bodyPr/>
                    <a:lstStyle/>
                    <a:p>
                      <a:pPr algn="ctr">
                        <a:lnSpc>
                          <a:spcPct val="150000"/>
                        </a:lnSpc>
                      </a:pPr>
                      <a:r>
                        <a:rPr lang="en-GB" sz="900">
                          <a:solidFill>
                            <a:schemeClr val="tx1"/>
                          </a:solidFill>
                          <a:latin typeface="Lexend"/>
                        </a:rPr>
                        <a:t>0</a:t>
                      </a:r>
                    </a:p>
                  </a:txBody>
                  <a:tcPr anchor="ctr">
                    <a:solidFill>
                      <a:srgbClr val="F2F2F2"/>
                    </a:solidFill>
                  </a:tcPr>
                </a:tc>
                <a:tc>
                  <a:txBody>
                    <a:bodyPr/>
                    <a:lstStyle/>
                    <a:p>
                      <a:pPr algn="ctr">
                        <a:lnSpc>
                          <a:spcPct val="150000"/>
                        </a:lnSpc>
                      </a:pPr>
                      <a:r>
                        <a:rPr lang="en-GB" sz="900">
                          <a:solidFill>
                            <a:schemeClr val="tx1"/>
                          </a:solidFill>
                          <a:latin typeface="Lexend"/>
                        </a:rPr>
                        <a:t>0</a:t>
                      </a:r>
                    </a:p>
                  </a:txBody>
                  <a:tcPr anchor="ctr">
                    <a:solidFill>
                      <a:srgbClr val="F2F2F2"/>
                    </a:solidFill>
                  </a:tcPr>
                </a:tc>
                <a:tc>
                  <a:txBody>
                    <a:bodyPr/>
                    <a:lstStyle/>
                    <a:p>
                      <a:pPr algn="ctr">
                        <a:lnSpc>
                          <a:spcPct val="150000"/>
                        </a:lnSpc>
                      </a:pPr>
                      <a:r>
                        <a:rPr lang="en-GB" sz="900">
                          <a:solidFill>
                            <a:schemeClr val="tx1"/>
                          </a:solidFill>
                          <a:latin typeface="Lexend"/>
                        </a:rPr>
                        <a:t>0</a:t>
                      </a:r>
                    </a:p>
                  </a:txBody>
                  <a:tcPr anchor="ctr">
                    <a:solidFill>
                      <a:srgbClr val="F2F2F2"/>
                    </a:solidFill>
                  </a:tcPr>
                </a:tc>
                <a:tc>
                  <a:txBody>
                    <a:bodyPr/>
                    <a:lstStyle/>
                    <a:p>
                      <a:pPr algn="ctr">
                        <a:lnSpc>
                          <a:spcPct val="150000"/>
                        </a:lnSpc>
                      </a:pPr>
                      <a:r>
                        <a:rPr lang="en-GB" sz="900">
                          <a:solidFill>
                            <a:schemeClr val="tx1"/>
                          </a:solidFill>
                          <a:latin typeface="Lexend"/>
                        </a:rPr>
                        <a:t>26</a:t>
                      </a:r>
                    </a:p>
                  </a:txBody>
                  <a:tcPr anchor="ctr">
                    <a:solidFill>
                      <a:srgbClr val="F2F2F2"/>
                    </a:solidFill>
                  </a:tcPr>
                </a:tc>
                <a:tc>
                  <a:txBody>
                    <a:bodyPr/>
                    <a:lstStyle/>
                    <a:p>
                      <a:pPr algn="ctr">
                        <a:lnSpc>
                          <a:spcPct val="150000"/>
                        </a:lnSpc>
                      </a:pPr>
                      <a:r>
                        <a:rPr lang="en-GB" sz="900">
                          <a:solidFill>
                            <a:schemeClr val="tx1"/>
                          </a:solidFill>
                          <a:latin typeface="Lexend"/>
                        </a:rPr>
                        <a:t>0</a:t>
                      </a:r>
                    </a:p>
                  </a:txBody>
                  <a:tcPr anchor="ctr">
                    <a:solidFill>
                      <a:srgbClr val="FFC000"/>
                    </a:solidFill>
                  </a:tcPr>
                </a:tc>
                <a:extLst>
                  <a:ext uri="{0D108BD9-81ED-4DB2-BD59-A6C34878D82A}">
                    <a16:rowId xmlns:a16="http://schemas.microsoft.com/office/drawing/2014/main" val="2015053254"/>
                  </a:ext>
                </a:extLst>
              </a:tr>
              <a:tr h="311937">
                <a:tc>
                  <a:txBody>
                    <a:bodyPr/>
                    <a:lstStyle/>
                    <a:p>
                      <a:pPr algn="l">
                        <a:lnSpc>
                          <a:spcPct val="150000"/>
                        </a:lnSpc>
                      </a:pPr>
                      <a:r>
                        <a:rPr lang="en-GB" sz="900">
                          <a:solidFill>
                            <a:schemeClr val="tx1"/>
                          </a:solidFill>
                          <a:latin typeface="Lexend"/>
                        </a:rPr>
                        <a:t>Percentage of adults who are self-caring past reablement on discharge from hospital</a:t>
                      </a:r>
                    </a:p>
                  </a:txBody>
                  <a:tcPr anchor="ctr">
                    <a:solidFill>
                      <a:srgbClr val="F2F2F2"/>
                    </a:solidFill>
                  </a:tcPr>
                </a:tc>
                <a:tc>
                  <a:txBody>
                    <a:bodyPr/>
                    <a:lstStyle/>
                    <a:p>
                      <a:pPr algn="ctr">
                        <a:lnSpc>
                          <a:spcPct val="150000"/>
                        </a:lnSpc>
                      </a:pPr>
                      <a:r>
                        <a:rPr lang="en-GB" sz="900" b="1">
                          <a:solidFill>
                            <a:schemeClr val="tx1"/>
                          </a:solidFill>
                          <a:latin typeface="Lexend"/>
                        </a:rPr>
                        <a:t>&gt;52%</a:t>
                      </a:r>
                    </a:p>
                  </a:txBody>
                  <a:tcPr anchor="ctr">
                    <a:solidFill>
                      <a:srgbClr val="F2F2F2"/>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900">
                          <a:solidFill>
                            <a:schemeClr val="tx1"/>
                          </a:solidFill>
                          <a:latin typeface="Lexend"/>
                        </a:rPr>
                        <a:t>50.9%</a:t>
                      </a:r>
                    </a:p>
                  </a:txBody>
                  <a:tcPr anchor="ctr">
                    <a:solidFill>
                      <a:srgbClr val="F2F2F2"/>
                    </a:solidFill>
                  </a:tcPr>
                </a:tc>
                <a:tc>
                  <a:txBody>
                    <a:bodyPr/>
                    <a:lstStyle/>
                    <a:p>
                      <a:pPr algn="ctr">
                        <a:lnSpc>
                          <a:spcPct val="150000"/>
                        </a:lnSpc>
                      </a:pPr>
                      <a:r>
                        <a:rPr lang="en-GB" sz="900">
                          <a:solidFill>
                            <a:schemeClr val="tx1"/>
                          </a:solidFill>
                          <a:latin typeface="Lexend"/>
                        </a:rPr>
                        <a:t>50.9%</a:t>
                      </a:r>
                    </a:p>
                  </a:txBody>
                  <a:tcPr anchor="ctr">
                    <a:solidFill>
                      <a:srgbClr val="F2F2F2"/>
                    </a:solidFill>
                  </a:tcPr>
                </a:tc>
                <a:tc>
                  <a:txBody>
                    <a:bodyPr/>
                    <a:lstStyle/>
                    <a:p>
                      <a:pPr algn="ctr">
                        <a:lnSpc>
                          <a:spcPct val="150000"/>
                        </a:lnSpc>
                      </a:pPr>
                      <a:r>
                        <a:rPr lang="en-GB" sz="900">
                          <a:solidFill>
                            <a:schemeClr val="tx1"/>
                          </a:solidFill>
                          <a:latin typeface="Lexend"/>
                        </a:rPr>
                        <a:t>52.4%</a:t>
                      </a:r>
                    </a:p>
                  </a:txBody>
                  <a:tcPr anchor="ctr">
                    <a:solidFill>
                      <a:srgbClr val="F2F2F2"/>
                    </a:solidFill>
                  </a:tcPr>
                </a:tc>
                <a:tc>
                  <a:txBody>
                    <a:bodyPr/>
                    <a:lstStyle/>
                    <a:p>
                      <a:pPr algn="ctr">
                        <a:lnSpc>
                          <a:spcPct val="150000"/>
                        </a:lnSpc>
                      </a:pPr>
                      <a:r>
                        <a:rPr lang="en-GB" sz="900">
                          <a:solidFill>
                            <a:schemeClr val="tx1"/>
                          </a:solidFill>
                          <a:latin typeface="Lexend"/>
                        </a:rPr>
                        <a:t>47.0%</a:t>
                      </a:r>
                    </a:p>
                  </a:txBody>
                  <a:tcPr anchor="ctr">
                    <a:solidFill>
                      <a:srgbClr val="F2F2F2"/>
                    </a:solidFill>
                  </a:tcPr>
                </a:tc>
                <a:tc>
                  <a:txBody>
                    <a:bodyPr/>
                    <a:lstStyle/>
                    <a:p>
                      <a:pPr algn="ctr">
                        <a:lnSpc>
                          <a:spcPct val="150000"/>
                        </a:lnSpc>
                      </a:pPr>
                      <a:r>
                        <a:rPr lang="en-GB" sz="900">
                          <a:solidFill>
                            <a:schemeClr val="tx1"/>
                          </a:solidFill>
                          <a:latin typeface="Lexend"/>
                        </a:rPr>
                        <a:t>49.0%</a:t>
                      </a:r>
                    </a:p>
                  </a:txBody>
                  <a:tcPr anchor="ctr">
                    <a:solidFill>
                      <a:srgbClr val="FF0000"/>
                    </a:solidFill>
                  </a:tcPr>
                </a:tc>
                <a:extLst>
                  <a:ext uri="{0D108BD9-81ED-4DB2-BD59-A6C34878D82A}">
                    <a16:rowId xmlns:a16="http://schemas.microsoft.com/office/drawing/2014/main" val="704206910"/>
                  </a:ext>
                </a:extLst>
              </a:tr>
            </a:tbl>
          </a:graphicData>
        </a:graphic>
      </p:graphicFrame>
      <p:sp>
        <p:nvSpPr>
          <p:cNvPr id="9" name="TextBox 8">
            <a:extLst>
              <a:ext uri="{FF2B5EF4-FFF2-40B4-BE49-F238E27FC236}">
                <a16:creationId xmlns:a16="http://schemas.microsoft.com/office/drawing/2014/main" id="{7D75FF54-9D07-FFE9-FBCB-CE528323A5E0}"/>
              </a:ext>
            </a:extLst>
          </p:cNvPr>
          <p:cNvSpPr txBox="1"/>
          <p:nvPr/>
        </p:nvSpPr>
        <p:spPr>
          <a:xfrm>
            <a:off x="4441978" y="4430561"/>
            <a:ext cx="3952568" cy="738664"/>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Lexend" pitchFamily="2" charset="0"/>
                <a:ea typeface="+mn-ea"/>
                <a:cs typeface="+mn-cs"/>
              </a:rPr>
              <a:t>Strategic Measures: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a:solidFill>
                  <a:prstClr val="white"/>
                </a:solidFill>
                <a:latin typeface="Lexend" pitchFamily="2" charset="0"/>
              </a:rPr>
              <a:t>Measures Off Target but Stable or Improving</a:t>
            </a:r>
            <a:endParaRPr kumimoji="0" lang="en-GB" sz="1400" b="1" i="0" u="none" strike="noStrike" kern="1200" cap="none" spc="0" normalizeH="0" baseline="0" noProof="0">
              <a:ln>
                <a:noFill/>
              </a:ln>
              <a:solidFill>
                <a:prstClr val="white"/>
              </a:solidFill>
              <a:effectLst/>
              <a:uLnTx/>
              <a:uFillTx/>
              <a:latin typeface="Lexend" pitchFamily="2" charset="0"/>
              <a:ea typeface="+mn-ea"/>
              <a:cs typeface="+mn-cs"/>
            </a:endParaRPr>
          </a:p>
        </p:txBody>
      </p:sp>
      <p:sp>
        <p:nvSpPr>
          <p:cNvPr id="10" name="Oval 9">
            <a:extLst>
              <a:ext uri="{FF2B5EF4-FFF2-40B4-BE49-F238E27FC236}">
                <a16:creationId xmlns:a16="http://schemas.microsoft.com/office/drawing/2014/main" id="{C78F335E-FF18-369E-D6F5-9CDD6C093611}"/>
              </a:ext>
            </a:extLst>
          </p:cNvPr>
          <p:cNvSpPr/>
          <p:nvPr/>
        </p:nvSpPr>
        <p:spPr>
          <a:xfrm>
            <a:off x="8264502" y="3449305"/>
            <a:ext cx="874268" cy="84729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2765699C-B1F7-6D66-5D9D-FB246CD1D2DE}"/>
              </a:ext>
            </a:extLst>
          </p:cNvPr>
          <p:cNvSpPr/>
          <p:nvPr/>
        </p:nvSpPr>
        <p:spPr>
          <a:xfrm>
            <a:off x="3697641" y="150751"/>
            <a:ext cx="5053963" cy="835211"/>
          </a:xfrm>
          <a:prstGeom prst="roundRect">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43D3A88D-6DF3-E0FC-E81D-50885E6F0833}"/>
              </a:ext>
            </a:extLst>
          </p:cNvPr>
          <p:cNvSpPr txBox="1"/>
          <p:nvPr/>
        </p:nvSpPr>
        <p:spPr>
          <a:xfrm>
            <a:off x="4368593" y="250820"/>
            <a:ext cx="3750421" cy="738664"/>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Lexend" pitchFamily="2" charset="0"/>
                <a:ea typeface="+mn-ea"/>
                <a:cs typeface="+mn-cs"/>
              </a:rPr>
              <a:t>Strategic Measures: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Lexend" pitchFamily="2" charset="0"/>
                <a:ea typeface="+mn-ea"/>
                <a:cs typeface="+mn-cs"/>
              </a:rPr>
              <a:t>Measures Off Target, Out of Range, and Worsening</a:t>
            </a:r>
          </a:p>
        </p:txBody>
      </p:sp>
      <p:sp>
        <p:nvSpPr>
          <p:cNvPr id="8" name="Oval 7">
            <a:extLst>
              <a:ext uri="{FF2B5EF4-FFF2-40B4-BE49-F238E27FC236}">
                <a16:creationId xmlns:a16="http://schemas.microsoft.com/office/drawing/2014/main" id="{A08EEF54-0C17-6174-FC4B-39C8E9DA0507}"/>
              </a:ext>
            </a:extLst>
          </p:cNvPr>
          <p:cNvSpPr/>
          <p:nvPr/>
        </p:nvSpPr>
        <p:spPr>
          <a:xfrm>
            <a:off x="8236895" y="150751"/>
            <a:ext cx="874268" cy="84729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Graphic 12" descr="Circle with left arrow with solid fill">
            <a:extLst>
              <a:ext uri="{FF2B5EF4-FFF2-40B4-BE49-F238E27FC236}">
                <a16:creationId xmlns:a16="http://schemas.microsoft.com/office/drawing/2014/main" id="{855C3FDD-89CF-8FB4-A193-D9FBAECE92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8209739" y="131221"/>
            <a:ext cx="905786" cy="874270"/>
          </a:xfrm>
          <a:prstGeom prst="rect">
            <a:avLst/>
          </a:prstGeom>
        </p:spPr>
      </p:pic>
      <p:graphicFrame>
        <p:nvGraphicFramePr>
          <p:cNvPr id="12" name="Table 11">
            <a:extLst>
              <a:ext uri="{FF2B5EF4-FFF2-40B4-BE49-F238E27FC236}">
                <a16:creationId xmlns:a16="http://schemas.microsoft.com/office/drawing/2014/main" id="{699E6198-6A34-B7A0-EDB0-864636E0F36C}"/>
              </a:ext>
            </a:extLst>
          </p:cNvPr>
          <p:cNvGraphicFramePr>
            <a:graphicFrameLocks noGrp="1"/>
          </p:cNvGraphicFramePr>
          <p:nvPr>
            <p:extLst>
              <p:ext uri="{D42A27DB-BD31-4B8C-83A1-F6EECF244321}">
                <p14:modId xmlns:p14="http://schemas.microsoft.com/office/powerpoint/2010/main" val="192006752"/>
              </p:ext>
            </p:extLst>
          </p:nvPr>
        </p:nvGraphicFramePr>
        <p:xfrm>
          <a:off x="1513272" y="1119272"/>
          <a:ext cx="10098336" cy="1717610"/>
        </p:xfrm>
        <a:graphic>
          <a:graphicData uri="http://schemas.openxmlformats.org/drawingml/2006/table">
            <a:tbl>
              <a:tblPr firstRow="1" bandRow="1">
                <a:tableStyleId>{5C22544A-7EE6-4342-B048-85BDC9FD1C3A}</a:tableStyleId>
              </a:tblPr>
              <a:tblGrid>
                <a:gridCol w="5462496">
                  <a:extLst>
                    <a:ext uri="{9D8B030D-6E8A-4147-A177-3AD203B41FA5}">
                      <a16:colId xmlns:a16="http://schemas.microsoft.com/office/drawing/2014/main" val="3181978492"/>
                    </a:ext>
                  </a:extLst>
                </a:gridCol>
                <a:gridCol w="845035">
                  <a:extLst>
                    <a:ext uri="{9D8B030D-6E8A-4147-A177-3AD203B41FA5}">
                      <a16:colId xmlns:a16="http://schemas.microsoft.com/office/drawing/2014/main" val="1176251938"/>
                    </a:ext>
                  </a:extLst>
                </a:gridCol>
                <a:gridCol w="758161">
                  <a:extLst>
                    <a:ext uri="{9D8B030D-6E8A-4147-A177-3AD203B41FA5}">
                      <a16:colId xmlns:a16="http://schemas.microsoft.com/office/drawing/2014/main" val="3214162291"/>
                    </a:ext>
                  </a:extLst>
                </a:gridCol>
                <a:gridCol w="758161">
                  <a:extLst>
                    <a:ext uri="{9D8B030D-6E8A-4147-A177-3AD203B41FA5}">
                      <a16:colId xmlns:a16="http://schemas.microsoft.com/office/drawing/2014/main" val="2812973122"/>
                    </a:ext>
                  </a:extLst>
                </a:gridCol>
                <a:gridCol w="758161">
                  <a:extLst>
                    <a:ext uri="{9D8B030D-6E8A-4147-A177-3AD203B41FA5}">
                      <a16:colId xmlns:a16="http://schemas.microsoft.com/office/drawing/2014/main" val="1665466592"/>
                    </a:ext>
                  </a:extLst>
                </a:gridCol>
                <a:gridCol w="758161">
                  <a:extLst>
                    <a:ext uri="{9D8B030D-6E8A-4147-A177-3AD203B41FA5}">
                      <a16:colId xmlns:a16="http://schemas.microsoft.com/office/drawing/2014/main" val="2854916065"/>
                    </a:ext>
                  </a:extLst>
                </a:gridCol>
                <a:gridCol w="758161">
                  <a:extLst>
                    <a:ext uri="{9D8B030D-6E8A-4147-A177-3AD203B41FA5}">
                      <a16:colId xmlns:a16="http://schemas.microsoft.com/office/drawing/2014/main" val="505179741"/>
                    </a:ext>
                  </a:extLst>
                </a:gridCol>
              </a:tblGrid>
              <a:tr h="781799">
                <a:tc>
                  <a:txBody>
                    <a:bodyPr/>
                    <a:lstStyle/>
                    <a:p>
                      <a:pPr algn="ctr">
                        <a:lnSpc>
                          <a:spcPct val="150000"/>
                        </a:lnSpc>
                      </a:pPr>
                      <a:r>
                        <a:rPr lang="en-GB" sz="900">
                          <a:solidFill>
                            <a:schemeClr val="tx1"/>
                          </a:solidFill>
                          <a:latin typeface="Lexend"/>
                        </a:rPr>
                        <a:t>Measure</a:t>
                      </a:r>
                    </a:p>
                  </a:txBody>
                  <a:tcPr anchor="ctr">
                    <a:solidFill>
                      <a:srgbClr val="D9D9D9"/>
                    </a:solidFill>
                  </a:tcPr>
                </a:tc>
                <a:tc>
                  <a:txBody>
                    <a:bodyPr/>
                    <a:lstStyle/>
                    <a:p>
                      <a:pPr algn="ctr">
                        <a:lnSpc>
                          <a:spcPct val="150000"/>
                        </a:lnSpc>
                      </a:pPr>
                      <a:r>
                        <a:rPr lang="en-GB" sz="900">
                          <a:solidFill>
                            <a:schemeClr val="tx1"/>
                          </a:solidFill>
                          <a:latin typeface="Lexend"/>
                        </a:rPr>
                        <a:t>Target</a:t>
                      </a:r>
                    </a:p>
                  </a:txBody>
                  <a:tcPr anchor="ctr">
                    <a:solidFill>
                      <a:srgbClr val="D9D9D9"/>
                    </a:solidFill>
                  </a:tcPr>
                </a:tc>
                <a:tc>
                  <a:txBody>
                    <a:bodyPr/>
                    <a:lstStyle/>
                    <a:p>
                      <a:pPr algn="ctr">
                        <a:lnSpc>
                          <a:spcPct val="150000"/>
                        </a:lnSpc>
                      </a:pPr>
                      <a:r>
                        <a:rPr lang="en-GB" sz="900">
                          <a:solidFill>
                            <a:schemeClr val="tx1"/>
                          </a:solidFill>
                          <a:latin typeface="Lexend"/>
                        </a:rPr>
                        <a:t>Q1: Apr – Jun (2023/24)</a:t>
                      </a:r>
                    </a:p>
                  </a:txBody>
                  <a:tcPr anchor="ctr">
                    <a:solidFill>
                      <a:srgbClr val="D9D9D9"/>
                    </a:solidFill>
                  </a:tcPr>
                </a:tc>
                <a:tc>
                  <a:txBody>
                    <a:bodyPr/>
                    <a:lstStyle/>
                    <a:p>
                      <a:pPr algn="ctr">
                        <a:lnSpc>
                          <a:spcPct val="150000"/>
                        </a:lnSpc>
                      </a:pPr>
                      <a:r>
                        <a:rPr lang="en-GB" sz="900">
                          <a:solidFill>
                            <a:schemeClr val="tx1"/>
                          </a:solidFill>
                          <a:latin typeface="Lexend"/>
                        </a:rPr>
                        <a:t>Q2: July – Sept (2023/24)</a:t>
                      </a:r>
                    </a:p>
                  </a:txBody>
                  <a:tcPr anchor="ctr">
                    <a:solidFill>
                      <a:srgbClr val="D9D9D9"/>
                    </a:solidFill>
                  </a:tcPr>
                </a:tc>
                <a:tc>
                  <a:txBody>
                    <a:bodyPr/>
                    <a:lstStyle/>
                    <a:p>
                      <a:pPr algn="ctr">
                        <a:lnSpc>
                          <a:spcPct val="150000"/>
                        </a:lnSpc>
                      </a:pPr>
                      <a:r>
                        <a:rPr lang="en-GB" sz="900">
                          <a:solidFill>
                            <a:schemeClr val="tx1"/>
                          </a:solidFill>
                          <a:latin typeface="Lexend"/>
                        </a:rPr>
                        <a:t>Q3: Oct – Dec (2023/24)</a:t>
                      </a:r>
                    </a:p>
                  </a:txBody>
                  <a:tcPr anchor="ctr">
                    <a:solidFill>
                      <a:srgbClr val="D9D9D9"/>
                    </a:solidFill>
                  </a:tcPr>
                </a:tc>
                <a:tc>
                  <a:txBody>
                    <a:bodyPr/>
                    <a:lstStyle/>
                    <a:p>
                      <a:pPr algn="ctr">
                        <a:lnSpc>
                          <a:spcPct val="150000"/>
                        </a:lnSpc>
                      </a:pPr>
                      <a:r>
                        <a:rPr lang="en-GB" sz="900">
                          <a:solidFill>
                            <a:schemeClr val="tx1"/>
                          </a:solidFill>
                          <a:latin typeface="Lexend"/>
                        </a:rPr>
                        <a:t>Q4: Jan – Mar (2023/24)</a:t>
                      </a:r>
                    </a:p>
                  </a:txBody>
                  <a:tcPr anchor="ctr">
                    <a:solidFill>
                      <a:srgbClr val="D9D9D9"/>
                    </a:solidFill>
                  </a:tcPr>
                </a:tc>
                <a:tc>
                  <a:txBody>
                    <a:bodyPr/>
                    <a:lstStyle/>
                    <a:p>
                      <a:pPr algn="ctr">
                        <a:lnSpc>
                          <a:spcPct val="150000"/>
                        </a:lnSpc>
                      </a:pPr>
                      <a:r>
                        <a:rPr lang="en-GB" sz="900">
                          <a:solidFill>
                            <a:schemeClr val="tx1"/>
                          </a:solidFill>
                          <a:latin typeface="Lexend"/>
                        </a:rPr>
                        <a:t>Q1: Apr – Jun (2024/25)</a:t>
                      </a:r>
                    </a:p>
                  </a:txBody>
                  <a:tcPr anchor="ctr">
                    <a:solidFill>
                      <a:srgbClr val="D9D9D9"/>
                    </a:solidFill>
                  </a:tcPr>
                </a:tc>
                <a:extLst>
                  <a:ext uri="{0D108BD9-81ED-4DB2-BD59-A6C34878D82A}">
                    <a16:rowId xmlns:a16="http://schemas.microsoft.com/office/drawing/2014/main" val="1492218679"/>
                  </a:ext>
                </a:extLst>
              </a:tr>
              <a:tr h="311937">
                <a:tc>
                  <a:txBody>
                    <a:bodyPr/>
                    <a:lstStyle/>
                    <a:p>
                      <a:pPr algn="l">
                        <a:lnSpc>
                          <a:spcPct val="150000"/>
                        </a:lnSpc>
                      </a:pPr>
                      <a:r>
                        <a:rPr lang="en-GB" sz="900">
                          <a:solidFill>
                            <a:schemeClr val="tx1"/>
                          </a:solidFill>
                          <a:latin typeface="Lexend"/>
                        </a:rPr>
                        <a:t>% families with successful intervention (Family Solutions)</a:t>
                      </a:r>
                    </a:p>
                  </a:txBody>
                  <a:tcPr anchor="ctr">
                    <a:solidFill>
                      <a:srgbClr val="F2F2F2"/>
                    </a:solidFill>
                  </a:tcPr>
                </a:tc>
                <a:tc>
                  <a:txBody>
                    <a:bodyPr/>
                    <a:lstStyle/>
                    <a:p>
                      <a:pPr algn="ctr">
                        <a:lnSpc>
                          <a:spcPct val="150000"/>
                        </a:lnSpc>
                      </a:pPr>
                      <a:r>
                        <a:rPr lang="en-GB" sz="900" b="1">
                          <a:solidFill>
                            <a:schemeClr val="tx1"/>
                          </a:solidFill>
                          <a:latin typeface="Lexend"/>
                        </a:rPr>
                        <a:t>85%</a:t>
                      </a:r>
                    </a:p>
                  </a:txBody>
                  <a:tcPr anchor="ctr">
                    <a:solidFill>
                      <a:srgbClr val="F2F2F2"/>
                    </a:solidFill>
                  </a:tcPr>
                </a:tc>
                <a:tc>
                  <a:txBody>
                    <a:bodyPr/>
                    <a:lstStyle/>
                    <a:p>
                      <a:pPr algn="ctr">
                        <a:lnSpc>
                          <a:spcPct val="150000"/>
                        </a:lnSpc>
                      </a:pPr>
                      <a:r>
                        <a:rPr lang="en-GB" sz="900">
                          <a:solidFill>
                            <a:schemeClr val="tx1"/>
                          </a:solidFill>
                          <a:latin typeface="Lexend"/>
                        </a:rPr>
                        <a:t>79.7%</a:t>
                      </a:r>
                    </a:p>
                  </a:txBody>
                  <a:tcPr anchor="ctr">
                    <a:solidFill>
                      <a:srgbClr val="F2F2F2"/>
                    </a:solidFill>
                  </a:tcPr>
                </a:tc>
                <a:tc>
                  <a:txBody>
                    <a:bodyPr/>
                    <a:lstStyle/>
                    <a:p>
                      <a:pPr algn="ctr">
                        <a:lnSpc>
                          <a:spcPct val="150000"/>
                        </a:lnSpc>
                      </a:pPr>
                      <a:r>
                        <a:rPr lang="en-GB" sz="900">
                          <a:solidFill>
                            <a:schemeClr val="tx1"/>
                          </a:solidFill>
                          <a:latin typeface="Lexend"/>
                        </a:rPr>
                        <a:t>84.9%</a:t>
                      </a:r>
                    </a:p>
                  </a:txBody>
                  <a:tcPr anchor="ctr">
                    <a:solidFill>
                      <a:srgbClr val="F2F2F2"/>
                    </a:solidFill>
                  </a:tcPr>
                </a:tc>
                <a:tc>
                  <a:txBody>
                    <a:bodyPr/>
                    <a:lstStyle/>
                    <a:p>
                      <a:pPr algn="ctr">
                        <a:lnSpc>
                          <a:spcPct val="150000"/>
                        </a:lnSpc>
                      </a:pPr>
                      <a:r>
                        <a:rPr lang="en-GB" sz="900">
                          <a:solidFill>
                            <a:schemeClr val="tx1"/>
                          </a:solidFill>
                          <a:latin typeface="Lexend"/>
                        </a:rPr>
                        <a:t>78.9%</a:t>
                      </a:r>
                    </a:p>
                  </a:txBody>
                  <a:tcPr anchor="ctr">
                    <a:solidFill>
                      <a:srgbClr val="F2F2F2"/>
                    </a:solidFill>
                  </a:tcPr>
                </a:tc>
                <a:tc>
                  <a:txBody>
                    <a:bodyPr/>
                    <a:lstStyle/>
                    <a:p>
                      <a:pPr algn="ctr">
                        <a:lnSpc>
                          <a:spcPct val="150000"/>
                        </a:lnSpc>
                      </a:pPr>
                      <a:r>
                        <a:rPr lang="en-GB" sz="900">
                          <a:solidFill>
                            <a:schemeClr val="tx1"/>
                          </a:solidFill>
                          <a:latin typeface="Lexend"/>
                        </a:rPr>
                        <a:t>82.7%</a:t>
                      </a:r>
                    </a:p>
                  </a:txBody>
                  <a:tcPr anchor="ctr">
                    <a:solidFill>
                      <a:srgbClr val="F2F2F2"/>
                    </a:solidFill>
                  </a:tcPr>
                </a:tc>
                <a:tc>
                  <a:txBody>
                    <a:bodyPr/>
                    <a:lstStyle/>
                    <a:p>
                      <a:pPr algn="ctr">
                        <a:lnSpc>
                          <a:spcPct val="150000"/>
                        </a:lnSpc>
                      </a:pPr>
                      <a:r>
                        <a:rPr lang="en-GB" sz="900">
                          <a:solidFill>
                            <a:schemeClr val="tx1"/>
                          </a:solidFill>
                          <a:latin typeface="Lexend"/>
                        </a:rPr>
                        <a:t>81.6%</a:t>
                      </a:r>
                    </a:p>
                  </a:txBody>
                  <a:tcPr anchor="ctr">
                    <a:solidFill>
                      <a:srgbClr val="FFC000"/>
                    </a:solidFill>
                  </a:tcPr>
                </a:tc>
                <a:extLst>
                  <a:ext uri="{0D108BD9-81ED-4DB2-BD59-A6C34878D82A}">
                    <a16:rowId xmlns:a16="http://schemas.microsoft.com/office/drawing/2014/main" val="3079613186"/>
                  </a:ext>
                </a:extLst>
              </a:tr>
              <a:tr h="311937">
                <a:tc>
                  <a:txBody>
                    <a:bodyPr/>
                    <a:lstStyle/>
                    <a:p>
                      <a:pPr algn="l">
                        <a:lnSpc>
                          <a:spcPct val="150000"/>
                        </a:lnSpc>
                      </a:pPr>
                      <a:r>
                        <a:rPr lang="en-GB" sz="900">
                          <a:solidFill>
                            <a:schemeClr val="tx1"/>
                          </a:solidFill>
                          <a:latin typeface="Lexend"/>
                        </a:rPr>
                        <a:t>The number of children subject to Children in Need plans per 10,000</a:t>
                      </a:r>
                    </a:p>
                  </a:txBody>
                  <a:tcPr anchor="ctr">
                    <a:solidFill>
                      <a:srgbClr val="F2F2F2"/>
                    </a:solidFill>
                  </a:tcPr>
                </a:tc>
                <a:tc>
                  <a:txBody>
                    <a:bodyPr/>
                    <a:lstStyle/>
                    <a:p>
                      <a:pPr algn="ctr">
                        <a:lnSpc>
                          <a:spcPct val="150000"/>
                        </a:lnSpc>
                      </a:pPr>
                      <a:r>
                        <a:rPr lang="en-GB" sz="900" b="1">
                          <a:solidFill>
                            <a:schemeClr val="tx1"/>
                          </a:solidFill>
                          <a:latin typeface="Lexend"/>
                        </a:rPr>
                        <a:t>47.3 – 63.1</a:t>
                      </a:r>
                    </a:p>
                  </a:txBody>
                  <a:tcPr anchor="ctr">
                    <a:solidFill>
                      <a:srgbClr val="F2F2F2"/>
                    </a:solidFill>
                  </a:tcPr>
                </a:tc>
                <a:tc>
                  <a:txBody>
                    <a:bodyPr/>
                    <a:lstStyle/>
                    <a:p>
                      <a:pPr algn="ctr">
                        <a:lnSpc>
                          <a:spcPct val="150000"/>
                        </a:lnSpc>
                      </a:pPr>
                      <a:r>
                        <a:rPr lang="en-GB" sz="900">
                          <a:solidFill>
                            <a:schemeClr val="tx1"/>
                          </a:solidFill>
                          <a:latin typeface="Lexend"/>
                        </a:rPr>
                        <a:t>48.7</a:t>
                      </a:r>
                    </a:p>
                  </a:txBody>
                  <a:tcPr anchor="ctr">
                    <a:solidFill>
                      <a:srgbClr val="F2F2F2"/>
                    </a:solidFill>
                  </a:tcPr>
                </a:tc>
                <a:tc>
                  <a:txBody>
                    <a:bodyPr/>
                    <a:lstStyle/>
                    <a:p>
                      <a:pPr algn="ctr">
                        <a:lnSpc>
                          <a:spcPct val="150000"/>
                        </a:lnSpc>
                      </a:pPr>
                      <a:r>
                        <a:rPr lang="en-GB" sz="900">
                          <a:solidFill>
                            <a:schemeClr val="tx1"/>
                          </a:solidFill>
                          <a:latin typeface="Lexend"/>
                        </a:rPr>
                        <a:t>49.1</a:t>
                      </a:r>
                    </a:p>
                  </a:txBody>
                  <a:tcPr anchor="ctr">
                    <a:solidFill>
                      <a:srgbClr val="F2F2F2"/>
                    </a:solidFill>
                  </a:tcPr>
                </a:tc>
                <a:tc>
                  <a:txBody>
                    <a:bodyPr/>
                    <a:lstStyle/>
                    <a:p>
                      <a:pPr algn="ctr">
                        <a:lnSpc>
                          <a:spcPct val="150000"/>
                        </a:lnSpc>
                      </a:pPr>
                      <a:r>
                        <a:rPr lang="en-GB" sz="900">
                          <a:solidFill>
                            <a:schemeClr val="tx1"/>
                          </a:solidFill>
                          <a:latin typeface="Lexend"/>
                        </a:rPr>
                        <a:t>48.2</a:t>
                      </a:r>
                    </a:p>
                  </a:txBody>
                  <a:tcPr anchor="ctr">
                    <a:solidFill>
                      <a:srgbClr val="F2F2F2"/>
                    </a:solidFill>
                  </a:tcPr>
                </a:tc>
                <a:tc>
                  <a:txBody>
                    <a:bodyPr/>
                    <a:lstStyle/>
                    <a:p>
                      <a:pPr algn="ctr">
                        <a:lnSpc>
                          <a:spcPct val="150000"/>
                        </a:lnSpc>
                      </a:pPr>
                      <a:r>
                        <a:rPr lang="en-GB" sz="900">
                          <a:solidFill>
                            <a:schemeClr val="tx1"/>
                          </a:solidFill>
                          <a:latin typeface="Lexend"/>
                        </a:rPr>
                        <a:t>46.8</a:t>
                      </a:r>
                    </a:p>
                  </a:txBody>
                  <a:tcPr anchor="ctr">
                    <a:solidFill>
                      <a:srgbClr val="F2F2F2"/>
                    </a:solidFill>
                  </a:tcPr>
                </a:tc>
                <a:tc>
                  <a:txBody>
                    <a:bodyPr/>
                    <a:lstStyle/>
                    <a:p>
                      <a:pPr algn="ctr">
                        <a:lnSpc>
                          <a:spcPct val="150000"/>
                        </a:lnSpc>
                      </a:pPr>
                      <a:r>
                        <a:rPr lang="en-GB" sz="900">
                          <a:solidFill>
                            <a:schemeClr val="tx1"/>
                          </a:solidFill>
                          <a:latin typeface="Lexend"/>
                        </a:rPr>
                        <a:t>45.9</a:t>
                      </a:r>
                    </a:p>
                  </a:txBody>
                  <a:tcPr anchor="ctr">
                    <a:solidFill>
                      <a:srgbClr val="FFC000"/>
                    </a:solidFill>
                  </a:tcPr>
                </a:tc>
                <a:extLst>
                  <a:ext uri="{0D108BD9-81ED-4DB2-BD59-A6C34878D82A}">
                    <a16:rowId xmlns:a16="http://schemas.microsoft.com/office/drawing/2014/main" val="860855029"/>
                  </a:ext>
                </a:extLst>
              </a:tr>
              <a:tr h="311937">
                <a:tc>
                  <a:txBody>
                    <a:bodyPr/>
                    <a:lstStyle/>
                    <a:p>
                      <a:pPr algn="l">
                        <a:lnSpc>
                          <a:spcPct val="150000"/>
                        </a:lnSpc>
                      </a:pPr>
                      <a:r>
                        <a:rPr lang="en-GB" sz="900">
                          <a:solidFill>
                            <a:schemeClr val="tx1"/>
                          </a:solidFill>
                          <a:latin typeface="Lexend"/>
                        </a:rPr>
                        <a:t>Collection rate of Council Tax achieved for the year</a:t>
                      </a:r>
                    </a:p>
                  </a:txBody>
                  <a:tcPr anchor="ctr">
                    <a:solidFill>
                      <a:srgbClr val="F2F2F2"/>
                    </a:solidFill>
                  </a:tcPr>
                </a:tc>
                <a:tc>
                  <a:txBody>
                    <a:bodyPr/>
                    <a:lstStyle/>
                    <a:p>
                      <a:pPr algn="ctr">
                        <a:lnSpc>
                          <a:spcPct val="150000"/>
                        </a:lnSpc>
                      </a:pPr>
                      <a:r>
                        <a:rPr lang="en-GB" sz="900" b="1">
                          <a:solidFill>
                            <a:schemeClr val="tx1"/>
                          </a:solidFill>
                          <a:latin typeface="Lexend"/>
                        </a:rPr>
                        <a:t>98%</a:t>
                      </a:r>
                    </a:p>
                  </a:txBody>
                  <a:tcPr anchor="ctr">
                    <a:solidFill>
                      <a:srgbClr val="F2F2F2"/>
                    </a:solidFill>
                  </a:tcPr>
                </a:tc>
                <a:tc>
                  <a:txBody>
                    <a:bodyPr/>
                    <a:lstStyle/>
                    <a:p>
                      <a:pPr algn="ctr">
                        <a:lnSpc>
                          <a:spcPct val="150000"/>
                        </a:lnSpc>
                      </a:pPr>
                      <a:r>
                        <a:rPr lang="en-GB" sz="900">
                          <a:solidFill>
                            <a:schemeClr val="tx1"/>
                          </a:solidFill>
                          <a:latin typeface="Lexend"/>
                        </a:rPr>
                        <a:t>97%</a:t>
                      </a:r>
                    </a:p>
                  </a:txBody>
                  <a:tcPr anchor="ctr">
                    <a:solidFill>
                      <a:srgbClr val="F2F2F2"/>
                    </a:solidFill>
                  </a:tcPr>
                </a:tc>
                <a:tc>
                  <a:txBody>
                    <a:bodyPr/>
                    <a:lstStyle/>
                    <a:p>
                      <a:pPr algn="ctr">
                        <a:lnSpc>
                          <a:spcPct val="150000"/>
                        </a:lnSpc>
                      </a:pPr>
                      <a:r>
                        <a:rPr lang="en-GB" sz="900">
                          <a:solidFill>
                            <a:schemeClr val="tx1"/>
                          </a:solidFill>
                          <a:latin typeface="Lexend"/>
                        </a:rPr>
                        <a:t>96.6%</a:t>
                      </a:r>
                    </a:p>
                  </a:txBody>
                  <a:tcPr anchor="ctr">
                    <a:solidFill>
                      <a:srgbClr val="F2F2F2"/>
                    </a:solidFill>
                  </a:tcPr>
                </a:tc>
                <a:tc>
                  <a:txBody>
                    <a:bodyPr/>
                    <a:lstStyle/>
                    <a:p>
                      <a:pPr algn="ctr">
                        <a:lnSpc>
                          <a:spcPct val="150000"/>
                        </a:lnSpc>
                      </a:pPr>
                      <a:r>
                        <a:rPr lang="en-GB" sz="900">
                          <a:solidFill>
                            <a:schemeClr val="tx1"/>
                          </a:solidFill>
                          <a:latin typeface="Lexend"/>
                        </a:rPr>
                        <a:t>96.7%</a:t>
                      </a:r>
                    </a:p>
                  </a:txBody>
                  <a:tcPr anchor="ctr">
                    <a:solidFill>
                      <a:srgbClr val="F2F2F2"/>
                    </a:solidFill>
                  </a:tcPr>
                </a:tc>
                <a:tc>
                  <a:txBody>
                    <a:bodyPr/>
                    <a:lstStyle/>
                    <a:p>
                      <a:pPr algn="ctr">
                        <a:lnSpc>
                          <a:spcPct val="150000"/>
                        </a:lnSpc>
                      </a:pPr>
                      <a:r>
                        <a:rPr lang="en-GB" sz="900">
                          <a:solidFill>
                            <a:schemeClr val="tx1"/>
                          </a:solidFill>
                          <a:latin typeface="Lexend"/>
                        </a:rPr>
                        <a:t>97%</a:t>
                      </a:r>
                    </a:p>
                  </a:txBody>
                  <a:tcPr anchor="ctr">
                    <a:solidFill>
                      <a:srgbClr val="F2F2F2"/>
                    </a:solidFill>
                  </a:tcPr>
                </a:tc>
                <a:tc>
                  <a:txBody>
                    <a:bodyPr/>
                    <a:lstStyle/>
                    <a:p>
                      <a:pPr algn="ctr">
                        <a:lnSpc>
                          <a:spcPct val="150000"/>
                        </a:lnSpc>
                      </a:pPr>
                      <a:r>
                        <a:rPr lang="en-GB" sz="900">
                          <a:solidFill>
                            <a:schemeClr val="tx1"/>
                          </a:solidFill>
                          <a:latin typeface="Lexend"/>
                        </a:rPr>
                        <a:t>96.8%</a:t>
                      </a:r>
                    </a:p>
                  </a:txBody>
                  <a:tcPr anchor="ctr">
                    <a:solidFill>
                      <a:srgbClr val="FFC000"/>
                    </a:solidFill>
                  </a:tcPr>
                </a:tc>
                <a:extLst>
                  <a:ext uri="{0D108BD9-81ED-4DB2-BD59-A6C34878D82A}">
                    <a16:rowId xmlns:a16="http://schemas.microsoft.com/office/drawing/2014/main" val="1504791405"/>
                  </a:ext>
                </a:extLst>
              </a:tr>
            </a:tbl>
          </a:graphicData>
        </a:graphic>
      </p:graphicFrame>
      <p:graphicFrame>
        <p:nvGraphicFramePr>
          <p:cNvPr id="15" name="Table 14">
            <a:extLst>
              <a:ext uri="{FF2B5EF4-FFF2-40B4-BE49-F238E27FC236}">
                <a16:creationId xmlns:a16="http://schemas.microsoft.com/office/drawing/2014/main" id="{53AD04C9-3108-3328-88A5-77BD10734A5F}"/>
              </a:ext>
            </a:extLst>
          </p:cNvPr>
          <p:cNvGraphicFramePr>
            <a:graphicFrameLocks noGrp="1"/>
          </p:cNvGraphicFramePr>
          <p:nvPr>
            <p:extLst>
              <p:ext uri="{D42A27DB-BD31-4B8C-83A1-F6EECF244321}">
                <p14:modId xmlns:p14="http://schemas.microsoft.com/office/powerpoint/2010/main" val="2161293266"/>
              </p:ext>
            </p:extLst>
          </p:nvPr>
        </p:nvGraphicFramePr>
        <p:xfrm>
          <a:off x="1512627" y="2917668"/>
          <a:ext cx="10100274" cy="1198069"/>
        </p:xfrm>
        <a:graphic>
          <a:graphicData uri="http://schemas.openxmlformats.org/drawingml/2006/table">
            <a:tbl>
              <a:tblPr firstRow="1" bandRow="1"/>
              <a:tblGrid>
                <a:gridCol w="6353432">
                  <a:extLst>
                    <a:ext uri="{9D8B030D-6E8A-4147-A177-3AD203B41FA5}">
                      <a16:colId xmlns:a16="http://schemas.microsoft.com/office/drawing/2014/main" val="4034003538"/>
                    </a:ext>
                  </a:extLst>
                </a:gridCol>
                <a:gridCol w="782591">
                  <a:extLst>
                    <a:ext uri="{9D8B030D-6E8A-4147-A177-3AD203B41FA5}">
                      <a16:colId xmlns:a16="http://schemas.microsoft.com/office/drawing/2014/main" val="3179834191"/>
                    </a:ext>
                  </a:extLst>
                </a:gridCol>
                <a:gridCol w="731106">
                  <a:extLst>
                    <a:ext uri="{9D8B030D-6E8A-4147-A177-3AD203B41FA5}">
                      <a16:colId xmlns:a16="http://schemas.microsoft.com/office/drawing/2014/main" val="2277526569"/>
                    </a:ext>
                  </a:extLst>
                </a:gridCol>
                <a:gridCol w="772295">
                  <a:extLst>
                    <a:ext uri="{9D8B030D-6E8A-4147-A177-3AD203B41FA5}">
                      <a16:colId xmlns:a16="http://schemas.microsoft.com/office/drawing/2014/main" val="742693960"/>
                    </a:ext>
                  </a:extLst>
                </a:gridCol>
                <a:gridCol w="720810">
                  <a:extLst>
                    <a:ext uri="{9D8B030D-6E8A-4147-A177-3AD203B41FA5}">
                      <a16:colId xmlns:a16="http://schemas.microsoft.com/office/drawing/2014/main" val="1836491562"/>
                    </a:ext>
                  </a:extLst>
                </a:gridCol>
                <a:gridCol w="740040">
                  <a:extLst>
                    <a:ext uri="{9D8B030D-6E8A-4147-A177-3AD203B41FA5}">
                      <a16:colId xmlns:a16="http://schemas.microsoft.com/office/drawing/2014/main" val="4213819942"/>
                    </a:ext>
                  </a:extLst>
                </a:gridCol>
              </a:tblGrid>
              <a:tr h="4247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Measure</a:t>
                      </a:r>
                    </a:p>
                  </a:txBody>
                  <a:tcPr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p>
                      <a:pPr lvl="0" algn="ctr">
                        <a:buNone/>
                      </a:pPr>
                      <a:r>
                        <a:rPr lang="en-GB" sz="900" b="0">
                          <a:latin typeface="Lexend"/>
                        </a:rPr>
                        <a:t>Target</a:t>
                      </a:r>
                    </a:p>
                  </a:txBody>
                  <a:tcPr anchor="ctr">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solidFill>
                      <a:srgbClr val="E7E6E6">
                        <a:lumMod val="95000"/>
                      </a:srgbClr>
                    </a:solidFill>
                  </a:tcPr>
                </a:tc>
                <a:tc>
                  <a:txBody>
                    <a:bodyPr/>
                    <a:lstStyle/>
                    <a:p>
                      <a:pPr lvl="0" algn="ctr">
                        <a:buNone/>
                      </a:pPr>
                      <a:r>
                        <a:rPr lang="en-GB" sz="900" b="0">
                          <a:latin typeface="Lexend"/>
                        </a:rPr>
                        <a:t>Dec 2020 – Feb 2021</a:t>
                      </a:r>
                      <a:endParaRPr lang="en-US"/>
                    </a:p>
                  </a:txBody>
                  <a:tcPr anchor="ctr">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solidFill>
                      <a:srgbClr val="E7E6E6">
                        <a:lumMod val="95000"/>
                      </a:srgbClr>
                    </a:solidFill>
                  </a:tcPr>
                </a:tc>
                <a:tc>
                  <a:txBody>
                    <a:bodyPr/>
                    <a:lstStyle/>
                    <a:p>
                      <a:pPr lvl="0" algn="ctr">
                        <a:buNone/>
                      </a:pPr>
                      <a:r>
                        <a:rPr lang="en-GB" sz="900" b="0" i="0" u="none" strike="noStrike">
                          <a:solidFill>
                            <a:srgbClr val="000000"/>
                          </a:solidFill>
                          <a:effectLst/>
                          <a:latin typeface="Lexend"/>
                        </a:rPr>
                        <a:t>Dec 2021 - Feb 2022</a:t>
                      </a:r>
                      <a:endParaRPr lang="en-US"/>
                    </a:p>
                  </a:txBody>
                  <a:tcPr anchor="ctr">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solidFill>
                      <a:srgbClr val="E7E6E6">
                        <a:lumMod val="95000"/>
                      </a:srgbClr>
                    </a:solidFill>
                  </a:tcPr>
                </a:tc>
                <a:tc>
                  <a:txBody>
                    <a:bodyPr/>
                    <a:lstStyle/>
                    <a:p>
                      <a:pPr lvl="0" algn="ctr">
                        <a:buNone/>
                      </a:pPr>
                      <a:r>
                        <a:rPr lang="en-GB" sz="900" b="0" i="0" u="none" strike="noStrike" kern="1200" cap="none" spc="0" normalizeH="0" baseline="0" noProof="0">
                          <a:ln>
                            <a:noFill/>
                          </a:ln>
                          <a:solidFill>
                            <a:srgbClr val="000000"/>
                          </a:solidFill>
                          <a:effectLst/>
                          <a:uLnTx/>
                          <a:uFillTx/>
                          <a:latin typeface="Lexend"/>
                        </a:rPr>
                        <a:t>Dec 2022 - Feb 2023</a:t>
                      </a:r>
                      <a:endParaRPr lang="en-GB" sz="900" b="0">
                        <a:latin typeface="Lexend"/>
                      </a:endParaRPr>
                    </a:p>
                  </a:txBody>
                  <a:tcPr anchor="ctr">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a:lnSpc>
                          <a:spcPct val="100000"/>
                        </a:lnSpc>
                        <a:spcBef>
                          <a:spcPts val="0"/>
                        </a:spcBef>
                        <a:spcAft>
                          <a:spcPts val="0"/>
                        </a:spcAft>
                        <a:buClrTx/>
                        <a:buSzTx/>
                        <a:buFontTx/>
                        <a:buNone/>
                      </a:pPr>
                      <a:r>
                        <a:rPr lang="en-GB" sz="900" b="0" i="0" u="none" strike="noStrike" noProof="0">
                          <a:solidFill>
                            <a:srgbClr val="000000"/>
                          </a:solidFill>
                          <a:effectLst/>
                          <a:latin typeface="Lexend"/>
                        </a:rPr>
                        <a:t>Dec 2023 - Feb 2024</a:t>
                      </a:r>
                      <a:endParaRPr lang="en-US"/>
                    </a:p>
                  </a:txBody>
                  <a:tcPr anchor="ctr">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solidFill>
                      <a:srgbClr val="E7E6E6">
                        <a:lumMod val="95000"/>
                      </a:srgbClr>
                    </a:solidFill>
                  </a:tcPr>
                </a:tc>
                <a:extLst>
                  <a:ext uri="{0D108BD9-81ED-4DB2-BD59-A6C34878D82A}">
                    <a16:rowId xmlns:a16="http://schemas.microsoft.com/office/drawing/2014/main" val="3990252469"/>
                  </a:ext>
                </a:extLst>
              </a:tr>
              <a:tr h="58405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900" b="0" i="0" u="none" strike="noStrike" noProof="0">
                          <a:solidFill>
                            <a:srgbClr val="000000"/>
                          </a:solidFill>
                          <a:effectLst/>
                          <a:latin typeface="Lexend"/>
                        </a:rPr>
                        <a:t>% 16–18-year-olds who are NEET/Unknown (based on three-month average period December – February)</a:t>
                      </a:r>
                      <a:endParaRPr lang="en-US"/>
                    </a:p>
                  </a:txBody>
                  <a:tcPr marL="9349" marR="9349" marT="9349"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900" b="0" i="0" u="none" strike="noStrike">
                          <a:solidFill>
                            <a:srgbClr val="000000"/>
                          </a:solidFill>
                          <a:effectLst/>
                          <a:latin typeface="Lexend"/>
                        </a:rPr>
                        <a:t>5.</a:t>
                      </a:r>
                      <a:r>
                        <a:rPr lang="en-GB" sz="900" b="0" i="0" u="none" strike="noStrike" noProof="0">
                          <a:solidFill>
                            <a:schemeClr val="tx1"/>
                          </a:solidFill>
                          <a:effectLst/>
                          <a:latin typeface="Lexend"/>
                        </a:rPr>
                        <a:t>4%</a:t>
                      </a:r>
                      <a:endParaRPr lang="en-US" sz="900" b="0" i="0" u="none" strike="noStrike" noProof="0">
                        <a:solidFill>
                          <a:srgbClr val="000000"/>
                        </a:solidFill>
                        <a:effectLst/>
                        <a:latin typeface="Lexend"/>
                      </a:endParaRPr>
                    </a:p>
                    <a:p>
                      <a:pPr lvl="0" algn="ctr">
                        <a:buNone/>
                      </a:pPr>
                      <a:r>
                        <a:rPr lang="en-GB" sz="900" b="0" i="0" u="none" strike="noStrike" noProof="0">
                          <a:solidFill>
                            <a:schemeClr val="tx1"/>
                          </a:solidFill>
                          <a:effectLst/>
                          <a:latin typeface="Lexend"/>
                        </a:rPr>
                        <a:t>(for 2023/24)</a:t>
                      </a:r>
                      <a:endParaRPr lang="en-US" sz="900" b="0" i="0" u="none" strike="noStrike" noProof="0">
                        <a:solidFill>
                          <a:srgbClr val="000000"/>
                        </a:solidFill>
                        <a:effectLst/>
                        <a:latin typeface="Lexend"/>
                      </a:endParaRPr>
                    </a:p>
                    <a:p>
                      <a:pPr lvl="0" algn="ctr" defTabSz="914400">
                        <a:buNone/>
                        <a:tabLst/>
                        <a:defRPr/>
                      </a:pPr>
                      <a:endParaRPr lang="en-GB" sz="900" b="0" i="0" u="none" strike="noStrike">
                        <a:solidFill>
                          <a:srgbClr val="000000"/>
                        </a:solidFill>
                        <a:effectLst/>
                        <a:latin typeface="Lexend"/>
                      </a:endParaRPr>
                    </a:p>
                  </a:txBody>
                  <a:tcPr marL="7620" marR="7620" marT="7620" marB="0" anchor="ctr">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noFill/>
                  </a:tcPr>
                </a:tc>
                <a:tc>
                  <a:txBody>
                    <a:bodyPr/>
                    <a:lstStyle/>
                    <a:p>
                      <a:pPr lvl="0" algn="ctr" defTabSz="914400">
                        <a:buNone/>
                        <a:tabLst/>
                        <a:defRPr/>
                      </a:pPr>
                      <a:r>
                        <a:rPr lang="en-GB" sz="900" b="0" i="0" u="none" strike="noStrike">
                          <a:solidFill>
                            <a:srgbClr val="000000"/>
                          </a:solidFill>
                          <a:effectLst/>
                          <a:latin typeface="Lexend"/>
                        </a:rPr>
                        <a:t>4.3%</a:t>
                      </a:r>
                      <a:endParaRPr lang="en-US"/>
                    </a:p>
                  </a:txBody>
                  <a:tcPr marL="7620" marR="7620" marT="7620" marB="0" anchor="ctr">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noFill/>
                  </a:tcPr>
                </a:tc>
                <a:tc>
                  <a:txBody>
                    <a:bodyPr/>
                    <a:lstStyle/>
                    <a:p>
                      <a:pPr lvl="0" algn="ctr">
                        <a:buNone/>
                      </a:pPr>
                      <a:r>
                        <a:rPr lang="en-GB" sz="900" b="0" i="0" u="none" strike="noStrike">
                          <a:solidFill>
                            <a:srgbClr val="000000"/>
                          </a:solidFill>
                          <a:effectLst/>
                          <a:latin typeface="Lexend"/>
                        </a:rPr>
                        <a:t>4.1%</a:t>
                      </a:r>
                      <a:endParaRPr lang="en-US"/>
                    </a:p>
                  </a:txBody>
                  <a:tcPr marL="7620" marR="7620" marT="7620" marB="0" anchor="ctr">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noFill/>
                  </a:tcPr>
                </a:tc>
                <a:tc>
                  <a:txBody>
                    <a:bodyPr/>
                    <a:lstStyle/>
                    <a:p>
                      <a:pPr marL="0" lvl="0" indent="0" algn="ctr">
                        <a:lnSpc>
                          <a:spcPct val="100000"/>
                        </a:lnSpc>
                        <a:spcBef>
                          <a:spcPts val="0"/>
                        </a:spcBef>
                        <a:spcAft>
                          <a:spcPts val="0"/>
                        </a:spcAft>
                        <a:buNone/>
                      </a:pPr>
                      <a:r>
                        <a:rPr lang="en-GB" sz="900" b="0" i="0" u="none" strike="noStrike" kern="1200" cap="none" spc="0" normalizeH="0" baseline="0" noProof="0">
                          <a:ln>
                            <a:noFill/>
                          </a:ln>
                          <a:solidFill>
                            <a:srgbClr val="000000"/>
                          </a:solidFill>
                          <a:effectLst/>
                          <a:uLnTx/>
                          <a:uFillTx/>
                          <a:latin typeface="Lexend"/>
                        </a:rPr>
                        <a:t>5.2% </a:t>
                      </a:r>
                      <a:endParaRPr lang="en-US" b="0" kern="1200" cap="none" spc="0" normalizeH="0" baseline="0">
                        <a:ln>
                          <a:noFill/>
                        </a:ln>
                        <a:uLnTx/>
                        <a:uFillTx/>
                      </a:endParaRPr>
                    </a:p>
                  </a:txBody>
                  <a:tcPr marL="9349" marR="9349" marT="9349" marB="0" anchor="ctr">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900" b="0" i="0" u="none" strike="noStrike" noProof="0">
                        <a:solidFill>
                          <a:srgbClr val="000000"/>
                        </a:solidFill>
                        <a:effectLst/>
                        <a:latin typeface="Lexend"/>
                      </a:endParaRPr>
                    </a:p>
                    <a:p>
                      <a:pPr lvl="0" algn="ctr">
                        <a:buNone/>
                      </a:pPr>
                      <a:endParaRPr lang="en-GB" sz="900" b="1" i="0" u="none" strike="noStrike" noProof="0">
                        <a:solidFill>
                          <a:srgbClr val="000000"/>
                        </a:solidFill>
                        <a:effectLst/>
                        <a:latin typeface="Lexend"/>
                      </a:endParaRPr>
                    </a:p>
                    <a:p>
                      <a:pPr lvl="0" algn="ctr">
                        <a:buNone/>
                      </a:pPr>
                      <a:r>
                        <a:rPr lang="en-GB" sz="900" b="1" i="0" u="none" strike="noStrike" noProof="0">
                          <a:solidFill>
                            <a:srgbClr val="000000"/>
                          </a:solidFill>
                          <a:effectLst/>
                          <a:latin typeface="Lexend"/>
                        </a:rPr>
                        <a:t>7.3% </a:t>
                      </a:r>
                      <a:endParaRPr lang="en-GB"/>
                    </a:p>
                    <a:p>
                      <a:pPr marL="0" marR="0" lvl="0" indent="0" algn="ctr" rtl="0">
                        <a:lnSpc>
                          <a:spcPct val="100000"/>
                        </a:lnSpc>
                        <a:spcBef>
                          <a:spcPts val="0"/>
                        </a:spcBef>
                        <a:spcAft>
                          <a:spcPts val="0"/>
                        </a:spcAft>
                        <a:buClrTx/>
                        <a:buSzTx/>
                        <a:buFontTx/>
                        <a:buNone/>
                      </a:pPr>
                      <a:r>
                        <a:rPr lang="en-GB" sz="900" b="0" i="0" u="none" strike="noStrike">
                          <a:solidFill>
                            <a:srgbClr val="000000"/>
                          </a:solidFill>
                          <a:effectLst/>
                          <a:latin typeface="Wingdings 3"/>
                          <a:sym typeface="Wingdings 3"/>
                        </a:rPr>
                        <a:t>Ç</a:t>
                      </a:r>
                      <a:endParaRPr lang="en-GB"/>
                    </a:p>
                    <a:p>
                      <a:pPr marL="0" marR="0" lvl="0" indent="0" algn="ctr" rtl="0">
                        <a:lnSpc>
                          <a:spcPct val="100000"/>
                        </a:lnSpc>
                        <a:spcBef>
                          <a:spcPts val="0"/>
                        </a:spcBef>
                        <a:spcAft>
                          <a:spcPts val="0"/>
                        </a:spcAft>
                        <a:buClrTx/>
                        <a:buSzTx/>
                        <a:buFontTx/>
                        <a:buNone/>
                      </a:pPr>
                      <a:endParaRPr lang="en-GB" sz="900" b="0" i="0" u="none" strike="noStrike" kern="1200" cap="none" spc="0" normalizeH="0" baseline="0" noProof="0">
                        <a:ln>
                          <a:noFill/>
                        </a:ln>
                        <a:solidFill>
                          <a:schemeClr val="tx1"/>
                        </a:solidFill>
                        <a:effectLst/>
                        <a:uLnTx/>
                        <a:uFillTx/>
                        <a:latin typeface="Wingdings 3"/>
                        <a:sym typeface="Wingdings 3"/>
                      </a:endParaRPr>
                    </a:p>
                  </a:txBody>
                  <a:tcPr marL="9349" marR="9349" marT="9349" marB="0" anchor="ctr">
                    <a:lnL w="12700">
                      <a:solidFill>
                        <a:srgbClr val="000000"/>
                      </a:solidFill>
                    </a:lnL>
                    <a:lnR w="12700">
                      <a:solidFill>
                        <a:srgbClr val="000000"/>
                      </a:solidFill>
                    </a:lnR>
                    <a:lnT w="12700">
                      <a:solidFill>
                        <a:srgbClr val="000000"/>
                      </a:solidFill>
                    </a:lnT>
                    <a:lnB w="12700">
                      <a:solidFill>
                        <a:srgbClr val="000000"/>
                      </a:solidFill>
                    </a:lnB>
                    <a:lnTlToBr w="0">
                      <a:noFill/>
                    </a:lnTlToBr>
                    <a:lnBlToTr w="0">
                      <a:noFill/>
                    </a:lnBlToTr>
                    <a:solidFill>
                      <a:srgbClr val="FF0000"/>
                    </a:solidFill>
                  </a:tcPr>
                </a:tc>
                <a:extLst>
                  <a:ext uri="{0D108BD9-81ED-4DB2-BD59-A6C34878D82A}">
                    <a16:rowId xmlns:a16="http://schemas.microsoft.com/office/drawing/2014/main" val="2796639388"/>
                  </a:ext>
                </a:extLst>
              </a:tr>
            </a:tbl>
          </a:graphicData>
        </a:graphic>
      </p:graphicFrame>
    </p:spTree>
    <p:extLst>
      <p:ext uri="{BB962C8B-B14F-4D97-AF65-F5344CB8AC3E}">
        <p14:creationId xmlns:p14="http://schemas.microsoft.com/office/powerpoint/2010/main" val="100624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07E467-5A5E-CAA5-1BCC-1B06722B7A5C}"/>
              </a:ext>
            </a:extLst>
          </p:cNvPr>
          <p:cNvSpPr>
            <a:spLocks noGrp="1"/>
          </p:cNvSpPr>
          <p:nvPr>
            <p:ph type="sldNum" sz="quarter" idx="12"/>
          </p:nvPr>
        </p:nvSpPr>
        <p:spPr>
          <a:xfrm>
            <a:off x="9355183"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A83EB-D591-46D9-B640-C71F360798B1}" type="slidenum">
              <a:rPr kumimoji="0" lang="en-GB" sz="1200" b="0" i="0" u="none" strike="noStrike" kern="1200" cap="none" spc="0" normalizeH="0" baseline="0" noProof="0" smtClean="0">
                <a:ln>
                  <a:noFill/>
                </a:ln>
                <a:solidFill>
                  <a:prstClr val="black">
                    <a:tint val="75000"/>
                  </a:prstClr>
                </a:solidFill>
                <a:effectLst/>
                <a:uLnTx/>
                <a:uFillTx/>
                <a:latin typeface="Lexen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Lexend" pitchFamily="2" charset="0"/>
              <a:ea typeface="+mn-ea"/>
              <a:cs typeface="+mn-cs"/>
            </a:endParaRPr>
          </a:p>
        </p:txBody>
      </p:sp>
      <p:sp>
        <p:nvSpPr>
          <p:cNvPr id="4" name="Title 2">
            <a:extLst>
              <a:ext uri="{FF2B5EF4-FFF2-40B4-BE49-F238E27FC236}">
                <a16:creationId xmlns:a16="http://schemas.microsoft.com/office/drawing/2014/main" id="{075DFAC5-88CC-2127-6DB6-46885BCA4023}"/>
              </a:ext>
            </a:extLst>
          </p:cNvPr>
          <p:cNvSpPr txBox="1">
            <a:spLocks/>
          </p:cNvSpPr>
          <p:nvPr/>
        </p:nvSpPr>
        <p:spPr>
          <a:xfrm rot="16200000">
            <a:off x="-3054899" y="3053745"/>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ysClr val="window" lastClr="FFFFFF"/>
                </a:solidFill>
                <a:effectLst/>
                <a:uLnTx/>
                <a:uFillTx/>
                <a:latin typeface="Lexend" pitchFamily="2" charset="0"/>
                <a:ea typeface="+mj-ea"/>
                <a:cs typeface="+mj-cs"/>
              </a:rPr>
              <a:t>Strategic Performance: Measures to watch for Quarter 1</a:t>
            </a:r>
          </a:p>
        </p:txBody>
      </p:sp>
      <p:sp>
        <p:nvSpPr>
          <p:cNvPr id="3" name="Rectangle: Rounded Corners 2">
            <a:extLst>
              <a:ext uri="{FF2B5EF4-FFF2-40B4-BE49-F238E27FC236}">
                <a16:creationId xmlns:a16="http://schemas.microsoft.com/office/drawing/2014/main" id="{27434302-9392-5AE1-2FF2-DBC5F0D15E40}"/>
              </a:ext>
            </a:extLst>
          </p:cNvPr>
          <p:cNvSpPr/>
          <p:nvPr/>
        </p:nvSpPr>
        <p:spPr>
          <a:xfrm>
            <a:off x="3667009" y="79322"/>
            <a:ext cx="4798565" cy="646959"/>
          </a:xfrm>
          <a:prstGeom prst="roundRect">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7D75FF54-9D07-FFE9-FBCB-CE528323A5E0}"/>
              </a:ext>
            </a:extLst>
          </p:cNvPr>
          <p:cNvSpPr txBox="1"/>
          <p:nvPr/>
        </p:nvSpPr>
        <p:spPr>
          <a:xfrm>
            <a:off x="3667008" y="167823"/>
            <a:ext cx="4464497"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Lexend" pitchFamily="2" charset="0"/>
                <a:ea typeface="+mn-ea"/>
                <a:cs typeface="+mn-cs"/>
              </a:rPr>
              <a:t>Organisational Health Measures: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Lexend" pitchFamily="2" charset="0"/>
                <a:ea typeface="+mn-ea"/>
                <a:cs typeface="+mn-cs"/>
              </a:rPr>
              <a:t>Measures Off Target, Out of Range, and Worsening</a:t>
            </a:r>
          </a:p>
        </p:txBody>
      </p:sp>
      <p:sp>
        <p:nvSpPr>
          <p:cNvPr id="10" name="Oval 9">
            <a:extLst>
              <a:ext uri="{FF2B5EF4-FFF2-40B4-BE49-F238E27FC236}">
                <a16:creationId xmlns:a16="http://schemas.microsoft.com/office/drawing/2014/main" id="{C78F335E-FF18-369E-D6F5-9CDD6C093611}"/>
              </a:ext>
            </a:extLst>
          </p:cNvPr>
          <p:cNvSpPr/>
          <p:nvPr/>
        </p:nvSpPr>
        <p:spPr>
          <a:xfrm rot="10800000">
            <a:off x="8028647" y="47054"/>
            <a:ext cx="690517" cy="7031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E23F5052-EB67-C5B3-1EF4-C9ED3B1082FE}"/>
              </a:ext>
            </a:extLst>
          </p:cNvPr>
          <p:cNvGraphicFramePr>
            <a:graphicFrameLocks noGrp="1"/>
          </p:cNvGraphicFramePr>
          <p:nvPr>
            <p:extLst>
              <p:ext uri="{D42A27DB-BD31-4B8C-83A1-F6EECF244321}">
                <p14:modId xmlns:p14="http://schemas.microsoft.com/office/powerpoint/2010/main" val="1385256516"/>
              </p:ext>
            </p:extLst>
          </p:nvPr>
        </p:nvGraphicFramePr>
        <p:xfrm>
          <a:off x="1602033" y="796523"/>
          <a:ext cx="9581447" cy="2575919"/>
        </p:xfrm>
        <a:graphic>
          <a:graphicData uri="http://schemas.openxmlformats.org/drawingml/2006/table">
            <a:tbl>
              <a:tblPr firstRow="1" bandRow="1">
                <a:tableStyleId>{5C22544A-7EE6-4342-B048-85BDC9FD1C3A}</a:tableStyleId>
              </a:tblPr>
              <a:tblGrid>
                <a:gridCol w="2665700">
                  <a:extLst>
                    <a:ext uri="{9D8B030D-6E8A-4147-A177-3AD203B41FA5}">
                      <a16:colId xmlns:a16="http://schemas.microsoft.com/office/drawing/2014/main" val="3181978492"/>
                    </a:ext>
                  </a:extLst>
                </a:gridCol>
                <a:gridCol w="760287">
                  <a:extLst>
                    <a:ext uri="{9D8B030D-6E8A-4147-A177-3AD203B41FA5}">
                      <a16:colId xmlns:a16="http://schemas.microsoft.com/office/drawing/2014/main" val="1176251938"/>
                    </a:ext>
                  </a:extLst>
                </a:gridCol>
                <a:gridCol w="1231092">
                  <a:extLst>
                    <a:ext uri="{9D8B030D-6E8A-4147-A177-3AD203B41FA5}">
                      <a16:colId xmlns:a16="http://schemas.microsoft.com/office/drawing/2014/main" val="3214162291"/>
                    </a:ext>
                  </a:extLst>
                </a:gridCol>
                <a:gridCol w="1231092">
                  <a:extLst>
                    <a:ext uri="{9D8B030D-6E8A-4147-A177-3AD203B41FA5}">
                      <a16:colId xmlns:a16="http://schemas.microsoft.com/office/drawing/2014/main" val="2812973122"/>
                    </a:ext>
                  </a:extLst>
                </a:gridCol>
                <a:gridCol w="1231092">
                  <a:extLst>
                    <a:ext uri="{9D8B030D-6E8A-4147-A177-3AD203B41FA5}">
                      <a16:colId xmlns:a16="http://schemas.microsoft.com/office/drawing/2014/main" val="1665466592"/>
                    </a:ext>
                  </a:extLst>
                </a:gridCol>
                <a:gridCol w="1231092">
                  <a:extLst>
                    <a:ext uri="{9D8B030D-6E8A-4147-A177-3AD203B41FA5}">
                      <a16:colId xmlns:a16="http://schemas.microsoft.com/office/drawing/2014/main" val="2854916065"/>
                    </a:ext>
                  </a:extLst>
                </a:gridCol>
                <a:gridCol w="1231092">
                  <a:extLst>
                    <a:ext uri="{9D8B030D-6E8A-4147-A177-3AD203B41FA5}">
                      <a16:colId xmlns:a16="http://schemas.microsoft.com/office/drawing/2014/main" val="505179741"/>
                    </a:ext>
                  </a:extLst>
                </a:gridCol>
              </a:tblGrid>
              <a:tr h="705398">
                <a:tc>
                  <a:txBody>
                    <a:bodyPr/>
                    <a:lstStyle/>
                    <a:p>
                      <a:pPr algn="ctr">
                        <a:lnSpc>
                          <a:spcPct val="150000"/>
                        </a:lnSpc>
                      </a:pPr>
                      <a:r>
                        <a:rPr lang="en-GB" sz="1050">
                          <a:solidFill>
                            <a:schemeClr val="tx1"/>
                          </a:solidFill>
                          <a:latin typeface="Lexend" pitchFamily="2" charset="0"/>
                        </a:rPr>
                        <a:t>Measure</a:t>
                      </a:r>
                    </a:p>
                  </a:txBody>
                  <a:tcPr anchor="ctr">
                    <a:solidFill>
                      <a:srgbClr val="D9D9D9"/>
                    </a:solidFill>
                  </a:tcPr>
                </a:tc>
                <a:tc>
                  <a:txBody>
                    <a:bodyPr/>
                    <a:lstStyle/>
                    <a:p>
                      <a:pPr algn="ctr">
                        <a:lnSpc>
                          <a:spcPct val="150000"/>
                        </a:lnSpc>
                      </a:pPr>
                      <a:r>
                        <a:rPr lang="en-GB" sz="1050">
                          <a:solidFill>
                            <a:schemeClr val="tx1"/>
                          </a:solidFill>
                          <a:latin typeface="Lexend" pitchFamily="2" charset="0"/>
                        </a:rPr>
                        <a:t>Target</a:t>
                      </a:r>
                    </a:p>
                  </a:txBody>
                  <a:tcPr anchor="ctr">
                    <a:solidFill>
                      <a:srgbClr val="D9D9D9"/>
                    </a:solidFill>
                  </a:tcPr>
                </a:tc>
                <a:tc>
                  <a:txBody>
                    <a:bodyPr/>
                    <a:lstStyle/>
                    <a:p>
                      <a:pPr algn="ctr">
                        <a:lnSpc>
                          <a:spcPct val="150000"/>
                        </a:lnSpc>
                      </a:pPr>
                      <a:r>
                        <a:rPr lang="en-GB" sz="1050">
                          <a:solidFill>
                            <a:schemeClr val="tx1"/>
                          </a:solidFill>
                          <a:latin typeface="Lexend" pitchFamily="2" charset="0"/>
                        </a:rPr>
                        <a:t>Q1: Apr – Jun (2023/24)</a:t>
                      </a:r>
                    </a:p>
                  </a:txBody>
                  <a:tcPr anchor="ctr">
                    <a:solidFill>
                      <a:srgbClr val="D9D9D9"/>
                    </a:solidFill>
                  </a:tcPr>
                </a:tc>
                <a:tc>
                  <a:txBody>
                    <a:bodyPr/>
                    <a:lstStyle/>
                    <a:p>
                      <a:pPr algn="ctr">
                        <a:lnSpc>
                          <a:spcPct val="150000"/>
                        </a:lnSpc>
                      </a:pPr>
                      <a:r>
                        <a:rPr lang="en-GB" sz="1050">
                          <a:solidFill>
                            <a:schemeClr val="tx1"/>
                          </a:solidFill>
                          <a:latin typeface="Lexend" pitchFamily="2" charset="0"/>
                        </a:rPr>
                        <a:t>Q2: July – Sept (2023/24)</a:t>
                      </a:r>
                    </a:p>
                  </a:txBody>
                  <a:tcPr anchor="ctr">
                    <a:solidFill>
                      <a:srgbClr val="D9D9D9"/>
                    </a:solidFill>
                  </a:tcPr>
                </a:tc>
                <a:tc>
                  <a:txBody>
                    <a:bodyPr/>
                    <a:lstStyle/>
                    <a:p>
                      <a:pPr algn="ctr">
                        <a:lnSpc>
                          <a:spcPct val="150000"/>
                        </a:lnSpc>
                      </a:pPr>
                      <a:r>
                        <a:rPr lang="en-GB" sz="1050">
                          <a:solidFill>
                            <a:schemeClr val="tx1"/>
                          </a:solidFill>
                          <a:latin typeface="Lexend" pitchFamily="2" charset="0"/>
                        </a:rPr>
                        <a:t>Q3: Oct – Dec (2023/24)</a:t>
                      </a:r>
                    </a:p>
                  </a:txBody>
                  <a:tcPr anchor="ctr">
                    <a:solidFill>
                      <a:srgbClr val="D9D9D9"/>
                    </a:solidFill>
                  </a:tcPr>
                </a:tc>
                <a:tc>
                  <a:txBody>
                    <a:bodyPr/>
                    <a:lstStyle/>
                    <a:p>
                      <a:pPr algn="ctr">
                        <a:lnSpc>
                          <a:spcPct val="150000"/>
                        </a:lnSpc>
                      </a:pPr>
                      <a:r>
                        <a:rPr lang="en-GB" sz="1050">
                          <a:solidFill>
                            <a:schemeClr val="tx1"/>
                          </a:solidFill>
                          <a:latin typeface="Lexend" pitchFamily="2" charset="0"/>
                        </a:rPr>
                        <a:t>Q4: Jan – Mar (2023/24)</a:t>
                      </a:r>
                    </a:p>
                  </a:txBody>
                  <a:tcPr anchor="ctr">
                    <a:solidFill>
                      <a:srgbClr val="D9D9D9"/>
                    </a:solidFill>
                  </a:tcPr>
                </a:tc>
                <a:tc>
                  <a:txBody>
                    <a:bodyPr/>
                    <a:lstStyle/>
                    <a:p>
                      <a:pPr algn="ctr">
                        <a:lnSpc>
                          <a:spcPct val="150000"/>
                        </a:lnSpc>
                      </a:pPr>
                      <a:r>
                        <a:rPr lang="en-GB" sz="1050">
                          <a:solidFill>
                            <a:schemeClr val="tx1"/>
                          </a:solidFill>
                          <a:latin typeface="Lexend" pitchFamily="2" charset="0"/>
                        </a:rPr>
                        <a:t>Q1: Apr – Jun (2024/25)</a:t>
                      </a:r>
                    </a:p>
                  </a:txBody>
                  <a:tcPr anchor="ctr">
                    <a:solidFill>
                      <a:srgbClr val="D9D9D9"/>
                    </a:solidFill>
                  </a:tcPr>
                </a:tc>
                <a:extLst>
                  <a:ext uri="{0D108BD9-81ED-4DB2-BD59-A6C34878D82A}">
                    <a16:rowId xmlns:a16="http://schemas.microsoft.com/office/drawing/2014/main" val="1492218679"/>
                  </a:ext>
                </a:extLst>
              </a:tr>
              <a:tr h="0">
                <a:tc>
                  <a:txBody>
                    <a:bodyPr/>
                    <a:lstStyle/>
                    <a:p>
                      <a:pPr algn="l">
                        <a:lnSpc>
                          <a:spcPct val="150000"/>
                        </a:lnSpc>
                      </a:pPr>
                      <a:r>
                        <a:rPr lang="en-GB" sz="1050">
                          <a:solidFill>
                            <a:schemeClr val="tx1"/>
                          </a:solidFill>
                          <a:latin typeface="Lexend" pitchFamily="2" charset="0"/>
                        </a:rPr>
                        <a:t>SARs Compliance</a:t>
                      </a:r>
                    </a:p>
                  </a:txBody>
                  <a:tcPr anchor="ctr">
                    <a:solidFill>
                      <a:srgbClr val="F2F2F2"/>
                    </a:solidFill>
                  </a:tcPr>
                </a:tc>
                <a:tc>
                  <a:txBody>
                    <a:bodyPr/>
                    <a:lstStyle/>
                    <a:p>
                      <a:pPr algn="ctr">
                        <a:lnSpc>
                          <a:spcPct val="150000"/>
                        </a:lnSpc>
                      </a:pPr>
                      <a:r>
                        <a:rPr lang="en-GB" sz="1050" b="1">
                          <a:solidFill>
                            <a:schemeClr val="tx1"/>
                          </a:solidFill>
                          <a:latin typeface="Lexend" pitchFamily="2" charset="0"/>
                        </a:rPr>
                        <a:t>80%</a:t>
                      </a:r>
                    </a:p>
                  </a:txBody>
                  <a:tcPr anchor="ctr">
                    <a:solidFill>
                      <a:srgbClr val="F2F2F2"/>
                    </a:solidFill>
                  </a:tcPr>
                </a:tc>
                <a:tc>
                  <a:txBody>
                    <a:bodyPr/>
                    <a:lstStyle/>
                    <a:p>
                      <a:pPr algn="ctr">
                        <a:lnSpc>
                          <a:spcPct val="150000"/>
                        </a:lnSpc>
                      </a:pPr>
                      <a:r>
                        <a:rPr lang="en-GB" sz="1050">
                          <a:solidFill>
                            <a:schemeClr val="tx1"/>
                          </a:solidFill>
                          <a:latin typeface="Lexend" pitchFamily="2" charset="0"/>
                        </a:rPr>
                        <a:t>84.3%</a:t>
                      </a:r>
                    </a:p>
                  </a:txBody>
                  <a:tcPr anchor="ctr">
                    <a:solidFill>
                      <a:srgbClr val="F2F2F2"/>
                    </a:solidFill>
                  </a:tcPr>
                </a:tc>
                <a:tc>
                  <a:txBody>
                    <a:bodyPr/>
                    <a:lstStyle/>
                    <a:p>
                      <a:pPr algn="ctr">
                        <a:lnSpc>
                          <a:spcPct val="150000"/>
                        </a:lnSpc>
                      </a:pPr>
                      <a:r>
                        <a:rPr lang="en-GB" sz="1050">
                          <a:solidFill>
                            <a:schemeClr val="tx1"/>
                          </a:solidFill>
                          <a:latin typeface="Lexend" pitchFamily="2" charset="0"/>
                        </a:rPr>
                        <a:t>76%</a:t>
                      </a:r>
                    </a:p>
                  </a:txBody>
                  <a:tcPr anchor="ctr">
                    <a:solidFill>
                      <a:srgbClr val="F2F2F2"/>
                    </a:solidFill>
                  </a:tcPr>
                </a:tc>
                <a:tc>
                  <a:txBody>
                    <a:bodyPr/>
                    <a:lstStyle/>
                    <a:p>
                      <a:pPr algn="ctr">
                        <a:lnSpc>
                          <a:spcPct val="150000"/>
                        </a:lnSpc>
                      </a:pPr>
                      <a:r>
                        <a:rPr lang="en-GB" sz="1050">
                          <a:solidFill>
                            <a:schemeClr val="tx1"/>
                          </a:solidFill>
                          <a:latin typeface="Lexend" pitchFamily="2" charset="0"/>
                        </a:rPr>
                        <a:t>72%</a:t>
                      </a:r>
                    </a:p>
                  </a:txBody>
                  <a:tcPr anchor="ctr">
                    <a:solidFill>
                      <a:srgbClr val="F2F2F2"/>
                    </a:solidFill>
                  </a:tcPr>
                </a:tc>
                <a:tc>
                  <a:txBody>
                    <a:bodyPr/>
                    <a:lstStyle/>
                    <a:p>
                      <a:pPr algn="ctr">
                        <a:lnSpc>
                          <a:spcPct val="150000"/>
                        </a:lnSpc>
                      </a:pPr>
                      <a:r>
                        <a:rPr lang="en-GB" sz="1050">
                          <a:solidFill>
                            <a:schemeClr val="tx1"/>
                          </a:solidFill>
                          <a:latin typeface="Lexend" pitchFamily="2" charset="0"/>
                        </a:rPr>
                        <a:t>76.6%</a:t>
                      </a:r>
                    </a:p>
                  </a:txBody>
                  <a:tcPr anchor="ctr">
                    <a:solidFill>
                      <a:srgbClr val="F2F2F2"/>
                    </a:solidFill>
                  </a:tcPr>
                </a:tc>
                <a:tc>
                  <a:txBody>
                    <a:bodyPr/>
                    <a:lstStyle/>
                    <a:p>
                      <a:pPr algn="ctr">
                        <a:lnSpc>
                          <a:spcPct val="150000"/>
                        </a:lnSpc>
                      </a:pPr>
                      <a:r>
                        <a:rPr lang="en-GB" sz="1050">
                          <a:solidFill>
                            <a:schemeClr val="tx1"/>
                          </a:solidFill>
                          <a:latin typeface="Lexend" pitchFamily="2" charset="0"/>
                        </a:rPr>
                        <a:t>62%</a:t>
                      </a:r>
                    </a:p>
                  </a:txBody>
                  <a:tcPr anchor="ctr">
                    <a:solidFill>
                      <a:srgbClr val="FF0000"/>
                    </a:solidFill>
                  </a:tcPr>
                </a:tc>
                <a:extLst>
                  <a:ext uri="{0D108BD9-81ED-4DB2-BD59-A6C34878D82A}">
                    <a16:rowId xmlns:a16="http://schemas.microsoft.com/office/drawing/2014/main" val="2015053254"/>
                  </a:ext>
                </a:extLst>
              </a:tr>
              <a:tr h="0">
                <a:tc>
                  <a:txBody>
                    <a:bodyPr/>
                    <a:lstStyle/>
                    <a:p>
                      <a:pPr algn="l">
                        <a:lnSpc>
                          <a:spcPct val="150000"/>
                        </a:lnSpc>
                      </a:pPr>
                      <a:r>
                        <a:rPr lang="en-GB" sz="1050" b="1">
                          <a:solidFill>
                            <a:schemeClr val="tx1"/>
                          </a:solidFill>
                          <a:latin typeface="Lexend" pitchFamily="2" charset="0"/>
                        </a:rPr>
                        <a:t>Corporate Governance Training</a:t>
                      </a:r>
                      <a:r>
                        <a:rPr lang="en-GB" sz="1050">
                          <a:solidFill>
                            <a:schemeClr val="tx1"/>
                          </a:solidFill>
                          <a:latin typeface="Lexend" pitchFamily="2" charset="0"/>
                        </a:rPr>
                        <a:t>: ECC – All Modules Completed Rate</a:t>
                      </a:r>
                    </a:p>
                  </a:txBody>
                  <a:tcPr anchor="ctr">
                    <a:solidFill>
                      <a:srgbClr val="F2F2F2"/>
                    </a:solidFill>
                  </a:tcPr>
                </a:tc>
                <a:tc>
                  <a:txBody>
                    <a:bodyPr/>
                    <a:lstStyle/>
                    <a:p>
                      <a:pPr algn="ctr">
                        <a:lnSpc>
                          <a:spcPct val="150000"/>
                        </a:lnSpc>
                      </a:pPr>
                      <a:r>
                        <a:rPr lang="en-GB" sz="1050" b="1">
                          <a:solidFill>
                            <a:schemeClr val="tx1"/>
                          </a:solidFill>
                          <a:latin typeface="Lexend" pitchFamily="2" charset="0"/>
                        </a:rPr>
                        <a:t>90%</a:t>
                      </a:r>
                    </a:p>
                  </a:txBody>
                  <a:tcPr anchor="ctr">
                    <a:solidFill>
                      <a:srgbClr val="F2F2F2"/>
                    </a:solidFill>
                  </a:tcPr>
                </a:tc>
                <a:tc>
                  <a:txBody>
                    <a:bodyPr/>
                    <a:lstStyle/>
                    <a:p>
                      <a:pPr algn="ctr">
                        <a:lnSpc>
                          <a:spcPct val="150000"/>
                        </a:lnSpc>
                      </a:pPr>
                      <a:r>
                        <a:rPr lang="en-GB" sz="1050">
                          <a:solidFill>
                            <a:schemeClr val="tx1"/>
                          </a:solidFill>
                          <a:latin typeface="Lexend" pitchFamily="2" charset="0"/>
                        </a:rPr>
                        <a:t>78.8%</a:t>
                      </a:r>
                    </a:p>
                  </a:txBody>
                  <a:tcPr anchor="ctr">
                    <a:solidFill>
                      <a:srgbClr val="F2F2F2"/>
                    </a:solidFill>
                  </a:tcPr>
                </a:tc>
                <a:tc>
                  <a:txBody>
                    <a:bodyPr/>
                    <a:lstStyle/>
                    <a:p>
                      <a:pPr algn="ctr">
                        <a:lnSpc>
                          <a:spcPct val="150000"/>
                        </a:lnSpc>
                      </a:pPr>
                      <a:r>
                        <a:rPr lang="en-GB" sz="1050">
                          <a:solidFill>
                            <a:schemeClr val="tx1"/>
                          </a:solidFill>
                          <a:latin typeface="Lexend" pitchFamily="2" charset="0"/>
                        </a:rPr>
                        <a:t>79.3%</a:t>
                      </a:r>
                    </a:p>
                  </a:txBody>
                  <a:tcPr anchor="ctr">
                    <a:solidFill>
                      <a:srgbClr val="F2F2F2"/>
                    </a:solidFill>
                  </a:tcPr>
                </a:tc>
                <a:tc>
                  <a:txBody>
                    <a:bodyPr/>
                    <a:lstStyle/>
                    <a:p>
                      <a:pPr algn="ctr">
                        <a:lnSpc>
                          <a:spcPct val="150000"/>
                        </a:lnSpc>
                      </a:pPr>
                      <a:r>
                        <a:rPr lang="en-GB" sz="1050">
                          <a:solidFill>
                            <a:schemeClr val="tx1"/>
                          </a:solidFill>
                          <a:latin typeface="Lexend" pitchFamily="2" charset="0"/>
                        </a:rPr>
                        <a:t>81.5%</a:t>
                      </a:r>
                    </a:p>
                  </a:txBody>
                  <a:tcPr anchor="ctr">
                    <a:solidFill>
                      <a:srgbClr val="F2F2F2"/>
                    </a:solidFill>
                  </a:tcPr>
                </a:tc>
                <a:tc>
                  <a:txBody>
                    <a:bodyPr/>
                    <a:lstStyle/>
                    <a:p>
                      <a:pPr algn="ctr">
                        <a:lnSpc>
                          <a:spcPct val="150000"/>
                        </a:lnSpc>
                      </a:pPr>
                      <a:r>
                        <a:rPr lang="en-GB" sz="1050">
                          <a:solidFill>
                            <a:schemeClr val="tx1"/>
                          </a:solidFill>
                          <a:latin typeface="Lexend" pitchFamily="2" charset="0"/>
                        </a:rPr>
                        <a:t>77.3%</a:t>
                      </a:r>
                    </a:p>
                  </a:txBody>
                  <a:tcPr anchor="ctr">
                    <a:solidFill>
                      <a:srgbClr val="F2F2F2"/>
                    </a:solidFill>
                  </a:tcPr>
                </a:tc>
                <a:tc>
                  <a:txBody>
                    <a:bodyPr/>
                    <a:lstStyle/>
                    <a:p>
                      <a:pPr algn="ctr">
                        <a:lnSpc>
                          <a:spcPct val="150000"/>
                        </a:lnSpc>
                      </a:pPr>
                      <a:r>
                        <a:rPr lang="en-GB" sz="1050">
                          <a:solidFill>
                            <a:schemeClr val="tx1"/>
                          </a:solidFill>
                          <a:latin typeface="Lexend" pitchFamily="2" charset="0"/>
                        </a:rPr>
                        <a:t>73.0%</a:t>
                      </a:r>
                    </a:p>
                  </a:txBody>
                  <a:tcPr anchor="ctr">
                    <a:solidFill>
                      <a:srgbClr val="FFC000"/>
                    </a:solidFill>
                  </a:tcPr>
                </a:tc>
                <a:extLst>
                  <a:ext uri="{0D108BD9-81ED-4DB2-BD59-A6C34878D82A}">
                    <a16:rowId xmlns:a16="http://schemas.microsoft.com/office/drawing/2014/main" val="1463968911"/>
                  </a:ext>
                </a:extLst>
              </a:tr>
              <a:tr h="686278">
                <a:tc>
                  <a:txBody>
                    <a:bodyPr/>
                    <a:lstStyle/>
                    <a:p>
                      <a:pPr algn="l">
                        <a:lnSpc>
                          <a:spcPct val="150000"/>
                        </a:lnSpc>
                      </a:pPr>
                      <a:r>
                        <a:rPr lang="en-GB" sz="1050" b="1">
                          <a:solidFill>
                            <a:schemeClr val="tx1"/>
                          </a:solidFill>
                          <a:latin typeface="Lexend" pitchFamily="2" charset="0"/>
                        </a:rPr>
                        <a:t>Procurement</a:t>
                      </a:r>
                      <a:r>
                        <a:rPr lang="en-GB" sz="1050">
                          <a:solidFill>
                            <a:schemeClr val="tx1"/>
                          </a:solidFill>
                          <a:latin typeface="Lexend" pitchFamily="2" charset="0"/>
                        </a:rPr>
                        <a:t>: Supplier Risk – Percentage of managed suppliers rated as high risk in terms of financial stability </a:t>
                      </a:r>
                    </a:p>
                  </a:txBody>
                  <a:tcPr anchor="ctr">
                    <a:solidFill>
                      <a:srgbClr val="F2F2F2"/>
                    </a:solidFill>
                  </a:tcPr>
                </a:tc>
                <a:tc>
                  <a:txBody>
                    <a:bodyPr/>
                    <a:lstStyle/>
                    <a:p>
                      <a:pPr algn="ctr">
                        <a:lnSpc>
                          <a:spcPct val="150000"/>
                        </a:lnSpc>
                      </a:pPr>
                      <a:r>
                        <a:rPr lang="en-GB" sz="1050" b="1">
                          <a:solidFill>
                            <a:schemeClr val="tx1"/>
                          </a:solidFill>
                          <a:latin typeface="Lexend" pitchFamily="2" charset="0"/>
                        </a:rPr>
                        <a:t>Below 2%</a:t>
                      </a:r>
                    </a:p>
                  </a:txBody>
                  <a:tcPr anchor="ctr">
                    <a:solidFill>
                      <a:srgbClr val="F2F2F2"/>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050">
                          <a:solidFill>
                            <a:schemeClr val="tx1"/>
                          </a:solidFill>
                          <a:latin typeface="Lexend" pitchFamily="2" charset="0"/>
                        </a:rPr>
                        <a:t>3%</a:t>
                      </a:r>
                    </a:p>
                  </a:txBody>
                  <a:tcPr anchor="ctr">
                    <a:solidFill>
                      <a:srgbClr val="F2F2F2"/>
                    </a:solidFill>
                  </a:tcPr>
                </a:tc>
                <a:tc>
                  <a:txBody>
                    <a:bodyPr/>
                    <a:lstStyle/>
                    <a:p>
                      <a:pPr algn="ctr">
                        <a:lnSpc>
                          <a:spcPct val="150000"/>
                        </a:lnSpc>
                      </a:pPr>
                      <a:r>
                        <a:rPr lang="en-GB" sz="1050">
                          <a:solidFill>
                            <a:schemeClr val="tx1"/>
                          </a:solidFill>
                          <a:latin typeface="Lexend" pitchFamily="2" charset="0"/>
                        </a:rPr>
                        <a:t>3%</a:t>
                      </a:r>
                    </a:p>
                  </a:txBody>
                  <a:tcPr anchor="ctr">
                    <a:solidFill>
                      <a:srgbClr val="F2F2F2"/>
                    </a:solidFill>
                  </a:tcPr>
                </a:tc>
                <a:tc>
                  <a:txBody>
                    <a:bodyPr/>
                    <a:lstStyle/>
                    <a:p>
                      <a:pPr algn="ctr">
                        <a:lnSpc>
                          <a:spcPct val="150000"/>
                        </a:lnSpc>
                      </a:pPr>
                      <a:r>
                        <a:rPr lang="en-GB" sz="1050">
                          <a:solidFill>
                            <a:schemeClr val="tx1"/>
                          </a:solidFill>
                          <a:latin typeface="Lexend" pitchFamily="2" charset="0"/>
                        </a:rPr>
                        <a:t>3%</a:t>
                      </a:r>
                    </a:p>
                  </a:txBody>
                  <a:tcPr anchor="ctr">
                    <a:solidFill>
                      <a:srgbClr val="F2F2F2"/>
                    </a:solidFill>
                  </a:tcPr>
                </a:tc>
                <a:tc>
                  <a:txBody>
                    <a:bodyPr/>
                    <a:lstStyle/>
                    <a:p>
                      <a:pPr algn="ctr">
                        <a:lnSpc>
                          <a:spcPct val="150000"/>
                        </a:lnSpc>
                      </a:pPr>
                      <a:r>
                        <a:rPr lang="en-GB" sz="1050">
                          <a:solidFill>
                            <a:schemeClr val="tx1"/>
                          </a:solidFill>
                          <a:latin typeface="Lexend" pitchFamily="2" charset="0"/>
                        </a:rPr>
                        <a:t>3%</a:t>
                      </a:r>
                    </a:p>
                  </a:txBody>
                  <a:tcPr anchor="ctr">
                    <a:solidFill>
                      <a:srgbClr val="F2F2F2"/>
                    </a:solidFill>
                  </a:tcPr>
                </a:tc>
                <a:tc>
                  <a:txBody>
                    <a:bodyPr/>
                    <a:lstStyle/>
                    <a:p>
                      <a:pPr algn="ctr">
                        <a:lnSpc>
                          <a:spcPct val="150000"/>
                        </a:lnSpc>
                      </a:pPr>
                      <a:r>
                        <a:rPr lang="en-GB" sz="1050">
                          <a:solidFill>
                            <a:schemeClr val="tx1"/>
                          </a:solidFill>
                          <a:latin typeface="Lexend" pitchFamily="2" charset="0"/>
                        </a:rPr>
                        <a:t>4%</a:t>
                      </a:r>
                    </a:p>
                  </a:txBody>
                  <a:tcPr anchor="ctr">
                    <a:solidFill>
                      <a:srgbClr val="FF0000"/>
                    </a:solidFill>
                  </a:tcPr>
                </a:tc>
                <a:extLst>
                  <a:ext uri="{0D108BD9-81ED-4DB2-BD59-A6C34878D82A}">
                    <a16:rowId xmlns:a16="http://schemas.microsoft.com/office/drawing/2014/main" val="3876939430"/>
                  </a:ext>
                </a:extLst>
              </a:tr>
            </a:tbl>
          </a:graphicData>
        </a:graphic>
      </p:graphicFrame>
      <p:graphicFrame>
        <p:nvGraphicFramePr>
          <p:cNvPr id="12" name="Table 11">
            <a:extLst>
              <a:ext uri="{FF2B5EF4-FFF2-40B4-BE49-F238E27FC236}">
                <a16:creationId xmlns:a16="http://schemas.microsoft.com/office/drawing/2014/main" id="{3C9AA5BC-85D6-C7EE-A27E-5EBF00DF8442}"/>
              </a:ext>
            </a:extLst>
          </p:cNvPr>
          <p:cNvGraphicFramePr>
            <a:graphicFrameLocks noGrp="1"/>
          </p:cNvGraphicFramePr>
          <p:nvPr>
            <p:extLst>
              <p:ext uri="{D42A27DB-BD31-4B8C-83A1-F6EECF244321}">
                <p14:modId xmlns:p14="http://schemas.microsoft.com/office/powerpoint/2010/main" val="2346233824"/>
              </p:ext>
            </p:extLst>
          </p:nvPr>
        </p:nvGraphicFramePr>
        <p:xfrm>
          <a:off x="1442407" y="4144301"/>
          <a:ext cx="9900698" cy="2690909"/>
        </p:xfrm>
        <a:graphic>
          <a:graphicData uri="http://schemas.openxmlformats.org/drawingml/2006/table">
            <a:tbl>
              <a:tblPr firstRow="1" bandRow="1">
                <a:tableStyleId>{5C22544A-7EE6-4342-B048-85BDC9FD1C3A}</a:tableStyleId>
              </a:tblPr>
              <a:tblGrid>
                <a:gridCol w="5355587">
                  <a:extLst>
                    <a:ext uri="{9D8B030D-6E8A-4147-A177-3AD203B41FA5}">
                      <a16:colId xmlns:a16="http://schemas.microsoft.com/office/drawing/2014/main" val="3181978492"/>
                    </a:ext>
                  </a:extLst>
                </a:gridCol>
                <a:gridCol w="828496">
                  <a:extLst>
                    <a:ext uri="{9D8B030D-6E8A-4147-A177-3AD203B41FA5}">
                      <a16:colId xmlns:a16="http://schemas.microsoft.com/office/drawing/2014/main" val="1176251938"/>
                    </a:ext>
                  </a:extLst>
                </a:gridCol>
                <a:gridCol w="743323">
                  <a:extLst>
                    <a:ext uri="{9D8B030D-6E8A-4147-A177-3AD203B41FA5}">
                      <a16:colId xmlns:a16="http://schemas.microsoft.com/office/drawing/2014/main" val="3214162291"/>
                    </a:ext>
                  </a:extLst>
                </a:gridCol>
                <a:gridCol w="743323">
                  <a:extLst>
                    <a:ext uri="{9D8B030D-6E8A-4147-A177-3AD203B41FA5}">
                      <a16:colId xmlns:a16="http://schemas.microsoft.com/office/drawing/2014/main" val="2812973122"/>
                    </a:ext>
                  </a:extLst>
                </a:gridCol>
                <a:gridCol w="743323">
                  <a:extLst>
                    <a:ext uri="{9D8B030D-6E8A-4147-A177-3AD203B41FA5}">
                      <a16:colId xmlns:a16="http://schemas.microsoft.com/office/drawing/2014/main" val="1665466592"/>
                    </a:ext>
                  </a:extLst>
                </a:gridCol>
                <a:gridCol w="743323">
                  <a:extLst>
                    <a:ext uri="{9D8B030D-6E8A-4147-A177-3AD203B41FA5}">
                      <a16:colId xmlns:a16="http://schemas.microsoft.com/office/drawing/2014/main" val="2854916065"/>
                    </a:ext>
                  </a:extLst>
                </a:gridCol>
                <a:gridCol w="743323">
                  <a:extLst>
                    <a:ext uri="{9D8B030D-6E8A-4147-A177-3AD203B41FA5}">
                      <a16:colId xmlns:a16="http://schemas.microsoft.com/office/drawing/2014/main" val="505179741"/>
                    </a:ext>
                  </a:extLst>
                </a:gridCol>
              </a:tblGrid>
              <a:tr h="945947">
                <a:tc>
                  <a:txBody>
                    <a:bodyPr/>
                    <a:lstStyle/>
                    <a:p>
                      <a:pPr algn="ctr">
                        <a:lnSpc>
                          <a:spcPct val="150000"/>
                        </a:lnSpc>
                      </a:pPr>
                      <a:r>
                        <a:rPr lang="en-GB" sz="900">
                          <a:solidFill>
                            <a:schemeClr val="tx1"/>
                          </a:solidFill>
                          <a:latin typeface="Lexend" pitchFamily="2" charset="0"/>
                        </a:rPr>
                        <a:t>Measure</a:t>
                      </a:r>
                    </a:p>
                  </a:txBody>
                  <a:tcPr anchor="ctr">
                    <a:solidFill>
                      <a:srgbClr val="D9D9D9"/>
                    </a:solidFill>
                  </a:tcPr>
                </a:tc>
                <a:tc>
                  <a:txBody>
                    <a:bodyPr/>
                    <a:lstStyle/>
                    <a:p>
                      <a:pPr algn="ctr">
                        <a:lnSpc>
                          <a:spcPct val="150000"/>
                        </a:lnSpc>
                      </a:pPr>
                      <a:r>
                        <a:rPr lang="en-GB" sz="900">
                          <a:solidFill>
                            <a:schemeClr val="tx1"/>
                          </a:solidFill>
                          <a:latin typeface="Lexend" pitchFamily="2" charset="0"/>
                        </a:rPr>
                        <a:t>Target</a:t>
                      </a:r>
                    </a:p>
                  </a:txBody>
                  <a:tcPr anchor="ctr">
                    <a:solidFill>
                      <a:srgbClr val="D9D9D9"/>
                    </a:solidFill>
                  </a:tcPr>
                </a:tc>
                <a:tc>
                  <a:txBody>
                    <a:bodyPr/>
                    <a:lstStyle/>
                    <a:p>
                      <a:pPr algn="ctr">
                        <a:lnSpc>
                          <a:spcPct val="150000"/>
                        </a:lnSpc>
                      </a:pPr>
                      <a:r>
                        <a:rPr lang="en-GB" sz="900">
                          <a:solidFill>
                            <a:schemeClr val="tx1"/>
                          </a:solidFill>
                          <a:latin typeface="Lexend" pitchFamily="2" charset="0"/>
                        </a:rPr>
                        <a:t>Q1: Apr – Jun (2023/24)</a:t>
                      </a:r>
                    </a:p>
                  </a:txBody>
                  <a:tcPr anchor="ctr">
                    <a:solidFill>
                      <a:srgbClr val="D9D9D9"/>
                    </a:solidFill>
                  </a:tcPr>
                </a:tc>
                <a:tc>
                  <a:txBody>
                    <a:bodyPr/>
                    <a:lstStyle/>
                    <a:p>
                      <a:pPr algn="ctr">
                        <a:lnSpc>
                          <a:spcPct val="150000"/>
                        </a:lnSpc>
                      </a:pPr>
                      <a:r>
                        <a:rPr lang="en-GB" sz="900">
                          <a:solidFill>
                            <a:schemeClr val="tx1"/>
                          </a:solidFill>
                          <a:latin typeface="Lexend" pitchFamily="2" charset="0"/>
                        </a:rPr>
                        <a:t>Q2: July – Sept (2023/24)</a:t>
                      </a:r>
                    </a:p>
                  </a:txBody>
                  <a:tcPr anchor="ctr">
                    <a:solidFill>
                      <a:srgbClr val="D9D9D9"/>
                    </a:solidFill>
                  </a:tcPr>
                </a:tc>
                <a:tc>
                  <a:txBody>
                    <a:bodyPr/>
                    <a:lstStyle/>
                    <a:p>
                      <a:pPr algn="ctr">
                        <a:lnSpc>
                          <a:spcPct val="150000"/>
                        </a:lnSpc>
                      </a:pPr>
                      <a:r>
                        <a:rPr lang="en-GB" sz="900">
                          <a:solidFill>
                            <a:schemeClr val="tx1"/>
                          </a:solidFill>
                          <a:latin typeface="Lexend" pitchFamily="2" charset="0"/>
                        </a:rPr>
                        <a:t>Q3: Oct – Dec (2023/24)</a:t>
                      </a:r>
                    </a:p>
                  </a:txBody>
                  <a:tcPr anchor="ctr">
                    <a:solidFill>
                      <a:srgbClr val="D9D9D9"/>
                    </a:solidFill>
                  </a:tcPr>
                </a:tc>
                <a:tc>
                  <a:txBody>
                    <a:bodyPr/>
                    <a:lstStyle/>
                    <a:p>
                      <a:pPr algn="ctr">
                        <a:lnSpc>
                          <a:spcPct val="150000"/>
                        </a:lnSpc>
                      </a:pPr>
                      <a:r>
                        <a:rPr lang="en-GB" sz="900">
                          <a:solidFill>
                            <a:schemeClr val="tx1"/>
                          </a:solidFill>
                          <a:latin typeface="Lexend" pitchFamily="2" charset="0"/>
                        </a:rPr>
                        <a:t>Q4: Jan – Mar (2023/24)</a:t>
                      </a:r>
                    </a:p>
                  </a:txBody>
                  <a:tcPr anchor="ctr">
                    <a:solidFill>
                      <a:srgbClr val="D9D9D9"/>
                    </a:solidFill>
                  </a:tcPr>
                </a:tc>
                <a:tc>
                  <a:txBody>
                    <a:bodyPr/>
                    <a:lstStyle/>
                    <a:p>
                      <a:pPr algn="ctr">
                        <a:lnSpc>
                          <a:spcPct val="150000"/>
                        </a:lnSpc>
                      </a:pPr>
                      <a:r>
                        <a:rPr lang="en-GB" sz="900">
                          <a:solidFill>
                            <a:schemeClr val="tx1"/>
                          </a:solidFill>
                          <a:latin typeface="Lexend" pitchFamily="2" charset="0"/>
                        </a:rPr>
                        <a:t>Q1: Apr – Jun (2024/25)</a:t>
                      </a:r>
                    </a:p>
                  </a:txBody>
                  <a:tcPr anchor="ctr">
                    <a:solidFill>
                      <a:srgbClr val="D9D9D9"/>
                    </a:solidFill>
                  </a:tcPr>
                </a:tc>
                <a:extLst>
                  <a:ext uri="{0D108BD9-81ED-4DB2-BD59-A6C34878D82A}">
                    <a16:rowId xmlns:a16="http://schemas.microsoft.com/office/drawing/2014/main" val="1492218679"/>
                  </a:ext>
                </a:extLst>
              </a:tr>
              <a:tr h="727371">
                <a:tc>
                  <a:txBody>
                    <a:bodyPr/>
                    <a:lstStyle/>
                    <a:p>
                      <a:pPr algn="l">
                        <a:lnSpc>
                          <a:spcPct val="150000"/>
                        </a:lnSpc>
                      </a:pPr>
                      <a:r>
                        <a:rPr lang="en-GB" sz="900">
                          <a:solidFill>
                            <a:schemeClr val="tx1"/>
                          </a:solidFill>
                          <a:latin typeface="Lexend" pitchFamily="2" charset="0"/>
                        </a:rPr>
                        <a:t>Number of Moderate audit action that are six months or more past their due date</a:t>
                      </a:r>
                    </a:p>
                  </a:txBody>
                  <a:tcPr anchor="ctr">
                    <a:solidFill>
                      <a:srgbClr val="F2F2F2"/>
                    </a:solidFill>
                  </a:tcPr>
                </a:tc>
                <a:tc>
                  <a:txBody>
                    <a:bodyPr/>
                    <a:lstStyle/>
                    <a:p>
                      <a:pPr algn="ctr">
                        <a:lnSpc>
                          <a:spcPct val="150000"/>
                        </a:lnSpc>
                      </a:pPr>
                      <a:r>
                        <a:rPr lang="en-GB" sz="900" b="1">
                          <a:solidFill>
                            <a:schemeClr val="tx1"/>
                          </a:solidFill>
                          <a:latin typeface="Lexend" pitchFamily="2" charset="0"/>
                        </a:rPr>
                        <a:t>0 = G</a:t>
                      </a:r>
                    </a:p>
                    <a:p>
                      <a:pPr algn="ctr">
                        <a:lnSpc>
                          <a:spcPct val="150000"/>
                        </a:lnSpc>
                      </a:pPr>
                      <a:r>
                        <a:rPr lang="en-GB" sz="900" b="1">
                          <a:solidFill>
                            <a:schemeClr val="tx1"/>
                          </a:solidFill>
                          <a:latin typeface="Lexend" pitchFamily="2" charset="0"/>
                        </a:rPr>
                        <a:t>1-20 = A</a:t>
                      </a:r>
                    </a:p>
                    <a:p>
                      <a:pPr algn="ctr">
                        <a:lnSpc>
                          <a:spcPct val="150000"/>
                        </a:lnSpc>
                      </a:pPr>
                      <a:r>
                        <a:rPr lang="en-GB" sz="900" b="1">
                          <a:solidFill>
                            <a:schemeClr val="tx1"/>
                          </a:solidFill>
                          <a:latin typeface="Lexend" pitchFamily="2" charset="0"/>
                        </a:rPr>
                        <a:t>21+ = R</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24</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27</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34</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32</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12</a:t>
                      </a:r>
                    </a:p>
                  </a:txBody>
                  <a:tcPr anchor="ctr">
                    <a:solidFill>
                      <a:srgbClr val="FFC000"/>
                    </a:solidFill>
                  </a:tcPr>
                </a:tc>
                <a:extLst>
                  <a:ext uri="{0D108BD9-81ED-4DB2-BD59-A6C34878D82A}">
                    <a16:rowId xmlns:a16="http://schemas.microsoft.com/office/drawing/2014/main" val="2015053254"/>
                  </a:ext>
                </a:extLst>
              </a:tr>
              <a:tr h="727371">
                <a:tc>
                  <a:txBody>
                    <a:bodyPr/>
                    <a:lstStyle/>
                    <a:p>
                      <a:pPr algn="l">
                        <a:lnSpc>
                          <a:spcPct val="150000"/>
                        </a:lnSpc>
                      </a:pPr>
                      <a:r>
                        <a:rPr lang="en-GB" sz="900">
                          <a:solidFill>
                            <a:schemeClr val="tx1"/>
                          </a:solidFill>
                          <a:latin typeface="Lexend" pitchFamily="2" charset="0"/>
                        </a:rPr>
                        <a:t>Number of Critical or Major audit actions one month or more past their due date</a:t>
                      </a:r>
                    </a:p>
                  </a:txBody>
                  <a:tcPr anchor="ctr">
                    <a:solidFill>
                      <a:srgbClr val="F2F2F2"/>
                    </a:solidFill>
                  </a:tcPr>
                </a:tc>
                <a:tc>
                  <a:txBody>
                    <a:bodyPr/>
                    <a:lstStyle/>
                    <a:p>
                      <a:pPr algn="ctr">
                        <a:lnSpc>
                          <a:spcPct val="150000"/>
                        </a:lnSpc>
                      </a:pPr>
                      <a:r>
                        <a:rPr lang="en-GB" sz="900" b="1">
                          <a:solidFill>
                            <a:schemeClr val="tx1"/>
                          </a:solidFill>
                          <a:latin typeface="Lexend" pitchFamily="2" charset="0"/>
                        </a:rPr>
                        <a:t>0 = G</a:t>
                      </a:r>
                    </a:p>
                    <a:p>
                      <a:pPr algn="ctr">
                        <a:lnSpc>
                          <a:spcPct val="150000"/>
                        </a:lnSpc>
                      </a:pPr>
                      <a:r>
                        <a:rPr lang="en-GB" sz="900" b="1">
                          <a:solidFill>
                            <a:schemeClr val="tx1"/>
                          </a:solidFill>
                          <a:latin typeface="Lexend" pitchFamily="2" charset="0"/>
                        </a:rPr>
                        <a:t>1-6 = A</a:t>
                      </a:r>
                    </a:p>
                    <a:p>
                      <a:pPr algn="ctr">
                        <a:lnSpc>
                          <a:spcPct val="150000"/>
                        </a:lnSpc>
                      </a:pPr>
                      <a:r>
                        <a:rPr lang="en-GB" sz="900" b="1">
                          <a:solidFill>
                            <a:schemeClr val="tx1"/>
                          </a:solidFill>
                          <a:latin typeface="Lexend" pitchFamily="2" charset="0"/>
                        </a:rPr>
                        <a:t>7+ = R</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4</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7</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15</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12</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6</a:t>
                      </a:r>
                    </a:p>
                  </a:txBody>
                  <a:tcPr anchor="ctr">
                    <a:solidFill>
                      <a:srgbClr val="FFC000"/>
                    </a:solidFill>
                  </a:tcPr>
                </a:tc>
                <a:extLst>
                  <a:ext uri="{0D108BD9-81ED-4DB2-BD59-A6C34878D82A}">
                    <a16:rowId xmlns:a16="http://schemas.microsoft.com/office/drawing/2014/main" val="1463968911"/>
                  </a:ext>
                </a:extLst>
              </a:tr>
              <a:tr h="290220">
                <a:tc>
                  <a:txBody>
                    <a:bodyPr/>
                    <a:lstStyle/>
                    <a:p>
                      <a:pPr algn="l">
                        <a:lnSpc>
                          <a:spcPct val="150000"/>
                        </a:lnSpc>
                      </a:pPr>
                      <a:r>
                        <a:rPr lang="en-GB" sz="900">
                          <a:solidFill>
                            <a:schemeClr val="tx1"/>
                          </a:solidFill>
                          <a:latin typeface="Lexend" pitchFamily="2" charset="0"/>
                        </a:rPr>
                        <a:t>Technology – Operations: % of incidents resolved in SLA (3-month Average)</a:t>
                      </a:r>
                    </a:p>
                  </a:txBody>
                  <a:tcPr anchor="ctr">
                    <a:solidFill>
                      <a:srgbClr val="F2F2F2"/>
                    </a:solidFill>
                  </a:tcPr>
                </a:tc>
                <a:tc>
                  <a:txBody>
                    <a:bodyPr/>
                    <a:lstStyle/>
                    <a:p>
                      <a:pPr algn="ctr">
                        <a:lnSpc>
                          <a:spcPct val="150000"/>
                        </a:lnSpc>
                      </a:pPr>
                      <a:r>
                        <a:rPr lang="en-GB" sz="900" b="1">
                          <a:solidFill>
                            <a:schemeClr val="tx1"/>
                          </a:solidFill>
                          <a:latin typeface="Lexend" pitchFamily="2" charset="0"/>
                        </a:rPr>
                        <a:t>95%</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88.3%</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92%</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89.2%</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93.06%</a:t>
                      </a:r>
                    </a:p>
                  </a:txBody>
                  <a:tcPr anchor="ctr">
                    <a:solidFill>
                      <a:srgbClr val="F2F2F2"/>
                    </a:solidFill>
                  </a:tcPr>
                </a:tc>
                <a:tc>
                  <a:txBody>
                    <a:bodyPr/>
                    <a:lstStyle/>
                    <a:p>
                      <a:pPr algn="ctr">
                        <a:lnSpc>
                          <a:spcPct val="150000"/>
                        </a:lnSpc>
                      </a:pPr>
                      <a:r>
                        <a:rPr lang="en-GB" sz="900">
                          <a:solidFill>
                            <a:schemeClr val="tx1"/>
                          </a:solidFill>
                          <a:latin typeface="Lexend" pitchFamily="2" charset="0"/>
                        </a:rPr>
                        <a:t>93.02%</a:t>
                      </a:r>
                    </a:p>
                  </a:txBody>
                  <a:tcPr anchor="ctr">
                    <a:solidFill>
                      <a:srgbClr val="FFC000"/>
                    </a:solidFill>
                  </a:tcPr>
                </a:tc>
                <a:extLst>
                  <a:ext uri="{0D108BD9-81ED-4DB2-BD59-A6C34878D82A}">
                    <a16:rowId xmlns:a16="http://schemas.microsoft.com/office/drawing/2014/main" val="3876939430"/>
                  </a:ext>
                </a:extLst>
              </a:tr>
            </a:tbl>
          </a:graphicData>
        </a:graphic>
      </p:graphicFrame>
      <p:sp>
        <p:nvSpPr>
          <p:cNvPr id="5" name="Rectangle: Rounded Corners 4">
            <a:extLst>
              <a:ext uri="{FF2B5EF4-FFF2-40B4-BE49-F238E27FC236}">
                <a16:creationId xmlns:a16="http://schemas.microsoft.com/office/drawing/2014/main" id="{E2F0DA06-C746-BAEC-4D06-037557ADACB9}"/>
              </a:ext>
            </a:extLst>
          </p:cNvPr>
          <p:cNvSpPr/>
          <p:nvPr/>
        </p:nvSpPr>
        <p:spPr>
          <a:xfrm>
            <a:off x="3696717" y="3428228"/>
            <a:ext cx="4798565" cy="646959"/>
          </a:xfrm>
          <a:prstGeom prst="roundRect">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Graphic 5" descr="Circle with left arrow with solid fill">
            <a:extLst>
              <a:ext uri="{FF2B5EF4-FFF2-40B4-BE49-F238E27FC236}">
                <a16:creationId xmlns:a16="http://schemas.microsoft.com/office/drawing/2014/main" id="{98229E76-7FE8-22EA-7685-BD44BEA12C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8014948" y="18630"/>
            <a:ext cx="787447" cy="760048"/>
          </a:xfrm>
          <a:prstGeom prst="rect">
            <a:avLst/>
          </a:prstGeom>
        </p:spPr>
      </p:pic>
      <p:sp>
        <p:nvSpPr>
          <p:cNvPr id="7" name="Oval 6">
            <a:extLst>
              <a:ext uri="{FF2B5EF4-FFF2-40B4-BE49-F238E27FC236}">
                <a16:creationId xmlns:a16="http://schemas.microsoft.com/office/drawing/2014/main" id="{6B39A697-21C3-2422-B453-7EB04F6027A7}"/>
              </a:ext>
            </a:extLst>
          </p:cNvPr>
          <p:cNvSpPr/>
          <p:nvPr/>
        </p:nvSpPr>
        <p:spPr>
          <a:xfrm rot="10800000">
            <a:off x="7999361" y="3400107"/>
            <a:ext cx="690517" cy="7031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Graphic 10" descr="Circle with left arrow with solid fill">
            <a:extLst>
              <a:ext uri="{FF2B5EF4-FFF2-40B4-BE49-F238E27FC236}">
                <a16:creationId xmlns:a16="http://schemas.microsoft.com/office/drawing/2014/main" id="{CC1C84A5-D7CC-C5CA-A888-E84283FAEA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125452">
            <a:off x="8014947" y="3371682"/>
            <a:ext cx="787447" cy="760048"/>
          </a:xfrm>
          <a:prstGeom prst="rect">
            <a:avLst/>
          </a:prstGeom>
        </p:spPr>
      </p:pic>
      <p:sp>
        <p:nvSpPr>
          <p:cNvPr id="13" name="TextBox 12">
            <a:extLst>
              <a:ext uri="{FF2B5EF4-FFF2-40B4-BE49-F238E27FC236}">
                <a16:creationId xmlns:a16="http://schemas.microsoft.com/office/drawing/2014/main" id="{CA1B3B23-DFB3-4125-0FD2-B92944D39359}"/>
              </a:ext>
            </a:extLst>
          </p:cNvPr>
          <p:cNvSpPr txBox="1"/>
          <p:nvPr/>
        </p:nvSpPr>
        <p:spPr>
          <a:xfrm>
            <a:off x="3701819" y="3485559"/>
            <a:ext cx="4464497"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Lexend" pitchFamily="2" charset="0"/>
                <a:ea typeface="+mn-ea"/>
                <a:cs typeface="+mn-cs"/>
              </a:rPr>
              <a:t>Organisational Health Measures: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Lexend" pitchFamily="2" charset="0"/>
                <a:ea typeface="+mn-ea"/>
                <a:cs typeface="+mn-cs"/>
              </a:rPr>
              <a:t>Measures Off Target but Stable or Improving</a:t>
            </a:r>
          </a:p>
        </p:txBody>
      </p:sp>
    </p:spTree>
    <p:extLst>
      <p:ext uri="{BB962C8B-B14F-4D97-AF65-F5344CB8AC3E}">
        <p14:creationId xmlns:p14="http://schemas.microsoft.com/office/powerpoint/2010/main" val="3549612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2799-9C63-BC5D-258F-4C3BF382B345}"/>
              </a:ext>
            </a:extLst>
          </p:cNvPr>
          <p:cNvSpPr>
            <a:spLocks noGrp="1"/>
          </p:cNvSpPr>
          <p:nvPr>
            <p:ph type="title"/>
          </p:nvPr>
        </p:nvSpPr>
        <p:spPr>
          <a:xfrm>
            <a:off x="539999" y="1494000"/>
            <a:ext cx="9765535" cy="1310400"/>
          </a:xfrm>
        </p:spPr>
        <p:txBody>
          <a:bodyPr/>
          <a:lstStyle/>
          <a:p>
            <a:r>
              <a:rPr lang="en-GB" sz="4400">
                <a:latin typeface="Lexend" pitchFamily="2" charset="0"/>
              </a:rPr>
              <a:t>Strategic Performance Measures </a:t>
            </a:r>
            <a:br>
              <a:rPr lang="en-GB" sz="4400">
                <a:latin typeface="Lexend" pitchFamily="2" charset="0"/>
              </a:rPr>
            </a:br>
            <a:br>
              <a:rPr lang="en-GB" sz="4400">
                <a:latin typeface="Lexend" pitchFamily="2" charset="0"/>
              </a:rPr>
            </a:br>
            <a:r>
              <a:rPr lang="en-GB" sz="2800" b="0">
                <a:latin typeface="Lexend" pitchFamily="2" charset="0"/>
              </a:rPr>
              <a:t>Quarter 1 2024/25 outturns</a:t>
            </a:r>
            <a:endParaRPr lang="en-GB" sz="4400" b="0">
              <a:latin typeface="Lexend" pitchFamily="2" charset="0"/>
            </a:endParaRPr>
          </a:p>
        </p:txBody>
      </p:sp>
      <p:sp>
        <p:nvSpPr>
          <p:cNvPr id="6" name="Text Placeholder 2">
            <a:extLst>
              <a:ext uri="{FF2B5EF4-FFF2-40B4-BE49-F238E27FC236}">
                <a16:creationId xmlns:a16="http://schemas.microsoft.com/office/drawing/2014/main" id="{EB72B622-B56B-DF1D-7051-4FC347E90DD1}"/>
              </a:ext>
            </a:extLst>
          </p:cNvPr>
          <p:cNvSpPr txBox="1">
            <a:spLocks/>
          </p:cNvSpPr>
          <p:nvPr/>
        </p:nvSpPr>
        <p:spPr>
          <a:xfrm>
            <a:off x="526936" y="5687577"/>
            <a:ext cx="8550389" cy="79240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2300" b="0" kern="1200">
                <a:solidFill>
                  <a:schemeClr val="bg1"/>
                </a:solidFill>
                <a:latin typeface="Calibri Light" panose="020F0302020204030204" pitchFamily="34" charset="0"/>
                <a:ea typeface="+mn-ea"/>
                <a:cs typeface="Calibri Light" panose="020F0302020204030204" pitchFamily="34" charset="0"/>
              </a:defRPr>
            </a:lvl1pPr>
            <a:lvl2pPr marL="457200" indent="0" algn="l" defTabSz="914400" rtl="0" eaLnBrk="1" latinLnBrk="0" hangingPunct="1">
              <a:lnSpc>
                <a:spcPct val="100000"/>
              </a:lnSpc>
              <a:spcBef>
                <a:spcPts val="0"/>
              </a:spcBef>
              <a:spcAft>
                <a:spcPts val="1134"/>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defRPr/>
            </a:pPr>
            <a:r>
              <a:rPr lang="en-GB" sz="1400">
                <a:solidFill>
                  <a:prstClr val="white"/>
                </a:solidFill>
                <a:latin typeface="Lexend" pitchFamily="2" charset="0"/>
              </a:rPr>
              <a:t>RAG ratings are generated from the outturn for this quarter, projections for end of year outturns, and professional judgement based on knowledge of service delivery. </a:t>
            </a:r>
          </a:p>
          <a:p>
            <a:endParaRPr lang="en-GB" sz="1800">
              <a:latin typeface="+mn-lt"/>
            </a:endParaRPr>
          </a:p>
        </p:txBody>
      </p:sp>
    </p:spTree>
    <p:extLst>
      <p:ext uri="{BB962C8B-B14F-4D97-AF65-F5344CB8AC3E}">
        <p14:creationId xmlns:p14="http://schemas.microsoft.com/office/powerpoint/2010/main" val="405411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797FE90A-97FC-7A25-BDE5-901E6C0250AB}"/>
              </a:ext>
            </a:extLst>
          </p:cNvPr>
          <p:cNvSpPr/>
          <p:nvPr/>
        </p:nvSpPr>
        <p:spPr>
          <a:xfrm>
            <a:off x="7708870" y="520270"/>
            <a:ext cx="4381750" cy="5450465"/>
          </a:xfrm>
          <a:prstGeom prst="roundRect">
            <a:avLst>
              <a:gd name="adj" fmla="val 2862"/>
            </a:avLst>
          </a:prstGeom>
          <a:solidFill>
            <a:srgbClr val="70AD47">
              <a:alpha val="38000"/>
            </a:srgbClr>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Calibri"/>
            </a:endParaRPr>
          </a:p>
        </p:txBody>
      </p:sp>
      <p:sp>
        <p:nvSpPr>
          <p:cNvPr id="3" name="Slide Number Placeholder 2">
            <a:extLst>
              <a:ext uri="{FF2B5EF4-FFF2-40B4-BE49-F238E27FC236}">
                <a16:creationId xmlns:a16="http://schemas.microsoft.com/office/drawing/2014/main" id="{4E4D2080-4ABB-B346-E410-C8487DA51B72}"/>
              </a:ext>
            </a:extLst>
          </p:cNvPr>
          <p:cNvSpPr>
            <a:spLocks noGrp="1"/>
          </p:cNvSpPr>
          <p:nvPr>
            <p:ph type="sldNum" sz="quarter" idx="12"/>
          </p:nvPr>
        </p:nvSpPr>
        <p:spPr>
          <a:xfrm>
            <a:off x="9413344" y="6492875"/>
            <a:ext cx="2743200" cy="365125"/>
          </a:xfrm>
        </p:spPr>
        <p:txBody>
          <a:bodyPr/>
          <a:lstStyle/>
          <a:p>
            <a:fld id="{941A83EB-D591-46D9-B640-C71F360798B1}" type="slidenum">
              <a:rPr lang="en-GB" smtClean="0">
                <a:latin typeface="Lexend" pitchFamily="2" charset="0"/>
              </a:rPr>
              <a:t>9</a:t>
            </a:fld>
            <a:endParaRPr lang="en-GB">
              <a:latin typeface="Lexend" pitchFamily="2" charset="0"/>
            </a:endParaRPr>
          </a:p>
        </p:txBody>
      </p:sp>
      <p:sp>
        <p:nvSpPr>
          <p:cNvPr id="9" name="Title 4">
            <a:extLst>
              <a:ext uri="{FF2B5EF4-FFF2-40B4-BE49-F238E27FC236}">
                <a16:creationId xmlns:a16="http://schemas.microsoft.com/office/drawing/2014/main" id="{F1A3B549-F86A-571F-6D5E-4952BE4E2EA7}"/>
              </a:ext>
            </a:extLst>
          </p:cNvPr>
          <p:cNvSpPr txBox="1">
            <a:spLocks/>
          </p:cNvSpPr>
          <p:nvPr/>
        </p:nvSpPr>
        <p:spPr>
          <a:xfrm rot="16200000">
            <a:off x="-3054899" y="3053745"/>
            <a:ext cx="6858001" cy="750508"/>
          </a:xfrm>
          <a:prstGeom prst="rect">
            <a:avLst/>
          </a:prstGeom>
          <a:solidFill>
            <a:srgbClr val="3A7D64"/>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ysClr val="window" lastClr="FFFFFF"/>
                </a:solidFill>
                <a:effectLst/>
                <a:uLnTx/>
                <a:uFillTx/>
                <a:latin typeface="Lexend" pitchFamily="2" charset="0"/>
              </a:rPr>
              <a:t>Strong, Inclusive &amp; Sustainable Economy</a:t>
            </a:r>
          </a:p>
        </p:txBody>
      </p:sp>
      <p:graphicFrame>
        <p:nvGraphicFramePr>
          <p:cNvPr id="10" name="Table 9">
            <a:extLst>
              <a:ext uri="{FF2B5EF4-FFF2-40B4-BE49-F238E27FC236}">
                <a16:creationId xmlns:a16="http://schemas.microsoft.com/office/drawing/2014/main" id="{E9AEDBE3-086D-D79F-CB63-1A9A1B55D16A}"/>
              </a:ext>
            </a:extLst>
          </p:cNvPr>
          <p:cNvGraphicFramePr>
            <a:graphicFrameLocks noGrp="1"/>
          </p:cNvGraphicFramePr>
          <p:nvPr>
            <p:extLst>
              <p:ext uri="{D42A27DB-BD31-4B8C-83A1-F6EECF244321}">
                <p14:modId xmlns:p14="http://schemas.microsoft.com/office/powerpoint/2010/main" val="289488532"/>
              </p:ext>
            </p:extLst>
          </p:nvPr>
        </p:nvGraphicFramePr>
        <p:xfrm>
          <a:off x="817109" y="841525"/>
          <a:ext cx="6711599" cy="4048839"/>
        </p:xfrm>
        <a:graphic>
          <a:graphicData uri="http://schemas.openxmlformats.org/drawingml/2006/table">
            <a:tbl>
              <a:tblPr firstRow="1" bandRow="1"/>
              <a:tblGrid>
                <a:gridCol w="2171047">
                  <a:extLst>
                    <a:ext uri="{9D8B030D-6E8A-4147-A177-3AD203B41FA5}">
                      <a16:colId xmlns:a16="http://schemas.microsoft.com/office/drawing/2014/main" val="4034003538"/>
                    </a:ext>
                  </a:extLst>
                </a:gridCol>
                <a:gridCol w="678453">
                  <a:extLst>
                    <a:ext uri="{9D8B030D-6E8A-4147-A177-3AD203B41FA5}">
                      <a16:colId xmlns:a16="http://schemas.microsoft.com/office/drawing/2014/main" val="2277526569"/>
                    </a:ext>
                  </a:extLst>
                </a:gridCol>
                <a:gridCol w="655108">
                  <a:extLst>
                    <a:ext uri="{9D8B030D-6E8A-4147-A177-3AD203B41FA5}">
                      <a16:colId xmlns:a16="http://schemas.microsoft.com/office/drawing/2014/main" val="742693960"/>
                    </a:ext>
                  </a:extLst>
                </a:gridCol>
                <a:gridCol w="655108">
                  <a:extLst>
                    <a:ext uri="{9D8B030D-6E8A-4147-A177-3AD203B41FA5}">
                      <a16:colId xmlns:a16="http://schemas.microsoft.com/office/drawing/2014/main" val="2189475086"/>
                    </a:ext>
                  </a:extLst>
                </a:gridCol>
                <a:gridCol w="682715">
                  <a:extLst>
                    <a:ext uri="{9D8B030D-6E8A-4147-A177-3AD203B41FA5}">
                      <a16:colId xmlns:a16="http://schemas.microsoft.com/office/drawing/2014/main" val="1836491562"/>
                    </a:ext>
                  </a:extLst>
                </a:gridCol>
                <a:gridCol w="952283">
                  <a:extLst>
                    <a:ext uri="{9D8B030D-6E8A-4147-A177-3AD203B41FA5}">
                      <a16:colId xmlns:a16="http://schemas.microsoft.com/office/drawing/2014/main" val="231473195"/>
                    </a:ext>
                  </a:extLst>
                </a:gridCol>
                <a:gridCol w="916885">
                  <a:extLst>
                    <a:ext uri="{9D8B030D-6E8A-4147-A177-3AD203B41FA5}">
                      <a16:colId xmlns:a16="http://schemas.microsoft.com/office/drawing/2014/main" val="4213819942"/>
                    </a:ext>
                  </a:extLst>
                </a:gridCol>
              </a:tblGrid>
              <a:tr h="8227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Measure</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Lexend"/>
                        </a:rPr>
                        <a:t>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Q3:</a:t>
                      </a:r>
                    </a:p>
                    <a:p>
                      <a:pPr algn="ctr"/>
                      <a:r>
                        <a:rPr lang="en-GB" sz="1000" b="0">
                          <a:latin typeface="Lexend"/>
                        </a:rPr>
                        <a:t> 23/24</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0">
                          <a:latin typeface="Lexend"/>
                        </a:rPr>
                        <a:t>Q4:</a:t>
                      </a:r>
                    </a:p>
                    <a:p>
                      <a:pPr algn="ctr"/>
                      <a:r>
                        <a:rPr lang="en-GB" sz="1000" b="0">
                          <a:latin typeface="Lexend"/>
                        </a:rPr>
                        <a:t> 23/24</a:t>
                      </a:r>
                    </a:p>
                  </a:txBody>
                  <a:tcPr anchor="ctr">
                    <a:lnL w="12700" cmpd="sng">
                      <a:noFill/>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000" b="1">
                          <a:latin typeface="Lexend"/>
                        </a:rPr>
                        <a:t>Q1:</a:t>
                      </a:r>
                    </a:p>
                    <a:p>
                      <a:pPr algn="ctr"/>
                      <a:r>
                        <a:rPr lang="en-GB" sz="1000" b="1">
                          <a:latin typeface="Lexend"/>
                        </a:rPr>
                        <a:t>24/25</a:t>
                      </a: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b="1">
                          <a:latin typeface="Lexend"/>
                        </a:rPr>
                        <a:t>Target</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5000"/>
                      </a:srgbClr>
                    </a:solidFill>
                  </a:tcPr>
                </a:tc>
                <a:extLst>
                  <a:ext uri="{0D108BD9-81ED-4DB2-BD59-A6C34878D82A}">
                    <a16:rowId xmlns:a16="http://schemas.microsoft.com/office/drawing/2014/main" val="3990252469"/>
                  </a:ext>
                </a:extLst>
              </a:tr>
              <a:tr h="10623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buNone/>
                      </a:pPr>
                      <a:endParaRPr lang="en-GB" sz="1100" b="0" i="0" u="none" strike="noStrike" noProof="0">
                        <a:latin typeface="Lexend" pitchFamily="2" charset="0"/>
                      </a:endParaRPr>
                    </a:p>
                    <a:p>
                      <a:pPr lvl="0">
                        <a:buNone/>
                      </a:pPr>
                      <a:r>
                        <a:rPr lang="en-GB" sz="1100" b="0" i="0" u="none" strike="noStrike" noProof="0">
                          <a:latin typeface="Lexend"/>
                        </a:rPr>
                        <a:t>New homes delivered (via Essex Housing and ECC Independent Living programme)</a:t>
                      </a:r>
                      <a:endParaRPr lang="en-US" sz="1600">
                        <a:latin typeface="Lexend"/>
                      </a:endParaRPr>
                    </a:p>
                  </a:txBody>
                  <a:tcP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a:rPr>
                        <a:t>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100" b="0" i="0" u="none" strike="noStrike">
                          <a:solidFill>
                            <a:srgbClr val="000000"/>
                          </a:solidFill>
                          <a:effectLst/>
                          <a:latin typeface="Lexend"/>
                        </a:rPr>
                        <a:t>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b="0">
                          <a:latin typeface="Lexend"/>
                        </a:rPr>
                        <a:t>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GB" sz="1100" b="0">
                        <a:latin typeface="Lexend" pitchFamily="2" charset="0"/>
                      </a:endParaRPr>
                    </a:p>
                    <a:p>
                      <a:pPr lvl="0" algn="ctr">
                        <a:buNone/>
                      </a:pPr>
                      <a:r>
                        <a:rPr lang="en-GB" sz="1100" b="0">
                          <a:latin typeface="Lexend"/>
                        </a:rPr>
                        <a:t>26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a:p>
                  </a:txBody>
                  <a:tcPr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endParaRPr lang="en-US" sz="1100" b="1">
                        <a:latin typeface="Lexend" pitchFamily="2" charset="0"/>
                      </a:endParaRPr>
                    </a:p>
                    <a:p>
                      <a:pPr lvl="0" algn="ctr">
                        <a:buNone/>
                      </a:pPr>
                      <a:endParaRPr lang="en-US" sz="1100" b="1">
                        <a:latin typeface="Lexend" pitchFamily="2" charset="0"/>
                      </a:endParaRPr>
                    </a:p>
                    <a:p>
                      <a:pPr lvl="0" algn="ctr">
                        <a:buNone/>
                      </a:pPr>
                      <a:r>
                        <a:rPr lang="en-US" sz="1100" b="1">
                          <a:latin typeface="Lexend"/>
                        </a:rPr>
                        <a:t>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Wingdings 3"/>
                        <a:sym typeface="Wingdings 3"/>
                      </a:endParaRPr>
                    </a:p>
                    <a:p>
                      <a:pPr lvl="0" algn="ctr">
                        <a:buNone/>
                      </a:pPr>
                      <a:endParaRPr lang="en-US" sz="1100" b="1">
                        <a:latin typeface="Lexend" pitchFamily="2" charset="0"/>
                      </a:endParaRP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buNone/>
                      </a:pPr>
                      <a:r>
                        <a:rPr lang="en-GB" sz="1100" i="0">
                          <a:latin typeface="Lexend"/>
                        </a:rPr>
                        <a:t>45</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849855"/>
                  </a:ext>
                </a:extLst>
              </a:tr>
              <a:tr h="11523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strike="noStrike">
                        <a:solidFill>
                          <a:srgbClr val="000000"/>
                        </a:solidFill>
                        <a:effectLst/>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strike="noStrike">
                          <a:solidFill>
                            <a:srgbClr val="000000"/>
                          </a:solidFill>
                          <a:effectLst/>
                          <a:latin typeface="Lexend"/>
                        </a:rPr>
                        <a:t>Number of people benefitting from ECC skills and employability programmes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strike="noStrike">
                          <a:solidFill>
                            <a:srgbClr val="000000"/>
                          </a:solidFill>
                          <a:effectLst/>
                          <a:latin typeface="Lexend"/>
                        </a:rPr>
                        <a:t>(Academic year)</a:t>
                      </a:r>
                    </a:p>
                  </a:txBody>
                  <a:tcP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a:rPr>
                        <a:t>5,891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Lexend"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a:rPr>
                        <a:t>1,078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100" b="0">
                        <a:latin typeface="Lexend" pitchFamily="2" charset="0"/>
                      </a:endParaRPr>
                    </a:p>
                    <a:p>
                      <a:pPr algn="ctr"/>
                      <a:r>
                        <a:rPr lang="en-GB" sz="1100" b="0">
                          <a:latin typeface="Lexend"/>
                        </a:rPr>
                        <a:t>4,069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100" b="0">
                        <a:latin typeface="Lexend" pitchFamily="2" charset="0"/>
                      </a:endParaRPr>
                    </a:p>
                    <a:p>
                      <a:pPr algn="ctr"/>
                      <a:endParaRPr lang="en-GB" sz="1100" b="0">
                        <a:latin typeface="Lexend" pitchFamily="2" charset="0"/>
                      </a:endParaRPr>
                    </a:p>
                    <a:p>
                      <a:pPr algn="ctr"/>
                      <a:r>
                        <a:rPr lang="en-GB" sz="1100" b="0">
                          <a:latin typeface="Lexend"/>
                        </a:rPr>
                        <a:t>4,708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a:p>
                  </a:txBody>
                  <a:tcPr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100" b="1">
                        <a:highlight>
                          <a:srgbClr val="FFFF00"/>
                        </a:highlight>
                        <a:latin typeface="Lexend" pitchFamily="2" charset="0"/>
                      </a:endParaRPr>
                    </a:p>
                    <a:p>
                      <a:pPr lvl="0" algn="ctr">
                        <a:buNone/>
                      </a:pPr>
                      <a:endParaRPr lang="en-GB" sz="1100" b="1">
                        <a:latin typeface="Lexend"/>
                      </a:endParaRPr>
                    </a:p>
                    <a:p>
                      <a:pPr lvl="0" algn="ctr">
                        <a:buNone/>
                      </a:pPr>
                      <a:r>
                        <a:rPr lang="en-GB" sz="1100" b="1">
                          <a:latin typeface="Lexend"/>
                        </a:rPr>
                        <a:t>10,039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a:ln>
                            <a:noFill/>
                          </a:ln>
                          <a:solidFill>
                            <a:srgbClr val="000000"/>
                          </a:solidFill>
                          <a:effectLst/>
                          <a:uLnTx/>
                          <a:uFillTx/>
                          <a:latin typeface="Wingdings 3"/>
                          <a:sym typeface="Wingdings 3"/>
                        </a:rPr>
                        <a:t>Ç</a:t>
                      </a:r>
                      <a:endParaRPr lang="en-US" sz="1100" b="0"/>
                    </a:p>
                    <a:p>
                      <a:pPr lvl="0" algn="ctr">
                        <a:buNone/>
                      </a:pPr>
                      <a:endParaRPr lang="en-US" sz="1100"/>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pPr>
                      <a:endParaRPr lang="en-GB" sz="1100" b="0" i="0">
                        <a:latin typeface="Lexend" pitchFamily="2" charset="0"/>
                      </a:endParaRPr>
                    </a:p>
                    <a:p>
                      <a:pPr algn="ctr">
                        <a:spcBef>
                          <a:spcPts val="600"/>
                        </a:spcBef>
                      </a:pPr>
                      <a:r>
                        <a:rPr lang="en-GB" sz="1100" b="0" i="0">
                          <a:latin typeface="Lexend"/>
                        </a:rPr>
                        <a:t>8,565</a:t>
                      </a:r>
                    </a:p>
                    <a:p>
                      <a:pPr algn="ctr">
                        <a:spcBef>
                          <a:spcPts val="600"/>
                        </a:spcBef>
                      </a:pPr>
                      <a:r>
                        <a:rPr lang="en-GB" sz="800" b="1" i="0">
                          <a:latin typeface="Lexend"/>
                        </a:rPr>
                        <a:t>Academic year</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88427"/>
                  </a:ext>
                </a:extLst>
              </a:tr>
              <a:tr h="10113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strike="noStrike">
                        <a:solidFill>
                          <a:srgbClr val="000000"/>
                        </a:solidFill>
                        <a:effectLst/>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strike="noStrike">
                          <a:solidFill>
                            <a:srgbClr val="000000"/>
                          </a:solidFill>
                          <a:effectLst/>
                          <a:latin typeface="Lexend"/>
                        </a:rPr>
                        <a:t>Jobs created directly through ECC programmes</a:t>
                      </a:r>
                    </a:p>
                    <a:p>
                      <a:endParaRPr lang="en-GB" sz="1100" b="0">
                        <a:latin typeface="Lexend" pitchFamily="2" charset="0"/>
                      </a:endParaRPr>
                    </a:p>
                  </a:txBody>
                  <a:tcP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Lexend"/>
                        </a:rPr>
                        <a:t>127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a:rPr>
                        <a:t>301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b="0">
                          <a:latin typeface="Lexend"/>
                        </a:rPr>
                        <a:t>553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100" b="0">
                        <a:latin typeface="Lexend" pitchFamily="2" charset="0"/>
                      </a:endParaRPr>
                    </a:p>
                    <a:p>
                      <a:pPr algn="ctr"/>
                      <a:r>
                        <a:rPr lang="en-GB" sz="1100" b="0">
                          <a:latin typeface="Lexend"/>
                        </a:rPr>
                        <a:t>683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a:p>
                  </a:txBody>
                  <a:tcPr anchor="ctr">
                    <a:lnL w="12700" cap="flat" cmpd="sng" algn="ctr">
                      <a:solidFill>
                        <a:sysClr val="windowText" lastClr="000000"/>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GB" sz="1100" b="1">
                        <a:latin typeface="Lexend" pitchFamily="2" charset="0"/>
                      </a:endParaRPr>
                    </a:p>
                    <a:p>
                      <a:pPr algn="ctr"/>
                      <a:endParaRPr lang="en-GB" sz="1100" b="1">
                        <a:latin typeface="Lexend" pitchFamily="2" charset="0"/>
                      </a:endParaRPr>
                    </a:p>
                    <a:p>
                      <a:pPr algn="ctr"/>
                      <a:r>
                        <a:rPr lang="en-GB" sz="1100" b="1">
                          <a:latin typeface="Lexend"/>
                        </a:rPr>
                        <a:t>90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a:ln>
                          <a:noFill/>
                        </a:ln>
                        <a:solidFill>
                          <a:srgbClr val="000000"/>
                        </a:solidFill>
                        <a:effectLst/>
                        <a:uLnTx/>
                        <a:uFillTx/>
                        <a:latin typeface="Wingdings 3"/>
                        <a:sym typeface="Wingdings 3"/>
                      </a:endParaRPr>
                    </a:p>
                    <a:p>
                      <a:pPr algn="ctr"/>
                      <a:endParaRPr lang="en-GB" sz="1100" b="1">
                        <a:latin typeface="Lexend" pitchFamily="2" charset="0"/>
                      </a:endParaRP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i="0">
                          <a:latin typeface="Lexend"/>
                        </a:rPr>
                        <a:t>500</a:t>
                      </a:r>
                    </a:p>
                  </a:txBody>
                  <a:tcPr anchor="ctr">
                    <a:lnL w="57150" cap="flat" cmpd="sng" algn="ctr">
                      <a:no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1884121"/>
                  </a:ext>
                </a:extLst>
              </a:tr>
            </a:tbl>
          </a:graphicData>
        </a:graphic>
      </p:graphicFrame>
      <p:sp>
        <p:nvSpPr>
          <p:cNvPr id="2" name="Content Placeholder 2">
            <a:extLst>
              <a:ext uri="{FF2B5EF4-FFF2-40B4-BE49-F238E27FC236}">
                <a16:creationId xmlns:a16="http://schemas.microsoft.com/office/drawing/2014/main" id="{C46B6B49-D6A8-6BFF-BB85-29AF0A5CA6DD}"/>
              </a:ext>
            </a:extLst>
          </p:cNvPr>
          <p:cNvSpPr txBox="1">
            <a:spLocks/>
          </p:cNvSpPr>
          <p:nvPr/>
        </p:nvSpPr>
        <p:spPr>
          <a:xfrm>
            <a:off x="817109" y="6645709"/>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Measures reported annually are included on rotation where there are updated figures.</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4" name="Content Placeholder 2">
            <a:extLst>
              <a:ext uri="{FF2B5EF4-FFF2-40B4-BE49-F238E27FC236}">
                <a16:creationId xmlns:a16="http://schemas.microsoft.com/office/drawing/2014/main" id="{C4FDE743-6A64-29E8-2A55-B35B666BFC76}"/>
              </a:ext>
            </a:extLst>
          </p:cNvPr>
          <p:cNvSpPr txBox="1">
            <a:spLocks/>
          </p:cNvSpPr>
          <p:nvPr/>
        </p:nvSpPr>
        <p:spPr>
          <a:xfrm>
            <a:off x="817109" y="6477458"/>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000" b="0" u="none" strike="noStrike" kern="1200" cap="none" spc="0" normalizeH="0" baseline="0" noProof="0">
                <a:ln>
                  <a:noFill/>
                </a:ln>
                <a:solidFill>
                  <a:srgbClr val="000000"/>
                </a:solidFill>
                <a:effectLst/>
                <a:uLnTx/>
                <a:uFillTx/>
                <a:latin typeface="Lexend" pitchFamily="2" charset="0"/>
              </a:rPr>
              <a:t>Arrows indicate direction of travel from the previous quarter.</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000" b="0" u="none" strike="noStrike" kern="1200" cap="none" spc="0" normalizeH="0" baseline="0" noProof="0">
              <a:ln>
                <a:noFill/>
              </a:ln>
              <a:solidFill>
                <a:srgbClr val="000000"/>
              </a:solidFill>
              <a:effectLst/>
              <a:highlight>
                <a:srgbClr val="FFFF00"/>
              </a:highlight>
              <a:uLnTx/>
              <a:uFillTx/>
              <a:latin typeface="Lexend" pitchFamily="2" charset="0"/>
            </a:endParaRP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graphicFrame>
        <p:nvGraphicFramePr>
          <p:cNvPr id="6" name="Table 5">
            <a:extLst>
              <a:ext uri="{FF2B5EF4-FFF2-40B4-BE49-F238E27FC236}">
                <a16:creationId xmlns:a16="http://schemas.microsoft.com/office/drawing/2014/main" id="{23DFF654-8CC5-77F2-AF43-D00C72A2DF76}"/>
              </a:ext>
            </a:extLst>
          </p:cNvPr>
          <p:cNvGraphicFramePr>
            <a:graphicFrameLocks noGrp="1"/>
          </p:cNvGraphicFramePr>
          <p:nvPr>
            <p:extLst>
              <p:ext uri="{D42A27DB-BD31-4B8C-83A1-F6EECF244321}">
                <p14:modId xmlns:p14="http://schemas.microsoft.com/office/powerpoint/2010/main" val="3511359091"/>
              </p:ext>
            </p:extLst>
          </p:nvPr>
        </p:nvGraphicFramePr>
        <p:xfrm>
          <a:off x="5681861" y="841525"/>
          <a:ext cx="908172" cy="4067432"/>
        </p:xfrm>
        <a:graphic>
          <a:graphicData uri="http://schemas.openxmlformats.org/drawingml/2006/table">
            <a:tbl>
              <a:tblPr/>
              <a:tblGrid>
                <a:gridCol w="908172">
                  <a:extLst>
                    <a:ext uri="{9D8B030D-6E8A-4147-A177-3AD203B41FA5}">
                      <a16:colId xmlns:a16="http://schemas.microsoft.com/office/drawing/2014/main" val="3292023005"/>
                    </a:ext>
                  </a:extLst>
                </a:gridCol>
              </a:tblGrid>
              <a:tr h="4067432">
                <a:tc>
                  <a:txBody>
                    <a:bodyPr/>
                    <a:lstStyle/>
                    <a:p>
                      <a:endParaRPr lang="en-GB"/>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val="164452801"/>
                  </a:ext>
                </a:extLst>
              </a:tr>
            </a:tbl>
          </a:graphicData>
        </a:graphic>
      </p:graphicFrame>
      <p:sp>
        <p:nvSpPr>
          <p:cNvPr id="14" name="TextBox 13">
            <a:extLst>
              <a:ext uri="{FF2B5EF4-FFF2-40B4-BE49-F238E27FC236}">
                <a16:creationId xmlns:a16="http://schemas.microsoft.com/office/drawing/2014/main" id="{9186F9ED-FD85-EF24-D6E7-FE286DE079C0}"/>
              </a:ext>
            </a:extLst>
          </p:cNvPr>
          <p:cNvSpPr txBox="1"/>
          <p:nvPr/>
        </p:nvSpPr>
        <p:spPr>
          <a:xfrm>
            <a:off x="7764607" y="623793"/>
            <a:ext cx="4224165" cy="1461939"/>
          </a:xfrm>
          <a:prstGeom prst="rect">
            <a:avLst/>
          </a:prstGeom>
          <a:noFill/>
        </p:spPr>
        <p:txBody>
          <a:bodyPr wrap="square" lIns="91440" tIns="45720" rIns="91440" bIns="45720" rtlCol="0" anchor="t">
            <a:spAutoFit/>
          </a:bodyPr>
          <a:lstStyle/>
          <a:p>
            <a:pPr fontAlgn="base">
              <a:defRPr/>
            </a:pPr>
            <a:r>
              <a:rPr kumimoji="0" lang="en-GB" sz="1100" b="1" i="0" u="none" strike="noStrike" kern="1200" cap="none" spc="0" normalizeH="0" baseline="0" noProof="0">
                <a:ln>
                  <a:noFill/>
                </a:ln>
                <a:solidFill>
                  <a:srgbClr val="000000"/>
                </a:solidFill>
                <a:effectLst/>
                <a:uLnTx/>
                <a:uFillTx/>
                <a:latin typeface="Lexend"/>
                <a:ea typeface="Calibri"/>
                <a:cs typeface="Calibri"/>
              </a:rPr>
              <a:t>New homes delivered: </a:t>
            </a:r>
            <a:r>
              <a:rPr lang="en-GB" sz="1100">
                <a:solidFill>
                  <a:srgbClr val="000000"/>
                </a:solidFill>
                <a:latin typeface="Lexend"/>
                <a:ea typeface="Calibri"/>
                <a:cs typeface="Times New Roman"/>
              </a:rPr>
              <a:t>There were no new housing completions in Q1, while due to delays because of a gas governor relocation the completion of 11-units at the Essex County Hospital site in Colchester has been pushed back from 24/25 to 25/26. 45 units are now set to be completed in 24/25 these include 35-units at </a:t>
            </a:r>
            <a:r>
              <a:rPr lang="en-GB" sz="1100" err="1">
                <a:solidFill>
                  <a:srgbClr val="000000"/>
                </a:solidFill>
                <a:latin typeface="Lexend"/>
                <a:ea typeface="Calibri"/>
                <a:cs typeface="Times New Roman"/>
              </a:rPr>
              <a:t>Purford</a:t>
            </a:r>
            <a:r>
              <a:rPr lang="en-GB" sz="1100">
                <a:solidFill>
                  <a:srgbClr val="000000"/>
                </a:solidFill>
                <a:latin typeface="Lexend"/>
                <a:ea typeface="Calibri"/>
                <a:cs typeface="Times New Roman"/>
              </a:rPr>
              <a:t> Green in Harlow and 10 at Shenfield Library</a:t>
            </a:r>
            <a:r>
              <a:rPr lang="en-GB" sz="1100">
                <a:solidFill>
                  <a:srgbClr val="000000"/>
                </a:solidFill>
                <a:latin typeface="Lexend"/>
                <a:cs typeface="Times New Roman"/>
              </a:rPr>
              <a:t>. </a:t>
            </a:r>
            <a:endParaRPr lang="en-GB" sz="1100">
              <a:solidFill>
                <a:srgbClr val="000000"/>
              </a:solidFill>
              <a:latin typeface="Lexend"/>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Lexend" pitchFamily="2" charset="0"/>
              <a:ea typeface="Calibri"/>
              <a:cs typeface="Calibri"/>
            </a:endParaRPr>
          </a:p>
        </p:txBody>
      </p:sp>
      <p:sp>
        <p:nvSpPr>
          <p:cNvPr id="5" name="TextBox 4">
            <a:extLst>
              <a:ext uri="{FF2B5EF4-FFF2-40B4-BE49-F238E27FC236}">
                <a16:creationId xmlns:a16="http://schemas.microsoft.com/office/drawing/2014/main" id="{B54CAEAE-781D-5623-5318-BB4146459816}"/>
              </a:ext>
            </a:extLst>
          </p:cNvPr>
          <p:cNvSpPr txBox="1"/>
          <p:nvPr/>
        </p:nvSpPr>
        <p:spPr>
          <a:xfrm>
            <a:off x="7716982" y="2018047"/>
            <a:ext cx="4474959" cy="2623795"/>
          </a:xfrm>
          <a:prstGeom prst="rect">
            <a:avLst/>
          </a:prstGeom>
          <a:noFill/>
        </p:spPr>
        <p:txBody>
          <a:bodyPr wrap="square" lIns="91440" tIns="45720" rIns="91440" bIns="45720" rtlCol="0" anchor="t">
            <a:spAutoFit/>
          </a:bodyPr>
          <a:lstStyle/>
          <a:p>
            <a:r>
              <a:rPr kumimoji="0" lang="en-GB" sz="1050" b="1" i="0" strike="noStrike" kern="1200" cap="none" spc="0" normalizeH="0" baseline="0" noProof="0">
                <a:ln>
                  <a:noFill/>
                </a:ln>
                <a:solidFill>
                  <a:srgbClr val="000000"/>
                </a:solidFill>
                <a:effectLst/>
                <a:uLnTx/>
                <a:uFillTx/>
                <a:latin typeface="Lexend"/>
                <a:cs typeface="Calibri"/>
              </a:rPr>
              <a:t>The number of people benefitting from ECC skills, employability programmes: </a:t>
            </a:r>
            <a:r>
              <a:rPr lang="en-GB" sz="1100">
                <a:effectLst/>
                <a:latin typeface="Lexend"/>
                <a:ea typeface="Calibri"/>
              </a:rPr>
              <a:t>As of June 24, 10,039 people have </a:t>
            </a:r>
            <a:r>
              <a:rPr lang="en-GB" sz="1100">
                <a:latin typeface="Lexend"/>
                <a:ea typeface="Calibri"/>
              </a:rPr>
              <a:t>benefitted</a:t>
            </a:r>
            <a:r>
              <a:rPr lang="en-GB" sz="1100">
                <a:effectLst/>
                <a:latin typeface="Lexend"/>
                <a:ea typeface="Calibri"/>
              </a:rPr>
              <a:t> from ECC Skills programmes against a target of 8,565 for the academic year. This includes ACL Apprenticeships, entry level up to Level 5 qualifications along with the whole Multiply Essex programme. Q1 24/25, which is coming to the end of the academic year, experienced the second highest quarter-on-quarter performance increase of 43%, with an additional 3,013 people benefitting. ACL targets have been superseded for entry level (up to level 2) and Multiply but level 2,3,4-5 and apprenticeships are below their targets. </a:t>
            </a:r>
          </a:p>
          <a:p>
            <a:endParaRPr lang="en-GB" sz="1100">
              <a:latin typeface="Lexend"/>
              <a:ea typeface="Calibri"/>
            </a:endParaRPr>
          </a:p>
          <a:p>
            <a:r>
              <a:rPr lang="en-GB" sz="1100">
                <a:effectLst/>
                <a:latin typeface="Lexend"/>
                <a:ea typeface="Calibri"/>
              </a:rPr>
              <a:t>Additional work to support Essex residents include 25 masterclass sessions for pupils, teachers or residents. </a:t>
            </a:r>
            <a:endParaRPr lang="en-GB" sz="1100" i="0" strike="noStrike" kern="1200" cap="none" spc="0" normalizeH="0" baseline="0" noProof="0">
              <a:ln>
                <a:noFill/>
              </a:ln>
              <a:effectLst/>
              <a:uLnTx/>
              <a:uFillTx/>
              <a:latin typeface="Lexend"/>
              <a:ea typeface="Calibri"/>
              <a:cs typeface="Calibri"/>
            </a:endParaRPr>
          </a:p>
        </p:txBody>
      </p:sp>
      <p:sp>
        <p:nvSpPr>
          <p:cNvPr id="12" name="TextBox 11">
            <a:extLst>
              <a:ext uri="{FF2B5EF4-FFF2-40B4-BE49-F238E27FC236}">
                <a16:creationId xmlns:a16="http://schemas.microsoft.com/office/drawing/2014/main" id="{040A8CA7-68D9-F79E-F072-44D75E4E6FDB}"/>
              </a:ext>
            </a:extLst>
          </p:cNvPr>
          <p:cNvSpPr txBox="1"/>
          <p:nvPr/>
        </p:nvSpPr>
        <p:spPr>
          <a:xfrm>
            <a:off x="7841891" y="4890364"/>
            <a:ext cx="4299389" cy="1013505"/>
          </a:xfrm>
          <a:prstGeom prst="rect">
            <a:avLst/>
          </a:prstGeom>
          <a:noFill/>
        </p:spPr>
        <p:txBody>
          <a:bodyPr wrap="square" lIns="0" tIns="0" rIns="0" bIns="0" rtlCol="0" anchor="t">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Lexend" pitchFamily="2" charset="0"/>
                <a:cs typeface="Calibri"/>
              </a:rPr>
              <a:t>Jobs created directly through ECC programmes:</a:t>
            </a:r>
          </a:p>
          <a:p>
            <a:pPr>
              <a:defRPr/>
            </a:pPr>
            <a:r>
              <a:rPr lang="en-US" sz="1100">
                <a:latin typeface="Lexend" pitchFamily="2" charset="0"/>
                <a:ea typeface="Calibri"/>
                <a:cs typeface="Calibri"/>
              </a:rPr>
              <a:t>In Q1 there were 90 jobs created and safeguarded, the breakdown includes;</a:t>
            </a:r>
          </a:p>
          <a:p>
            <a:pPr>
              <a:defRPr/>
            </a:pPr>
            <a:r>
              <a:rPr lang="en-US" sz="1100">
                <a:latin typeface="Lexend" pitchFamily="2" charset="0"/>
                <a:ea typeface="Calibri"/>
                <a:cs typeface="Calibri"/>
              </a:rPr>
              <a:t>32 jobs created via business support contracts. </a:t>
            </a:r>
          </a:p>
          <a:p>
            <a:pPr>
              <a:defRPr/>
            </a:pPr>
            <a:r>
              <a:rPr lang="en-US" sz="1100">
                <a:latin typeface="Lexend" pitchFamily="2" charset="0"/>
                <a:ea typeface="Calibri"/>
                <a:cs typeface="Calibri"/>
              </a:rPr>
              <a:t>58 jobs safeguarded via business support contracts.  </a:t>
            </a:r>
          </a:p>
          <a:p>
            <a:pPr>
              <a:defRPr/>
            </a:pPr>
            <a:endParaRPr lang="en-GB" sz="1100">
              <a:solidFill>
                <a:srgbClr val="000000"/>
              </a:solidFill>
              <a:latin typeface="Lexend" pitchFamily="2"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Lexend" pitchFamily="2" charset="0"/>
              <a:cs typeface="Calibri"/>
            </a:endParaRPr>
          </a:p>
          <a:p>
            <a:pPr fontAlgn="base">
              <a:defRPr/>
            </a:pPr>
            <a:endParaRPr lang="en-GB" sz="1100" b="1" i="0" u="none" strike="noStrike" kern="1200" cap="none" spc="0" normalizeH="0" baseline="0" noProof="0">
              <a:ln>
                <a:noFill/>
              </a:ln>
              <a:solidFill>
                <a:srgbClr val="000000"/>
              </a:solidFill>
              <a:effectLst/>
              <a:uLnTx/>
              <a:uFillTx/>
              <a:latin typeface="Lexend" pitchFamily="2"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100" b="0" i="0">
                <a:solidFill>
                  <a:srgbClr val="000000"/>
                </a:solidFill>
                <a:effectLst/>
                <a:latin typeface="Lexend" pitchFamily="2" charset="0"/>
              </a:rPr>
              <a:t>​</a:t>
            </a:r>
            <a:endParaRPr kumimoji="0" lang="en-GB" sz="1100" b="1" i="0" u="none" strike="noStrike" kern="1200" cap="none" spc="0" normalizeH="0" baseline="0" noProof="0">
              <a:ln>
                <a:noFill/>
              </a:ln>
              <a:solidFill>
                <a:srgbClr val="000000"/>
              </a:solidFill>
              <a:effectLst/>
              <a:uLnTx/>
              <a:uFillTx/>
              <a:latin typeface="Lexend" pitchFamily="2"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a:ea typeface="Calibri"/>
              <a:cs typeface="Calibri"/>
            </a:endParaRPr>
          </a:p>
        </p:txBody>
      </p:sp>
    </p:spTree>
    <p:extLst>
      <p:ext uri="{BB962C8B-B14F-4D97-AF65-F5344CB8AC3E}">
        <p14:creationId xmlns:p14="http://schemas.microsoft.com/office/powerpoint/2010/main" val="58804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3.xml><?xml version="1.0" encoding="utf-8"?>
<a:theme xmlns:a="http://schemas.openxmlformats.org/drawingml/2006/main" name="5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d3818990-bcc1-4954-af32-f1ae754c1c6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55A341B8B918418B462AA66C7759DC" ma:contentTypeVersion="17" ma:contentTypeDescription="Create a new document." ma:contentTypeScope="" ma:versionID="9460199e66202d019ae52798ac2ed017">
  <xsd:schema xmlns:xsd="http://www.w3.org/2001/XMLSchema" xmlns:xs="http://www.w3.org/2001/XMLSchema" xmlns:p="http://schemas.microsoft.com/office/2006/metadata/properties" xmlns:ns2="d3818990-bcc1-4954-af32-f1ae754c1c6d" xmlns:ns3="642d6d66-e6b9-4ef5-9ab9-c2e21e28b804" xmlns:ns4="6a461f78-e7a2-485a-8a47-5fc604b04102" targetNamespace="http://schemas.microsoft.com/office/2006/metadata/properties" ma:root="true" ma:fieldsID="22c9198e3dc2e316f65fd5ce650aa8e0" ns2:_="" ns3:_="" ns4:_="">
    <xsd:import namespace="d3818990-bcc1-4954-af32-f1ae754c1c6d"/>
    <xsd:import namespace="642d6d66-e6b9-4ef5-9ab9-c2e21e28b804"/>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18990-bcc1-4954-af32-f1ae754c1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2d6d66-e6b9-4ef5-9ab9-c2e21e28b8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3a2e1c3-d4ea-4cd2-be41-2778c50d78ad}" ma:internalName="TaxCatchAll" ma:showField="CatchAllData" ma:web="642d6d66-e6b9-4ef5-9ab9-c2e21e28b8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753E8F-FEEB-413B-9415-40418AEDE461}">
  <ds:schemaRefs>
    <ds:schemaRef ds:uri="http://schemas.microsoft.com/sharepoint/v3/contenttype/forms"/>
  </ds:schemaRefs>
</ds:datastoreItem>
</file>

<file path=customXml/itemProps2.xml><?xml version="1.0" encoding="utf-8"?>
<ds:datastoreItem xmlns:ds="http://schemas.openxmlformats.org/officeDocument/2006/customXml" ds:itemID="{F8116C69-9091-4333-993D-AF82FCB5BCD5}">
  <ds:schemaRefs>
    <ds:schemaRef ds:uri="http://schemas.microsoft.com/office/2006/metadata/properties"/>
    <ds:schemaRef ds:uri="http://schemas.microsoft.com/office/2006/documentManagement/types"/>
    <ds:schemaRef ds:uri="http://purl.org/dc/elements/1.1/"/>
    <ds:schemaRef ds:uri="http://purl.org/dc/terms/"/>
    <ds:schemaRef ds:uri="d3818990-bcc1-4954-af32-f1ae754c1c6d"/>
    <ds:schemaRef ds:uri="642d6d66-e6b9-4ef5-9ab9-c2e21e28b804"/>
    <ds:schemaRef ds:uri="http://purl.org/dc/dcmitype/"/>
    <ds:schemaRef ds:uri="http://schemas.microsoft.com/office/infopath/2007/PartnerControls"/>
    <ds:schemaRef ds:uri="http://schemas.openxmlformats.org/package/2006/metadata/core-properties"/>
    <ds:schemaRef ds:uri="6a461f78-e7a2-485a-8a47-5fc604b04102"/>
    <ds:schemaRef ds:uri="http://www.w3.org/XML/1998/namespace"/>
  </ds:schemaRefs>
</ds:datastoreItem>
</file>

<file path=customXml/itemProps3.xml><?xml version="1.0" encoding="utf-8"?>
<ds:datastoreItem xmlns:ds="http://schemas.openxmlformats.org/officeDocument/2006/customXml" ds:itemID="{D53FC3A9-7AE6-44FE-A455-3857E1E2237A}">
  <ds:schemaRefs>
    <ds:schemaRef ds:uri="642d6d66-e6b9-4ef5-9ab9-c2e21e28b804"/>
    <ds:schemaRef ds:uri="6a461f78-e7a2-485a-8a47-5fc604b04102"/>
    <ds:schemaRef ds:uri="d3818990-bcc1-4954-af32-f1ae754c1c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21</TotalTime>
  <Words>7073</Words>
  <Application>Microsoft Office PowerPoint</Application>
  <PresentationFormat>Widescreen</PresentationFormat>
  <Paragraphs>1332</Paragraphs>
  <Slides>28</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Calibri</vt:lpstr>
      <vt:lpstr>Calibri Light</vt:lpstr>
      <vt:lpstr>Lexend</vt:lpstr>
      <vt:lpstr>Symbol</vt:lpstr>
      <vt:lpstr>Wingdings 3</vt:lpstr>
      <vt:lpstr>Office Theme</vt:lpstr>
      <vt:lpstr>1_Office Theme</vt:lpstr>
      <vt:lpstr>5_Office Theme</vt:lpstr>
      <vt:lpstr>PowerPoint Presentation</vt:lpstr>
      <vt:lpstr>PowerPoint Presentation</vt:lpstr>
      <vt:lpstr>PowerPoint Presentation</vt:lpstr>
      <vt:lpstr>Strategic Performance</vt:lpstr>
      <vt:lpstr>PowerPoint Presentation</vt:lpstr>
      <vt:lpstr>PowerPoint Presentation</vt:lpstr>
      <vt:lpstr>PowerPoint Presentation</vt:lpstr>
      <vt:lpstr>Strategic Performance Measures   Quarter 1 2024/25 outturns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Organisational Health Measures  Supporting information to monitor Essex County Council’s organisational health. </vt:lpstr>
      <vt:lpstr>PowerPoint Presentation</vt:lpstr>
      <vt:lpstr>PowerPoint Presentation</vt:lpstr>
      <vt:lpstr>PowerPoint Presentation</vt:lpstr>
      <vt:lpstr>Deliverables  Quarter 1: Progress monitoring for 2024/25 </vt:lpstr>
      <vt:lpstr>PowerPoint Presentation</vt:lpstr>
      <vt:lpstr>PowerPoint Presentation</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 Thomas</dc:creator>
  <cp:lastModifiedBy>Lou Thomas - Senior Performance Advisor</cp:lastModifiedBy>
  <cp:revision>7</cp:revision>
  <cp:lastPrinted>2024-06-12T08:54:17Z</cp:lastPrinted>
  <dcterms:created xsi:type="dcterms:W3CDTF">2024-04-03T18:35:36Z</dcterms:created>
  <dcterms:modified xsi:type="dcterms:W3CDTF">2024-11-05T19:58:07Z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2024-04-03T19:41:42Z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7b1483f4-3d4c-432a-be9f-cd57b51f0feb</vt:lpwstr>
  </property>
  <property fmtid="{D5CDD505-2E9C-101B-9397-08002B2CF9AE}" pid="8" name="MSIP_Label_39d8be9e-c8d9-4b9c-bd40-2c27cc7ea2e6_ContentBits">
    <vt:lpwstr>0</vt:lpwstr>
  </property>
  <property fmtid="{D5CDD505-2E9C-101B-9397-08002B2CF9AE}" pid="9" name="ContentTypeId">
    <vt:lpwstr>0x010100C755A341B8B918418B462AA66C7759DC</vt:lpwstr>
  </property>
  <property fmtid="{D5CDD505-2E9C-101B-9397-08002B2CF9AE}" pid="10" name="MediaServiceImageTags">
    <vt:lpwstr/>
  </property>
</Properties>
</file>