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33" r:id="rId6"/>
  </p:sldMasterIdLst>
  <p:notesMasterIdLst>
    <p:notesMasterId r:id="rId36"/>
  </p:notesMasterIdLst>
  <p:sldIdLst>
    <p:sldId id="2134804757" r:id="rId7"/>
    <p:sldId id="2134804831" r:id="rId8"/>
    <p:sldId id="2134804934" r:id="rId9"/>
    <p:sldId id="2134804835" r:id="rId10"/>
    <p:sldId id="2134804833" r:id="rId11"/>
    <p:sldId id="2134804985" r:id="rId12"/>
    <p:sldId id="2134804983" r:id="rId13"/>
    <p:sldId id="2134804935" r:id="rId14"/>
    <p:sldId id="2134804940" r:id="rId15"/>
    <p:sldId id="2134804941" r:id="rId16"/>
    <p:sldId id="2134804943" r:id="rId17"/>
    <p:sldId id="2134804946" r:id="rId18"/>
    <p:sldId id="2134804947" r:id="rId19"/>
    <p:sldId id="2134804949" r:id="rId20"/>
    <p:sldId id="2134804986" r:id="rId21"/>
    <p:sldId id="2134804990" r:id="rId22"/>
    <p:sldId id="2134804955" r:id="rId23"/>
    <p:sldId id="2134804953" r:id="rId24"/>
    <p:sldId id="2134804951" r:id="rId25"/>
    <p:sldId id="2134804957" r:id="rId26"/>
    <p:sldId id="2134804959" r:id="rId27"/>
    <p:sldId id="2134805004" r:id="rId28"/>
    <p:sldId id="2134804998" r:id="rId29"/>
    <p:sldId id="2134804944" r:id="rId30"/>
    <p:sldId id="2134804945" r:id="rId31"/>
    <p:sldId id="2134804999" r:id="rId32"/>
    <p:sldId id="2134805000" r:id="rId33"/>
    <p:sldId id="2134804950" r:id="rId34"/>
    <p:sldId id="270" r:id="rId3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9C3B070-6398-4300-A3C3-DF8044A8F9BA}">
          <p14:sldIdLst>
            <p14:sldId id="2134804757"/>
            <p14:sldId id="2134804831"/>
            <p14:sldId id="2134804934"/>
          </p14:sldIdLst>
        </p14:section>
        <p14:section name="Stratgetic Performance" id="{C78F8DE8-75FF-4154-AC49-9CD1D6AC1525}">
          <p14:sldIdLst>
            <p14:sldId id="2134804835"/>
            <p14:sldId id="2134804833"/>
            <p14:sldId id="2134804985"/>
            <p14:sldId id="2134804983"/>
            <p14:sldId id="2134804935"/>
            <p14:sldId id="2134804940"/>
            <p14:sldId id="2134804941"/>
            <p14:sldId id="2134804943"/>
            <p14:sldId id="2134804946"/>
            <p14:sldId id="2134804947"/>
            <p14:sldId id="2134804949"/>
            <p14:sldId id="2134804986"/>
            <p14:sldId id="2134804990"/>
            <p14:sldId id="2134804955"/>
            <p14:sldId id="2134804953"/>
            <p14:sldId id="2134804951"/>
            <p14:sldId id="2134804957"/>
            <p14:sldId id="2134804959"/>
          </p14:sldIdLst>
        </p14:section>
        <p14:section name="Strategic risks" id="{88846815-3B68-49DF-B214-4F5F39DAAE3B}">
          <p14:sldIdLst>
            <p14:sldId id="2134805004"/>
            <p14:sldId id="2134804998"/>
            <p14:sldId id="2134804944"/>
            <p14:sldId id="2134804945"/>
            <p14:sldId id="2134804999"/>
            <p14:sldId id="2134805000"/>
            <p14:sldId id="2134804950"/>
            <p14:sldId id="2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C97F59-7430-4586-CE97-BF36FD57FC22}" name="Lou Thomas - Senior Performance Advisor" initials="LTSPA" userId="S::Louisa.Thomas@essex.gov.uk::5fdbd119-7cb5-4ff6-8556-a15e7a2ac5c2" providerId="AD"/>
  <p188:author id="{FE3D25A2-3847-1BDF-8A13-B0CB845CA7AD}" name="Sarah Willings - Business Intelligence Partner" initials="SP" userId="S::sarah.willings@essex.gov.uk::e8fcb443-4382-481c-a569-bd61c2d78f3b" providerId="AD"/>
  <p188:author id="{6BFF2AA5-02D7-2E40-0C53-00279A0F41B2}" name="Suzanne Barcz - Head of Performance and Business Intelligence" initials="SI" userId="S::suzanne.barcz@essex.gov.uk::eb93fd6c-0932-43ca-9b4a-0a767df42392" providerId="AD"/>
  <p188:author id="{8213DBB7-7DE3-1446-E9CE-E58AE42FD9C0}" name="Lou Thomas - Senior Performance Advisor" initials="LA" userId="S::louisa.thomas@essex.gov.uk::5fdbd119-7cb5-4ff6-8556-a15e7a2ac5c2" providerId="AD"/>
  <p188:author id="{452314EA-19A3-5F23-8106-B040E40D8D8B}" name="Glenn Hadgraft - Business Intelligence Partner" initials="GP" userId="S::glenn.hadgraft@essex.gov.uk::116b3f37-5b18-46de-af7e-97e1ed43a41f" providerId="AD"/>
  <p188:author id="{BD5994F2-8B02-1223-ADDC-FEEC68F59554}" name="Suzanne Barcz - Head of Performance and Business Intelligence" initials="SBHoPaBI" userId="S::Suzanne.Barcz@essex.gov.uk::eb93fd6c-0932-43ca-9b4a-0a767df42392" providerId="AD"/>
  <p188:author id="{3DD8E8FF-BBEB-514E-AC40-1C3C95A75E87}" name="Clare Perkins - Business Intelligence Partner" initials="CP" userId="S::clare.perkins@essex.gov.uk::8c41b94b-2ef7-4fef-8613-dcec5b6213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E40037"/>
    <a:srgbClr val="963A8F"/>
    <a:srgbClr val="FF2D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Lexend" pitchFamily="2" charset="0"/>
                <a:ea typeface="+mn-ea"/>
                <a:cs typeface="+mn-cs"/>
              </a:defRPr>
            </a:pPr>
            <a:r>
              <a:rPr lang="en-GB" sz="1200" baseline="0">
                <a:latin typeface="Lexend" pitchFamily="2" charset="0"/>
              </a:rPr>
              <a:t>Non-SMC </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Lexend" pitchFamily="2" charset="0"/>
              <a:ea typeface="+mn-ea"/>
              <a:cs typeface="+mn-cs"/>
            </a:defRPr>
          </a:pPr>
          <a:endParaRPr lang="en-US"/>
        </a:p>
      </c:txPr>
    </c:title>
    <c:autoTitleDeleted val="0"/>
    <c:plotArea>
      <c:layout/>
      <c:barChart>
        <c:barDir val="col"/>
        <c:grouping val="stacked"/>
        <c:varyColors val="0"/>
        <c:ser>
          <c:idx val="0"/>
          <c:order val="0"/>
          <c:tx>
            <c:strRef>
              <c:f>placements!$G$26</c:f>
              <c:strCache>
                <c:ptCount val="1"/>
                <c:pt idx="0">
                  <c:v>ALL RESIDENTIAL SCHOOLS</c:v>
                </c:pt>
              </c:strCache>
            </c:strRef>
          </c:tx>
          <c:spPr>
            <a:solidFill>
              <a:schemeClr val="accent1"/>
            </a:solidFill>
            <a:ln>
              <a:noFill/>
            </a:ln>
            <a:effectLst/>
          </c:spPr>
          <c:invertIfNegative val="0"/>
          <c:cat>
            <c:strRef>
              <c:f>placements!$H$25:$I$25</c:f>
              <c:strCache>
                <c:ptCount val="2"/>
                <c:pt idx="0">
                  <c:v>Dec 2021 (non-SMC)</c:v>
                </c:pt>
                <c:pt idx="1">
                  <c:v>Mar 2024 (non-SMC)</c:v>
                </c:pt>
              </c:strCache>
            </c:strRef>
          </c:cat>
          <c:val>
            <c:numRef>
              <c:f>placements!$H$26:$I$26</c:f>
              <c:numCache>
                <c:formatCode>General</c:formatCode>
                <c:ptCount val="2"/>
                <c:pt idx="0">
                  <c:v>1</c:v>
                </c:pt>
                <c:pt idx="1">
                  <c:v>2</c:v>
                </c:pt>
              </c:numCache>
            </c:numRef>
          </c:val>
          <c:extLst>
            <c:ext xmlns:c16="http://schemas.microsoft.com/office/drawing/2014/chart" uri="{C3380CC4-5D6E-409C-BE32-E72D297353CC}">
              <c16:uniqueId val="{00000000-3CB6-40BA-AF3E-13A3CAACEC6F}"/>
            </c:ext>
          </c:extLst>
        </c:ser>
        <c:ser>
          <c:idx val="1"/>
          <c:order val="1"/>
          <c:tx>
            <c:strRef>
              <c:f>placements!$G$27</c:f>
              <c:strCache>
                <c:ptCount val="1"/>
                <c:pt idx="0">
                  <c:v>FAMILY CENTRE/MOTHER &amp;BABY</c:v>
                </c:pt>
              </c:strCache>
            </c:strRef>
          </c:tx>
          <c:spPr>
            <a:solidFill>
              <a:schemeClr val="accent2"/>
            </a:solidFill>
            <a:ln>
              <a:noFill/>
            </a:ln>
            <a:effectLst/>
          </c:spPr>
          <c:invertIfNegative val="0"/>
          <c:cat>
            <c:strRef>
              <c:f>placements!$H$25:$I$25</c:f>
              <c:strCache>
                <c:ptCount val="2"/>
                <c:pt idx="0">
                  <c:v>Dec 2021 (non-SMC)</c:v>
                </c:pt>
                <c:pt idx="1">
                  <c:v>Mar 2024 (non-SMC)</c:v>
                </c:pt>
              </c:strCache>
            </c:strRef>
          </c:cat>
          <c:val>
            <c:numRef>
              <c:f>placements!$H$27:$I$27</c:f>
              <c:numCache>
                <c:formatCode>General</c:formatCode>
                <c:ptCount val="2"/>
                <c:pt idx="0">
                  <c:v>2</c:v>
                </c:pt>
                <c:pt idx="1">
                  <c:v>4</c:v>
                </c:pt>
              </c:numCache>
            </c:numRef>
          </c:val>
          <c:extLst>
            <c:ext xmlns:c16="http://schemas.microsoft.com/office/drawing/2014/chart" uri="{C3380CC4-5D6E-409C-BE32-E72D297353CC}">
              <c16:uniqueId val="{00000001-3CB6-40BA-AF3E-13A3CAACEC6F}"/>
            </c:ext>
          </c:extLst>
        </c:ser>
        <c:ser>
          <c:idx val="2"/>
          <c:order val="2"/>
          <c:tx>
            <c:strRef>
              <c:f>placements!$G$28</c:f>
              <c:strCache>
                <c:ptCount val="1"/>
                <c:pt idx="0">
                  <c:v>FOSTERING (IFA)</c:v>
                </c:pt>
              </c:strCache>
            </c:strRef>
          </c:tx>
          <c:spPr>
            <a:solidFill>
              <a:schemeClr val="accent3"/>
            </a:solidFill>
            <a:ln>
              <a:noFill/>
            </a:ln>
            <a:effectLst/>
          </c:spPr>
          <c:invertIfNegative val="0"/>
          <c:cat>
            <c:strRef>
              <c:f>placements!$H$25:$I$25</c:f>
              <c:strCache>
                <c:ptCount val="2"/>
                <c:pt idx="0">
                  <c:v>Dec 2021 (non-SMC)</c:v>
                </c:pt>
                <c:pt idx="1">
                  <c:v>Mar 2024 (non-SMC)</c:v>
                </c:pt>
              </c:strCache>
            </c:strRef>
          </c:cat>
          <c:val>
            <c:numRef>
              <c:f>placements!$H$28:$I$28</c:f>
              <c:numCache>
                <c:formatCode>General</c:formatCode>
                <c:ptCount val="2"/>
                <c:pt idx="0">
                  <c:v>210</c:v>
                </c:pt>
                <c:pt idx="1">
                  <c:v>129</c:v>
                </c:pt>
              </c:numCache>
            </c:numRef>
          </c:val>
          <c:extLst>
            <c:ext xmlns:c16="http://schemas.microsoft.com/office/drawing/2014/chart" uri="{C3380CC4-5D6E-409C-BE32-E72D297353CC}">
              <c16:uniqueId val="{00000002-3CB6-40BA-AF3E-13A3CAACEC6F}"/>
            </c:ext>
          </c:extLst>
        </c:ser>
        <c:ser>
          <c:idx val="3"/>
          <c:order val="3"/>
          <c:tx>
            <c:strRef>
              <c:f>placements!$G$29</c:f>
              <c:strCache>
                <c:ptCount val="1"/>
                <c:pt idx="0">
                  <c:v>FOSTERING (IN-HOUSE)</c:v>
                </c:pt>
              </c:strCache>
            </c:strRef>
          </c:tx>
          <c:spPr>
            <a:solidFill>
              <a:schemeClr val="accent4"/>
            </a:solidFill>
            <a:ln>
              <a:noFill/>
            </a:ln>
            <a:effectLst/>
          </c:spPr>
          <c:invertIfNegative val="0"/>
          <c:cat>
            <c:strRef>
              <c:f>placements!$H$25:$I$25</c:f>
              <c:strCache>
                <c:ptCount val="2"/>
                <c:pt idx="0">
                  <c:v>Dec 2021 (non-SMC)</c:v>
                </c:pt>
                <c:pt idx="1">
                  <c:v>Mar 2024 (non-SMC)</c:v>
                </c:pt>
              </c:strCache>
            </c:strRef>
          </c:cat>
          <c:val>
            <c:numRef>
              <c:f>placements!$H$29:$I$29</c:f>
              <c:numCache>
                <c:formatCode>General</c:formatCode>
                <c:ptCount val="2"/>
                <c:pt idx="0">
                  <c:v>428</c:v>
                </c:pt>
                <c:pt idx="1">
                  <c:v>491</c:v>
                </c:pt>
              </c:numCache>
            </c:numRef>
          </c:val>
          <c:extLst>
            <c:ext xmlns:c16="http://schemas.microsoft.com/office/drawing/2014/chart" uri="{C3380CC4-5D6E-409C-BE32-E72D297353CC}">
              <c16:uniqueId val="{00000003-3CB6-40BA-AF3E-13A3CAACEC6F}"/>
            </c:ext>
          </c:extLst>
        </c:ser>
        <c:ser>
          <c:idx val="4"/>
          <c:order val="4"/>
          <c:tx>
            <c:strRef>
              <c:f>placements!$G$30</c:f>
              <c:strCache>
                <c:ptCount val="1"/>
                <c:pt idx="0">
                  <c:v>FOSTERING (KINSHIP)</c:v>
                </c:pt>
              </c:strCache>
            </c:strRef>
          </c:tx>
          <c:spPr>
            <a:solidFill>
              <a:schemeClr val="accent5"/>
            </a:solidFill>
            <a:ln>
              <a:noFill/>
            </a:ln>
            <a:effectLst/>
          </c:spPr>
          <c:invertIfNegative val="0"/>
          <c:cat>
            <c:strRef>
              <c:f>placements!$H$25:$I$25</c:f>
              <c:strCache>
                <c:ptCount val="2"/>
                <c:pt idx="0">
                  <c:v>Dec 2021 (non-SMC)</c:v>
                </c:pt>
                <c:pt idx="1">
                  <c:v>Mar 2024 (non-SMC)</c:v>
                </c:pt>
              </c:strCache>
            </c:strRef>
          </c:cat>
          <c:val>
            <c:numRef>
              <c:f>placements!$H$30:$I$30</c:f>
              <c:numCache>
                <c:formatCode>General</c:formatCode>
                <c:ptCount val="2"/>
                <c:pt idx="0">
                  <c:v>78</c:v>
                </c:pt>
                <c:pt idx="1">
                  <c:v>98</c:v>
                </c:pt>
              </c:numCache>
            </c:numRef>
          </c:val>
          <c:extLst>
            <c:ext xmlns:c16="http://schemas.microsoft.com/office/drawing/2014/chart" uri="{C3380CC4-5D6E-409C-BE32-E72D297353CC}">
              <c16:uniqueId val="{00000004-3CB6-40BA-AF3E-13A3CAACEC6F}"/>
            </c:ext>
          </c:extLst>
        </c:ser>
        <c:ser>
          <c:idx val="5"/>
          <c:order val="5"/>
          <c:tx>
            <c:strRef>
              <c:f>placements!$G$31</c:f>
              <c:strCache>
                <c:ptCount val="1"/>
                <c:pt idx="0">
                  <c:v>FOSTERING (UNCATEGORISED)</c:v>
                </c:pt>
              </c:strCache>
            </c:strRef>
          </c:tx>
          <c:spPr>
            <a:solidFill>
              <a:schemeClr val="accent6"/>
            </a:solidFill>
            <a:ln>
              <a:noFill/>
            </a:ln>
            <a:effectLst/>
          </c:spPr>
          <c:invertIfNegative val="0"/>
          <c:cat>
            <c:strRef>
              <c:f>placements!$H$25:$I$25</c:f>
              <c:strCache>
                <c:ptCount val="2"/>
                <c:pt idx="0">
                  <c:v>Dec 2021 (non-SMC)</c:v>
                </c:pt>
                <c:pt idx="1">
                  <c:v>Mar 2024 (non-SMC)</c:v>
                </c:pt>
              </c:strCache>
            </c:strRef>
          </c:cat>
          <c:val>
            <c:numRef>
              <c:f>placements!$H$31:$I$31</c:f>
              <c:numCache>
                <c:formatCode>General</c:formatCode>
                <c:ptCount val="2"/>
                <c:pt idx="0">
                  <c:v>0</c:v>
                </c:pt>
                <c:pt idx="1">
                  <c:v>21</c:v>
                </c:pt>
              </c:numCache>
            </c:numRef>
          </c:val>
          <c:extLst>
            <c:ext xmlns:c16="http://schemas.microsoft.com/office/drawing/2014/chart" uri="{C3380CC4-5D6E-409C-BE32-E72D297353CC}">
              <c16:uniqueId val="{00000005-3CB6-40BA-AF3E-13A3CAACEC6F}"/>
            </c:ext>
          </c:extLst>
        </c:ser>
        <c:ser>
          <c:idx val="6"/>
          <c:order val="6"/>
          <c:tx>
            <c:strRef>
              <c:f>placements!$G$32</c:f>
              <c:strCache>
                <c:ptCount val="1"/>
                <c:pt idx="0">
                  <c:v>NHS/HEALTH TRUST </c:v>
                </c:pt>
              </c:strCache>
            </c:strRef>
          </c:tx>
          <c:spPr>
            <a:solidFill>
              <a:schemeClr val="accent1">
                <a:lumMod val="60000"/>
              </a:schemeClr>
            </a:solidFill>
            <a:ln>
              <a:noFill/>
            </a:ln>
            <a:effectLst/>
          </c:spPr>
          <c:invertIfNegative val="0"/>
          <c:cat>
            <c:strRef>
              <c:f>placements!$H$25:$I$25</c:f>
              <c:strCache>
                <c:ptCount val="2"/>
                <c:pt idx="0">
                  <c:v>Dec 2021 (non-SMC)</c:v>
                </c:pt>
                <c:pt idx="1">
                  <c:v>Mar 2024 (non-SMC)</c:v>
                </c:pt>
              </c:strCache>
            </c:strRef>
          </c:cat>
          <c:val>
            <c:numRef>
              <c:f>placements!$H$32:$I$32</c:f>
              <c:numCache>
                <c:formatCode>General</c:formatCode>
                <c:ptCount val="2"/>
                <c:pt idx="0">
                  <c:v>2</c:v>
                </c:pt>
                <c:pt idx="1">
                  <c:v>4</c:v>
                </c:pt>
              </c:numCache>
            </c:numRef>
          </c:val>
          <c:extLst>
            <c:ext xmlns:c16="http://schemas.microsoft.com/office/drawing/2014/chart" uri="{C3380CC4-5D6E-409C-BE32-E72D297353CC}">
              <c16:uniqueId val="{00000006-3CB6-40BA-AF3E-13A3CAACEC6F}"/>
            </c:ext>
          </c:extLst>
        </c:ser>
        <c:ser>
          <c:idx val="7"/>
          <c:order val="7"/>
          <c:tx>
            <c:strRef>
              <c:f>placements!$G$33</c:f>
              <c:strCache>
                <c:ptCount val="1"/>
                <c:pt idx="0">
                  <c:v>UNREGISTERED PLACEMENTS</c:v>
                </c:pt>
              </c:strCache>
            </c:strRef>
          </c:tx>
          <c:spPr>
            <a:solidFill>
              <a:schemeClr val="accent2">
                <a:lumMod val="60000"/>
              </a:schemeClr>
            </a:solidFill>
            <a:ln>
              <a:noFill/>
            </a:ln>
            <a:effectLst/>
          </c:spPr>
          <c:invertIfNegative val="0"/>
          <c:cat>
            <c:strRef>
              <c:f>placements!$H$25:$I$25</c:f>
              <c:strCache>
                <c:ptCount val="2"/>
                <c:pt idx="0">
                  <c:v>Dec 2021 (non-SMC)</c:v>
                </c:pt>
                <c:pt idx="1">
                  <c:v>Mar 2024 (non-SMC)</c:v>
                </c:pt>
              </c:strCache>
            </c:strRef>
          </c:cat>
          <c:val>
            <c:numRef>
              <c:f>placements!$H$33:$I$33</c:f>
              <c:numCache>
                <c:formatCode>General</c:formatCode>
                <c:ptCount val="2"/>
                <c:pt idx="0">
                  <c:v>0</c:v>
                </c:pt>
                <c:pt idx="1">
                  <c:v>9</c:v>
                </c:pt>
              </c:numCache>
            </c:numRef>
          </c:val>
          <c:extLst>
            <c:ext xmlns:c16="http://schemas.microsoft.com/office/drawing/2014/chart" uri="{C3380CC4-5D6E-409C-BE32-E72D297353CC}">
              <c16:uniqueId val="{00000007-3CB6-40BA-AF3E-13A3CAACEC6F}"/>
            </c:ext>
          </c:extLst>
        </c:ser>
        <c:ser>
          <c:idx val="8"/>
          <c:order val="8"/>
          <c:tx>
            <c:strRef>
              <c:f>placements!$G$34</c:f>
              <c:strCache>
                <c:ptCount val="1"/>
                <c:pt idx="0">
                  <c:v>PLACED AT HOME</c:v>
                </c:pt>
              </c:strCache>
            </c:strRef>
          </c:tx>
          <c:spPr>
            <a:solidFill>
              <a:schemeClr val="accent3">
                <a:lumMod val="60000"/>
              </a:schemeClr>
            </a:solidFill>
            <a:ln>
              <a:noFill/>
            </a:ln>
            <a:effectLst/>
          </c:spPr>
          <c:invertIfNegative val="0"/>
          <c:cat>
            <c:strRef>
              <c:f>placements!$H$25:$I$25</c:f>
              <c:strCache>
                <c:ptCount val="2"/>
                <c:pt idx="0">
                  <c:v>Dec 2021 (non-SMC)</c:v>
                </c:pt>
                <c:pt idx="1">
                  <c:v>Mar 2024 (non-SMC)</c:v>
                </c:pt>
              </c:strCache>
            </c:strRef>
          </c:cat>
          <c:val>
            <c:numRef>
              <c:f>placements!$H$34:$I$34</c:f>
              <c:numCache>
                <c:formatCode>General</c:formatCode>
                <c:ptCount val="2"/>
                <c:pt idx="0">
                  <c:v>22</c:v>
                </c:pt>
                <c:pt idx="1">
                  <c:v>30</c:v>
                </c:pt>
              </c:numCache>
            </c:numRef>
          </c:val>
          <c:extLst>
            <c:ext xmlns:c16="http://schemas.microsoft.com/office/drawing/2014/chart" uri="{C3380CC4-5D6E-409C-BE32-E72D297353CC}">
              <c16:uniqueId val="{00000008-3CB6-40BA-AF3E-13A3CAACEC6F}"/>
            </c:ext>
          </c:extLst>
        </c:ser>
        <c:ser>
          <c:idx val="9"/>
          <c:order val="9"/>
          <c:tx>
            <c:strRef>
              <c:f>placements!$G$35</c:f>
              <c:strCache>
                <c:ptCount val="1"/>
                <c:pt idx="0">
                  <c:v>PLACED FOR ADOPTION</c:v>
                </c:pt>
              </c:strCache>
            </c:strRef>
          </c:tx>
          <c:spPr>
            <a:solidFill>
              <a:schemeClr val="accent4">
                <a:lumMod val="60000"/>
              </a:schemeClr>
            </a:solidFill>
            <a:ln>
              <a:noFill/>
            </a:ln>
            <a:effectLst/>
          </c:spPr>
          <c:invertIfNegative val="0"/>
          <c:cat>
            <c:strRef>
              <c:f>placements!$H$25:$I$25</c:f>
              <c:strCache>
                <c:ptCount val="2"/>
                <c:pt idx="0">
                  <c:v>Dec 2021 (non-SMC)</c:v>
                </c:pt>
                <c:pt idx="1">
                  <c:v>Mar 2024 (non-SMC)</c:v>
                </c:pt>
              </c:strCache>
            </c:strRef>
          </c:cat>
          <c:val>
            <c:numRef>
              <c:f>placements!$H$35:$I$35</c:f>
              <c:numCache>
                <c:formatCode>General</c:formatCode>
                <c:ptCount val="2"/>
                <c:pt idx="0">
                  <c:v>36</c:v>
                </c:pt>
                <c:pt idx="1">
                  <c:v>26</c:v>
                </c:pt>
              </c:numCache>
            </c:numRef>
          </c:val>
          <c:extLst>
            <c:ext xmlns:c16="http://schemas.microsoft.com/office/drawing/2014/chart" uri="{C3380CC4-5D6E-409C-BE32-E72D297353CC}">
              <c16:uniqueId val="{00000009-3CB6-40BA-AF3E-13A3CAACEC6F}"/>
            </c:ext>
          </c:extLst>
        </c:ser>
        <c:ser>
          <c:idx val="10"/>
          <c:order val="10"/>
          <c:tx>
            <c:strRef>
              <c:f>placements!$G$36</c:f>
              <c:strCache>
                <c:ptCount val="1"/>
                <c:pt idx="0">
                  <c:v>RESIDENTIAL (CWD)</c:v>
                </c:pt>
              </c:strCache>
            </c:strRef>
          </c:tx>
          <c:spPr>
            <a:solidFill>
              <a:schemeClr val="accent5">
                <a:lumMod val="60000"/>
              </a:schemeClr>
            </a:solidFill>
            <a:ln>
              <a:noFill/>
            </a:ln>
            <a:effectLst/>
          </c:spPr>
          <c:invertIfNegative val="0"/>
          <c:cat>
            <c:strRef>
              <c:f>placements!$H$25:$I$25</c:f>
              <c:strCache>
                <c:ptCount val="2"/>
                <c:pt idx="0">
                  <c:v>Dec 2021 (non-SMC)</c:v>
                </c:pt>
                <c:pt idx="1">
                  <c:v>Mar 2024 (non-SMC)</c:v>
                </c:pt>
              </c:strCache>
            </c:strRef>
          </c:cat>
          <c:val>
            <c:numRef>
              <c:f>placements!$H$36:$I$36</c:f>
              <c:numCache>
                <c:formatCode>General</c:formatCode>
                <c:ptCount val="2"/>
                <c:pt idx="0">
                  <c:v>32</c:v>
                </c:pt>
                <c:pt idx="1">
                  <c:v>28</c:v>
                </c:pt>
              </c:numCache>
            </c:numRef>
          </c:val>
          <c:extLst>
            <c:ext xmlns:c16="http://schemas.microsoft.com/office/drawing/2014/chart" uri="{C3380CC4-5D6E-409C-BE32-E72D297353CC}">
              <c16:uniqueId val="{0000000A-3CB6-40BA-AF3E-13A3CAACEC6F}"/>
            </c:ext>
          </c:extLst>
        </c:ser>
        <c:ser>
          <c:idx val="11"/>
          <c:order val="11"/>
          <c:tx>
            <c:strRef>
              <c:f>placements!$G$37</c:f>
              <c:strCache>
                <c:ptCount val="1"/>
                <c:pt idx="0">
                  <c:v>RESIDENTIAL </c:v>
                </c:pt>
              </c:strCache>
            </c:strRef>
          </c:tx>
          <c:spPr>
            <a:solidFill>
              <a:schemeClr val="accent6">
                <a:lumMod val="60000"/>
              </a:schemeClr>
            </a:solidFill>
            <a:ln>
              <a:noFill/>
            </a:ln>
            <a:effectLst/>
          </c:spPr>
          <c:invertIfNegative val="0"/>
          <c:cat>
            <c:strRef>
              <c:f>placements!$H$25:$I$25</c:f>
              <c:strCache>
                <c:ptCount val="2"/>
                <c:pt idx="0">
                  <c:v>Dec 2021 (non-SMC)</c:v>
                </c:pt>
                <c:pt idx="1">
                  <c:v>Mar 2024 (non-SMC)</c:v>
                </c:pt>
              </c:strCache>
            </c:strRef>
          </c:cat>
          <c:val>
            <c:numRef>
              <c:f>placements!$H$37:$I$37</c:f>
              <c:numCache>
                <c:formatCode>General</c:formatCode>
                <c:ptCount val="2"/>
                <c:pt idx="0">
                  <c:v>54</c:v>
                </c:pt>
                <c:pt idx="1">
                  <c:v>75</c:v>
                </c:pt>
              </c:numCache>
            </c:numRef>
          </c:val>
          <c:extLst>
            <c:ext xmlns:c16="http://schemas.microsoft.com/office/drawing/2014/chart" uri="{C3380CC4-5D6E-409C-BE32-E72D297353CC}">
              <c16:uniqueId val="{0000000B-3CB6-40BA-AF3E-13A3CAACEC6F}"/>
            </c:ext>
          </c:extLst>
        </c:ser>
        <c:ser>
          <c:idx val="12"/>
          <c:order val="12"/>
          <c:tx>
            <c:strRef>
              <c:f>placements!$G$38</c:f>
              <c:strCache>
                <c:ptCount val="1"/>
                <c:pt idx="0">
                  <c:v>SECURE</c:v>
                </c:pt>
              </c:strCache>
            </c:strRef>
          </c:tx>
          <c:spPr>
            <a:solidFill>
              <a:schemeClr val="accent1">
                <a:lumMod val="80000"/>
                <a:lumOff val="20000"/>
              </a:schemeClr>
            </a:solidFill>
            <a:ln>
              <a:noFill/>
            </a:ln>
            <a:effectLst/>
          </c:spPr>
          <c:invertIfNegative val="0"/>
          <c:cat>
            <c:strRef>
              <c:f>placements!$H$25:$I$25</c:f>
              <c:strCache>
                <c:ptCount val="2"/>
                <c:pt idx="0">
                  <c:v>Dec 2021 (non-SMC)</c:v>
                </c:pt>
                <c:pt idx="1">
                  <c:v>Mar 2024 (non-SMC)</c:v>
                </c:pt>
              </c:strCache>
            </c:strRef>
          </c:cat>
          <c:val>
            <c:numRef>
              <c:f>placements!$H$38:$I$38</c:f>
              <c:numCache>
                <c:formatCode>General</c:formatCode>
                <c:ptCount val="2"/>
                <c:pt idx="0">
                  <c:v>5</c:v>
                </c:pt>
                <c:pt idx="1">
                  <c:v>4</c:v>
                </c:pt>
              </c:numCache>
            </c:numRef>
          </c:val>
          <c:extLst>
            <c:ext xmlns:c16="http://schemas.microsoft.com/office/drawing/2014/chart" uri="{C3380CC4-5D6E-409C-BE32-E72D297353CC}">
              <c16:uniqueId val="{0000000C-3CB6-40BA-AF3E-13A3CAACEC6F}"/>
            </c:ext>
          </c:extLst>
        </c:ser>
        <c:ser>
          <c:idx val="13"/>
          <c:order val="13"/>
          <c:tx>
            <c:strRef>
              <c:f>placements!$G$39</c:f>
              <c:strCache>
                <c:ptCount val="1"/>
                <c:pt idx="0">
                  <c:v>SEMI-INDEPENDENT</c:v>
                </c:pt>
              </c:strCache>
            </c:strRef>
          </c:tx>
          <c:spPr>
            <a:solidFill>
              <a:schemeClr val="accent2">
                <a:lumMod val="80000"/>
                <a:lumOff val="20000"/>
              </a:schemeClr>
            </a:solidFill>
            <a:ln>
              <a:noFill/>
            </a:ln>
            <a:effectLst/>
          </c:spPr>
          <c:invertIfNegative val="0"/>
          <c:cat>
            <c:strRef>
              <c:f>placements!$H$25:$I$25</c:f>
              <c:strCache>
                <c:ptCount val="2"/>
                <c:pt idx="0">
                  <c:v>Dec 2021 (non-SMC)</c:v>
                </c:pt>
                <c:pt idx="1">
                  <c:v>Mar 2024 (non-SMC)</c:v>
                </c:pt>
              </c:strCache>
            </c:strRef>
          </c:cat>
          <c:val>
            <c:numRef>
              <c:f>placements!$H$39:$I$39</c:f>
              <c:numCache>
                <c:formatCode>General</c:formatCode>
                <c:ptCount val="2"/>
                <c:pt idx="0">
                  <c:v>72</c:v>
                </c:pt>
                <c:pt idx="1">
                  <c:v>83</c:v>
                </c:pt>
              </c:numCache>
            </c:numRef>
          </c:val>
          <c:extLst>
            <c:ext xmlns:c16="http://schemas.microsoft.com/office/drawing/2014/chart" uri="{C3380CC4-5D6E-409C-BE32-E72D297353CC}">
              <c16:uniqueId val="{0000000D-3CB6-40BA-AF3E-13A3CAACEC6F}"/>
            </c:ext>
          </c:extLst>
        </c:ser>
        <c:ser>
          <c:idx val="14"/>
          <c:order val="14"/>
          <c:tx>
            <c:strRef>
              <c:f>placements!$G$40</c:f>
              <c:strCache>
                <c:ptCount val="1"/>
                <c:pt idx="0">
                  <c:v>SUPPORTED LODGINGS</c:v>
                </c:pt>
              </c:strCache>
            </c:strRef>
          </c:tx>
          <c:spPr>
            <a:solidFill>
              <a:schemeClr val="accent3">
                <a:lumMod val="80000"/>
                <a:lumOff val="20000"/>
              </a:schemeClr>
            </a:solidFill>
            <a:ln>
              <a:noFill/>
            </a:ln>
            <a:effectLst/>
          </c:spPr>
          <c:invertIfNegative val="0"/>
          <c:cat>
            <c:strRef>
              <c:f>placements!$H$25:$I$25</c:f>
              <c:strCache>
                <c:ptCount val="2"/>
                <c:pt idx="0">
                  <c:v>Dec 2021 (non-SMC)</c:v>
                </c:pt>
                <c:pt idx="1">
                  <c:v>Mar 2024 (non-SMC)</c:v>
                </c:pt>
              </c:strCache>
            </c:strRef>
          </c:cat>
          <c:val>
            <c:numRef>
              <c:f>placements!$H$40:$I$40</c:f>
              <c:numCache>
                <c:formatCode>General</c:formatCode>
                <c:ptCount val="2"/>
                <c:pt idx="0">
                  <c:v>7</c:v>
                </c:pt>
                <c:pt idx="1">
                  <c:v>5</c:v>
                </c:pt>
              </c:numCache>
            </c:numRef>
          </c:val>
          <c:extLst>
            <c:ext xmlns:c16="http://schemas.microsoft.com/office/drawing/2014/chart" uri="{C3380CC4-5D6E-409C-BE32-E72D297353CC}">
              <c16:uniqueId val="{0000000E-3CB6-40BA-AF3E-13A3CAACEC6F}"/>
            </c:ext>
          </c:extLst>
        </c:ser>
        <c:dLbls>
          <c:showLegendKey val="0"/>
          <c:showVal val="0"/>
          <c:showCatName val="0"/>
          <c:showSerName val="0"/>
          <c:showPercent val="0"/>
          <c:showBubbleSize val="0"/>
        </c:dLbls>
        <c:gapWidth val="150"/>
        <c:overlap val="100"/>
        <c:axId val="869343440"/>
        <c:axId val="869340560"/>
      </c:barChart>
      <c:catAx>
        <c:axId val="86934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Lexend" pitchFamily="2" charset="0"/>
                <a:ea typeface="+mn-ea"/>
                <a:cs typeface="+mn-cs"/>
              </a:defRPr>
            </a:pPr>
            <a:endParaRPr lang="en-US"/>
          </a:p>
        </c:txPr>
        <c:crossAx val="869340560"/>
        <c:crosses val="autoZero"/>
        <c:auto val="1"/>
        <c:lblAlgn val="ctr"/>
        <c:lblOffset val="100"/>
        <c:noMultiLvlLbl val="0"/>
      </c:catAx>
      <c:valAx>
        <c:axId val="86934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Lexend" pitchFamily="2" charset="0"/>
                <a:ea typeface="+mn-ea"/>
                <a:cs typeface="+mn-cs"/>
              </a:defRPr>
            </a:pPr>
            <a:endParaRPr lang="en-US"/>
          </a:p>
        </c:txPr>
        <c:crossAx val="869343440"/>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700" b="1" i="0" u="none" strike="noStrike" kern="1200" baseline="0">
                <a:solidFill>
                  <a:schemeClr val="tx1"/>
                </a:solidFill>
                <a:latin typeface="Lexend" pitchFamily="2" charset="0"/>
                <a:ea typeface="+mn-ea"/>
                <a:cs typeface="+mn-cs"/>
              </a:defRPr>
            </a:pPr>
            <a:endParaRPr lang="en-US"/>
          </a:p>
        </c:txPr>
      </c:legendEntry>
      <c:layout>
        <c:manualLayout>
          <c:xMode val="edge"/>
          <c:yMode val="edge"/>
          <c:x val="0.62429361315801768"/>
          <c:y val="7.4459148788453153E-2"/>
          <c:w val="0.36847302559024103"/>
          <c:h val="0.87769204765403697"/>
        </c:manualLayout>
      </c:layout>
      <c:overlay val="0"/>
      <c:spPr>
        <a:noFill/>
        <a:ln>
          <a:noFill/>
        </a:ln>
        <a:effectLst/>
      </c:spPr>
      <c:txPr>
        <a:bodyPr rot="0" spcFirstLastPara="1" vertOverflow="ellipsis" vert="horz" wrap="square" anchor="ctr" anchorCtr="1"/>
        <a:lstStyle/>
        <a:p>
          <a:pPr>
            <a:defRPr sz="700" b="1" i="0" u="none" strike="noStrike" kern="1200" baseline="0">
              <a:solidFill>
                <a:schemeClr val="tx1"/>
              </a:solidFill>
              <a:latin typeface="Lexend"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Lexend" pitchFamily="2" charset="0"/>
                <a:ea typeface="+mn-ea"/>
                <a:cs typeface="+mn-cs"/>
              </a:defRPr>
            </a:pPr>
            <a:r>
              <a:rPr lang="en-GB" b="1" baseline="0">
                <a:solidFill>
                  <a:schemeClr val="tx1"/>
                </a:solidFill>
                <a:latin typeface="Lexend" pitchFamily="2" charset="0"/>
              </a:rPr>
              <a:t>SMC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Lexend" pitchFamily="2" charset="0"/>
              <a:ea typeface="+mn-ea"/>
              <a:cs typeface="+mn-cs"/>
            </a:defRPr>
          </a:pPr>
          <a:endParaRPr lang="en-US"/>
        </a:p>
      </c:txPr>
    </c:title>
    <c:autoTitleDeleted val="0"/>
    <c:plotArea>
      <c:layout/>
      <c:barChart>
        <c:barDir val="col"/>
        <c:grouping val="stacked"/>
        <c:varyColors val="0"/>
        <c:ser>
          <c:idx val="0"/>
          <c:order val="0"/>
          <c:tx>
            <c:strRef>
              <c:f>placements!$G$26</c:f>
              <c:strCache>
                <c:ptCount val="1"/>
                <c:pt idx="0">
                  <c:v>ALL RESIDENTIAL SCHOOLS</c:v>
                </c:pt>
              </c:strCache>
            </c:strRef>
          </c:tx>
          <c:spPr>
            <a:solidFill>
              <a:schemeClr val="accent1"/>
            </a:solidFill>
            <a:ln>
              <a:noFill/>
            </a:ln>
            <a:effectLst/>
          </c:spPr>
          <c:invertIfNegative val="0"/>
          <c:cat>
            <c:strRef>
              <c:f>placements!$J$25:$K$25</c:f>
              <c:strCache>
                <c:ptCount val="2"/>
                <c:pt idx="0">
                  <c:v>Dec 2021 (SMC)</c:v>
                </c:pt>
                <c:pt idx="1">
                  <c:v>Mar 2024 (SMC)</c:v>
                </c:pt>
              </c:strCache>
            </c:strRef>
          </c:cat>
          <c:val>
            <c:numRef>
              <c:f>placements!$J$26:$K$26</c:f>
              <c:numCache>
                <c:formatCode>General</c:formatCode>
                <c:ptCount val="2"/>
                <c:pt idx="0">
                  <c:v>0</c:v>
                </c:pt>
                <c:pt idx="1">
                  <c:v>0</c:v>
                </c:pt>
              </c:numCache>
            </c:numRef>
          </c:val>
          <c:extLst>
            <c:ext xmlns:c16="http://schemas.microsoft.com/office/drawing/2014/chart" uri="{C3380CC4-5D6E-409C-BE32-E72D297353CC}">
              <c16:uniqueId val="{00000000-07BD-4AD9-9E0F-EDDDCE2D5A18}"/>
            </c:ext>
          </c:extLst>
        </c:ser>
        <c:ser>
          <c:idx val="1"/>
          <c:order val="1"/>
          <c:tx>
            <c:strRef>
              <c:f>placements!$G$27</c:f>
              <c:strCache>
                <c:ptCount val="1"/>
                <c:pt idx="0">
                  <c:v>FAMILY CENTRE/MOTHER &amp;BABY</c:v>
                </c:pt>
              </c:strCache>
            </c:strRef>
          </c:tx>
          <c:spPr>
            <a:solidFill>
              <a:schemeClr val="accent2"/>
            </a:solidFill>
            <a:ln>
              <a:noFill/>
            </a:ln>
            <a:effectLst/>
          </c:spPr>
          <c:invertIfNegative val="0"/>
          <c:cat>
            <c:strRef>
              <c:f>placements!$J$25:$K$25</c:f>
              <c:strCache>
                <c:ptCount val="2"/>
                <c:pt idx="0">
                  <c:v>Dec 2021 (SMC)</c:v>
                </c:pt>
                <c:pt idx="1">
                  <c:v>Mar 2024 (SMC)</c:v>
                </c:pt>
              </c:strCache>
            </c:strRef>
          </c:cat>
          <c:val>
            <c:numRef>
              <c:f>placements!$J$27:$K$27</c:f>
              <c:numCache>
                <c:formatCode>General</c:formatCode>
                <c:ptCount val="2"/>
                <c:pt idx="0">
                  <c:v>0</c:v>
                </c:pt>
                <c:pt idx="1">
                  <c:v>0</c:v>
                </c:pt>
              </c:numCache>
            </c:numRef>
          </c:val>
          <c:extLst>
            <c:ext xmlns:c16="http://schemas.microsoft.com/office/drawing/2014/chart" uri="{C3380CC4-5D6E-409C-BE32-E72D297353CC}">
              <c16:uniqueId val="{00000001-07BD-4AD9-9E0F-EDDDCE2D5A18}"/>
            </c:ext>
          </c:extLst>
        </c:ser>
        <c:ser>
          <c:idx val="2"/>
          <c:order val="2"/>
          <c:tx>
            <c:strRef>
              <c:f>placements!$G$28</c:f>
              <c:strCache>
                <c:ptCount val="1"/>
                <c:pt idx="0">
                  <c:v>FOSTERING (IFA)</c:v>
                </c:pt>
              </c:strCache>
            </c:strRef>
          </c:tx>
          <c:spPr>
            <a:solidFill>
              <a:schemeClr val="accent3"/>
            </a:solidFill>
            <a:ln>
              <a:noFill/>
            </a:ln>
            <a:effectLst/>
          </c:spPr>
          <c:invertIfNegative val="0"/>
          <c:cat>
            <c:strRef>
              <c:f>placements!$J$25:$K$25</c:f>
              <c:strCache>
                <c:ptCount val="2"/>
                <c:pt idx="0">
                  <c:v>Dec 2021 (SMC)</c:v>
                </c:pt>
                <c:pt idx="1">
                  <c:v>Mar 2024 (SMC)</c:v>
                </c:pt>
              </c:strCache>
            </c:strRef>
          </c:cat>
          <c:val>
            <c:numRef>
              <c:f>placements!$J$28:$K$28</c:f>
              <c:numCache>
                <c:formatCode>General</c:formatCode>
                <c:ptCount val="2"/>
                <c:pt idx="0">
                  <c:v>10</c:v>
                </c:pt>
                <c:pt idx="1">
                  <c:v>14</c:v>
                </c:pt>
              </c:numCache>
            </c:numRef>
          </c:val>
          <c:extLst>
            <c:ext xmlns:c16="http://schemas.microsoft.com/office/drawing/2014/chart" uri="{C3380CC4-5D6E-409C-BE32-E72D297353CC}">
              <c16:uniqueId val="{00000002-07BD-4AD9-9E0F-EDDDCE2D5A18}"/>
            </c:ext>
          </c:extLst>
        </c:ser>
        <c:ser>
          <c:idx val="3"/>
          <c:order val="3"/>
          <c:tx>
            <c:strRef>
              <c:f>placements!$G$29</c:f>
              <c:strCache>
                <c:ptCount val="1"/>
                <c:pt idx="0">
                  <c:v>FOSTERING (IN-HOUSE)</c:v>
                </c:pt>
              </c:strCache>
            </c:strRef>
          </c:tx>
          <c:spPr>
            <a:solidFill>
              <a:schemeClr val="accent4"/>
            </a:solidFill>
            <a:ln>
              <a:noFill/>
            </a:ln>
            <a:effectLst/>
          </c:spPr>
          <c:invertIfNegative val="0"/>
          <c:cat>
            <c:strRef>
              <c:f>placements!$J$25:$K$25</c:f>
              <c:strCache>
                <c:ptCount val="2"/>
                <c:pt idx="0">
                  <c:v>Dec 2021 (SMC)</c:v>
                </c:pt>
                <c:pt idx="1">
                  <c:v>Mar 2024 (SMC)</c:v>
                </c:pt>
              </c:strCache>
            </c:strRef>
          </c:cat>
          <c:val>
            <c:numRef>
              <c:f>placements!$J$29:$K$29</c:f>
              <c:numCache>
                <c:formatCode>General</c:formatCode>
                <c:ptCount val="2"/>
                <c:pt idx="0">
                  <c:v>10</c:v>
                </c:pt>
                <c:pt idx="1">
                  <c:v>11</c:v>
                </c:pt>
              </c:numCache>
            </c:numRef>
          </c:val>
          <c:extLst>
            <c:ext xmlns:c16="http://schemas.microsoft.com/office/drawing/2014/chart" uri="{C3380CC4-5D6E-409C-BE32-E72D297353CC}">
              <c16:uniqueId val="{00000003-07BD-4AD9-9E0F-EDDDCE2D5A18}"/>
            </c:ext>
          </c:extLst>
        </c:ser>
        <c:ser>
          <c:idx val="4"/>
          <c:order val="4"/>
          <c:tx>
            <c:strRef>
              <c:f>placements!$G$30</c:f>
              <c:strCache>
                <c:ptCount val="1"/>
                <c:pt idx="0">
                  <c:v>FOSTERING (KINSHIP)</c:v>
                </c:pt>
              </c:strCache>
            </c:strRef>
          </c:tx>
          <c:spPr>
            <a:solidFill>
              <a:schemeClr val="accent5"/>
            </a:solidFill>
            <a:ln>
              <a:noFill/>
            </a:ln>
            <a:effectLst/>
          </c:spPr>
          <c:invertIfNegative val="0"/>
          <c:cat>
            <c:strRef>
              <c:f>placements!$J$25:$K$25</c:f>
              <c:strCache>
                <c:ptCount val="2"/>
                <c:pt idx="0">
                  <c:v>Dec 2021 (SMC)</c:v>
                </c:pt>
                <c:pt idx="1">
                  <c:v>Mar 2024 (SMC)</c:v>
                </c:pt>
              </c:strCache>
            </c:strRef>
          </c:cat>
          <c:val>
            <c:numRef>
              <c:f>placements!$J$30:$K$30</c:f>
              <c:numCache>
                <c:formatCode>General</c:formatCode>
                <c:ptCount val="2"/>
                <c:pt idx="0">
                  <c:v>1</c:v>
                </c:pt>
                <c:pt idx="1">
                  <c:v>2</c:v>
                </c:pt>
              </c:numCache>
            </c:numRef>
          </c:val>
          <c:extLst>
            <c:ext xmlns:c16="http://schemas.microsoft.com/office/drawing/2014/chart" uri="{C3380CC4-5D6E-409C-BE32-E72D297353CC}">
              <c16:uniqueId val="{00000004-07BD-4AD9-9E0F-EDDDCE2D5A18}"/>
            </c:ext>
          </c:extLst>
        </c:ser>
        <c:ser>
          <c:idx val="5"/>
          <c:order val="5"/>
          <c:tx>
            <c:strRef>
              <c:f>placements!$G$32</c:f>
              <c:strCache>
                <c:ptCount val="1"/>
                <c:pt idx="0">
                  <c:v>NHS/HEALTH TRUST </c:v>
                </c:pt>
              </c:strCache>
            </c:strRef>
          </c:tx>
          <c:spPr>
            <a:solidFill>
              <a:schemeClr val="accent6"/>
            </a:solidFill>
            <a:ln>
              <a:noFill/>
            </a:ln>
            <a:effectLst/>
          </c:spPr>
          <c:invertIfNegative val="0"/>
          <c:cat>
            <c:strRef>
              <c:f>placements!$J$25:$K$25</c:f>
              <c:strCache>
                <c:ptCount val="2"/>
                <c:pt idx="0">
                  <c:v>Dec 2021 (SMC)</c:v>
                </c:pt>
                <c:pt idx="1">
                  <c:v>Mar 2024 (SMC)</c:v>
                </c:pt>
              </c:strCache>
            </c:strRef>
          </c:cat>
          <c:val>
            <c:numRef>
              <c:f>placements!$J$32:$K$32</c:f>
              <c:numCache>
                <c:formatCode>General</c:formatCode>
                <c:ptCount val="2"/>
                <c:pt idx="0">
                  <c:v>0</c:v>
                </c:pt>
                <c:pt idx="1">
                  <c:v>0</c:v>
                </c:pt>
              </c:numCache>
            </c:numRef>
          </c:val>
          <c:extLst>
            <c:ext xmlns:c16="http://schemas.microsoft.com/office/drawing/2014/chart" uri="{C3380CC4-5D6E-409C-BE32-E72D297353CC}">
              <c16:uniqueId val="{00000005-07BD-4AD9-9E0F-EDDDCE2D5A18}"/>
            </c:ext>
          </c:extLst>
        </c:ser>
        <c:ser>
          <c:idx val="6"/>
          <c:order val="6"/>
          <c:tx>
            <c:strRef>
              <c:f>placements!$G$33</c:f>
              <c:strCache>
                <c:ptCount val="1"/>
                <c:pt idx="0">
                  <c:v>UNREGISTERED PLACEMENTS</c:v>
                </c:pt>
              </c:strCache>
            </c:strRef>
          </c:tx>
          <c:spPr>
            <a:solidFill>
              <a:schemeClr val="accent1">
                <a:lumMod val="60000"/>
              </a:schemeClr>
            </a:solidFill>
            <a:ln>
              <a:noFill/>
            </a:ln>
            <a:effectLst/>
          </c:spPr>
          <c:invertIfNegative val="0"/>
          <c:cat>
            <c:strRef>
              <c:f>placements!$J$25:$K$25</c:f>
              <c:strCache>
                <c:ptCount val="2"/>
                <c:pt idx="0">
                  <c:v>Dec 2021 (SMC)</c:v>
                </c:pt>
                <c:pt idx="1">
                  <c:v>Mar 2024 (SMC)</c:v>
                </c:pt>
              </c:strCache>
            </c:strRef>
          </c:cat>
          <c:val>
            <c:numRef>
              <c:f>placements!$J$33:$K$33</c:f>
              <c:numCache>
                <c:formatCode>General</c:formatCode>
                <c:ptCount val="2"/>
                <c:pt idx="0">
                  <c:v>0</c:v>
                </c:pt>
                <c:pt idx="1">
                  <c:v>0</c:v>
                </c:pt>
              </c:numCache>
            </c:numRef>
          </c:val>
          <c:extLst>
            <c:ext xmlns:c16="http://schemas.microsoft.com/office/drawing/2014/chart" uri="{C3380CC4-5D6E-409C-BE32-E72D297353CC}">
              <c16:uniqueId val="{00000006-07BD-4AD9-9E0F-EDDDCE2D5A18}"/>
            </c:ext>
          </c:extLst>
        </c:ser>
        <c:ser>
          <c:idx val="7"/>
          <c:order val="7"/>
          <c:tx>
            <c:strRef>
              <c:f>placements!$G$34</c:f>
              <c:strCache>
                <c:ptCount val="1"/>
                <c:pt idx="0">
                  <c:v>PLACED AT HOME</c:v>
                </c:pt>
              </c:strCache>
            </c:strRef>
          </c:tx>
          <c:spPr>
            <a:solidFill>
              <a:schemeClr val="accent2">
                <a:lumMod val="60000"/>
              </a:schemeClr>
            </a:solidFill>
            <a:ln>
              <a:noFill/>
            </a:ln>
            <a:effectLst/>
          </c:spPr>
          <c:invertIfNegative val="0"/>
          <c:cat>
            <c:strRef>
              <c:f>placements!$J$25:$K$25</c:f>
              <c:strCache>
                <c:ptCount val="2"/>
                <c:pt idx="0">
                  <c:v>Dec 2021 (SMC)</c:v>
                </c:pt>
                <c:pt idx="1">
                  <c:v>Mar 2024 (SMC)</c:v>
                </c:pt>
              </c:strCache>
            </c:strRef>
          </c:cat>
          <c:val>
            <c:numRef>
              <c:f>placements!$J$34:$K$34</c:f>
              <c:numCache>
                <c:formatCode>General</c:formatCode>
                <c:ptCount val="2"/>
                <c:pt idx="0">
                  <c:v>0</c:v>
                </c:pt>
                <c:pt idx="1">
                  <c:v>0</c:v>
                </c:pt>
              </c:numCache>
            </c:numRef>
          </c:val>
          <c:extLst>
            <c:ext xmlns:c16="http://schemas.microsoft.com/office/drawing/2014/chart" uri="{C3380CC4-5D6E-409C-BE32-E72D297353CC}">
              <c16:uniqueId val="{00000007-07BD-4AD9-9E0F-EDDDCE2D5A18}"/>
            </c:ext>
          </c:extLst>
        </c:ser>
        <c:ser>
          <c:idx val="8"/>
          <c:order val="8"/>
          <c:tx>
            <c:strRef>
              <c:f>placements!$G$35</c:f>
              <c:strCache>
                <c:ptCount val="1"/>
                <c:pt idx="0">
                  <c:v>PLACED FOR ADOPTION</c:v>
                </c:pt>
              </c:strCache>
            </c:strRef>
          </c:tx>
          <c:spPr>
            <a:solidFill>
              <a:schemeClr val="accent3">
                <a:lumMod val="60000"/>
              </a:schemeClr>
            </a:solidFill>
            <a:ln>
              <a:noFill/>
            </a:ln>
            <a:effectLst/>
          </c:spPr>
          <c:invertIfNegative val="0"/>
          <c:cat>
            <c:strRef>
              <c:f>placements!$J$25:$K$25</c:f>
              <c:strCache>
                <c:ptCount val="2"/>
                <c:pt idx="0">
                  <c:v>Dec 2021 (SMC)</c:v>
                </c:pt>
                <c:pt idx="1">
                  <c:v>Mar 2024 (SMC)</c:v>
                </c:pt>
              </c:strCache>
            </c:strRef>
          </c:cat>
          <c:val>
            <c:numRef>
              <c:f>placements!$J$35:$K$35</c:f>
              <c:numCache>
                <c:formatCode>General</c:formatCode>
                <c:ptCount val="2"/>
                <c:pt idx="0">
                  <c:v>0</c:v>
                </c:pt>
                <c:pt idx="1">
                  <c:v>0</c:v>
                </c:pt>
              </c:numCache>
            </c:numRef>
          </c:val>
          <c:extLst>
            <c:ext xmlns:c16="http://schemas.microsoft.com/office/drawing/2014/chart" uri="{C3380CC4-5D6E-409C-BE32-E72D297353CC}">
              <c16:uniqueId val="{00000008-07BD-4AD9-9E0F-EDDDCE2D5A18}"/>
            </c:ext>
          </c:extLst>
        </c:ser>
        <c:ser>
          <c:idx val="9"/>
          <c:order val="9"/>
          <c:tx>
            <c:strRef>
              <c:f>placements!$G$36</c:f>
              <c:strCache>
                <c:ptCount val="1"/>
                <c:pt idx="0">
                  <c:v>RESIDENTIAL (CWD)</c:v>
                </c:pt>
              </c:strCache>
            </c:strRef>
          </c:tx>
          <c:spPr>
            <a:solidFill>
              <a:schemeClr val="accent4">
                <a:lumMod val="60000"/>
              </a:schemeClr>
            </a:solidFill>
            <a:ln>
              <a:noFill/>
            </a:ln>
            <a:effectLst/>
          </c:spPr>
          <c:invertIfNegative val="0"/>
          <c:cat>
            <c:strRef>
              <c:f>placements!$J$25:$K$25</c:f>
              <c:strCache>
                <c:ptCount val="2"/>
                <c:pt idx="0">
                  <c:v>Dec 2021 (SMC)</c:v>
                </c:pt>
                <c:pt idx="1">
                  <c:v>Mar 2024 (SMC)</c:v>
                </c:pt>
              </c:strCache>
            </c:strRef>
          </c:cat>
          <c:val>
            <c:numRef>
              <c:f>placements!$J$36:$K$36</c:f>
              <c:numCache>
                <c:formatCode>General</c:formatCode>
                <c:ptCount val="2"/>
                <c:pt idx="0">
                  <c:v>0</c:v>
                </c:pt>
                <c:pt idx="1">
                  <c:v>0</c:v>
                </c:pt>
              </c:numCache>
            </c:numRef>
          </c:val>
          <c:extLst>
            <c:ext xmlns:c16="http://schemas.microsoft.com/office/drawing/2014/chart" uri="{C3380CC4-5D6E-409C-BE32-E72D297353CC}">
              <c16:uniqueId val="{00000009-07BD-4AD9-9E0F-EDDDCE2D5A18}"/>
            </c:ext>
          </c:extLst>
        </c:ser>
        <c:ser>
          <c:idx val="10"/>
          <c:order val="10"/>
          <c:tx>
            <c:strRef>
              <c:f>placements!$G$37</c:f>
              <c:strCache>
                <c:ptCount val="1"/>
                <c:pt idx="0">
                  <c:v>RESIDENTIAL </c:v>
                </c:pt>
              </c:strCache>
            </c:strRef>
          </c:tx>
          <c:spPr>
            <a:solidFill>
              <a:schemeClr val="accent5">
                <a:lumMod val="60000"/>
              </a:schemeClr>
            </a:solidFill>
            <a:ln>
              <a:noFill/>
            </a:ln>
            <a:effectLst/>
          </c:spPr>
          <c:invertIfNegative val="0"/>
          <c:cat>
            <c:strRef>
              <c:f>placements!$J$25:$K$25</c:f>
              <c:strCache>
                <c:ptCount val="2"/>
                <c:pt idx="0">
                  <c:v>Dec 2021 (SMC)</c:v>
                </c:pt>
                <c:pt idx="1">
                  <c:v>Mar 2024 (SMC)</c:v>
                </c:pt>
              </c:strCache>
            </c:strRef>
          </c:cat>
          <c:val>
            <c:numRef>
              <c:f>placements!$J$37:$K$37</c:f>
              <c:numCache>
                <c:formatCode>General</c:formatCode>
                <c:ptCount val="2"/>
                <c:pt idx="0">
                  <c:v>0</c:v>
                </c:pt>
                <c:pt idx="1">
                  <c:v>0</c:v>
                </c:pt>
              </c:numCache>
            </c:numRef>
          </c:val>
          <c:extLst>
            <c:ext xmlns:c16="http://schemas.microsoft.com/office/drawing/2014/chart" uri="{C3380CC4-5D6E-409C-BE32-E72D297353CC}">
              <c16:uniqueId val="{0000000A-07BD-4AD9-9E0F-EDDDCE2D5A18}"/>
            </c:ext>
          </c:extLst>
        </c:ser>
        <c:ser>
          <c:idx val="11"/>
          <c:order val="11"/>
          <c:tx>
            <c:strRef>
              <c:f>placements!$G$38</c:f>
              <c:strCache>
                <c:ptCount val="1"/>
                <c:pt idx="0">
                  <c:v>SECURE</c:v>
                </c:pt>
              </c:strCache>
            </c:strRef>
          </c:tx>
          <c:spPr>
            <a:solidFill>
              <a:schemeClr val="accent6">
                <a:lumMod val="60000"/>
              </a:schemeClr>
            </a:solidFill>
            <a:ln>
              <a:noFill/>
            </a:ln>
            <a:effectLst/>
          </c:spPr>
          <c:invertIfNegative val="0"/>
          <c:cat>
            <c:strRef>
              <c:f>placements!$J$25:$K$25</c:f>
              <c:strCache>
                <c:ptCount val="2"/>
                <c:pt idx="0">
                  <c:v>Dec 2021 (SMC)</c:v>
                </c:pt>
                <c:pt idx="1">
                  <c:v>Mar 2024 (SMC)</c:v>
                </c:pt>
              </c:strCache>
            </c:strRef>
          </c:cat>
          <c:val>
            <c:numRef>
              <c:f>placements!$J$38:$K$38</c:f>
              <c:numCache>
                <c:formatCode>General</c:formatCode>
                <c:ptCount val="2"/>
                <c:pt idx="0">
                  <c:v>0</c:v>
                </c:pt>
                <c:pt idx="1">
                  <c:v>0</c:v>
                </c:pt>
              </c:numCache>
            </c:numRef>
          </c:val>
          <c:extLst>
            <c:ext xmlns:c16="http://schemas.microsoft.com/office/drawing/2014/chart" uri="{C3380CC4-5D6E-409C-BE32-E72D297353CC}">
              <c16:uniqueId val="{0000000B-07BD-4AD9-9E0F-EDDDCE2D5A18}"/>
            </c:ext>
          </c:extLst>
        </c:ser>
        <c:ser>
          <c:idx val="12"/>
          <c:order val="12"/>
          <c:tx>
            <c:strRef>
              <c:f>placements!$G$39</c:f>
              <c:strCache>
                <c:ptCount val="1"/>
                <c:pt idx="0">
                  <c:v>SEMI-INDEPENDENT</c:v>
                </c:pt>
              </c:strCache>
            </c:strRef>
          </c:tx>
          <c:spPr>
            <a:solidFill>
              <a:schemeClr val="accent2"/>
            </a:solidFill>
            <a:ln>
              <a:noFill/>
            </a:ln>
            <a:effectLst/>
          </c:spPr>
          <c:invertIfNegative val="0"/>
          <c:cat>
            <c:strRef>
              <c:f>placements!$J$25:$K$25</c:f>
              <c:strCache>
                <c:ptCount val="2"/>
                <c:pt idx="0">
                  <c:v>Dec 2021 (SMC)</c:v>
                </c:pt>
                <c:pt idx="1">
                  <c:v>Mar 2024 (SMC)</c:v>
                </c:pt>
              </c:strCache>
            </c:strRef>
          </c:cat>
          <c:val>
            <c:numRef>
              <c:f>placements!$J$39:$K$39</c:f>
              <c:numCache>
                <c:formatCode>General</c:formatCode>
                <c:ptCount val="2"/>
                <c:pt idx="0">
                  <c:v>105</c:v>
                </c:pt>
                <c:pt idx="1">
                  <c:v>113</c:v>
                </c:pt>
              </c:numCache>
            </c:numRef>
          </c:val>
          <c:extLst>
            <c:ext xmlns:c16="http://schemas.microsoft.com/office/drawing/2014/chart" uri="{C3380CC4-5D6E-409C-BE32-E72D297353CC}">
              <c16:uniqueId val="{0000000C-07BD-4AD9-9E0F-EDDDCE2D5A18}"/>
            </c:ext>
          </c:extLst>
        </c:ser>
        <c:ser>
          <c:idx val="13"/>
          <c:order val="13"/>
          <c:tx>
            <c:strRef>
              <c:f>placements!$G$40</c:f>
              <c:strCache>
                <c:ptCount val="1"/>
                <c:pt idx="0">
                  <c:v>SUPPORTED LODGINGS</c:v>
                </c:pt>
              </c:strCache>
            </c:strRef>
          </c:tx>
          <c:spPr>
            <a:solidFill>
              <a:schemeClr val="accent3"/>
            </a:solidFill>
            <a:ln>
              <a:noFill/>
            </a:ln>
            <a:effectLst/>
          </c:spPr>
          <c:invertIfNegative val="0"/>
          <c:cat>
            <c:strRef>
              <c:f>placements!$J$25:$K$25</c:f>
              <c:strCache>
                <c:ptCount val="2"/>
                <c:pt idx="0">
                  <c:v>Dec 2021 (SMC)</c:v>
                </c:pt>
                <c:pt idx="1">
                  <c:v>Mar 2024 (SMC)</c:v>
                </c:pt>
              </c:strCache>
            </c:strRef>
          </c:cat>
          <c:val>
            <c:numRef>
              <c:f>placements!$J$40:$K$40</c:f>
              <c:numCache>
                <c:formatCode>General</c:formatCode>
                <c:ptCount val="2"/>
                <c:pt idx="0">
                  <c:v>6</c:v>
                </c:pt>
                <c:pt idx="1">
                  <c:v>8</c:v>
                </c:pt>
              </c:numCache>
            </c:numRef>
          </c:val>
          <c:extLst>
            <c:ext xmlns:c16="http://schemas.microsoft.com/office/drawing/2014/chart" uri="{C3380CC4-5D6E-409C-BE32-E72D297353CC}">
              <c16:uniqueId val="{0000000D-07BD-4AD9-9E0F-EDDDCE2D5A18}"/>
            </c:ext>
          </c:extLst>
        </c:ser>
        <c:dLbls>
          <c:showLegendKey val="0"/>
          <c:showVal val="0"/>
          <c:showCatName val="0"/>
          <c:showSerName val="0"/>
          <c:showPercent val="0"/>
          <c:showBubbleSize val="0"/>
        </c:dLbls>
        <c:gapWidth val="150"/>
        <c:overlap val="100"/>
        <c:axId val="473195728"/>
        <c:axId val="473193568"/>
      </c:barChart>
      <c:catAx>
        <c:axId val="47319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Lexend" pitchFamily="2" charset="0"/>
                <a:ea typeface="+mn-ea"/>
                <a:cs typeface="+mn-cs"/>
              </a:defRPr>
            </a:pPr>
            <a:endParaRPr lang="en-US"/>
          </a:p>
        </c:txPr>
        <c:crossAx val="473193568"/>
        <c:crosses val="autoZero"/>
        <c:auto val="1"/>
        <c:lblAlgn val="ctr"/>
        <c:lblOffset val="100"/>
        <c:noMultiLvlLbl val="0"/>
      </c:catAx>
      <c:valAx>
        <c:axId val="473193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Lexend" pitchFamily="2" charset="0"/>
                <a:ea typeface="+mn-ea"/>
                <a:cs typeface="+mn-cs"/>
              </a:defRPr>
            </a:pPr>
            <a:endParaRPr lang="en-US"/>
          </a:p>
        </c:txPr>
        <c:crossAx val="47319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Essex</c:v>
                </c:pt>
              </c:strCache>
            </c:strRef>
          </c:tx>
          <c:spPr>
            <a:solidFill>
              <a:schemeClr val="accent1"/>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43FD-418D-A8EE-572136ADCEFF}"/>
              </c:ext>
            </c:extLst>
          </c:dPt>
          <c:cat>
            <c:strRef>
              <c:f>Sheet1!$A$2:$A$5</c:f>
              <c:strCache>
                <c:ptCount val="4"/>
                <c:pt idx="0">
                  <c:v>January</c:v>
                </c:pt>
                <c:pt idx="1">
                  <c:v>February </c:v>
                </c:pt>
                <c:pt idx="2">
                  <c:v>March</c:v>
                </c:pt>
                <c:pt idx="3">
                  <c:v>April</c:v>
                </c:pt>
              </c:strCache>
            </c:strRef>
          </c:cat>
          <c:val>
            <c:numRef>
              <c:f>Sheet1!$B$2:$B$5</c:f>
              <c:numCache>
                <c:formatCode>0.00%</c:formatCode>
                <c:ptCount val="4"/>
                <c:pt idx="0" formatCode="0%">
                  <c:v>0.92</c:v>
                </c:pt>
                <c:pt idx="1">
                  <c:v>0.91300000000000003</c:v>
                </c:pt>
                <c:pt idx="2">
                  <c:v>0.91200000000000003</c:v>
                </c:pt>
                <c:pt idx="3">
                  <c:v>0.91300000000000003</c:v>
                </c:pt>
              </c:numCache>
            </c:numRef>
          </c:val>
          <c:extLst>
            <c:ext xmlns:c16="http://schemas.microsoft.com/office/drawing/2014/chart" uri="{C3380CC4-5D6E-409C-BE32-E72D297353CC}">
              <c16:uniqueId val="{00000002-43FD-418D-A8EE-572136ADCEFF}"/>
            </c:ext>
          </c:extLst>
        </c:ser>
        <c:dLbls>
          <c:showLegendKey val="0"/>
          <c:showVal val="0"/>
          <c:showCatName val="0"/>
          <c:showSerName val="0"/>
          <c:showPercent val="0"/>
          <c:showBubbleSize val="0"/>
        </c:dLbls>
        <c:gapWidth val="36"/>
        <c:axId val="691778159"/>
        <c:axId val="695587967"/>
      </c:barChart>
      <c:lineChart>
        <c:grouping val="standard"/>
        <c:varyColors val="0"/>
        <c:ser>
          <c:idx val="1"/>
          <c:order val="1"/>
          <c:tx>
            <c:strRef>
              <c:f>Sheet1!$C$1</c:f>
              <c:strCache>
                <c:ptCount val="1"/>
                <c:pt idx="0">
                  <c:v>National Average 2022/23</c:v>
                </c:pt>
              </c:strCache>
            </c:strRef>
          </c:tx>
          <c:spPr>
            <a:ln w="28575" cap="rnd">
              <a:solidFill>
                <a:schemeClr val="accent2"/>
              </a:solidFill>
              <a:round/>
            </a:ln>
            <a:effectLst/>
          </c:spPr>
          <c:marker>
            <c:symbol val="none"/>
          </c:marker>
          <c:cat>
            <c:strRef>
              <c:f>Sheet1!$A$2:$A$5</c:f>
              <c:strCache>
                <c:ptCount val="4"/>
                <c:pt idx="0">
                  <c:v>January</c:v>
                </c:pt>
                <c:pt idx="1">
                  <c:v>February </c:v>
                </c:pt>
                <c:pt idx="2">
                  <c:v>March</c:v>
                </c:pt>
                <c:pt idx="3">
                  <c:v>April</c:v>
                </c:pt>
              </c:strCache>
            </c:strRef>
          </c:cat>
          <c:val>
            <c:numRef>
              <c:f>Sheet1!$C$2:$C$5</c:f>
              <c:numCache>
                <c:formatCode>0%</c:formatCode>
                <c:ptCount val="4"/>
                <c:pt idx="0">
                  <c:v>0.91</c:v>
                </c:pt>
                <c:pt idx="1">
                  <c:v>0.91</c:v>
                </c:pt>
                <c:pt idx="2">
                  <c:v>0.91</c:v>
                </c:pt>
                <c:pt idx="3">
                  <c:v>0.91</c:v>
                </c:pt>
              </c:numCache>
            </c:numRef>
          </c:val>
          <c:smooth val="0"/>
          <c:extLst>
            <c:ext xmlns:c16="http://schemas.microsoft.com/office/drawing/2014/chart" uri="{C3380CC4-5D6E-409C-BE32-E72D297353CC}">
              <c16:uniqueId val="{00000003-43FD-418D-A8EE-572136ADCEFF}"/>
            </c:ext>
          </c:extLst>
        </c:ser>
        <c:ser>
          <c:idx val="2"/>
          <c:order val="2"/>
          <c:tx>
            <c:strRef>
              <c:f>Sheet1!$D$1</c:f>
              <c:strCache>
                <c:ptCount val="1"/>
                <c:pt idx="0">
                  <c:v>Top Quartile 2022/23</c:v>
                </c:pt>
              </c:strCache>
            </c:strRef>
          </c:tx>
          <c:spPr>
            <a:ln w="28575" cap="rnd">
              <a:solidFill>
                <a:schemeClr val="accent4"/>
              </a:solidFill>
              <a:round/>
            </a:ln>
            <a:effectLst/>
          </c:spPr>
          <c:marker>
            <c:symbol val="none"/>
          </c:marker>
          <c:cat>
            <c:strRef>
              <c:f>Sheet1!$A$2:$A$5</c:f>
              <c:strCache>
                <c:ptCount val="4"/>
                <c:pt idx="0">
                  <c:v>January</c:v>
                </c:pt>
                <c:pt idx="1">
                  <c:v>February </c:v>
                </c:pt>
                <c:pt idx="2">
                  <c:v>March</c:v>
                </c:pt>
                <c:pt idx="3">
                  <c:v>April</c:v>
                </c:pt>
              </c:strCache>
            </c:strRef>
          </c:cat>
          <c:val>
            <c:numRef>
              <c:f>Sheet1!$D$2:$D$5</c:f>
              <c:numCache>
                <c:formatCode>0%</c:formatCode>
                <c:ptCount val="4"/>
                <c:pt idx="0">
                  <c:v>0.95</c:v>
                </c:pt>
                <c:pt idx="1">
                  <c:v>0.95</c:v>
                </c:pt>
                <c:pt idx="2">
                  <c:v>0.95</c:v>
                </c:pt>
                <c:pt idx="3">
                  <c:v>0.95</c:v>
                </c:pt>
              </c:numCache>
            </c:numRef>
          </c:val>
          <c:smooth val="0"/>
          <c:extLst>
            <c:ext xmlns:c16="http://schemas.microsoft.com/office/drawing/2014/chart" uri="{C3380CC4-5D6E-409C-BE32-E72D297353CC}">
              <c16:uniqueId val="{00000004-43FD-418D-A8EE-572136ADCEFF}"/>
            </c:ext>
          </c:extLst>
        </c:ser>
        <c:dLbls>
          <c:showLegendKey val="0"/>
          <c:showVal val="0"/>
          <c:showCatName val="0"/>
          <c:showSerName val="0"/>
          <c:showPercent val="0"/>
          <c:showBubbleSize val="0"/>
        </c:dLbls>
        <c:marker val="1"/>
        <c:smooth val="0"/>
        <c:axId val="691778159"/>
        <c:axId val="695587967"/>
      </c:lineChart>
      <c:catAx>
        <c:axId val="691778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exend" pitchFamily="2" charset="0"/>
                <a:ea typeface="+mn-ea"/>
                <a:cs typeface="+mn-cs"/>
              </a:defRPr>
            </a:pPr>
            <a:endParaRPr lang="en-US"/>
          </a:p>
        </c:txPr>
        <c:crossAx val="695587967"/>
        <c:crosses val="autoZero"/>
        <c:auto val="1"/>
        <c:lblAlgn val="ctr"/>
        <c:lblOffset val="100"/>
        <c:noMultiLvlLbl val="0"/>
      </c:catAx>
      <c:valAx>
        <c:axId val="695587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exend" pitchFamily="2" charset="0"/>
                <a:ea typeface="+mn-ea"/>
                <a:cs typeface="+mn-cs"/>
              </a:defRPr>
            </a:pPr>
            <a:endParaRPr lang="en-US"/>
          </a:p>
        </c:txPr>
        <c:crossAx val="691778159"/>
        <c:crosses val="autoZero"/>
        <c:crossBetween val="between"/>
      </c:valAx>
      <c:spPr>
        <a:noFill/>
        <a:ln>
          <a:noFill/>
        </a:ln>
        <a:effectLst/>
      </c:spPr>
    </c:plotArea>
    <c:legend>
      <c:legendPos val="b"/>
      <c:layout>
        <c:manualLayout>
          <c:xMode val="edge"/>
          <c:yMode val="edge"/>
          <c:x val="7.1636689519200603E-2"/>
          <c:y val="0.88949275435082364"/>
          <c:w val="0.91246122866330404"/>
          <c:h val="0.110507185676721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Lexend"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50" b="1">
                <a:latin typeface="Lexend" pitchFamily="2" charset="0"/>
              </a:rPr>
              <a:t>Reason for Leaving</a:t>
            </a:r>
            <a:r>
              <a:rPr lang="en-US" sz="1050" b="1" baseline="0">
                <a:latin typeface="Lexend" pitchFamily="2" charset="0"/>
              </a:rPr>
              <a:t> Detail</a:t>
            </a:r>
            <a:endParaRPr lang="en-US" sz="1050" b="1">
              <a:latin typeface="Lexend"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Lexend"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Not Known</c:v>
                </c:pt>
                <c:pt idx="1">
                  <c:v>New Role - External</c:v>
                </c:pt>
                <c:pt idx="2">
                  <c:v>Retirement </c:v>
                </c:pt>
                <c:pt idx="3">
                  <c:v>Personal Reasons</c:v>
                </c:pt>
                <c:pt idx="4">
                  <c:v>End of FTC</c:v>
                </c:pt>
                <c:pt idx="5">
                  <c:v>Compulsory Redundancy</c:v>
                </c:pt>
                <c:pt idx="6">
                  <c:v>Other</c:v>
                </c:pt>
                <c:pt idx="7">
                  <c:v>Family reasons</c:v>
                </c:pt>
                <c:pt idx="8">
                  <c:v>Further Education</c:v>
                </c:pt>
                <c:pt idx="9">
                  <c:v>Relocation</c:v>
                </c:pt>
                <c:pt idx="10">
                  <c:v>Career Break</c:v>
                </c:pt>
                <c:pt idx="11">
                  <c:v>Voluntary Redundancy</c:v>
                </c:pt>
                <c:pt idx="12">
                  <c:v>New Role - Internal</c:v>
                </c:pt>
              </c:strCache>
            </c:strRef>
          </c:cat>
          <c:val>
            <c:numRef>
              <c:f>Sheet1!$B$2:$B$14</c:f>
              <c:numCache>
                <c:formatCode>0.00%</c:formatCode>
                <c:ptCount val="13"/>
                <c:pt idx="0">
                  <c:v>0.36599999999999999</c:v>
                </c:pt>
                <c:pt idx="1">
                  <c:v>0.248</c:v>
                </c:pt>
                <c:pt idx="2">
                  <c:v>0.121</c:v>
                </c:pt>
                <c:pt idx="3">
                  <c:v>8.1000000000000003E-2</c:v>
                </c:pt>
                <c:pt idx="4" formatCode="0%">
                  <c:v>0.06</c:v>
                </c:pt>
                <c:pt idx="5">
                  <c:v>3.4000000000000002E-2</c:v>
                </c:pt>
                <c:pt idx="6">
                  <c:v>2.5000000000000001E-2</c:v>
                </c:pt>
                <c:pt idx="7" formatCode="0%">
                  <c:v>0.02</c:v>
                </c:pt>
                <c:pt idx="8" formatCode="0%">
                  <c:v>0.02</c:v>
                </c:pt>
                <c:pt idx="9">
                  <c:v>1.4999999999999999E-2</c:v>
                </c:pt>
                <c:pt idx="10">
                  <c:v>7.0000000000000001E-3</c:v>
                </c:pt>
                <c:pt idx="11">
                  <c:v>3.0000000000000001E-3</c:v>
                </c:pt>
                <c:pt idx="12" formatCode="General">
                  <c:v>0</c:v>
                </c:pt>
              </c:numCache>
            </c:numRef>
          </c:val>
          <c:extLst>
            <c:ext xmlns:c16="http://schemas.microsoft.com/office/drawing/2014/chart" uri="{C3380CC4-5D6E-409C-BE32-E72D297353CC}">
              <c16:uniqueId val="{00000000-E2E2-44BF-974E-6ECB95F60DDA}"/>
            </c:ext>
          </c:extLst>
        </c:ser>
        <c:dLbls>
          <c:showLegendKey val="0"/>
          <c:showVal val="0"/>
          <c:showCatName val="0"/>
          <c:showSerName val="0"/>
          <c:showPercent val="0"/>
          <c:showBubbleSize val="0"/>
        </c:dLbls>
        <c:gapWidth val="219"/>
        <c:overlap val="-27"/>
        <c:axId val="1083532271"/>
        <c:axId val="1319003232"/>
      </c:barChart>
      <c:catAx>
        <c:axId val="108353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exend" pitchFamily="2" charset="0"/>
                <a:ea typeface="+mn-ea"/>
                <a:cs typeface="+mn-cs"/>
              </a:defRPr>
            </a:pPr>
            <a:endParaRPr lang="en-US"/>
          </a:p>
        </c:txPr>
        <c:crossAx val="1319003232"/>
        <c:crosses val="autoZero"/>
        <c:auto val="1"/>
        <c:lblAlgn val="ctr"/>
        <c:lblOffset val="100"/>
        <c:noMultiLvlLbl val="0"/>
      </c:catAx>
      <c:valAx>
        <c:axId val="1319003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exend" pitchFamily="2" charset="0"/>
                <a:ea typeface="+mn-ea"/>
                <a:cs typeface="+mn-cs"/>
              </a:defRPr>
            </a:pPr>
            <a:endParaRPr lang="en-US"/>
          </a:p>
        </c:txPr>
        <c:crossAx val="1083532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50" b="1" i="0" baseline="0">
                <a:latin typeface="Lexend" pitchFamily="2" charset="0"/>
              </a:rPr>
              <a:t>Breakdown by Contract Type</a:t>
            </a:r>
          </a:p>
        </c:rich>
      </c:tx>
      <c:layout>
        <c:manualLayout>
          <c:xMode val="edge"/>
          <c:yMode val="edge"/>
          <c:x val="0.2392823760098495"/>
          <c:y val="1.16362010460669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997785433070873E-2"/>
          <c:y val="0.14070711486791862"/>
          <c:w val="0.89931471456692913"/>
          <c:h val="0.7674865423544203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Perm</c:v>
                </c:pt>
                <c:pt idx="1">
                  <c:v>Fixed-term</c:v>
                </c:pt>
                <c:pt idx="2">
                  <c:v>Contingent</c:v>
                </c:pt>
                <c:pt idx="3">
                  <c:v>Casual</c:v>
                </c:pt>
              </c:strCache>
            </c:strRef>
          </c:cat>
          <c:val>
            <c:numRef>
              <c:f>Sheet1!$B$2:$B$5</c:f>
              <c:numCache>
                <c:formatCode>0.00%</c:formatCode>
                <c:ptCount val="4"/>
                <c:pt idx="0">
                  <c:v>0.84499999999999997</c:v>
                </c:pt>
                <c:pt idx="1">
                  <c:v>9.8000000000000004E-2</c:v>
                </c:pt>
                <c:pt idx="2">
                  <c:v>5.2999999999999999E-2</c:v>
                </c:pt>
                <c:pt idx="3">
                  <c:v>4.0000000000000001E-3</c:v>
                </c:pt>
              </c:numCache>
            </c:numRef>
          </c:val>
          <c:extLst>
            <c:ext xmlns:c16="http://schemas.microsoft.com/office/drawing/2014/chart" uri="{C3380CC4-5D6E-409C-BE32-E72D297353CC}">
              <c16:uniqueId val="{00000000-703B-48BE-AA2E-0FA56455723E}"/>
            </c:ext>
          </c:extLst>
        </c:ser>
        <c:dLbls>
          <c:showLegendKey val="0"/>
          <c:showVal val="0"/>
          <c:showCatName val="0"/>
          <c:showSerName val="0"/>
          <c:showPercent val="0"/>
          <c:showBubbleSize val="0"/>
        </c:dLbls>
        <c:gapWidth val="219"/>
        <c:axId val="1378965999"/>
        <c:axId val="1316871471"/>
      </c:barChart>
      <c:catAx>
        <c:axId val="1378965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exend" pitchFamily="2" charset="0"/>
                <a:ea typeface="+mn-ea"/>
                <a:cs typeface="+mn-cs"/>
              </a:defRPr>
            </a:pPr>
            <a:endParaRPr lang="en-US"/>
          </a:p>
        </c:txPr>
        <c:crossAx val="1316871471"/>
        <c:crosses val="autoZero"/>
        <c:auto val="1"/>
        <c:lblAlgn val="ctr"/>
        <c:lblOffset val="100"/>
        <c:noMultiLvlLbl val="0"/>
      </c:catAx>
      <c:valAx>
        <c:axId val="13168714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exend" pitchFamily="2" charset="0"/>
                <a:ea typeface="+mn-ea"/>
                <a:cs typeface="+mn-cs"/>
              </a:defRPr>
            </a:pPr>
            <a:endParaRPr lang="en-US"/>
          </a:p>
        </c:txPr>
        <c:crossAx val="137896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213B635-904A-4DA1-A500-81750DA6E57C}" type="datetimeFigureOut">
              <a:rPr lang="en-GB" smtClean="0"/>
              <a:t>01/08/2024</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08015D3-FEF9-4E6F-B77B-3CBBFF076E0B}" type="slidenum">
              <a:rPr lang="en-GB" smtClean="0"/>
              <a:t>‹#›</a:t>
            </a:fld>
            <a:endParaRPr lang="en-GB"/>
          </a:p>
        </p:txBody>
      </p:sp>
    </p:spTree>
    <p:extLst>
      <p:ext uri="{BB962C8B-B14F-4D97-AF65-F5344CB8AC3E}">
        <p14:creationId xmlns:p14="http://schemas.microsoft.com/office/powerpoint/2010/main" val="352698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8015D3-FEF9-4E6F-B77B-3CBBFF076E0B}" type="slidenum">
              <a:rPr lang="en-GB" smtClean="0"/>
              <a:t>7</a:t>
            </a:fld>
            <a:endParaRPr lang="en-GB"/>
          </a:p>
        </p:txBody>
      </p:sp>
    </p:spTree>
    <p:extLst>
      <p:ext uri="{BB962C8B-B14F-4D97-AF65-F5344CB8AC3E}">
        <p14:creationId xmlns:p14="http://schemas.microsoft.com/office/powerpoint/2010/main" val="148218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8015D3-FEF9-4E6F-B77B-3CBBFF076E0B}" type="slidenum">
              <a:rPr lang="en-GB" smtClean="0"/>
              <a:t>13</a:t>
            </a:fld>
            <a:endParaRPr lang="en-GB"/>
          </a:p>
        </p:txBody>
      </p:sp>
    </p:spTree>
    <p:extLst>
      <p:ext uri="{BB962C8B-B14F-4D97-AF65-F5344CB8AC3E}">
        <p14:creationId xmlns:p14="http://schemas.microsoft.com/office/powerpoint/2010/main" val="218747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8015D3-FEF9-4E6F-B77B-3CBBFF076E0B}" type="slidenum">
              <a:rPr lang="en-GB" smtClean="0"/>
              <a:t>19</a:t>
            </a:fld>
            <a:endParaRPr lang="en-GB"/>
          </a:p>
        </p:txBody>
      </p:sp>
    </p:spTree>
    <p:extLst>
      <p:ext uri="{BB962C8B-B14F-4D97-AF65-F5344CB8AC3E}">
        <p14:creationId xmlns:p14="http://schemas.microsoft.com/office/powerpoint/2010/main" val="79961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0862D-76C9-49EA-B6BB-C243541356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23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50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DA5A-363A-3804-2CFF-AAB223C7D1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406861-F620-12C5-2931-56F6DAB2C4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34C22D-1907-9006-4DD4-9B14A700268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2717CC2-E561-91CC-DD6F-DD01F4871A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436E6F-3AC8-13B0-CC4A-E74DE5500095}"/>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239310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FC1D-46CD-C92F-8E49-6D769781A8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4A0C04-A099-DF05-39DF-417F56280F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811CA9-2E49-B45E-2AEA-4748D5E5866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411E99B-67E8-1441-EF6C-DF2CD4A1EF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8FC79-224F-6DB7-8D53-5D82B7A94C96}"/>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162298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4AC3D-2D1F-B0DF-38E9-7E728CF06D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C479D8-CA54-EF21-4574-6EFB0B570B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4A2BB1-0488-691F-36B6-567F0314DBD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1D626E6-A072-74C2-4B2B-40FB91E34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8BB77-3DCF-55DB-6AA8-46D6CF877E0C}"/>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662661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92073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419500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933837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206848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40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251608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618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4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A3FD-33F5-3831-C7E8-2EFE2CE26D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652BC9-2C3E-C7EE-99D9-A50826659B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114203-E863-4A18-DFA9-1B71FC43B71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8238BEA-1078-7847-81F2-40F940CB3F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4C792C-653A-F62C-7C37-217505BD3864}"/>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3232306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09139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8382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7764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579264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125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951049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29523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54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5AE5-2C9F-8C4E-0BD2-2042ADEC09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D8AFFD-93D6-FF6A-EEE7-4A1EA51D68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57C567-9552-B13C-F2E9-7365EF3BD355}"/>
              </a:ext>
            </a:extLst>
          </p:cNvPr>
          <p:cNvSpPr>
            <a:spLocks noGrp="1"/>
          </p:cNvSpPr>
          <p:nvPr>
            <p:ph type="dt" sz="half" idx="10"/>
          </p:nvPr>
        </p:nvSpPr>
        <p:spPr/>
        <p:txBody>
          <a:bodyPr/>
          <a:lstStyle/>
          <a:p>
            <a:fld id="{E165EA01-6BED-4650-8277-DCEC480C18C1}" type="datetime1">
              <a:rPr lang="en-GB" smtClean="0"/>
              <a:t>01/08/2024</a:t>
            </a:fld>
            <a:endParaRPr lang="en-GB"/>
          </a:p>
        </p:txBody>
      </p:sp>
      <p:sp>
        <p:nvSpPr>
          <p:cNvPr id="5" name="Footer Placeholder 4">
            <a:extLst>
              <a:ext uri="{FF2B5EF4-FFF2-40B4-BE49-F238E27FC236}">
                <a16:creationId xmlns:a16="http://schemas.microsoft.com/office/drawing/2014/main" id="{4D0B0AFD-A0E2-A282-9B6E-BBDD09AFD7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35D960-1555-F7BD-D5B8-507D4CE0E5D4}"/>
              </a:ext>
            </a:extLst>
          </p:cNvPr>
          <p:cNvSpPr>
            <a:spLocks noGrp="1"/>
          </p:cNvSpPr>
          <p:nvPr>
            <p:ph type="sldNum" sz="quarter" idx="12"/>
          </p:nvPr>
        </p:nvSpPr>
        <p:spPr/>
        <p:txBody>
          <a:bodyPr/>
          <a:lstStyle/>
          <a:p>
            <a:fld id="{B5B24502-61FB-46F8-B0EC-9958C74BF7BE}" type="slidenum">
              <a:rPr lang="en-GB" smtClean="0"/>
              <a:t>‹#›</a:t>
            </a:fld>
            <a:endParaRPr lang="en-GB"/>
          </a:p>
        </p:txBody>
      </p:sp>
    </p:spTree>
    <p:extLst>
      <p:ext uri="{BB962C8B-B14F-4D97-AF65-F5344CB8AC3E}">
        <p14:creationId xmlns:p14="http://schemas.microsoft.com/office/powerpoint/2010/main" val="2088387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5CE3-AD24-9281-11B5-FA93047D8C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08DC10-95EA-D04F-F040-1A4764C9E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55B00E-AE61-3196-47FB-08A58A19AF76}"/>
              </a:ext>
            </a:extLst>
          </p:cNvPr>
          <p:cNvSpPr>
            <a:spLocks noGrp="1"/>
          </p:cNvSpPr>
          <p:nvPr>
            <p:ph type="dt" sz="half" idx="10"/>
          </p:nvPr>
        </p:nvSpPr>
        <p:spPr/>
        <p:txBody>
          <a:bodyPr/>
          <a:lstStyle/>
          <a:p>
            <a:fld id="{0C3D94B8-F99A-4D62-9E0E-E024207D290F}" type="datetime1">
              <a:rPr lang="en-GB" smtClean="0"/>
              <a:t>01/08/2024</a:t>
            </a:fld>
            <a:endParaRPr lang="en-GB"/>
          </a:p>
        </p:txBody>
      </p:sp>
      <p:sp>
        <p:nvSpPr>
          <p:cNvPr id="5" name="Footer Placeholder 4">
            <a:extLst>
              <a:ext uri="{FF2B5EF4-FFF2-40B4-BE49-F238E27FC236}">
                <a16:creationId xmlns:a16="http://schemas.microsoft.com/office/drawing/2014/main" id="{2843B527-B3E1-E9EE-C2F2-DB423CCD4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23BD10-A3F2-BEA6-2FED-D74EFFCA28A2}"/>
              </a:ext>
            </a:extLst>
          </p:cNvPr>
          <p:cNvSpPr>
            <a:spLocks noGrp="1"/>
          </p:cNvSpPr>
          <p:nvPr>
            <p:ph type="sldNum" sz="quarter" idx="12"/>
          </p:nvPr>
        </p:nvSpPr>
        <p:spPr/>
        <p:txBody>
          <a:bodyPr/>
          <a:lstStyle/>
          <a:p>
            <a:fld id="{B5B24502-61FB-46F8-B0EC-9958C74BF7BE}" type="slidenum">
              <a:rPr lang="en-GB" smtClean="0"/>
              <a:t>‹#›</a:t>
            </a:fld>
            <a:endParaRPr lang="en-GB"/>
          </a:p>
        </p:txBody>
      </p:sp>
    </p:spTree>
    <p:extLst>
      <p:ext uri="{BB962C8B-B14F-4D97-AF65-F5344CB8AC3E}">
        <p14:creationId xmlns:p14="http://schemas.microsoft.com/office/powerpoint/2010/main" val="55522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0FDB-BDAC-0CAD-D466-112D514DB3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99BA3-4C08-0369-91C9-7D5ABA1A45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FD44D9-42F8-8F81-5FD1-F77611C03A1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C698321-5206-4CF1-EC2B-CB0BFF5E84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53CBC-241F-6934-73E3-8A7B80FDB260}"/>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3971424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79AD-28B4-CD31-1FC5-AF0F4181E1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F0712D-3858-7BFB-59EE-15AEFB59E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B6D61F-2EF0-AE5A-F8E4-E7EFF5CCF472}"/>
              </a:ext>
            </a:extLst>
          </p:cNvPr>
          <p:cNvSpPr>
            <a:spLocks noGrp="1"/>
          </p:cNvSpPr>
          <p:nvPr>
            <p:ph type="dt" sz="half" idx="10"/>
          </p:nvPr>
        </p:nvSpPr>
        <p:spPr/>
        <p:txBody>
          <a:bodyPr/>
          <a:lstStyle/>
          <a:p>
            <a:fld id="{DD39EA03-B0B6-4AAE-92D9-CBF1F8F46CBD}" type="datetime1">
              <a:rPr lang="en-GB" smtClean="0"/>
              <a:t>01/08/2024</a:t>
            </a:fld>
            <a:endParaRPr lang="en-GB"/>
          </a:p>
        </p:txBody>
      </p:sp>
      <p:sp>
        <p:nvSpPr>
          <p:cNvPr id="5" name="Footer Placeholder 4">
            <a:extLst>
              <a:ext uri="{FF2B5EF4-FFF2-40B4-BE49-F238E27FC236}">
                <a16:creationId xmlns:a16="http://schemas.microsoft.com/office/drawing/2014/main" id="{5A99DC75-4021-54D7-5A42-7828F03DF8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B2B1AB-516F-FD8C-7C80-8A32EDDABD00}"/>
              </a:ext>
            </a:extLst>
          </p:cNvPr>
          <p:cNvSpPr>
            <a:spLocks noGrp="1"/>
          </p:cNvSpPr>
          <p:nvPr>
            <p:ph type="sldNum" sz="quarter" idx="12"/>
          </p:nvPr>
        </p:nvSpPr>
        <p:spPr/>
        <p:txBody>
          <a:bodyPr/>
          <a:lstStyle/>
          <a:p>
            <a:fld id="{B5B24502-61FB-46F8-B0EC-9958C74BF7BE}" type="slidenum">
              <a:rPr lang="en-GB" smtClean="0"/>
              <a:t>‹#›</a:t>
            </a:fld>
            <a:endParaRPr lang="en-GB"/>
          </a:p>
        </p:txBody>
      </p:sp>
    </p:spTree>
    <p:extLst>
      <p:ext uri="{BB962C8B-B14F-4D97-AF65-F5344CB8AC3E}">
        <p14:creationId xmlns:p14="http://schemas.microsoft.com/office/powerpoint/2010/main" val="3143278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D7EB-4E8E-0243-3E1D-00B751B3FF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A5AA8C-085A-D1C0-A03D-C8F5D48EF1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EE6DF2-9AAB-A4D8-D336-A42ADA5F86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F4D061-1BDD-68E8-F71C-69DEBFBF3A5B}"/>
              </a:ext>
            </a:extLst>
          </p:cNvPr>
          <p:cNvSpPr>
            <a:spLocks noGrp="1"/>
          </p:cNvSpPr>
          <p:nvPr>
            <p:ph type="dt" sz="half" idx="10"/>
          </p:nvPr>
        </p:nvSpPr>
        <p:spPr/>
        <p:txBody>
          <a:bodyPr/>
          <a:lstStyle/>
          <a:p>
            <a:fld id="{D1FFB298-4ACF-43C3-933B-DD9A185CFE30}" type="datetime1">
              <a:rPr lang="en-GB" smtClean="0"/>
              <a:t>01/08/2024</a:t>
            </a:fld>
            <a:endParaRPr lang="en-GB"/>
          </a:p>
        </p:txBody>
      </p:sp>
      <p:sp>
        <p:nvSpPr>
          <p:cNvPr id="6" name="Footer Placeholder 5">
            <a:extLst>
              <a:ext uri="{FF2B5EF4-FFF2-40B4-BE49-F238E27FC236}">
                <a16:creationId xmlns:a16="http://schemas.microsoft.com/office/drawing/2014/main" id="{C4575D1B-355D-FA02-5DC3-E19C684D3D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E4A3DE-A4C0-003A-1D19-E548ADD7D502}"/>
              </a:ext>
            </a:extLst>
          </p:cNvPr>
          <p:cNvSpPr>
            <a:spLocks noGrp="1"/>
          </p:cNvSpPr>
          <p:nvPr>
            <p:ph type="sldNum" sz="quarter" idx="12"/>
          </p:nvPr>
        </p:nvSpPr>
        <p:spPr/>
        <p:txBody>
          <a:bodyPr/>
          <a:lstStyle/>
          <a:p>
            <a:fld id="{B5B24502-61FB-46F8-B0EC-9958C74BF7BE}" type="slidenum">
              <a:rPr lang="en-GB" smtClean="0"/>
              <a:t>‹#›</a:t>
            </a:fld>
            <a:endParaRPr lang="en-GB"/>
          </a:p>
        </p:txBody>
      </p:sp>
    </p:spTree>
    <p:extLst>
      <p:ext uri="{BB962C8B-B14F-4D97-AF65-F5344CB8AC3E}">
        <p14:creationId xmlns:p14="http://schemas.microsoft.com/office/powerpoint/2010/main" val="1987895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670E-24A0-89A8-6608-DCB950DD2A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5939EF-DBE4-892A-1727-DDEC687B5A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317372-F31E-43A9-9B53-B2767A0F55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607EB7-1364-0F33-B3D6-7AB3281D5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690BEF-A04D-3D04-0282-69B25D487D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849183-F83B-9131-09BB-804903AFA63E}"/>
              </a:ext>
            </a:extLst>
          </p:cNvPr>
          <p:cNvSpPr>
            <a:spLocks noGrp="1"/>
          </p:cNvSpPr>
          <p:nvPr>
            <p:ph type="dt" sz="half" idx="10"/>
          </p:nvPr>
        </p:nvSpPr>
        <p:spPr/>
        <p:txBody>
          <a:bodyPr/>
          <a:lstStyle/>
          <a:p>
            <a:fld id="{3AE277BA-19C0-4D8E-8326-780F72D0FC5A}" type="datetime1">
              <a:rPr lang="en-GB" smtClean="0"/>
              <a:t>01/08/2024</a:t>
            </a:fld>
            <a:endParaRPr lang="en-GB"/>
          </a:p>
        </p:txBody>
      </p:sp>
      <p:sp>
        <p:nvSpPr>
          <p:cNvPr id="8" name="Footer Placeholder 7">
            <a:extLst>
              <a:ext uri="{FF2B5EF4-FFF2-40B4-BE49-F238E27FC236}">
                <a16:creationId xmlns:a16="http://schemas.microsoft.com/office/drawing/2014/main" id="{1834B74B-9486-567F-DA59-006CE587B2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A6D2BC-5B01-64B2-422B-E95B31535B22}"/>
              </a:ext>
            </a:extLst>
          </p:cNvPr>
          <p:cNvSpPr>
            <a:spLocks noGrp="1"/>
          </p:cNvSpPr>
          <p:nvPr>
            <p:ph type="sldNum" sz="quarter" idx="12"/>
          </p:nvPr>
        </p:nvSpPr>
        <p:spPr/>
        <p:txBody>
          <a:bodyPr/>
          <a:lstStyle/>
          <a:p>
            <a:fld id="{B5B24502-61FB-46F8-B0EC-9958C74BF7BE}" type="slidenum">
              <a:rPr lang="en-GB" smtClean="0"/>
              <a:t>‹#›</a:t>
            </a:fld>
            <a:endParaRPr lang="en-GB"/>
          </a:p>
        </p:txBody>
      </p:sp>
    </p:spTree>
    <p:extLst>
      <p:ext uri="{BB962C8B-B14F-4D97-AF65-F5344CB8AC3E}">
        <p14:creationId xmlns:p14="http://schemas.microsoft.com/office/powerpoint/2010/main" val="2015605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B95D-7F46-CCC2-4635-1319CD873C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7A457F-B3F8-D909-7464-3248B0D02098}"/>
              </a:ext>
            </a:extLst>
          </p:cNvPr>
          <p:cNvSpPr>
            <a:spLocks noGrp="1"/>
          </p:cNvSpPr>
          <p:nvPr>
            <p:ph type="dt" sz="half" idx="10"/>
          </p:nvPr>
        </p:nvSpPr>
        <p:spPr/>
        <p:txBody>
          <a:bodyPr/>
          <a:lstStyle/>
          <a:p>
            <a:fld id="{2E26FBB1-3841-4373-80AB-35DAD1899AF6}" type="datetime1">
              <a:rPr lang="en-GB" smtClean="0"/>
              <a:t>01/08/2024</a:t>
            </a:fld>
            <a:endParaRPr lang="en-GB"/>
          </a:p>
        </p:txBody>
      </p:sp>
      <p:sp>
        <p:nvSpPr>
          <p:cNvPr id="4" name="Footer Placeholder 3">
            <a:extLst>
              <a:ext uri="{FF2B5EF4-FFF2-40B4-BE49-F238E27FC236}">
                <a16:creationId xmlns:a16="http://schemas.microsoft.com/office/drawing/2014/main" id="{7B5ACE85-5EEF-5452-F722-8B6A87721C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E997C1-41B3-ED54-D430-FD35D85E3895}"/>
              </a:ext>
            </a:extLst>
          </p:cNvPr>
          <p:cNvSpPr>
            <a:spLocks noGrp="1"/>
          </p:cNvSpPr>
          <p:nvPr>
            <p:ph type="sldNum" sz="quarter" idx="12"/>
          </p:nvPr>
        </p:nvSpPr>
        <p:spPr/>
        <p:txBody>
          <a:bodyPr/>
          <a:lstStyle/>
          <a:p>
            <a:fld id="{B5B24502-61FB-46F8-B0EC-9958C74BF7BE}" type="slidenum">
              <a:rPr lang="en-GB" smtClean="0"/>
              <a:t>‹#›</a:t>
            </a:fld>
            <a:endParaRPr lang="en-GB"/>
          </a:p>
        </p:txBody>
      </p:sp>
    </p:spTree>
    <p:extLst>
      <p:ext uri="{BB962C8B-B14F-4D97-AF65-F5344CB8AC3E}">
        <p14:creationId xmlns:p14="http://schemas.microsoft.com/office/powerpoint/2010/main" val="1979962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4222B-D843-17AC-3AA6-84F9A4CC4C98}"/>
              </a:ext>
            </a:extLst>
          </p:cNvPr>
          <p:cNvSpPr>
            <a:spLocks noGrp="1"/>
          </p:cNvSpPr>
          <p:nvPr>
            <p:ph type="dt" sz="half" idx="10"/>
          </p:nvPr>
        </p:nvSpPr>
        <p:spPr/>
        <p:txBody>
          <a:bodyPr/>
          <a:lstStyle/>
          <a:p>
            <a:fld id="{A500CB91-A7FD-4EBC-AD3F-0253D497720F}" type="datetime1">
              <a:rPr lang="en-GB" smtClean="0"/>
              <a:t>01/08/2024</a:t>
            </a:fld>
            <a:endParaRPr lang="en-GB"/>
          </a:p>
        </p:txBody>
      </p:sp>
      <p:sp>
        <p:nvSpPr>
          <p:cNvPr id="3" name="Footer Placeholder 2">
            <a:extLst>
              <a:ext uri="{FF2B5EF4-FFF2-40B4-BE49-F238E27FC236}">
                <a16:creationId xmlns:a16="http://schemas.microsoft.com/office/drawing/2014/main" id="{DF65D7D9-79A1-B5BD-43B6-8BC5DEC780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09D64D-9C49-9499-4BF2-0980F3FC33F0}"/>
              </a:ext>
            </a:extLst>
          </p:cNvPr>
          <p:cNvSpPr>
            <a:spLocks noGrp="1"/>
          </p:cNvSpPr>
          <p:nvPr>
            <p:ph type="sldNum" sz="quarter" idx="12"/>
          </p:nvPr>
        </p:nvSpPr>
        <p:spPr/>
        <p:txBody>
          <a:bodyPr/>
          <a:lstStyle/>
          <a:p>
            <a:fld id="{B5B24502-61FB-46F8-B0EC-9958C74BF7BE}" type="slidenum">
              <a:rPr lang="en-GB" smtClean="0"/>
              <a:t>‹#›</a:t>
            </a:fld>
            <a:endParaRPr lang="en-GB"/>
          </a:p>
        </p:txBody>
      </p:sp>
    </p:spTree>
    <p:extLst>
      <p:ext uri="{BB962C8B-B14F-4D97-AF65-F5344CB8AC3E}">
        <p14:creationId xmlns:p14="http://schemas.microsoft.com/office/powerpoint/2010/main" val="2394008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2ECA-E4D1-010A-7557-3F7C4746E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893400-2590-35F3-A964-E2698FF21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99A9CA-93BD-F896-D1FE-5B98B3722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FA3D9-C74A-8BAA-24CC-FEFB19AFE74C}"/>
              </a:ext>
            </a:extLst>
          </p:cNvPr>
          <p:cNvSpPr>
            <a:spLocks noGrp="1"/>
          </p:cNvSpPr>
          <p:nvPr>
            <p:ph type="dt" sz="half" idx="10"/>
          </p:nvPr>
        </p:nvSpPr>
        <p:spPr/>
        <p:txBody>
          <a:bodyPr/>
          <a:lstStyle/>
          <a:p>
            <a:fld id="{1DF28155-31C4-4983-9FC3-1931E1D18F56}" type="datetime1">
              <a:rPr lang="en-GB" smtClean="0"/>
              <a:t>01/08/2024</a:t>
            </a:fld>
            <a:endParaRPr lang="en-GB"/>
          </a:p>
        </p:txBody>
      </p:sp>
      <p:sp>
        <p:nvSpPr>
          <p:cNvPr id="6" name="Footer Placeholder 5">
            <a:extLst>
              <a:ext uri="{FF2B5EF4-FFF2-40B4-BE49-F238E27FC236}">
                <a16:creationId xmlns:a16="http://schemas.microsoft.com/office/drawing/2014/main" id="{424CD8A2-74DD-10CE-F771-F7F9FE89D1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65C883-E0EB-6D0E-EBC4-F9DB107E89B1}"/>
              </a:ext>
            </a:extLst>
          </p:cNvPr>
          <p:cNvSpPr>
            <a:spLocks noGrp="1"/>
          </p:cNvSpPr>
          <p:nvPr>
            <p:ph type="sldNum" sz="quarter" idx="12"/>
          </p:nvPr>
        </p:nvSpPr>
        <p:spPr/>
        <p:txBody>
          <a:bodyPr/>
          <a:lstStyle/>
          <a:p>
            <a:fld id="{B5B24502-61FB-46F8-B0EC-9958C74BF7BE}" type="slidenum">
              <a:rPr lang="en-GB" smtClean="0"/>
              <a:t>‹#›</a:t>
            </a:fld>
            <a:endParaRPr lang="en-GB"/>
          </a:p>
        </p:txBody>
      </p:sp>
    </p:spTree>
    <p:extLst>
      <p:ext uri="{BB962C8B-B14F-4D97-AF65-F5344CB8AC3E}">
        <p14:creationId xmlns:p14="http://schemas.microsoft.com/office/powerpoint/2010/main" val="4291888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0908-6833-AF01-214D-C3D2685A2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86BD9F-E82F-6CBB-A410-8A7AE0206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3ED9DB-75D2-1241-2ED4-0E831779C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512BC-AC63-6C2E-9488-444428D63A81}"/>
              </a:ext>
            </a:extLst>
          </p:cNvPr>
          <p:cNvSpPr>
            <a:spLocks noGrp="1"/>
          </p:cNvSpPr>
          <p:nvPr>
            <p:ph type="dt" sz="half" idx="10"/>
          </p:nvPr>
        </p:nvSpPr>
        <p:spPr/>
        <p:txBody>
          <a:bodyPr/>
          <a:lstStyle/>
          <a:p>
            <a:fld id="{0A5D2B7E-B890-4641-98C2-5D1B00BE0207}" type="datetime1">
              <a:rPr lang="en-GB" smtClean="0"/>
              <a:t>01/08/2024</a:t>
            </a:fld>
            <a:endParaRPr lang="en-GB"/>
          </a:p>
        </p:txBody>
      </p:sp>
      <p:sp>
        <p:nvSpPr>
          <p:cNvPr id="6" name="Footer Placeholder 5">
            <a:extLst>
              <a:ext uri="{FF2B5EF4-FFF2-40B4-BE49-F238E27FC236}">
                <a16:creationId xmlns:a16="http://schemas.microsoft.com/office/drawing/2014/main" id="{9B0CEC58-5B28-0356-978D-15DF35B727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F92C8C-68BC-3FF1-AB6F-C9A36D799A74}"/>
              </a:ext>
            </a:extLst>
          </p:cNvPr>
          <p:cNvSpPr>
            <a:spLocks noGrp="1"/>
          </p:cNvSpPr>
          <p:nvPr>
            <p:ph type="sldNum" sz="quarter" idx="12"/>
          </p:nvPr>
        </p:nvSpPr>
        <p:spPr/>
        <p:txBody>
          <a:bodyPr/>
          <a:lstStyle/>
          <a:p>
            <a:fld id="{B5B24502-61FB-46F8-B0EC-9958C74BF7BE}" type="slidenum">
              <a:rPr lang="en-GB" smtClean="0"/>
              <a:t>‹#›</a:t>
            </a:fld>
            <a:endParaRPr lang="en-GB"/>
          </a:p>
        </p:txBody>
      </p:sp>
    </p:spTree>
    <p:extLst>
      <p:ext uri="{BB962C8B-B14F-4D97-AF65-F5344CB8AC3E}">
        <p14:creationId xmlns:p14="http://schemas.microsoft.com/office/powerpoint/2010/main" val="2191065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0B7E-3A9F-76D4-BB4D-C8A3419A0F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6CB01A-258E-C882-F2D8-829A592CFC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0C1C96-699B-7747-1FDE-07AA5347B1C7}"/>
              </a:ext>
            </a:extLst>
          </p:cNvPr>
          <p:cNvSpPr>
            <a:spLocks noGrp="1"/>
          </p:cNvSpPr>
          <p:nvPr>
            <p:ph type="dt" sz="half" idx="10"/>
          </p:nvPr>
        </p:nvSpPr>
        <p:spPr/>
        <p:txBody>
          <a:bodyPr/>
          <a:lstStyle/>
          <a:p>
            <a:fld id="{ABBAA9FE-149A-49C0-BFDE-73DA13D0DE5E}" type="datetime1">
              <a:rPr lang="en-GB" smtClean="0"/>
              <a:t>01/08/2024</a:t>
            </a:fld>
            <a:endParaRPr lang="en-GB"/>
          </a:p>
        </p:txBody>
      </p:sp>
      <p:sp>
        <p:nvSpPr>
          <p:cNvPr id="5" name="Footer Placeholder 4">
            <a:extLst>
              <a:ext uri="{FF2B5EF4-FFF2-40B4-BE49-F238E27FC236}">
                <a16:creationId xmlns:a16="http://schemas.microsoft.com/office/drawing/2014/main" id="{D871EDC2-93AA-D634-5A98-5155DF4181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ABCB0A-CCFB-6F73-D231-3E62D417921C}"/>
              </a:ext>
            </a:extLst>
          </p:cNvPr>
          <p:cNvSpPr>
            <a:spLocks noGrp="1"/>
          </p:cNvSpPr>
          <p:nvPr>
            <p:ph type="sldNum" sz="quarter" idx="12"/>
          </p:nvPr>
        </p:nvSpPr>
        <p:spPr/>
        <p:txBody>
          <a:bodyPr/>
          <a:lstStyle/>
          <a:p>
            <a:fld id="{B5B24502-61FB-46F8-B0EC-9958C74BF7BE}" type="slidenum">
              <a:rPr lang="en-GB" smtClean="0"/>
              <a:t>‹#›</a:t>
            </a:fld>
            <a:endParaRPr lang="en-GB"/>
          </a:p>
        </p:txBody>
      </p:sp>
    </p:spTree>
    <p:extLst>
      <p:ext uri="{BB962C8B-B14F-4D97-AF65-F5344CB8AC3E}">
        <p14:creationId xmlns:p14="http://schemas.microsoft.com/office/powerpoint/2010/main" val="1911199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1EBC21-2BCA-3A71-1249-E8562C06E1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79D8BB-18DE-3C9E-FD23-D6820904D8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78C211-A2E9-3808-D96A-4E19D2D3AC94}"/>
              </a:ext>
            </a:extLst>
          </p:cNvPr>
          <p:cNvSpPr>
            <a:spLocks noGrp="1"/>
          </p:cNvSpPr>
          <p:nvPr>
            <p:ph type="dt" sz="half" idx="10"/>
          </p:nvPr>
        </p:nvSpPr>
        <p:spPr/>
        <p:txBody>
          <a:bodyPr/>
          <a:lstStyle/>
          <a:p>
            <a:fld id="{29BD3A0C-29D5-419C-9F9B-805A8DC8AFD3}" type="datetime1">
              <a:rPr lang="en-GB" smtClean="0"/>
              <a:t>01/08/2024</a:t>
            </a:fld>
            <a:endParaRPr lang="en-GB"/>
          </a:p>
        </p:txBody>
      </p:sp>
      <p:sp>
        <p:nvSpPr>
          <p:cNvPr id="5" name="Footer Placeholder 4">
            <a:extLst>
              <a:ext uri="{FF2B5EF4-FFF2-40B4-BE49-F238E27FC236}">
                <a16:creationId xmlns:a16="http://schemas.microsoft.com/office/drawing/2014/main" id="{4C4D3E0A-8711-D592-E528-314911CE3C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7BE4EE-7103-BAC1-6A03-6282830569A5}"/>
              </a:ext>
            </a:extLst>
          </p:cNvPr>
          <p:cNvSpPr>
            <a:spLocks noGrp="1"/>
          </p:cNvSpPr>
          <p:nvPr>
            <p:ph type="sldNum" sz="quarter" idx="12"/>
          </p:nvPr>
        </p:nvSpPr>
        <p:spPr/>
        <p:txBody>
          <a:bodyPr/>
          <a:lstStyle/>
          <a:p>
            <a:fld id="{B5B24502-61FB-46F8-B0EC-9958C74BF7BE}" type="slidenum">
              <a:rPr lang="en-GB" smtClean="0"/>
              <a:t>‹#›</a:t>
            </a:fld>
            <a:endParaRPr lang="en-GB"/>
          </a:p>
        </p:txBody>
      </p:sp>
    </p:spTree>
    <p:extLst>
      <p:ext uri="{BB962C8B-B14F-4D97-AF65-F5344CB8AC3E}">
        <p14:creationId xmlns:p14="http://schemas.microsoft.com/office/powerpoint/2010/main" val="265828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D112-8437-C8C5-2CC7-54A810E334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55F0F-28DF-3838-6653-43F3E9F285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FB87B9-D994-92DD-3F50-A003A5B4A7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D2CCB9-E7C0-3887-19FC-8DDFB6289BF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C34CF4D-0936-32A4-65EC-451E3533E8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8F8A44-A97B-786B-43B5-E95B5CB06DE7}"/>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263436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CACD-36A4-CA2E-BD54-8D89D455D2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EC4E4C-7ECE-0363-E432-A5CCA28A9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BD9E9E-6FD4-FC4C-B6DB-EC67E0265D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950D62-66C0-20F1-B4D8-1214511FB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F6173B-F1DE-B463-4F33-BFCE00E2AB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9CED69-D8CF-BDE8-3783-A913267B3DFA}"/>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EA0E2B16-BF9B-9D16-B073-85A65B579F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28409E-DB5E-AE9A-3193-3F3F58CFE524}"/>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305054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66C3-1AC6-5591-950C-2C51992E7E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0ED4C2-243E-A9FF-BFE9-48A8E6DCFEB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922DC3-045F-0A9A-C7FE-A4759F4789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CA0798-9365-0500-4C63-097DFA7E6A17}"/>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234519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43A455-AABE-94F8-AD5F-8E755DF084C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A6982D5-2B94-F685-E276-DD10798528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EDEC47-4EA3-9EBD-1A71-B303102EBCCD}"/>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91444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1397-4158-3D1D-57FE-0CFC029C7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5FAD32-616B-3FFC-E539-E74FB57F0A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79656D-4CFC-40DE-7FDA-AF81C7878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13AE1-54F4-AECF-D1FD-1F5077182CF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C6A4F0A-F336-D6C3-E24D-7640FC1C05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5D10B4-AC4C-9DCA-21BE-24BA05C368C9}"/>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271335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A9CD-EBB8-F1D8-9DC4-E2033710D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04A89F5-DDFB-E22B-B2E9-206F50D86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1F5E03-FADB-CE69-8124-94A33A6B9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78A2F-B0A8-1F9D-E5BD-E207ED50A482}"/>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3DE3D25-7AD8-BF88-A399-9DB16B8C5C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88545C-88BB-482F-598B-032ACCDE48FE}"/>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115696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41247-E053-C32B-07B0-31BE0981B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FC186D-F1E3-FD5E-C136-F1C8821E2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6ED63C-FEA8-F6F4-B0CD-F7A320014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7E872F91-ABA3-C391-FABD-60B259C66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E27728-CDF1-A36D-BE1A-8F282C8B75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A83EB-D591-46D9-B640-C71F360798B1}" type="slidenum">
              <a:rPr lang="en-GB" smtClean="0"/>
              <a:t>‹#›</a:t>
            </a:fld>
            <a:endParaRPr lang="en-GB"/>
          </a:p>
        </p:txBody>
      </p:sp>
    </p:spTree>
    <p:extLst>
      <p:ext uri="{BB962C8B-B14F-4D97-AF65-F5344CB8AC3E}">
        <p14:creationId xmlns:p14="http://schemas.microsoft.com/office/powerpoint/2010/main" val="364570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3820683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B65DE-FCE5-9AEE-9A7B-067563536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E362B8-4036-9B40-DD93-D5900006B0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70FCE1-0A00-2AAC-9760-662273716B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B55CB-7477-4B13-950E-3308F437FA92}" type="datetime1">
              <a:rPr lang="en-GB" smtClean="0"/>
              <a:t>01/08/2024</a:t>
            </a:fld>
            <a:endParaRPr lang="en-GB"/>
          </a:p>
        </p:txBody>
      </p:sp>
      <p:sp>
        <p:nvSpPr>
          <p:cNvPr id="5" name="Footer Placeholder 4">
            <a:extLst>
              <a:ext uri="{FF2B5EF4-FFF2-40B4-BE49-F238E27FC236}">
                <a16:creationId xmlns:a16="http://schemas.microsoft.com/office/drawing/2014/main" id="{E32F276F-F6AE-89CE-BE62-3CA5C96EA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BCC69D-FA1C-0366-13CE-99D4A23C1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24502-61FB-46F8-B0EC-9958C74BF7BE}" type="slidenum">
              <a:rPr lang="en-GB" smtClean="0"/>
              <a:t>‹#›</a:t>
            </a:fld>
            <a:endParaRPr lang="en-GB"/>
          </a:p>
        </p:txBody>
      </p:sp>
    </p:spTree>
    <p:extLst>
      <p:ext uri="{BB962C8B-B14F-4D97-AF65-F5344CB8AC3E}">
        <p14:creationId xmlns:p14="http://schemas.microsoft.com/office/powerpoint/2010/main" val="131574168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slide" Target="slide8.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8.xml"/><Relationship Id="rId5" Type="http://schemas.openxmlformats.org/officeDocument/2006/relationships/chart" Target="../charts/char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8.xml"/><Relationship Id="rId5" Type="http://schemas.openxmlformats.org/officeDocument/2006/relationships/chart" Target="../charts/chart3.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8.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hyperlink" Target="https://www.facebook.com/essexcountycouncil" TargetMode="External"/><Relationship Id="rId3" Type="http://schemas.openxmlformats.org/officeDocument/2006/relationships/hyperlink" Target="mailto:Duncan.Taylor@essex.gov.uk" TargetMode="External"/><Relationship Id="rId7" Type="http://schemas.openxmlformats.org/officeDocument/2006/relationships/image" Target="../media/image39.sv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hyperlink" Target="https://twitter.com/Essex_CC" TargetMode="External"/><Relationship Id="rId10" Type="http://schemas.openxmlformats.org/officeDocument/2006/relationships/image" Target="../media/image41.svg"/><Relationship Id="rId4" Type="http://schemas.openxmlformats.org/officeDocument/2006/relationships/hyperlink" Target="mailto:Louisa.Thomas@essex.gov.uk" TargetMode="External"/><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26865F-1E03-265C-9306-9D6D4172F2D0}"/>
              </a:ext>
            </a:extLst>
          </p:cNvPr>
          <p:cNvSpPr/>
          <p:nvPr/>
        </p:nvSpPr>
        <p:spPr>
          <a:xfrm>
            <a:off x="1" y="0"/>
            <a:ext cx="12191999" cy="6843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Sea of hands in the middle">
            <a:extLst>
              <a:ext uri="{FF2B5EF4-FFF2-40B4-BE49-F238E27FC236}">
                <a16:creationId xmlns:a16="http://schemas.microsoft.com/office/drawing/2014/main" id="{F506D761-1F25-2CBF-B66B-83B5FF505775}"/>
              </a:ext>
            </a:extLst>
          </p:cNvPr>
          <p:cNvPicPr>
            <a:picLocks noChangeAspect="1"/>
          </p:cNvPicPr>
          <p:nvPr/>
        </p:nvPicPr>
        <p:blipFill rotWithShape="1">
          <a:blip r:embed="rId2">
            <a:extLst>
              <a:ext uri="{28A0092B-C50C-407E-A947-70E740481C1C}">
                <a14:useLocalDpi xmlns:a14="http://schemas.microsoft.com/office/drawing/2010/main" val="0"/>
              </a:ext>
            </a:extLst>
          </a:blip>
          <a:srcRect l="-4911" t="13449" r="11969" b="15112"/>
          <a:stretch/>
        </p:blipFill>
        <p:spPr>
          <a:xfrm>
            <a:off x="-791812" y="-47625"/>
            <a:ext cx="13060012" cy="6905625"/>
          </a:xfrm>
          <a:prstGeom prst="rect">
            <a:avLst/>
          </a:prstGeom>
        </p:spPr>
      </p:pic>
      <p:sp>
        <p:nvSpPr>
          <p:cNvPr id="14" name="Rectangle 13">
            <a:extLst>
              <a:ext uri="{FF2B5EF4-FFF2-40B4-BE49-F238E27FC236}">
                <a16:creationId xmlns:a16="http://schemas.microsoft.com/office/drawing/2014/main" id="{CB190F3E-8A86-E79D-6E56-975805CC7826}"/>
              </a:ext>
            </a:extLst>
          </p:cNvPr>
          <p:cNvSpPr/>
          <p:nvPr/>
        </p:nvSpPr>
        <p:spPr>
          <a:xfrm>
            <a:off x="-114851" y="-61913"/>
            <a:ext cx="6197967" cy="6905625"/>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B122B09-22E7-08F6-046E-BCCDF0E6D427}"/>
              </a:ext>
            </a:extLst>
          </p:cNvPr>
          <p:cNvSpPr/>
          <p:nvPr/>
        </p:nvSpPr>
        <p:spPr>
          <a:xfrm>
            <a:off x="-101967" y="5963807"/>
            <a:ext cx="12370167" cy="901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137489AB-DCE9-D6D3-DBCA-F5194C15AD74}"/>
              </a:ext>
            </a:extLst>
          </p:cNvPr>
          <p:cNvPicPr>
            <a:picLocks noChangeAspect="1"/>
          </p:cNvPicPr>
          <p:nvPr/>
        </p:nvPicPr>
        <p:blipFill>
          <a:blip r:embed="rId3"/>
          <a:stretch>
            <a:fillRect/>
          </a:stretch>
        </p:blipFill>
        <p:spPr>
          <a:xfrm>
            <a:off x="9176286" y="6057287"/>
            <a:ext cx="3053814" cy="714375"/>
          </a:xfrm>
          <a:prstGeom prst="rect">
            <a:avLst/>
          </a:prstGeom>
        </p:spPr>
      </p:pic>
      <p:sp>
        <p:nvSpPr>
          <p:cNvPr id="16" name="TextBox 15">
            <a:extLst>
              <a:ext uri="{FF2B5EF4-FFF2-40B4-BE49-F238E27FC236}">
                <a16:creationId xmlns:a16="http://schemas.microsoft.com/office/drawing/2014/main" id="{E3728E4A-6818-4FAC-03B0-12181E1D15E9}"/>
              </a:ext>
            </a:extLst>
          </p:cNvPr>
          <p:cNvSpPr txBox="1"/>
          <p:nvPr/>
        </p:nvSpPr>
        <p:spPr>
          <a:xfrm>
            <a:off x="326950" y="775007"/>
            <a:ext cx="5411244" cy="169101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Lexend"/>
                <a:ea typeface="ADLaM Display"/>
                <a:cs typeface="ADLaM Display"/>
              </a:rPr>
              <a:t>Corporate Performance Report</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Lexend"/>
                <a:ea typeface="+mn-ea"/>
                <a:cs typeface="Aharoni"/>
              </a:rPr>
              <a:t>2023-24: Quarter 4: December – March</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Lexend" pitchFamily="2" charset="0"/>
              <a:ea typeface="+mn-ea"/>
              <a:cs typeface="Aharon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Lexend"/>
                <a:ea typeface="+mn-ea"/>
                <a:cs typeface="+mn-cs"/>
              </a:rPr>
              <a:t>Policy Unit</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2800" b="1" i="0" u="none" strike="noStrike" kern="1200" cap="none" spc="0" normalizeH="0" baseline="0" noProof="0">
              <a:ln>
                <a:noFill/>
              </a:ln>
              <a:solidFill>
                <a:prstClr val="white"/>
              </a:solidFill>
              <a:effectLst/>
              <a:uLnTx/>
              <a:uFillTx/>
              <a:latin typeface="Calibri"/>
              <a:ea typeface="+mn-ea"/>
              <a:cs typeface="Aharoni" panose="020B0604020202020204" pitchFamily="2" charset="-79"/>
            </a:endParaRPr>
          </a:p>
        </p:txBody>
      </p:sp>
    </p:spTree>
    <p:extLst>
      <p:ext uri="{BB962C8B-B14F-4D97-AF65-F5344CB8AC3E}">
        <p14:creationId xmlns:p14="http://schemas.microsoft.com/office/powerpoint/2010/main" val="887520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4D2080-4ABB-B346-E410-C8487DA51B72}"/>
              </a:ext>
            </a:extLst>
          </p:cNvPr>
          <p:cNvSpPr>
            <a:spLocks noGrp="1"/>
          </p:cNvSpPr>
          <p:nvPr>
            <p:ph type="sldNum" sz="quarter" idx="12"/>
          </p:nvPr>
        </p:nvSpPr>
        <p:spPr>
          <a:xfrm>
            <a:off x="9372600" y="6492875"/>
            <a:ext cx="2743200" cy="365125"/>
          </a:xfrm>
        </p:spPr>
        <p:txBody>
          <a:bodyPr/>
          <a:lstStyle/>
          <a:p>
            <a:fld id="{941A83EB-D591-46D9-B640-C71F360798B1}" type="slidenum">
              <a:rPr lang="en-GB" smtClean="0">
                <a:latin typeface="Lexend" pitchFamily="2" charset="0"/>
              </a:rPr>
              <a:t>10</a:t>
            </a:fld>
            <a:endParaRPr lang="en-GB">
              <a:latin typeface="Lexend" pitchFamily="2" charset="0"/>
            </a:endParaRPr>
          </a:p>
        </p:txBody>
      </p:sp>
      <p:sp>
        <p:nvSpPr>
          <p:cNvPr id="4" name="Title 4">
            <a:extLst>
              <a:ext uri="{FF2B5EF4-FFF2-40B4-BE49-F238E27FC236}">
                <a16:creationId xmlns:a16="http://schemas.microsoft.com/office/drawing/2014/main" id="{8D12CB3B-71BD-F04E-B4BF-D72EB33D898F}"/>
              </a:ext>
            </a:extLst>
          </p:cNvPr>
          <p:cNvSpPr txBox="1">
            <a:spLocks/>
          </p:cNvSpPr>
          <p:nvPr/>
        </p:nvSpPr>
        <p:spPr>
          <a:xfrm rot="16200000">
            <a:off x="-3054899" y="3053745"/>
            <a:ext cx="6858001" cy="750508"/>
          </a:xfrm>
          <a:prstGeom prst="rect">
            <a:avLst/>
          </a:prstGeom>
          <a:solidFill>
            <a:srgbClr val="729D4D"/>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High Quality Environment</a:t>
            </a:r>
          </a:p>
        </p:txBody>
      </p:sp>
      <p:graphicFrame>
        <p:nvGraphicFramePr>
          <p:cNvPr id="5" name="Table 4">
            <a:extLst>
              <a:ext uri="{FF2B5EF4-FFF2-40B4-BE49-F238E27FC236}">
                <a16:creationId xmlns:a16="http://schemas.microsoft.com/office/drawing/2014/main" id="{423A8DA7-A4E9-F1BE-0BA7-E56E5D3282A2}"/>
              </a:ext>
            </a:extLst>
          </p:cNvPr>
          <p:cNvGraphicFramePr>
            <a:graphicFrameLocks noGrp="1"/>
          </p:cNvGraphicFramePr>
          <p:nvPr>
            <p:extLst>
              <p:ext uri="{D42A27DB-BD31-4B8C-83A1-F6EECF244321}">
                <p14:modId xmlns:p14="http://schemas.microsoft.com/office/powerpoint/2010/main" val="1775662257"/>
              </p:ext>
            </p:extLst>
          </p:nvPr>
        </p:nvGraphicFramePr>
        <p:xfrm>
          <a:off x="817173" y="553173"/>
          <a:ext cx="6258044" cy="5250797"/>
        </p:xfrm>
        <a:graphic>
          <a:graphicData uri="http://schemas.openxmlformats.org/drawingml/2006/table">
            <a:tbl>
              <a:tblPr firstRow="1" bandRow="1"/>
              <a:tblGrid>
                <a:gridCol w="2102671">
                  <a:extLst>
                    <a:ext uri="{9D8B030D-6E8A-4147-A177-3AD203B41FA5}">
                      <a16:colId xmlns:a16="http://schemas.microsoft.com/office/drawing/2014/main" val="4034003538"/>
                    </a:ext>
                  </a:extLst>
                </a:gridCol>
                <a:gridCol w="657085">
                  <a:extLst>
                    <a:ext uri="{9D8B030D-6E8A-4147-A177-3AD203B41FA5}">
                      <a16:colId xmlns:a16="http://schemas.microsoft.com/office/drawing/2014/main" val="2277526569"/>
                    </a:ext>
                  </a:extLst>
                </a:gridCol>
                <a:gridCol w="634476">
                  <a:extLst>
                    <a:ext uri="{9D8B030D-6E8A-4147-A177-3AD203B41FA5}">
                      <a16:colId xmlns:a16="http://schemas.microsoft.com/office/drawing/2014/main" val="742693960"/>
                    </a:ext>
                  </a:extLst>
                </a:gridCol>
                <a:gridCol w="634476">
                  <a:extLst>
                    <a:ext uri="{9D8B030D-6E8A-4147-A177-3AD203B41FA5}">
                      <a16:colId xmlns:a16="http://schemas.microsoft.com/office/drawing/2014/main" val="3627318929"/>
                    </a:ext>
                  </a:extLst>
                </a:gridCol>
                <a:gridCol w="692767">
                  <a:extLst>
                    <a:ext uri="{9D8B030D-6E8A-4147-A177-3AD203B41FA5}">
                      <a16:colId xmlns:a16="http://schemas.microsoft.com/office/drawing/2014/main" val="1836491562"/>
                    </a:ext>
                  </a:extLst>
                </a:gridCol>
                <a:gridCol w="731624">
                  <a:extLst>
                    <a:ext uri="{9D8B030D-6E8A-4147-A177-3AD203B41FA5}">
                      <a16:colId xmlns:a16="http://schemas.microsoft.com/office/drawing/2014/main" val="231473195"/>
                    </a:ext>
                  </a:extLst>
                </a:gridCol>
                <a:gridCol w="804945">
                  <a:extLst>
                    <a:ext uri="{9D8B030D-6E8A-4147-A177-3AD203B41FA5}">
                      <a16:colId xmlns:a16="http://schemas.microsoft.com/office/drawing/2014/main" val="4213819942"/>
                    </a:ext>
                  </a:extLst>
                </a:gridCol>
              </a:tblGrid>
              <a:tr h="10226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000" b="0">
                        <a:latin typeface="Lexend" pitchFamily="2" charset="0"/>
                      </a:endParaRPr>
                    </a:p>
                    <a:p>
                      <a:pPr algn="ctr"/>
                      <a:r>
                        <a:rPr lang="en-GB" sz="1000" b="0">
                          <a:latin typeface="Lexend" pitchFamily="2" charset="0"/>
                        </a:rPr>
                        <a:t>Q4:</a:t>
                      </a:r>
                    </a:p>
                    <a:p>
                      <a:pPr algn="ctr"/>
                      <a:r>
                        <a:rPr lang="en-GB" sz="1000" b="0">
                          <a:latin typeface="Lexend" pitchFamily="2" charset="0"/>
                        </a:rPr>
                        <a:t>22/23</a:t>
                      </a:r>
                    </a:p>
                    <a:p>
                      <a:pPr algn="ctr"/>
                      <a:endParaRPr lang="en-GB" sz="1000" b="0">
                        <a:latin typeface="Lexend" pitchFamily="2" charset="0"/>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000" b="0">
                        <a:latin typeface="Lexend" pitchFamily="2" charset="0"/>
                      </a:endParaRPr>
                    </a:p>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p>
                      <a:pPr algn="ctr"/>
                      <a:endParaRPr lang="en-GB" sz="1000" b="0">
                        <a:latin typeface="Lexend" pitchFamily="2" charset="0"/>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 23/24</a:t>
                      </a:r>
                    </a:p>
                  </a:txBody>
                  <a:tcPr anchor="ct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23/24</a:t>
                      </a:r>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534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endParaRPr lang="en-GB" sz="1100" b="0" i="0" u="none" strike="noStrike" noProof="0">
                        <a:solidFill>
                          <a:srgbClr val="000000"/>
                        </a:solidFill>
                        <a:effectLst/>
                        <a:highlight>
                          <a:srgbClr val="FFFF00"/>
                        </a:highlight>
                        <a:latin typeface="Lexend" pitchFamily="2" charset="0"/>
                      </a:endParaRPr>
                    </a:p>
                    <a:p>
                      <a:pPr lvl="0" algn="l">
                        <a:buNone/>
                      </a:pPr>
                      <a:r>
                        <a:rPr lang="en-GB" sz="1100" b="0" i="0" u="none" strike="noStrike" noProof="0">
                          <a:solidFill>
                            <a:srgbClr val="000000"/>
                          </a:solidFill>
                          <a:effectLst/>
                          <a:latin typeface="Lexend" pitchFamily="2" charset="0"/>
                        </a:rPr>
                        <a:t>Number of </a:t>
                      </a:r>
                      <a:r>
                        <a:rPr lang="en-GB" sz="1100" b="0" i="0" u="sng" strike="noStrike" noProof="0">
                          <a:solidFill>
                            <a:srgbClr val="000000"/>
                          </a:solidFill>
                          <a:effectLst/>
                          <a:latin typeface="Lexend" pitchFamily="2" charset="0"/>
                        </a:rPr>
                        <a:t>properties</a:t>
                      </a:r>
                      <a:r>
                        <a:rPr lang="en-GB" sz="1100" b="0" i="0" u="none" strike="noStrike" noProof="0">
                          <a:solidFill>
                            <a:srgbClr val="000000"/>
                          </a:solidFill>
                          <a:effectLst/>
                          <a:latin typeface="Lexend" pitchFamily="2" charset="0"/>
                        </a:rPr>
                        <a:t> where risk has been reduced as a result of Flood Management Schemes </a:t>
                      </a:r>
                    </a:p>
                  </a:txBody>
                  <a:tcPr marL="9524" marR="9524" marT="952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N/A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21</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rgbClr val="000000"/>
                          </a:solidFill>
                          <a:effectLst/>
                          <a:latin typeface="Lexend" pitchFamily="2" charset="0"/>
                        </a:rPr>
                        <a:t>30</a:t>
                      </a:r>
                    </a:p>
                  </a:txBody>
                  <a:tcPr marL="9524" marR="9524" marT="952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200" b="1" i="0" u="none" strike="noStrike">
                        <a:solidFill>
                          <a:srgbClr val="000000"/>
                        </a:solidFill>
                        <a:effectLst/>
                        <a:latin typeface="Lexend" pitchFamily="2" charset="0"/>
                      </a:endParaRPr>
                    </a:p>
                    <a:p>
                      <a:pPr lvl="0" algn="ctr">
                        <a:buNone/>
                      </a:pPr>
                      <a:endParaRPr lang="en-GB" sz="1200" b="1" i="0" u="none" strike="noStrike">
                        <a:solidFill>
                          <a:srgbClr val="000000"/>
                        </a:solidFill>
                        <a:effectLst/>
                        <a:latin typeface="Lexend" pitchFamily="2" charset="0"/>
                      </a:endParaRPr>
                    </a:p>
                    <a:p>
                      <a:pPr lvl="0" algn="ctr">
                        <a:buNone/>
                      </a:pPr>
                      <a:r>
                        <a:rPr lang="en-GB" sz="1200" b="1" i="0" u="none" strike="noStrike">
                          <a:solidFill>
                            <a:srgbClr val="000000"/>
                          </a:solidFill>
                          <a:effectLst/>
                          <a:latin typeface="Lexend" pitchFamily="2" charset="0"/>
                        </a:rPr>
                        <a:t>249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spc="0" normalizeH="0" baseline="0" noProof="0">
                          <a:ln>
                            <a:noFill/>
                          </a:ln>
                          <a:solidFill>
                            <a:srgbClr val="000000"/>
                          </a:solidFill>
                          <a:effectLst/>
                          <a:uLnTx/>
                          <a:uFillTx/>
                          <a:latin typeface="Wingdings 3"/>
                          <a:sym typeface="Wingdings 3"/>
                        </a:rPr>
                        <a:t>Ç</a:t>
                      </a:r>
                      <a:endParaRPr lang="en-US" sz="1200"/>
                    </a:p>
                    <a:p>
                      <a:pPr lvl="0" algn="ctr">
                        <a:buNone/>
                      </a:pPr>
                      <a:endParaRPr lang="en-GB" sz="1200" b="1" i="0" u="none" strike="noStrike">
                        <a:solidFill>
                          <a:srgbClr val="000000"/>
                        </a:solidFill>
                        <a:effectLst/>
                        <a:latin typeface="Lexend" pitchFamily="2" charset="0"/>
                      </a:endParaRPr>
                    </a:p>
                  </a:txBody>
                  <a:tcPr marL="9524" marR="9524" marT="952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chemeClr val="tx1"/>
                          </a:solidFill>
                          <a:effectLst/>
                          <a:latin typeface="Lexend" pitchFamily="2" charset="0"/>
                        </a:rPr>
                        <a:t>215 </a:t>
                      </a:r>
                    </a:p>
                    <a:p>
                      <a:pPr lvl="0" algn="ctr">
                        <a:buNone/>
                      </a:pPr>
                      <a:r>
                        <a:rPr lang="en-GB" sz="1100" b="0" i="0" u="none" strike="noStrike">
                          <a:solidFill>
                            <a:schemeClr val="tx1"/>
                          </a:solidFill>
                          <a:effectLst/>
                          <a:latin typeface="Lexend" pitchFamily="2" charset="0"/>
                        </a:rPr>
                        <a:t>properties</a:t>
                      </a:r>
                    </a:p>
                  </a:txBody>
                  <a:tcPr marL="9524" marR="9524" marT="9524"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903319"/>
                  </a:ext>
                </a:extLst>
              </a:tr>
              <a:tr h="1534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Replacing streetlights (mainly residential roads) in Essex with new LED lights</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28,439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8,249</a:t>
                      </a:r>
                    </a:p>
                    <a:p>
                      <a:pPr algn="ctr"/>
                      <a:endParaRPr lang="en-GB" sz="1100" b="0">
                        <a:latin typeface="Lexend" pitchFamily="2"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16,509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24,028</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sym typeface="Wingdings 3"/>
                      </a:endParaRPr>
                    </a:p>
                  </a:txBody>
                  <a:tcPr marL="9525" marR="9525" marT="9525"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1" i="0" u="none" strike="noStrike">
                        <a:solidFill>
                          <a:srgbClr val="000000"/>
                        </a:solidFill>
                        <a:effectLst/>
                        <a:latin typeface="Lexend" pitchFamily="2" charset="0"/>
                      </a:endParaRPr>
                    </a:p>
                    <a:p>
                      <a:pPr algn="ctr" fontAlgn="ctr"/>
                      <a:endParaRPr lang="en-GB" sz="1100" b="1" i="0" u="none" strike="noStrike">
                        <a:solidFill>
                          <a:srgbClr val="000000"/>
                        </a:solidFill>
                        <a:effectLst/>
                        <a:latin typeface="Lexend" pitchFamily="2" charset="0"/>
                      </a:endParaRPr>
                    </a:p>
                    <a:p>
                      <a:pPr algn="ctr" fontAlgn="ctr"/>
                      <a:r>
                        <a:rPr lang="en-GB" sz="1100" b="1" i="0" u="none" strike="noStrike">
                          <a:solidFill>
                            <a:srgbClr val="000000"/>
                          </a:solidFill>
                          <a:effectLst/>
                          <a:latin typeface="Lexend" pitchFamily="2" charset="0"/>
                        </a:rPr>
                        <a:t>30,207</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rgbClr val="000000"/>
                          </a:solidFill>
                          <a:effectLst/>
                          <a:uLnTx/>
                          <a:uFillTx/>
                          <a:latin typeface="Wingdings 3"/>
                          <a:sym typeface="Wingdings 3"/>
                        </a:rPr>
                        <a:t>Ç</a:t>
                      </a:r>
                      <a:endParaRPr lang="en-US" sz="1100"/>
                    </a:p>
                    <a:p>
                      <a:pPr algn="ctr" fontAlgn="ctr"/>
                      <a:endParaRPr lang="en-GB" sz="1100" b="1" i="0" u="none" strike="noStrike">
                        <a:solidFill>
                          <a:srgbClr val="000000"/>
                        </a:solidFill>
                        <a:effectLst/>
                        <a:latin typeface="Lexend" pitchFamily="2" charset="0"/>
                      </a:endParaRPr>
                    </a:p>
                  </a:txBody>
                  <a:tcPr marL="9525" marR="9525" marT="9525"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chemeClr val="tx1"/>
                          </a:solidFill>
                          <a:effectLst/>
                          <a:latin typeface="Lexend" pitchFamily="2" charset="0"/>
                        </a:rPr>
                        <a:t>32,476</a:t>
                      </a: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581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Retrofit in low-income households</a:t>
                      </a:r>
                    </a:p>
                    <a:p>
                      <a:pPr lvl="0" algn="l">
                        <a:buNone/>
                      </a:pPr>
                      <a:endParaRPr lang="en-GB" sz="1100" b="0" i="0" u="none" strike="noStrike" noProof="0">
                        <a:solidFill>
                          <a:srgbClr val="000000"/>
                        </a:solidFill>
                        <a:effectLst/>
                        <a:latin typeface="Lexend" pitchFamily="2" charset="0"/>
                      </a:endParaRPr>
                    </a:p>
                  </a:txBody>
                  <a:tcPr marL="9524" marR="9524" marT="952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93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246</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GB" sz="1100" b="0" i="0" u="none" strike="noStrike">
                          <a:solidFill>
                            <a:srgbClr val="000000"/>
                          </a:solidFill>
                          <a:effectLst/>
                          <a:latin typeface="Lexend" pitchFamily="2" charset="0"/>
                        </a:rPr>
                        <a:t>253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258</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sym typeface="Wingdings 3"/>
                      </a:endParaRPr>
                    </a:p>
                  </a:txBody>
                  <a:tcPr marL="9525" marR="9525" marT="9525"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1" i="0" u="none" strike="noStrike">
                          <a:solidFill>
                            <a:srgbClr val="000000"/>
                          </a:solidFill>
                          <a:effectLst/>
                          <a:latin typeface="Lexend" pitchFamily="2" charset="0"/>
                        </a:rPr>
                        <a:t>258</a:t>
                      </a:r>
                    </a:p>
                    <a:p>
                      <a:pPr algn="ctr" fontAlgn="ctr"/>
                      <a:r>
                        <a:rPr lang="en-GB" sz="1200" b="1" i="0" u="none" strike="noStrike" kern="1200" cap="none" spc="0" normalizeH="0" baseline="0" noProof="0">
                          <a:ln>
                            <a:noFill/>
                          </a:ln>
                          <a:solidFill>
                            <a:srgbClr val="000000"/>
                          </a:solidFill>
                          <a:effectLst/>
                          <a:uLnTx/>
                          <a:uFillTx/>
                          <a:latin typeface="Wingdings 3"/>
                          <a:sym typeface="Wingdings 3" panose="05040102010807070707" pitchFamily="18" charset="2"/>
                        </a:rPr>
                        <a:t></a:t>
                      </a:r>
                      <a:endParaRPr lang="en-GB" sz="1200" b="1" i="0" u="none" strike="noStrike">
                        <a:solidFill>
                          <a:srgbClr val="000000"/>
                        </a:solidFill>
                        <a:effectLst/>
                        <a:latin typeface="Lexend" pitchFamily="2" charset="0"/>
                      </a:endParaRPr>
                    </a:p>
                  </a:txBody>
                  <a:tcPr marL="9525" marR="9525" marT="9525"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chemeClr val="tx1"/>
                          </a:solidFill>
                          <a:effectLst/>
                          <a:latin typeface="Lexend" pitchFamily="2" charset="0"/>
                        </a:rPr>
                        <a:t>547</a:t>
                      </a: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7250090"/>
                  </a:ext>
                </a:extLst>
              </a:tr>
            </a:tbl>
          </a:graphicData>
        </a:graphic>
      </p:graphicFrame>
      <p:sp>
        <p:nvSpPr>
          <p:cNvPr id="2" name="Content Placeholder 2">
            <a:extLst>
              <a:ext uri="{FF2B5EF4-FFF2-40B4-BE49-F238E27FC236}">
                <a16:creationId xmlns:a16="http://schemas.microsoft.com/office/drawing/2014/main" id="{C425B571-18D4-9854-776F-F379E94B62D5}"/>
              </a:ext>
            </a:extLst>
          </p:cNvPr>
          <p:cNvSpPr txBox="1">
            <a:spLocks/>
          </p:cNvSpPr>
          <p:nvPr/>
        </p:nvSpPr>
        <p:spPr>
          <a:xfrm>
            <a:off x="821486" y="6675437"/>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8" name="Rectangle: Rounded Corners 7">
            <a:extLst>
              <a:ext uri="{FF2B5EF4-FFF2-40B4-BE49-F238E27FC236}">
                <a16:creationId xmlns:a16="http://schemas.microsoft.com/office/drawing/2014/main" id="{DF882544-98C8-127B-6D81-C33A3936CA80}"/>
              </a:ext>
            </a:extLst>
          </p:cNvPr>
          <p:cNvSpPr/>
          <p:nvPr/>
        </p:nvSpPr>
        <p:spPr>
          <a:xfrm>
            <a:off x="7223759" y="528113"/>
            <a:ext cx="4892040" cy="1917138"/>
          </a:xfrm>
          <a:prstGeom prst="roundRect">
            <a:avLst>
              <a:gd name="adj" fmla="val 6926"/>
            </a:avLst>
          </a:prstGeom>
          <a:solidFill>
            <a:srgbClr val="729D4D">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27A8F1BF-CC56-635C-AAC3-2981C5323A9C}"/>
              </a:ext>
            </a:extLst>
          </p:cNvPr>
          <p:cNvSpPr/>
          <p:nvPr/>
        </p:nvSpPr>
        <p:spPr>
          <a:xfrm>
            <a:off x="7223759" y="2584727"/>
            <a:ext cx="4892040" cy="3908148"/>
          </a:xfrm>
          <a:prstGeom prst="roundRect">
            <a:avLst>
              <a:gd name="adj" fmla="val 2540"/>
            </a:avLst>
          </a:prstGeom>
          <a:solidFill>
            <a:srgbClr val="EA8F16">
              <a:alpha val="38000"/>
            </a:srgbClr>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Calibri"/>
            </a:endParaRPr>
          </a:p>
        </p:txBody>
      </p:sp>
      <p:sp>
        <p:nvSpPr>
          <p:cNvPr id="11" name="Content Placeholder 7">
            <a:extLst>
              <a:ext uri="{FF2B5EF4-FFF2-40B4-BE49-F238E27FC236}">
                <a16:creationId xmlns:a16="http://schemas.microsoft.com/office/drawing/2014/main" id="{B955FD3E-8B83-836C-C06A-D1A2A2B664F3}"/>
              </a:ext>
            </a:extLst>
          </p:cNvPr>
          <p:cNvSpPr txBox="1">
            <a:spLocks/>
          </p:cNvSpPr>
          <p:nvPr/>
        </p:nvSpPr>
        <p:spPr>
          <a:xfrm>
            <a:off x="7313617" y="613096"/>
            <a:ext cx="4802182" cy="1629010"/>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Lexend" pitchFamily="2" charset="0"/>
                <a:ea typeface="Calibri"/>
                <a:cs typeface="Calibri"/>
              </a:rPr>
              <a:t>Flood Management Schemes: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a:effectLst/>
                <a:latin typeface="Lexend" pitchFamily="2" charset="0"/>
              </a:rPr>
              <a:t>There were </a:t>
            </a:r>
            <a:r>
              <a:rPr lang="en-GB" sz="1100" b="0">
                <a:latin typeface="Lexend" pitchFamily="2" charset="0"/>
              </a:rPr>
              <a:t>8 Priority Projects</a:t>
            </a:r>
            <a:r>
              <a:rPr lang="en-GB" sz="1100" b="0">
                <a:effectLst/>
                <a:latin typeface="Lexend" pitchFamily="2" charset="0"/>
              </a:rPr>
              <a:t> scheduled for 2023/24, providing a reduced surface water flood risk to at least </a:t>
            </a:r>
            <a:r>
              <a:rPr lang="en-GB" sz="1100" b="0">
                <a:latin typeface="Lexend" pitchFamily="2" charset="0"/>
              </a:rPr>
              <a:t>215</a:t>
            </a:r>
            <a:r>
              <a:rPr lang="en-GB" sz="1100" b="0">
                <a:effectLst/>
                <a:latin typeface="Lexend" pitchFamily="2" charset="0"/>
              </a:rPr>
              <a:t> properties.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a:effectLst/>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a:effectLst/>
                <a:latin typeface="Lexend" pitchFamily="2" charset="0"/>
              </a:rPr>
              <a:t>We were able to capitalise on in-year opportunities to increase the number of projects and the properties benefitting to 249.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a:effectLst/>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a:effectLst/>
                <a:latin typeface="Lexend" pitchFamily="2" charset="0"/>
              </a:rPr>
              <a:t>It is estimated that the delivered </a:t>
            </a:r>
            <a:r>
              <a:rPr lang="en-GB" sz="1100" b="0">
                <a:latin typeface="Lexend" pitchFamily="2" charset="0"/>
              </a:rPr>
              <a:t>schemes </a:t>
            </a:r>
            <a:r>
              <a:rPr lang="en-GB" sz="1100" b="0">
                <a:effectLst/>
                <a:latin typeface="Lexend" pitchFamily="2" charset="0"/>
              </a:rPr>
              <a:t>avoid damages of approx. £6m.</a:t>
            </a:r>
            <a:endParaRPr kumimoji="0" lang="en-GB" sz="1100" b="0"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a:ln>
                <a:noFill/>
              </a:ln>
              <a:solidFill>
                <a:srgbClr val="000000"/>
              </a:solidFill>
              <a:effectLst/>
              <a:uLnTx/>
              <a:uFillTx/>
              <a:latin typeface="Calibri"/>
              <a:ea typeface="Calibri"/>
              <a:cs typeface="Calibri"/>
            </a:endParaRPr>
          </a:p>
        </p:txBody>
      </p:sp>
      <p:sp>
        <p:nvSpPr>
          <p:cNvPr id="7" name="Content Placeholder 7">
            <a:extLst>
              <a:ext uri="{FF2B5EF4-FFF2-40B4-BE49-F238E27FC236}">
                <a16:creationId xmlns:a16="http://schemas.microsoft.com/office/drawing/2014/main" id="{9FA6FC43-3F4F-5F8E-FD5C-0ACBBD672007}"/>
              </a:ext>
            </a:extLst>
          </p:cNvPr>
          <p:cNvSpPr txBox="1">
            <a:spLocks/>
          </p:cNvSpPr>
          <p:nvPr/>
        </p:nvSpPr>
        <p:spPr>
          <a:xfrm>
            <a:off x="7268688" y="2734191"/>
            <a:ext cx="4802182" cy="368894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Lexend"/>
              </a:rPr>
              <a:t>Replacing streetlights: </a:t>
            </a: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GB" sz="1100" b="0">
                <a:solidFill>
                  <a:srgbClr val="000000"/>
                </a:solidFill>
                <a:latin typeface="Lexend" pitchFamily="2" charset="0"/>
                <a:ea typeface="+mn-lt"/>
                <a:cs typeface="+mn-lt"/>
              </a:rPr>
              <a:t>2023/24 was planned as the third and final year of Phase 4 of the LED Replacement Programme, where we finalised converting all of our remaining old-style street lighting stock from lamps into LED’s. </a:t>
            </a:r>
            <a:endParaRPr lang="en-GB" sz="1100" b="0">
              <a:latin typeface="Lexend" pitchFamily="2" charset="0"/>
              <a:ea typeface="Calibri"/>
              <a:cs typeface="Calibri"/>
            </a:endParaRPr>
          </a:p>
          <a:p>
            <a:pPr>
              <a:defRPr/>
            </a:pPr>
            <a:r>
              <a:rPr lang="en-GB" sz="1100" b="0">
                <a:solidFill>
                  <a:srgbClr val="000000"/>
                </a:solidFill>
                <a:latin typeface="Lexend" pitchFamily="2" charset="0"/>
                <a:ea typeface="+mn-lt"/>
                <a:cs typeface="+mn-lt"/>
              </a:rPr>
              <a:t>Due to the global shortage of components affecting delivery in year 2, this year’s programme was already over 10% larger than those in years 1 and 2 to ensure completion stays on track. Impacted earlier this year leading to only 93% of the planned programme completed.  It should be noted that we have surpassed the delivery of 27,131 in year 1 and 28,439 in year 2, with a final outturn that is 11% and 6% larger than years 1 and 2 respectively.</a:t>
            </a:r>
            <a:endParaRPr lang="en-GB" sz="1100" b="0">
              <a:latin typeface="Lexend" pitchFamily="2" charset="0"/>
              <a:ea typeface="Calibri"/>
              <a:cs typeface="Calibri"/>
            </a:endParaRPr>
          </a:p>
          <a:p>
            <a:pPr>
              <a:spcBef>
                <a:spcPts val="0"/>
              </a:spcBef>
              <a:spcAft>
                <a:spcPts val="0"/>
              </a:spcAft>
              <a:defRPr/>
            </a:pPr>
            <a:r>
              <a:rPr lang="en-GB" sz="1100" b="0">
                <a:solidFill>
                  <a:srgbClr val="000000"/>
                </a:solidFill>
                <a:latin typeface="Lexend" pitchFamily="2" charset="0"/>
                <a:ea typeface="Calibri"/>
                <a:cs typeface="Calibri"/>
              </a:rPr>
              <a:t>The remaining c.2000 units will be upgraded by the end of Q1 in 2024/25.</a:t>
            </a:r>
          </a:p>
          <a:p>
            <a:pPr>
              <a:spcBef>
                <a:spcPts val="0"/>
              </a:spcBef>
              <a:spcAft>
                <a:spcPts val="0"/>
              </a:spcAft>
              <a:defRPr/>
            </a:pPr>
            <a:endParaRPr lang="en-GB" sz="1100" b="0">
              <a:latin typeface="Lexend" pitchFamily="2" charset="0"/>
            </a:endParaRPr>
          </a:p>
          <a:p>
            <a:pPr>
              <a:spcBef>
                <a:spcPts val="0"/>
              </a:spcBef>
              <a:spcAft>
                <a:spcPts val="0"/>
              </a:spcAft>
            </a:pPr>
            <a:r>
              <a:rPr kumimoji="0" lang="en-GB" sz="1200" b="1" i="0" u="none" strike="noStrike" kern="1200" cap="none" spc="0" normalizeH="0" baseline="0" noProof="0">
                <a:ln>
                  <a:noFill/>
                </a:ln>
                <a:solidFill>
                  <a:srgbClr val="000000"/>
                </a:solidFill>
                <a:effectLst/>
                <a:uLnTx/>
                <a:uFillTx/>
                <a:latin typeface="Lexend"/>
              </a:rPr>
              <a:t>Retrofit in low-income households: </a:t>
            </a:r>
          </a:p>
          <a:p>
            <a:pPr>
              <a:spcBef>
                <a:spcPts val="0"/>
              </a:spcBef>
              <a:spcAft>
                <a:spcPts val="0"/>
              </a:spcAft>
            </a:pPr>
            <a:r>
              <a:rPr kumimoji="0" lang="en-GB" sz="1100" b="0" i="0" u="none" strike="noStrike" kern="1200" cap="none" spc="0" normalizeH="0" baseline="0" noProof="0">
                <a:ln>
                  <a:noFill/>
                </a:ln>
                <a:solidFill>
                  <a:srgbClr val="000000"/>
                </a:solidFill>
                <a:effectLst/>
                <a:uLnTx/>
                <a:uFillTx/>
                <a:latin typeface="Lexend"/>
              </a:rPr>
              <a:t>The SHDF (Social Housing Decarbonisation Fund) has now retrofitted 258 homes (48% of the 547 target) to an EPC rating of ‘C’ with a £1.6m grant funding and a total project cost of £2.4m.</a:t>
            </a:r>
            <a:r>
              <a:rPr lang="en-GB" sz="1100" b="0">
                <a:solidFill>
                  <a:srgbClr val="000000"/>
                </a:solidFill>
                <a:latin typeface="Lexend"/>
              </a:rPr>
              <a:t> Due to installer issues outside of ECC control, the government have agreed the 258 target.  </a:t>
            </a:r>
            <a:endParaRPr lang="en-GB" sz="1100" b="0" i="0" u="none" strike="noStrike" kern="1200" cap="none" spc="0" normalizeH="0" baseline="0" noProof="0">
              <a:ln>
                <a:noFill/>
              </a:ln>
              <a:solidFill>
                <a:srgbClr val="000000"/>
              </a:solidFill>
              <a:effectLst/>
              <a:uLnTx/>
              <a:uFillTx/>
              <a:latin typeface="Lexend"/>
              <a:ea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a:ln>
                <a:noFill/>
              </a:ln>
              <a:solidFill>
                <a:srgbClr val="000000"/>
              </a:solidFill>
              <a:effectLst/>
              <a:uLnTx/>
              <a:uFillTx/>
              <a:latin typeface="Calibri"/>
              <a:ea typeface="Calibri"/>
              <a:cs typeface="Calibri"/>
            </a:endParaRPr>
          </a:p>
        </p:txBody>
      </p:sp>
      <p:sp>
        <p:nvSpPr>
          <p:cNvPr id="6" name="Content Placeholder 2">
            <a:extLst>
              <a:ext uri="{FF2B5EF4-FFF2-40B4-BE49-F238E27FC236}">
                <a16:creationId xmlns:a16="http://schemas.microsoft.com/office/drawing/2014/main" id="{29E4F173-F7A5-C97D-741F-076312EEF961}"/>
              </a:ext>
            </a:extLst>
          </p:cNvPr>
          <p:cNvSpPr txBox="1">
            <a:spLocks/>
          </p:cNvSpPr>
          <p:nvPr/>
        </p:nvSpPr>
        <p:spPr>
          <a:xfrm>
            <a:off x="817173" y="6470793"/>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326216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965E012-732C-5287-8AC4-803A41D9D6F5}"/>
              </a:ext>
            </a:extLst>
          </p:cNvPr>
          <p:cNvSpPr/>
          <p:nvPr/>
        </p:nvSpPr>
        <p:spPr>
          <a:xfrm>
            <a:off x="7455607" y="575777"/>
            <a:ext cx="4654238" cy="2986893"/>
          </a:xfrm>
          <a:prstGeom prst="roundRect">
            <a:avLst>
              <a:gd name="adj" fmla="val 2998"/>
            </a:avLst>
          </a:prstGeom>
          <a:solidFill>
            <a:srgbClr val="729D4D">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E8E1A0F6-9E87-5C16-AAC5-3F82CE08659C}"/>
              </a:ext>
            </a:extLst>
          </p:cNvPr>
          <p:cNvSpPr/>
          <p:nvPr/>
        </p:nvSpPr>
        <p:spPr>
          <a:xfrm>
            <a:off x="7455607" y="3678038"/>
            <a:ext cx="4637801" cy="2166731"/>
          </a:xfrm>
          <a:prstGeom prst="roundRect">
            <a:avLst>
              <a:gd name="adj" fmla="val 7479"/>
            </a:avLst>
          </a:prstGeom>
          <a:solidFill>
            <a:srgbClr val="FF2D5F">
              <a:alpha val="37647"/>
            </a:srgb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100" kern="0">
              <a:solidFill>
                <a:srgbClr val="000000"/>
              </a:solidFill>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3" name="Slide Number Placeholder 2">
            <a:extLst>
              <a:ext uri="{FF2B5EF4-FFF2-40B4-BE49-F238E27FC236}">
                <a16:creationId xmlns:a16="http://schemas.microsoft.com/office/drawing/2014/main" id="{836E96C1-0E2C-F63E-157A-D2DF628C9ED8}"/>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11</a:t>
            </a:fld>
            <a:endParaRPr lang="en-GB">
              <a:latin typeface="Lexend" pitchFamily="2" charset="0"/>
            </a:endParaRPr>
          </a:p>
        </p:txBody>
      </p:sp>
      <p:sp>
        <p:nvSpPr>
          <p:cNvPr id="4" name="Title 4">
            <a:extLst>
              <a:ext uri="{FF2B5EF4-FFF2-40B4-BE49-F238E27FC236}">
                <a16:creationId xmlns:a16="http://schemas.microsoft.com/office/drawing/2014/main" id="{5FE7B101-6EC9-9174-A26E-2BDA0AB215E6}"/>
              </a:ext>
            </a:extLst>
          </p:cNvPr>
          <p:cNvSpPr txBox="1">
            <a:spLocks/>
          </p:cNvSpPr>
          <p:nvPr/>
        </p:nvSpPr>
        <p:spPr>
          <a:xfrm rot="16200000">
            <a:off x="-3053746" y="3053748"/>
            <a:ext cx="6858001" cy="750508"/>
          </a:xfrm>
          <a:prstGeom prst="rect">
            <a:avLst/>
          </a:prstGeom>
          <a:solidFill>
            <a:srgbClr val="729D4D"/>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High Quality Environment</a:t>
            </a:r>
          </a:p>
        </p:txBody>
      </p:sp>
      <p:graphicFrame>
        <p:nvGraphicFramePr>
          <p:cNvPr id="5" name="Table 4">
            <a:extLst>
              <a:ext uri="{FF2B5EF4-FFF2-40B4-BE49-F238E27FC236}">
                <a16:creationId xmlns:a16="http://schemas.microsoft.com/office/drawing/2014/main" id="{739CB968-3B8A-F9BE-3C7B-82A0F589B998}"/>
              </a:ext>
            </a:extLst>
          </p:cNvPr>
          <p:cNvGraphicFramePr>
            <a:graphicFrameLocks noGrp="1"/>
          </p:cNvGraphicFramePr>
          <p:nvPr>
            <p:extLst>
              <p:ext uri="{D42A27DB-BD31-4B8C-83A1-F6EECF244321}">
                <p14:modId xmlns:p14="http://schemas.microsoft.com/office/powerpoint/2010/main" val="3221909589"/>
              </p:ext>
            </p:extLst>
          </p:nvPr>
        </p:nvGraphicFramePr>
        <p:xfrm>
          <a:off x="829565" y="612741"/>
          <a:ext cx="6520499" cy="5162996"/>
        </p:xfrm>
        <a:graphic>
          <a:graphicData uri="http://schemas.openxmlformats.org/drawingml/2006/table">
            <a:tbl>
              <a:tblPr firstRow="1" bandRow="1"/>
              <a:tblGrid>
                <a:gridCol w="2126596">
                  <a:extLst>
                    <a:ext uri="{9D8B030D-6E8A-4147-A177-3AD203B41FA5}">
                      <a16:colId xmlns:a16="http://schemas.microsoft.com/office/drawing/2014/main" val="4034003538"/>
                    </a:ext>
                  </a:extLst>
                </a:gridCol>
                <a:gridCol w="748900">
                  <a:extLst>
                    <a:ext uri="{9D8B030D-6E8A-4147-A177-3AD203B41FA5}">
                      <a16:colId xmlns:a16="http://schemas.microsoft.com/office/drawing/2014/main" val="2277526569"/>
                    </a:ext>
                  </a:extLst>
                </a:gridCol>
                <a:gridCol w="661086">
                  <a:extLst>
                    <a:ext uri="{9D8B030D-6E8A-4147-A177-3AD203B41FA5}">
                      <a16:colId xmlns:a16="http://schemas.microsoft.com/office/drawing/2014/main" val="742693960"/>
                    </a:ext>
                  </a:extLst>
                </a:gridCol>
                <a:gridCol w="626055">
                  <a:extLst>
                    <a:ext uri="{9D8B030D-6E8A-4147-A177-3AD203B41FA5}">
                      <a16:colId xmlns:a16="http://schemas.microsoft.com/office/drawing/2014/main" val="3877913138"/>
                    </a:ext>
                  </a:extLst>
                </a:gridCol>
                <a:gridCol w="846396">
                  <a:extLst>
                    <a:ext uri="{9D8B030D-6E8A-4147-A177-3AD203B41FA5}">
                      <a16:colId xmlns:a16="http://schemas.microsoft.com/office/drawing/2014/main" val="1836491562"/>
                    </a:ext>
                  </a:extLst>
                </a:gridCol>
                <a:gridCol w="790802">
                  <a:extLst>
                    <a:ext uri="{9D8B030D-6E8A-4147-A177-3AD203B41FA5}">
                      <a16:colId xmlns:a16="http://schemas.microsoft.com/office/drawing/2014/main" val="231473195"/>
                    </a:ext>
                  </a:extLst>
                </a:gridCol>
                <a:gridCol w="720664">
                  <a:extLst>
                    <a:ext uri="{9D8B030D-6E8A-4147-A177-3AD203B41FA5}">
                      <a16:colId xmlns:a16="http://schemas.microsoft.com/office/drawing/2014/main" val="4213819942"/>
                    </a:ext>
                  </a:extLst>
                </a:gridCol>
              </a:tblGrid>
              <a:tr h="10248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Arial" panose="020B0604020202020204" pitchFamily="34" charset="0"/>
                        <a:buNone/>
                      </a:pP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Arial" panose="020B0604020202020204" pitchFamily="34" charset="0"/>
                        <a:buNone/>
                      </a:pPr>
                      <a:endParaRPr lang="en-GB" sz="1000" b="0">
                        <a:latin typeface="Lexend" pitchFamily="2" charset="0"/>
                      </a:endParaRPr>
                    </a:p>
                    <a:p>
                      <a:pPr marL="0" indent="0" algn="ctr">
                        <a:buFont typeface="Arial" panose="020B0604020202020204" pitchFamily="34" charset="0"/>
                        <a:buNone/>
                      </a:pPr>
                      <a:r>
                        <a:rPr lang="en-GB" sz="1000" b="0">
                          <a:latin typeface="Lexend" pitchFamily="2" charset="0"/>
                        </a:rPr>
                        <a:t>Q4:</a:t>
                      </a:r>
                    </a:p>
                    <a:p>
                      <a:pPr marL="0" indent="0" algn="ctr">
                        <a:buFont typeface="Arial" panose="020B0604020202020204" pitchFamily="34" charset="0"/>
                        <a:buNone/>
                      </a:pPr>
                      <a:r>
                        <a:rPr lang="en-GB" sz="1000" b="0">
                          <a:latin typeface="Lexend" pitchFamily="2" charset="0"/>
                        </a:rPr>
                        <a:t>22/23</a:t>
                      </a:r>
                    </a:p>
                    <a:p>
                      <a:pPr marL="0" indent="0" algn="ctr">
                        <a:buFont typeface="Arial" panose="020B0604020202020204" pitchFamily="34" charset="0"/>
                        <a:buNone/>
                      </a:pPr>
                      <a:endParaRPr lang="en-GB" sz="1000" b="0">
                        <a:latin typeface="Lexend" pitchFamily="2" charset="0"/>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Arial" panose="020B0604020202020204" pitchFamily="34" charset="0"/>
                        <a:buNone/>
                      </a:pPr>
                      <a:endParaRPr lang="en-GB" sz="1000" b="0">
                        <a:latin typeface="Lexend" pitchFamily="2" charset="0"/>
                      </a:endParaRPr>
                    </a:p>
                    <a:p>
                      <a:pPr marL="0" indent="0" algn="ctr">
                        <a:buFont typeface="Arial" panose="020B0604020202020204" pitchFamily="34" charset="0"/>
                        <a:buNone/>
                      </a:pP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a:latin typeface="Lexend" pitchFamily="2" charset="0"/>
                        </a:rPr>
                        <a:t>23/24</a:t>
                      </a:r>
                    </a:p>
                    <a:p>
                      <a:pPr marL="0" indent="0" algn="ctr">
                        <a:buFont typeface="Arial" panose="020B0604020202020204" pitchFamily="34" charset="0"/>
                        <a:buNone/>
                      </a:pPr>
                      <a:endParaRPr lang="en-GB" sz="1000" b="0">
                        <a:latin typeface="Lexend" pitchFamily="2" charset="0"/>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Arial" panose="020B0604020202020204" pitchFamily="34" charset="0"/>
                        <a:buNone/>
                      </a:pP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Arial" panose="020B0604020202020204" pitchFamily="34" charset="0"/>
                        <a:buNone/>
                      </a:pPr>
                      <a:r>
                        <a:rPr lang="en-GB" sz="1000" b="0">
                          <a:latin typeface="Lexend" pitchFamily="2" charset="0"/>
                        </a:rPr>
                        <a:t>Q3:</a:t>
                      </a:r>
                    </a:p>
                    <a:p>
                      <a:pPr marL="0" indent="0" algn="ctr">
                        <a:buFont typeface="Arial" panose="020B0604020202020204" pitchFamily="34" charset="0"/>
                        <a:buNone/>
                      </a:pPr>
                      <a:r>
                        <a:rPr lang="en-GB" sz="1000" b="0">
                          <a:latin typeface="Lexend" pitchFamily="2" charset="0"/>
                        </a:rPr>
                        <a:t>23/24</a:t>
                      </a:r>
                    </a:p>
                  </a:txBody>
                  <a:tcPr anchor="ct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Arial" panose="020B0604020202020204" pitchFamily="34" charset="0"/>
                        <a:buNone/>
                      </a:pPr>
                      <a:r>
                        <a:rPr lang="en-GB" sz="1000" b="1">
                          <a:latin typeface="Lexend" pitchFamily="2" charset="0"/>
                        </a:rPr>
                        <a:t>Q4:</a:t>
                      </a:r>
                    </a:p>
                    <a:p>
                      <a:pPr marL="0" indent="0" algn="ctr">
                        <a:buFont typeface="Arial" panose="020B0604020202020204" pitchFamily="34" charset="0"/>
                        <a:buNone/>
                      </a:pPr>
                      <a:r>
                        <a:rPr lang="en-GB" sz="1000" b="1">
                          <a:latin typeface="Lexend" pitchFamily="2" charset="0"/>
                        </a:rPr>
                        <a:t>23/24</a:t>
                      </a:r>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Arial" panose="020B0604020202020204" pitchFamily="34" charset="0"/>
                        <a:buNone/>
                      </a:pPr>
                      <a:r>
                        <a:rPr lang="en-GB" sz="1200" b="1">
                          <a:latin typeface="Lexend" pitchFamily="2" charset="0"/>
                        </a:rPr>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8168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ECC rating for CDP ( Carbon Disclosure Project) </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kern="1200">
                        <a:solidFill>
                          <a:srgbClr val="000000"/>
                        </a:solidFill>
                        <a:effectLst/>
                        <a:latin typeface="Lexend" pitchFamily="2" charset="0"/>
                        <a:ea typeface="+mn-ea"/>
                        <a:cs typeface="+mn-cs"/>
                      </a:endParaRPr>
                    </a:p>
                    <a:p>
                      <a:pPr algn="ctr" fontAlgn="ctr"/>
                      <a:endParaRPr lang="en-GB" sz="1100" b="0" i="0" u="none" strike="noStrike" kern="1200">
                        <a:solidFill>
                          <a:srgbClr val="000000"/>
                        </a:solidFill>
                        <a:effectLst/>
                        <a:latin typeface="Lexend" pitchFamily="2" charset="0"/>
                        <a:ea typeface="+mn-ea"/>
                        <a:cs typeface="+mn-cs"/>
                      </a:endParaRPr>
                    </a:p>
                    <a:p>
                      <a:pPr algn="ctr" fontAlgn="ctr"/>
                      <a:r>
                        <a:rPr lang="en-GB" sz="800" b="0" i="0" u="none" strike="noStrike" kern="1200">
                          <a:solidFill>
                            <a:srgbClr val="000000"/>
                          </a:solidFill>
                          <a:effectLst/>
                          <a:latin typeface="Lexend" pitchFamily="2" charset="0"/>
                          <a:ea typeface="+mn-ea"/>
                          <a:cs typeface="+mn-cs"/>
                        </a:rPr>
                        <a:t>Adaptation</a:t>
                      </a:r>
                    </a:p>
                    <a:p>
                      <a:pPr algn="ctr" fontAlgn="ctr"/>
                      <a:r>
                        <a:rPr lang="en-GB" sz="1100" b="0" i="0" u="none" strike="noStrike" kern="1200">
                          <a:solidFill>
                            <a:srgbClr val="000000"/>
                          </a:solidFill>
                          <a:effectLst/>
                          <a:latin typeface="Lexend" pitchFamily="2" charset="0"/>
                          <a:ea typeface="+mn-ea"/>
                          <a:cs typeface="+mn-cs"/>
                        </a:rPr>
                        <a:t>A</a:t>
                      </a:r>
                    </a:p>
                    <a:p>
                      <a:pPr algn="ctr" fontAlgn="ctr"/>
                      <a:endParaRPr lang="en-GB" sz="1100" b="0" i="0" u="none" strike="noStrike" kern="1200">
                        <a:solidFill>
                          <a:srgbClr val="000000"/>
                        </a:solidFill>
                        <a:effectLst/>
                        <a:latin typeface="Lexend" pitchFamily="2" charset="0"/>
                        <a:ea typeface="+mn-ea"/>
                        <a:cs typeface="+mn-cs"/>
                      </a:endParaRPr>
                    </a:p>
                    <a:p>
                      <a:pPr algn="ctr" fontAlgn="ctr"/>
                      <a:r>
                        <a:rPr lang="en-GB" sz="800" b="0" i="0" u="none" strike="noStrike" kern="1200">
                          <a:solidFill>
                            <a:srgbClr val="000000"/>
                          </a:solidFill>
                          <a:effectLst/>
                          <a:latin typeface="Lexend" pitchFamily="2" charset="0"/>
                          <a:ea typeface="+mn-ea"/>
                          <a:cs typeface="+mn-cs"/>
                        </a:rPr>
                        <a:t>Mitigation</a:t>
                      </a:r>
                    </a:p>
                    <a:p>
                      <a:pPr algn="ctr" fontAlgn="ctr"/>
                      <a:r>
                        <a:rPr lang="en-GB" sz="1100" b="0" i="0" u="none" strike="noStrike" kern="1200">
                          <a:solidFill>
                            <a:srgbClr val="000000"/>
                          </a:solidFill>
                          <a:effectLst/>
                          <a:latin typeface="Lexend" pitchFamily="2" charset="0"/>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sym typeface="Wingdings 3"/>
                      </a:endParaRPr>
                    </a:p>
                  </a:txBody>
                  <a:tcPr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Lexend" pitchFamily="2" charset="0"/>
                          <a:ea typeface="+mn-ea"/>
                          <a:cs typeface="+mn-cs"/>
                        </a:rPr>
                        <a:t>Adaptation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A</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Lexend" pitchFamily="2" charset="0"/>
                          <a:ea typeface="+mn-ea"/>
                          <a:cs typeface="+mn-cs"/>
                        </a:rPr>
                        <a:t>Mitigation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A</a:t>
                      </a:r>
                    </a:p>
                    <a:p>
                      <a:pPr algn="ctr"/>
                      <a:endParaRPr lang="en-GB" sz="1200" b="1"/>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Lexend" pitchFamily="2" charset="0"/>
                        </a:rPr>
                        <a:t>B</a:t>
                      </a:r>
                    </a:p>
                    <a:p>
                      <a:pPr algn="ctr"/>
                      <a:endParaRPr lang="en-GB" sz="700" i="0">
                        <a:latin typeface="Lexend" pitchFamily="2" charset="0"/>
                      </a:endParaRP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606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noProof="0">
                          <a:solidFill>
                            <a:srgbClr val="000000"/>
                          </a:solidFill>
                          <a:effectLst/>
                          <a:latin typeface="Lexend" pitchFamily="2" charset="0"/>
                        </a:rPr>
                        <a:t>Number of trees planted from Essex Forest Initiative </a:t>
                      </a:r>
                      <a:endParaRPr lang="en-US" sz="1100">
                        <a:latin typeface="Lexend" pitchFamily="2" charset="0"/>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100,624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73,600</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sym typeface="Wingdings 3"/>
                      </a:endParaRPr>
                    </a:p>
                  </a:txBody>
                  <a:tcPr marL="9525" marR="9525" marT="9525"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1" i="0" u="none" strike="noStrike">
                        <a:solidFill>
                          <a:srgbClr val="000000"/>
                        </a:solidFill>
                        <a:effectLst/>
                        <a:latin typeface="Lexend" pitchFamily="2" charset="0"/>
                      </a:endParaRPr>
                    </a:p>
                    <a:p>
                      <a:pPr algn="ctr" fontAlgn="ctr"/>
                      <a:endParaRPr lang="en-GB" sz="1100" b="1" i="0" u="none" strike="noStrike">
                        <a:solidFill>
                          <a:srgbClr val="000000"/>
                        </a:solidFill>
                        <a:effectLst/>
                        <a:latin typeface="Lexend" pitchFamily="2" charset="0"/>
                      </a:endParaRPr>
                    </a:p>
                    <a:p>
                      <a:pPr algn="ctr" fontAlgn="ctr"/>
                      <a:r>
                        <a:rPr lang="en-GB" sz="1100" b="1" i="0" u="none" strike="noStrike">
                          <a:solidFill>
                            <a:srgbClr val="000000"/>
                          </a:solidFill>
                          <a:effectLst/>
                          <a:latin typeface="Lexend" pitchFamily="2" charset="0"/>
                        </a:rPr>
                        <a:t>173,688</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rgbClr val="000000"/>
                          </a:solidFill>
                          <a:effectLst/>
                          <a:uLnTx/>
                          <a:uFillTx/>
                          <a:latin typeface="Wingdings 3"/>
                          <a:sym typeface="Wingdings 3"/>
                        </a:rPr>
                        <a:t>Ç</a:t>
                      </a:r>
                      <a:endParaRPr lang="en-US" sz="1100"/>
                    </a:p>
                    <a:p>
                      <a:pPr algn="ctr" fontAlgn="ctr"/>
                      <a:endParaRPr lang="en-GB" sz="1100" b="1" i="0" u="none" strike="noStrike">
                        <a:solidFill>
                          <a:srgbClr val="000000"/>
                        </a:solidFill>
                        <a:effectLst/>
                        <a:latin typeface="Lexend" pitchFamily="2" charset="0"/>
                      </a:endParaRPr>
                    </a:p>
                  </a:txBody>
                  <a:tcPr marL="9525" marR="9525" marT="9525"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chemeClr val="tx1"/>
                          </a:solidFill>
                          <a:effectLst/>
                          <a:latin typeface="Lexend" pitchFamily="2" charset="0"/>
                        </a:rPr>
                        <a:t>100,000</a:t>
                      </a: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r h="11606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Sections of coastal paths completed</a:t>
                      </a:r>
                    </a:p>
                    <a:p>
                      <a:pPr lvl="0" algn="l">
                        <a:buNone/>
                      </a:pPr>
                      <a:endParaRPr lang="en-US" sz="1100">
                        <a:latin typeface="Lexend" pitchFamily="2" charset="0"/>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0</a:t>
                      </a:r>
                    </a:p>
                  </a:txBody>
                  <a:tcPr marL="9525" marR="9525" marT="9525"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1" i="0" u="none" strike="noStrike">
                          <a:solidFill>
                            <a:srgbClr val="000000"/>
                          </a:solidFill>
                          <a:effectLst/>
                          <a:latin typeface="Lexend" pitchFamily="2" charset="0"/>
                        </a:rPr>
                        <a:t>0</a:t>
                      </a:r>
                    </a:p>
                    <a:p>
                      <a:pPr algn="ctr" fontAlgn="ctr"/>
                      <a:r>
                        <a:rPr lang="en-GB" sz="1200" b="1" i="0" u="none" strike="noStrike" kern="1200" cap="none" spc="0" normalizeH="0" baseline="0" noProof="0">
                          <a:ln>
                            <a:noFill/>
                          </a:ln>
                          <a:solidFill>
                            <a:srgbClr val="000000"/>
                          </a:solidFill>
                          <a:effectLst/>
                          <a:uLnTx/>
                          <a:uFillTx/>
                          <a:latin typeface="Wingdings 3"/>
                          <a:sym typeface="Wingdings 3" panose="05040102010807070707" pitchFamily="18" charset="2"/>
                        </a:rPr>
                        <a:t></a:t>
                      </a:r>
                      <a:endParaRPr lang="en-GB" sz="1200" b="1" i="0" u="none" strike="noStrike">
                        <a:solidFill>
                          <a:srgbClr val="000000"/>
                        </a:solidFill>
                        <a:effectLst/>
                        <a:latin typeface="Lexend" pitchFamily="2" charset="0"/>
                      </a:endParaRPr>
                    </a:p>
                  </a:txBody>
                  <a:tcPr marL="9525" marR="9525" marT="9525"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4003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a:solidFill>
                            <a:schemeClr val="tx1"/>
                          </a:solidFill>
                          <a:effectLst/>
                          <a:latin typeface="Lexend" pitchFamily="2" charset="0"/>
                        </a:rPr>
                        <a:t>5</a:t>
                      </a: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5961621"/>
                  </a:ext>
                </a:extLst>
              </a:tr>
            </a:tbl>
          </a:graphicData>
        </a:graphic>
      </p:graphicFrame>
      <p:sp>
        <p:nvSpPr>
          <p:cNvPr id="8" name="Content Placeholder 7">
            <a:extLst>
              <a:ext uri="{FF2B5EF4-FFF2-40B4-BE49-F238E27FC236}">
                <a16:creationId xmlns:a16="http://schemas.microsoft.com/office/drawing/2014/main" id="{E065B7D4-0E82-675E-1B6F-AB561CB1649D}"/>
              </a:ext>
            </a:extLst>
          </p:cNvPr>
          <p:cNvSpPr txBox="1">
            <a:spLocks/>
          </p:cNvSpPr>
          <p:nvPr/>
        </p:nvSpPr>
        <p:spPr>
          <a:xfrm>
            <a:off x="7556214" y="3599634"/>
            <a:ext cx="4553631" cy="216673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solidFill>
                <a:srgbClr val="000000"/>
              </a:solidFill>
              <a:latin typeface="Lexend" pitchFamily="2"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000000"/>
                </a:solidFill>
                <a:effectLst/>
                <a:uLnTx/>
                <a:uFillTx/>
                <a:latin typeface="Lexend" pitchFamily="2" charset="0"/>
              </a:rPr>
              <a:t>Coastal Paths:</a:t>
            </a:r>
            <a:r>
              <a:rPr kumimoji="0" lang="en-GB" sz="1100" b="1" i="0" u="none" strike="noStrike" kern="1200" cap="none" spc="0" normalizeH="0" baseline="0" noProof="0" dirty="0">
                <a:ln>
                  <a:noFill/>
                </a:ln>
                <a:solidFill>
                  <a:srgbClr val="000000"/>
                </a:solidFill>
                <a:effectLst/>
                <a:uLnTx/>
                <a:uFillTx/>
                <a:latin typeface="Lexend" pitchFamily="2" charset="0"/>
                <a:ea typeface="+mn-lt"/>
                <a:cs typeface="Calibri"/>
              </a:rPr>
              <a:t> </a:t>
            </a:r>
          </a:p>
          <a:p>
            <a:pPr>
              <a:spcBef>
                <a:spcPts val="0"/>
              </a:spcBef>
              <a:spcAft>
                <a:spcPts val="0"/>
              </a:spcAft>
            </a:pPr>
            <a:r>
              <a:rPr lang="en-GB" sz="1100" b="0" dirty="0">
                <a:latin typeface="Lexend" pitchFamily="2" charset="0"/>
                <a:ea typeface="+mn-lt"/>
                <a:cs typeface="Calibri"/>
              </a:rPr>
              <a:t>No additional sections have been completed this year with 5 sections outstanding. The </a:t>
            </a:r>
            <a:r>
              <a:rPr lang="en-GB" sz="1100" dirty="0" err="1">
                <a:latin typeface="Lexend" pitchFamily="2" charset="0"/>
                <a:ea typeface="+mn-lt"/>
                <a:cs typeface="Calibri"/>
              </a:rPr>
              <a:t>Wallasea</a:t>
            </a:r>
            <a:r>
              <a:rPr lang="en-GB" sz="1100" dirty="0">
                <a:latin typeface="Lexend" pitchFamily="2" charset="0"/>
                <a:ea typeface="+mn-lt"/>
                <a:cs typeface="Calibri"/>
              </a:rPr>
              <a:t> Island</a:t>
            </a:r>
            <a:r>
              <a:rPr lang="en-GB" sz="1100" b="0" dirty="0">
                <a:latin typeface="Lexend" pitchFamily="2" charset="0"/>
                <a:ea typeface="+mn-lt"/>
                <a:cs typeface="Calibri"/>
              </a:rPr>
              <a:t> to </a:t>
            </a:r>
            <a:r>
              <a:rPr lang="en-GB" sz="1100" dirty="0">
                <a:latin typeface="Lexend" pitchFamily="2" charset="0"/>
                <a:ea typeface="+mn-lt"/>
                <a:cs typeface="Calibri"/>
              </a:rPr>
              <a:t>Burnham-on-Crouch</a:t>
            </a:r>
            <a:r>
              <a:rPr lang="en-GB" sz="1100" b="0" dirty="0">
                <a:latin typeface="Lexend" pitchFamily="2" charset="0"/>
                <a:ea typeface="+mn-lt"/>
                <a:cs typeface="Calibri"/>
              </a:rPr>
              <a:t> section has now been approved in full, enabling grant applications to begin by Essex Highways, who lead this project.</a:t>
            </a:r>
          </a:p>
          <a:p>
            <a:pPr>
              <a:spcBef>
                <a:spcPts val="0"/>
              </a:spcBef>
              <a:spcAft>
                <a:spcPts val="0"/>
              </a:spcAft>
            </a:pPr>
            <a:r>
              <a:rPr lang="en-GB" sz="1100" b="0" dirty="0">
                <a:latin typeface="Lexend" pitchFamily="2" charset="0"/>
                <a:ea typeface="+mn-lt"/>
                <a:cs typeface="Calibri"/>
              </a:rPr>
              <a:t>Agreement of the grant funding for </a:t>
            </a:r>
            <a:r>
              <a:rPr lang="en-GB" sz="1100" dirty="0" err="1">
                <a:latin typeface="Lexend" pitchFamily="2" charset="0"/>
                <a:ea typeface="+mn-lt"/>
                <a:cs typeface="Calibri"/>
              </a:rPr>
              <a:t>Jaywick</a:t>
            </a:r>
            <a:r>
              <a:rPr lang="en-GB" sz="1100" b="0" dirty="0">
                <a:latin typeface="Lexend" pitchFamily="2" charset="0"/>
                <a:ea typeface="+mn-lt"/>
                <a:cs typeface="Calibri"/>
              </a:rPr>
              <a:t> to </a:t>
            </a:r>
            <a:r>
              <a:rPr lang="en-GB" sz="1100" dirty="0">
                <a:latin typeface="Lexend" pitchFamily="2" charset="0"/>
                <a:ea typeface="+mn-lt"/>
                <a:cs typeface="Calibri"/>
              </a:rPr>
              <a:t>Harwich is in process </a:t>
            </a:r>
            <a:r>
              <a:rPr lang="en-GB" sz="1100" b="0" dirty="0">
                <a:latin typeface="Lexend" pitchFamily="2" charset="0"/>
                <a:ea typeface="+mn-lt"/>
                <a:cs typeface="Calibri"/>
              </a:rPr>
              <a:t>with Natural England. </a:t>
            </a:r>
          </a:p>
          <a:p>
            <a:pPr>
              <a:spcBef>
                <a:spcPts val="0"/>
              </a:spcBef>
              <a:spcAft>
                <a:spcPts val="0"/>
              </a:spcAft>
            </a:pPr>
            <a:r>
              <a:rPr lang="en-GB" sz="1100" b="0" dirty="0">
                <a:latin typeface="Lexend" pitchFamily="2" charset="0"/>
                <a:ea typeface="+mn-lt"/>
                <a:cs typeface="Calibri"/>
              </a:rPr>
              <a:t>This is a National programme of work to create a new long-distance trail that once completed will enable people to walk around the whole English Coast. The progress has been slower than anticipated with over half of the 67 sections across England to still be fully completed. </a:t>
            </a:r>
            <a:endParaRPr lang="en-GB" sz="1100" b="0" dirty="0">
              <a:latin typeface="Lexend" pitchFamily="2" charset="0"/>
              <a:ea typeface="Calibri"/>
              <a:cs typeface="Calibri"/>
            </a:endParaRPr>
          </a:p>
          <a:p>
            <a:pPr>
              <a:spcBef>
                <a:spcPts val="0"/>
              </a:spcBef>
              <a:spcAft>
                <a:spcPts val="0"/>
              </a:spcAft>
            </a:pPr>
            <a:endParaRPr lang="en-GB" sz="1100" dirty="0">
              <a:latin typeface="Lexend" pitchFamily="2" charset="0"/>
              <a:ea typeface="Calibri"/>
              <a:cs typeface="Calibri"/>
            </a:endParaRPr>
          </a:p>
          <a:p>
            <a:pPr marL="0" marR="0" lvl="0" indent="0" algn="just"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1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2" name="Content Placeholder 2">
            <a:extLst>
              <a:ext uri="{FF2B5EF4-FFF2-40B4-BE49-F238E27FC236}">
                <a16:creationId xmlns:a16="http://schemas.microsoft.com/office/drawing/2014/main" id="{AC7CE069-8864-DA96-73FA-DA2852AEA2C9}"/>
              </a:ext>
            </a:extLst>
          </p:cNvPr>
          <p:cNvSpPr txBox="1">
            <a:spLocks/>
          </p:cNvSpPr>
          <p:nvPr/>
        </p:nvSpPr>
        <p:spPr>
          <a:xfrm>
            <a:off x="829565" y="6648484"/>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11" name="TextBox 10">
            <a:extLst>
              <a:ext uri="{FF2B5EF4-FFF2-40B4-BE49-F238E27FC236}">
                <a16:creationId xmlns:a16="http://schemas.microsoft.com/office/drawing/2014/main" id="{D25194E1-0320-15E3-A74C-C0B1B54D2B1B}"/>
              </a:ext>
            </a:extLst>
          </p:cNvPr>
          <p:cNvSpPr txBox="1"/>
          <p:nvPr/>
        </p:nvSpPr>
        <p:spPr>
          <a:xfrm>
            <a:off x="7455607" y="691145"/>
            <a:ext cx="4473129" cy="275460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000000"/>
                </a:solidFill>
                <a:effectLst/>
                <a:uLnTx/>
                <a:uFillTx/>
                <a:latin typeface="Lexend" pitchFamily="2" charset="0"/>
              </a:rPr>
              <a:t>ECC rating for CDP (Carbon Disclosure Project):</a:t>
            </a:r>
          </a:p>
          <a:p>
            <a:pPr algn="just">
              <a:defRPr/>
            </a:pPr>
            <a:r>
              <a:rPr kumimoji="0" lang="en-GB" sz="1100" b="0" i="0" u="none" strike="noStrike" kern="1200" cap="none" spc="0" normalizeH="0" baseline="0" noProof="0">
                <a:ln>
                  <a:noFill/>
                </a:ln>
                <a:solidFill>
                  <a:srgbClr val="000000"/>
                </a:solidFill>
                <a:effectLst/>
                <a:uLnTx/>
                <a:uFillTx/>
                <a:latin typeface="Lexend" pitchFamily="2" charset="0"/>
                <a:ea typeface="Calibri"/>
                <a:cs typeface="Calibri"/>
              </a:rPr>
              <a:t>The ratings are awarded annually. There is no change to our current position of an A rating overall. (A for both Adaptation and Mitigation). </a:t>
            </a:r>
            <a:r>
              <a:rPr kumimoji="0" lang="en-GB" sz="1100" b="0" i="0" u="none" strike="noStrike" kern="1200" cap="none" spc="0" normalizeH="0" baseline="0" noProof="0">
                <a:ln>
                  <a:noFill/>
                </a:ln>
                <a:solidFill>
                  <a:srgbClr val="000000"/>
                </a:solidFill>
                <a:effectLst/>
                <a:uLnTx/>
                <a:uFillTx/>
                <a:latin typeface="Lexend" pitchFamily="2" charset="0"/>
              </a:rPr>
              <a:t>Essex scores have improved year-on-year and have demonstrated best practice standards across </a:t>
            </a:r>
            <a:r>
              <a:rPr kumimoji="0" lang="en-GB" sz="1100" b="1" i="0" u="none" strike="noStrike" kern="1200" cap="none" spc="0" normalizeH="0" baseline="0" noProof="0">
                <a:ln>
                  <a:noFill/>
                </a:ln>
                <a:solidFill>
                  <a:srgbClr val="000000"/>
                </a:solidFill>
                <a:effectLst/>
                <a:uLnTx/>
                <a:uFillTx/>
                <a:latin typeface="Lexend" pitchFamily="2" charset="0"/>
              </a:rPr>
              <a:t>adaptations and mitigations </a:t>
            </a:r>
            <a:r>
              <a:rPr kumimoji="0" lang="en-GB" sz="1100" b="0" i="0" u="none" strike="noStrike" kern="1200" cap="none" spc="0" normalizeH="0" baseline="0" noProof="0">
                <a:ln>
                  <a:noFill/>
                </a:ln>
                <a:solidFill>
                  <a:srgbClr val="000000"/>
                </a:solidFill>
                <a:effectLst/>
                <a:uLnTx/>
                <a:uFillTx/>
                <a:latin typeface="Lexend" pitchFamily="2" charset="0"/>
              </a:rPr>
              <a:t>at a leadership level.</a:t>
            </a:r>
          </a:p>
          <a:p>
            <a:pPr algn="just">
              <a:defRPr/>
            </a:pPr>
            <a:endParaRPr lang="en-GB" sz="1100">
              <a:solidFill>
                <a:srgbClr val="000000"/>
              </a:solidFill>
              <a:latin typeface="Lexend" pitchFamily="2" charset="0"/>
            </a:endParaRPr>
          </a:p>
          <a:p>
            <a:pPr algn="just">
              <a:defRPr/>
            </a:pPr>
            <a:endParaRPr kumimoji="0" lang="en-GB" sz="1100" b="0" i="0" u="none" strike="noStrike" kern="1200" cap="none" spc="0" normalizeH="0" baseline="0" noProof="0">
              <a:ln>
                <a:noFill/>
              </a:ln>
              <a:solidFill>
                <a:srgbClr val="000000"/>
              </a:solidFill>
              <a:effectLst/>
              <a:uLnTx/>
              <a:uFillTx/>
              <a:latin typeface="Lexend" pitchFamily="2" charset="0"/>
            </a:endParaRPr>
          </a:p>
          <a:p>
            <a:pPr marL="0" marR="0" lvl="0" indent="0" algn="just" defTabSz="914400" rtl="0" eaLnBrk="1" fontAlgn="auto" latinLnBrk="0" hangingPunct="1">
              <a:lnSpc>
                <a:spcPct val="100000"/>
              </a:lnSpc>
              <a:buClrTx/>
              <a:buSzTx/>
              <a:buFont typeface="Arial" panose="020B0604020202020204" pitchFamily="34" charset="0"/>
              <a:buNone/>
              <a:tabLst/>
              <a:defRPr/>
            </a:pPr>
            <a:r>
              <a:rPr lang="en-GB" sz="1200" b="1">
                <a:latin typeface="Lexend" pitchFamily="2" charset="0"/>
              </a:rPr>
              <a:t>Trees: </a:t>
            </a:r>
          </a:p>
          <a:p>
            <a:pPr marL="0" marR="0" lvl="0" indent="0" algn="just" defTabSz="914400" rtl="0" eaLnBrk="1" fontAlgn="auto" latinLnBrk="0" hangingPunct="1">
              <a:lnSpc>
                <a:spcPct val="100000"/>
              </a:lnSpc>
              <a:buClrTx/>
              <a:buSzTx/>
              <a:buFont typeface="Arial" panose="020B0604020202020204" pitchFamily="34" charset="0"/>
              <a:buNone/>
              <a:tabLst/>
              <a:defRPr/>
            </a:pPr>
            <a:r>
              <a:rPr lang="en-GB" sz="1100">
                <a:latin typeface="Lexend" pitchFamily="2" charset="0"/>
              </a:rPr>
              <a:t>The 2023/24 outturn has significantly exceeded the target of 100,000, with an estimated total of </a:t>
            </a:r>
            <a:r>
              <a:rPr lang="en-GB" sz="1100" b="1">
                <a:latin typeface="Lexend" pitchFamily="2" charset="0"/>
              </a:rPr>
              <a:t>173,688</a:t>
            </a:r>
            <a:r>
              <a:rPr lang="en-GB" sz="1100">
                <a:latin typeface="Lexend" pitchFamily="2" charset="0"/>
              </a:rPr>
              <a:t> trees being planted throughout Essex.  This means that the 5-year target of 375,000 plantings has already been exceeded after four years.  (The 4-year combined total stands at 417,061 trees)</a:t>
            </a:r>
            <a:endParaRPr kumimoji="0" lang="en-GB" sz="1100" b="0" i="0" u="none" strike="noStrike" kern="1200" cap="none" spc="0" normalizeH="0" baseline="0" noProof="0">
              <a:ln>
                <a:noFill/>
              </a:ln>
              <a:solidFill>
                <a:srgbClr val="000000"/>
              </a:solidFill>
              <a:effectLst/>
              <a:uLnTx/>
              <a:uFillTx/>
              <a:latin typeface="Lexend" pitchFamily="2" charset="0"/>
            </a:endParaRPr>
          </a:p>
          <a:p>
            <a:endParaRPr lang="en-GB"/>
          </a:p>
        </p:txBody>
      </p:sp>
      <p:sp>
        <p:nvSpPr>
          <p:cNvPr id="6" name="Content Placeholder 2">
            <a:extLst>
              <a:ext uri="{FF2B5EF4-FFF2-40B4-BE49-F238E27FC236}">
                <a16:creationId xmlns:a16="http://schemas.microsoft.com/office/drawing/2014/main" id="{E3F9FF20-33CD-5C71-A9AD-845EF3B41FE9}"/>
              </a:ext>
            </a:extLst>
          </p:cNvPr>
          <p:cNvSpPr txBox="1">
            <a:spLocks/>
          </p:cNvSpPr>
          <p:nvPr/>
        </p:nvSpPr>
        <p:spPr>
          <a:xfrm>
            <a:off x="829565" y="6492068"/>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648990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12</a:t>
            </a:fld>
            <a:endParaRPr lang="en-GB">
              <a:latin typeface="Lexend" pitchFamily="2" charset="0"/>
            </a:endParaRPr>
          </a:p>
        </p:txBody>
      </p:sp>
      <p:sp>
        <p:nvSpPr>
          <p:cNvPr id="6" name="Title 4">
            <a:extLst>
              <a:ext uri="{FF2B5EF4-FFF2-40B4-BE49-F238E27FC236}">
                <a16:creationId xmlns:a16="http://schemas.microsoft.com/office/drawing/2014/main" id="{16D44F66-2D2F-EE30-A600-52B507266303}"/>
              </a:ext>
            </a:extLst>
          </p:cNvPr>
          <p:cNvSpPr txBox="1">
            <a:spLocks/>
          </p:cNvSpPr>
          <p:nvPr/>
        </p:nvSpPr>
        <p:spPr>
          <a:xfrm rot="16200000">
            <a:off x="-3054899" y="3053745"/>
            <a:ext cx="6858001" cy="750508"/>
          </a:xfrm>
          <a:prstGeom prst="rect">
            <a:avLst/>
          </a:prstGeom>
          <a:solidFill>
            <a:srgbClr val="4179AA"/>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Health, Wellbeing &amp; Independence for all Ages </a:t>
            </a:r>
          </a:p>
        </p:txBody>
      </p:sp>
      <p:graphicFrame>
        <p:nvGraphicFramePr>
          <p:cNvPr id="7" name="Table 6">
            <a:extLst>
              <a:ext uri="{FF2B5EF4-FFF2-40B4-BE49-F238E27FC236}">
                <a16:creationId xmlns:a16="http://schemas.microsoft.com/office/drawing/2014/main" id="{22AD8F5A-C53F-CD8A-C921-2F1090DEC995}"/>
              </a:ext>
            </a:extLst>
          </p:cNvPr>
          <p:cNvGraphicFramePr>
            <a:graphicFrameLocks noGrp="1"/>
          </p:cNvGraphicFramePr>
          <p:nvPr>
            <p:extLst>
              <p:ext uri="{D42A27DB-BD31-4B8C-83A1-F6EECF244321}">
                <p14:modId xmlns:p14="http://schemas.microsoft.com/office/powerpoint/2010/main" val="4175208377"/>
              </p:ext>
            </p:extLst>
          </p:nvPr>
        </p:nvGraphicFramePr>
        <p:xfrm>
          <a:off x="849305" y="511562"/>
          <a:ext cx="6547297" cy="5458047"/>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695987">
                  <a:extLst>
                    <a:ext uri="{9D8B030D-6E8A-4147-A177-3AD203B41FA5}">
                      <a16:colId xmlns:a16="http://schemas.microsoft.com/office/drawing/2014/main" val="3179834191"/>
                    </a:ext>
                  </a:extLst>
                </a:gridCol>
                <a:gridCol w="704194">
                  <a:extLst>
                    <a:ext uri="{9D8B030D-6E8A-4147-A177-3AD203B41FA5}">
                      <a16:colId xmlns:a16="http://schemas.microsoft.com/office/drawing/2014/main" val="2277526569"/>
                    </a:ext>
                  </a:extLst>
                </a:gridCol>
                <a:gridCol w="651641">
                  <a:extLst>
                    <a:ext uri="{9D8B030D-6E8A-4147-A177-3AD203B41FA5}">
                      <a16:colId xmlns:a16="http://schemas.microsoft.com/office/drawing/2014/main" val="742693960"/>
                    </a:ext>
                  </a:extLst>
                </a:gridCol>
                <a:gridCol w="757859">
                  <a:extLst>
                    <a:ext uri="{9D8B030D-6E8A-4147-A177-3AD203B41FA5}">
                      <a16:colId xmlns:a16="http://schemas.microsoft.com/office/drawing/2014/main" val="1836491562"/>
                    </a:ext>
                  </a:extLst>
                </a:gridCol>
                <a:gridCol w="921374">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Q4:</a:t>
                      </a:r>
                    </a:p>
                    <a:p>
                      <a:pPr algn="ctr"/>
                      <a:r>
                        <a:rPr lang="en-GB" sz="1000" b="0">
                          <a:latin typeface="Lexend" pitchFamily="2" charset="0"/>
                        </a:rPr>
                        <a:t>22/23</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 23/24</a:t>
                      </a:r>
                    </a:p>
                  </a:txBody>
                  <a:tcPr anchor="ct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 23/24</a:t>
                      </a:r>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138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Number of adult social care users in receipt of care technology</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5,987 </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6,945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8,049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9,022</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p>
                      <a:pPr algn="ctr" fontAlgn="ctr"/>
                      <a:r>
                        <a:rPr lang="en-GB" sz="1200" b="1" i="0" u="none" strike="noStrike">
                          <a:solidFill>
                            <a:srgbClr val="000000"/>
                          </a:solidFill>
                          <a:effectLst/>
                          <a:latin typeface="Lexend" pitchFamily="2" charset="0"/>
                        </a:rPr>
                        <a:t>9,982</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Wingdings 3"/>
                          <a:sym typeface="Wingdings 3"/>
                        </a:rPr>
                        <a:t>Ç</a:t>
                      </a:r>
                    </a:p>
                    <a:p>
                      <a:pPr algn="ctr" fontAlgn="ctr"/>
                      <a:endParaRPr lang="en-GB" sz="1200" b="1" i="0" u="none" strike="noStrike">
                        <a:solidFill>
                          <a:srgbClr val="000000"/>
                        </a:solidFill>
                        <a:effectLst/>
                        <a:latin typeface="Lexend" pitchFamily="2" charset="0"/>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chemeClr val="tx1"/>
                          </a:solidFill>
                          <a:effectLst/>
                          <a:latin typeface="Lexend" pitchFamily="2" charset="0"/>
                        </a:rPr>
                        <a:t>4,195 </a:t>
                      </a:r>
                    </a:p>
                  </a:txBody>
                  <a:tcPr marL="7844" marR="7844" marT="7844"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390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Percentage of adults known to secondary mental health services in paid employment</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7.4%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7.9%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8.2%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17.4%</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p>
                      <a:pPr algn="ctr" fontAlgn="ctr"/>
                      <a:r>
                        <a:rPr lang="en-GB" sz="1200" b="1" i="0" u="none" strike="noStrike">
                          <a:solidFill>
                            <a:srgbClr val="000000"/>
                          </a:solidFill>
                          <a:effectLst/>
                          <a:latin typeface="Lexend" pitchFamily="2" charset="0"/>
                        </a:rPr>
                        <a:t>18%</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Wingdings 3"/>
                          <a:sym typeface="Wingdings 3"/>
                        </a:rPr>
                        <a:t>Ç</a:t>
                      </a:r>
                    </a:p>
                    <a:p>
                      <a:pPr algn="ctr" fontAlgn="ctr"/>
                      <a:endParaRPr lang="en-GB" sz="1200" b="1" i="0" u="none" strike="noStrike">
                        <a:solidFill>
                          <a:srgbClr val="000000"/>
                        </a:solidFill>
                        <a:effectLst/>
                        <a:latin typeface="Lexend" pitchFamily="2" charset="0"/>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chemeClr val="tx1"/>
                        </a:solidFill>
                        <a:effectLst/>
                        <a:latin typeface="Lexend" pitchFamily="2" charset="0"/>
                      </a:endParaRPr>
                    </a:p>
                    <a:p>
                      <a:pPr algn="ctr" fontAlgn="ctr"/>
                      <a:r>
                        <a:rPr lang="en-GB" sz="1100" b="0" i="0" u="none" strike="noStrike">
                          <a:solidFill>
                            <a:schemeClr val="tx1"/>
                          </a:solidFill>
                          <a:effectLst/>
                          <a:latin typeface="Lexend" pitchFamily="2" charset="0"/>
                        </a:rPr>
                        <a:t>7.0%</a:t>
                      </a:r>
                    </a:p>
                    <a:p>
                      <a:pPr algn="ctr" fontAlgn="ctr"/>
                      <a:r>
                        <a:rPr lang="en-GB" sz="900" b="0" i="0" u="none" strike="noStrike">
                          <a:solidFill>
                            <a:schemeClr val="tx1"/>
                          </a:solidFill>
                          <a:effectLst/>
                          <a:latin typeface="Lexend" pitchFamily="2" charset="0"/>
                        </a:rPr>
                        <a:t>(Baseline)</a:t>
                      </a:r>
                    </a:p>
                  </a:txBody>
                  <a:tcPr marL="7844" marR="7844" marT="7844"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r h="11390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fontAlgn="ctr" latinLnBrk="0" hangingPunct="1"/>
                      <a:r>
                        <a:rPr lang="en-GB" sz="1100" b="1" u="none" strike="noStrike" kern="1200">
                          <a:solidFill>
                            <a:schemeClr val="dk1"/>
                          </a:solidFill>
                          <a:effectLst/>
                          <a:latin typeface="Lexend" pitchFamily="2" charset="0"/>
                          <a:ea typeface="+mn-ea"/>
                          <a:cs typeface="+mn-cs"/>
                        </a:rPr>
                        <a:t>NEW MEASURE</a:t>
                      </a:r>
                      <a:r>
                        <a:rPr lang="en-GB" sz="1100" u="none" strike="noStrike" kern="1200">
                          <a:solidFill>
                            <a:schemeClr val="dk1"/>
                          </a:solidFill>
                          <a:effectLst/>
                          <a:latin typeface="Lexend" pitchFamily="2" charset="0"/>
                          <a:ea typeface="+mn-ea"/>
                          <a:cs typeface="+mn-cs"/>
                        </a:rPr>
                        <a:t>: Number of older adults (65+) admitted to permanent residential care following an assessment or review (per 100,000 population) (past 12 months)</a:t>
                      </a:r>
                    </a:p>
                  </a:txBody>
                  <a:tcPr marL="3435" marR="3435" marT="343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513.8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515.4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506.8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462.2</a:t>
                      </a:r>
                      <a:endParaRPr lang="en-GB" sz="1100" b="0" i="0" u="none" strike="noStrike">
                        <a:solidFill>
                          <a:srgbClr val="000000"/>
                        </a:solidFill>
                        <a:effectLst/>
                        <a:latin typeface="Lexend" pitchFamily="2" charset="0"/>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200" b="1" i="0" u="none" strike="noStrike">
                        <a:solidFill>
                          <a:srgbClr val="000000"/>
                        </a:solidFill>
                        <a:effectLst/>
                        <a:latin typeface="Lexend" pitchFamily="2" charset="0"/>
                      </a:endParaRPr>
                    </a:p>
                    <a:p>
                      <a:pPr algn="ctr" fontAlgn="ctr"/>
                      <a:r>
                        <a:rPr lang="en-GB" sz="1200" b="1" i="0" u="none" strike="noStrike">
                          <a:solidFill>
                            <a:srgbClr val="000000"/>
                          </a:solidFill>
                          <a:effectLst/>
                          <a:latin typeface="Lexend" pitchFamily="2" charset="0"/>
                        </a:rPr>
                        <a:t>418.9</a:t>
                      </a:r>
                    </a:p>
                    <a:p>
                      <a:pPr algn="ctr" fontAlgn="ctr"/>
                      <a:r>
                        <a:rPr lang="en-GB" sz="1200" b="1" i="0" u="none" strike="noStrike">
                          <a:solidFill>
                            <a:srgbClr val="000000"/>
                          </a:solidFill>
                          <a:effectLst/>
                          <a:latin typeface="Wingdings 3"/>
                          <a:sym typeface="Wingdings 3"/>
                        </a:rPr>
                        <a:t>Ç</a:t>
                      </a:r>
                      <a:endParaRPr lang="en-GB" sz="1200" b="1" i="0" u="none" strike="noStrike">
                        <a:solidFill>
                          <a:srgbClr val="000000"/>
                        </a:solidFill>
                        <a:effectLst/>
                        <a:latin typeface="Lexend" pitchFamily="2" charset="0"/>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50" u="none" strike="noStrike">
                          <a:effectLst/>
                          <a:latin typeface="Lexend" pitchFamily="2" charset="0"/>
                        </a:rPr>
                        <a:t>Below 538.5</a:t>
                      </a:r>
                      <a:br>
                        <a:rPr lang="en-GB" sz="1100" u="none" strike="noStrike">
                          <a:effectLst/>
                          <a:latin typeface="Lexend" pitchFamily="2" charset="0"/>
                        </a:rPr>
                      </a:br>
                      <a:endParaRPr lang="en-GB" sz="1100" b="0" i="0" u="none" strike="noStrike">
                        <a:solidFill>
                          <a:srgbClr val="000000"/>
                        </a:solidFill>
                        <a:effectLst/>
                        <a:latin typeface="Lexend" pitchFamily="2" charset="0"/>
                      </a:endParaRPr>
                    </a:p>
                  </a:txBody>
                  <a:tcPr marL="3435" marR="3435" marT="343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586674"/>
                  </a:ext>
                </a:extLst>
              </a:tr>
              <a:tr h="8350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fontAlgn="ctr" latinLnBrk="0" hangingPunct="1"/>
                      <a:r>
                        <a:rPr lang="en-GB" sz="1100" b="1" u="none" strike="noStrike" kern="1200">
                          <a:solidFill>
                            <a:schemeClr val="dk1"/>
                          </a:solidFill>
                          <a:effectLst/>
                          <a:latin typeface="Lexend" pitchFamily="2" charset="0"/>
                          <a:ea typeface="+mn-ea"/>
                          <a:cs typeface="+mn-cs"/>
                        </a:rPr>
                        <a:t>NEW MEASURE</a:t>
                      </a:r>
                      <a:r>
                        <a:rPr lang="en-GB" sz="1100" u="none" strike="noStrike" kern="1200">
                          <a:solidFill>
                            <a:schemeClr val="dk1"/>
                          </a:solidFill>
                          <a:effectLst/>
                          <a:latin typeface="Lexend" pitchFamily="2" charset="0"/>
                          <a:ea typeface="+mn-ea"/>
                          <a:cs typeface="+mn-cs"/>
                        </a:rPr>
                        <a:t>: Number of working age adults (18-64) admitted to permanent residential care following an assessment or review (per 100,000 population) (past 12 months)</a:t>
                      </a:r>
                    </a:p>
                  </a:txBody>
                  <a:tcPr marL="3435" marR="3435" marT="343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10.9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12.2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14.0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13.1</a:t>
                      </a:r>
                      <a:endParaRPr lang="en-GB" sz="1100" b="0" i="0" u="none" strike="noStrike">
                        <a:solidFill>
                          <a:srgbClr val="000000"/>
                        </a:solidFill>
                        <a:effectLst/>
                        <a:latin typeface="Lexend" pitchFamily="2" charset="0"/>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200" b="1" i="0" u="none" strike="noStrike">
                        <a:solidFill>
                          <a:srgbClr val="000000"/>
                        </a:solidFill>
                        <a:effectLst/>
                        <a:latin typeface="Lexend" pitchFamily="2" charset="0"/>
                      </a:endParaRPr>
                    </a:p>
                    <a:p>
                      <a:pPr algn="ctr" fontAlgn="ctr"/>
                      <a:r>
                        <a:rPr lang="en-GB" sz="1200" b="1" i="0" u="none" strike="noStrike">
                          <a:solidFill>
                            <a:srgbClr val="000000"/>
                          </a:solidFill>
                          <a:effectLst/>
                          <a:latin typeface="Lexend" pitchFamily="2" charset="0"/>
                        </a:rPr>
                        <a:t>13.1</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kern="1200" cap="none" spc="0" normalizeH="0" baseline="0" noProof="0">
                          <a:ln>
                            <a:noFill/>
                          </a:ln>
                          <a:solidFill>
                            <a:srgbClr val="000000"/>
                          </a:solidFill>
                          <a:effectLst/>
                          <a:uLnTx/>
                          <a:uFillTx/>
                          <a:latin typeface="Wingdings 3"/>
                          <a:sym typeface="Wingdings 3" panose="05040102010807070707" pitchFamily="18" charset="2"/>
                        </a:rPr>
                        <a:t></a:t>
                      </a:r>
                      <a:endParaRPr lang="en-US" sz="1200" b="1"/>
                    </a:p>
                    <a:p>
                      <a:pPr algn="ctr" fontAlgn="ctr"/>
                      <a:endParaRPr lang="en-GB" sz="1200" b="1" i="0" u="none" strike="noStrike">
                        <a:solidFill>
                          <a:srgbClr val="000000"/>
                        </a:solidFill>
                        <a:effectLst/>
                        <a:latin typeface="Lexend" pitchFamily="2" charset="0"/>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50" u="none" strike="noStrike">
                          <a:effectLst/>
                          <a:latin typeface="Lexend" pitchFamily="2" charset="0"/>
                        </a:rPr>
                        <a:t>Below 13.9</a:t>
                      </a:r>
                      <a:br>
                        <a:rPr lang="en-GB" sz="1100" u="none" strike="noStrike">
                          <a:effectLst/>
                          <a:latin typeface="Lexend" pitchFamily="2" charset="0"/>
                        </a:rPr>
                      </a:br>
                      <a:endParaRPr lang="en-GB" sz="1100" b="0" i="0" u="none" strike="noStrike">
                        <a:solidFill>
                          <a:srgbClr val="000000"/>
                        </a:solidFill>
                        <a:effectLst/>
                        <a:latin typeface="Lexend" pitchFamily="2" charset="0"/>
                      </a:endParaRPr>
                    </a:p>
                  </a:txBody>
                  <a:tcPr marL="3435" marR="3435" marT="343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3610559"/>
                  </a:ext>
                </a:extLst>
              </a:tr>
            </a:tbl>
          </a:graphicData>
        </a:graphic>
      </p:graphicFrame>
      <p:sp>
        <p:nvSpPr>
          <p:cNvPr id="8" name="Rectangle: Rounded Corners 7">
            <a:extLst>
              <a:ext uri="{FF2B5EF4-FFF2-40B4-BE49-F238E27FC236}">
                <a16:creationId xmlns:a16="http://schemas.microsoft.com/office/drawing/2014/main" id="{8F365B22-0CB7-F0EA-B29A-E8F9E48260A0}"/>
              </a:ext>
            </a:extLst>
          </p:cNvPr>
          <p:cNvSpPr/>
          <p:nvPr/>
        </p:nvSpPr>
        <p:spPr>
          <a:xfrm>
            <a:off x="7538450" y="101600"/>
            <a:ext cx="4584913" cy="6668655"/>
          </a:xfrm>
          <a:prstGeom prst="roundRect">
            <a:avLst>
              <a:gd name="adj" fmla="val 2998"/>
            </a:avLst>
          </a:prstGeom>
          <a:solidFill>
            <a:srgbClr val="729D4D">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7DCC67D8-4F1F-280A-09B2-5243FF1B1876}"/>
              </a:ext>
            </a:extLst>
          </p:cNvPr>
          <p:cNvSpPr txBox="1"/>
          <p:nvPr/>
        </p:nvSpPr>
        <p:spPr>
          <a:xfrm>
            <a:off x="7638399" y="1524656"/>
            <a:ext cx="4484964" cy="1349129"/>
          </a:xfrm>
          <a:prstGeom prst="rect">
            <a:avLst/>
          </a:prstGeom>
          <a:noFill/>
        </p:spPr>
        <p:txBody>
          <a:bodyPr wrap="square" lIns="0" tIns="0" rIns="0" bIns="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ea typeface="+mn-lt"/>
                <a:cs typeface="Calibri"/>
              </a:rPr>
              <a:t>Mental Health services &amp; paid employment:</a:t>
            </a:r>
          </a:p>
          <a:p>
            <a:pPr>
              <a:defRPr/>
            </a:pPr>
            <a:r>
              <a:rPr lang="en-GB" sz="1100">
                <a:solidFill>
                  <a:srgbClr val="000000"/>
                </a:solidFill>
                <a:latin typeface="Lexend" pitchFamily="2" charset="0"/>
                <a:ea typeface="Calibri"/>
                <a:cs typeface="Calibri"/>
              </a:rPr>
              <a:t>Essex is one of the top authorities in the country on this measure.  Supporting adults to find and maintain employment helps to promote independence, prevent social isolation and overall prevent, reduce and delay the need for further social service intervention in the adult's life.</a:t>
            </a:r>
          </a:p>
          <a:p>
            <a:pPr>
              <a:defRPr/>
            </a:pPr>
            <a:endParaRPr lang="en-GB" sz="1100">
              <a:solidFill>
                <a:srgbClr val="000000"/>
              </a:solidFill>
              <a:latin typeface="Lexend" pitchFamily="2" charset="0"/>
              <a:ea typeface="Calibri"/>
              <a:cs typeface="Calibri"/>
            </a:endParaRPr>
          </a:p>
          <a:p>
            <a:pPr>
              <a:defRPr/>
            </a:pPr>
            <a:endParaRPr kumimoji="0" lang="en-GB" sz="1100" b="0" i="0" u="none" strike="noStrike" kern="1200" cap="none" spc="0" normalizeH="0" baseline="0" noProof="0">
              <a:ln>
                <a:noFill/>
              </a:ln>
              <a:solidFill>
                <a:srgbClr val="000000"/>
              </a:solidFill>
              <a:effectLst/>
              <a:uLnTx/>
              <a:uFillTx/>
              <a:latin typeface="Lexend" pitchFamily="2" charset="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cs typeface="Calibri"/>
            </a:endParaRPr>
          </a:p>
        </p:txBody>
      </p:sp>
      <p:sp>
        <p:nvSpPr>
          <p:cNvPr id="10" name="TextBox 9">
            <a:extLst>
              <a:ext uri="{FF2B5EF4-FFF2-40B4-BE49-F238E27FC236}">
                <a16:creationId xmlns:a16="http://schemas.microsoft.com/office/drawing/2014/main" id="{9330DF3B-B114-3427-B5B4-8A279FA1C724}"/>
              </a:ext>
            </a:extLst>
          </p:cNvPr>
          <p:cNvSpPr txBox="1"/>
          <p:nvPr/>
        </p:nvSpPr>
        <p:spPr>
          <a:xfrm>
            <a:off x="7638399" y="220658"/>
            <a:ext cx="4484964" cy="11849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ea typeface="Calibri"/>
                <a:cs typeface="Calibri"/>
              </a:rPr>
              <a:t>Care technology:</a:t>
            </a:r>
          </a:p>
          <a:p>
            <a:pPr marL="0" marR="0" lvl="0" indent="0" defTabSz="914400" eaLnBrk="1" fontAlgn="auto" latinLnBrk="0" hangingPunct="1">
              <a:lnSpc>
                <a:spcPct val="100000"/>
              </a:lnSpc>
              <a:spcBef>
                <a:spcPts val="0"/>
              </a:spcBef>
              <a:spcAft>
                <a:spcPts val="0"/>
              </a:spcAft>
              <a:buClrTx/>
              <a:buSzTx/>
              <a:buFontTx/>
              <a:buNone/>
              <a:tabLst/>
              <a:defRPr/>
            </a:pPr>
            <a:r>
              <a:rPr lang="en-GB" sz="1100">
                <a:solidFill>
                  <a:srgbClr val="000000"/>
                </a:solidFill>
                <a:latin typeface="Lexend" pitchFamily="2" charset="0"/>
                <a:ea typeface="Calibri"/>
                <a:cs typeface="Calibri"/>
              </a:rPr>
              <a:t>By the time this report is published Essex will have past 10,000 adults supported to maintain their independence with the help of Care Technology.  This is enabling adults to stay in their own homes for longer, reducing ambulance call outs and preventing, reducing and delaying need for further social services intervention in the adult's life.</a:t>
            </a:r>
            <a:r>
              <a:rPr kumimoji="0" lang="en-GB" sz="1100" b="1" i="0" u="none" strike="noStrike" kern="0" cap="none" spc="0" normalizeH="0" baseline="0" noProof="0">
                <a:ln>
                  <a:noFill/>
                </a:ln>
                <a:solidFill>
                  <a:srgbClr val="000000"/>
                </a:solidFill>
                <a:effectLst/>
                <a:uLnTx/>
                <a:uFillTx/>
                <a:latin typeface="Lexend" pitchFamily="2" charset="0"/>
              </a:rPr>
              <a:t> </a:t>
            </a:r>
          </a:p>
        </p:txBody>
      </p:sp>
      <p:sp>
        <p:nvSpPr>
          <p:cNvPr id="12" name="TextBox 11">
            <a:extLst>
              <a:ext uri="{FF2B5EF4-FFF2-40B4-BE49-F238E27FC236}">
                <a16:creationId xmlns:a16="http://schemas.microsoft.com/office/drawing/2014/main" id="{723F29D3-87CB-1677-4508-1B633E3E5F8A}"/>
              </a:ext>
            </a:extLst>
          </p:cNvPr>
          <p:cNvSpPr txBox="1"/>
          <p:nvPr/>
        </p:nvSpPr>
        <p:spPr>
          <a:xfrm>
            <a:off x="7638399" y="2650680"/>
            <a:ext cx="4484964" cy="1556640"/>
          </a:xfrm>
          <a:prstGeom prst="rect">
            <a:avLst/>
          </a:prstGeom>
          <a:noFill/>
        </p:spPr>
        <p:txBody>
          <a:bodyPr wrap="square" lIns="0" tIns="0" rIns="0" bIns="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rPr>
              <a:t>Number of older adults (65+) admitted to permanent residential care following an assessment or review (per 100,000 population) (past 12 months):</a:t>
            </a:r>
          </a:p>
          <a:p>
            <a:pPr>
              <a:defRPr/>
            </a:pPr>
            <a:r>
              <a:rPr lang="en-GB" sz="1100">
                <a:solidFill>
                  <a:schemeClr val="dk1"/>
                </a:solidFill>
                <a:latin typeface="Lexend" pitchFamily="2" charset="0"/>
                <a:ea typeface="Calibri"/>
                <a:cs typeface="Calibri"/>
              </a:rPr>
              <a:t>Essex continues to outperform the national average.  Essex provides an extensive reablement offer.  Combined with Care Technology and other Early Help initiatives, the Essex 'home first' approach is successful at preventing, reducing and delaying the need for residential care.</a:t>
            </a:r>
            <a:endParaRPr kumimoji="0" lang="en-GB" sz="1100" i="0" cap="none" spc="0" normalizeH="0" baseline="0" noProof="0">
              <a:ln>
                <a:noFill/>
              </a:ln>
              <a:solidFill>
                <a:schemeClr val="dk1"/>
              </a:solidFill>
              <a:uLnTx/>
              <a:uFillTx/>
              <a:latin typeface="Lexend"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srgbClr val="000000"/>
              </a:solidFill>
              <a:effectLst/>
              <a:uLnTx/>
              <a:uFillTx/>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rPr>
              <a:t>Number of working age adults (18-64) admitted to permanent residential care following an assessment or review (per 100,000 population) (past 12 months): </a:t>
            </a:r>
            <a:r>
              <a:rPr lang="en-GB" sz="1100">
                <a:effectLst/>
                <a:latin typeface="Lexend" pitchFamily="2" charset="0"/>
                <a:ea typeface="Calibri" panose="020F0502020204030204" pitchFamily="34" charset="0"/>
              </a:rPr>
              <a:t>The Essex Disability Strategy and the Meaningful Lives Matters programme has always focused on the importance of people having their own homes and being supported to live effectively in the community wherever possible. The initiatives to make this possible include clearly communicating with the provider market about the types of accommodation that we need, commissioning specific schemes for people with complex needs and supporting our operational staff to have effective Supporting Independence discussions with individuals. This work has been successful but over the last year we have improved it further with the development of an Accommodation Hub with specialist staff to support people to move home where that is the outcome everyone wants.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latin typeface="Lexend"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latin typeface="Lexend" pitchFamily="2" charset="0"/>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cs typeface="Calibri"/>
            </a:endParaRPr>
          </a:p>
        </p:txBody>
      </p:sp>
      <p:sp>
        <p:nvSpPr>
          <p:cNvPr id="13" name="Content Placeholder 2">
            <a:extLst>
              <a:ext uri="{FF2B5EF4-FFF2-40B4-BE49-F238E27FC236}">
                <a16:creationId xmlns:a16="http://schemas.microsoft.com/office/drawing/2014/main" id="{2132C17B-77CD-99CC-4D99-0845359EC31F}"/>
              </a:ext>
            </a:extLst>
          </p:cNvPr>
          <p:cNvSpPr txBox="1">
            <a:spLocks/>
          </p:cNvSpPr>
          <p:nvPr/>
        </p:nvSpPr>
        <p:spPr>
          <a:xfrm>
            <a:off x="803123" y="6649290"/>
            <a:ext cx="5731280"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2" name="Content Placeholder 2">
            <a:extLst>
              <a:ext uri="{FF2B5EF4-FFF2-40B4-BE49-F238E27FC236}">
                <a16:creationId xmlns:a16="http://schemas.microsoft.com/office/drawing/2014/main" id="{93044A6F-C27C-1672-0B8F-ACCEF24A2CC4}"/>
              </a:ext>
            </a:extLst>
          </p:cNvPr>
          <p:cNvSpPr txBox="1">
            <a:spLocks/>
          </p:cNvSpPr>
          <p:nvPr/>
        </p:nvSpPr>
        <p:spPr>
          <a:xfrm>
            <a:off x="803123" y="6190022"/>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a:t>
            </a:r>
            <a:r>
              <a:rPr lang="en-GB" sz="1000" b="0">
                <a:solidFill>
                  <a:srgbClr val="000000"/>
                </a:solidFill>
                <a:latin typeface="Lexend" pitchFamily="2" charset="0"/>
              </a:rPr>
              <a:t>DoT) </a:t>
            </a:r>
            <a:r>
              <a:rPr kumimoji="0" lang="en-GB" sz="1000" b="0" u="none" strike="noStrike" kern="1200" cap="none" spc="0" normalizeH="0" baseline="0" noProof="0">
                <a:ln>
                  <a:noFill/>
                </a:ln>
                <a:solidFill>
                  <a:srgbClr val="000000"/>
                </a:solidFill>
                <a:effectLst/>
                <a:uLnTx/>
                <a:uFillTx/>
                <a:latin typeface="Lexend" pitchFamily="2" charset="0"/>
              </a:rPr>
              <a:t>from the previous quarter. Where ‘good is low’, a reduction in outturn is shown as a positive DoT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343025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892E95A-7215-680C-B3B8-AEA2A5160963}"/>
              </a:ext>
            </a:extLst>
          </p:cNvPr>
          <p:cNvSpPr/>
          <p:nvPr/>
        </p:nvSpPr>
        <p:spPr>
          <a:xfrm>
            <a:off x="7458836" y="324035"/>
            <a:ext cx="4584913" cy="4060382"/>
          </a:xfrm>
          <a:prstGeom prst="roundRect">
            <a:avLst>
              <a:gd name="adj" fmla="val 2998"/>
            </a:avLst>
          </a:prstGeom>
          <a:solidFill>
            <a:srgbClr val="729D4D">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13</a:t>
            </a:fld>
            <a:endParaRPr lang="en-GB">
              <a:latin typeface="Lexend" pitchFamily="2" charset="0"/>
            </a:endParaRPr>
          </a:p>
        </p:txBody>
      </p:sp>
      <p:sp>
        <p:nvSpPr>
          <p:cNvPr id="5" name="Title 4">
            <a:extLst>
              <a:ext uri="{FF2B5EF4-FFF2-40B4-BE49-F238E27FC236}">
                <a16:creationId xmlns:a16="http://schemas.microsoft.com/office/drawing/2014/main" id="{096BD04C-1C85-5900-D940-7668C9E707C0}"/>
              </a:ext>
            </a:extLst>
          </p:cNvPr>
          <p:cNvSpPr txBox="1">
            <a:spLocks/>
          </p:cNvSpPr>
          <p:nvPr/>
        </p:nvSpPr>
        <p:spPr>
          <a:xfrm rot="16200000">
            <a:off x="-3054899" y="3053745"/>
            <a:ext cx="6858001" cy="750508"/>
          </a:xfrm>
          <a:prstGeom prst="rect">
            <a:avLst/>
          </a:prstGeom>
          <a:solidFill>
            <a:srgbClr val="4179AA"/>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ea typeface="+mj-ea"/>
                <a:cs typeface="+mj-cs"/>
              </a:rPr>
              <a:t>Health, Wellbeing &amp; Independence for all Ages </a:t>
            </a:r>
          </a:p>
        </p:txBody>
      </p:sp>
      <p:graphicFrame>
        <p:nvGraphicFramePr>
          <p:cNvPr id="6" name="Table 5">
            <a:extLst>
              <a:ext uri="{FF2B5EF4-FFF2-40B4-BE49-F238E27FC236}">
                <a16:creationId xmlns:a16="http://schemas.microsoft.com/office/drawing/2014/main" id="{509EC1DE-258B-7851-D22A-ADD018E2340D}"/>
              </a:ext>
            </a:extLst>
          </p:cNvPr>
          <p:cNvGraphicFramePr>
            <a:graphicFrameLocks noGrp="1"/>
          </p:cNvGraphicFramePr>
          <p:nvPr>
            <p:extLst>
              <p:ext uri="{D42A27DB-BD31-4B8C-83A1-F6EECF244321}">
                <p14:modId xmlns:p14="http://schemas.microsoft.com/office/powerpoint/2010/main" val="1622316425"/>
              </p:ext>
            </p:extLst>
          </p:nvPr>
        </p:nvGraphicFramePr>
        <p:xfrm>
          <a:off x="826867" y="324035"/>
          <a:ext cx="6554458" cy="5735693"/>
        </p:xfrm>
        <a:graphic>
          <a:graphicData uri="http://schemas.openxmlformats.org/drawingml/2006/table">
            <a:tbl>
              <a:tblPr firstRow="1" bandRow="1"/>
              <a:tblGrid>
                <a:gridCol w="1982790">
                  <a:extLst>
                    <a:ext uri="{9D8B030D-6E8A-4147-A177-3AD203B41FA5}">
                      <a16:colId xmlns:a16="http://schemas.microsoft.com/office/drawing/2014/main" val="4034003538"/>
                    </a:ext>
                  </a:extLst>
                </a:gridCol>
                <a:gridCol w="726878">
                  <a:extLst>
                    <a:ext uri="{9D8B030D-6E8A-4147-A177-3AD203B41FA5}">
                      <a16:colId xmlns:a16="http://schemas.microsoft.com/office/drawing/2014/main" val="2277526569"/>
                    </a:ext>
                  </a:extLst>
                </a:gridCol>
                <a:gridCol w="679269">
                  <a:extLst>
                    <a:ext uri="{9D8B030D-6E8A-4147-A177-3AD203B41FA5}">
                      <a16:colId xmlns:a16="http://schemas.microsoft.com/office/drawing/2014/main" val="742693960"/>
                    </a:ext>
                  </a:extLst>
                </a:gridCol>
                <a:gridCol w="687977">
                  <a:extLst>
                    <a:ext uri="{9D8B030D-6E8A-4147-A177-3AD203B41FA5}">
                      <a16:colId xmlns:a16="http://schemas.microsoft.com/office/drawing/2014/main" val="3944432405"/>
                    </a:ext>
                  </a:extLst>
                </a:gridCol>
                <a:gridCol w="784647">
                  <a:extLst>
                    <a:ext uri="{9D8B030D-6E8A-4147-A177-3AD203B41FA5}">
                      <a16:colId xmlns:a16="http://schemas.microsoft.com/office/drawing/2014/main" val="1836491562"/>
                    </a:ext>
                  </a:extLst>
                </a:gridCol>
                <a:gridCol w="849977">
                  <a:extLst>
                    <a:ext uri="{9D8B030D-6E8A-4147-A177-3AD203B41FA5}">
                      <a16:colId xmlns:a16="http://schemas.microsoft.com/office/drawing/2014/main" val="231473195"/>
                    </a:ext>
                  </a:extLst>
                </a:gridCol>
                <a:gridCol w="842920">
                  <a:extLst>
                    <a:ext uri="{9D8B030D-6E8A-4147-A177-3AD203B41FA5}">
                      <a16:colId xmlns:a16="http://schemas.microsoft.com/office/drawing/2014/main" val="4213819942"/>
                    </a:ext>
                  </a:extLst>
                </a:gridCol>
              </a:tblGrid>
              <a:tr h="8928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000" b="0">
                        <a:latin typeface="Lexend" pitchFamily="2" charset="0"/>
                      </a:endParaRPr>
                    </a:p>
                    <a:p>
                      <a:pPr algn="ctr"/>
                      <a:r>
                        <a:rPr lang="en-GB" sz="1000" b="0">
                          <a:latin typeface="Lexend" pitchFamily="2" charset="0"/>
                        </a:rPr>
                        <a:t>Q4:</a:t>
                      </a:r>
                    </a:p>
                    <a:p>
                      <a:pPr algn="ctr"/>
                      <a:r>
                        <a:rPr lang="en-GB" sz="1000" b="0">
                          <a:latin typeface="Lexend" pitchFamily="2" charset="0"/>
                        </a:rPr>
                        <a:t>22/23</a:t>
                      </a:r>
                    </a:p>
                    <a:p>
                      <a:pPr algn="ctr"/>
                      <a:endParaRPr lang="en-GB" sz="1000" b="0">
                        <a:latin typeface="Lexend" pitchFamily="2" charset="0"/>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000" b="0">
                        <a:latin typeface="Lexend" pitchFamily="2" charset="0"/>
                      </a:endParaRPr>
                    </a:p>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p>
                      <a:pPr algn="ctr"/>
                      <a:endParaRPr lang="en-GB" sz="1000" b="0">
                        <a:latin typeface="Lexend" pitchFamily="2" charset="0"/>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 23/24</a:t>
                      </a:r>
                    </a:p>
                  </a:txBody>
                  <a:tcPr anchor="ctr">
                    <a:lnL w="12700" cmpd="sng">
                      <a:noFill/>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23/24</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4974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The proportion of adults in contact with secondary mental health services </a:t>
                      </a:r>
                      <a:r>
                        <a:rPr lang="en-GB" sz="1100" b="0" i="0" u="none" strike="noStrike" noProof="0">
                          <a:effectLst/>
                          <a:latin typeface="Lexend" pitchFamily="2" charset="0"/>
                        </a:rPr>
                        <a:t>(services generally requiring referral by a GP)</a:t>
                      </a:r>
                      <a:r>
                        <a:rPr lang="en-GB" sz="1100" b="0" i="0" u="none" strike="noStrike">
                          <a:solidFill>
                            <a:srgbClr val="000000"/>
                          </a:solidFill>
                          <a:effectLst/>
                          <a:latin typeface="Lexend" pitchFamily="2" charset="0"/>
                        </a:rPr>
                        <a:t> living independently, with or without support</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18.5</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17.90%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17.70%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28.0%</a:t>
                      </a: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p>
                      <a:pPr algn="ctr" fontAlgn="ctr"/>
                      <a:endParaRPr lang="en-GB" sz="1100" b="1" i="0" u="none" strike="noStrike">
                        <a:solidFill>
                          <a:srgbClr val="000000"/>
                        </a:solidFill>
                        <a:effectLst/>
                        <a:latin typeface="Lexend" pitchFamily="2" charset="0"/>
                      </a:endParaRPr>
                    </a:p>
                    <a:p>
                      <a:pPr algn="ctr" fontAlgn="ctr"/>
                      <a:r>
                        <a:rPr lang="en-GB" sz="1100" b="1" i="0" u="none" strike="noStrike">
                          <a:solidFill>
                            <a:srgbClr val="000000"/>
                          </a:solidFill>
                          <a:effectLst/>
                          <a:latin typeface="Lexend" pitchFamily="2" charset="0"/>
                        </a:rPr>
                        <a:t>26.8%</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kern="1200" cap="none" spc="0" normalizeH="0" baseline="0" noProof="0">
                          <a:ln>
                            <a:noFill/>
                          </a:ln>
                          <a:solidFill>
                            <a:schemeClr val="tx1"/>
                          </a:solidFill>
                          <a:effectLst/>
                          <a:uLnTx/>
                          <a:uFillTx/>
                          <a:latin typeface="Wingdings 3"/>
                          <a:sym typeface="Wingdings 3"/>
                        </a:rPr>
                        <a:t>È</a:t>
                      </a:r>
                      <a:endParaRPr lang="en-US" sz="1200"/>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0" i="0" u="none" strike="noStrike" kern="1200" cap="none" spc="0" normalizeH="0" baseline="0" noProof="0">
                        <a:ln>
                          <a:noFill/>
                        </a:ln>
                        <a:solidFill>
                          <a:srgbClr val="000000"/>
                        </a:solidFill>
                        <a:effectLst/>
                        <a:uLnTx/>
                        <a:uFillTx/>
                        <a:latin typeface="Wingdings 3"/>
                        <a:sym typeface="Wingdings 3"/>
                      </a:endParaRPr>
                    </a:p>
                    <a:p>
                      <a:pPr algn="ctr" fontAlgn="ctr"/>
                      <a:endParaRPr lang="en-GB" sz="1200" b="1" i="0" u="none" strike="noStrike">
                        <a:solidFill>
                          <a:srgbClr val="000000"/>
                        </a:solidFill>
                        <a:effectLst/>
                        <a:latin typeface="Lexend" pitchFamily="2" charset="0"/>
                      </a:endParaRPr>
                    </a:p>
                  </a:txBody>
                  <a:tcPr marL="7844" marR="7844" marT="7844"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chemeClr val="tx1"/>
                        </a:solidFill>
                        <a:effectLst/>
                        <a:latin typeface="Lexend" pitchFamily="2" charset="0"/>
                      </a:endParaRPr>
                    </a:p>
                    <a:p>
                      <a:pPr algn="ctr" fontAlgn="ctr"/>
                      <a:r>
                        <a:rPr lang="en-GB" sz="1100" b="0" i="0" u="none" strike="noStrike">
                          <a:solidFill>
                            <a:schemeClr val="tx1"/>
                          </a:solidFill>
                          <a:effectLst/>
                          <a:latin typeface="Lexend" pitchFamily="2" charset="0"/>
                        </a:rPr>
                        <a:t>15.8%</a:t>
                      </a:r>
                    </a:p>
                    <a:p>
                      <a:pPr algn="ctr" fontAlgn="ctr"/>
                      <a:r>
                        <a:rPr lang="en-GB" sz="1100" b="0" i="0" u="none" strike="noStrike">
                          <a:solidFill>
                            <a:schemeClr val="tx1"/>
                          </a:solidFill>
                          <a:effectLst/>
                          <a:latin typeface="Lexend" pitchFamily="2" charset="0"/>
                        </a:rPr>
                        <a:t>(Baseline)</a:t>
                      </a:r>
                    </a:p>
                  </a:txBody>
                  <a:tcPr marL="7844" marR="7844" marT="7844"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2937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Number of total population aged 40-74 receiving an NHS Health Check</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0" i="0" u="none" strike="noStrike">
                        <a:solidFill>
                          <a:srgbClr val="000000"/>
                        </a:solidFill>
                        <a:effectLst/>
                        <a:latin typeface="Lexend" pitchFamily="2" charset="0"/>
                      </a:endParaRPr>
                    </a:p>
                    <a:p>
                      <a:pPr algn="ctr"/>
                      <a:endParaRPr lang="en-GB" sz="1400" b="0" i="0" u="none" strike="noStrike">
                        <a:solidFill>
                          <a:srgbClr val="000000"/>
                        </a:solidFill>
                        <a:effectLst/>
                        <a:latin typeface="Lexend" pitchFamily="2" charset="0"/>
                      </a:endParaRPr>
                    </a:p>
                    <a:p>
                      <a:pPr algn="ctr"/>
                      <a:endParaRPr lang="en-GB" sz="1400" b="0" i="0" u="none" strike="noStrike">
                        <a:solidFill>
                          <a:srgbClr val="000000"/>
                        </a:solidFill>
                        <a:effectLst/>
                        <a:latin typeface="Lexend" pitchFamily="2" charset="0"/>
                      </a:endParaRPr>
                    </a:p>
                    <a:p>
                      <a:pPr algn="ctr"/>
                      <a:r>
                        <a:rPr lang="en-GB" sz="1100" b="0" i="0" u="none" strike="noStrike">
                          <a:solidFill>
                            <a:srgbClr val="000000"/>
                          </a:solidFill>
                          <a:effectLst/>
                          <a:latin typeface="Lexend" pitchFamily="2" charset="0"/>
                        </a:rPr>
                        <a:t>12,919</a:t>
                      </a:r>
                    </a:p>
                    <a:p>
                      <a:pPr algn="ctr"/>
                      <a:endParaRPr lang="en-GB" sz="1100" b="0" i="0" u="none" strike="noStrike">
                        <a:solidFill>
                          <a:srgbClr val="000000"/>
                        </a:solidFill>
                        <a:effectLst/>
                        <a:latin typeface="Lexend" pitchFamily="2" charset="0"/>
                      </a:endParaRPr>
                    </a:p>
                    <a:p>
                      <a:pPr algn="ctr"/>
                      <a:r>
                        <a:rPr lang="en-GB" sz="1000" b="1" i="0" u="none" strike="noStrike">
                          <a:solidFill>
                            <a:srgbClr val="000000"/>
                          </a:solidFill>
                          <a:effectLst/>
                          <a:latin typeface="Lexend" pitchFamily="2" charset="0"/>
                        </a:rPr>
                        <a:t>22/23 outturn</a:t>
                      </a:r>
                    </a:p>
                    <a:p>
                      <a:pPr algn="ctr"/>
                      <a:r>
                        <a:rPr lang="en-GB" sz="1000" b="1" i="0" u="none" strike="noStrike">
                          <a:solidFill>
                            <a:srgbClr val="000000"/>
                          </a:solidFill>
                          <a:effectLst/>
                          <a:latin typeface="Lexend" pitchFamily="2" charset="0"/>
                        </a:rPr>
                        <a:t>40,548</a:t>
                      </a:r>
                      <a:endParaRPr lang="en-GB" sz="1000" b="0" i="0" u="none" strike="noStrike">
                        <a:solidFill>
                          <a:srgbClr val="000000"/>
                        </a:solidFill>
                        <a:effectLst/>
                        <a:latin typeface="Lexend" pitchFamily="2"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12,686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13,055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1" i="0" u="none" strike="noStrike">
                        <a:solidFill>
                          <a:srgbClr val="000000"/>
                        </a:solidFill>
                        <a:effectLst/>
                        <a:latin typeface="Lexend" pitchFamily="2" charset="0"/>
                      </a:endParaRPr>
                    </a:p>
                    <a:p>
                      <a:pPr algn="ctr" fontAlgn="ctr"/>
                      <a:endParaRPr lang="en-GB" sz="1100" b="1"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12,291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p>
                      <a:pPr algn="ctr" fontAlgn="ctr"/>
                      <a:endParaRPr lang="en-GB" sz="1100" b="1" i="0" u="none" strike="noStrike">
                        <a:solidFill>
                          <a:srgbClr val="000000"/>
                        </a:solidFill>
                        <a:effectLst/>
                        <a:highlight>
                          <a:srgbClr val="FFFF00"/>
                        </a:highlight>
                        <a:latin typeface="Lexend" pitchFamily="2" charset="0"/>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p>
                      <a:pPr algn="ctr" fontAlgn="ctr"/>
                      <a:r>
                        <a:rPr lang="en-GB" sz="1100" b="1" i="0" u="none" strike="noStrike">
                          <a:solidFill>
                            <a:srgbClr val="000000"/>
                          </a:solidFill>
                          <a:effectLst/>
                          <a:latin typeface="Lexend" pitchFamily="2" charset="0"/>
                        </a:rPr>
                        <a:t>9,972</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kern="1200" cap="none" spc="0" normalizeH="0" baseline="0" noProof="0">
                          <a:ln>
                            <a:noFill/>
                          </a:ln>
                          <a:solidFill>
                            <a:schemeClr val="tx1"/>
                          </a:solidFill>
                          <a:effectLst/>
                          <a:uLnTx/>
                          <a:uFillTx/>
                          <a:latin typeface="Wingdings 3"/>
                          <a:sym typeface="Wingdings 3"/>
                        </a:rPr>
                        <a:t>È</a:t>
                      </a:r>
                      <a:endParaRPr lang="en-GB" sz="1200" b="0" i="0" u="none" strike="noStrike" kern="1200" cap="none" spc="0" normalizeH="0" baseline="0" noProof="0">
                        <a:ln>
                          <a:noFill/>
                        </a:ln>
                        <a:solidFill>
                          <a:srgbClr val="000000"/>
                        </a:solidFill>
                        <a:effectLst/>
                        <a:uLnTx/>
                        <a:uFillTx/>
                        <a:latin typeface="Wingdings 3"/>
                        <a:sym typeface="Wingdings 3"/>
                      </a:endParaRPr>
                    </a:p>
                    <a:p>
                      <a:pPr algn="ctr" fontAlgn="ctr"/>
                      <a:endParaRPr lang="en-GB" sz="1200" b="0" i="0" u="none" strike="noStrike">
                        <a:solidFill>
                          <a:srgbClr val="000000"/>
                        </a:solidFill>
                        <a:effectLst/>
                        <a:latin typeface="Lexend" pitchFamily="2" charset="0"/>
                      </a:endParaRPr>
                    </a:p>
                    <a:p>
                      <a:pPr algn="ctr" fontAlgn="ctr"/>
                      <a:r>
                        <a:rPr lang="en-GB" sz="1000" b="0" i="0" u="none" strike="noStrike">
                          <a:solidFill>
                            <a:srgbClr val="000000"/>
                          </a:solidFill>
                          <a:effectLst/>
                          <a:latin typeface="Lexend" pitchFamily="2" charset="0"/>
                        </a:rPr>
                        <a:t>23/24 outturn</a:t>
                      </a:r>
                    </a:p>
                    <a:p>
                      <a:pPr algn="ctr" fontAlgn="ctr"/>
                      <a:r>
                        <a:rPr lang="en-GB" sz="1000" b="0" i="0" u="none" strike="noStrike">
                          <a:solidFill>
                            <a:srgbClr val="000000"/>
                          </a:solidFill>
                          <a:effectLst/>
                          <a:latin typeface="Lexend" pitchFamily="2" charset="0"/>
                        </a:rPr>
                        <a:t>48,004</a:t>
                      </a:r>
                    </a:p>
                    <a:p>
                      <a:pPr algn="ctr" fontAlgn="ctr"/>
                      <a:endParaRPr lang="en-GB" sz="1000" b="0" i="0" u="none" strike="noStrike">
                        <a:solidFill>
                          <a:srgbClr val="000000"/>
                        </a:solidFill>
                        <a:effectLst/>
                        <a:latin typeface="Lexend" pitchFamily="2" charset="0"/>
                      </a:endParaRPr>
                    </a:p>
                  </a:txBody>
                  <a:tcPr marL="7844" marR="7844" marT="7844"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chemeClr val="tx1"/>
                        </a:solidFill>
                        <a:effectLst/>
                        <a:latin typeface="Lexend" pitchFamily="2"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chemeClr val="tx1"/>
                          </a:solidFill>
                          <a:effectLst/>
                          <a:latin typeface="Lexend" pitchFamily="2" charset="0"/>
                        </a:rPr>
                        <a:t>48,000 </a:t>
                      </a:r>
                    </a:p>
                    <a:p>
                      <a:pPr algn="ctr" fontAlgn="ctr"/>
                      <a:endParaRPr lang="en-GB" sz="1100" b="0" i="0" u="none" strike="noStrike">
                        <a:solidFill>
                          <a:schemeClr val="tx1"/>
                        </a:solidFill>
                        <a:effectLst/>
                        <a:latin typeface="Lexend" pitchFamily="2" charset="0"/>
                      </a:endParaRPr>
                    </a:p>
                  </a:txBody>
                  <a:tcPr marL="7844" marR="7844" marT="7844"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8019741"/>
                  </a:ext>
                </a:extLst>
              </a:tr>
              <a:tr h="12801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Percentage of adults who are self-caring post reablement on discharge from hospital</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44.80%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50.90%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50.90%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kern="1200">
                        <a:solidFill>
                          <a:srgbClr val="000000"/>
                        </a:solidFill>
                        <a:effectLst/>
                        <a:latin typeface="Lexend" pitchFamily="2" charset="0"/>
                        <a:ea typeface="+mn-ea"/>
                        <a:cs typeface="+mn-cs"/>
                      </a:endParaRPr>
                    </a:p>
                    <a:p>
                      <a:pPr lvl="0" algn="ctr">
                        <a:buNone/>
                      </a:pPr>
                      <a:r>
                        <a:rPr lang="en-GB" sz="1100" b="0" i="0" u="none" strike="noStrike" kern="1200">
                          <a:solidFill>
                            <a:srgbClr val="000000"/>
                          </a:solidFill>
                          <a:effectLst/>
                          <a:latin typeface="Lexend" pitchFamily="2" charset="0"/>
                          <a:ea typeface="+mn-ea"/>
                          <a:cs typeface="+mn-cs"/>
                        </a:rPr>
                        <a:t>52.4%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a:latin typeface="Lexend" pitchFamily="2" charset="0"/>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US" sz="1100" b="1" i="0" u="none" strike="noStrike" kern="1200">
                        <a:solidFill>
                          <a:srgbClr val="000000"/>
                        </a:solidFill>
                        <a:effectLst/>
                        <a:latin typeface="Lexend" pitchFamily="2" charset="0"/>
                        <a:ea typeface="+mn-ea"/>
                        <a:cs typeface="+mn-cs"/>
                      </a:endParaRPr>
                    </a:p>
                    <a:p>
                      <a:pPr lvl="0" algn="ctr">
                        <a:buNone/>
                      </a:pPr>
                      <a:endParaRPr lang="en-US" sz="1100" b="1" i="0" u="none" strike="noStrike" kern="1200">
                        <a:solidFill>
                          <a:srgbClr val="000000"/>
                        </a:solidFill>
                        <a:effectLst/>
                        <a:latin typeface="Lexend" pitchFamily="2" charset="0"/>
                        <a:ea typeface="+mn-ea"/>
                        <a:cs typeface="+mn-cs"/>
                      </a:endParaRPr>
                    </a:p>
                    <a:p>
                      <a:pPr lvl="0" algn="ctr">
                        <a:buNone/>
                      </a:pPr>
                      <a:r>
                        <a:rPr lang="en-US" sz="1100" b="1" i="0" u="none" strike="noStrike" kern="1200">
                          <a:solidFill>
                            <a:srgbClr val="000000"/>
                          </a:solidFill>
                          <a:effectLst/>
                          <a:latin typeface="Lexend" pitchFamily="2" charset="0"/>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chemeClr val="tx1"/>
                          </a:solidFill>
                          <a:effectLst/>
                          <a:uLnTx/>
                          <a:uFillTx/>
                          <a:latin typeface="Wingdings 3"/>
                          <a:sym typeface="Wingdings 3"/>
                        </a:rPr>
                        <a:t>È</a:t>
                      </a:r>
                      <a:endParaRPr lang="en-GB" sz="1100" b="0" i="0" u="none" strike="noStrike" kern="1200" cap="none" spc="0" normalizeH="0" baseline="0" noProof="0">
                        <a:ln>
                          <a:noFill/>
                        </a:ln>
                        <a:solidFill>
                          <a:srgbClr val="000000"/>
                        </a:solidFill>
                        <a:effectLst/>
                        <a:uLnTx/>
                        <a:uFillTx/>
                        <a:latin typeface="Wingdings 3"/>
                        <a:sym typeface="Wingdings 3"/>
                      </a:endParaRPr>
                    </a:p>
                    <a:p>
                      <a:pPr lvl="0" algn="ctr">
                        <a:buNone/>
                      </a:pPr>
                      <a:endParaRPr lang="en-US" sz="1100" b="1" i="0" u="none" strike="noStrike" kern="1200">
                        <a:solidFill>
                          <a:srgbClr val="000000"/>
                        </a:solidFill>
                        <a:effectLst/>
                        <a:latin typeface="Lexend" pitchFamily="2" charset="0"/>
                        <a:ea typeface="+mn-ea"/>
                        <a:cs typeface="+mn-cs"/>
                      </a:endParaRPr>
                    </a:p>
                  </a:txBody>
                  <a:tcPr marL="7844" marR="7844" marT="7844"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4003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chemeClr val="tx1"/>
                          </a:solidFill>
                          <a:effectLst/>
                          <a:latin typeface="Lexend" pitchFamily="2" charset="0"/>
                        </a:rPr>
                        <a:t>52%</a:t>
                      </a:r>
                    </a:p>
                  </a:txBody>
                  <a:tcPr marL="7844" marR="7844" marT="7844"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bl>
          </a:graphicData>
        </a:graphic>
      </p:graphicFrame>
      <p:sp>
        <p:nvSpPr>
          <p:cNvPr id="9" name="TextBox 8">
            <a:extLst>
              <a:ext uri="{FF2B5EF4-FFF2-40B4-BE49-F238E27FC236}">
                <a16:creationId xmlns:a16="http://schemas.microsoft.com/office/drawing/2014/main" id="{2D521E0D-DBB5-4AC7-117F-76D266D75418}"/>
              </a:ext>
            </a:extLst>
          </p:cNvPr>
          <p:cNvSpPr txBox="1"/>
          <p:nvPr/>
        </p:nvSpPr>
        <p:spPr>
          <a:xfrm>
            <a:off x="7538449" y="396578"/>
            <a:ext cx="4425686" cy="1737573"/>
          </a:xfrm>
          <a:prstGeom prst="rect">
            <a:avLst/>
          </a:prstGeom>
          <a:noFill/>
        </p:spPr>
        <p:txBody>
          <a:bodyPr wrap="square" lIns="0" tIns="0" rIns="0" bIns="0" rtlCol="0" anchor="t">
            <a:noAutofit/>
          </a:bodyPr>
          <a:lstStyle/>
          <a:p>
            <a:pPr>
              <a:defRPr/>
            </a:pPr>
            <a:r>
              <a:rPr lang="en-GB" sz="1100" b="1">
                <a:solidFill>
                  <a:srgbClr val="000000"/>
                </a:solidFill>
                <a:latin typeface="Lexend" pitchFamily="2" charset="0"/>
                <a:ea typeface="Calibri"/>
                <a:cs typeface="Calibri"/>
              </a:rPr>
              <a:t>The proportion of adults in contact with secondary mental health services (services generally requiring referral by a GP) living independently, with or without support:</a:t>
            </a:r>
            <a:r>
              <a:rPr lang="en-GB" sz="1100" b="1">
                <a:solidFill>
                  <a:srgbClr val="000000"/>
                </a:solidFill>
                <a:latin typeface="Lexend" pitchFamily="2" charset="0"/>
                <a:ea typeface="+mn-lt"/>
                <a:cs typeface="Calibri"/>
              </a:rPr>
              <a:t> </a:t>
            </a:r>
          </a:p>
          <a:p>
            <a:pPr>
              <a:defRPr/>
            </a:pPr>
            <a:r>
              <a:rPr lang="en-GB" sz="1100">
                <a:solidFill>
                  <a:srgbClr val="000000"/>
                </a:solidFill>
                <a:latin typeface="Lexend" pitchFamily="2" charset="0"/>
                <a:ea typeface="Calibri"/>
                <a:cs typeface="Calibri"/>
              </a:rPr>
              <a:t>Data cleansing work by EPUT has provided a figure which is closer to the real performance.  Essex is now shown as outperforming national averages when these were last published.  EPUT are planning a further deep dive with their Mobius case management system over the coming months which could see further improvement in the outturn.</a:t>
            </a:r>
          </a:p>
          <a:p>
            <a:pPr>
              <a:defRPr/>
            </a:pPr>
            <a:endParaRPr lang="en-GB" sz="1100" b="1">
              <a:solidFill>
                <a:srgbClr val="000000"/>
              </a:solidFill>
              <a:highlight>
                <a:srgbClr val="FFFF00"/>
              </a:highlight>
              <a:latin typeface="Lexend" pitchFamily="2" charset="0"/>
              <a:ea typeface="+mn-lt"/>
              <a:cs typeface="Calibri"/>
            </a:endParaRPr>
          </a:p>
        </p:txBody>
      </p:sp>
      <p:sp>
        <p:nvSpPr>
          <p:cNvPr id="10" name="TextBox 9">
            <a:extLst>
              <a:ext uri="{FF2B5EF4-FFF2-40B4-BE49-F238E27FC236}">
                <a16:creationId xmlns:a16="http://schemas.microsoft.com/office/drawing/2014/main" id="{1A577CD0-D608-9EE3-1B1F-67F01F8A068E}"/>
              </a:ext>
            </a:extLst>
          </p:cNvPr>
          <p:cNvSpPr txBox="1"/>
          <p:nvPr/>
        </p:nvSpPr>
        <p:spPr>
          <a:xfrm>
            <a:off x="7538449" y="1979261"/>
            <a:ext cx="4340393" cy="2268956"/>
          </a:xfrm>
          <a:prstGeom prst="rect">
            <a:avLst/>
          </a:prstGeom>
          <a:noFill/>
        </p:spPr>
        <p:txBody>
          <a:bodyPr wrap="square" lIns="0" tIns="0" rIns="0" bIns="0" rtlCol="0" anchor="t">
            <a:noAutofit/>
          </a:bodyPr>
          <a:lstStyle/>
          <a:p>
            <a:pPr>
              <a:defRPr/>
            </a:pPr>
            <a:r>
              <a:rPr lang="en-GB" sz="1100" b="1">
                <a:solidFill>
                  <a:srgbClr val="000000"/>
                </a:solidFill>
                <a:latin typeface="Lexend" pitchFamily="2" charset="0"/>
                <a:ea typeface="Calibri"/>
                <a:cs typeface="Calibri"/>
              </a:rPr>
              <a:t>NHS Health Checks:</a:t>
            </a:r>
            <a:r>
              <a:rPr lang="en-GB" sz="1100" b="1">
                <a:solidFill>
                  <a:srgbClr val="000000"/>
                </a:solidFill>
                <a:latin typeface="Lexend" pitchFamily="2" charset="0"/>
                <a:ea typeface="+mn-lt"/>
                <a:cs typeface="Calibri"/>
              </a:rPr>
              <a:t> </a:t>
            </a:r>
          </a:p>
          <a:p>
            <a:pPr>
              <a:defRPr/>
            </a:pPr>
            <a:r>
              <a:rPr lang="en-GB" sz="1100">
                <a:latin typeface="Lexend" pitchFamily="2" charset="0"/>
                <a:ea typeface="Calibri"/>
                <a:cs typeface="Calibri"/>
              </a:rPr>
              <a:t>There were 9,972 health checks completed in Q4, and the annual checks completed at 48,004 during the 2023/24, which exceeds the target of 48,000.</a:t>
            </a:r>
          </a:p>
          <a:p>
            <a:pPr>
              <a:defRPr/>
            </a:pPr>
            <a:r>
              <a:rPr lang="en-GB" sz="1100">
                <a:solidFill>
                  <a:srgbClr val="000000"/>
                </a:solidFill>
                <a:latin typeface="Lexend" pitchFamily="2" charset="0"/>
                <a:ea typeface="+mn-lt"/>
                <a:cs typeface="+mn-lt"/>
              </a:rPr>
              <a:t>The service also monitors the number of health check invites sent to people registered with an Essex GP, which was 102,964, against the target of 96,000. </a:t>
            </a:r>
          </a:p>
          <a:p>
            <a:pPr>
              <a:defRPr/>
            </a:pPr>
            <a:r>
              <a:rPr lang="en-GB" sz="1100">
                <a:latin typeface="Lexend" pitchFamily="2" charset="0"/>
              </a:rPr>
              <a:t>ECC commission “Provide” to deliver this service. These free health checks are to look at overall health and help to identify whether individuals are at higher risk of getting certain health problems such as: diabetes, stroke, heart disease and kidney disease.  The aim is to help improve health and promote better lifestyle choices and to lower the risk of getting conditions, by picking these up early. </a:t>
            </a:r>
          </a:p>
          <a:p>
            <a:pPr>
              <a:defRPr/>
            </a:pPr>
            <a:endParaRPr lang="en-GB" sz="1100">
              <a:latin typeface="Lexend" pitchFamily="2" charset="0"/>
            </a:endParaRPr>
          </a:p>
          <a:p>
            <a:pPr>
              <a:defRPr/>
            </a:pPr>
            <a:endParaRPr lang="en-GB" sz="1100" b="1">
              <a:solidFill>
                <a:srgbClr val="000000"/>
              </a:solidFill>
              <a:latin typeface="Lexend" pitchFamily="2" charset="0"/>
              <a:ea typeface="+mn-lt"/>
              <a:cs typeface="Calibri"/>
            </a:endParaRPr>
          </a:p>
          <a:p>
            <a:pPr>
              <a:defRPr/>
            </a:pPr>
            <a:endParaRPr lang="en-GB" sz="1400" b="1">
              <a:solidFill>
                <a:srgbClr val="000000"/>
              </a:solidFill>
              <a:highlight>
                <a:srgbClr val="FFFF00"/>
              </a:highlight>
              <a:ea typeface="Calibri"/>
              <a:cs typeface="Calibri"/>
            </a:endParaRPr>
          </a:p>
        </p:txBody>
      </p:sp>
      <p:sp>
        <p:nvSpPr>
          <p:cNvPr id="13" name="Content Placeholder 2">
            <a:extLst>
              <a:ext uri="{FF2B5EF4-FFF2-40B4-BE49-F238E27FC236}">
                <a16:creationId xmlns:a16="http://schemas.microsoft.com/office/drawing/2014/main" id="{8C058CDF-1FDA-11EF-7CDC-81731319FC17}"/>
              </a:ext>
            </a:extLst>
          </p:cNvPr>
          <p:cNvSpPr txBox="1">
            <a:spLocks/>
          </p:cNvSpPr>
          <p:nvPr/>
        </p:nvSpPr>
        <p:spPr>
          <a:xfrm>
            <a:off x="826867" y="6638900"/>
            <a:ext cx="5725738"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r>
              <a:rPr kumimoji="0" lang="en-GB" sz="1050" b="0" u="none" strike="noStrike" kern="1200" cap="none" spc="0" normalizeH="0" baseline="0" noProof="0">
                <a:ln>
                  <a:noFill/>
                </a:ln>
                <a:solidFill>
                  <a:srgbClr val="000000"/>
                </a:solidFill>
                <a:effectLst/>
                <a:uLnTx/>
                <a:uFillTx/>
                <a:latin typeface="Lexend" pitchFamily="2" charset="0"/>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4" name="Rectangle: Rounded Corners 3">
            <a:extLst>
              <a:ext uri="{FF2B5EF4-FFF2-40B4-BE49-F238E27FC236}">
                <a16:creationId xmlns:a16="http://schemas.microsoft.com/office/drawing/2014/main" id="{96C51594-1ABF-CB1B-2C4E-E30946760D65}"/>
              </a:ext>
            </a:extLst>
          </p:cNvPr>
          <p:cNvSpPr/>
          <p:nvPr/>
        </p:nvSpPr>
        <p:spPr>
          <a:xfrm>
            <a:off x="7458833" y="4472169"/>
            <a:ext cx="4637801" cy="2166731"/>
          </a:xfrm>
          <a:prstGeom prst="roundRect">
            <a:avLst>
              <a:gd name="adj" fmla="val 4921"/>
            </a:avLst>
          </a:prstGeom>
          <a:solidFill>
            <a:srgbClr val="FF2D5F">
              <a:alpha val="37647"/>
            </a:srgb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100" kern="0">
              <a:solidFill>
                <a:srgbClr val="000000"/>
              </a:solidFill>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7" name="TextBox 6">
            <a:extLst>
              <a:ext uri="{FF2B5EF4-FFF2-40B4-BE49-F238E27FC236}">
                <a16:creationId xmlns:a16="http://schemas.microsoft.com/office/drawing/2014/main" id="{A6C674B6-5171-7614-5E99-0513A0B434E4}"/>
              </a:ext>
            </a:extLst>
          </p:cNvPr>
          <p:cNvSpPr txBox="1"/>
          <p:nvPr/>
        </p:nvSpPr>
        <p:spPr>
          <a:xfrm>
            <a:off x="7585069" y="4581378"/>
            <a:ext cx="4247151" cy="1969770"/>
          </a:xfrm>
          <a:prstGeom prst="rect">
            <a:avLst/>
          </a:prstGeom>
          <a:noFill/>
        </p:spPr>
        <p:txBody>
          <a:bodyPr wrap="square" rtlCol="0">
            <a:spAutoFit/>
          </a:bodyPr>
          <a:lstStyle/>
          <a:p>
            <a:r>
              <a:rPr lang="en-GB" sz="1200" b="1">
                <a:latin typeface="Lexend" pitchFamily="2" charset="0"/>
              </a:rPr>
              <a:t>Reablement:</a:t>
            </a:r>
          </a:p>
          <a:p>
            <a:r>
              <a:rPr lang="en-GB" sz="1100" b="0" i="0" u="none" strike="noStrike">
                <a:solidFill>
                  <a:srgbClr val="000000"/>
                </a:solidFill>
                <a:effectLst/>
                <a:latin typeface="Lexend" pitchFamily="2" charset="0"/>
              </a:rPr>
              <a:t>Essex offers reablement to adults with a much broader range of needs than other local authorities (5% of adults aged 65+ provided reablement on discharge from hospital vs 2.8% nationally).  Essex's rate of admission to residential and nursing care is below national averages, which suggests that reablement to be successful.  The service report that greater levels of need are being supported for adults entering reablement which could have an </a:t>
            </a:r>
            <a:r>
              <a:rPr lang="en-GB" sz="1100">
                <a:solidFill>
                  <a:srgbClr val="000000"/>
                </a:solidFill>
                <a:latin typeface="Lexend" pitchFamily="2" charset="0"/>
              </a:rPr>
              <a:t>impact on those that are </a:t>
            </a:r>
            <a:r>
              <a:rPr lang="en-GB" sz="1100" b="0" i="0" u="none" strike="noStrike">
                <a:solidFill>
                  <a:srgbClr val="000000"/>
                </a:solidFill>
                <a:effectLst/>
                <a:latin typeface="Lexend" pitchFamily="2" charset="0"/>
              </a:rPr>
              <a:t>self-caring on exit from reablement.</a:t>
            </a:r>
            <a:r>
              <a:rPr lang="en-GB" sz="1100" b="0" i="0">
                <a:solidFill>
                  <a:srgbClr val="000000"/>
                </a:solidFill>
                <a:effectLst/>
                <a:latin typeface="Lexend" pitchFamily="2" charset="0"/>
              </a:rPr>
              <a:t>​</a:t>
            </a:r>
            <a:endParaRPr lang="en-GB" sz="900">
              <a:highlight>
                <a:srgbClr val="FFFF00"/>
              </a:highlight>
              <a:latin typeface="Lexend" pitchFamily="2" charset="0"/>
            </a:endParaRPr>
          </a:p>
        </p:txBody>
      </p:sp>
      <p:graphicFrame>
        <p:nvGraphicFramePr>
          <p:cNvPr id="8" name="Table 7">
            <a:extLst>
              <a:ext uri="{FF2B5EF4-FFF2-40B4-BE49-F238E27FC236}">
                <a16:creationId xmlns:a16="http://schemas.microsoft.com/office/drawing/2014/main" id="{548E0D57-A57D-B6A6-E374-083B6A806362}"/>
              </a:ext>
            </a:extLst>
          </p:cNvPr>
          <p:cNvGraphicFramePr>
            <a:graphicFrameLocks noGrp="1"/>
          </p:cNvGraphicFramePr>
          <p:nvPr>
            <p:extLst>
              <p:ext uri="{D42A27DB-BD31-4B8C-83A1-F6EECF244321}">
                <p14:modId xmlns:p14="http://schemas.microsoft.com/office/powerpoint/2010/main" val="1248885173"/>
              </p:ext>
            </p:extLst>
          </p:nvPr>
        </p:nvGraphicFramePr>
        <p:xfrm>
          <a:off x="5673376" y="353512"/>
          <a:ext cx="845247" cy="5735693"/>
        </p:xfrm>
        <a:graphic>
          <a:graphicData uri="http://schemas.openxmlformats.org/drawingml/2006/table">
            <a:tbl>
              <a:tblPr/>
              <a:tblGrid>
                <a:gridCol w="845247">
                  <a:extLst>
                    <a:ext uri="{9D8B030D-6E8A-4147-A177-3AD203B41FA5}">
                      <a16:colId xmlns:a16="http://schemas.microsoft.com/office/drawing/2014/main" val="297721743"/>
                    </a:ext>
                  </a:extLst>
                </a:gridCol>
              </a:tblGrid>
              <a:tr h="5735693">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629854160"/>
                  </a:ext>
                </a:extLst>
              </a:tr>
            </a:tbl>
          </a:graphicData>
        </a:graphic>
      </p:graphicFrame>
      <p:sp>
        <p:nvSpPr>
          <p:cNvPr id="11" name="Content Placeholder 2">
            <a:extLst>
              <a:ext uri="{FF2B5EF4-FFF2-40B4-BE49-F238E27FC236}">
                <a16:creationId xmlns:a16="http://schemas.microsoft.com/office/drawing/2014/main" id="{188E8611-AA45-5A15-1518-077B03DA2FD7}"/>
              </a:ext>
            </a:extLst>
          </p:cNvPr>
          <p:cNvSpPr txBox="1">
            <a:spLocks/>
          </p:cNvSpPr>
          <p:nvPr/>
        </p:nvSpPr>
        <p:spPr>
          <a:xfrm>
            <a:off x="866022" y="6378596"/>
            <a:ext cx="612270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12" name="Content Placeholder 2">
            <a:extLst>
              <a:ext uri="{FF2B5EF4-FFF2-40B4-BE49-F238E27FC236}">
                <a16:creationId xmlns:a16="http://schemas.microsoft.com/office/drawing/2014/main" id="{84BACBD1-DDE7-3B09-EF1C-564F474622B5}"/>
              </a:ext>
            </a:extLst>
          </p:cNvPr>
          <p:cNvSpPr txBox="1">
            <a:spLocks/>
          </p:cNvSpPr>
          <p:nvPr/>
        </p:nvSpPr>
        <p:spPr>
          <a:xfrm>
            <a:off x="826866" y="6267114"/>
            <a:ext cx="6554457"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03351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14</a:t>
            </a:fld>
            <a:endParaRPr lang="en-GB">
              <a:latin typeface="Lexend" pitchFamily="2" charset="0"/>
            </a:endParaRPr>
          </a:p>
        </p:txBody>
      </p:sp>
      <p:sp>
        <p:nvSpPr>
          <p:cNvPr id="6" name="Title 4">
            <a:extLst>
              <a:ext uri="{FF2B5EF4-FFF2-40B4-BE49-F238E27FC236}">
                <a16:creationId xmlns:a16="http://schemas.microsoft.com/office/drawing/2014/main" id="{42E1A8F1-E49F-8476-0C6C-A773335CA640}"/>
              </a:ext>
            </a:extLst>
          </p:cNvPr>
          <p:cNvSpPr txBox="1">
            <a:spLocks/>
          </p:cNvSpPr>
          <p:nvPr/>
        </p:nvSpPr>
        <p:spPr>
          <a:xfrm rot="16200000">
            <a:off x="-3054899" y="3053745"/>
            <a:ext cx="6858001" cy="750508"/>
          </a:xfrm>
          <a:prstGeom prst="rect">
            <a:avLst/>
          </a:prstGeom>
          <a:solidFill>
            <a:srgbClr val="4179AA"/>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Health, Wellbeing &amp; Independence for all Ages </a:t>
            </a:r>
          </a:p>
        </p:txBody>
      </p:sp>
      <p:sp>
        <p:nvSpPr>
          <p:cNvPr id="7" name="Rectangle: Rounded Corners 6">
            <a:extLst>
              <a:ext uri="{FF2B5EF4-FFF2-40B4-BE49-F238E27FC236}">
                <a16:creationId xmlns:a16="http://schemas.microsoft.com/office/drawing/2014/main" id="{D2765508-10D9-4DD4-A190-CF1F8D29AEAD}"/>
              </a:ext>
            </a:extLst>
          </p:cNvPr>
          <p:cNvSpPr/>
          <p:nvPr/>
        </p:nvSpPr>
        <p:spPr>
          <a:xfrm>
            <a:off x="6790354" y="1061545"/>
            <a:ext cx="5011214" cy="4449010"/>
          </a:xfrm>
          <a:prstGeom prst="roundRect">
            <a:avLst>
              <a:gd name="adj" fmla="val 2998"/>
            </a:avLst>
          </a:prstGeom>
          <a:solidFill>
            <a:sysClr val="window" lastClr="FFFFFF">
              <a:lumMod val="85000"/>
              <a:alpha val="38000"/>
            </a:sys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Lexend" pitchFamily="2" charset="0"/>
                <a:cs typeface="Calibri"/>
              </a:rPr>
              <a:t>People Waiting measures: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Lexend" pitchFamily="2" charset="0"/>
                <a:cs typeface="Calibri"/>
              </a:rPr>
              <a:t>Adult social care have identified people waiting as a priority for the service, and metrics are therefore included in this report to give </a:t>
            </a:r>
            <a:r>
              <a:rPr kumimoji="0" lang="en-GB" sz="1100" b="0" i="0" u="none" strike="noStrike" kern="0" cap="none" spc="0" normalizeH="0" baseline="0" noProof="0" dirty="0" err="1">
                <a:ln>
                  <a:noFill/>
                </a:ln>
                <a:solidFill>
                  <a:srgbClr val="000000"/>
                </a:solidFill>
                <a:effectLst/>
                <a:uLnTx/>
                <a:uFillTx/>
                <a:latin typeface="Lexend" pitchFamily="2" charset="0"/>
                <a:cs typeface="Calibri"/>
              </a:rPr>
              <a:t>srutiny</a:t>
            </a:r>
            <a:r>
              <a:rPr kumimoji="0" lang="en-GB" sz="1100" b="0" i="0" u="none" strike="noStrike" kern="0" cap="none" spc="0" normalizeH="0" baseline="0" noProof="0" dirty="0">
                <a:ln>
                  <a:noFill/>
                </a:ln>
                <a:solidFill>
                  <a:srgbClr val="000000"/>
                </a:solidFill>
                <a:effectLst/>
                <a:uLnTx/>
                <a:uFillTx/>
                <a:latin typeface="Lexend" pitchFamily="2" charset="0"/>
                <a:cs typeface="Calibri"/>
              </a:rPr>
              <a:t> the opportunity to be sighted on progress.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000000"/>
              </a:solidFill>
              <a:effectLst/>
              <a:uLnTx/>
              <a:uFillTx/>
              <a:latin typeface="Lexend" pitchFamily="2" charset="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Lexend" pitchFamily="2" charset="0"/>
                <a:cs typeface="Calibri"/>
              </a:rPr>
              <a:t>ASC services are subject to changes in demand, which has an impact on the number of people waiting. Essex benchmarks favourably with other authorities in the Eastern region for the size of the population.  However, the service have an ambition to reduce the number of Essex residents waiting, and the length of time that they wait.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000000"/>
              </a:solidFill>
              <a:effectLst/>
              <a:uLnTx/>
              <a:uFillTx/>
              <a:latin typeface="Lexend" pitchFamily="2" charset="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Lexend" pitchFamily="2" charset="0"/>
                <a:cs typeface="Calibri"/>
              </a:rPr>
              <a:t>A prioritisation matrix is in place to ensure that urgent cases get seen without delay and people's immediate need is met whilst they wait.  A workstream has been structured around people waiting and 12 initiatives are being implemented to impact performance.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000000"/>
              </a:solidFill>
              <a:effectLst/>
              <a:uLnTx/>
              <a:uFillTx/>
              <a:latin typeface="Lexend" pitchFamily="2" charset="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Lexend" pitchFamily="2" charset="0"/>
                <a:cs typeface="Calibri"/>
              </a:rPr>
              <a:t>This table highlights quarterly outturns on four waiting categories. For routine (including monthly reporting) additional information on OT waits and reassessment are also included, so information presented here varies slightly with our 'total waiting' (Slide 28).</a:t>
            </a:r>
          </a:p>
          <a:p>
            <a:pPr marL="0" marR="0" lvl="0" indent="0" defTabSz="914400" eaLnBrk="1" fontAlgn="auto" latinLnBrk="0" hangingPunct="1">
              <a:lnSpc>
                <a:spcPct val="100000"/>
              </a:lnSpc>
              <a:spcBef>
                <a:spcPts val="0"/>
              </a:spcBef>
              <a:spcAft>
                <a:spcPts val="0"/>
              </a:spcAft>
              <a:buClrTx/>
              <a:buSzTx/>
              <a:buFontTx/>
              <a:buNone/>
              <a:tabLst/>
              <a:defRPr/>
            </a:pPr>
            <a:endParaRPr lang="en-GB" sz="1100" kern="0" dirty="0">
              <a:solidFill>
                <a:srgbClr val="000000"/>
              </a:solidFill>
              <a:latin typeface="Lexend" pitchFamily="2" charset="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Lexend" pitchFamily="2" charset="0"/>
                <a:cs typeface="Calibri"/>
              </a:rPr>
              <a:t>There are no targets set for these measures at a system level, but this quarter saw small improvements to all the people waiting measures.</a:t>
            </a:r>
          </a:p>
        </p:txBody>
      </p:sp>
      <p:graphicFrame>
        <p:nvGraphicFramePr>
          <p:cNvPr id="8" name="Table 7">
            <a:extLst>
              <a:ext uri="{FF2B5EF4-FFF2-40B4-BE49-F238E27FC236}">
                <a16:creationId xmlns:a16="http://schemas.microsoft.com/office/drawing/2014/main" id="{48F3E6F9-14E0-3BBE-DA0F-E8ADCBD0170E}"/>
              </a:ext>
            </a:extLst>
          </p:cNvPr>
          <p:cNvGraphicFramePr>
            <a:graphicFrameLocks noGrp="1"/>
          </p:cNvGraphicFramePr>
          <p:nvPr>
            <p:extLst>
              <p:ext uri="{D42A27DB-BD31-4B8C-83A1-F6EECF244321}">
                <p14:modId xmlns:p14="http://schemas.microsoft.com/office/powerpoint/2010/main" val="139874269"/>
              </p:ext>
            </p:extLst>
          </p:nvPr>
        </p:nvGraphicFramePr>
        <p:xfrm>
          <a:off x="963808" y="725231"/>
          <a:ext cx="5673202" cy="4877768"/>
        </p:xfrm>
        <a:graphic>
          <a:graphicData uri="http://schemas.openxmlformats.org/drawingml/2006/table">
            <a:tbl>
              <a:tblPr firstRow="1" bandRow="1"/>
              <a:tblGrid>
                <a:gridCol w="1979755">
                  <a:extLst>
                    <a:ext uri="{9D8B030D-6E8A-4147-A177-3AD203B41FA5}">
                      <a16:colId xmlns:a16="http://schemas.microsoft.com/office/drawing/2014/main" val="4034003538"/>
                    </a:ext>
                  </a:extLst>
                </a:gridCol>
                <a:gridCol w="705480">
                  <a:extLst>
                    <a:ext uri="{9D8B030D-6E8A-4147-A177-3AD203B41FA5}">
                      <a16:colId xmlns:a16="http://schemas.microsoft.com/office/drawing/2014/main" val="2277526569"/>
                    </a:ext>
                  </a:extLst>
                </a:gridCol>
                <a:gridCol w="652833">
                  <a:extLst>
                    <a:ext uri="{9D8B030D-6E8A-4147-A177-3AD203B41FA5}">
                      <a16:colId xmlns:a16="http://schemas.microsoft.com/office/drawing/2014/main" val="2086885146"/>
                    </a:ext>
                  </a:extLst>
                </a:gridCol>
                <a:gridCol w="652833">
                  <a:extLst>
                    <a:ext uri="{9D8B030D-6E8A-4147-A177-3AD203B41FA5}">
                      <a16:colId xmlns:a16="http://schemas.microsoft.com/office/drawing/2014/main" val="742693960"/>
                    </a:ext>
                  </a:extLst>
                </a:gridCol>
                <a:gridCol w="682431">
                  <a:extLst>
                    <a:ext uri="{9D8B030D-6E8A-4147-A177-3AD203B41FA5}">
                      <a16:colId xmlns:a16="http://schemas.microsoft.com/office/drawing/2014/main" val="1836491562"/>
                    </a:ext>
                  </a:extLst>
                </a:gridCol>
                <a:gridCol w="999870">
                  <a:extLst>
                    <a:ext uri="{9D8B030D-6E8A-4147-A177-3AD203B41FA5}">
                      <a16:colId xmlns:a16="http://schemas.microsoft.com/office/drawing/2014/main" val="231473195"/>
                    </a:ext>
                  </a:extLst>
                </a:gridCol>
              </a:tblGrid>
              <a:tr h="10175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000" b="0">
                        <a:latin typeface="Lexend" pitchFamily="2" charset="0"/>
                      </a:endParaRPr>
                    </a:p>
                    <a:p>
                      <a:pPr algn="ctr"/>
                      <a:r>
                        <a:rPr lang="en-GB" sz="1000" b="0">
                          <a:latin typeface="Lexend" pitchFamily="2" charset="0"/>
                        </a:rPr>
                        <a:t>Q4:</a:t>
                      </a:r>
                    </a:p>
                    <a:p>
                      <a:pPr algn="ctr"/>
                      <a:r>
                        <a:rPr lang="en-GB" sz="1000" b="0">
                          <a:latin typeface="Lexend" pitchFamily="2" charset="0"/>
                        </a:rPr>
                        <a:t> </a:t>
                      </a:r>
                      <a:r>
                        <a:rPr lang="en-GB" sz="900" b="0">
                          <a:latin typeface="Lexend" pitchFamily="2" charset="0"/>
                        </a:rPr>
                        <a:t>End Mar </a:t>
                      </a:r>
                      <a:r>
                        <a:rPr lang="en-GB" sz="1000" b="0">
                          <a:latin typeface="Lexend" pitchFamily="2" charset="0"/>
                        </a:rPr>
                        <a:t>22/23</a:t>
                      </a:r>
                    </a:p>
                    <a:p>
                      <a:pPr algn="ctr"/>
                      <a:endParaRPr lang="en-GB" sz="1000" b="0">
                        <a:latin typeface="Lexend" pitchFamily="2" charset="0"/>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algn="ctr"/>
                      <a:r>
                        <a:rPr lang="en-GB" sz="900" b="0">
                          <a:latin typeface="Lexend" pitchFamily="2" charset="0"/>
                        </a:rPr>
                        <a:t>End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algn="ctr"/>
                      <a:r>
                        <a:rPr lang="en-GB" sz="900" b="0">
                          <a:latin typeface="Lexend" pitchFamily="2" charset="0"/>
                        </a:rPr>
                        <a:t>End Sep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900" b="0">
                          <a:latin typeface="Lexend" pitchFamily="2" charset="0"/>
                        </a:rPr>
                        <a:t>End Dec </a:t>
                      </a:r>
                    </a:p>
                    <a:p>
                      <a:pPr algn="ctr"/>
                      <a:r>
                        <a:rPr lang="en-GB" sz="1000" b="0">
                          <a:latin typeface="Lexend" pitchFamily="2" charset="0"/>
                        </a:rPr>
                        <a:t>23/24</a:t>
                      </a:r>
                    </a:p>
                  </a:txBody>
                  <a:tcPr anchor="ct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 End Mar </a:t>
                      </a:r>
                    </a:p>
                    <a:p>
                      <a:pPr algn="ctr"/>
                      <a:r>
                        <a:rPr lang="en-GB" sz="1000" b="1">
                          <a:latin typeface="Lexend" pitchFamily="2" charset="0"/>
                        </a:rPr>
                        <a:t>23/24</a:t>
                      </a:r>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65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People Waiting:</a:t>
                      </a:r>
                    </a:p>
                    <a:p>
                      <a:pPr lvl="0" algn="l">
                        <a:buNone/>
                      </a:pPr>
                      <a:r>
                        <a:rPr lang="en-GB" sz="1100" b="0" i="0" u="none" strike="noStrike">
                          <a:solidFill>
                            <a:srgbClr val="000000"/>
                          </a:solidFill>
                          <a:effectLst/>
                          <a:latin typeface="Lexend" pitchFamily="2" charset="0"/>
                        </a:rPr>
                        <a:t>Care Act Assessment</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Lexend" pitchFamily="2" charset="0"/>
                          <a:ea typeface="+mn-ea"/>
                          <a:cs typeface="+mn-cs"/>
                        </a:rPr>
                        <a:t>2,257</a:t>
                      </a:r>
                      <a:endParaRPr lang="en-US" sz="1600">
                        <a:latin typeface="Lexend" pitchFamily="2"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1,796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1,878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1,973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1" i="0" u="none" strike="noStrike" kern="1200">
                        <a:solidFill>
                          <a:srgbClr val="000000"/>
                        </a:solidFill>
                        <a:effectLst/>
                        <a:latin typeface="Lexend" pitchFamily="2" charset="0"/>
                        <a:ea typeface="+mn-ea"/>
                        <a:cs typeface="+mn-cs"/>
                        <a:sym typeface="Wingdings 3"/>
                      </a:endParaRPr>
                    </a:p>
                    <a:p>
                      <a:pPr algn="ctr" fontAlgn="ctr"/>
                      <a:r>
                        <a:rPr lang="en-GB" sz="1100" b="1" i="0" u="none" strike="noStrike" kern="1200">
                          <a:solidFill>
                            <a:srgbClr val="000000"/>
                          </a:solidFill>
                          <a:effectLst/>
                          <a:latin typeface="Lexend" pitchFamily="2" charset="0"/>
                          <a:ea typeface="+mn-ea"/>
                          <a:cs typeface="+mn-cs"/>
                          <a:sym typeface="Wingdings 3"/>
                        </a:rPr>
                        <a:t>1,954</a:t>
                      </a:r>
                    </a:p>
                    <a:p>
                      <a:pPr algn="ctr" fontAlgn="ctr"/>
                      <a:r>
                        <a:rPr lang="en-GB" sz="1100" b="1" i="0" u="none" strike="noStrike">
                          <a:solidFill>
                            <a:srgbClr val="000000"/>
                          </a:solidFill>
                          <a:effectLst/>
                          <a:latin typeface="Wingdings 3"/>
                          <a:sym typeface="Wingdings 3"/>
                        </a:rPr>
                        <a:t>Ç</a:t>
                      </a:r>
                      <a:endParaRPr lang="en-GB" sz="1100" b="1" i="0" u="none" strike="noStrike" kern="1200">
                        <a:solidFill>
                          <a:srgbClr val="000000"/>
                        </a:solidFill>
                        <a:effectLst/>
                        <a:latin typeface="Lexend" pitchFamily="2" charset="0"/>
                        <a:ea typeface="+mn-ea"/>
                        <a:cs typeface="+mn-cs"/>
                        <a:sym typeface="Wingdings 3"/>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People Waiting:</a:t>
                      </a:r>
                    </a:p>
                    <a:p>
                      <a:pPr lvl="0" algn="l">
                        <a:buNone/>
                      </a:pPr>
                      <a:r>
                        <a:rPr lang="en-GB" sz="1100" b="0" i="0" u="none" strike="noStrike">
                          <a:solidFill>
                            <a:srgbClr val="000000"/>
                          </a:solidFill>
                          <a:effectLst/>
                          <a:latin typeface="Lexend" pitchFamily="2" charset="0"/>
                        </a:rPr>
                        <a:t>Safeguarding Enquiry</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endParaRPr lang="en-GB" sz="1100" b="0" i="0" u="none" strike="noStrike">
                        <a:solidFill>
                          <a:srgbClr val="000000"/>
                        </a:solidFill>
                        <a:effectLst/>
                        <a:latin typeface="Lexend" pitchFamily="2" charset="0"/>
                      </a:endParaRPr>
                    </a:p>
                    <a:p>
                      <a:pPr marL="0" marR="0" lvl="0" indent="0" algn="ctr" defTabSz="914400">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338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282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259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sym typeface="Wingdings 3"/>
                        </a:rPr>
                        <a:t>448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kern="1200">
                        <a:solidFill>
                          <a:srgbClr val="000000"/>
                        </a:solidFill>
                        <a:effectLst/>
                        <a:latin typeface="Lexend" pitchFamily="2"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kern="1200">
                        <a:solidFill>
                          <a:srgbClr val="000000"/>
                        </a:solidFill>
                        <a:effectLst/>
                        <a:latin typeface="Lexend" pitchFamily="2"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kern="1200">
                          <a:solidFill>
                            <a:srgbClr val="000000"/>
                          </a:solidFill>
                          <a:effectLst/>
                          <a:latin typeface="Lexend" pitchFamily="2" charset="0"/>
                          <a:ea typeface="+mn-ea"/>
                          <a:cs typeface="+mn-cs"/>
                        </a:rPr>
                        <a:t>428</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Wingdings 3"/>
                          <a:sym typeface="Wingdings 3"/>
                        </a:rPr>
                        <a:t>Ç</a:t>
                      </a:r>
                      <a:endParaRPr lang="en-GB" sz="1100" b="1" i="0" u="none" strike="noStrike" kern="1200">
                        <a:solidFill>
                          <a:srgbClr val="000000"/>
                        </a:solidFill>
                        <a:effectLst/>
                        <a:latin typeface="Lexend" pitchFamily="2" charset="0"/>
                        <a:ea typeface="+mn-ea"/>
                        <a:cs typeface="+mn-cs"/>
                        <a:sym typeface="Wingdings 3"/>
                      </a:endParaRPr>
                    </a:p>
                    <a:p>
                      <a:pPr algn="ctr" fontAlgn="ctr"/>
                      <a:endParaRPr lang="en-GB" sz="1100" b="1" i="0" u="none" strike="noStrike">
                        <a:solidFill>
                          <a:srgbClr val="000000"/>
                        </a:solidFill>
                        <a:effectLst/>
                        <a:latin typeface="Lexend" pitchFamily="2" charset="0"/>
                        <a:sym typeface="Wingdings 3"/>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r h="7913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pitchFamily="2" charset="0"/>
                        </a:rPr>
                        <a:t>People Waiting:</a:t>
                      </a:r>
                    </a:p>
                    <a:p>
                      <a:pPr lvl="0" algn="l">
                        <a:buNone/>
                      </a:pPr>
                      <a:r>
                        <a:rPr lang="en-GB" sz="1100" b="0" i="0" u="none" strike="noStrike">
                          <a:solidFill>
                            <a:srgbClr val="000000"/>
                          </a:solidFill>
                          <a:effectLst/>
                          <a:latin typeface="Lexend" pitchFamily="2" charset="0"/>
                        </a:rPr>
                        <a:t>Deprivation of Liberty Safeguards</a:t>
                      </a:r>
                    </a:p>
                  </a:txBody>
                  <a:tcPr marL="7844" marR="7844" marT="7844" marB="0" anchor="ctr">
                    <a:lnL w="0">
                      <a:noFill/>
                    </a:lnL>
                    <a:lnR w="12700">
                      <a:solidFill>
                        <a:sysClr val="windowText" lastClr="000000"/>
                      </a:solidFill>
                    </a:lnR>
                    <a:lnT w="12700">
                      <a:solidFill>
                        <a:sysClr val="windowText" lastClr="000000"/>
                      </a:solidFill>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a:latin typeface="Lexend" pitchFamily="2" charset="0"/>
                        </a:rPr>
                        <a:t>3,201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a:latin typeface="Lexend" pitchFamily="2" charset="0"/>
                        </a:rPr>
                        <a:t>3,042</a:t>
                      </a:r>
                    </a:p>
                  </a:txBody>
                  <a:tcPr anchor="ctr">
                    <a:lnL w="12700">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a:latin typeface="Lexend" pitchFamily="2" charset="0"/>
                        </a:rPr>
                        <a:t>2,942</a:t>
                      </a:r>
                    </a:p>
                  </a:txBody>
                  <a:tcPr anchor="ctr">
                    <a:lnL w="12700">
                      <a:solidFill>
                        <a:sysClr val="windowText" lastClr="000000"/>
                      </a:solidFill>
                    </a:lnL>
                    <a:lnR w="12700" cap="flat" cmpd="sng" algn="ctr">
                      <a:solidFill>
                        <a:sysClr val="windowText" lastClr="000000"/>
                      </a:solidFill>
                      <a:prstDash val="solid"/>
                      <a:round/>
                      <a:headEnd type="none" w="med" len="med"/>
                      <a:tailEnd type="none" w="med" len="med"/>
                    </a:lnR>
                    <a:lnT w="12700">
                      <a:solidFill>
                        <a:sysClr val="windowText" lastClr="000000"/>
                      </a:solidFill>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rgbClr val="000000"/>
                        </a:solidFill>
                        <a:effectLst/>
                        <a:latin typeface="Lexend" pitchFamily="2" charset="0"/>
                      </a:endParaRPr>
                    </a:p>
                    <a:p>
                      <a:pPr lvl="0" algn="ctr">
                        <a:buNone/>
                      </a:pPr>
                      <a:r>
                        <a:rPr lang="en-GB" sz="1100" b="0" i="0" u="none" strike="noStrike">
                          <a:solidFill>
                            <a:srgbClr val="000000"/>
                          </a:solidFill>
                          <a:effectLst/>
                          <a:latin typeface="Lexend" pitchFamily="2" charset="0"/>
                        </a:rPr>
                        <a:t>2,453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txBody>
                  <a:tcPr marL="7844" marR="7844" marT="7844" marB="0" anchor="ctr">
                    <a:lnL w="12700" cap="flat" cmpd="sng" algn="ctr">
                      <a:solidFill>
                        <a:sysClr val="windowText" lastClr="000000"/>
                      </a:solidFill>
                      <a:prstDash val="solid"/>
                      <a:round/>
                      <a:headEnd type="none" w="med" len="med"/>
                      <a:tailEnd type="none" w="med" len="med"/>
                    </a:lnL>
                    <a:lnR w="57150">
                      <a:solidFill>
                        <a:sysClr val="windowText" lastClr="000000"/>
                      </a:solidFill>
                    </a:lnR>
                    <a:lnT w="12700">
                      <a:solidFill>
                        <a:sysClr val="windowText" lastClr="000000"/>
                      </a:solidFill>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Lexend" pitchFamily="2" charset="0"/>
                        </a:rPr>
                        <a:t>2,184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Wingdings 3"/>
                          <a:sym typeface="Wingdings 3"/>
                        </a:rPr>
                        <a:t>Ç</a:t>
                      </a:r>
                      <a:endParaRPr lang="en-GB" sz="1100" b="0" i="0" u="none" strike="noStrike" kern="1200" cap="none" spc="0" normalizeH="0" baseline="0" noProof="0">
                        <a:ln>
                          <a:noFill/>
                        </a:ln>
                        <a:solidFill>
                          <a:srgbClr val="000000"/>
                        </a:solidFill>
                        <a:effectLst/>
                        <a:uLnTx/>
                        <a:uFillTx/>
                        <a:latin typeface="Wingdings 3"/>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i="0" u="none" strike="noStrike">
                        <a:solidFill>
                          <a:srgbClr val="000000"/>
                        </a:solidFill>
                        <a:effectLst/>
                        <a:latin typeface="Lexend" pitchFamily="2" charset="0"/>
                      </a:endParaRPr>
                    </a:p>
                    <a:p>
                      <a:pPr lvl="0" algn="ctr">
                        <a:buNone/>
                      </a:pPr>
                      <a:endParaRPr lang="en-GB" sz="1100" b="1" i="0" u="none" strike="noStrike">
                        <a:solidFill>
                          <a:srgbClr val="000000"/>
                        </a:solidFill>
                        <a:effectLst/>
                        <a:latin typeface="Lexend" pitchFamily="2" charset="0"/>
                      </a:endParaRPr>
                    </a:p>
                  </a:txBody>
                  <a:tcPr marL="7844" marR="7844" marT="7844" marB="0" anchor="ctr">
                    <a:lnL w="57150" cap="flat" cmpd="sng" algn="ctr">
                      <a:solidFill>
                        <a:sysClr val="windowText" lastClr="000000"/>
                      </a:solidFill>
                      <a:prstDash val="solid"/>
                      <a:round/>
                      <a:headEnd type="none" w="med" len="med"/>
                      <a:tailEnd type="none" w="med" len="med"/>
                    </a:lnL>
                    <a:lnR w="57150">
                      <a:solidFill>
                        <a:sysClr val="windowText" lastClr="000000"/>
                      </a:solidFill>
                    </a:lnR>
                    <a:lnT w="0">
                      <a:noFill/>
                    </a:lnT>
                    <a:lnB w="0">
                      <a:noFill/>
                    </a:lnB>
                    <a:lnTlToBr w="0">
                      <a:noFill/>
                    </a:lnTlToBr>
                    <a:lnBlToTr w="0">
                      <a:noFill/>
                    </a:lnBlToTr>
                    <a:noFill/>
                  </a:tcPr>
                </a:tc>
                <a:extLst>
                  <a:ext uri="{0D108BD9-81ED-4DB2-BD59-A6C34878D82A}">
                    <a16:rowId xmlns:a16="http://schemas.microsoft.com/office/drawing/2014/main" val="140277052"/>
                  </a:ext>
                </a:extLst>
              </a:tr>
              <a:tr h="6511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pitchFamily="2" charset="0"/>
                        </a:rPr>
                        <a:t>People Waiting:</a:t>
                      </a:r>
                    </a:p>
                    <a:p>
                      <a:pPr lvl="0" algn="l">
                        <a:buNone/>
                      </a:pPr>
                      <a:r>
                        <a:rPr lang="en-GB" sz="1100" b="0" i="0" u="none" strike="noStrike">
                          <a:solidFill>
                            <a:srgbClr val="000000"/>
                          </a:solidFill>
                          <a:effectLst/>
                          <a:latin typeface="Lexend" pitchFamily="2" charset="0"/>
                        </a:rPr>
                        <a:t>Review of Support Plan</a:t>
                      </a:r>
                    </a:p>
                  </a:txBody>
                  <a:tcPr marL="7844" marR="7844" marT="7844" marB="0" anchor="ctr">
                    <a:lnL w="0">
                      <a:noFill/>
                    </a:lnL>
                    <a:lnR w="12700">
                      <a:solidFill>
                        <a:sysClr val="windowText" lastClr="000000"/>
                      </a:solidFill>
                    </a:lnR>
                    <a:lnT w="12700">
                      <a:solidFill>
                        <a:sysClr val="windowText" lastClr="000000"/>
                      </a:solidFill>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a:latin typeface="Lexend" pitchFamily="2" charset="0"/>
                        </a:rPr>
                        <a:t>3,965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a:latin typeface="Lexend" pitchFamily="2" charset="0"/>
                        </a:rPr>
                        <a:t>4,245</a:t>
                      </a:r>
                    </a:p>
                  </a:txBody>
                  <a:tcPr anchor="ctr">
                    <a:lnL w="12700">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a:latin typeface="Lexend" pitchFamily="2" charset="0"/>
                        </a:rPr>
                        <a:t>4,650</a:t>
                      </a:r>
                    </a:p>
                  </a:txBody>
                  <a:tcPr anchor="ctr">
                    <a:lnL w="12700">
                      <a:solidFill>
                        <a:sysClr val="windowText" lastClr="000000"/>
                      </a:solidFill>
                    </a:lnL>
                    <a:lnR w="12700" cap="flat" cmpd="sng" algn="ctr">
                      <a:solidFill>
                        <a:sysClr val="windowText" lastClr="000000"/>
                      </a:solidFill>
                      <a:prstDash val="solid"/>
                      <a:round/>
                      <a:headEnd type="none" w="med" len="med"/>
                      <a:tailEnd type="none" w="med" len="med"/>
                    </a:lnR>
                    <a:lnT w="12700">
                      <a:solidFill>
                        <a:sysClr val="windowText" lastClr="000000"/>
                      </a:solidFill>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rgbClr val="000000"/>
                        </a:solidFill>
                        <a:effectLst/>
                        <a:latin typeface="Lexend" pitchFamily="2" charset="0"/>
                      </a:endParaRPr>
                    </a:p>
                    <a:p>
                      <a:pPr lvl="0" algn="ctr">
                        <a:buNone/>
                      </a:pPr>
                      <a:r>
                        <a:rPr lang="en-GB" sz="1100" b="0" i="0" u="none" strike="noStrike">
                          <a:solidFill>
                            <a:srgbClr val="000000"/>
                          </a:solidFill>
                          <a:effectLst/>
                          <a:latin typeface="Lexend" pitchFamily="2" charset="0"/>
                        </a:rPr>
                        <a:t>4,631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a:solidFill>
                        <a:sysClr val="windowText" lastClr="000000"/>
                      </a:solidFill>
                    </a:lnR>
                    <a:lnT w="12700">
                      <a:solidFill>
                        <a:sysClr val="windowText" lastClr="000000"/>
                      </a:solidFill>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Lexend" pitchFamily="2" charset="0"/>
                        </a:rPr>
                        <a:t>4,623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Wingdings 3"/>
                          <a:sym typeface="Wingdings 3"/>
                        </a:rPr>
                        <a:t>Ç</a:t>
                      </a:r>
                      <a:endParaRPr lang="en-GB" sz="1100" b="0" i="0" u="none" strike="noStrike" kern="1200" cap="none" spc="0" normalizeH="0" baseline="0" noProof="0">
                        <a:ln>
                          <a:noFill/>
                        </a:ln>
                        <a:solidFill>
                          <a:srgbClr val="000000"/>
                        </a:solidFill>
                        <a:effectLst/>
                        <a:uLnTx/>
                        <a:uFillTx/>
                        <a:latin typeface="Wingdings 3"/>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i="0" u="none" strike="noStrike">
                        <a:solidFill>
                          <a:srgbClr val="000000"/>
                        </a:solidFill>
                        <a:effectLst/>
                        <a:latin typeface="Lexend" pitchFamily="2" charset="0"/>
                      </a:endParaRPr>
                    </a:p>
                    <a:p>
                      <a:pPr lvl="0" algn="ctr">
                        <a:buNone/>
                      </a:pPr>
                      <a:endParaRPr lang="en-GB" sz="1100" b="1" i="0" u="none" strike="noStrike">
                        <a:solidFill>
                          <a:srgbClr val="000000"/>
                        </a:solidFill>
                        <a:effectLst/>
                        <a:latin typeface="Lexend" pitchFamily="2" charset="0"/>
                      </a:endParaRPr>
                    </a:p>
                  </a:txBody>
                  <a:tcPr marL="7844" marR="7844" marT="7844" marB="0" anchor="ctr">
                    <a:lnL w="57150" cap="flat" cmpd="sng" algn="ctr">
                      <a:solidFill>
                        <a:sysClr val="windowText" lastClr="000000"/>
                      </a:solidFill>
                      <a:prstDash val="solid"/>
                      <a:round/>
                      <a:headEnd type="none" w="med" len="med"/>
                      <a:tailEnd type="none" w="med" len="med"/>
                    </a:lnL>
                    <a:lnR w="57150">
                      <a:solidFill>
                        <a:sysClr val="windowText" lastClr="000000"/>
                      </a:solidFill>
                    </a:lnR>
                    <a:lnT w="0">
                      <a:noFill/>
                    </a:lnT>
                    <a:lnB w="57150">
                      <a:solidFill>
                        <a:srgbClr val="000000"/>
                      </a:solidFill>
                    </a:lnB>
                    <a:lnTlToBr w="0">
                      <a:noFill/>
                    </a:lnTlToBr>
                    <a:lnBlToTr w="0">
                      <a:noFill/>
                    </a:lnBlToTr>
                    <a:noFill/>
                  </a:tcPr>
                </a:tc>
                <a:extLst>
                  <a:ext uri="{0D108BD9-81ED-4DB2-BD59-A6C34878D82A}">
                    <a16:rowId xmlns:a16="http://schemas.microsoft.com/office/drawing/2014/main" val="2223969808"/>
                  </a:ext>
                </a:extLst>
              </a:tr>
            </a:tbl>
          </a:graphicData>
        </a:graphic>
      </p:graphicFrame>
      <p:sp>
        <p:nvSpPr>
          <p:cNvPr id="2" name="Content Placeholder 2">
            <a:extLst>
              <a:ext uri="{FF2B5EF4-FFF2-40B4-BE49-F238E27FC236}">
                <a16:creationId xmlns:a16="http://schemas.microsoft.com/office/drawing/2014/main" id="{29A92316-8DA5-76DD-130E-6C928E7856BB}"/>
              </a:ext>
            </a:extLst>
          </p:cNvPr>
          <p:cNvSpPr txBox="1">
            <a:spLocks/>
          </p:cNvSpPr>
          <p:nvPr/>
        </p:nvSpPr>
        <p:spPr>
          <a:xfrm>
            <a:off x="817109" y="6356581"/>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4" name="Content Placeholder 2">
            <a:extLst>
              <a:ext uri="{FF2B5EF4-FFF2-40B4-BE49-F238E27FC236}">
                <a16:creationId xmlns:a16="http://schemas.microsoft.com/office/drawing/2014/main" id="{130EC53A-954A-E43E-FFC1-5DA0F925CE12}"/>
              </a:ext>
            </a:extLst>
          </p:cNvPr>
          <p:cNvSpPr txBox="1">
            <a:spLocks/>
          </p:cNvSpPr>
          <p:nvPr/>
        </p:nvSpPr>
        <p:spPr>
          <a:xfrm>
            <a:off x="817108" y="6336459"/>
            <a:ext cx="5472811" cy="312831"/>
          </a:xfrm>
          <a:prstGeom prst="rect">
            <a:avLst/>
          </a:prstGeom>
          <a:solidFill>
            <a:schemeClr val="bg1"/>
          </a:solidFill>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a:t>
            </a:r>
            <a:r>
              <a:rPr lang="en-GB" sz="1000" b="0">
                <a:solidFill>
                  <a:srgbClr val="000000"/>
                </a:solidFill>
                <a:latin typeface="Lexend" pitchFamily="2" charset="0"/>
              </a:rPr>
              <a:t>DoT) </a:t>
            </a:r>
            <a:r>
              <a:rPr kumimoji="0" lang="en-GB" sz="1000" b="0" u="none" strike="noStrike" kern="1200" cap="none" spc="0" normalizeH="0" baseline="0" noProof="0">
                <a:ln>
                  <a:noFill/>
                </a:ln>
                <a:solidFill>
                  <a:srgbClr val="000000"/>
                </a:solidFill>
                <a:effectLst/>
                <a:uLnTx/>
                <a:uFillTx/>
                <a:latin typeface="Lexend" pitchFamily="2" charset="0"/>
              </a:rPr>
              <a:t>from the previous quarter. Where ‘good is low’, a reduction in outturn is shown as a positive DoT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53769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15</a:t>
            </a:fld>
            <a:endParaRPr lang="en-GB">
              <a:latin typeface="Lexend" pitchFamily="2" charset="0"/>
            </a:endParaRPr>
          </a:p>
        </p:txBody>
      </p:sp>
      <p:sp>
        <p:nvSpPr>
          <p:cNvPr id="6" name="Title 4">
            <a:extLst>
              <a:ext uri="{FF2B5EF4-FFF2-40B4-BE49-F238E27FC236}">
                <a16:creationId xmlns:a16="http://schemas.microsoft.com/office/drawing/2014/main" id="{F9913352-4799-A375-620A-5E65221D27C9}"/>
              </a:ext>
            </a:extLst>
          </p:cNvPr>
          <p:cNvSpPr txBox="1">
            <a:spLocks/>
          </p:cNvSpPr>
          <p:nvPr/>
        </p:nvSpPr>
        <p:spPr>
          <a:xfrm rot="16200000">
            <a:off x="-3054899" y="3053745"/>
            <a:ext cx="6858001" cy="750508"/>
          </a:xfrm>
          <a:prstGeom prst="rect">
            <a:avLst/>
          </a:prstGeom>
          <a:solidFill>
            <a:srgbClr val="C84674"/>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A Good Place for Children and Families to Grow </a:t>
            </a:r>
          </a:p>
        </p:txBody>
      </p:sp>
      <p:graphicFrame>
        <p:nvGraphicFramePr>
          <p:cNvPr id="2" name="Table 1">
            <a:extLst>
              <a:ext uri="{FF2B5EF4-FFF2-40B4-BE49-F238E27FC236}">
                <a16:creationId xmlns:a16="http://schemas.microsoft.com/office/drawing/2014/main" id="{5C02EAAF-9AD5-056F-7299-71AB557682B8}"/>
              </a:ext>
            </a:extLst>
          </p:cNvPr>
          <p:cNvGraphicFramePr>
            <a:graphicFrameLocks noGrp="1"/>
          </p:cNvGraphicFramePr>
          <p:nvPr>
            <p:extLst>
              <p:ext uri="{D42A27DB-BD31-4B8C-83A1-F6EECF244321}">
                <p14:modId xmlns:p14="http://schemas.microsoft.com/office/powerpoint/2010/main" val="3296968629"/>
              </p:ext>
            </p:extLst>
          </p:nvPr>
        </p:nvGraphicFramePr>
        <p:xfrm>
          <a:off x="867049" y="632749"/>
          <a:ext cx="6547297" cy="3048668"/>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769358">
                  <a:extLst>
                    <a:ext uri="{9D8B030D-6E8A-4147-A177-3AD203B41FA5}">
                      <a16:colId xmlns:a16="http://schemas.microsoft.com/office/drawing/2014/main" val="3179834191"/>
                    </a:ext>
                  </a:extLst>
                </a:gridCol>
                <a:gridCol w="683491">
                  <a:extLst>
                    <a:ext uri="{9D8B030D-6E8A-4147-A177-3AD203B41FA5}">
                      <a16:colId xmlns:a16="http://schemas.microsoft.com/office/drawing/2014/main" val="2277526569"/>
                    </a:ext>
                  </a:extLst>
                </a:gridCol>
                <a:gridCol w="748145">
                  <a:extLst>
                    <a:ext uri="{9D8B030D-6E8A-4147-A177-3AD203B41FA5}">
                      <a16:colId xmlns:a16="http://schemas.microsoft.com/office/drawing/2014/main" val="742693960"/>
                    </a:ext>
                  </a:extLst>
                </a:gridCol>
                <a:gridCol w="720436">
                  <a:extLst>
                    <a:ext uri="{9D8B030D-6E8A-4147-A177-3AD203B41FA5}">
                      <a16:colId xmlns:a16="http://schemas.microsoft.com/office/drawing/2014/main" val="1836491562"/>
                    </a:ext>
                  </a:extLst>
                </a:gridCol>
                <a:gridCol w="803564">
                  <a:extLst>
                    <a:ext uri="{9D8B030D-6E8A-4147-A177-3AD203B41FA5}">
                      <a16:colId xmlns:a16="http://schemas.microsoft.com/office/drawing/2014/main" val="231473195"/>
                    </a:ext>
                  </a:extLst>
                </a:gridCol>
                <a:gridCol w="846157">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Q4:</a:t>
                      </a:r>
                    </a:p>
                    <a:p>
                      <a:pPr algn="ctr"/>
                      <a:r>
                        <a:rPr lang="en-GB" sz="1000" b="0">
                          <a:latin typeface="Lexend" pitchFamily="2" charset="0"/>
                        </a:rPr>
                        <a:t> 22/23</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23/24</a:t>
                      </a:r>
                    </a:p>
                  </a:txBody>
                  <a:tcPr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 2023/24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a:t>
                      </a:r>
                    </a:p>
                  </a:txBody>
                  <a:tcPr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96325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u="none" strike="noStrike">
                          <a:effectLst/>
                          <a:latin typeface="Lexend" pitchFamily="2" charset="0"/>
                        </a:rPr>
                        <a:t>NEW MEASURE: </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u="none" strike="noStrike">
                          <a:effectLst/>
                          <a:latin typeface="Lexend" pitchFamily="2" charset="0"/>
                        </a:rPr>
                        <a:t>Percentage of children attending a school rated at least good by Ofsted</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Primary</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Secondary</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Special</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All (including. PRU)</a:t>
                      </a:r>
                    </a:p>
                    <a:p>
                      <a:pPr algn="l" fontAlgn="ctr"/>
                      <a:endParaRPr lang="en-GB" sz="1100" b="0" i="0" u="none" strike="noStrike">
                        <a:solidFill>
                          <a:srgbClr val="000000"/>
                        </a:solidFill>
                        <a:effectLst/>
                        <a:latin typeface="Lexend" pitchFamily="2" charset="0"/>
                      </a:endParaRPr>
                    </a:p>
                  </a:txBody>
                  <a:tcPr marL="9349" marR="9349" marT="934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93.2%</a:t>
                      </a: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80.3%</a:t>
                      </a: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97.6%</a:t>
                      </a: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87.7%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92.9%</a:t>
                      </a: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77.7%</a:t>
                      </a: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97.6%</a:t>
                      </a: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86.5%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93.2%</a:t>
                      </a: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77.3%</a:t>
                      </a: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97.8%</a:t>
                      </a: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86.5%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rgbClr val="000000"/>
                          </a:solidFill>
                          <a:effectLst/>
                          <a:uLnTx/>
                          <a:uFillTx/>
                          <a:latin typeface="Lexend" pitchFamily="2" charset="0"/>
                          <a:sym typeface="Wingdings 3"/>
                        </a:rPr>
                        <a:t>94.1%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rgbClr val="000000"/>
                          </a:solidFill>
                          <a:effectLst/>
                          <a:uLnTx/>
                          <a:uFillTx/>
                          <a:latin typeface="Lexend" pitchFamily="2" charset="0"/>
                          <a:sym typeface="Wingdings 3"/>
                        </a:rPr>
                        <a:t>80.2%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rgbClr val="000000"/>
                          </a:solidFill>
                          <a:effectLst/>
                          <a:uLnTx/>
                          <a:uFillTx/>
                          <a:latin typeface="Lexend" pitchFamily="2" charset="0"/>
                          <a:sym typeface="Wingdings 3"/>
                        </a:rPr>
                        <a:t>97.8%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rgbClr val="000000"/>
                          </a:solidFill>
                          <a:effectLst/>
                          <a:uLnTx/>
                          <a:uFillTx/>
                          <a:latin typeface="Lexend" pitchFamily="2" charset="0"/>
                          <a:sym typeface="Wingdings 3"/>
                        </a:rPr>
                        <a:t>88.2%</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100">
                        <a:latin typeface="Lexend" pitchFamily="2" charset="0"/>
                      </a:endParaRPr>
                    </a:p>
                    <a:p>
                      <a:pPr lvl="0" algn="ctr">
                        <a:buNone/>
                      </a:pPr>
                      <a:endParaRPr lang="en-US" sz="1100">
                        <a:latin typeface="Lexend" pitchFamily="2" charset="0"/>
                      </a:endParaRPr>
                    </a:p>
                    <a:p>
                      <a:pPr lvl="0" algn="ctr">
                        <a:buNone/>
                      </a:pPr>
                      <a:endParaRPr lang="en-US" sz="1100">
                        <a:latin typeface="Lexend" pitchFamily="2" charset="0"/>
                      </a:endParaRPr>
                    </a:p>
                    <a:p>
                      <a:pPr lvl="0" algn="ctr">
                        <a:buNone/>
                      </a:pPr>
                      <a:endParaRPr lang="en-US" sz="1100">
                        <a:latin typeface="Lexend" pitchFamily="2" charset="0"/>
                      </a:endParaRPr>
                    </a:p>
                    <a:p>
                      <a:pPr lvl="0" algn="ctr">
                        <a:buNone/>
                      </a:pPr>
                      <a:r>
                        <a:rPr lang="en-US" sz="1100">
                          <a:latin typeface="Lexend" pitchFamily="2" charset="0"/>
                        </a:rPr>
                        <a:t>94.6%</a:t>
                      </a:r>
                    </a:p>
                    <a:p>
                      <a:pPr lvl="0" algn="ctr">
                        <a:buNone/>
                      </a:pPr>
                      <a:endParaRPr lang="en-US" sz="1100">
                        <a:latin typeface="Lexend" pitchFamily="2" charset="0"/>
                      </a:endParaRPr>
                    </a:p>
                    <a:p>
                      <a:pPr lvl="0" algn="ctr">
                        <a:buNone/>
                      </a:pPr>
                      <a:r>
                        <a:rPr lang="en-US" sz="1100">
                          <a:latin typeface="Lexend" pitchFamily="2" charset="0"/>
                        </a:rPr>
                        <a:t>82.3%</a:t>
                      </a:r>
                    </a:p>
                    <a:p>
                      <a:pPr lvl="0" algn="ctr">
                        <a:buNone/>
                      </a:pPr>
                      <a:endParaRPr lang="en-US" sz="1100">
                        <a:latin typeface="Lexend" pitchFamily="2" charset="0"/>
                      </a:endParaRPr>
                    </a:p>
                    <a:p>
                      <a:pPr lvl="0" algn="ctr">
                        <a:buNone/>
                      </a:pPr>
                      <a:r>
                        <a:rPr lang="en-US" sz="1100">
                          <a:latin typeface="Lexend" pitchFamily="2" charset="0"/>
                        </a:rPr>
                        <a:t>97.8%</a:t>
                      </a:r>
                    </a:p>
                    <a:p>
                      <a:pPr lvl="0" algn="ctr">
                        <a:buNone/>
                      </a:pPr>
                      <a:endParaRPr lang="en-US" sz="1100">
                        <a:latin typeface="Lexend" pitchFamily="2" charset="0"/>
                      </a:endParaRPr>
                    </a:p>
                    <a:p>
                      <a:pPr lvl="0" algn="ctr">
                        <a:buNone/>
                      </a:pPr>
                      <a:r>
                        <a:rPr lang="en-US" sz="1100">
                          <a:latin typeface="Lexend" pitchFamily="2" charset="0"/>
                        </a:rPr>
                        <a:t>89.6%</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a:solidFill>
                          <a:schemeClr val="tx1"/>
                        </a:solidFill>
                        <a:effectLst/>
                        <a:latin typeface="Lexend" pitchFamily="2" charset="0"/>
                      </a:endParaRPr>
                    </a:p>
                    <a:p>
                      <a:pPr algn="ctr" fontAlgn="ctr"/>
                      <a:endParaRPr lang="en-GB" sz="1100" b="0" i="0" u="none" strike="noStrike">
                        <a:solidFill>
                          <a:schemeClr val="tx1"/>
                        </a:solidFill>
                        <a:effectLst/>
                        <a:latin typeface="Lexend" pitchFamily="2" charset="0"/>
                      </a:endParaRPr>
                    </a:p>
                    <a:p>
                      <a:pPr algn="ctr" fontAlgn="ctr"/>
                      <a:endParaRPr lang="en-GB" sz="1100" b="0" i="0" u="none" strike="noStrike">
                        <a:solidFill>
                          <a:schemeClr val="tx1"/>
                        </a:solidFill>
                        <a:effectLst/>
                        <a:latin typeface="Lexend" pitchFamily="2" charset="0"/>
                      </a:endParaRPr>
                    </a:p>
                    <a:p>
                      <a:pPr algn="ctr" fontAlgn="ctr"/>
                      <a:endParaRPr lang="en-GB" sz="1100" b="0" i="0" u="none" strike="noStrike">
                        <a:solidFill>
                          <a:schemeClr val="tx1"/>
                        </a:solidFill>
                        <a:effectLst/>
                        <a:latin typeface="Lexend" pitchFamily="2" charset="0"/>
                      </a:endParaRPr>
                    </a:p>
                    <a:p>
                      <a:pPr algn="ctr" fontAlgn="ctr"/>
                      <a:r>
                        <a:rPr lang="en-GB" sz="1100" b="0" i="0" u="none" strike="noStrike">
                          <a:solidFill>
                            <a:schemeClr val="tx1"/>
                          </a:solidFill>
                          <a:effectLst/>
                          <a:latin typeface="Lexend" pitchFamily="2" charset="0"/>
                        </a:rPr>
                        <a:t>90%</a:t>
                      </a:r>
                    </a:p>
                    <a:p>
                      <a:pPr algn="ctr" fontAlgn="ctr"/>
                      <a:endParaRPr lang="en-GB" sz="1100" b="0" i="0" u="none" strike="noStrike">
                        <a:solidFill>
                          <a:schemeClr val="tx1"/>
                        </a:solidFill>
                        <a:effectLst/>
                        <a:latin typeface="Lexend" pitchFamily="2" charset="0"/>
                      </a:endParaRPr>
                    </a:p>
                    <a:p>
                      <a:pPr algn="ctr" fontAlgn="ctr"/>
                      <a:r>
                        <a:rPr lang="en-GB" sz="1100" b="0" i="0" u="none" strike="noStrike">
                          <a:solidFill>
                            <a:schemeClr val="tx1"/>
                          </a:solidFill>
                          <a:effectLst/>
                          <a:latin typeface="Lexend" pitchFamily="2" charset="0"/>
                        </a:rPr>
                        <a:t>90%</a:t>
                      </a:r>
                    </a:p>
                    <a:p>
                      <a:pPr algn="ctr" fontAlgn="ctr"/>
                      <a:endParaRPr lang="en-GB" sz="1100" b="0" i="0" u="none" strike="noStrike">
                        <a:solidFill>
                          <a:schemeClr val="tx1"/>
                        </a:solidFill>
                        <a:effectLst/>
                        <a:latin typeface="Lexend" pitchFamily="2" charset="0"/>
                      </a:endParaRPr>
                    </a:p>
                    <a:p>
                      <a:pPr algn="ctr" fontAlgn="ctr"/>
                      <a:r>
                        <a:rPr lang="en-GB" sz="1100" b="0" i="0" u="none" strike="noStrike">
                          <a:solidFill>
                            <a:schemeClr val="tx1"/>
                          </a:solidFill>
                          <a:effectLst/>
                          <a:latin typeface="Lexend" pitchFamily="2" charset="0"/>
                        </a:rPr>
                        <a:t>95%</a:t>
                      </a:r>
                    </a:p>
                    <a:p>
                      <a:pPr algn="ctr" fontAlgn="ctr"/>
                      <a:endParaRPr lang="en-GB" sz="1100" b="0" i="0" u="none" strike="noStrike">
                        <a:solidFill>
                          <a:schemeClr val="tx1"/>
                        </a:solidFill>
                        <a:effectLst/>
                        <a:latin typeface="Lexend" pitchFamily="2" charset="0"/>
                      </a:endParaRPr>
                    </a:p>
                    <a:p>
                      <a:pPr algn="ctr" fontAlgn="ctr"/>
                      <a:r>
                        <a:rPr lang="en-GB" sz="1100" b="0" i="0" u="none" strike="noStrike">
                          <a:solidFill>
                            <a:schemeClr val="tx1"/>
                          </a:solidFill>
                          <a:effectLst/>
                          <a:latin typeface="Lexend" pitchFamily="2" charset="0"/>
                        </a:rPr>
                        <a:t>90%</a:t>
                      </a:r>
                    </a:p>
                  </a:txBody>
                  <a:tcPr marL="9349" marR="9349" marT="9349"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659031"/>
                  </a:ext>
                </a:extLst>
              </a:tr>
            </a:tbl>
          </a:graphicData>
        </a:graphic>
      </p:graphicFrame>
      <p:cxnSp>
        <p:nvCxnSpPr>
          <p:cNvPr id="13" name="Straight Connector 12">
            <a:extLst>
              <a:ext uri="{FF2B5EF4-FFF2-40B4-BE49-F238E27FC236}">
                <a16:creationId xmlns:a16="http://schemas.microsoft.com/office/drawing/2014/main" id="{6B0DA6BC-C6BD-0CEB-7C5D-3BC86296997E}"/>
              </a:ext>
            </a:extLst>
          </p:cNvPr>
          <p:cNvCxnSpPr>
            <a:cxnSpLocks/>
          </p:cNvCxnSpPr>
          <p:nvPr/>
        </p:nvCxnSpPr>
        <p:spPr>
          <a:xfrm>
            <a:off x="894345" y="3295188"/>
            <a:ext cx="65291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CF9231D6-27EF-CE07-43E3-68808EBA866C}"/>
              </a:ext>
            </a:extLst>
          </p:cNvPr>
          <p:cNvCxnSpPr>
            <a:cxnSpLocks/>
          </p:cNvCxnSpPr>
          <p:nvPr/>
        </p:nvCxnSpPr>
        <p:spPr>
          <a:xfrm>
            <a:off x="903444" y="2902744"/>
            <a:ext cx="65291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93F5C2B3-392A-5696-3915-2F065B318772}"/>
              </a:ext>
            </a:extLst>
          </p:cNvPr>
          <p:cNvCxnSpPr>
            <a:cxnSpLocks/>
          </p:cNvCxnSpPr>
          <p:nvPr/>
        </p:nvCxnSpPr>
        <p:spPr>
          <a:xfrm>
            <a:off x="885246" y="2566973"/>
            <a:ext cx="65291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Content Placeholder 2">
            <a:extLst>
              <a:ext uri="{FF2B5EF4-FFF2-40B4-BE49-F238E27FC236}">
                <a16:creationId xmlns:a16="http://schemas.microsoft.com/office/drawing/2014/main" id="{7765AF2B-07BD-55D0-D1A0-E61DF8433C97}"/>
              </a:ext>
            </a:extLst>
          </p:cNvPr>
          <p:cNvSpPr txBox="1">
            <a:spLocks/>
          </p:cNvSpPr>
          <p:nvPr/>
        </p:nvSpPr>
        <p:spPr>
          <a:xfrm>
            <a:off x="817302" y="6532401"/>
            <a:ext cx="6036080"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8" name="Table 7">
            <a:extLst>
              <a:ext uri="{FF2B5EF4-FFF2-40B4-BE49-F238E27FC236}">
                <a16:creationId xmlns:a16="http://schemas.microsoft.com/office/drawing/2014/main" id="{60814EA0-A49F-1944-8A66-589344A10EFF}"/>
              </a:ext>
            </a:extLst>
          </p:cNvPr>
          <p:cNvGraphicFramePr>
            <a:graphicFrameLocks noGrp="1"/>
          </p:cNvGraphicFramePr>
          <p:nvPr>
            <p:extLst>
              <p:ext uri="{D42A27DB-BD31-4B8C-83A1-F6EECF244321}">
                <p14:modId xmlns:p14="http://schemas.microsoft.com/office/powerpoint/2010/main" val="1206292572"/>
              </p:ext>
            </p:extLst>
          </p:nvPr>
        </p:nvGraphicFramePr>
        <p:xfrm>
          <a:off x="5757428" y="646730"/>
          <a:ext cx="824474" cy="3020706"/>
        </p:xfrm>
        <a:graphic>
          <a:graphicData uri="http://schemas.openxmlformats.org/drawingml/2006/table">
            <a:tbl>
              <a:tblPr/>
              <a:tblGrid>
                <a:gridCol w="824474">
                  <a:extLst>
                    <a:ext uri="{9D8B030D-6E8A-4147-A177-3AD203B41FA5}">
                      <a16:colId xmlns:a16="http://schemas.microsoft.com/office/drawing/2014/main" val="1486338491"/>
                    </a:ext>
                  </a:extLst>
                </a:gridCol>
              </a:tblGrid>
              <a:tr h="3020706">
                <a:tc>
                  <a:txBody>
                    <a:bodyPr/>
                    <a:lstStyle/>
                    <a:p>
                      <a:endParaRPr lang="en-GB"/>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3641009406"/>
                  </a:ext>
                </a:extLst>
              </a:tr>
            </a:tbl>
          </a:graphicData>
        </a:graphic>
      </p:graphicFrame>
      <p:graphicFrame>
        <p:nvGraphicFramePr>
          <p:cNvPr id="18" name="Table 17">
            <a:extLst>
              <a:ext uri="{FF2B5EF4-FFF2-40B4-BE49-F238E27FC236}">
                <a16:creationId xmlns:a16="http://schemas.microsoft.com/office/drawing/2014/main" id="{EE27DE37-AB6E-8704-CDA4-82D2473BE17D}"/>
              </a:ext>
            </a:extLst>
          </p:cNvPr>
          <p:cNvGraphicFramePr>
            <a:graphicFrameLocks noGrp="1"/>
          </p:cNvGraphicFramePr>
          <p:nvPr>
            <p:extLst>
              <p:ext uri="{D42A27DB-BD31-4B8C-83A1-F6EECF244321}">
                <p14:modId xmlns:p14="http://schemas.microsoft.com/office/powerpoint/2010/main" val="2502903483"/>
              </p:ext>
            </p:extLst>
          </p:nvPr>
        </p:nvGraphicFramePr>
        <p:xfrm>
          <a:off x="876147" y="3966462"/>
          <a:ext cx="6547297" cy="1488597"/>
        </p:xfrm>
        <a:graphic>
          <a:graphicData uri="http://schemas.openxmlformats.org/drawingml/2006/table">
            <a:tbl>
              <a:tblPr firstRow="1" bandRow="1"/>
              <a:tblGrid>
                <a:gridCol w="1998630">
                  <a:extLst>
                    <a:ext uri="{9D8B030D-6E8A-4147-A177-3AD203B41FA5}">
                      <a16:colId xmlns:a16="http://schemas.microsoft.com/office/drawing/2014/main" val="4034003538"/>
                    </a:ext>
                  </a:extLst>
                </a:gridCol>
                <a:gridCol w="766689">
                  <a:extLst>
                    <a:ext uri="{9D8B030D-6E8A-4147-A177-3AD203B41FA5}">
                      <a16:colId xmlns:a16="http://schemas.microsoft.com/office/drawing/2014/main" val="3179834191"/>
                    </a:ext>
                  </a:extLst>
                </a:gridCol>
                <a:gridCol w="710419">
                  <a:extLst>
                    <a:ext uri="{9D8B030D-6E8A-4147-A177-3AD203B41FA5}">
                      <a16:colId xmlns:a16="http://schemas.microsoft.com/office/drawing/2014/main" val="2277526569"/>
                    </a:ext>
                  </a:extLst>
                </a:gridCol>
                <a:gridCol w="724486">
                  <a:extLst>
                    <a:ext uri="{9D8B030D-6E8A-4147-A177-3AD203B41FA5}">
                      <a16:colId xmlns:a16="http://schemas.microsoft.com/office/drawing/2014/main" val="742693960"/>
                    </a:ext>
                  </a:extLst>
                </a:gridCol>
                <a:gridCol w="696351">
                  <a:extLst>
                    <a:ext uri="{9D8B030D-6E8A-4147-A177-3AD203B41FA5}">
                      <a16:colId xmlns:a16="http://schemas.microsoft.com/office/drawing/2014/main" val="1836491562"/>
                    </a:ext>
                  </a:extLst>
                </a:gridCol>
                <a:gridCol w="844061">
                  <a:extLst>
                    <a:ext uri="{9D8B030D-6E8A-4147-A177-3AD203B41FA5}">
                      <a16:colId xmlns:a16="http://schemas.microsoft.com/office/drawing/2014/main" val="231473195"/>
                    </a:ext>
                  </a:extLst>
                </a:gridCol>
                <a:gridCol w="806661">
                  <a:extLst>
                    <a:ext uri="{9D8B030D-6E8A-4147-A177-3AD203B41FA5}">
                      <a16:colId xmlns:a16="http://schemas.microsoft.com/office/drawing/2014/main" val="4213819942"/>
                    </a:ext>
                  </a:extLst>
                </a:gridCol>
              </a:tblGrid>
              <a:tr h="4734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b="0">
                          <a:latin typeface="Lexend" pitchFamily="2" charset="0"/>
                        </a:rPr>
                        <a:t>Dec 2019 – Feb 2020</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b="0">
                          <a:latin typeface="Lexend" pitchFamily="2" charset="0"/>
                        </a:rPr>
                        <a:t>Dec 2020 – Feb 2021</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800" b="0" i="0" u="none" strike="noStrike">
                          <a:solidFill>
                            <a:srgbClr val="000000"/>
                          </a:solidFill>
                          <a:effectLst/>
                          <a:latin typeface="Lexend" pitchFamily="2" charset="0"/>
                        </a:rPr>
                        <a:t>Dec 2021 - Feb 2022</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b="0" i="0" u="none" strike="noStrike" kern="1200" cap="none" spc="0" normalizeH="0" baseline="0" noProof="0">
                          <a:ln>
                            <a:noFill/>
                          </a:ln>
                          <a:solidFill>
                            <a:srgbClr val="000000"/>
                          </a:solidFill>
                          <a:effectLst/>
                          <a:uLnTx/>
                          <a:uFillTx/>
                          <a:latin typeface="Lexend" pitchFamily="2" charset="0"/>
                        </a:rPr>
                        <a:t>Dec 2022 - Feb 2023</a:t>
                      </a:r>
                      <a:endParaRPr lang="en-GB" sz="1000" b="0">
                        <a:latin typeface="Lexend" pitchFamily="2" charset="0"/>
                      </a:endParaRPr>
                    </a:p>
                  </a:txBody>
                  <a:tcPr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rgbClr val="000000"/>
                          </a:solidFill>
                          <a:effectLst/>
                          <a:latin typeface="Lexend" pitchFamily="2" charset="0"/>
                        </a:rPr>
                        <a:t>Dec 2023 - Feb 2024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a:t>
                      </a:r>
                    </a:p>
                  </a:txBody>
                  <a:tcPr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96325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rPr>
                        <a:t>% 16–18-year-olds who are NEET/Unknown (based on three-month average period December – February)</a:t>
                      </a:r>
                    </a:p>
                    <a:p>
                      <a:pPr algn="l" fontAlgn="ctr"/>
                      <a:endParaRPr lang="en-GB" sz="1100" b="0" i="0" u="none" strike="noStrike">
                        <a:solidFill>
                          <a:srgbClr val="000000"/>
                        </a:solidFill>
                        <a:effectLst/>
                        <a:latin typeface="Lexend" pitchFamily="2" charset="0"/>
                      </a:endParaRPr>
                    </a:p>
                  </a:txBody>
                  <a:tcPr marL="9349" marR="9349" marT="934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Lexend" pitchFamily="2" charset="0"/>
                        </a:rPr>
                        <a:t>4.1%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Lexend" pitchFamily="2" charset="0"/>
                        </a:rPr>
                        <a:t>4.3%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rgbClr val="000000"/>
                        </a:solidFill>
                        <a:effectLst/>
                        <a:latin typeface="Lexend" pitchFamily="2" charset="0"/>
                      </a:endParaRPr>
                    </a:p>
                    <a:p>
                      <a:pPr lvl="0" algn="ctr">
                        <a:buNone/>
                      </a:pPr>
                      <a:r>
                        <a:rPr lang="en-GB" sz="1100" b="0" i="0" u="none" strike="noStrike">
                          <a:solidFill>
                            <a:srgbClr val="000000"/>
                          </a:solidFill>
                          <a:effectLst/>
                          <a:latin typeface="Lexend" pitchFamily="2" charset="0"/>
                        </a:rPr>
                        <a:t>4.1%</a:t>
                      </a:r>
                    </a:p>
                    <a:p>
                      <a:pPr lvl="0" algn="ctr">
                        <a:buNone/>
                      </a:pPr>
                      <a:endParaRPr lang="en-GB" sz="700" b="0" i="0" u="none" strike="noStrike">
                        <a:solidFill>
                          <a:srgbClr val="000000"/>
                        </a:solidFill>
                        <a:effectLst/>
                        <a:latin typeface="Lexend" pitchFamily="2"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ctr">
                        <a:lnSpc>
                          <a:spcPct val="100000"/>
                        </a:lnSpc>
                        <a:spcBef>
                          <a:spcPts val="0"/>
                        </a:spcBef>
                        <a:spcAft>
                          <a:spcPts val="0"/>
                        </a:spcAft>
                        <a:buNone/>
                      </a:pPr>
                      <a:endParaRPr lang="en-GB" sz="1100" b="0" i="0" u="none" strike="noStrike" kern="1200" cap="none" spc="0" normalizeH="0" baseline="0" noProof="0">
                        <a:ln>
                          <a:noFill/>
                        </a:ln>
                        <a:solidFill>
                          <a:srgbClr val="000000"/>
                        </a:solidFill>
                        <a:effectLst/>
                        <a:uLnTx/>
                        <a:uFillTx/>
                        <a:latin typeface="Lexend" pitchFamily="2" charset="0"/>
                      </a:endParaRPr>
                    </a:p>
                    <a:p>
                      <a:pPr marL="0" lvl="0" indent="0" algn="ctr">
                        <a:lnSpc>
                          <a:spcPct val="100000"/>
                        </a:lnSpc>
                        <a:spcBef>
                          <a:spcPts val="0"/>
                        </a:spcBef>
                        <a:spcAft>
                          <a:spcPts val="0"/>
                        </a:spcAft>
                        <a:buNone/>
                      </a:pPr>
                      <a:r>
                        <a:rPr lang="en-GB" sz="1100" b="0" i="0" u="none" strike="noStrike" kern="1200" cap="none" spc="0" normalizeH="0" baseline="0" noProof="0">
                          <a:ln>
                            <a:noFill/>
                          </a:ln>
                          <a:solidFill>
                            <a:srgbClr val="000000"/>
                          </a:solidFill>
                          <a:effectLst/>
                          <a:uLnTx/>
                          <a:uFillTx/>
                          <a:latin typeface="Lexend" pitchFamily="2" charset="0"/>
                        </a:rPr>
                        <a:t>5.2% </a:t>
                      </a:r>
                    </a:p>
                    <a:p>
                      <a:pPr marL="0" lvl="0" indent="0" algn="ctr">
                        <a:lnSpc>
                          <a:spcPct val="100000"/>
                        </a:lnSpc>
                        <a:spcBef>
                          <a:spcPts val="0"/>
                        </a:spcBef>
                        <a:spcAft>
                          <a:spcPts val="0"/>
                        </a:spcAft>
                        <a:buNone/>
                      </a:pPr>
                      <a:endParaRPr lang="en-GB" sz="900" b="0" i="0" u="none" strike="noStrike" kern="1200" cap="none" spc="0" normalizeH="0" baseline="0" noProof="0">
                        <a:ln>
                          <a:noFill/>
                        </a:ln>
                        <a:solidFill>
                          <a:srgbClr val="000000"/>
                        </a:solidFill>
                        <a:effectLst/>
                        <a:uLnTx/>
                        <a:uFillTx/>
                        <a:latin typeface="Lexend" pitchFamily="2" charset="0"/>
                      </a:endParaRP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1" i="0" u="none" strike="noStrike" noProof="0">
                        <a:solidFill>
                          <a:srgbClr val="000000"/>
                        </a:solidFill>
                        <a:effectLst/>
                        <a:latin typeface="Lexend" pitchFamily="2" charset="0"/>
                      </a:endParaRPr>
                    </a:p>
                    <a:p>
                      <a:pPr lvl="0" algn="ctr">
                        <a:buNone/>
                      </a:pPr>
                      <a:r>
                        <a:rPr lang="en-GB" sz="1100" b="1" i="0" u="none" strike="noStrike" noProof="0">
                          <a:solidFill>
                            <a:srgbClr val="000000"/>
                          </a:solidFill>
                          <a:effectLst/>
                          <a:latin typeface="Lexend" pitchFamily="2" charset="0"/>
                        </a:rPr>
                        <a:t>7.3%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chemeClr val="tx1"/>
                          </a:solidFill>
                          <a:effectLst/>
                          <a:uLnTx/>
                          <a:uFillTx/>
                          <a:latin typeface="Wingdings 3"/>
                          <a:sym typeface="Wingdings 3"/>
                        </a:rPr>
                        <a:t>È</a:t>
                      </a:r>
                      <a:endParaRPr lang="en-GB" sz="1100" b="0" i="0" u="none" strike="noStrike" kern="1200" cap="none" spc="0" normalizeH="0" baseline="0" noProof="0">
                        <a:ln>
                          <a:noFill/>
                        </a:ln>
                        <a:solidFill>
                          <a:srgbClr val="000000"/>
                        </a:solidFill>
                        <a:effectLst/>
                        <a:uLnTx/>
                        <a:uFillTx/>
                        <a:latin typeface="Wingdings 3"/>
                        <a:sym typeface="Wingdings 3"/>
                      </a:endParaRP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chemeClr val="tx1"/>
                        </a:solidFill>
                        <a:effectLst/>
                        <a:latin typeface="Lexend" pitchFamily="2" charset="0"/>
                      </a:endParaRPr>
                    </a:p>
                    <a:p>
                      <a:pPr lvl="0" algn="ctr">
                        <a:buNone/>
                      </a:pPr>
                      <a:r>
                        <a:rPr lang="en-GB" sz="1100" b="0" i="0" u="none" strike="noStrike">
                          <a:solidFill>
                            <a:schemeClr val="tx1"/>
                          </a:solidFill>
                          <a:effectLst/>
                          <a:latin typeface="Lexend" pitchFamily="2" charset="0"/>
                        </a:rPr>
                        <a:t>5.4%</a:t>
                      </a:r>
                    </a:p>
                    <a:p>
                      <a:pPr lvl="0" algn="ctr">
                        <a:buNone/>
                      </a:pPr>
                      <a:r>
                        <a:rPr lang="en-GB" sz="800" b="0" i="0" u="none" strike="noStrike">
                          <a:solidFill>
                            <a:schemeClr val="tx1"/>
                          </a:solidFill>
                          <a:effectLst/>
                          <a:latin typeface="Lexend" pitchFamily="2" charset="0"/>
                        </a:rPr>
                        <a:t>(for 2023/24)</a:t>
                      </a:r>
                    </a:p>
                  </a:txBody>
                  <a:tcPr marL="9349" marR="9349" marT="9349"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639388"/>
                  </a:ext>
                </a:extLst>
              </a:tr>
            </a:tbl>
          </a:graphicData>
        </a:graphic>
      </p:graphicFrame>
      <p:sp>
        <p:nvSpPr>
          <p:cNvPr id="20" name="Rectangle: Rounded Corners 19">
            <a:extLst>
              <a:ext uri="{FF2B5EF4-FFF2-40B4-BE49-F238E27FC236}">
                <a16:creationId xmlns:a16="http://schemas.microsoft.com/office/drawing/2014/main" id="{2395B987-F6A0-4D98-1F52-D7B96EAAF8C3}"/>
              </a:ext>
            </a:extLst>
          </p:cNvPr>
          <p:cNvSpPr/>
          <p:nvPr/>
        </p:nvSpPr>
        <p:spPr>
          <a:xfrm>
            <a:off x="7558631" y="1012690"/>
            <a:ext cx="4536281" cy="2552546"/>
          </a:xfrm>
          <a:prstGeom prst="roundRect">
            <a:avLst>
              <a:gd name="adj" fmla="val 4302"/>
            </a:avLst>
          </a:prstGeom>
          <a:solidFill>
            <a:sysClr val="window" lastClr="FFFFFF">
              <a:lumMod val="95000"/>
            </a:sys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100" kern="0">
              <a:solidFill>
                <a:srgbClr val="000000"/>
              </a:solidFill>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22" name="TextBox 21">
            <a:extLst>
              <a:ext uri="{FF2B5EF4-FFF2-40B4-BE49-F238E27FC236}">
                <a16:creationId xmlns:a16="http://schemas.microsoft.com/office/drawing/2014/main" id="{BB848D32-F582-31EF-E3B2-E61300AB5AB7}"/>
              </a:ext>
            </a:extLst>
          </p:cNvPr>
          <p:cNvSpPr txBox="1"/>
          <p:nvPr/>
        </p:nvSpPr>
        <p:spPr>
          <a:xfrm>
            <a:off x="7584960" y="1120675"/>
            <a:ext cx="4483620"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Lexend" pitchFamily="2" charset="0"/>
                <a:ea typeface="Calibri"/>
                <a:cs typeface="Calibri"/>
              </a:rPr>
              <a:t>Ofsted: </a:t>
            </a:r>
          </a:p>
          <a:p>
            <a:pPr marL="0" marR="0" lvl="0" indent="0" defTabSz="914400" eaLnBrk="1" fontAlgn="auto" latinLnBrk="0" hangingPunct="1">
              <a:lnSpc>
                <a:spcPct val="100000"/>
              </a:lnSpc>
              <a:spcBef>
                <a:spcPts val="0"/>
              </a:spcBef>
              <a:spcAft>
                <a:spcPts val="0"/>
              </a:spcAft>
              <a:buClrTx/>
              <a:buSzTx/>
              <a:buFontTx/>
              <a:buNone/>
              <a:tabLst/>
              <a:defRPr/>
            </a:pPr>
            <a:r>
              <a:rPr lang="en-GB" sz="1100" dirty="0">
                <a:solidFill>
                  <a:srgbClr val="000000"/>
                </a:solidFill>
                <a:latin typeface="Lexend" pitchFamily="2" charset="0"/>
                <a:ea typeface="Calibri"/>
                <a:cs typeface="Calibri"/>
              </a:rPr>
              <a:t>Quarterly performance improves to its highest level during the financial year to 89.6%. This equates to 194,438 out of 217,057 who attend a school that has been inspected (18,206 pupils are in a Requires Improvement school and a further 4,413 in an Inadequate school). </a:t>
            </a:r>
          </a:p>
          <a:p>
            <a:pPr>
              <a:defRPr/>
            </a:pPr>
            <a:r>
              <a:rPr lang="en-GB" sz="1100" dirty="0">
                <a:solidFill>
                  <a:srgbClr val="000000"/>
                </a:solidFill>
                <a:latin typeface="Lexend" pitchFamily="2" charset="0"/>
                <a:ea typeface="Calibri"/>
                <a:cs typeface="Calibri"/>
              </a:rPr>
              <a:t>At a district level performance is highest in Brentwood where ALL schools are graded good or outstanding. The lowest performance is seen in Tendring where around seven in ten (70.6%) pupils attend a school graded good or outstanding.</a:t>
            </a:r>
          </a:p>
          <a:p>
            <a:pPr>
              <a:defRPr/>
            </a:pPr>
            <a:r>
              <a:rPr lang="en-GB" sz="1100" dirty="0">
                <a:solidFill>
                  <a:srgbClr val="000000"/>
                </a:solidFill>
                <a:latin typeface="Lexend" pitchFamily="2" charset="0"/>
                <a:ea typeface="Calibri"/>
                <a:cs typeface="Calibri"/>
              </a:rPr>
              <a:t>In terms of the number of schools, of 550 that have been inspected, 504 (91.6%) are graded good or outstanding (35 Requires Improvement and 11 Inadequate).</a:t>
            </a:r>
            <a:endParaRPr lang="en-GB" sz="1100" i="1" dirty="0">
              <a:solidFill>
                <a:srgbClr val="000000"/>
              </a:solidFill>
              <a:latin typeface="Lexend" pitchFamily="2" charset="0"/>
              <a:ea typeface="Calibri"/>
              <a:cs typeface="Calibri"/>
            </a:endParaRPr>
          </a:p>
        </p:txBody>
      </p:sp>
      <p:sp>
        <p:nvSpPr>
          <p:cNvPr id="23" name="Rectangle: Rounded Corners 22">
            <a:extLst>
              <a:ext uri="{FF2B5EF4-FFF2-40B4-BE49-F238E27FC236}">
                <a16:creationId xmlns:a16="http://schemas.microsoft.com/office/drawing/2014/main" id="{9FEE9273-1A78-41A5-8E1F-77B3BF685AB1}"/>
              </a:ext>
            </a:extLst>
          </p:cNvPr>
          <p:cNvSpPr/>
          <p:nvPr/>
        </p:nvSpPr>
        <p:spPr>
          <a:xfrm>
            <a:off x="7584960" y="3932669"/>
            <a:ext cx="4561997" cy="1488597"/>
          </a:xfrm>
          <a:prstGeom prst="roundRect">
            <a:avLst>
              <a:gd name="adj" fmla="val 7479"/>
            </a:avLst>
          </a:prstGeom>
          <a:solidFill>
            <a:srgbClr val="FF2D5F">
              <a:alpha val="37647"/>
            </a:srgb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100" kern="0">
              <a:solidFill>
                <a:srgbClr val="000000"/>
              </a:solidFill>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24" name="TextBox 23">
            <a:extLst>
              <a:ext uri="{FF2B5EF4-FFF2-40B4-BE49-F238E27FC236}">
                <a16:creationId xmlns:a16="http://schemas.microsoft.com/office/drawing/2014/main" id="{C2856192-A97F-BFE0-B0E6-00E0FB784DBD}"/>
              </a:ext>
            </a:extLst>
          </p:cNvPr>
          <p:cNvSpPr txBox="1"/>
          <p:nvPr/>
        </p:nvSpPr>
        <p:spPr>
          <a:xfrm>
            <a:off x="7590296" y="3986065"/>
            <a:ext cx="4551324" cy="15542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ea typeface="Calibri"/>
                <a:cs typeface="Calibri"/>
              </a:rPr>
              <a:t>NEET/Unknown rate: </a:t>
            </a:r>
            <a:r>
              <a:rPr kumimoji="0" lang="en-GB" sz="1100" b="0" i="0" u="none" strike="noStrike" kern="0" cap="none" spc="0" normalizeH="0" baseline="0" noProof="0">
                <a:ln>
                  <a:noFill/>
                </a:ln>
                <a:solidFill>
                  <a:srgbClr val="000000"/>
                </a:solidFill>
                <a:effectLst/>
                <a:uLnTx/>
                <a:uFillTx/>
                <a:latin typeface="Lexend" pitchFamily="2" charset="0"/>
                <a:ea typeface="Calibri"/>
                <a:cs typeface="Calibri"/>
              </a:rPr>
              <a:t>In 2021/22 and 2022/23, the Essex rate was at or below the England rate. However, a significant rise in the number of young people whose destination is unknown in 2023/24, sees the NEET/Unknown rate rise from 5.2% to 7.3% (England average 5.4%). </a:t>
            </a:r>
          </a:p>
          <a:p>
            <a:pPr marL="0" marR="0" lvl="0" indent="0" defTabSz="914400" eaLnBrk="1" fontAlgn="auto" latinLnBrk="0" hangingPunct="1">
              <a:lnSpc>
                <a:spcPct val="100000"/>
              </a:lnSpc>
              <a:spcBef>
                <a:spcPts val="0"/>
              </a:spcBef>
              <a:spcAft>
                <a:spcPts val="0"/>
              </a:spcAft>
              <a:buClrTx/>
              <a:buSzTx/>
              <a:buFontTx/>
              <a:buNone/>
              <a:tabLst/>
              <a:defRPr/>
            </a:pPr>
            <a:r>
              <a:rPr lang="en-GB" sz="1100" kern="0">
                <a:solidFill>
                  <a:srgbClr val="000000"/>
                </a:solidFill>
                <a:latin typeface="Lexend" pitchFamily="2" charset="0"/>
                <a:ea typeface="Calibri"/>
                <a:cs typeface="Calibri"/>
              </a:rPr>
              <a:t>At district level, r</a:t>
            </a:r>
            <a:r>
              <a:rPr kumimoji="0" lang="en-GB" sz="1100" b="0" i="0" u="none" strike="noStrike" kern="0" cap="none" spc="0" normalizeH="0" baseline="0" noProof="0">
                <a:ln>
                  <a:noFill/>
                </a:ln>
                <a:solidFill>
                  <a:srgbClr val="000000"/>
                </a:solidFill>
                <a:effectLst/>
                <a:uLnTx/>
                <a:uFillTx/>
                <a:latin typeface="Lexend" pitchFamily="2" charset="0"/>
                <a:ea typeface="Calibri"/>
                <a:cs typeface="Calibri"/>
              </a:rPr>
              <a:t>ates vary across the districts ranging from 4.7% in Brentwood to 11.7% in Tendring.</a:t>
            </a:r>
          </a:p>
          <a:p>
            <a:endParaRPr lang="en-GB"/>
          </a:p>
        </p:txBody>
      </p:sp>
      <p:sp>
        <p:nvSpPr>
          <p:cNvPr id="5" name="Content Placeholder 2">
            <a:extLst>
              <a:ext uri="{FF2B5EF4-FFF2-40B4-BE49-F238E27FC236}">
                <a16:creationId xmlns:a16="http://schemas.microsoft.com/office/drawing/2014/main" id="{CE9BB09D-AEA0-1003-515C-568DF15855D2}"/>
              </a:ext>
            </a:extLst>
          </p:cNvPr>
          <p:cNvSpPr txBox="1">
            <a:spLocks/>
          </p:cNvSpPr>
          <p:nvPr/>
        </p:nvSpPr>
        <p:spPr>
          <a:xfrm>
            <a:off x="817302" y="6180044"/>
            <a:ext cx="5472811" cy="312831"/>
          </a:xfrm>
          <a:prstGeom prst="rect">
            <a:avLst/>
          </a:prstGeom>
          <a:solidFill>
            <a:schemeClr val="bg1"/>
          </a:solidFill>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a:t>
            </a:r>
            <a:r>
              <a:rPr lang="en-GB" sz="1000" b="0">
                <a:solidFill>
                  <a:srgbClr val="000000"/>
                </a:solidFill>
                <a:latin typeface="Lexend" pitchFamily="2" charset="0"/>
              </a:rPr>
              <a:t>DoT) </a:t>
            </a:r>
            <a:r>
              <a:rPr kumimoji="0" lang="en-GB" sz="1000" b="0" u="none" strike="noStrike" kern="1200" cap="none" spc="0" normalizeH="0" baseline="0" noProof="0">
                <a:ln>
                  <a:noFill/>
                </a:ln>
                <a:solidFill>
                  <a:srgbClr val="000000"/>
                </a:solidFill>
                <a:effectLst/>
                <a:uLnTx/>
                <a:uFillTx/>
                <a:latin typeface="Lexend" pitchFamily="2" charset="0"/>
              </a:rPr>
              <a:t>from the previous quarter. Where ‘good is low’, a reduction in outturn is shown as a positive DoT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193031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16</a:t>
            </a:fld>
            <a:endParaRPr lang="en-GB">
              <a:latin typeface="Lexend" pitchFamily="2" charset="0"/>
            </a:endParaRPr>
          </a:p>
        </p:txBody>
      </p:sp>
      <p:sp>
        <p:nvSpPr>
          <p:cNvPr id="6" name="Title 4">
            <a:extLst>
              <a:ext uri="{FF2B5EF4-FFF2-40B4-BE49-F238E27FC236}">
                <a16:creationId xmlns:a16="http://schemas.microsoft.com/office/drawing/2014/main" id="{F9913352-4799-A375-620A-5E65221D27C9}"/>
              </a:ext>
            </a:extLst>
          </p:cNvPr>
          <p:cNvSpPr txBox="1">
            <a:spLocks/>
          </p:cNvSpPr>
          <p:nvPr/>
        </p:nvSpPr>
        <p:spPr>
          <a:xfrm rot="16200000">
            <a:off x="-3054899" y="3053745"/>
            <a:ext cx="6858001" cy="750508"/>
          </a:xfrm>
          <a:prstGeom prst="rect">
            <a:avLst/>
          </a:prstGeom>
          <a:solidFill>
            <a:srgbClr val="C84674"/>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A Good Place for Children and Families to Grow </a:t>
            </a:r>
          </a:p>
        </p:txBody>
      </p:sp>
      <p:graphicFrame>
        <p:nvGraphicFramePr>
          <p:cNvPr id="2" name="Table 1">
            <a:extLst>
              <a:ext uri="{FF2B5EF4-FFF2-40B4-BE49-F238E27FC236}">
                <a16:creationId xmlns:a16="http://schemas.microsoft.com/office/drawing/2014/main" id="{5C02EAAF-9AD5-056F-7299-71AB557682B8}"/>
              </a:ext>
            </a:extLst>
          </p:cNvPr>
          <p:cNvGraphicFramePr>
            <a:graphicFrameLocks noGrp="1"/>
          </p:cNvGraphicFramePr>
          <p:nvPr>
            <p:extLst>
              <p:ext uri="{D42A27DB-BD31-4B8C-83A1-F6EECF244321}">
                <p14:modId xmlns:p14="http://schemas.microsoft.com/office/powerpoint/2010/main" val="2474648676"/>
              </p:ext>
            </p:extLst>
          </p:nvPr>
        </p:nvGraphicFramePr>
        <p:xfrm>
          <a:off x="876584" y="591319"/>
          <a:ext cx="6547297" cy="2058068"/>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769358">
                  <a:extLst>
                    <a:ext uri="{9D8B030D-6E8A-4147-A177-3AD203B41FA5}">
                      <a16:colId xmlns:a16="http://schemas.microsoft.com/office/drawing/2014/main" val="3179834191"/>
                    </a:ext>
                  </a:extLst>
                </a:gridCol>
                <a:gridCol w="683491">
                  <a:extLst>
                    <a:ext uri="{9D8B030D-6E8A-4147-A177-3AD203B41FA5}">
                      <a16:colId xmlns:a16="http://schemas.microsoft.com/office/drawing/2014/main" val="2277526569"/>
                    </a:ext>
                  </a:extLst>
                </a:gridCol>
                <a:gridCol w="748145">
                  <a:extLst>
                    <a:ext uri="{9D8B030D-6E8A-4147-A177-3AD203B41FA5}">
                      <a16:colId xmlns:a16="http://schemas.microsoft.com/office/drawing/2014/main" val="742693960"/>
                    </a:ext>
                  </a:extLst>
                </a:gridCol>
                <a:gridCol w="720436">
                  <a:extLst>
                    <a:ext uri="{9D8B030D-6E8A-4147-A177-3AD203B41FA5}">
                      <a16:colId xmlns:a16="http://schemas.microsoft.com/office/drawing/2014/main" val="1836491562"/>
                    </a:ext>
                  </a:extLst>
                </a:gridCol>
                <a:gridCol w="803564">
                  <a:extLst>
                    <a:ext uri="{9D8B030D-6E8A-4147-A177-3AD203B41FA5}">
                      <a16:colId xmlns:a16="http://schemas.microsoft.com/office/drawing/2014/main" val="231473195"/>
                    </a:ext>
                  </a:extLst>
                </a:gridCol>
                <a:gridCol w="846157">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Q4:</a:t>
                      </a:r>
                    </a:p>
                    <a:p>
                      <a:pPr algn="ctr"/>
                      <a:r>
                        <a:rPr lang="en-GB" sz="1000" b="0">
                          <a:latin typeface="Lexend" pitchFamily="2" charset="0"/>
                        </a:rPr>
                        <a:t> 22/23</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23/24</a:t>
                      </a:r>
                    </a:p>
                  </a:txBody>
                  <a:tcPr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 2023/24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a:t>
                      </a:r>
                    </a:p>
                  </a:txBody>
                  <a:tcPr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1390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Percentage of families with successful intervention (Family Solutions)</a:t>
                      </a:r>
                    </a:p>
                  </a:txBody>
                  <a:tcPr marL="9349" marR="9349" marT="934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77.5%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79.7%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84.90%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noProof="0">
                        <a:solidFill>
                          <a:srgbClr val="000000"/>
                        </a:solidFill>
                        <a:effectLst/>
                        <a:latin typeface="Lexend" pitchFamily="2" charset="0"/>
                      </a:endParaRPr>
                    </a:p>
                    <a:p>
                      <a:pPr lvl="0" algn="ctr">
                        <a:buNone/>
                      </a:pPr>
                      <a:r>
                        <a:rPr lang="en-GB" sz="1100" b="0" i="0" u="none" strike="noStrike" noProof="0">
                          <a:solidFill>
                            <a:srgbClr val="000000"/>
                          </a:solidFill>
                          <a:effectLst/>
                          <a:latin typeface="Lexend" pitchFamily="2" charset="0"/>
                        </a:rPr>
                        <a:t>78.9%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1" i="0" u="none" strike="noStrike" noProof="0">
                        <a:solidFill>
                          <a:srgbClr val="000000"/>
                        </a:solidFill>
                        <a:effectLst/>
                        <a:latin typeface="Lexend" pitchFamily="2" charset="0"/>
                      </a:endParaRPr>
                    </a:p>
                    <a:p>
                      <a:pPr lvl="0" algn="ctr">
                        <a:buNone/>
                      </a:pPr>
                      <a:endParaRPr lang="en-GB" sz="1100" b="1" i="0" u="none" strike="noStrike" noProof="0">
                        <a:solidFill>
                          <a:srgbClr val="000000"/>
                        </a:solidFill>
                        <a:effectLst/>
                        <a:latin typeface="Lexend" pitchFamily="2" charset="0"/>
                      </a:endParaRPr>
                    </a:p>
                    <a:p>
                      <a:pPr lvl="0" algn="ctr">
                        <a:buNone/>
                      </a:pPr>
                      <a:endParaRPr lang="en-GB" sz="1100" b="1" i="0" u="none" strike="noStrike" noProof="0">
                        <a:solidFill>
                          <a:srgbClr val="000000"/>
                        </a:solidFill>
                        <a:effectLst/>
                        <a:latin typeface="Lexend" pitchFamily="2" charset="0"/>
                      </a:endParaRPr>
                    </a:p>
                    <a:p>
                      <a:pPr lvl="0" algn="ctr">
                        <a:buNone/>
                      </a:pPr>
                      <a:r>
                        <a:rPr lang="en-GB" sz="1100" b="1" i="0" u="none" strike="noStrike" noProof="0">
                          <a:solidFill>
                            <a:srgbClr val="000000"/>
                          </a:solidFill>
                          <a:effectLst/>
                          <a:latin typeface="Lexend" pitchFamily="2" charset="0"/>
                        </a:rPr>
                        <a:t>82.7%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Wingdings 3"/>
                          <a:sym typeface="Wingdings 3"/>
                        </a:rPr>
                        <a:t>Ç</a:t>
                      </a:r>
                    </a:p>
                    <a:p>
                      <a:pPr lvl="0" algn="ctr">
                        <a:buNone/>
                      </a:pPr>
                      <a:endParaRPr lang="en-GB" sz="1100" b="1" i="0" u="none" strike="noStrike" noProof="0">
                        <a:solidFill>
                          <a:srgbClr val="000000"/>
                        </a:solidFill>
                        <a:effectLst/>
                        <a:latin typeface="Lexend" pitchFamily="2" charset="0"/>
                      </a:endParaRPr>
                    </a:p>
                    <a:p>
                      <a:pPr lvl="0" algn="ctr">
                        <a:buNone/>
                      </a:pPr>
                      <a:r>
                        <a:rPr lang="en-GB" sz="1100" b="0" i="0" u="none" strike="noStrike" noProof="0">
                          <a:solidFill>
                            <a:srgbClr val="000000"/>
                          </a:solidFill>
                          <a:effectLst/>
                          <a:latin typeface="Lexend" pitchFamily="2" charset="0"/>
                        </a:rPr>
                        <a:t> </a:t>
                      </a:r>
                      <a:endParaRPr lang="en-US" sz="1100">
                        <a:latin typeface="Lexend" pitchFamily="2" charset="0"/>
                      </a:endParaRP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chemeClr val="tx1"/>
                          </a:solidFill>
                          <a:effectLst/>
                          <a:latin typeface="Lexend" pitchFamily="2" charset="0"/>
                        </a:rPr>
                        <a:t>85%</a:t>
                      </a:r>
                    </a:p>
                  </a:txBody>
                  <a:tcPr marL="9349" marR="9349" marT="9349"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bl>
          </a:graphicData>
        </a:graphic>
      </p:graphicFrame>
      <p:sp>
        <p:nvSpPr>
          <p:cNvPr id="16" name="Content Placeholder 2">
            <a:extLst>
              <a:ext uri="{FF2B5EF4-FFF2-40B4-BE49-F238E27FC236}">
                <a16:creationId xmlns:a16="http://schemas.microsoft.com/office/drawing/2014/main" id="{7765AF2B-07BD-55D0-D1A0-E61DF8433C97}"/>
              </a:ext>
            </a:extLst>
          </p:cNvPr>
          <p:cNvSpPr txBox="1">
            <a:spLocks/>
          </p:cNvSpPr>
          <p:nvPr/>
        </p:nvSpPr>
        <p:spPr>
          <a:xfrm>
            <a:off x="817302" y="6532401"/>
            <a:ext cx="6036080"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8" name="Table 7">
            <a:extLst>
              <a:ext uri="{FF2B5EF4-FFF2-40B4-BE49-F238E27FC236}">
                <a16:creationId xmlns:a16="http://schemas.microsoft.com/office/drawing/2014/main" id="{60814EA0-A49F-1944-8A66-589344A10EFF}"/>
              </a:ext>
            </a:extLst>
          </p:cNvPr>
          <p:cNvGraphicFramePr>
            <a:graphicFrameLocks noGrp="1"/>
          </p:cNvGraphicFramePr>
          <p:nvPr>
            <p:extLst>
              <p:ext uri="{D42A27DB-BD31-4B8C-83A1-F6EECF244321}">
                <p14:modId xmlns:p14="http://schemas.microsoft.com/office/powerpoint/2010/main" val="1679658236"/>
              </p:ext>
            </p:extLst>
          </p:nvPr>
        </p:nvGraphicFramePr>
        <p:xfrm>
          <a:off x="5757428" y="591319"/>
          <a:ext cx="824474" cy="2058068"/>
        </p:xfrm>
        <a:graphic>
          <a:graphicData uri="http://schemas.openxmlformats.org/drawingml/2006/table">
            <a:tbl>
              <a:tblPr/>
              <a:tblGrid>
                <a:gridCol w="824474">
                  <a:extLst>
                    <a:ext uri="{9D8B030D-6E8A-4147-A177-3AD203B41FA5}">
                      <a16:colId xmlns:a16="http://schemas.microsoft.com/office/drawing/2014/main" val="1486338491"/>
                    </a:ext>
                  </a:extLst>
                </a:gridCol>
              </a:tblGrid>
              <a:tr h="2058068">
                <a:tc>
                  <a:txBody>
                    <a:bodyPr/>
                    <a:lstStyle/>
                    <a:p>
                      <a:endParaRPr lang="en-GB"/>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3641009406"/>
                  </a:ext>
                </a:extLst>
              </a:tr>
            </a:tbl>
          </a:graphicData>
        </a:graphic>
      </p:graphicFrame>
      <p:sp>
        <p:nvSpPr>
          <p:cNvPr id="19" name="Rectangle: Rounded Corners 18">
            <a:extLst>
              <a:ext uri="{FF2B5EF4-FFF2-40B4-BE49-F238E27FC236}">
                <a16:creationId xmlns:a16="http://schemas.microsoft.com/office/drawing/2014/main" id="{E3C93198-6B10-76E7-E6B5-9CB68596050B}"/>
              </a:ext>
            </a:extLst>
          </p:cNvPr>
          <p:cNvSpPr/>
          <p:nvPr/>
        </p:nvSpPr>
        <p:spPr>
          <a:xfrm>
            <a:off x="7553396" y="204144"/>
            <a:ext cx="4536281" cy="6465268"/>
          </a:xfrm>
          <a:prstGeom prst="roundRect">
            <a:avLst>
              <a:gd name="adj" fmla="val 2540"/>
            </a:avLst>
          </a:prstGeom>
          <a:solidFill>
            <a:schemeClr val="accent2">
              <a:lumMod val="40000"/>
              <a:lumOff val="60000"/>
            </a:scheme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100" kern="0">
              <a:solidFill>
                <a:srgbClr val="000000"/>
              </a:solidFill>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21" name="TextBox 20">
            <a:extLst>
              <a:ext uri="{FF2B5EF4-FFF2-40B4-BE49-F238E27FC236}">
                <a16:creationId xmlns:a16="http://schemas.microsoft.com/office/drawing/2014/main" id="{2DE10475-74BA-998C-9697-35F7FD5C8874}"/>
              </a:ext>
            </a:extLst>
          </p:cNvPr>
          <p:cNvSpPr txBox="1"/>
          <p:nvPr/>
        </p:nvSpPr>
        <p:spPr>
          <a:xfrm>
            <a:off x="7574789" y="295551"/>
            <a:ext cx="4533994" cy="68326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0000"/>
                </a:solidFill>
                <a:effectLst/>
                <a:uLnTx/>
                <a:uFillTx/>
                <a:latin typeface="Lexend" pitchFamily="2" charset="0"/>
                <a:ea typeface="Calibri"/>
                <a:cs typeface="Calibri"/>
              </a:rPr>
              <a:t>Family Solutions Interventions: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ea typeface="Calibri"/>
                <a:cs typeface="Arial"/>
              </a:rPr>
              <a:t>363 families </a:t>
            </a:r>
            <a:r>
              <a:rPr kumimoji="0" lang="en-GB" sz="1100" b="0" i="0" u="none" strike="noStrike" kern="0" cap="none" spc="0" normalizeH="0" baseline="0" noProof="0">
                <a:ln>
                  <a:noFill/>
                </a:ln>
                <a:solidFill>
                  <a:srgbClr val="000000"/>
                </a:solidFill>
                <a:effectLst/>
                <a:uLnTx/>
                <a:uFillTx/>
                <a:latin typeface="Lexend" pitchFamily="2" charset="0"/>
                <a:ea typeface="Calibri"/>
                <a:cs typeface="Arial"/>
              </a:rPr>
              <a:t>concluded their Family Solutions interventions in the last quarter, </a:t>
            </a:r>
            <a:r>
              <a:rPr kumimoji="0" lang="en-GB" sz="1100" b="1" i="0" u="none" strike="noStrike" kern="0" cap="none" spc="0" normalizeH="0" baseline="0" noProof="0">
                <a:ln>
                  <a:noFill/>
                </a:ln>
                <a:solidFill>
                  <a:srgbClr val="000000"/>
                </a:solidFill>
                <a:effectLst/>
                <a:uLnTx/>
                <a:uFillTx/>
                <a:latin typeface="Lexend" pitchFamily="2" charset="0"/>
                <a:ea typeface="Calibri"/>
                <a:cs typeface="Arial"/>
              </a:rPr>
              <a:t>196</a:t>
            </a:r>
            <a:r>
              <a:rPr kumimoji="0" lang="en-GB" sz="1100" b="0" i="0" u="none" strike="noStrike" kern="0" cap="none" spc="0" normalizeH="0" baseline="0" noProof="0">
                <a:ln>
                  <a:noFill/>
                </a:ln>
                <a:solidFill>
                  <a:srgbClr val="000000"/>
                </a:solidFill>
                <a:effectLst/>
                <a:uLnTx/>
                <a:uFillTx/>
                <a:latin typeface="Lexend" pitchFamily="2" charset="0"/>
                <a:ea typeface="Calibri"/>
                <a:cs typeface="Arial"/>
              </a:rPr>
              <a:t> of these cases were closed after an extended intervention, the remaining cases were closed as </a:t>
            </a:r>
            <a:r>
              <a:rPr kumimoji="0" lang="en-GB" sz="1100" b="0" u="none" strike="noStrike" kern="0" cap="none" spc="0" normalizeH="0" baseline="0" noProof="0">
                <a:ln>
                  <a:noFill/>
                </a:ln>
                <a:solidFill>
                  <a:srgbClr val="000000"/>
                </a:solidFill>
                <a:effectLst/>
                <a:uLnTx/>
                <a:uFillTx/>
                <a:latin typeface="Lexend" pitchFamily="2" charset="0"/>
                <a:ea typeface="Calibri"/>
                <a:cs typeface="Arial"/>
              </a:rPr>
              <a:t>‘Decision not to proceed’ or ‘Family Solutions not required’. </a:t>
            </a:r>
            <a:endParaRPr kumimoji="0" lang="en-US" sz="1100" b="0" u="none" strike="noStrike" kern="0" cap="none" spc="0" normalizeH="0" baseline="0" noProof="0">
              <a:ln>
                <a:noFill/>
              </a:ln>
              <a:solidFill>
                <a:srgbClr val="FFFFFF"/>
              </a:solidFill>
              <a:effectLst/>
              <a:uLnTx/>
              <a:uFillTx/>
              <a:latin typeface="Lexend" pitchFamily="2" charset="0"/>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Lexend" pitchFamily="2" charset="0"/>
                <a:ea typeface="Calibri"/>
                <a:cs typeface="Arial"/>
              </a:rPr>
              <a:t>The volume of successful interventions for Family Solutions between January 1</a:t>
            </a:r>
            <a:r>
              <a:rPr kumimoji="0" lang="en-GB" sz="1100" b="0" i="0" u="none" strike="noStrike" kern="0" cap="none" spc="0" normalizeH="0" baseline="30000" noProof="0">
                <a:ln>
                  <a:noFill/>
                </a:ln>
                <a:solidFill>
                  <a:srgbClr val="000000"/>
                </a:solidFill>
                <a:effectLst/>
                <a:uLnTx/>
                <a:uFillTx/>
                <a:latin typeface="Lexend" pitchFamily="2" charset="0"/>
                <a:ea typeface="Calibri"/>
                <a:cs typeface="Arial"/>
              </a:rPr>
              <a:t>st</a:t>
            </a:r>
            <a:r>
              <a:rPr kumimoji="0" lang="en-GB" sz="1100" b="0" i="0" u="none" strike="noStrike" kern="0" cap="none" spc="0" normalizeH="0" baseline="0" noProof="0">
                <a:ln>
                  <a:noFill/>
                </a:ln>
                <a:solidFill>
                  <a:srgbClr val="000000"/>
                </a:solidFill>
                <a:effectLst/>
                <a:uLnTx/>
                <a:uFillTx/>
                <a:latin typeface="Lexend" pitchFamily="2" charset="0"/>
                <a:ea typeface="Calibri"/>
                <a:cs typeface="Arial"/>
              </a:rPr>
              <a:t>, 2024, and March 31</a:t>
            </a:r>
            <a:r>
              <a:rPr kumimoji="0" lang="en-GB" sz="1100" b="0" i="0" u="none" strike="noStrike" kern="0" cap="none" spc="0" normalizeH="0" baseline="30000" noProof="0">
                <a:ln>
                  <a:noFill/>
                </a:ln>
                <a:solidFill>
                  <a:srgbClr val="000000"/>
                </a:solidFill>
                <a:effectLst/>
                <a:uLnTx/>
                <a:uFillTx/>
                <a:latin typeface="Lexend" pitchFamily="2" charset="0"/>
                <a:ea typeface="Calibri"/>
                <a:cs typeface="Arial"/>
              </a:rPr>
              <a:t>st</a:t>
            </a:r>
            <a:r>
              <a:rPr kumimoji="0" lang="en-GB" sz="1100" b="0" i="0" u="none" strike="noStrike" kern="0" cap="none" spc="0" normalizeH="0" baseline="0" noProof="0">
                <a:ln>
                  <a:noFill/>
                </a:ln>
                <a:solidFill>
                  <a:srgbClr val="000000"/>
                </a:solidFill>
                <a:effectLst/>
                <a:uLnTx/>
                <a:uFillTx/>
                <a:latin typeface="Lexend" pitchFamily="2" charset="0"/>
                <a:ea typeface="Calibri"/>
                <a:cs typeface="Arial"/>
              </a:rPr>
              <a:t>, 2024, is </a:t>
            </a:r>
            <a:r>
              <a:rPr kumimoji="0" lang="en-GB" sz="1100" b="1" i="0" u="none" strike="noStrike" kern="0" cap="none" spc="0" normalizeH="0" baseline="0" noProof="0">
                <a:ln>
                  <a:noFill/>
                </a:ln>
                <a:solidFill>
                  <a:srgbClr val="000000"/>
                </a:solidFill>
                <a:effectLst/>
                <a:uLnTx/>
                <a:uFillTx/>
                <a:latin typeface="Lexend" pitchFamily="2" charset="0"/>
                <a:ea typeface="Calibri"/>
                <a:cs typeface="Arial"/>
              </a:rPr>
              <a:t>82.7%</a:t>
            </a:r>
            <a:r>
              <a:rPr kumimoji="0" lang="en-GB" sz="1100" b="0" i="0" u="none" strike="noStrike" kern="0" cap="none" spc="0" normalizeH="0" baseline="0" noProof="0">
                <a:ln>
                  <a:noFill/>
                </a:ln>
                <a:solidFill>
                  <a:srgbClr val="000000"/>
                </a:solidFill>
                <a:effectLst/>
                <a:uLnTx/>
                <a:uFillTx/>
                <a:latin typeface="Lexend" pitchFamily="2" charset="0"/>
                <a:ea typeface="Calibri"/>
                <a:cs typeface="Arial"/>
              </a:rPr>
              <a:t> this is </a:t>
            </a:r>
            <a:r>
              <a:rPr kumimoji="0" lang="en-GB" sz="1100" b="1" i="0" u="none" strike="noStrike" kern="0" cap="none" spc="0" normalizeH="0" baseline="0" noProof="0">
                <a:ln>
                  <a:noFill/>
                </a:ln>
                <a:solidFill>
                  <a:srgbClr val="000000"/>
                </a:solidFill>
                <a:effectLst/>
                <a:uLnTx/>
                <a:uFillTx/>
                <a:latin typeface="Lexend" pitchFamily="2" charset="0"/>
                <a:ea typeface="Calibri"/>
                <a:cs typeface="Arial"/>
              </a:rPr>
              <a:t>3.8% </a:t>
            </a:r>
            <a:r>
              <a:rPr kumimoji="0" lang="en-GB" sz="1100" b="0" i="0" u="none" strike="noStrike" kern="0" cap="none" spc="0" normalizeH="0" baseline="0" noProof="0">
                <a:ln>
                  <a:noFill/>
                </a:ln>
                <a:solidFill>
                  <a:srgbClr val="000000"/>
                </a:solidFill>
                <a:effectLst/>
                <a:uLnTx/>
                <a:uFillTx/>
                <a:latin typeface="Lexend" pitchFamily="2" charset="0"/>
                <a:ea typeface="Calibri"/>
                <a:cs typeface="Arial"/>
              </a:rPr>
              <a:t>points above the previous outturn.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Lexend" pitchFamily="2" charset="0"/>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Lexend" pitchFamily="2" charset="0"/>
                <a:ea typeface="Calibri"/>
                <a:cs typeface="Arial"/>
              </a:rPr>
              <a:t>Of the families closed with Shared Family Assessment (SFA) 54 families (13.9%) identified as having one or more family members with Black, Asian, Mixed, or other ethnic backgrounds, there were 27 families (7.0%) where one member had ethnicity recording as blank, not disclosed or refused by families.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Lexend" pitchFamily="2" charset="0"/>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GB" sz="1100" kern="0">
                <a:solidFill>
                  <a:srgbClr val="000000"/>
                </a:solidFill>
                <a:latin typeface="Lexend" pitchFamily="2" charset="0"/>
                <a:ea typeface="Calibri"/>
                <a:cs typeface="Arial"/>
              </a:rPr>
              <a:t>The DfE Supporting Families programme requirements changed 3 criteria part-way through 2023/24 which will have an impact on Payment by Results funding. The Early help data and insights team estimate that this will reduce the available cohort to 1,206 families (from the target of 2,805). Opportunities to maximise PBR funding is being explored by the service. ECC secured </a:t>
            </a:r>
            <a:r>
              <a:rPr lang="en-GB" sz="1100" b="1" kern="0">
                <a:solidFill>
                  <a:srgbClr val="000000"/>
                </a:solidFill>
                <a:latin typeface="Lexend" pitchFamily="2" charset="0"/>
                <a:ea typeface="Calibri"/>
                <a:cs typeface="Arial"/>
              </a:rPr>
              <a:t>100% of the reward grant </a:t>
            </a:r>
            <a:r>
              <a:rPr lang="en-GB" sz="1100" kern="0">
                <a:solidFill>
                  <a:srgbClr val="000000"/>
                </a:solidFill>
                <a:latin typeface="Lexend" pitchFamily="2" charset="0"/>
                <a:ea typeface="Calibri"/>
                <a:cs typeface="Arial"/>
              </a:rPr>
              <a:t>as a result of this work. </a:t>
            </a:r>
          </a:p>
          <a:p>
            <a:pPr marL="0" marR="0" lvl="0" indent="0" defTabSz="914400" eaLnBrk="1" fontAlgn="auto" latinLnBrk="0" hangingPunct="1">
              <a:lnSpc>
                <a:spcPct val="100000"/>
              </a:lnSpc>
              <a:spcBef>
                <a:spcPts val="0"/>
              </a:spcBef>
              <a:spcAft>
                <a:spcPts val="0"/>
              </a:spcAft>
              <a:buClrTx/>
              <a:buSzTx/>
              <a:buFontTx/>
              <a:buNone/>
              <a:tabLst/>
              <a:defRPr/>
            </a:pPr>
            <a:endParaRPr lang="en-GB" sz="1100" kern="0">
              <a:solidFill>
                <a:srgbClr val="000000"/>
              </a:solidFill>
              <a:latin typeface="Lexend" pitchFamily="2" charset="0"/>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GB" sz="1100">
                <a:latin typeface="Lexend" pitchFamily="2" charset="0"/>
              </a:rPr>
              <a:t>This was an internally set target to measure the effectiveness of the service's work in achieving positive outcomes. Historically Family Solutions was the main contributor to central government's Troubled Families and Supporting Families Payment by Results framework, thus lower volumes of positive outcomes would have significantly impacted revenue generation. Family Solutions in 2024/25 are now one of many contributors to the programme. Financial impact and loss of revenue generation from 2.5 points is a small factor, though not one expected to be one of concern this quarter due to other sources providing evidence to generate revenue. It is something that should be monitored though as continuing declining successful outcomes could indicate a potential for service delivery challenges.  </a:t>
            </a:r>
            <a:endParaRPr lang="en-GB" sz="1100" kern="0">
              <a:solidFill>
                <a:srgbClr val="000000"/>
              </a:solidFill>
              <a:latin typeface="Lexend" pitchFamily="2" charset="0"/>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Content Placeholder 2">
            <a:extLst>
              <a:ext uri="{FF2B5EF4-FFF2-40B4-BE49-F238E27FC236}">
                <a16:creationId xmlns:a16="http://schemas.microsoft.com/office/drawing/2014/main" id="{2D839119-1AA8-0B2A-2E34-B5551CD70D43}"/>
              </a:ext>
            </a:extLst>
          </p:cNvPr>
          <p:cNvSpPr txBox="1">
            <a:spLocks/>
          </p:cNvSpPr>
          <p:nvPr/>
        </p:nvSpPr>
        <p:spPr>
          <a:xfrm>
            <a:off x="817109" y="6356581"/>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183573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17</a:t>
            </a:fld>
            <a:endParaRPr lang="en-GB">
              <a:latin typeface="Lexend" pitchFamily="2" charset="0"/>
            </a:endParaRPr>
          </a:p>
        </p:txBody>
      </p:sp>
      <p:sp>
        <p:nvSpPr>
          <p:cNvPr id="2" name="Content Placeholder 2">
            <a:extLst>
              <a:ext uri="{FF2B5EF4-FFF2-40B4-BE49-F238E27FC236}">
                <a16:creationId xmlns:a16="http://schemas.microsoft.com/office/drawing/2014/main" id="{08FA3B84-AC58-9D9C-08BF-4D16FF7896E2}"/>
              </a:ext>
            </a:extLst>
          </p:cNvPr>
          <p:cNvSpPr txBox="1">
            <a:spLocks/>
          </p:cNvSpPr>
          <p:nvPr/>
        </p:nvSpPr>
        <p:spPr>
          <a:xfrm>
            <a:off x="814876" y="6639693"/>
            <a:ext cx="610997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4" name="Table 3">
            <a:extLst>
              <a:ext uri="{FF2B5EF4-FFF2-40B4-BE49-F238E27FC236}">
                <a16:creationId xmlns:a16="http://schemas.microsoft.com/office/drawing/2014/main" id="{5BF76FD5-8693-09B8-535E-C20D647949CF}"/>
              </a:ext>
            </a:extLst>
          </p:cNvPr>
          <p:cNvGraphicFramePr>
            <a:graphicFrameLocks noGrp="1"/>
          </p:cNvGraphicFramePr>
          <p:nvPr>
            <p:extLst>
              <p:ext uri="{D42A27DB-BD31-4B8C-83A1-F6EECF244321}">
                <p14:modId xmlns:p14="http://schemas.microsoft.com/office/powerpoint/2010/main" val="2888121694"/>
              </p:ext>
            </p:extLst>
          </p:nvPr>
        </p:nvGraphicFramePr>
        <p:xfrm>
          <a:off x="814876" y="491219"/>
          <a:ext cx="6547297" cy="3012957"/>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730774">
                  <a:extLst>
                    <a:ext uri="{9D8B030D-6E8A-4147-A177-3AD203B41FA5}">
                      <a16:colId xmlns:a16="http://schemas.microsoft.com/office/drawing/2014/main" val="3179834191"/>
                    </a:ext>
                  </a:extLst>
                </a:gridCol>
                <a:gridCol w="724277">
                  <a:extLst>
                    <a:ext uri="{9D8B030D-6E8A-4147-A177-3AD203B41FA5}">
                      <a16:colId xmlns:a16="http://schemas.microsoft.com/office/drawing/2014/main" val="2277526569"/>
                    </a:ext>
                  </a:extLst>
                </a:gridCol>
                <a:gridCol w="724277">
                  <a:extLst>
                    <a:ext uri="{9D8B030D-6E8A-4147-A177-3AD203B41FA5}">
                      <a16:colId xmlns:a16="http://schemas.microsoft.com/office/drawing/2014/main" val="742693960"/>
                    </a:ext>
                  </a:extLst>
                </a:gridCol>
                <a:gridCol w="760492">
                  <a:extLst>
                    <a:ext uri="{9D8B030D-6E8A-4147-A177-3AD203B41FA5}">
                      <a16:colId xmlns:a16="http://schemas.microsoft.com/office/drawing/2014/main" val="1836491562"/>
                    </a:ext>
                  </a:extLst>
                </a:gridCol>
                <a:gridCol w="791235">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Q4:</a:t>
                      </a:r>
                    </a:p>
                    <a:p>
                      <a:pPr algn="ctr"/>
                      <a:r>
                        <a:rPr lang="en-GB" sz="1000" b="0">
                          <a:latin typeface="Lexend" pitchFamily="2" charset="0"/>
                        </a:rPr>
                        <a:t> 22/23</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 23/24</a:t>
                      </a:r>
                    </a:p>
                  </a:txBody>
                  <a:tcPr anchor="ctr">
                    <a:lnL w="12700" cmpd="sng">
                      <a:solidFill>
                        <a:srgbClr val="000000"/>
                      </a:solid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 23/24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Targets 2024/25</a:t>
                      </a:r>
                    </a:p>
                  </a:txBody>
                  <a:tcPr anchor="ctr">
                    <a:lnL w="12700" cap="flat" cmpd="sng" algn="ctr">
                      <a:no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138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1" u="none" strike="noStrike">
                          <a:effectLst/>
                          <a:latin typeface="Lexend" pitchFamily="2" charset="0"/>
                        </a:rPr>
                        <a:t>NEW MEASURE: </a:t>
                      </a:r>
                      <a:r>
                        <a:rPr lang="en-GB" sz="1100" b="0" u="none" strike="noStrike">
                          <a:effectLst/>
                          <a:latin typeface="Lexend" pitchFamily="2" charset="0"/>
                        </a:rPr>
                        <a:t>Number of children being Electively Home Educated (EHE) (year groups R-11)</a:t>
                      </a:r>
                      <a:endParaRPr lang="en-GB" sz="1100" b="0" i="0" u="none" strike="noStrike">
                        <a:solidFill>
                          <a:srgbClr val="000000"/>
                        </a:solidFill>
                        <a:effectLst/>
                        <a:latin typeface="Lexend" pitchFamily="2" charset="0"/>
                      </a:endParaRPr>
                    </a:p>
                  </a:txBody>
                  <a:tcPr marL="2829" marR="2829" marT="282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2,902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3,169</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2,816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latin typeface="Lexend" pitchFamily="2" charset="0"/>
                        </a:rPr>
                        <a:t>3,103</a:t>
                      </a:r>
                    </a:p>
                  </a:txBody>
                  <a:tcPr marL="9349" marR="9349" marT="9349"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1" i="0" u="none" strike="noStrike">
                        <a:solidFill>
                          <a:srgbClr val="000000"/>
                        </a:solidFill>
                        <a:effectLst/>
                        <a:latin typeface="Lexend" pitchFamily="2" charset="0"/>
                      </a:endParaRPr>
                    </a:p>
                    <a:p>
                      <a:pPr lvl="0" algn="ctr">
                        <a:buNone/>
                      </a:pPr>
                      <a:r>
                        <a:rPr lang="en-GB" sz="1100" b="1" i="0" u="none" strike="noStrike">
                          <a:solidFill>
                            <a:srgbClr val="000000"/>
                          </a:solidFill>
                          <a:effectLst/>
                          <a:latin typeface="Lexend" pitchFamily="2" charset="0"/>
                        </a:rPr>
                        <a:t>3,578</a:t>
                      </a:r>
                    </a:p>
                    <a:p>
                      <a:pPr lvl="0" algn="ctr">
                        <a:buNone/>
                      </a:pPr>
                      <a:r>
                        <a:rPr lang="en-GB" sz="1100" b="1" i="0" u="none" strike="noStrike" kern="1200" cap="none" spc="0" normalizeH="0" baseline="0" noProof="0">
                          <a:ln>
                            <a:noFill/>
                          </a:ln>
                          <a:solidFill>
                            <a:schemeClr val="tx1"/>
                          </a:solidFill>
                          <a:effectLst/>
                          <a:uLnTx/>
                          <a:uFillTx/>
                          <a:latin typeface="Wingdings 3"/>
                          <a:sym typeface="Wingdings 3"/>
                        </a:rPr>
                        <a:t>È</a:t>
                      </a:r>
                      <a:endParaRPr lang="en-GB" sz="1100" b="1" i="0" u="none" strike="noStrike">
                        <a:solidFill>
                          <a:srgbClr val="000000"/>
                        </a:solidFill>
                        <a:effectLst/>
                        <a:latin typeface="Lexend" pitchFamily="2" charset="0"/>
                      </a:endParaRPr>
                    </a:p>
                  </a:txBody>
                  <a:tcPr marL="9349" marR="9349" marT="93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chemeClr val="tx1"/>
                          </a:solidFill>
                          <a:effectLst/>
                          <a:latin typeface="Lexend" pitchFamily="2" charset="0"/>
                        </a:rPr>
                        <a:t>-</a:t>
                      </a:r>
                    </a:p>
                  </a:txBody>
                  <a:tcPr marL="9349" marR="9349" marT="9349" marB="0" anchor="ctr">
                    <a:lnL w="12700" cap="flat" cmpd="sng" algn="ctr">
                      <a:no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38488427"/>
                  </a:ext>
                </a:extLst>
              </a:tr>
              <a:tr h="11390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1" u="none" strike="noStrike">
                          <a:effectLst/>
                          <a:latin typeface="Lexend" pitchFamily="2" charset="0"/>
                        </a:rPr>
                        <a:t>NEW MEASURE: </a:t>
                      </a:r>
                      <a:r>
                        <a:rPr lang="en-GB" sz="1100" b="0" u="none" strike="noStrike">
                          <a:effectLst/>
                          <a:latin typeface="Lexend" pitchFamily="2" charset="0"/>
                        </a:rPr>
                        <a:t>Number of children currently Missing Education (CME) (year groups R-11)</a:t>
                      </a:r>
                      <a:endParaRPr lang="en-GB" sz="1100" b="0" i="0" u="none" strike="noStrike">
                        <a:solidFill>
                          <a:srgbClr val="000000"/>
                        </a:solidFill>
                        <a:effectLst/>
                        <a:latin typeface="Lexend" pitchFamily="2" charset="0"/>
                      </a:endParaRPr>
                    </a:p>
                  </a:txBody>
                  <a:tcPr marL="2829" marR="2829" marT="282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469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464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536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rgbClr val="000000"/>
                          </a:solidFill>
                          <a:effectLst/>
                          <a:uLnTx/>
                          <a:uFillTx/>
                          <a:latin typeface="Lexend" pitchFamily="2" charset="0"/>
                        </a:rPr>
                        <a:t>478</a:t>
                      </a:r>
                    </a:p>
                  </a:txBody>
                  <a:tcPr marL="9349" marR="9349" marT="9349"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1" i="0" u="none" strike="noStrike" noProof="0">
                        <a:solidFill>
                          <a:srgbClr val="000000"/>
                        </a:solidFill>
                        <a:effectLst/>
                        <a:latin typeface="Lexend" pitchFamily="2" charset="0"/>
                      </a:endParaRPr>
                    </a:p>
                    <a:p>
                      <a:pPr lvl="0" algn="ctr">
                        <a:buNone/>
                      </a:pPr>
                      <a:r>
                        <a:rPr lang="en-GB" sz="1100" b="1" i="0" u="none" strike="noStrike" noProof="0">
                          <a:solidFill>
                            <a:srgbClr val="000000"/>
                          </a:solidFill>
                          <a:effectLst/>
                          <a:latin typeface="Lexend" pitchFamily="2" charset="0"/>
                        </a:rPr>
                        <a:t>463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Wingdings 3"/>
                          <a:sym typeface="Wingdings 3"/>
                        </a:rPr>
                        <a:t>Ç</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Wingdings 3"/>
                        <a:sym typeface="Wingdings 3"/>
                      </a:endParaRPr>
                    </a:p>
                  </a:txBody>
                  <a:tcPr marL="9349" marR="9349" marT="93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chemeClr val="tx1"/>
                          </a:solidFill>
                          <a:effectLst/>
                          <a:latin typeface="Lexend" pitchFamily="2" charset="0"/>
                        </a:rPr>
                        <a:t>0</a:t>
                      </a:r>
                    </a:p>
                  </a:txBody>
                  <a:tcPr marL="9349" marR="9349" marT="9349" marB="0" anchor="ctr">
                    <a:lnL w="12700" cap="flat" cmpd="sng" algn="ctr">
                      <a:no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bl>
          </a:graphicData>
        </a:graphic>
      </p:graphicFrame>
      <p:graphicFrame>
        <p:nvGraphicFramePr>
          <p:cNvPr id="5" name="Table 6">
            <a:extLst>
              <a:ext uri="{FF2B5EF4-FFF2-40B4-BE49-F238E27FC236}">
                <a16:creationId xmlns:a16="http://schemas.microsoft.com/office/drawing/2014/main" id="{1C950724-6642-7426-0E04-D124D0E7ACE8}"/>
              </a:ext>
            </a:extLst>
          </p:cNvPr>
          <p:cNvGraphicFramePr>
            <a:graphicFrameLocks noGrp="1"/>
          </p:cNvGraphicFramePr>
          <p:nvPr>
            <p:extLst>
              <p:ext uri="{D42A27DB-BD31-4B8C-83A1-F6EECF244321}">
                <p14:modId xmlns:p14="http://schemas.microsoft.com/office/powerpoint/2010/main" val="1212986046"/>
              </p:ext>
            </p:extLst>
          </p:nvPr>
        </p:nvGraphicFramePr>
        <p:xfrm>
          <a:off x="814877" y="3856585"/>
          <a:ext cx="6547297" cy="2408472"/>
        </p:xfrm>
        <a:graphic>
          <a:graphicData uri="http://schemas.openxmlformats.org/drawingml/2006/table">
            <a:tbl>
              <a:tblPr firstRow="1" bandRow="1">
                <a:tableStyleId>{5940675A-B579-460E-94D1-54222C63F5DA}</a:tableStyleId>
              </a:tblPr>
              <a:tblGrid>
                <a:gridCol w="1983741">
                  <a:extLst>
                    <a:ext uri="{9D8B030D-6E8A-4147-A177-3AD203B41FA5}">
                      <a16:colId xmlns:a16="http://schemas.microsoft.com/office/drawing/2014/main" val="486840226"/>
                    </a:ext>
                  </a:extLst>
                </a:gridCol>
                <a:gridCol w="904248">
                  <a:extLst>
                    <a:ext uri="{9D8B030D-6E8A-4147-A177-3AD203B41FA5}">
                      <a16:colId xmlns:a16="http://schemas.microsoft.com/office/drawing/2014/main" val="2458892471"/>
                    </a:ext>
                  </a:extLst>
                </a:gridCol>
                <a:gridCol w="836384">
                  <a:extLst>
                    <a:ext uri="{9D8B030D-6E8A-4147-A177-3AD203B41FA5}">
                      <a16:colId xmlns:a16="http://schemas.microsoft.com/office/drawing/2014/main" val="3112034107"/>
                    </a:ext>
                  </a:extLst>
                </a:gridCol>
                <a:gridCol w="892409">
                  <a:extLst>
                    <a:ext uri="{9D8B030D-6E8A-4147-A177-3AD203B41FA5}">
                      <a16:colId xmlns:a16="http://schemas.microsoft.com/office/drawing/2014/main" val="4062735311"/>
                    </a:ext>
                  </a:extLst>
                </a:gridCol>
                <a:gridCol w="919727">
                  <a:extLst>
                    <a:ext uri="{9D8B030D-6E8A-4147-A177-3AD203B41FA5}">
                      <a16:colId xmlns:a16="http://schemas.microsoft.com/office/drawing/2014/main" val="1413525871"/>
                    </a:ext>
                  </a:extLst>
                </a:gridCol>
                <a:gridCol w="1010788">
                  <a:extLst>
                    <a:ext uri="{9D8B030D-6E8A-4147-A177-3AD203B41FA5}">
                      <a16:colId xmlns:a16="http://schemas.microsoft.com/office/drawing/2014/main" val="2056395811"/>
                    </a:ext>
                  </a:extLst>
                </a:gridCol>
              </a:tblGrid>
              <a:tr h="78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strike="noStrike">
                          <a:effectLst/>
                          <a:latin typeface="Lexend" pitchFamily="2" charset="0"/>
                        </a:rPr>
                        <a:t>NEW MEASURE: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strike="noStrike">
                          <a:effectLst/>
                          <a:latin typeface="Lexend" pitchFamily="2" charset="0"/>
                        </a:rPr>
                        <a:t>Absence rates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strike="noStrike">
                          <a:effectLst/>
                          <a:latin typeface="Lexend" pitchFamily="2" charset="0"/>
                        </a:rPr>
                        <a:t>(Academic Year)</a:t>
                      </a:r>
                    </a:p>
                    <a:p>
                      <a:endParaRPr lang="en-GB" sz="1100"/>
                    </a:p>
                  </a:txBody>
                  <a:tcPr anchor="ctr">
                    <a:solidFill>
                      <a:schemeClr val="bg1">
                        <a:lumMod val="85000"/>
                      </a:schemeClr>
                    </a:solidFill>
                  </a:tcPr>
                </a:tc>
                <a:tc>
                  <a:txBody>
                    <a:bodyPr/>
                    <a:lstStyle/>
                    <a:p>
                      <a:pPr algn="ctr"/>
                      <a:r>
                        <a:rPr lang="en-GB" sz="1100">
                          <a:latin typeface="Lexend" pitchFamily="2" charset="0"/>
                        </a:rPr>
                        <a:t>2020/21 </a:t>
                      </a:r>
                    </a:p>
                  </a:txBody>
                  <a:tcPr anchor="ctr">
                    <a:solidFill>
                      <a:schemeClr val="bg1">
                        <a:lumMod val="95000"/>
                      </a:schemeClr>
                    </a:solidFill>
                  </a:tcPr>
                </a:tc>
                <a:tc>
                  <a:txBody>
                    <a:bodyPr/>
                    <a:lstStyle/>
                    <a:p>
                      <a:pPr algn="ctr"/>
                      <a:r>
                        <a:rPr lang="en-GB" sz="1100">
                          <a:latin typeface="Lexend" pitchFamily="2" charset="0"/>
                        </a:rPr>
                        <a:t>2021/22</a:t>
                      </a:r>
                    </a:p>
                  </a:txBody>
                  <a:tcPr anchor="ctr">
                    <a:solidFill>
                      <a:schemeClr val="bg1">
                        <a:lumMod val="95000"/>
                      </a:schemeClr>
                    </a:solidFill>
                  </a:tcPr>
                </a:tc>
                <a:tc>
                  <a:txBody>
                    <a:bodyPr/>
                    <a:lstStyle/>
                    <a:p>
                      <a:pPr algn="ctr"/>
                      <a:r>
                        <a:rPr lang="en-GB" sz="1100">
                          <a:latin typeface="Lexend" pitchFamily="2" charset="0"/>
                        </a:rPr>
                        <a:t>2022/23</a:t>
                      </a: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GB" sz="1100">
                          <a:latin typeface="Lexend" pitchFamily="2" charset="0"/>
                        </a:rPr>
                        <a:t>2023/24</a:t>
                      </a:r>
                    </a:p>
                    <a:p>
                      <a:pPr algn="ctr"/>
                      <a:r>
                        <a:rPr lang="en-GB" sz="1100">
                          <a:latin typeface="Lexend" pitchFamily="2" charset="0"/>
                        </a:rPr>
                        <a:t>(Autumn)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GB" sz="1100" b="1">
                          <a:latin typeface="Lexend" pitchFamily="2" charset="0"/>
                        </a:rPr>
                        <a:t>Targets </a:t>
                      </a:r>
                    </a:p>
                    <a:p>
                      <a:pPr algn="ctr"/>
                      <a:r>
                        <a:rPr lang="en-GB" sz="1100" b="1">
                          <a:latin typeface="Lexend" pitchFamily="2" charset="0"/>
                        </a:rPr>
                        <a:t>2024/25</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824049344"/>
                  </a:ext>
                </a:extLst>
              </a:tr>
              <a:tr h="432000">
                <a:tc>
                  <a:txBody>
                    <a:bodyPr/>
                    <a:lstStyle/>
                    <a:p>
                      <a:r>
                        <a:rPr lang="en-GB" sz="1100">
                          <a:latin typeface="Lexend" pitchFamily="2" charset="0"/>
                        </a:rPr>
                        <a:t>% overall absence</a:t>
                      </a:r>
                    </a:p>
                  </a:txBody>
                  <a:tcPr/>
                </a:tc>
                <a:tc>
                  <a:txBody>
                    <a:bodyPr/>
                    <a:lstStyle/>
                    <a:p>
                      <a:pPr algn="ctr"/>
                      <a:r>
                        <a:rPr lang="en-GB" sz="1100">
                          <a:latin typeface="Lexend" pitchFamily="2" charset="0"/>
                        </a:rPr>
                        <a:t>4.4%</a:t>
                      </a:r>
                    </a:p>
                    <a:p>
                      <a:pPr algn="ctr"/>
                      <a:endParaRPr lang="en-GB" sz="1100">
                        <a:latin typeface="Lexend" pitchFamily="2" charset="0"/>
                      </a:endParaRPr>
                    </a:p>
                  </a:txBody>
                  <a:tcPr/>
                </a:tc>
                <a:tc>
                  <a:txBody>
                    <a:bodyPr/>
                    <a:lstStyle/>
                    <a:p>
                      <a:pPr algn="ctr"/>
                      <a:r>
                        <a:rPr lang="en-GB" sz="1100">
                          <a:latin typeface="Lexend" pitchFamily="2" charset="0"/>
                        </a:rPr>
                        <a:t>7.7%</a:t>
                      </a:r>
                    </a:p>
                  </a:txBody>
                  <a:tcPr/>
                </a:tc>
                <a:tc>
                  <a:txBody>
                    <a:bodyPr/>
                    <a:lstStyle/>
                    <a:p>
                      <a:pPr algn="ctr"/>
                      <a:r>
                        <a:rPr lang="en-GB" sz="1100">
                          <a:latin typeface="Lexend" pitchFamily="2" charset="0"/>
                        </a:rPr>
                        <a:t>7.2%</a:t>
                      </a:r>
                    </a:p>
                  </a:txBody>
                  <a:tcPr>
                    <a:lnR w="12700" cap="flat" cmpd="sng" algn="ctr">
                      <a:solidFill>
                        <a:schemeClr val="tx1"/>
                      </a:solidFill>
                      <a:prstDash val="solid"/>
                      <a:round/>
                      <a:headEnd type="none" w="med" len="med"/>
                      <a:tailEnd type="none" w="med" len="med"/>
                    </a:lnR>
                  </a:tcPr>
                </a:tc>
                <a:tc>
                  <a:txBody>
                    <a:bodyPr/>
                    <a:lstStyle/>
                    <a:p>
                      <a:pPr algn="ctr"/>
                      <a:r>
                        <a:rPr lang="en-GB" sz="1100">
                          <a:latin typeface="Lexend" pitchFamily="2" charset="0"/>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Wingdings 3"/>
                          <a:sym typeface="Wingdings 3"/>
                        </a:rPr>
                        <a:t>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0000"/>
                    </a:solidFill>
                  </a:tcPr>
                </a:tc>
                <a:tc>
                  <a:txBody>
                    <a:bodyPr/>
                    <a:lstStyle/>
                    <a:p>
                      <a:pPr algn="ctr"/>
                      <a:r>
                        <a:rPr lang="en-GB" sz="1100">
                          <a:latin typeface="Lexend" pitchFamily="2" charset="0"/>
                        </a:rPr>
                        <a:t>4%</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33102108"/>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 Persistent Absence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22.7%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20.2%</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18.8%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chemeClr val="tx1"/>
                          </a:solidFill>
                          <a:effectLst/>
                          <a:uLnTx/>
                          <a:uFillTx/>
                          <a:latin typeface="Wingdings 3"/>
                          <a:sym typeface="Wingdings 3"/>
                        </a:rPr>
                        <a:t>È</a:t>
                      </a:r>
                      <a:endParaRPr lang="en-GB" sz="11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Lexen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70AD4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19.5%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1807536"/>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 Severe Absence</a:t>
                      </a:r>
                    </a:p>
                    <a:p>
                      <a:endParaRPr lang="en-GB" sz="1100">
                        <a:latin typeface="Lexend"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1.1%</a:t>
                      </a:r>
                    </a:p>
                    <a:p>
                      <a:pPr algn="ctr"/>
                      <a:endParaRPr lang="en-GB" sz="1100">
                        <a:latin typeface="Lexend"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1.6%</a:t>
                      </a:r>
                    </a:p>
                    <a:p>
                      <a:pPr algn="ctr"/>
                      <a:endParaRPr lang="en-GB" sz="1100">
                        <a:latin typeface="Lexend"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1.9%</a:t>
                      </a:r>
                    </a:p>
                    <a:p>
                      <a:pPr algn="ctr"/>
                      <a:endParaRPr lang="en-GB" sz="1100">
                        <a:latin typeface="Lexend" pitchFamily="2" charset="0"/>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rgbClr val="000000"/>
                          </a:solidFill>
                          <a:effectLst/>
                          <a:uLnTx/>
                          <a:uFillTx/>
                          <a:latin typeface="Wingdings 3"/>
                          <a:sym typeface="Wingdings 3" panose="05040102010807070707" pitchFamily="18" charset="2"/>
                        </a:rPr>
                        <a:t></a:t>
                      </a:r>
                      <a:endParaRPr lang="en-GB" sz="1100">
                        <a:latin typeface="Lexend" pitchFamily="2" charset="0"/>
                      </a:endParaRPr>
                    </a:p>
                    <a:p>
                      <a:pPr algn="ctr"/>
                      <a:endParaRPr lang="en-GB" sz="1100">
                        <a:latin typeface="Lexen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70AD4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2.0%</a:t>
                      </a:r>
                    </a:p>
                    <a:p>
                      <a:pPr algn="ctr"/>
                      <a:endParaRPr lang="en-GB" sz="1100">
                        <a:latin typeface="Lexend" pitchFamily="2"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43454873"/>
                  </a:ext>
                </a:extLst>
              </a:tr>
            </a:tbl>
          </a:graphicData>
        </a:graphic>
      </p:graphicFrame>
      <p:pic>
        <p:nvPicPr>
          <p:cNvPr id="10" name="Picture 9">
            <a:extLst>
              <a:ext uri="{FF2B5EF4-FFF2-40B4-BE49-F238E27FC236}">
                <a16:creationId xmlns:a16="http://schemas.microsoft.com/office/drawing/2014/main" id="{E3199222-CF6C-BE70-8ACE-7A270C107E2F}"/>
              </a:ext>
            </a:extLst>
          </p:cNvPr>
          <p:cNvPicPr>
            <a:picLocks noChangeAspect="1"/>
          </p:cNvPicPr>
          <p:nvPr/>
        </p:nvPicPr>
        <p:blipFill>
          <a:blip r:embed="rId2"/>
          <a:stretch>
            <a:fillRect/>
          </a:stretch>
        </p:blipFill>
        <p:spPr>
          <a:xfrm>
            <a:off x="0" y="0"/>
            <a:ext cx="749808" cy="6858000"/>
          </a:xfrm>
          <a:prstGeom prst="rect">
            <a:avLst/>
          </a:prstGeom>
        </p:spPr>
      </p:pic>
      <p:sp>
        <p:nvSpPr>
          <p:cNvPr id="12" name="Rectangle: Rounded Corners 11">
            <a:extLst>
              <a:ext uri="{FF2B5EF4-FFF2-40B4-BE49-F238E27FC236}">
                <a16:creationId xmlns:a16="http://schemas.microsoft.com/office/drawing/2014/main" id="{1F52440E-56C3-D22E-7B67-982901F13781}"/>
              </a:ext>
            </a:extLst>
          </p:cNvPr>
          <p:cNvSpPr/>
          <p:nvPr/>
        </p:nvSpPr>
        <p:spPr>
          <a:xfrm>
            <a:off x="7508526" y="646545"/>
            <a:ext cx="4568367" cy="3126324"/>
          </a:xfrm>
          <a:prstGeom prst="roundRect">
            <a:avLst>
              <a:gd name="adj" fmla="val 2802"/>
            </a:avLst>
          </a:prstGeom>
          <a:solidFill>
            <a:sysClr val="window" lastClr="FFFFFF">
              <a:lumMod val="85000"/>
              <a:alpha val="38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364A786-B9F9-5615-AE5C-7F7A35234588}"/>
              </a:ext>
            </a:extLst>
          </p:cNvPr>
          <p:cNvSpPr txBox="1"/>
          <p:nvPr/>
        </p:nvSpPr>
        <p:spPr>
          <a:xfrm>
            <a:off x="7518782" y="884916"/>
            <a:ext cx="4504219" cy="3247043"/>
          </a:xfrm>
          <a:prstGeom prst="rect">
            <a:avLst/>
          </a:prstGeom>
          <a:noFill/>
        </p:spPr>
        <p:txBody>
          <a:bodyPr wrap="square" rtlCol="0">
            <a:spAutoFit/>
          </a:bodyPr>
          <a:lstStyle/>
          <a:p>
            <a:r>
              <a:rPr kumimoji="0" lang="en-GB" sz="1100" b="1" i="0" u="none" strike="noStrike" kern="0" cap="none" spc="0" normalizeH="0" baseline="0" noProof="0">
                <a:ln>
                  <a:noFill/>
                </a:ln>
                <a:solidFill>
                  <a:srgbClr val="000000"/>
                </a:solidFill>
                <a:effectLst/>
                <a:uLnTx/>
                <a:uFillTx/>
                <a:latin typeface="Lexend" pitchFamily="2" charset="0"/>
                <a:ea typeface="Calibri"/>
                <a:cs typeface="Calibri"/>
              </a:rPr>
              <a:t>Electively Home Educated: </a:t>
            </a:r>
            <a:r>
              <a:rPr kumimoji="0" lang="en-GB" sz="1100" b="0" i="0" u="none" strike="noStrike" kern="0" cap="none" spc="0" normalizeH="0" baseline="0" noProof="0">
                <a:ln>
                  <a:noFill/>
                </a:ln>
                <a:solidFill>
                  <a:srgbClr val="000000"/>
                </a:solidFill>
                <a:effectLst/>
                <a:uLnTx/>
                <a:uFillTx/>
                <a:latin typeface="Lexend" pitchFamily="2" charset="0"/>
                <a:ea typeface="Calibri"/>
                <a:cs typeface="Calibri"/>
              </a:rPr>
              <a:t>Numbers of EHE rise throughout the academic year. They are now at their highest level with 3,578 at 31.03.24 - a 23% increase since 31.03.23. There is a natural dip in numbers over the Summer holidays due to pupil turnover. There is no target for this measure as parents have a right to home educate their children at any point in the year. This measure is therefore used to track the trajectory and what impact that might have on the wider school network. </a:t>
            </a:r>
            <a:r>
              <a:rPr lang="en-GB" sz="1100" kern="0">
                <a:solidFill>
                  <a:srgbClr val="000000"/>
                </a:solidFill>
                <a:latin typeface="Lexend" pitchFamily="2" charset="0"/>
                <a:ea typeface="Calibri"/>
                <a:cs typeface="Calibri"/>
              </a:rPr>
              <a:t>The service also record if EHE children have an EHCP, and this is growing at the same rate as for children who do not.</a:t>
            </a:r>
            <a:endParaRPr kumimoji="0" lang="en-GB" sz="1100" b="0" i="0" u="none" strike="noStrike" kern="0" cap="none" spc="0" normalizeH="0" baseline="0" noProof="0">
              <a:ln>
                <a:noFill/>
              </a:ln>
              <a:solidFill>
                <a:srgbClr val="000000"/>
              </a:solidFill>
              <a:effectLst/>
              <a:uLnTx/>
              <a:uFillTx/>
              <a:latin typeface="Lexend" pitchFamily="2" charset="0"/>
              <a:ea typeface="Calibri"/>
              <a:cs typeface="Calibri"/>
            </a:endParaRPr>
          </a:p>
          <a:p>
            <a:endParaRPr lang="en-GB" sz="1100" kern="0">
              <a:solidFill>
                <a:srgbClr val="000000"/>
              </a:solidFill>
              <a:latin typeface="Lexend" pitchFamily="2" charset="0"/>
              <a:ea typeface="Calibri"/>
              <a:cs typeface="Calibri"/>
            </a:endParaRPr>
          </a:p>
          <a:p>
            <a:r>
              <a:rPr kumimoji="0" lang="en-GB" sz="1100" b="1" i="0" u="none" strike="noStrike" kern="0" cap="none" spc="0" normalizeH="0" baseline="0" noProof="0">
                <a:ln>
                  <a:noFill/>
                </a:ln>
                <a:solidFill>
                  <a:srgbClr val="000000"/>
                </a:solidFill>
                <a:effectLst/>
                <a:uLnTx/>
                <a:uFillTx/>
                <a:latin typeface="Lexend" pitchFamily="2" charset="0"/>
                <a:ea typeface="Calibri"/>
                <a:cs typeface="Calibri"/>
              </a:rPr>
              <a:t>Children Missing Education: </a:t>
            </a:r>
            <a:r>
              <a:rPr kumimoji="0" lang="en-GB" sz="1100" b="0" i="0" u="none" strike="noStrike" kern="0" cap="none" spc="0" normalizeH="0" baseline="0" noProof="0">
                <a:ln>
                  <a:noFill/>
                </a:ln>
                <a:solidFill>
                  <a:srgbClr val="000000"/>
                </a:solidFill>
                <a:effectLst/>
                <a:uLnTx/>
                <a:uFillTx/>
                <a:latin typeface="Lexend" pitchFamily="2" charset="0"/>
                <a:ea typeface="Calibri"/>
                <a:cs typeface="Calibri"/>
              </a:rPr>
              <a:t>There have been little </a:t>
            </a:r>
            <a:r>
              <a:rPr lang="en-GB" sz="1100" kern="0">
                <a:solidFill>
                  <a:srgbClr val="000000"/>
                </a:solidFill>
                <a:latin typeface="Lexend" pitchFamily="2" charset="0"/>
                <a:ea typeface="Calibri"/>
                <a:cs typeface="Calibri"/>
              </a:rPr>
              <a:t>change </a:t>
            </a:r>
            <a:r>
              <a:rPr kumimoji="0" lang="en-GB" sz="1100" b="0" i="0" u="none" strike="noStrike" kern="0" cap="none" spc="0" normalizeH="0" baseline="0" noProof="0">
                <a:ln>
                  <a:noFill/>
                </a:ln>
                <a:solidFill>
                  <a:srgbClr val="000000"/>
                </a:solidFill>
                <a:effectLst/>
                <a:uLnTx/>
                <a:uFillTx/>
                <a:latin typeface="Lexend" pitchFamily="2" charset="0"/>
                <a:ea typeface="Calibri"/>
                <a:cs typeface="Calibri"/>
              </a:rPr>
              <a:t>in numbers over the course of the last year – these typically remaining in the 450-500 range. Supporting insights have also identified that most children return to education within two months.</a:t>
            </a:r>
            <a:endParaRPr kumimoji="0" lang="en-GB" sz="1100" b="0" i="0" u="none" strike="noStrike" kern="0" cap="none" spc="0" normalizeH="0" baseline="0" noProof="0">
              <a:ln>
                <a:noFill/>
              </a:ln>
              <a:solidFill>
                <a:srgbClr val="000000"/>
              </a:solidFill>
              <a:effectLst/>
              <a:uLnTx/>
              <a:uFillTx/>
              <a:latin typeface="Lexend" pitchFamily="2" charset="0"/>
              <a:cs typeface="Calibri"/>
            </a:endParaRPr>
          </a:p>
          <a:p>
            <a:endParaRPr kumimoji="0" lang="en-GB" sz="1100" b="0" i="0" u="none" strike="noStrike" kern="0" cap="none" spc="0" normalizeH="0" baseline="0" noProof="0">
              <a:ln>
                <a:noFill/>
              </a:ln>
              <a:solidFill>
                <a:srgbClr val="000000"/>
              </a:solidFill>
              <a:effectLst/>
              <a:uLnTx/>
              <a:uFillTx/>
              <a:latin typeface="Lexend" pitchFamily="2" charset="0"/>
              <a:ea typeface="Calibri"/>
              <a:cs typeface="Calibri"/>
            </a:endParaRPr>
          </a:p>
          <a:p>
            <a:endParaRPr lang="en-GB"/>
          </a:p>
        </p:txBody>
      </p:sp>
      <p:sp>
        <p:nvSpPr>
          <p:cNvPr id="14" name="Rectangle: Rounded Corners 13">
            <a:extLst>
              <a:ext uri="{FF2B5EF4-FFF2-40B4-BE49-F238E27FC236}">
                <a16:creationId xmlns:a16="http://schemas.microsoft.com/office/drawing/2014/main" id="{0A4B6F6B-68AB-B8B8-6525-B935F770AFA2}"/>
              </a:ext>
            </a:extLst>
          </p:cNvPr>
          <p:cNvSpPr/>
          <p:nvPr/>
        </p:nvSpPr>
        <p:spPr>
          <a:xfrm>
            <a:off x="7518782" y="4027302"/>
            <a:ext cx="4568367" cy="1997779"/>
          </a:xfrm>
          <a:prstGeom prst="roundRect">
            <a:avLst>
              <a:gd name="adj" fmla="val 2802"/>
            </a:avLst>
          </a:prstGeom>
          <a:solidFill>
            <a:sysClr val="window" lastClr="FFFFFF">
              <a:lumMod val="85000"/>
              <a:alpha val="38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301FE7E7-9CAD-0CDA-B8E2-CD107A313AFE}"/>
              </a:ext>
            </a:extLst>
          </p:cNvPr>
          <p:cNvSpPr txBox="1"/>
          <p:nvPr/>
        </p:nvSpPr>
        <p:spPr>
          <a:xfrm>
            <a:off x="7540600" y="4181445"/>
            <a:ext cx="4460582" cy="18928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ea typeface="Calibri"/>
                <a:cs typeface="Calibri"/>
              </a:rPr>
              <a:t>Absence rates:</a:t>
            </a:r>
            <a:r>
              <a:rPr kumimoji="0" lang="en-GB" sz="1100" b="0" i="0" u="none" strike="noStrike" kern="0" cap="none" spc="0" normalizeH="0" baseline="0" noProof="0">
                <a:ln>
                  <a:noFill/>
                </a:ln>
                <a:solidFill>
                  <a:srgbClr val="000000"/>
                </a:solidFill>
                <a:effectLst/>
                <a:uLnTx/>
                <a:uFillTx/>
                <a:latin typeface="Lexend" pitchFamily="2" charset="0"/>
                <a:ea typeface="Calibri"/>
                <a:cs typeface="Calibri"/>
              </a:rPr>
              <a:t> The latest available data comes from the January 2024 School Census that reports on absence during the Autumn term (Sep23-Dec 23).</a:t>
            </a:r>
            <a:endParaRPr kumimoji="0" lang="en-US" sz="1100" b="0" i="0" u="none" strike="noStrike" kern="0" cap="none" spc="0" normalizeH="0" baseline="0" noProof="0">
              <a:ln>
                <a:noFill/>
              </a:ln>
              <a:solidFill>
                <a:prstClr val="white"/>
              </a:solidFill>
              <a:effectLst/>
              <a:uLnTx/>
              <a:uFillTx/>
              <a:latin typeface="Lexend"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Lexend" pitchFamily="2" charset="0"/>
                <a:ea typeface="Calibri"/>
                <a:cs typeface="Calibri"/>
              </a:rPr>
              <a:t>Essex performance continues to mirror that seen nationally (latest Autumn term data for England shows 6.7% overall absence, 19.5% persistent absence, 2.0% severe absence).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Lexend" pitchFamily="2" charset="0"/>
                <a:ea typeface="Calibri"/>
                <a:cs typeface="Calibri"/>
              </a:rPr>
              <a:t>Across districts, overall absence rates are relatively compact after one term – ranging from Brentwood 5.7% to Tending 8.1%.</a:t>
            </a:r>
          </a:p>
          <a:p>
            <a:endParaRPr lang="en-GB"/>
          </a:p>
        </p:txBody>
      </p:sp>
      <p:graphicFrame>
        <p:nvGraphicFramePr>
          <p:cNvPr id="20" name="Table 19">
            <a:extLst>
              <a:ext uri="{FF2B5EF4-FFF2-40B4-BE49-F238E27FC236}">
                <a16:creationId xmlns:a16="http://schemas.microsoft.com/office/drawing/2014/main" id="{9EE357D3-F5D3-10E9-B9A5-106E6698F20A}"/>
              </a:ext>
            </a:extLst>
          </p:cNvPr>
          <p:cNvGraphicFramePr>
            <a:graphicFrameLocks noGrp="1"/>
          </p:cNvGraphicFramePr>
          <p:nvPr>
            <p:extLst>
              <p:ext uri="{D42A27DB-BD31-4B8C-83A1-F6EECF244321}">
                <p14:modId xmlns:p14="http://schemas.microsoft.com/office/powerpoint/2010/main" val="1037754574"/>
              </p:ext>
            </p:extLst>
          </p:nvPr>
        </p:nvGraphicFramePr>
        <p:xfrm>
          <a:off x="5702174" y="503933"/>
          <a:ext cx="787652" cy="2987527"/>
        </p:xfrm>
        <a:graphic>
          <a:graphicData uri="http://schemas.openxmlformats.org/drawingml/2006/table">
            <a:tbl>
              <a:tblPr/>
              <a:tblGrid>
                <a:gridCol w="787652">
                  <a:extLst>
                    <a:ext uri="{9D8B030D-6E8A-4147-A177-3AD203B41FA5}">
                      <a16:colId xmlns:a16="http://schemas.microsoft.com/office/drawing/2014/main" val="3007666498"/>
                    </a:ext>
                  </a:extLst>
                </a:gridCol>
              </a:tblGrid>
              <a:tr h="2987527">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583189475"/>
                  </a:ext>
                </a:extLst>
              </a:tr>
            </a:tbl>
          </a:graphicData>
        </a:graphic>
      </p:graphicFrame>
      <p:sp>
        <p:nvSpPr>
          <p:cNvPr id="6" name="Content Placeholder 2">
            <a:extLst>
              <a:ext uri="{FF2B5EF4-FFF2-40B4-BE49-F238E27FC236}">
                <a16:creationId xmlns:a16="http://schemas.microsoft.com/office/drawing/2014/main" id="{3637560A-46E9-B5CC-3390-AAF34A6F14BB}"/>
              </a:ext>
            </a:extLst>
          </p:cNvPr>
          <p:cNvSpPr txBox="1">
            <a:spLocks/>
          </p:cNvSpPr>
          <p:nvPr/>
        </p:nvSpPr>
        <p:spPr>
          <a:xfrm>
            <a:off x="817108" y="6336459"/>
            <a:ext cx="5472811" cy="312831"/>
          </a:xfrm>
          <a:prstGeom prst="rect">
            <a:avLst/>
          </a:prstGeom>
          <a:solidFill>
            <a:schemeClr val="bg1"/>
          </a:solidFill>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a:t>
            </a:r>
            <a:r>
              <a:rPr lang="en-GB" sz="1000" b="0">
                <a:solidFill>
                  <a:srgbClr val="000000"/>
                </a:solidFill>
                <a:latin typeface="Lexend" pitchFamily="2" charset="0"/>
              </a:rPr>
              <a:t>DoT) </a:t>
            </a:r>
            <a:r>
              <a:rPr kumimoji="0" lang="en-GB" sz="1000" b="0" u="none" strike="noStrike" kern="1200" cap="none" spc="0" normalizeH="0" baseline="0" noProof="0">
                <a:ln>
                  <a:noFill/>
                </a:ln>
                <a:solidFill>
                  <a:srgbClr val="000000"/>
                </a:solidFill>
                <a:effectLst/>
                <a:uLnTx/>
                <a:uFillTx/>
                <a:latin typeface="Lexend" pitchFamily="2" charset="0"/>
              </a:rPr>
              <a:t>from the previous quarter. Where ‘good is low’, a reduction in outturn is shown as a positive DoT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561366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18</a:t>
            </a:fld>
            <a:endParaRPr lang="en-GB">
              <a:latin typeface="Lexend" pitchFamily="2" charset="0"/>
            </a:endParaRPr>
          </a:p>
        </p:txBody>
      </p:sp>
      <p:sp>
        <p:nvSpPr>
          <p:cNvPr id="2" name="Content Placeholder 2">
            <a:extLst>
              <a:ext uri="{FF2B5EF4-FFF2-40B4-BE49-F238E27FC236}">
                <a16:creationId xmlns:a16="http://schemas.microsoft.com/office/drawing/2014/main" id="{82B1A6F1-42DB-3C23-1123-F456852D4205}"/>
              </a:ext>
            </a:extLst>
          </p:cNvPr>
          <p:cNvSpPr txBox="1">
            <a:spLocks/>
          </p:cNvSpPr>
          <p:nvPr/>
        </p:nvSpPr>
        <p:spPr>
          <a:xfrm>
            <a:off x="817301" y="6532401"/>
            <a:ext cx="590677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4" name="Title 4">
            <a:extLst>
              <a:ext uri="{FF2B5EF4-FFF2-40B4-BE49-F238E27FC236}">
                <a16:creationId xmlns:a16="http://schemas.microsoft.com/office/drawing/2014/main" id="{22E6E39F-776E-5E17-77D8-1497D99B39EB}"/>
              </a:ext>
            </a:extLst>
          </p:cNvPr>
          <p:cNvSpPr txBox="1">
            <a:spLocks/>
          </p:cNvSpPr>
          <p:nvPr/>
        </p:nvSpPr>
        <p:spPr>
          <a:xfrm rot="16200000">
            <a:off x="-3054899" y="3053745"/>
            <a:ext cx="6858001" cy="750508"/>
          </a:xfrm>
          <a:prstGeom prst="rect">
            <a:avLst/>
          </a:prstGeom>
          <a:solidFill>
            <a:srgbClr val="C84674"/>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A Good Place for Children and Families to Grow </a:t>
            </a:r>
          </a:p>
        </p:txBody>
      </p:sp>
      <p:cxnSp>
        <p:nvCxnSpPr>
          <p:cNvPr id="5" name="Straight Connector 4">
            <a:extLst>
              <a:ext uri="{FF2B5EF4-FFF2-40B4-BE49-F238E27FC236}">
                <a16:creationId xmlns:a16="http://schemas.microsoft.com/office/drawing/2014/main" id="{6EB5284E-BF17-269F-6655-AEE03E32A9B0}"/>
              </a:ext>
            </a:extLst>
          </p:cNvPr>
          <p:cNvCxnSpPr>
            <a:cxnSpLocks/>
          </p:cNvCxnSpPr>
          <p:nvPr/>
        </p:nvCxnSpPr>
        <p:spPr>
          <a:xfrm>
            <a:off x="926629" y="4782029"/>
            <a:ext cx="65291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7" name="Table 6">
            <a:extLst>
              <a:ext uri="{FF2B5EF4-FFF2-40B4-BE49-F238E27FC236}">
                <a16:creationId xmlns:a16="http://schemas.microsoft.com/office/drawing/2014/main" id="{319915C3-78C1-3082-F69E-D2AE6525AA43}"/>
              </a:ext>
            </a:extLst>
          </p:cNvPr>
          <p:cNvGraphicFramePr>
            <a:graphicFrameLocks noGrp="1"/>
          </p:cNvGraphicFramePr>
          <p:nvPr>
            <p:extLst>
              <p:ext uri="{D42A27DB-BD31-4B8C-83A1-F6EECF244321}">
                <p14:modId xmlns:p14="http://schemas.microsoft.com/office/powerpoint/2010/main" val="3370599339"/>
              </p:ext>
            </p:extLst>
          </p:nvPr>
        </p:nvGraphicFramePr>
        <p:xfrm>
          <a:off x="890412" y="3457497"/>
          <a:ext cx="6547297" cy="2006960"/>
        </p:xfrm>
        <a:graphic>
          <a:graphicData uri="http://schemas.openxmlformats.org/drawingml/2006/table">
            <a:tbl>
              <a:tblPr firstRow="1" bandRow="1">
                <a:tableStyleId>{5940675A-B579-460E-94D1-54222C63F5DA}</a:tableStyleId>
              </a:tblPr>
              <a:tblGrid>
                <a:gridCol w="2015970">
                  <a:extLst>
                    <a:ext uri="{9D8B030D-6E8A-4147-A177-3AD203B41FA5}">
                      <a16:colId xmlns:a16="http://schemas.microsoft.com/office/drawing/2014/main" val="486840226"/>
                    </a:ext>
                  </a:extLst>
                </a:gridCol>
                <a:gridCol w="872019">
                  <a:extLst>
                    <a:ext uri="{9D8B030D-6E8A-4147-A177-3AD203B41FA5}">
                      <a16:colId xmlns:a16="http://schemas.microsoft.com/office/drawing/2014/main" val="2458892471"/>
                    </a:ext>
                  </a:extLst>
                </a:gridCol>
                <a:gridCol w="836384">
                  <a:extLst>
                    <a:ext uri="{9D8B030D-6E8A-4147-A177-3AD203B41FA5}">
                      <a16:colId xmlns:a16="http://schemas.microsoft.com/office/drawing/2014/main" val="3112034107"/>
                    </a:ext>
                  </a:extLst>
                </a:gridCol>
                <a:gridCol w="892409">
                  <a:extLst>
                    <a:ext uri="{9D8B030D-6E8A-4147-A177-3AD203B41FA5}">
                      <a16:colId xmlns:a16="http://schemas.microsoft.com/office/drawing/2014/main" val="4062735311"/>
                    </a:ext>
                  </a:extLst>
                </a:gridCol>
                <a:gridCol w="919727">
                  <a:extLst>
                    <a:ext uri="{9D8B030D-6E8A-4147-A177-3AD203B41FA5}">
                      <a16:colId xmlns:a16="http://schemas.microsoft.com/office/drawing/2014/main" val="1413525871"/>
                    </a:ext>
                  </a:extLst>
                </a:gridCol>
                <a:gridCol w="1010788">
                  <a:extLst>
                    <a:ext uri="{9D8B030D-6E8A-4147-A177-3AD203B41FA5}">
                      <a16:colId xmlns:a16="http://schemas.microsoft.com/office/drawing/2014/main" val="2056395811"/>
                    </a:ext>
                  </a:extLst>
                </a:gridCol>
              </a:tblGrid>
              <a:tr h="787752">
                <a:tc>
                  <a:txBody>
                    <a:bodyPr/>
                    <a:lstStyle/>
                    <a:p>
                      <a:pPr marL="0" lvl="0" indent="0" algn="l">
                        <a:buNone/>
                      </a:pPr>
                      <a:r>
                        <a:rPr lang="en-GB" sz="1100" b="1" u="none" strike="noStrike">
                          <a:effectLst/>
                          <a:latin typeface="Lexend" pitchFamily="2" charset="0"/>
                        </a:rPr>
                        <a:t>NEW MEASURE:</a:t>
                      </a:r>
                    </a:p>
                    <a:p>
                      <a:pPr marL="0" lvl="0" indent="0" algn="l">
                        <a:buNone/>
                      </a:pPr>
                      <a:r>
                        <a:rPr lang="en-GB" sz="1100" b="0" u="none" strike="noStrike">
                          <a:effectLst/>
                          <a:latin typeface="Lexend" pitchFamily="2" charset="0"/>
                        </a:rPr>
                        <a:t>Early Years Forecasts</a:t>
                      </a:r>
                    </a:p>
                    <a:p>
                      <a:endParaRPr lang="en-GB" sz="1100">
                        <a:latin typeface="Lexend" pitchFamily="2" charset="0"/>
                      </a:endParaRPr>
                    </a:p>
                  </a:txBody>
                  <a:tcPr anchor="c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 23/24</a:t>
                      </a: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 2023/24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GB" sz="1100" b="1">
                          <a:latin typeface="Lexend" pitchFamily="2" charset="0"/>
                        </a:rPr>
                        <a:t>Targets </a:t>
                      </a:r>
                    </a:p>
                    <a:p>
                      <a:pPr algn="ctr"/>
                      <a:r>
                        <a:rPr lang="en-GB" sz="1100" b="1">
                          <a:latin typeface="Lexend" pitchFamily="2" charset="0"/>
                        </a:rPr>
                        <a:t>2024/25</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824049344"/>
                  </a:ext>
                </a:extLst>
              </a:tr>
              <a:tr h="1219208">
                <a:tc>
                  <a:txBody>
                    <a:bodyPr/>
                    <a:lstStyle/>
                    <a:p>
                      <a:pPr marL="0" lvl="0" indent="0" algn="l">
                        <a:buFont typeface="Arial" panose="020B0604020202020204" pitchFamily="34" charset="0"/>
                        <a:buNone/>
                      </a:pPr>
                      <a:r>
                        <a:rPr lang="en-GB" sz="1100" b="0" u="none" strike="noStrike">
                          <a:effectLst/>
                          <a:latin typeface="Lexend" pitchFamily="2" charset="0"/>
                        </a:rPr>
                        <a:t>Demand in hours</a:t>
                      </a:r>
                    </a:p>
                    <a:p>
                      <a:pPr marL="0" lvl="0" indent="0" algn="l">
                        <a:buFont typeface="Arial" panose="020B0604020202020204" pitchFamily="34" charset="0"/>
                        <a:buNone/>
                      </a:pPr>
                      <a:endParaRPr lang="en-GB" sz="1100" b="0" u="none" strike="noStrike">
                        <a:effectLst/>
                        <a:latin typeface="Lexend" pitchFamily="2" charset="0"/>
                      </a:endParaRPr>
                    </a:p>
                    <a:p>
                      <a:pPr marL="0" lvl="0" indent="0" algn="l">
                        <a:buFont typeface="Arial" panose="020B0604020202020204" pitchFamily="34" charset="0"/>
                        <a:buNone/>
                      </a:pPr>
                      <a:endParaRPr lang="en-GB" sz="1100" b="0" u="none" strike="noStrike">
                        <a:effectLst/>
                        <a:latin typeface="Lexend" pitchFamily="2" charset="0"/>
                      </a:endParaRPr>
                    </a:p>
                    <a:p>
                      <a:pPr marL="0" lvl="0" indent="0" algn="l">
                        <a:buFont typeface="Arial" panose="020B0604020202020204" pitchFamily="34" charset="0"/>
                        <a:buNone/>
                      </a:pPr>
                      <a:endParaRPr lang="en-GB" sz="1100">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rPr>
                        <a:t>Additional places needed</a:t>
                      </a:r>
                    </a:p>
                    <a:p>
                      <a:endParaRPr lang="en-GB" sz="1100">
                        <a:latin typeface="Lexend" pitchFamily="2" charset="0"/>
                      </a:endParaRP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273,921 (Baseline)</a:t>
                      </a:r>
                    </a:p>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a:t>
                      </a:r>
                    </a:p>
                  </a:txBody>
                  <a:tcPr marL="7620" marR="7620" marT="762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291,674 (Apr 24)</a:t>
                      </a:r>
                    </a:p>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lvl="0" algn="ctr">
                        <a:buNone/>
                      </a:pPr>
                      <a:r>
                        <a:rPr lang="en-GB" sz="1100" b="0" i="0" u="none" strike="noStrike">
                          <a:solidFill>
                            <a:srgbClr val="000000"/>
                          </a:solidFill>
                          <a:effectLst/>
                          <a:latin typeface="Lexend" pitchFamily="2" charset="0"/>
                        </a:rPr>
                        <a:t>226</a:t>
                      </a:r>
                    </a:p>
                    <a:p>
                      <a:pPr lvl="0" algn="ctr">
                        <a:buNone/>
                      </a:pPr>
                      <a:r>
                        <a:rPr lang="en-GB" sz="1100" b="0" i="0" u="none" strike="noStrike">
                          <a:solidFill>
                            <a:srgbClr val="000000"/>
                          </a:solidFill>
                          <a:effectLst/>
                          <a:latin typeface="Lexend" pitchFamily="2" charset="0"/>
                        </a:rPr>
                        <a:t>(Apr 24)</a:t>
                      </a:r>
                    </a:p>
                    <a:p>
                      <a:pPr algn="ctr" fontAlgn="ctr"/>
                      <a:endParaRPr lang="en-GB" sz="1100" b="0" i="0" u="none" strike="noStrike">
                        <a:solidFill>
                          <a:srgbClr val="000000"/>
                        </a:solidFill>
                        <a:effectLst/>
                        <a:latin typeface="Lexend" pitchFamily="2" charset="0"/>
                      </a:endParaRPr>
                    </a:p>
                  </a:txBody>
                  <a:tcPr marL="7620" marR="7620" marT="762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100" b="0" i="0" u="none" strike="noStrike" kern="1200" cap="none" spc="0" normalizeH="0" baseline="0" noProof="0">
                          <a:ln>
                            <a:noFill/>
                          </a:ln>
                          <a:solidFill>
                            <a:srgbClr val="000000"/>
                          </a:solidFill>
                          <a:effectLst/>
                          <a:uLnTx/>
                          <a:uFillTx/>
                          <a:latin typeface="Lexend" pitchFamily="2" charset="0"/>
                        </a:rPr>
                        <a:t>300,700 </a:t>
                      </a:r>
                    </a:p>
                    <a:p>
                      <a:pPr marL="0" marR="0" lvl="0" indent="0" algn="ctr" rtl="0" eaLnBrk="1" fontAlgn="auto" latinLnBrk="0" hangingPunct="1">
                        <a:lnSpc>
                          <a:spcPct val="100000"/>
                        </a:lnSpc>
                        <a:spcBef>
                          <a:spcPts val="0"/>
                        </a:spcBef>
                        <a:spcAft>
                          <a:spcPts val="0"/>
                        </a:spcAft>
                        <a:buClrTx/>
                        <a:buSzTx/>
                        <a:buFontTx/>
                        <a:buNone/>
                      </a:pPr>
                      <a:r>
                        <a:rPr lang="en-GB" sz="1100" b="0" i="0" u="none" strike="noStrike" kern="1200" cap="none" spc="0" normalizeH="0" baseline="0" noProof="0">
                          <a:ln>
                            <a:noFill/>
                          </a:ln>
                          <a:solidFill>
                            <a:srgbClr val="000000"/>
                          </a:solidFill>
                          <a:effectLst/>
                          <a:uLnTx/>
                          <a:uFillTx/>
                          <a:latin typeface="Lexend" pitchFamily="2" charset="0"/>
                        </a:rPr>
                        <a:t>(Sep 24)</a:t>
                      </a:r>
                    </a:p>
                    <a:p>
                      <a:pPr marL="0" marR="0" lvl="0" indent="0" algn="ctr" rtl="0" eaLnBrk="1" fontAlgn="auto" latinLnBrk="0" hangingPunct="1">
                        <a:lnSpc>
                          <a:spcPct val="100000"/>
                        </a:lnSpc>
                        <a:spcBef>
                          <a:spcPts val="0"/>
                        </a:spcBef>
                        <a:spcAft>
                          <a:spcPts val="0"/>
                        </a:spcAft>
                        <a:buClrTx/>
                        <a:buSzTx/>
                        <a:buFontTx/>
                        <a:buNone/>
                      </a:pPr>
                      <a:endParaRPr lang="en-GB" sz="1100" b="0" i="0" u="none" strike="noStrike" kern="1200" cap="none" spc="0" normalizeH="0" baseline="0" noProof="0">
                        <a:ln>
                          <a:noFill/>
                        </a:ln>
                        <a:solidFill>
                          <a:srgbClr val="000000"/>
                        </a:solidFill>
                        <a:effectLst/>
                        <a:uLnTx/>
                        <a:uFillTx/>
                        <a:latin typeface="Lexend" pitchFamily="2" charset="0"/>
                      </a:endParaRPr>
                    </a:p>
                    <a:p>
                      <a:pPr marL="0" marR="0" lvl="0" indent="0" algn="ctr" rtl="0" eaLnBrk="1" fontAlgn="auto" latinLnBrk="0" hangingPunct="1">
                        <a:lnSpc>
                          <a:spcPct val="100000"/>
                        </a:lnSpc>
                        <a:spcBef>
                          <a:spcPts val="0"/>
                        </a:spcBef>
                        <a:spcAft>
                          <a:spcPts val="0"/>
                        </a:spcAft>
                        <a:buClrTx/>
                        <a:buSzTx/>
                        <a:buFontTx/>
                        <a:buNone/>
                      </a:pPr>
                      <a:endParaRPr lang="en-GB" sz="1100" b="0" i="0" u="none" strike="noStrike" kern="1200" cap="none" spc="0" normalizeH="0" baseline="0" noProof="0">
                        <a:ln>
                          <a:noFill/>
                        </a:ln>
                        <a:solidFill>
                          <a:srgbClr val="000000"/>
                        </a:solidFill>
                        <a:effectLst/>
                        <a:uLnTx/>
                        <a:uFillTx/>
                        <a:latin typeface="Lexend" pitchFamily="2" charset="0"/>
                      </a:endParaRPr>
                    </a:p>
                    <a:p>
                      <a:pPr marL="0" lvl="0" indent="0" algn="ctr">
                        <a:lnSpc>
                          <a:spcPct val="100000"/>
                        </a:lnSpc>
                        <a:spcBef>
                          <a:spcPts val="0"/>
                        </a:spcBef>
                        <a:spcAft>
                          <a:spcPts val="0"/>
                        </a:spcAft>
                        <a:buNone/>
                      </a:pPr>
                      <a:r>
                        <a:rPr lang="en-GB" sz="1100" b="0" i="0" u="none" strike="noStrike" kern="1200" cap="none" spc="0" normalizeH="0" baseline="0" noProof="0">
                          <a:ln>
                            <a:noFill/>
                          </a:ln>
                          <a:solidFill>
                            <a:srgbClr val="000000"/>
                          </a:solidFill>
                          <a:effectLst/>
                          <a:uLnTx/>
                          <a:uFillTx/>
                          <a:latin typeface="Lexend" pitchFamily="2" charset="0"/>
                        </a:rPr>
                        <a:t>473</a:t>
                      </a:r>
                      <a:endParaRPr lang="en-US" sz="1100">
                        <a:latin typeface="Lexend" pitchFamily="2" charset="0"/>
                      </a:endParaRPr>
                    </a:p>
                    <a:p>
                      <a:pPr marL="0" lvl="0" indent="0" algn="ctr">
                        <a:lnSpc>
                          <a:spcPct val="100000"/>
                        </a:lnSpc>
                        <a:spcBef>
                          <a:spcPts val="0"/>
                        </a:spcBef>
                        <a:spcAft>
                          <a:spcPts val="0"/>
                        </a:spcAft>
                        <a:buNone/>
                      </a:pPr>
                      <a:r>
                        <a:rPr lang="en-GB" sz="1100" b="0" i="0" u="none" strike="noStrike" kern="1200" cap="none" spc="0" normalizeH="0" baseline="0" noProof="0">
                          <a:ln>
                            <a:noFill/>
                          </a:ln>
                          <a:solidFill>
                            <a:srgbClr val="000000"/>
                          </a:solidFill>
                          <a:effectLst/>
                          <a:uLnTx/>
                          <a:uFillTx/>
                          <a:latin typeface="Lexend" pitchFamily="2" charset="0"/>
                        </a:rPr>
                        <a:t>(Sep 24)</a:t>
                      </a:r>
                    </a:p>
                    <a:p>
                      <a:pPr marL="0" marR="0" lvl="0" indent="0" algn="ctr" rtl="0" eaLnBrk="1" fontAlgn="auto" latinLnBrk="0" hangingPunct="1">
                        <a:lnSpc>
                          <a:spcPct val="100000"/>
                        </a:lnSpc>
                        <a:spcBef>
                          <a:spcPts val="0"/>
                        </a:spcBef>
                        <a:spcAft>
                          <a:spcPts val="0"/>
                        </a:spcAft>
                        <a:buClrTx/>
                        <a:buSzTx/>
                        <a:buFontTx/>
                        <a:buNone/>
                      </a:pPr>
                      <a:endParaRPr lang="en-GB" sz="1100" b="0" i="0" u="none" strike="noStrike" kern="1200" cap="none" spc="0" normalizeH="0" baseline="0" noProof="0">
                        <a:ln>
                          <a:noFill/>
                        </a:ln>
                        <a:solidFill>
                          <a:srgbClr val="000000"/>
                        </a:solidFill>
                        <a:effectLst/>
                        <a:uLnTx/>
                        <a:uFillTx/>
                        <a:latin typeface="Lexend" pitchFamily="2" charset="0"/>
                      </a:endParaRPr>
                    </a:p>
                  </a:txBody>
                  <a:tcPr marL="9349" marR="9349" marT="9349"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1" i="0" u="none" strike="noStrike" noProof="0">
                          <a:solidFill>
                            <a:srgbClr val="000000"/>
                          </a:solidFill>
                          <a:effectLst/>
                          <a:latin typeface="Lexend" pitchFamily="2" charset="0"/>
                        </a:rPr>
                        <a:t>365,467</a:t>
                      </a:r>
                    </a:p>
                    <a:p>
                      <a:pPr lvl="0" algn="ctr">
                        <a:buNone/>
                      </a:pPr>
                      <a:r>
                        <a:rPr lang="en-GB" sz="1100" b="1" i="0" u="none" strike="noStrike" noProof="0">
                          <a:solidFill>
                            <a:srgbClr val="000000"/>
                          </a:solidFill>
                          <a:effectLst/>
                          <a:latin typeface="Lexend" pitchFamily="2" charset="0"/>
                        </a:rPr>
                        <a:t>(Sep 25)</a:t>
                      </a:r>
                    </a:p>
                    <a:p>
                      <a:pPr lvl="0" algn="ctr">
                        <a:buNone/>
                      </a:pPr>
                      <a:endParaRPr lang="en-GB" sz="1100" b="1" i="0" u="none" strike="noStrike" noProof="0">
                        <a:solidFill>
                          <a:srgbClr val="000000"/>
                        </a:solidFill>
                        <a:effectLst/>
                        <a:latin typeface="Lexend" pitchFamily="2" charset="0"/>
                      </a:endParaRPr>
                    </a:p>
                    <a:p>
                      <a:pPr lvl="0" algn="ctr">
                        <a:buNone/>
                      </a:pPr>
                      <a:endParaRPr lang="en-GB" sz="1100" b="1" i="0" u="none" strike="noStrike" noProof="0">
                        <a:solidFill>
                          <a:srgbClr val="000000"/>
                        </a:solidFill>
                        <a:effectLst/>
                        <a:latin typeface="Lexend" pitchFamily="2" charset="0"/>
                      </a:endParaRPr>
                    </a:p>
                    <a:p>
                      <a:pPr lvl="0" algn="ctr">
                        <a:buNone/>
                      </a:pPr>
                      <a:r>
                        <a:rPr lang="en-GB" sz="1100" b="1" i="0" u="none" strike="noStrike" noProof="0">
                          <a:solidFill>
                            <a:srgbClr val="000000"/>
                          </a:solidFill>
                          <a:effectLst/>
                          <a:latin typeface="Lexend" pitchFamily="2" charset="0"/>
                        </a:rPr>
                        <a:t>2730</a:t>
                      </a:r>
                      <a:endParaRPr lang="en-US" sz="1100">
                        <a:latin typeface="Lexend" pitchFamily="2" charset="0"/>
                      </a:endParaRPr>
                    </a:p>
                    <a:p>
                      <a:pPr lvl="0" algn="ctr">
                        <a:buNone/>
                      </a:pPr>
                      <a:r>
                        <a:rPr lang="en-GB" sz="1100" b="1" i="0" u="none" strike="noStrike" noProof="0">
                          <a:solidFill>
                            <a:srgbClr val="000000"/>
                          </a:solidFill>
                          <a:effectLst/>
                          <a:latin typeface="Lexend" pitchFamily="2" charset="0"/>
                        </a:rPr>
                        <a:t>(Sep 25)</a:t>
                      </a:r>
                    </a:p>
                    <a:p>
                      <a:pPr lvl="0" algn="ctr">
                        <a:buNone/>
                      </a:pPr>
                      <a:endParaRPr lang="en-GB" sz="1100" b="1" i="0" u="none" strike="noStrike" noProof="0">
                        <a:solidFill>
                          <a:srgbClr val="000000"/>
                        </a:solidFill>
                        <a:effectLst/>
                        <a:latin typeface="Lexend" pitchFamily="2" charset="0"/>
                      </a:endParaRPr>
                    </a:p>
                  </a:txBody>
                  <a:tcPr marL="9349" marR="9349" marT="93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100">
                          <a:latin typeface="Lexend" pitchFamily="2" charset="0"/>
                        </a:rPr>
                        <a:t>-</a:t>
                      </a:r>
                    </a:p>
                    <a:p>
                      <a:pPr algn="ctr"/>
                      <a:endParaRPr lang="en-GB" sz="1100">
                        <a:latin typeface="Lexend" pitchFamily="2" charset="0"/>
                      </a:endParaRPr>
                    </a:p>
                    <a:p>
                      <a:pPr algn="ctr"/>
                      <a:endParaRPr lang="en-GB" sz="1100">
                        <a:latin typeface="Lexend" pitchFamily="2" charset="0"/>
                      </a:endParaRPr>
                    </a:p>
                    <a:p>
                      <a:pPr algn="ctr"/>
                      <a:endParaRPr lang="en-GB" sz="1100">
                        <a:latin typeface="Lexend" pitchFamily="2" charset="0"/>
                      </a:endParaRPr>
                    </a:p>
                    <a:p>
                      <a:pPr algn="ctr"/>
                      <a:r>
                        <a:rPr lang="en-GB" sz="1100">
                          <a:latin typeface="Lexend" pitchFamily="2" charset="0"/>
                        </a:rPr>
                        <a: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33102108"/>
                  </a:ext>
                </a:extLst>
              </a:tr>
            </a:tbl>
          </a:graphicData>
        </a:graphic>
      </p:graphicFrame>
      <p:graphicFrame>
        <p:nvGraphicFramePr>
          <p:cNvPr id="8" name="Table 7">
            <a:extLst>
              <a:ext uri="{FF2B5EF4-FFF2-40B4-BE49-F238E27FC236}">
                <a16:creationId xmlns:a16="http://schemas.microsoft.com/office/drawing/2014/main" id="{38EEF177-83E9-93EC-342E-93CC2C63AF89}"/>
              </a:ext>
            </a:extLst>
          </p:cNvPr>
          <p:cNvGraphicFramePr>
            <a:graphicFrameLocks noGrp="1"/>
          </p:cNvGraphicFramePr>
          <p:nvPr>
            <p:extLst>
              <p:ext uri="{D42A27DB-BD31-4B8C-83A1-F6EECF244321}">
                <p14:modId xmlns:p14="http://schemas.microsoft.com/office/powerpoint/2010/main" val="4149026555"/>
              </p:ext>
            </p:extLst>
          </p:nvPr>
        </p:nvGraphicFramePr>
        <p:xfrm>
          <a:off x="5540278" y="3480215"/>
          <a:ext cx="887239" cy="1984242"/>
        </p:xfrm>
        <a:graphic>
          <a:graphicData uri="http://schemas.openxmlformats.org/drawingml/2006/table">
            <a:tbl>
              <a:tblPr/>
              <a:tblGrid>
                <a:gridCol w="887239">
                  <a:extLst>
                    <a:ext uri="{9D8B030D-6E8A-4147-A177-3AD203B41FA5}">
                      <a16:colId xmlns:a16="http://schemas.microsoft.com/office/drawing/2014/main" val="1596837711"/>
                    </a:ext>
                  </a:extLst>
                </a:gridCol>
              </a:tblGrid>
              <a:tr h="1984242">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802379066"/>
                  </a:ext>
                </a:extLst>
              </a:tr>
            </a:tbl>
          </a:graphicData>
        </a:graphic>
      </p:graphicFrame>
      <p:sp>
        <p:nvSpPr>
          <p:cNvPr id="9" name="Rectangle: Rounded Corners 8">
            <a:extLst>
              <a:ext uri="{FF2B5EF4-FFF2-40B4-BE49-F238E27FC236}">
                <a16:creationId xmlns:a16="http://schemas.microsoft.com/office/drawing/2014/main" id="{5544F366-0C52-A816-2BE7-0915DA71F631}"/>
              </a:ext>
            </a:extLst>
          </p:cNvPr>
          <p:cNvSpPr/>
          <p:nvPr/>
        </p:nvSpPr>
        <p:spPr>
          <a:xfrm>
            <a:off x="7537671" y="3428999"/>
            <a:ext cx="4568367" cy="1892257"/>
          </a:xfrm>
          <a:prstGeom prst="roundRect">
            <a:avLst>
              <a:gd name="adj" fmla="val 7195"/>
            </a:avLst>
          </a:prstGeom>
          <a:solidFill>
            <a:sysClr val="window" lastClr="FFFFFF">
              <a:lumMod val="85000"/>
              <a:alpha val="38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D19EC79-FFA7-578B-B9D6-E538AF183C95}"/>
              </a:ext>
            </a:extLst>
          </p:cNvPr>
          <p:cNvSpPr txBox="1"/>
          <p:nvPr/>
        </p:nvSpPr>
        <p:spPr>
          <a:xfrm>
            <a:off x="7577445" y="3525923"/>
            <a:ext cx="4568366" cy="18928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ea typeface="Calibri"/>
                <a:cs typeface="Calibri"/>
              </a:rPr>
              <a:t>Early Years Placements and Funding: </a:t>
            </a:r>
          </a:p>
          <a:p>
            <a:pPr marL="0" marR="0" lvl="0" indent="0" defTabSz="914400" eaLnBrk="1" fontAlgn="auto" latinLnBrk="0" hangingPunct="1">
              <a:lnSpc>
                <a:spcPct val="100000"/>
              </a:lnSpc>
              <a:spcBef>
                <a:spcPts val="0"/>
              </a:spcBef>
              <a:spcAft>
                <a:spcPts val="0"/>
              </a:spcAft>
              <a:buClrTx/>
              <a:buSzTx/>
              <a:buFontTx/>
              <a:buNone/>
              <a:tabLst/>
              <a:defRPr/>
            </a:pPr>
            <a:r>
              <a:rPr lang="en-GB" sz="1100" kern="0">
                <a:solidFill>
                  <a:srgbClr val="000000"/>
                </a:solidFill>
                <a:latin typeface="Lexend" pitchFamily="2" charset="0"/>
                <a:ea typeface="Calibri"/>
                <a:cs typeface="Calibri"/>
              </a:rPr>
              <a:t>All</a:t>
            </a:r>
            <a:r>
              <a:rPr kumimoji="0" lang="en-GB" sz="1100" b="0" i="0" u="none" strike="noStrike" kern="0" cap="none" spc="0" normalizeH="0" baseline="0" noProof="0">
                <a:ln>
                  <a:noFill/>
                </a:ln>
                <a:solidFill>
                  <a:srgbClr val="000000"/>
                </a:solidFill>
                <a:effectLst/>
                <a:uLnTx/>
                <a:uFillTx/>
                <a:latin typeface="Lexend" pitchFamily="2" charset="0"/>
                <a:ea typeface="Calibri"/>
                <a:cs typeface="Calibri"/>
              </a:rPr>
              <a:t> data shown is taken from the latest available data pack shared by DfE. Based on the wave of changes to EY funding over the coming two years, the pack forecasts the likely shortfall in hours and equates these to the number of additional places needed to meet anticipated demand.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Lexend" pitchFamily="2" charset="0"/>
                <a:ea typeface="Calibri"/>
                <a:cs typeface="Calibri"/>
              </a:rPr>
              <a:t>Demand is variable across the county with some wards/districts expected to have a surplus of places whereas others have a significant shortfall.</a:t>
            </a:r>
          </a:p>
          <a:p>
            <a:endParaRPr lang="en-GB"/>
          </a:p>
        </p:txBody>
      </p:sp>
      <p:graphicFrame>
        <p:nvGraphicFramePr>
          <p:cNvPr id="12" name="Table 11">
            <a:extLst>
              <a:ext uri="{FF2B5EF4-FFF2-40B4-BE49-F238E27FC236}">
                <a16:creationId xmlns:a16="http://schemas.microsoft.com/office/drawing/2014/main" id="{04885C98-AD29-636B-39DC-CB2BA773384D}"/>
              </a:ext>
            </a:extLst>
          </p:cNvPr>
          <p:cNvGraphicFramePr>
            <a:graphicFrameLocks noGrp="1"/>
          </p:cNvGraphicFramePr>
          <p:nvPr>
            <p:extLst>
              <p:ext uri="{D42A27DB-BD31-4B8C-83A1-F6EECF244321}">
                <p14:modId xmlns:p14="http://schemas.microsoft.com/office/powerpoint/2010/main" val="682397323"/>
              </p:ext>
            </p:extLst>
          </p:nvPr>
        </p:nvGraphicFramePr>
        <p:xfrm>
          <a:off x="908609" y="491896"/>
          <a:ext cx="6529100" cy="2382573"/>
        </p:xfrm>
        <a:graphic>
          <a:graphicData uri="http://schemas.openxmlformats.org/drawingml/2006/table">
            <a:tbl>
              <a:tblPr firstRow="1" bandRow="1">
                <a:tableStyleId>{5940675A-B579-460E-94D1-54222C63F5DA}</a:tableStyleId>
              </a:tblPr>
              <a:tblGrid>
                <a:gridCol w="2019464">
                  <a:extLst>
                    <a:ext uri="{9D8B030D-6E8A-4147-A177-3AD203B41FA5}">
                      <a16:colId xmlns:a16="http://schemas.microsoft.com/office/drawing/2014/main" val="486840226"/>
                    </a:ext>
                  </a:extLst>
                </a:gridCol>
                <a:gridCol w="877970">
                  <a:extLst>
                    <a:ext uri="{9D8B030D-6E8A-4147-A177-3AD203B41FA5}">
                      <a16:colId xmlns:a16="http://schemas.microsoft.com/office/drawing/2014/main" val="2458892471"/>
                    </a:ext>
                  </a:extLst>
                </a:gridCol>
                <a:gridCol w="895328">
                  <a:extLst>
                    <a:ext uri="{9D8B030D-6E8A-4147-A177-3AD203B41FA5}">
                      <a16:colId xmlns:a16="http://schemas.microsoft.com/office/drawing/2014/main" val="2946793317"/>
                    </a:ext>
                  </a:extLst>
                </a:gridCol>
                <a:gridCol w="895328">
                  <a:extLst>
                    <a:ext uri="{9D8B030D-6E8A-4147-A177-3AD203B41FA5}">
                      <a16:colId xmlns:a16="http://schemas.microsoft.com/office/drawing/2014/main" val="4062735311"/>
                    </a:ext>
                  </a:extLst>
                </a:gridCol>
                <a:gridCol w="922735">
                  <a:extLst>
                    <a:ext uri="{9D8B030D-6E8A-4147-A177-3AD203B41FA5}">
                      <a16:colId xmlns:a16="http://schemas.microsoft.com/office/drawing/2014/main" val="1413525871"/>
                    </a:ext>
                  </a:extLst>
                </a:gridCol>
                <a:gridCol w="918275">
                  <a:extLst>
                    <a:ext uri="{9D8B030D-6E8A-4147-A177-3AD203B41FA5}">
                      <a16:colId xmlns:a16="http://schemas.microsoft.com/office/drawing/2014/main" val="2056395811"/>
                    </a:ext>
                  </a:extLst>
                </a:gridCol>
              </a:tblGrid>
              <a:tr h="1032104">
                <a:tc>
                  <a:txBody>
                    <a:bodyPr/>
                    <a:lstStyle/>
                    <a:p>
                      <a:pPr marL="0" lvl="0" indent="0" algn="l">
                        <a:buNone/>
                      </a:pPr>
                      <a:r>
                        <a:rPr lang="en-GB" sz="1100" b="1" u="none" strike="noStrike">
                          <a:effectLst/>
                          <a:latin typeface="Lexend" pitchFamily="2" charset="0"/>
                        </a:rPr>
                        <a:t>NEW MEASURE:</a:t>
                      </a:r>
                    </a:p>
                    <a:p>
                      <a:pPr marL="0" lvl="0" indent="0" algn="l">
                        <a:buNone/>
                      </a:pPr>
                      <a:r>
                        <a:rPr lang="en-GB" sz="1100" b="0" u="none" strike="noStrike">
                          <a:effectLst/>
                          <a:latin typeface="Lexend" pitchFamily="2" charset="0"/>
                        </a:rPr>
                        <a:t>New school places created</a:t>
                      </a:r>
                    </a:p>
                    <a:p>
                      <a:endParaRPr lang="en-GB" sz="1100">
                        <a:latin typeface="Lexend" pitchFamily="2" charset="0"/>
                      </a:endParaRPr>
                    </a:p>
                  </a:txBody>
                  <a:tcPr anchor="c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solidFill>
                      <a:schemeClr val="bg1">
                        <a:lumMod val="95000"/>
                      </a:schemeClr>
                    </a:solidFill>
                  </a:tcPr>
                </a:tc>
                <a:tc>
                  <a:txBody>
                    <a:bodyPr/>
                    <a:lstStyle/>
                    <a:p>
                      <a:pPr algn="ctr"/>
                      <a:endParaRPr lang="en-GB" sz="1000" b="0">
                        <a:latin typeface="Lexend" pitchFamily="2" charset="0"/>
                      </a:endParaRPr>
                    </a:p>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p>
                      <a:pPr algn="ctr"/>
                      <a:endParaRPr lang="en-GB" sz="1000" b="0">
                        <a:latin typeface="Lexend" pitchFamily="2" charset="0"/>
                      </a:endParaRPr>
                    </a:p>
                  </a:txBody>
                  <a:tcPr anchor="c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 23/24</a:t>
                      </a: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 2023/24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GB" sz="1100" b="1">
                          <a:latin typeface="Lexend" pitchFamily="2" charset="0"/>
                        </a:rPr>
                        <a:t>Targets </a:t>
                      </a:r>
                    </a:p>
                    <a:p>
                      <a:pPr algn="ctr"/>
                      <a:r>
                        <a:rPr lang="en-GB" sz="1100" b="1">
                          <a:latin typeface="Lexend" pitchFamily="2" charset="0"/>
                        </a:rPr>
                        <a:t>2024/25</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824049344"/>
                  </a:ext>
                </a:extLst>
              </a:tr>
              <a:tr h="1289894">
                <a:tc>
                  <a:txBody>
                    <a:bodyPr/>
                    <a:lstStyle/>
                    <a:p>
                      <a:r>
                        <a:rPr lang="en-GB" sz="1100">
                          <a:latin typeface="Lexend" pitchFamily="2" charset="0"/>
                        </a:rPr>
                        <a:t>Primary</a:t>
                      </a:r>
                    </a:p>
                    <a:p>
                      <a:endParaRPr lang="en-GB" sz="1100">
                        <a:latin typeface="Lexend" pitchFamily="2" charset="0"/>
                      </a:endParaRPr>
                    </a:p>
                    <a:p>
                      <a:endParaRPr lang="en-GB" sz="1100">
                        <a:latin typeface="Lexend" pitchFamily="2" charset="0"/>
                      </a:endParaRPr>
                    </a:p>
                    <a:p>
                      <a:r>
                        <a:rPr lang="en-GB" sz="1100">
                          <a:latin typeface="Lexend" pitchFamily="2" charset="0"/>
                        </a:rPr>
                        <a:t>Secondary</a:t>
                      </a:r>
                    </a:p>
                    <a:p>
                      <a:endParaRPr lang="en-GB" sz="1100">
                        <a:latin typeface="Lexend" pitchFamily="2" charset="0"/>
                      </a:endParaRPr>
                    </a:p>
                    <a:p>
                      <a:endParaRPr lang="en-GB" sz="1100">
                        <a:latin typeface="Lexend" pitchFamily="2" charset="0"/>
                      </a:endParaRPr>
                    </a:p>
                    <a:p>
                      <a:r>
                        <a:rPr lang="en-GB" sz="1100">
                          <a:latin typeface="Lexend" pitchFamily="2" charset="0"/>
                        </a:rPr>
                        <a:t>Special</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a:t>
                      </a:r>
                    </a:p>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a:t>
                      </a: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a:t>
                      </a:r>
                    </a:p>
                  </a:txBody>
                  <a:tcPr marL="7620" marR="7620" marT="7620" marB="0"/>
                </a:tc>
                <a:tc>
                  <a:txBody>
                    <a:bodyPr/>
                    <a:lstStyle/>
                    <a:p>
                      <a:pPr marL="0" lvl="0" indent="0" algn="ctr">
                        <a:lnSpc>
                          <a:spcPct val="100000"/>
                        </a:lnSpc>
                        <a:spcBef>
                          <a:spcPts val="0"/>
                        </a:spcBef>
                        <a:spcAft>
                          <a:spcPts val="0"/>
                        </a:spcAft>
                        <a:buNone/>
                      </a:pPr>
                      <a:r>
                        <a:rPr lang="en-US" sz="1100" b="0">
                          <a:latin typeface="Lexend" pitchFamily="2" charset="0"/>
                        </a:rPr>
                        <a:t>305</a:t>
                      </a:r>
                    </a:p>
                    <a:p>
                      <a:pPr marL="0" lvl="0" indent="0" algn="ctr">
                        <a:lnSpc>
                          <a:spcPct val="100000"/>
                        </a:lnSpc>
                        <a:spcBef>
                          <a:spcPts val="0"/>
                        </a:spcBef>
                        <a:spcAft>
                          <a:spcPts val="0"/>
                        </a:spcAft>
                        <a:buNone/>
                      </a:pPr>
                      <a:r>
                        <a:rPr lang="en-US" sz="1100" b="0">
                          <a:latin typeface="Lexend" pitchFamily="2" charset="0"/>
                        </a:rPr>
                        <a:t>(21/22)</a:t>
                      </a:r>
                    </a:p>
                    <a:p>
                      <a:pPr marL="0" lvl="0" indent="0" algn="ctr">
                        <a:lnSpc>
                          <a:spcPct val="100000"/>
                        </a:lnSpc>
                        <a:spcBef>
                          <a:spcPts val="0"/>
                        </a:spcBef>
                        <a:spcAft>
                          <a:spcPts val="0"/>
                        </a:spcAft>
                        <a:buNone/>
                      </a:pPr>
                      <a:endParaRPr lang="en-US" sz="1100" b="0">
                        <a:latin typeface="Lexend" pitchFamily="2" charset="0"/>
                      </a:endParaRPr>
                    </a:p>
                    <a:p>
                      <a:pPr marL="0" lvl="0" indent="0" algn="ctr">
                        <a:lnSpc>
                          <a:spcPct val="100000"/>
                        </a:lnSpc>
                        <a:spcBef>
                          <a:spcPts val="0"/>
                        </a:spcBef>
                        <a:spcAft>
                          <a:spcPts val="0"/>
                        </a:spcAft>
                        <a:buNone/>
                      </a:pPr>
                      <a:r>
                        <a:rPr lang="en-US" sz="1100" b="0">
                          <a:latin typeface="Lexend" pitchFamily="2" charset="0"/>
                        </a:rPr>
                        <a:t>900</a:t>
                      </a:r>
                    </a:p>
                    <a:p>
                      <a:pPr marL="0" lvl="0" indent="0" algn="ctr">
                        <a:lnSpc>
                          <a:spcPct val="100000"/>
                        </a:lnSpc>
                        <a:spcBef>
                          <a:spcPts val="0"/>
                        </a:spcBef>
                        <a:spcAft>
                          <a:spcPts val="0"/>
                        </a:spcAft>
                        <a:buNone/>
                      </a:pPr>
                      <a:r>
                        <a:rPr lang="en-US" sz="1100" b="0">
                          <a:latin typeface="Lexend" pitchFamily="2" charset="0"/>
                        </a:rPr>
                        <a:t>(21/22)</a:t>
                      </a:r>
                    </a:p>
                    <a:p>
                      <a:pPr marL="0" lvl="0" indent="0" algn="ctr">
                        <a:lnSpc>
                          <a:spcPct val="100000"/>
                        </a:lnSpc>
                        <a:spcBef>
                          <a:spcPts val="0"/>
                        </a:spcBef>
                        <a:spcAft>
                          <a:spcPts val="0"/>
                        </a:spcAft>
                        <a:buNone/>
                      </a:pPr>
                      <a:endParaRPr lang="en-US" sz="1100" b="0">
                        <a:latin typeface="Lexend" pitchFamily="2" charset="0"/>
                      </a:endParaRPr>
                    </a:p>
                    <a:p>
                      <a:pPr marL="0" lvl="0" indent="0" algn="ctr">
                        <a:lnSpc>
                          <a:spcPct val="100000"/>
                        </a:lnSpc>
                        <a:spcBef>
                          <a:spcPts val="0"/>
                        </a:spcBef>
                        <a:spcAft>
                          <a:spcPts val="0"/>
                        </a:spcAft>
                        <a:buNone/>
                      </a:pPr>
                      <a:r>
                        <a:rPr lang="en-US" sz="1100" b="0">
                          <a:latin typeface="Lexend" pitchFamily="2" charset="0"/>
                        </a:rPr>
                        <a:t>-</a:t>
                      </a:r>
                    </a:p>
                    <a:p>
                      <a:pPr marL="0" lvl="0" indent="0" algn="ctr">
                        <a:lnSpc>
                          <a:spcPct val="100000"/>
                        </a:lnSpc>
                        <a:spcBef>
                          <a:spcPts val="0"/>
                        </a:spcBef>
                        <a:spcAft>
                          <a:spcPts val="0"/>
                        </a:spcAft>
                        <a:buNone/>
                      </a:pPr>
                      <a:endParaRPr lang="en-US" sz="1100" b="0">
                        <a:latin typeface="Lexend" pitchFamily="2" charset="0"/>
                      </a:endParaRPr>
                    </a:p>
                  </a:txBody>
                  <a:tcPr marL="9349" marR="9349" marT="9349"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ctr">
                        <a:lnSpc>
                          <a:spcPct val="100000"/>
                        </a:lnSpc>
                        <a:spcBef>
                          <a:spcPts val="0"/>
                        </a:spcBef>
                        <a:spcAft>
                          <a:spcPts val="0"/>
                        </a:spcAft>
                        <a:buNone/>
                      </a:pPr>
                      <a:r>
                        <a:rPr lang="en-US" sz="1100" b="0">
                          <a:latin typeface="Lexend" pitchFamily="2" charset="0"/>
                        </a:rPr>
                        <a:t>350</a:t>
                      </a:r>
                    </a:p>
                    <a:p>
                      <a:pPr marL="0" lvl="0" indent="0" algn="ctr">
                        <a:lnSpc>
                          <a:spcPct val="100000"/>
                        </a:lnSpc>
                        <a:spcBef>
                          <a:spcPts val="0"/>
                        </a:spcBef>
                        <a:spcAft>
                          <a:spcPts val="0"/>
                        </a:spcAft>
                        <a:buNone/>
                      </a:pPr>
                      <a:r>
                        <a:rPr lang="en-US" sz="1100" b="0">
                          <a:latin typeface="Lexend" pitchFamily="2" charset="0"/>
                        </a:rPr>
                        <a:t>(22/23)</a:t>
                      </a:r>
                    </a:p>
                    <a:p>
                      <a:pPr marL="0" lvl="0" indent="0" algn="ctr">
                        <a:lnSpc>
                          <a:spcPct val="100000"/>
                        </a:lnSpc>
                        <a:spcBef>
                          <a:spcPts val="0"/>
                        </a:spcBef>
                        <a:spcAft>
                          <a:spcPts val="0"/>
                        </a:spcAft>
                        <a:buNone/>
                      </a:pPr>
                      <a:endParaRPr lang="en-US" sz="1100" b="0">
                        <a:latin typeface="Lexend" pitchFamily="2" charset="0"/>
                      </a:endParaRPr>
                    </a:p>
                    <a:p>
                      <a:pPr marL="0" lvl="0" indent="0" algn="ctr">
                        <a:lnSpc>
                          <a:spcPct val="100000"/>
                        </a:lnSpc>
                        <a:spcBef>
                          <a:spcPts val="0"/>
                        </a:spcBef>
                        <a:spcAft>
                          <a:spcPts val="0"/>
                        </a:spcAft>
                        <a:buNone/>
                      </a:pPr>
                      <a:r>
                        <a:rPr lang="en-US" sz="1100" b="0">
                          <a:latin typeface="Lexend" pitchFamily="2" charset="0"/>
                        </a:rPr>
                        <a:t>450</a:t>
                      </a:r>
                    </a:p>
                    <a:p>
                      <a:pPr marL="0" lvl="0" indent="0" algn="ctr">
                        <a:lnSpc>
                          <a:spcPct val="100000"/>
                        </a:lnSpc>
                        <a:spcBef>
                          <a:spcPts val="0"/>
                        </a:spcBef>
                        <a:spcAft>
                          <a:spcPts val="0"/>
                        </a:spcAft>
                        <a:buNone/>
                      </a:pPr>
                      <a:r>
                        <a:rPr lang="en-US" sz="1100" b="0">
                          <a:latin typeface="Lexend" pitchFamily="2" charset="0"/>
                        </a:rPr>
                        <a:t>(22/23)</a:t>
                      </a:r>
                    </a:p>
                    <a:p>
                      <a:pPr marL="0" lvl="0" indent="0" algn="ctr">
                        <a:lnSpc>
                          <a:spcPct val="100000"/>
                        </a:lnSpc>
                        <a:spcBef>
                          <a:spcPts val="0"/>
                        </a:spcBef>
                        <a:spcAft>
                          <a:spcPts val="0"/>
                        </a:spcAft>
                        <a:buNone/>
                      </a:pPr>
                      <a:endParaRPr lang="en-US" sz="1100" b="0">
                        <a:latin typeface="Lexend" pitchFamily="2" charset="0"/>
                      </a:endParaRPr>
                    </a:p>
                    <a:p>
                      <a:pPr marL="0" lvl="0" indent="0" algn="ctr">
                        <a:lnSpc>
                          <a:spcPct val="100000"/>
                        </a:lnSpc>
                        <a:spcBef>
                          <a:spcPts val="0"/>
                        </a:spcBef>
                        <a:spcAft>
                          <a:spcPts val="0"/>
                        </a:spcAft>
                        <a:buNone/>
                      </a:pPr>
                      <a:r>
                        <a:rPr lang="en-US" sz="1100" b="0">
                          <a:latin typeface="Lexend" pitchFamily="2" charset="0"/>
                        </a:rPr>
                        <a:t>-</a:t>
                      </a:r>
                    </a:p>
                  </a:txBody>
                  <a:tcPr marL="9349" marR="9349" marT="9349"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1" i="0" u="none" strike="noStrike">
                          <a:solidFill>
                            <a:srgbClr val="000000"/>
                          </a:solidFill>
                          <a:effectLst/>
                          <a:latin typeface="Lexend" pitchFamily="2" charset="0"/>
                        </a:rPr>
                        <a:t>340</a:t>
                      </a:r>
                    </a:p>
                    <a:p>
                      <a:pPr lvl="0" algn="ctr">
                        <a:buNone/>
                      </a:pPr>
                      <a:r>
                        <a:rPr lang="en-GB" sz="1100" b="1" i="0" u="none" strike="noStrike">
                          <a:solidFill>
                            <a:srgbClr val="000000"/>
                          </a:solidFill>
                          <a:effectLst/>
                          <a:latin typeface="Lexend" pitchFamily="2" charset="0"/>
                        </a:rPr>
                        <a:t>(23/24)</a:t>
                      </a:r>
                    </a:p>
                    <a:p>
                      <a:pPr lvl="0" algn="ctr">
                        <a:buNone/>
                      </a:pPr>
                      <a:endParaRPr lang="en-GB" sz="1100" b="1" i="0" u="none" strike="noStrike">
                        <a:solidFill>
                          <a:srgbClr val="000000"/>
                        </a:solidFill>
                        <a:effectLst/>
                        <a:latin typeface="Lexend" pitchFamily="2" charset="0"/>
                      </a:endParaRPr>
                    </a:p>
                    <a:p>
                      <a:pPr lvl="0" algn="ctr">
                        <a:buNone/>
                      </a:pPr>
                      <a:r>
                        <a:rPr lang="en-GB" sz="1100" b="1" i="0" u="none" strike="noStrike">
                          <a:solidFill>
                            <a:srgbClr val="000000"/>
                          </a:solidFill>
                          <a:effectLst/>
                          <a:latin typeface="Lexend" pitchFamily="2" charset="0"/>
                        </a:rPr>
                        <a:t>0</a:t>
                      </a:r>
                    </a:p>
                    <a:p>
                      <a:pPr lvl="0" algn="ctr">
                        <a:buNone/>
                      </a:pPr>
                      <a:r>
                        <a:rPr lang="en-GB" sz="1100" b="1" i="0" u="none" strike="noStrike">
                          <a:solidFill>
                            <a:srgbClr val="000000"/>
                          </a:solidFill>
                          <a:effectLst/>
                          <a:latin typeface="Lexend" pitchFamily="2" charset="0"/>
                        </a:rPr>
                        <a:t>(23/24)</a:t>
                      </a:r>
                    </a:p>
                    <a:p>
                      <a:pPr lvl="0" algn="ctr">
                        <a:buNone/>
                      </a:pPr>
                      <a:endParaRPr lang="en-GB" sz="1100" b="0" i="0" u="none" strike="noStrike">
                        <a:solidFill>
                          <a:srgbClr val="000000"/>
                        </a:solidFill>
                        <a:effectLst/>
                        <a:latin typeface="Lexend" pitchFamily="2" charset="0"/>
                      </a:endParaRPr>
                    </a:p>
                    <a:p>
                      <a:pPr lvl="0" algn="ctr">
                        <a:buNone/>
                      </a:pPr>
                      <a:r>
                        <a:rPr lang="en-GB" sz="1100" b="0" i="0" u="none" strike="noStrike">
                          <a:solidFill>
                            <a:srgbClr val="000000"/>
                          </a:solidFill>
                          <a:effectLst/>
                          <a:latin typeface="Lexend" pitchFamily="2" charset="0"/>
                        </a:rPr>
                        <a:t>-</a:t>
                      </a:r>
                    </a:p>
                  </a:txBody>
                  <a:tcPr marL="9349" marR="9349" marT="93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chemeClr val="tx1"/>
                        </a:solidFill>
                        <a:effectLst/>
                        <a:latin typeface="Lexend" pitchFamily="2" charset="0"/>
                      </a:endParaRPr>
                    </a:p>
                    <a:p>
                      <a:pPr lvl="0" algn="ctr">
                        <a:buNone/>
                      </a:pPr>
                      <a:r>
                        <a:rPr lang="en-GB" sz="1100" b="0" i="0" u="none" strike="noStrike">
                          <a:solidFill>
                            <a:schemeClr val="tx1"/>
                          </a:solidFill>
                          <a:effectLst/>
                          <a:latin typeface="Lexend" pitchFamily="2" charset="0"/>
                        </a:rPr>
                        <a:t>1,485</a:t>
                      </a:r>
                    </a:p>
                    <a:p>
                      <a:pPr lvl="0" algn="ctr">
                        <a:buNone/>
                      </a:pPr>
                      <a:endParaRPr lang="en-GB" sz="1100" b="0" i="0" u="none" strike="noStrike">
                        <a:solidFill>
                          <a:schemeClr val="tx1"/>
                        </a:solidFill>
                        <a:effectLst/>
                        <a:latin typeface="Lexend" pitchFamily="2" charset="0"/>
                      </a:endParaRPr>
                    </a:p>
                    <a:p>
                      <a:pPr lvl="0" algn="ctr">
                        <a:buNone/>
                      </a:pPr>
                      <a:endParaRPr lang="en-GB" sz="1100" b="0" i="0" u="none" strike="noStrike">
                        <a:solidFill>
                          <a:schemeClr val="tx1"/>
                        </a:solidFill>
                        <a:effectLst/>
                        <a:latin typeface="Lexend" pitchFamily="2" charset="0"/>
                      </a:endParaRPr>
                    </a:p>
                    <a:p>
                      <a:pPr lvl="0" algn="ctr">
                        <a:buNone/>
                      </a:pPr>
                      <a:r>
                        <a:rPr lang="en-GB" sz="1100" b="0" i="0" u="none" strike="noStrike">
                          <a:solidFill>
                            <a:schemeClr val="tx1"/>
                          </a:solidFill>
                          <a:effectLst/>
                          <a:latin typeface="Lexend" pitchFamily="2" charset="0"/>
                        </a:rPr>
                        <a:t>1,170</a:t>
                      </a:r>
                    </a:p>
                    <a:p>
                      <a:pPr lvl="0" algn="ctr">
                        <a:buNone/>
                      </a:pPr>
                      <a:endParaRPr lang="en-GB" sz="1100" b="0" i="0" u="none" strike="noStrike">
                        <a:solidFill>
                          <a:schemeClr val="tx1"/>
                        </a:solidFill>
                        <a:effectLst/>
                        <a:latin typeface="Lexend" pitchFamily="2" charset="0"/>
                      </a:endParaRPr>
                    </a:p>
                    <a:p>
                      <a:pPr lvl="0" algn="ctr">
                        <a:buNone/>
                      </a:pPr>
                      <a:r>
                        <a:rPr lang="en-GB" sz="1100" b="0" i="0" u="none" strike="noStrike">
                          <a:solidFill>
                            <a:schemeClr val="tx1"/>
                          </a:solidFill>
                          <a:effectLst/>
                          <a:latin typeface="Lexend" pitchFamily="2" charset="0"/>
                        </a:rPr>
                        <a:t>-</a:t>
                      </a:r>
                    </a:p>
                  </a:txBody>
                  <a:tcPr marL="9349" marR="9349" marT="9349"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33102108"/>
                  </a:ext>
                </a:extLst>
              </a:tr>
            </a:tbl>
          </a:graphicData>
        </a:graphic>
      </p:graphicFrame>
      <p:cxnSp>
        <p:nvCxnSpPr>
          <p:cNvPr id="13" name="Straight Connector 12">
            <a:extLst>
              <a:ext uri="{FF2B5EF4-FFF2-40B4-BE49-F238E27FC236}">
                <a16:creationId xmlns:a16="http://schemas.microsoft.com/office/drawing/2014/main" id="{95DFE24B-2891-4C9D-B150-C2631EAC63D6}"/>
              </a:ext>
            </a:extLst>
          </p:cNvPr>
          <p:cNvCxnSpPr>
            <a:cxnSpLocks/>
          </p:cNvCxnSpPr>
          <p:nvPr/>
        </p:nvCxnSpPr>
        <p:spPr>
          <a:xfrm>
            <a:off x="932754" y="1938923"/>
            <a:ext cx="65291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249A6D47-FED7-DA2B-FA61-CB7D866A8AB5}"/>
              </a:ext>
            </a:extLst>
          </p:cNvPr>
          <p:cNvCxnSpPr>
            <a:cxnSpLocks/>
          </p:cNvCxnSpPr>
          <p:nvPr/>
        </p:nvCxnSpPr>
        <p:spPr>
          <a:xfrm>
            <a:off x="926629" y="2435401"/>
            <a:ext cx="652315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8">
            <a:extLst>
              <a:ext uri="{FF2B5EF4-FFF2-40B4-BE49-F238E27FC236}">
                <a16:creationId xmlns:a16="http://schemas.microsoft.com/office/drawing/2014/main" id="{CA68E268-E917-0B65-66DD-FE56028D8AD0}"/>
              </a:ext>
            </a:extLst>
          </p:cNvPr>
          <p:cNvSpPr/>
          <p:nvPr/>
        </p:nvSpPr>
        <p:spPr>
          <a:xfrm>
            <a:off x="7519649" y="852914"/>
            <a:ext cx="4568367" cy="1384995"/>
          </a:xfrm>
          <a:prstGeom prst="roundRect">
            <a:avLst>
              <a:gd name="adj" fmla="val 8137"/>
            </a:avLst>
          </a:prstGeom>
          <a:solidFill>
            <a:sysClr val="window" lastClr="FFFFFF">
              <a:lumMod val="85000"/>
              <a:alpha val="38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B283E303-CD58-AE23-6689-0D9D567A689C}"/>
              </a:ext>
            </a:extLst>
          </p:cNvPr>
          <p:cNvSpPr txBox="1"/>
          <p:nvPr/>
        </p:nvSpPr>
        <p:spPr>
          <a:xfrm>
            <a:off x="7485999" y="925239"/>
            <a:ext cx="4568366"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ea typeface="Calibri"/>
                <a:cs typeface="Calibri"/>
              </a:rPr>
              <a:t>New school places: </a:t>
            </a:r>
            <a:r>
              <a:rPr lang="en-GB" sz="1100" kern="0">
                <a:solidFill>
                  <a:srgbClr val="000000"/>
                </a:solidFill>
                <a:latin typeface="Lexend" pitchFamily="2" charset="0"/>
                <a:ea typeface="Calibri"/>
                <a:cs typeface="Calibri"/>
              </a:rPr>
              <a:t>Creation of new places is to meet demand,  and the required places varies to ensure that excess places are not created, according to adjusted forecasts.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Lexend" pitchFamily="2" charset="0"/>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Lexend" pitchFamily="2" charset="0"/>
                <a:ea typeface="Calibri"/>
                <a:cs typeface="Calibri"/>
              </a:rPr>
              <a:t>As a result of these adjustments, a 900-place secondary school initially planned for 2023/24 has been delayed for a year.</a:t>
            </a:r>
          </a:p>
          <a:p>
            <a:endParaRPr lang="en-GB"/>
          </a:p>
        </p:txBody>
      </p:sp>
      <p:sp>
        <p:nvSpPr>
          <p:cNvPr id="11" name="Content Placeholder 2">
            <a:extLst>
              <a:ext uri="{FF2B5EF4-FFF2-40B4-BE49-F238E27FC236}">
                <a16:creationId xmlns:a16="http://schemas.microsoft.com/office/drawing/2014/main" id="{F45EC8B5-3881-A6D4-8583-38E803E64C5E}"/>
              </a:ext>
            </a:extLst>
          </p:cNvPr>
          <p:cNvSpPr txBox="1">
            <a:spLocks/>
          </p:cNvSpPr>
          <p:nvPr/>
        </p:nvSpPr>
        <p:spPr>
          <a:xfrm>
            <a:off x="817109" y="6356581"/>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354565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19</a:t>
            </a:fld>
            <a:endParaRPr lang="en-GB">
              <a:latin typeface="Lexend" pitchFamily="2" charset="0"/>
            </a:endParaRPr>
          </a:p>
        </p:txBody>
      </p:sp>
      <p:sp>
        <p:nvSpPr>
          <p:cNvPr id="10" name="Rectangle: Rounded Corners 9">
            <a:extLst>
              <a:ext uri="{FF2B5EF4-FFF2-40B4-BE49-F238E27FC236}">
                <a16:creationId xmlns:a16="http://schemas.microsoft.com/office/drawing/2014/main" id="{05FD75FB-36B3-9D77-D1F9-E4F945AF1C23}"/>
              </a:ext>
            </a:extLst>
          </p:cNvPr>
          <p:cNvSpPr/>
          <p:nvPr/>
        </p:nvSpPr>
        <p:spPr>
          <a:xfrm>
            <a:off x="7463003" y="5060197"/>
            <a:ext cx="4647802" cy="1525800"/>
          </a:xfrm>
          <a:prstGeom prst="roundRect">
            <a:avLst>
              <a:gd name="adj" fmla="val 3970"/>
            </a:avLst>
          </a:prstGeom>
          <a:solidFill>
            <a:srgbClr val="EA8F16">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B5B38712-12D5-E1F0-B406-51512C5671C9}"/>
              </a:ext>
            </a:extLst>
          </p:cNvPr>
          <p:cNvSpPr/>
          <p:nvPr/>
        </p:nvSpPr>
        <p:spPr>
          <a:xfrm>
            <a:off x="7451835" y="64875"/>
            <a:ext cx="4647802" cy="4946013"/>
          </a:xfrm>
          <a:prstGeom prst="roundRect">
            <a:avLst>
              <a:gd name="adj" fmla="val 2257"/>
            </a:avLst>
          </a:prstGeom>
          <a:solidFill>
            <a:srgbClr val="729D4D">
              <a:alpha val="38000"/>
            </a:srgb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mn-ea"/>
              <a:cs typeface="Calibri"/>
            </a:endParaRPr>
          </a:p>
        </p:txBody>
      </p:sp>
      <p:sp>
        <p:nvSpPr>
          <p:cNvPr id="12" name="Title 4">
            <a:extLst>
              <a:ext uri="{FF2B5EF4-FFF2-40B4-BE49-F238E27FC236}">
                <a16:creationId xmlns:a16="http://schemas.microsoft.com/office/drawing/2014/main" id="{4DF7B534-D962-3B0B-518A-4DD8319AEF24}"/>
              </a:ext>
            </a:extLst>
          </p:cNvPr>
          <p:cNvSpPr txBox="1">
            <a:spLocks/>
          </p:cNvSpPr>
          <p:nvPr/>
        </p:nvSpPr>
        <p:spPr>
          <a:xfrm rot="16200000">
            <a:off x="-3054899" y="3053745"/>
            <a:ext cx="6858001" cy="750508"/>
          </a:xfrm>
          <a:prstGeom prst="rect">
            <a:avLst/>
          </a:prstGeom>
          <a:solidFill>
            <a:srgbClr val="C84674"/>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A Good Place for Children and Families to Grow </a:t>
            </a:r>
          </a:p>
        </p:txBody>
      </p:sp>
      <p:sp>
        <p:nvSpPr>
          <p:cNvPr id="13" name="TextBox 12">
            <a:extLst>
              <a:ext uri="{FF2B5EF4-FFF2-40B4-BE49-F238E27FC236}">
                <a16:creationId xmlns:a16="http://schemas.microsoft.com/office/drawing/2014/main" id="{28B87B05-9C46-1439-0E18-8EE82F0DF3F8}"/>
              </a:ext>
            </a:extLst>
          </p:cNvPr>
          <p:cNvSpPr txBox="1"/>
          <p:nvPr/>
        </p:nvSpPr>
        <p:spPr>
          <a:xfrm>
            <a:off x="7537939" y="114184"/>
            <a:ext cx="4454769" cy="4992032"/>
          </a:xfrm>
          <a:prstGeom prst="rect">
            <a:avLst/>
          </a:prstGeom>
          <a:noFill/>
        </p:spPr>
        <p:txBody>
          <a:bodyPr wrap="square" lIns="0" tIns="0" rIns="0" bIns="0" rtlCol="0" anchor="t">
            <a:noAutofit/>
          </a:bodyPr>
          <a:lstStyle/>
          <a:p>
            <a:pPr>
              <a:defRPr/>
            </a:pPr>
            <a:r>
              <a:rPr lang="en-GB" sz="1100" b="1">
                <a:solidFill>
                  <a:srgbClr val="000000"/>
                </a:solidFill>
                <a:latin typeface="Lexend" pitchFamily="2" charset="0"/>
                <a:cs typeface="Calibri"/>
              </a:rPr>
              <a:t>Children known to Social Care:</a:t>
            </a:r>
            <a:r>
              <a:rPr lang="en-GB" sz="1100">
                <a:solidFill>
                  <a:srgbClr val="000000"/>
                </a:solidFill>
                <a:latin typeface="Lexend" pitchFamily="2" charset="0"/>
                <a:cs typeface="Calibri"/>
              </a:rPr>
              <a:t> included in this quarter is t</a:t>
            </a:r>
            <a:r>
              <a:rPr lang="en-GB" sz="1050">
                <a:solidFill>
                  <a:srgbClr val="000000"/>
                </a:solidFill>
                <a:latin typeface="Lexend" pitchFamily="2" charset="0"/>
                <a:cs typeface="Calibri"/>
              </a:rPr>
              <a:t>he DFE annually published figures for the number of children known to social care. It shows that the rate per 10,000 in Essex has increased by 4.  The rate in Essex remains notably lower than our comparators, and while following a similar trend, is not increasing at the same rate as our statistical neighbours (+11) or the East of England (+7). In comparison, the rate across England as a whole fell by 1 per 10,000, indicating that Essex and its neighbours are not seeing the same movement as the country as a whole.</a:t>
            </a:r>
          </a:p>
          <a:p>
            <a:pPr>
              <a:defRPr/>
            </a:pPr>
            <a:endParaRPr lang="en-GB" sz="1050">
              <a:solidFill>
                <a:srgbClr val="000000"/>
              </a:solidFill>
              <a:latin typeface="Lexend" pitchFamily="2" charset="0"/>
              <a:cs typeface="Calibri"/>
            </a:endParaRPr>
          </a:p>
          <a:p>
            <a:pPr>
              <a:defRPr/>
            </a:pPr>
            <a:r>
              <a:rPr lang="en-GB" sz="1100" b="1">
                <a:solidFill>
                  <a:srgbClr val="000000"/>
                </a:solidFill>
                <a:latin typeface="Lexend" pitchFamily="2" charset="0"/>
                <a:cs typeface="Calibri"/>
              </a:rPr>
              <a:t>Child Protection Plans: </a:t>
            </a:r>
            <a:r>
              <a:rPr lang="en-GB" sz="1050">
                <a:solidFill>
                  <a:srgbClr val="000000"/>
                </a:solidFill>
                <a:latin typeface="Lexend" pitchFamily="2" charset="0"/>
                <a:cs typeface="Calibri"/>
              </a:rPr>
              <a:t>The number of children subject to child protection plans has dropped to 638 in Q4. This puts the child protection plan rate in the expected range for the first time in over a year at 20.1 children per 10,000. Since peaking in August at 796 plans, the number of children subject to child protection plans has been falling month on month. As noted previously – Essex continues to have a lower proportion of children on child protection plans than similar authorities.  North continues to have the highest proportion of children subject to child protection plans and represents 31.5% of CP plans (201). </a:t>
            </a:r>
            <a:endParaRPr lang="en-GB" sz="1100">
              <a:solidFill>
                <a:srgbClr val="000000"/>
              </a:solidFill>
              <a:latin typeface="Lexend" pitchFamily="2" charset="0"/>
              <a:ea typeface="Calibri"/>
              <a:cs typeface="Calibri"/>
            </a:endParaRPr>
          </a:p>
          <a:p>
            <a:pPr>
              <a:defRPr/>
            </a:pPr>
            <a:endParaRPr lang="en-GB" sz="1100" b="1">
              <a:solidFill>
                <a:srgbClr val="000000"/>
              </a:solidFill>
              <a:latin typeface="Lexend" pitchFamily="2" charset="0"/>
              <a:cs typeface="Calibri"/>
            </a:endParaRPr>
          </a:p>
          <a:p>
            <a:pPr>
              <a:defRPr/>
            </a:pPr>
            <a:r>
              <a:rPr lang="en-GB" sz="1100" b="1">
                <a:solidFill>
                  <a:srgbClr val="000000"/>
                </a:solidFill>
                <a:latin typeface="Lexend" pitchFamily="2" charset="0"/>
                <a:cs typeface="Calibri"/>
              </a:rPr>
              <a:t>Looked After Children: </a:t>
            </a:r>
            <a:r>
              <a:rPr lang="en-GB" sz="1050">
                <a:solidFill>
                  <a:srgbClr val="000000"/>
                </a:solidFill>
                <a:latin typeface="Lexend" pitchFamily="2" charset="0"/>
                <a:cs typeface="Calibri"/>
              </a:rPr>
              <a:t>The number of looked after children has dropped slightly to 1,155 from 1,183 in Q3. This lowers the rate per 10,000 in Q4 to 36.5. The Looked after children figures remain in the expected range and have done all year.  Non-SMC Looked after children are at a 12-month high at 1,010 in March whilst SMC Looked after children have dropped to 145 from 177 in December. West remains as the quadrant with the highest number of Looked after children at 356, with this quadrant overseeing the majority of the SMC population.</a:t>
            </a:r>
            <a:endParaRPr lang="en-GB" sz="1100" b="1">
              <a:solidFill>
                <a:srgbClr val="000000"/>
              </a:solidFill>
              <a:latin typeface="Lexend" pitchFamily="2" charset="0"/>
              <a:ea typeface="Calibri"/>
              <a:cs typeface="Calibri"/>
            </a:endParaRPr>
          </a:p>
        </p:txBody>
      </p:sp>
      <p:sp>
        <p:nvSpPr>
          <p:cNvPr id="14" name="TextBox 13">
            <a:extLst>
              <a:ext uri="{FF2B5EF4-FFF2-40B4-BE49-F238E27FC236}">
                <a16:creationId xmlns:a16="http://schemas.microsoft.com/office/drawing/2014/main" id="{6D34A1B0-F5EB-C59A-F4AF-2D591B790822}"/>
              </a:ext>
            </a:extLst>
          </p:cNvPr>
          <p:cNvSpPr txBox="1"/>
          <p:nvPr/>
        </p:nvSpPr>
        <p:spPr>
          <a:xfrm>
            <a:off x="7548351" y="5154195"/>
            <a:ext cx="4454769" cy="1673052"/>
          </a:xfrm>
          <a:prstGeom prst="rect">
            <a:avLst/>
          </a:prstGeom>
          <a:noFill/>
        </p:spPr>
        <p:txBody>
          <a:bodyPr wrap="square" lIns="0" tIns="0" rIns="0" bIns="0" rtlCol="0" anchor="t">
            <a:noAutofit/>
          </a:bodyPr>
          <a:lstStyle/>
          <a:p>
            <a:pPr>
              <a:defRPr/>
            </a:pPr>
            <a:r>
              <a:rPr lang="en-GB" sz="1200" b="1">
                <a:solidFill>
                  <a:srgbClr val="000000"/>
                </a:solidFill>
                <a:latin typeface="Lexend" pitchFamily="2" charset="0"/>
                <a:cs typeface="Calibri"/>
              </a:rPr>
              <a:t>Children in Need (CIN): </a:t>
            </a:r>
            <a:r>
              <a:rPr lang="en-GB" sz="1100">
                <a:solidFill>
                  <a:srgbClr val="000000"/>
                </a:solidFill>
                <a:latin typeface="Lexend" pitchFamily="2" charset="0"/>
                <a:cs typeface="Calibri"/>
              </a:rPr>
              <a:t>The number of open children in need plans have dropped to 1,477 from 1,569 in Q3. This lowers the rate per 10,000 to 46.8 and outside of the expected range for CIN Plans. This is due to open mainstream plans dropping by 100 to 727 since Q3. Open CYPWD plans have continued to rise slightly in Q4 to 487 (+17). Looking at entries and exits for February and March, there have been 81 more exits then entries. Currently Mid has the highest number of open CIN plans (413). </a:t>
            </a:r>
            <a:endParaRPr lang="en-GB" sz="1100" b="1">
              <a:solidFill>
                <a:srgbClr val="000000"/>
              </a:solidFill>
              <a:latin typeface="Lexend" pitchFamily="2" charset="0"/>
              <a:ea typeface="Calibri"/>
              <a:cs typeface="Calibri"/>
            </a:endParaRPr>
          </a:p>
        </p:txBody>
      </p:sp>
      <p:graphicFrame>
        <p:nvGraphicFramePr>
          <p:cNvPr id="15" name="Table 14">
            <a:extLst>
              <a:ext uri="{FF2B5EF4-FFF2-40B4-BE49-F238E27FC236}">
                <a16:creationId xmlns:a16="http://schemas.microsoft.com/office/drawing/2014/main" id="{E3D03B27-1C93-F382-776D-E756A04CCE45}"/>
              </a:ext>
            </a:extLst>
          </p:cNvPr>
          <p:cNvGraphicFramePr>
            <a:graphicFrameLocks noGrp="1"/>
          </p:cNvGraphicFramePr>
          <p:nvPr>
            <p:extLst>
              <p:ext uri="{D42A27DB-BD31-4B8C-83A1-F6EECF244321}">
                <p14:modId xmlns:p14="http://schemas.microsoft.com/office/powerpoint/2010/main" val="48449224"/>
              </p:ext>
            </p:extLst>
          </p:nvPr>
        </p:nvGraphicFramePr>
        <p:xfrm>
          <a:off x="805942" y="555737"/>
          <a:ext cx="6589307" cy="5344825"/>
        </p:xfrm>
        <a:graphic>
          <a:graphicData uri="http://schemas.openxmlformats.org/drawingml/2006/table">
            <a:tbl>
              <a:tblPr firstRow="1" bandRow="1"/>
              <a:tblGrid>
                <a:gridCol w="1988826">
                  <a:extLst>
                    <a:ext uri="{9D8B030D-6E8A-4147-A177-3AD203B41FA5}">
                      <a16:colId xmlns:a16="http://schemas.microsoft.com/office/drawing/2014/main" val="4034003538"/>
                    </a:ext>
                  </a:extLst>
                </a:gridCol>
                <a:gridCol w="700453">
                  <a:extLst>
                    <a:ext uri="{9D8B030D-6E8A-4147-A177-3AD203B41FA5}">
                      <a16:colId xmlns:a16="http://schemas.microsoft.com/office/drawing/2014/main" val="3179834191"/>
                    </a:ext>
                  </a:extLst>
                </a:gridCol>
                <a:gridCol w="708712">
                  <a:extLst>
                    <a:ext uri="{9D8B030D-6E8A-4147-A177-3AD203B41FA5}">
                      <a16:colId xmlns:a16="http://schemas.microsoft.com/office/drawing/2014/main" val="2277526569"/>
                    </a:ext>
                  </a:extLst>
                </a:gridCol>
                <a:gridCol w="655822">
                  <a:extLst>
                    <a:ext uri="{9D8B030D-6E8A-4147-A177-3AD203B41FA5}">
                      <a16:colId xmlns:a16="http://schemas.microsoft.com/office/drawing/2014/main" val="742693960"/>
                    </a:ext>
                  </a:extLst>
                </a:gridCol>
                <a:gridCol w="740119">
                  <a:extLst>
                    <a:ext uri="{9D8B030D-6E8A-4147-A177-3AD203B41FA5}">
                      <a16:colId xmlns:a16="http://schemas.microsoft.com/office/drawing/2014/main" val="1836491562"/>
                    </a:ext>
                  </a:extLst>
                </a:gridCol>
                <a:gridCol w="949889">
                  <a:extLst>
                    <a:ext uri="{9D8B030D-6E8A-4147-A177-3AD203B41FA5}">
                      <a16:colId xmlns:a16="http://schemas.microsoft.com/office/drawing/2014/main" val="231473195"/>
                    </a:ext>
                  </a:extLst>
                </a:gridCol>
                <a:gridCol w="84548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Q4:</a:t>
                      </a:r>
                    </a:p>
                    <a:p>
                      <a:pPr algn="ctr"/>
                      <a:r>
                        <a:rPr lang="en-GB" sz="1000" b="0">
                          <a:latin typeface="Lexend" pitchFamily="2" charset="0"/>
                        </a:rPr>
                        <a:t> 22/23</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23/24</a:t>
                      </a:r>
                    </a:p>
                  </a:txBody>
                  <a:tcPr anchor="ctr">
                    <a:lnL w="12700" cmpd="sng">
                      <a:noFill/>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 23/24</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Range</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138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pitchFamily="2" charset="0"/>
                        </a:rPr>
                        <a:t>The number of children known to social care per 10,000</a:t>
                      </a:r>
                      <a:endParaRPr lang="en-US" sz="1100">
                        <a:latin typeface="Lexend" pitchFamily="2" charset="0"/>
                      </a:endParaRP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189.6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191.7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183.3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rgbClr val="000000"/>
                        </a:solidFill>
                        <a:effectLst/>
                        <a:latin typeface="Lexend" pitchFamily="2" charset="0"/>
                      </a:endParaRPr>
                    </a:p>
                    <a:p>
                      <a:pPr lvl="0" algn="ctr">
                        <a:buNone/>
                      </a:pPr>
                      <a:endParaRPr lang="en-GB" sz="1100" b="0" i="0" u="none" strike="noStrike">
                        <a:solidFill>
                          <a:srgbClr val="000000"/>
                        </a:solidFill>
                        <a:effectLst/>
                        <a:latin typeface="Lexend" pitchFamily="2" charset="0"/>
                      </a:endParaRPr>
                    </a:p>
                    <a:p>
                      <a:pPr lvl="0" algn="ctr">
                        <a:buNone/>
                      </a:pPr>
                      <a:r>
                        <a:rPr lang="en-GB" sz="1100" b="0" i="0" u="none" strike="noStrike">
                          <a:solidFill>
                            <a:srgbClr val="000000"/>
                          </a:solidFill>
                          <a:effectLst/>
                          <a:latin typeface="Lexend" pitchFamily="2" charset="0"/>
                        </a:rPr>
                        <a:t>195.7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sym typeface="Wingdings 3"/>
                      </a:endParaRP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1" i="0" u="none" strike="noStrike">
                        <a:solidFill>
                          <a:srgbClr val="000000"/>
                        </a:solidFill>
                        <a:effectLst/>
                        <a:latin typeface="Lexend" pitchFamily="2" charset="0"/>
                      </a:endParaRPr>
                    </a:p>
                    <a:p>
                      <a:pPr lvl="0" algn="ctr">
                        <a:buNone/>
                      </a:pPr>
                      <a:endParaRPr lang="en-GB" sz="1100" b="1" i="0" u="none" strike="noStrike">
                        <a:solidFill>
                          <a:srgbClr val="000000"/>
                        </a:solidFill>
                        <a:effectLst/>
                        <a:latin typeface="Lexend" pitchFamily="2" charset="0"/>
                      </a:endParaRPr>
                    </a:p>
                    <a:p>
                      <a:pPr lvl="0" algn="ctr">
                        <a:buNone/>
                      </a:pPr>
                      <a:endParaRPr lang="en-GB" sz="1100" b="1" i="0" u="none" strike="noStrike">
                        <a:solidFill>
                          <a:srgbClr val="000000"/>
                        </a:solidFill>
                        <a:effectLst/>
                        <a:latin typeface="Lexend" pitchFamily="2" charset="0"/>
                      </a:endParaRPr>
                    </a:p>
                    <a:p>
                      <a:pPr lvl="0" algn="ctr">
                        <a:buNone/>
                      </a:pPr>
                      <a:r>
                        <a:rPr lang="en-GB" sz="1100" b="1" i="0" u="none" strike="noStrike">
                          <a:solidFill>
                            <a:srgbClr val="000000"/>
                          </a:solidFill>
                          <a:effectLst/>
                          <a:latin typeface="Lexend" pitchFamily="2" charset="0"/>
                        </a:rPr>
                        <a:t>195.7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u="none" strike="noStrike" kern="1200" cap="none" spc="0" normalizeH="0" baseline="0" noProof="0">
                          <a:ln>
                            <a:noFill/>
                          </a:ln>
                          <a:solidFill>
                            <a:srgbClr val="000000"/>
                          </a:solidFill>
                          <a:effectLst/>
                          <a:uLnTx/>
                          <a:uFillTx/>
                          <a:latin typeface="Wingdings 3"/>
                          <a:sym typeface="Wingdings 3" panose="05040102010807070707" pitchFamily="18" charset="2"/>
                        </a:rPr>
                        <a:t></a:t>
                      </a:r>
                      <a:endParaRPr lang="en-US" sz="1400" b="1"/>
                    </a:p>
                    <a:p>
                      <a:pPr lvl="0" algn="ctr">
                        <a:buNone/>
                      </a:pPr>
                      <a:endParaRPr lang="en-GB" sz="1100" b="1" i="0" u="none" strike="noStrike">
                        <a:solidFill>
                          <a:srgbClr val="000000"/>
                        </a:solidFill>
                        <a:effectLst/>
                        <a:latin typeface="Lexend" pitchFamily="2" charset="0"/>
                      </a:endParaRPr>
                    </a:p>
                  </a:txBody>
                  <a:tcPr marL="9349" marR="9349" marT="9349"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chemeClr val="tx1"/>
                        </a:solidFill>
                        <a:effectLst/>
                        <a:latin typeface="Lexend" pitchFamily="2" charset="0"/>
                      </a:endParaRPr>
                    </a:p>
                    <a:p>
                      <a:pPr lvl="0" algn="ctr">
                        <a:buNone/>
                      </a:pPr>
                      <a:r>
                        <a:rPr lang="en-GB" sz="1100" b="0" i="0" u="none" strike="noStrike">
                          <a:solidFill>
                            <a:schemeClr val="tx1"/>
                          </a:solidFill>
                          <a:effectLst/>
                          <a:latin typeface="Lexend" pitchFamily="2" charset="0"/>
                        </a:rPr>
                        <a:t>190 – 210</a:t>
                      </a:r>
                      <a:endParaRPr lang="en-US" sz="1800">
                        <a:latin typeface="Lexend" pitchFamily="2" charset="0"/>
                      </a:endParaRPr>
                    </a:p>
                  </a:txBody>
                  <a:tcPr marL="9349" marR="9349" marT="9349"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0138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Number of Looked After Children per 10,000</a:t>
                      </a: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36.7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36.6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36.5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37.4</a:t>
                      </a: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1" i="0" u="none" strike="noStrike">
                        <a:solidFill>
                          <a:srgbClr val="000000"/>
                        </a:solidFill>
                        <a:effectLst/>
                        <a:latin typeface="Lexend" pitchFamily="2" charset="0"/>
                      </a:endParaRPr>
                    </a:p>
                    <a:p>
                      <a:pPr algn="ctr" fontAlgn="ctr"/>
                      <a:endParaRPr lang="en-GB" sz="1100" b="1" i="0" u="none" strike="noStrike">
                        <a:solidFill>
                          <a:srgbClr val="000000"/>
                        </a:solidFill>
                        <a:effectLst/>
                        <a:latin typeface="Lexend" pitchFamily="2" charset="0"/>
                      </a:endParaRPr>
                    </a:p>
                    <a:p>
                      <a:pPr algn="ctr" fontAlgn="ctr"/>
                      <a:r>
                        <a:rPr lang="en-GB" sz="1100" b="1" i="0" u="none" strike="noStrike">
                          <a:solidFill>
                            <a:srgbClr val="000000"/>
                          </a:solidFill>
                          <a:effectLst/>
                          <a:latin typeface="Lexend" pitchFamily="2" charset="0"/>
                        </a:rPr>
                        <a:t>36.5</a:t>
                      </a:r>
                    </a:p>
                    <a:p>
                      <a:pPr algn="ctr" fontAlgn="ctr"/>
                      <a:r>
                        <a:rPr lang="en-GB" sz="1100" b="1" i="0" u="none" strike="noStrike" kern="1200" cap="none" spc="0" normalizeH="0" baseline="0" noProof="0">
                          <a:ln>
                            <a:noFill/>
                          </a:ln>
                          <a:solidFill>
                            <a:srgbClr val="000000"/>
                          </a:solidFill>
                          <a:effectLst/>
                          <a:uLnTx/>
                          <a:uFillTx/>
                          <a:latin typeface="Wingdings 3"/>
                          <a:sym typeface="Wingdings 3" panose="05040102010807070707" pitchFamily="18" charset="2"/>
                        </a:rPr>
                        <a:t></a:t>
                      </a:r>
                      <a:endParaRPr lang="en-GB" sz="1100" b="1" i="0" u="none" strike="noStrike">
                        <a:solidFill>
                          <a:srgbClr val="000000"/>
                        </a:solidFill>
                        <a:effectLst/>
                        <a:latin typeface="Lexend" pitchFamily="2"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400" b="0" i="0" u="none" strike="noStrike" kern="1200" cap="none" spc="0" normalizeH="0" baseline="0" noProof="0">
                        <a:ln>
                          <a:noFill/>
                        </a:ln>
                        <a:solidFill>
                          <a:srgbClr val="000000"/>
                        </a:solidFill>
                        <a:effectLst/>
                        <a:uLnTx/>
                        <a:uFillTx/>
                        <a:latin typeface="Wingdings 3"/>
                        <a:sym typeface="Wingdings 3"/>
                      </a:endParaRPr>
                    </a:p>
                  </a:txBody>
                  <a:tcPr marL="9349" marR="9349" marT="9349"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chemeClr val="tx1"/>
                        </a:solidFill>
                        <a:effectLst/>
                        <a:latin typeface="Lexend" pitchFamily="2" charset="0"/>
                      </a:endParaRPr>
                    </a:p>
                    <a:p>
                      <a:pPr algn="ctr" fontAlgn="ctr"/>
                      <a:r>
                        <a:rPr lang="en-GB" sz="1100" b="0" i="0" u="none" strike="noStrike">
                          <a:solidFill>
                            <a:schemeClr val="tx1"/>
                          </a:solidFill>
                          <a:effectLst/>
                          <a:latin typeface="Lexend" pitchFamily="2" charset="0"/>
                        </a:rPr>
                        <a:t>34.7 - 39.4</a:t>
                      </a:r>
                    </a:p>
                  </a:txBody>
                  <a:tcPr marL="9349" marR="9349" marT="9349"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715103"/>
                  </a:ext>
                </a:extLst>
              </a:tr>
              <a:tr h="10138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pitchFamily="2" charset="0"/>
                        </a:rPr>
                        <a:t>The number of children subject to child protection plans per 10,000</a:t>
                      </a:r>
                      <a:endParaRPr lang="en-US" sz="1100">
                        <a:latin typeface="Lexend" pitchFamily="2" charset="0"/>
                      </a:endParaRP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21.7</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23.1</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24.6</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rgbClr val="000000"/>
                          </a:solidFill>
                          <a:effectLst/>
                          <a:latin typeface="Lexend" pitchFamily="2" charset="0"/>
                        </a:rPr>
                        <a:t>21.8</a:t>
                      </a: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1" i="0" u="none" strike="noStrike">
                        <a:solidFill>
                          <a:srgbClr val="000000"/>
                        </a:solidFill>
                        <a:effectLst/>
                        <a:latin typeface="Lexend" pitchFamily="2" charset="0"/>
                      </a:endParaRPr>
                    </a:p>
                    <a:p>
                      <a:pPr lvl="0" algn="ctr">
                        <a:buNone/>
                      </a:pPr>
                      <a:endParaRPr lang="en-GB" sz="1100" b="1" i="0" u="none" strike="noStrike">
                        <a:solidFill>
                          <a:srgbClr val="000000"/>
                        </a:solidFill>
                        <a:effectLst/>
                        <a:latin typeface="Lexend" pitchFamily="2" charset="0"/>
                      </a:endParaRPr>
                    </a:p>
                    <a:p>
                      <a:pPr lvl="0" algn="ctr">
                        <a:buNone/>
                      </a:pPr>
                      <a:r>
                        <a:rPr lang="en-GB" sz="1100" b="1" i="0" u="none" strike="noStrike">
                          <a:solidFill>
                            <a:srgbClr val="000000"/>
                          </a:solidFill>
                          <a:effectLst/>
                          <a:latin typeface="Lexend" pitchFamily="2" charset="0"/>
                        </a:rPr>
                        <a:t>20.1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Wingdings 3"/>
                          <a:sym typeface="Wingdings 3"/>
                        </a:rPr>
                        <a:t>Ç</a:t>
                      </a:r>
                      <a:endParaRPr lang="en-GB" sz="1050" b="1" i="0" u="none" strike="noStrike">
                        <a:solidFill>
                          <a:srgbClr val="000000"/>
                        </a:solidFill>
                        <a:effectLst/>
                        <a:latin typeface="Wingdings 3"/>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i="0" u="none" strike="noStrike" kern="1200" cap="none" spc="0" normalizeH="0" baseline="0" noProof="0">
                        <a:ln>
                          <a:noFill/>
                        </a:ln>
                        <a:solidFill>
                          <a:srgbClr val="000000"/>
                        </a:solidFill>
                        <a:effectLst/>
                        <a:uLnTx/>
                        <a:uFillTx/>
                        <a:latin typeface="Wingdings 3"/>
                        <a:sym typeface="Wingdings 3"/>
                      </a:endParaRPr>
                    </a:p>
                  </a:txBody>
                  <a:tcPr marL="9349" marR="9349" marT="9349"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chemeClr val="tx1"/>
                          </a:solidFill>
                          <a:effectLst/>
                          <a:latin typeface="Lexend" pitchFamily="2" charset="0"/>
                        </a:rPr>
                        <a:t>17.3 - 20.5</a:t>
                      </a:r>
                      <a:endParaRPr lang="en-US" sz="1800">
                        <a:latin typeface="Lexend" pitchFamily="2" charset="0"/>
                      </a:endParaRPr>
                    </a:p>
                  </a:txBody>
                  <a:tcPr marL="9349" marR="9349" marT="9349"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157525"/>
                  </a:ext>
                </a:extLst>
              </a:tr>
              <a:tr h="90770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pitchFamily="2" charset="0"/>
                        </a:rPr>
                        <a:t>The number of children subject to Children in Need plans per 10,000</a:t>
                      </a:r>
                      <a:endParaRPr lang="en-US" sz="1100">
                        <a:latin typeface="Lexend" pitchFamily="2" charset="0"/>
                      </a:endParaRP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50.1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48.7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rPr>
                        <a:t>49.1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noProof="0">
                        <a:solidFill>
                          <a:srgbClr val="000000"/>
                        </a:solidFill>
                        <a:effectLst/>
                        <a:latin typeface="Lexend" pitchFamily="2" charset="0"/>
                      </a:endParaRPr>
                    </a:p>
                    <a:p>
                      <a:pPr lvl="0" algn="ctr">
                        <a:buNone/>
                      </a:pPr>
                      <a:endParaRPr lang="en-GB" sz="1100" b="0" i="0" u="none" strike="noStrike" noProof="0">
                        <a:solidFill>
                          <a:srgbClr val="000000"/>
                        </a:solidFill>
                        <a:effectLst/>
                        <a:latin typeface="Lexend" pitchFamily="2" charset="0"/>
                      </a:endParaRPr>
                    </a:p>
                    <a:p>
                      <a:pPr lvl="0" algn="ctr">
                        <a:buNone/>
                      </a:pPr>
                      <a:r>
                        <a:rPr lang="en-GB" sz="1100" b="0" i="0" u="none" strike="noStrike" noProof="0">
                          <a:solidFill>
                            <a:srgbClr val="000000"/>
                          </a:solidFill>
                          <a:effectLst/>
                          <a:latin typeface="Lexend" pitchFamily="2" charset="0"/>
                        </a:rPr>
                        <a:t>48.2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a:latin typeface="Lexend" pitchFamily="2" charset="0"/>
                      </a:endParaRP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US" sz="1100" b="1">
                        <a:latin typeface="Lexend" pitchFamily="2" charset="0"/>
                      </a:endParaRPr>
                    </a:p>
                    <a:p>
                      <a:pPr lvl="0" algn="ctr">
                        <a:buNone/>
                      </a:pPr>
                      <a:endParaRPr lang="en-US" sz="1100" b="1">
                        <a:latin typeface="Lexend" pitchFamily="2" charset="0"/>
                      </a:endParaRPr>
                    </a:p>
                    <a:p>
                      <a:pPr lvl="0" algn="ctr">
                        <a:buNone/>
                      </a:pPr>
                      <a:endParaRPr lang="en-US" sz="1100" b="1">
                        <a:latin typeface="Lexend" pitchFamily="2" charset="0"/>
                      </a:endParaRPr>
                    </a:p>
                    <a:p>
                      <a:pPr lvl="0" algn="ctr">
                        <a:buNone/>
                      </a:pPr>
                      <a:endParaRPr lang="en-US" sz="1100" b="1">
                        <a:latin typeface="Lexend" pitchFamily="2" charset="0"/>
                      </a:endParaRPr>
                    </a:p>
                    <a:p>
                      <a:pPr lvl="0" algn="ctr">
                        <a:buNone/>
                      </a:pPr>
                      <a:r>
                        <a:rPr lang="en-US" sz="1100" b="1">
                          <a:latin typeface="Lexend" pitchFamily="2" charset="0"/>
                        </a:rPr>
                        <a:t>46.8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u="none" strike="noStrike" kern="1200" cap="none" spc="0" normalizeH="0" baseline="0" noProof="0">
                          <a:ln>
                            <a:noFill/>
                          </a:ln>
                          <a:solidFill>
                            <a:schemeClr val="tx1"/>
                          </a:solidFill>
                          <a:effectLst/>
                          <a:uLnTx/>
                          <a:uFillTx/>
                          <a:latin typeface="Wingdings 3"/>
                          <a:sym typeface="Wingdings 3"/>
                        </a:rPr>
                        <a:t>È</a:t>
                      </a:r>
                      <a:endParaRPr lang="en-GB" sz="1400" b="0" i="0" u="none" strike="noStrike" kern="1200" cap="none" spc="0" normalizeH="0" baseline="0" noProof="0">
                        <a:ln>
                          <a:noFill/>
                        </a:ln>
                        <a:solidFill>
                          <a:srgbClr val="000000"/>
                        </a:solidFill>
                        <a:effectLst/>
                        <a:uLnTx/>
                        <a:uFillTx/>
                        <a:latin typeface="Wingdings 3"/>
                        <a:sym typeface="Wingdings 3"/>
                      </a:endParaRPr>
                    </a:p>
                    <a:p>
                      <a:pPr lvl="0" algn="ctr">
                        <a:buNone/>
                      </a:pPr>
                      <a:endParaRPr lang="en-US" sz="1100" b="1">
                        <a:latin typeface="Lexend" pitchFamily="2" charset="0"/>
                      </a:endParaRPr>
                    </a:p>
                    <a:p>
                      <a:pPr lvl="0" algn="ctr">
                        <a:buNone/>
                      </a:pPr>
                      <a:endParaRPr lang="en-US" sz="1100" b="1">
                        <a:latin typeface="Lexend" pitchFamily="2" charset="0"/>
                      </a:endParaRPr>
                    </a:p>
                  </a:txBody>
                  <a:tcPr marL="9349" marR="9349" marT="9349"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chemeClr val="tx1"/>
                        </a:solidFill>
                        <a:effectLst/>
                        <a:latin typeface="Lexend" pitchFamily="2" charset="0"/>
                      </a:endParaRPr>
                    </a:p>
                    <a:p>
                      <a:pPr lvl="0" algn="ctr">
                        <a:buNone/>
                      </a:pPr>
                      <a:r>
                        <a:rPr lang="en-GB" sz="1100" b="0" i="0" u="none" strike="noStrike">
                          <a:solidFill>
                            <a:schemeClr val="tx1"/>
                          </a:solidFill>
                          <a:effectLst/>
                          <a:latin typeface="Lexend" pitchFamily="2" charset="0"/>
                        </a:rPr>
                        <a:t>47.3 - 63.1</a:t>
                      </a:r>
                      <a:endParaRPr lang="en-US" sz="1800">
                        <a:latin typeface="Lexend" pitchFamily="2" charset="0"/>
                      </a:endParaRPr>
                    </a:p>
                  </a:txBody>
                  <a:tcPr marL="9349" marR="9349" marT="9349"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560893"/>
                  </a:ext>
                </a:extLst>
              </a:tr>
            </a:tbl>
          </a:graphicData>
        </a:graphic>
      </p:graphicFrame>
      <p:sp>
        <p:nvSpPr>
          <p:cNvPr id="16" name="Content Placeholder 2">
            <a:extLst>
              <a:ext uri="{FF2B5EF4-FFF2-40B4-BE49-F238E27FC236}">
                <a16:creationId xmlns:a16="http://schemas.microsoft.com/office/drawing/2014/main" id="{727AC9AC-21B5-1C40-FD43-A567FADD761C}"/>
              </a:ext>
            </a:extLst>
          </p:cNvPr>
          <p:cNvSpPr txBox="1">
            <a:spLocks/>
          </p:cNvSpPr>
          <p:nvPr/>
        </p:nvSpPr>
        <p:spPr>
          <a:xfrm>
            <a:off x="805942" y="6545169"/>
            <a:ext cx="5926198"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2" name="Content Placeholder 2">
            <a:extLst>
              <a:ext uri="{FF2B5EF4-FFF2-40B4-BE49-F238E27FC236}">
                <a16:creationId xmlns:a16="http://schemas.microsoft.com/office/drawing/2014/main" id="{A4C6000A-4756-1572-19D3-7C8B0B9B5029}"/>
              </a:ext>
            </a:extLst>
          </p:cNvPr>
          <p:cNvSpPr txBox="1">
            <a:spLocks/>
          </p:cNvSpPr>
          <p:nvPr/>
        </p:nvSpPr>
        <p:spPr>
          <a:xfrm>
            <a:off x="817109" y="6356581"/>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5" name="Table 4">
            <a:extLst>
              <a:ext uri="{FF2B5EF4-FFF2-40B4-BE49-F238E27FC236}">
                <a16:creationId xmlns:a16="http://schemas.microsoft.com/office/drawing/2014/main" id="{32933E31-585D-9F39-A66B-407EC6184EC0}"/>
              </a:ext>
            </a:extLst>
          </p:cNvPr>
          <p:cNvGraphicFramePr>
            <a:graphicFrameLocks noGrp="1"/>
          </p:cNvGraphicFramePr>
          <p:nvPr>
            <p:extLst>
              <p:ext uri="{D42A27DB-BD31-4B8C-83A1-F6EECF244321}">
                <p14:modId xmlns:p14="http://schemas.microsoft.com/office/powerpoint/2010/main" val="2622170368"/>
              </p:ext>
            </p:extLst>
          </p:nvPr>
        </p:nvGraphicFramePr>
        <p:xfrm>
          <a:off x="5634182" y="575765"/>
          <a:ext cx="900545" cy="5324797"/>
        </p:xfrm>
        <a:graphic>
          <a:graphicData uri="http://schemas.openxmlformats.org/drawingml/2006/table">
            <a:tbl>
              <a:tblPr/>
              <a:tblGrid>
                <a:gridCol w="900545">
                  <a:extLst>
                    <a:ext uri="{9D8B030D-6E8A-4147-A177-3AD203B41FA5}">
                      <a16:colId xmlns:a16="http://schemas.microsoft.com/office/drawing/2014/main" val="1556642899"/>
                    </a:ext>
                  </a:extLst>
                </a:gridCol>
              </a:tblGrid>
              <a:tr h="5324797">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127492871"/>
                  </a:ext>
                </a:extLst>
              </a:tr>
            </a:tbl>
          </a:graphicData>
        </a:graphic>
      </p:graphicFrame>
    </p:spTree>
    <p:extLst>
      <p:ext uri="{BB962C8B-B14F-4D97-AF65-F5344CB8AC3E}">
        <p14:creationId xmlns:p14="http://schemas.microsoft.com/office/powerpoint/2010/main" val="212401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Manual Operation 20">
            <a:extLst>
              <a:ext uri="{FF2B5EF4-FFF2-40B4-BE49-F238E27FC236}">
                <a16:creationId xmlns:a16="http://schemas.microsoft.com/office/drawing/2014/main" id="{87616B90-3FA6-1275-A753-02360BB6DDF4}"/>
              </a:ext>
            </a:extLst>
          </p:cNvPr>
          <p:cNvSpPr/>
          <p:nvPr/>
        </p:nvSpPr>
        <p:spPr>
          <a:xfrm rot="5400000">
            <a:off x="2059951" y="924989"/>
            <a:ext cx="1228218" cy="941453"/>
          </a:xfrm>
          <a:prstGeom prst="flowChartManualOperation">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059DFD71-EC24-16EC-C651-AA82946AC1F2}"/>
              </a:ext>
            </a:extLst>
          </p:cNvPr>
          <p:cNvSpPr>
            <a:spLocks noGrp="1"/>
          </p:cNvSpPr>
          <p:nvPr>
            <p:ph type="sldNum" sz="quarter" idx="12"/>
          </p:nvPr>
        </p:nvSpPr>
        <p:spPr>
          <a:xfrm>
            <a:off x="9341812" y="6555694"/>
            <a:ext cx="2813143" cy="300834"/>
          </a:xfrm>
        </p:spPr>
        <p:txBody>
          <a:bodyPr/>
          <a:lstStyle/>
          <a:p>
            <a:fld id="{941A83EB-D591-46D9-B640-C71F360798B1}" type="slidenum">
              <a:rPr lang="en-GB" smtClean="0">
                <a:latin typeface="Lexend" pitchFamily="2" charset="0"/>
              </a:rPr>
              <a:t>2</a:t>
            </a:fld>
            <a:endParaRPr lang="en-GB">
              <a:latin typeface="Lexend" pitchFamily="2" charset="0"/>
            </a:endParaRPr>
          </a:p>
        </p:txBody>
      </p:sp>
      <p:sp>
        <p:nvSpPr>
          <p:cNvPr id="17" name="Rectangle: Rounded Corners 16">
            <a:extLst>
              <a:ext uri="{FF2B5EF4-FFF2-40B4-BE49-F238E27FC236}">
                <a16:creationId xmlns:a16="http://schemas.microsoft.com/office/drawing/2014/main" id="{604D1AE3-16F7-52EF-5F41-4025BD617C8F}"/>
              </a:ext>
            </a:extLst>
          </p:cNvPr>
          <p:cNvSpPr/>
          <p:nvPr/>
        </p:nvSpPr>
        <p:spPr>
          <a:xfrm>
            <a:off x="2532292" y="781607"/>
            <a:ext cx="6968547" cy="5951702"/>
          </a:xfrm>
          <a:prstGeom prst="roundRect">
            <a:avLst>
              <a:gd name="adj" fmla="val 2818"/>
            </a:avLst>
          </a:prstGeom>
          <a:solidFill>
            <a:srgbClr val="FFFFFF">
              <a:lumMod val="95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a:ea typeface="+mn-ea"/>
              <a:cs typeface="+mn-cs"/>
            </a:endParaRPr>
          </a:p>
        </p:txBody>
      </p:sp>
      <p:sp>
        <p:nvSpPr>
          <p:cNvPr id="19" name="Title 2">
            <a:extLst>
              <a:ext uri="{FF2B5EF4-FFF2-40B4-BE49-F238E27FC236}">
                <a16:creationId xmlns:a16="http://schemas.microsoft.com/office/drawing/2014/main" id="{13A7BE3B-368B-0E61-DC2D-1C03039F8CDC}"/>
              </a:ext>
            </a:extLst>
          </p:cNvPr>
          <p:cNvSpPr txBox="1">
            <a:spLocks/>
          </p:cNvSpPr>
          <p:nvPr/>
        </p:nvSpPr>
        <p:spPr>
          <a:xfrm rot="16200000">
            <a:off x="-3090737" y="3052273"/>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ysClr val="window" lastClr="FFFFFF"/>
                </a:solidFill>
                <a:effectLst/>
                <a:uLnTx/>
                <a:uFillTx/>
                <a:latin typeface="Lexend" pitchFamily="2" charset="0"/>
              </a:rPr>
              <a:t>Contents</a:t>
            </a:r>
          </a:p>
        </p:txBody>
      </p:sp>
      <p:sp>
        <p:nvSpPr>
          <p:cNvPr id="20" name="Arrow: Pentagon 19">
            <a:extLst>
              <a:ext uri="{FF2B5EF4-FFF2-40B4-BE49-F238E27FC236}">
                <a16:creationId xmlns:a16="http://schemas.microsoft.com/office/drawing/2014/main" id="{216499CA-CB3B-E10E-B545-5996F389FDF2}"/>
              </a:ext>
            </a:extLst>
          </p:cNvPr>
          <p:cNvSpPr/>
          <p:nvPr/>
        </p:nvSpPr>
        <p:spPr>
          <a:xfrm>
            <a:off x="2203333" y="1027893"/>
            <a:ext cx="5415341" cy="735644"/>
          </a:xfrm>
          <a:prstGeom prst="homePlate">
            <a:avLst/>
          </a:prstGeom>
          <a:solidFill>
            <a:srgbClr val="E4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5F9A47D-77C2-D097-7952-1F85F008A04A}"/>
              </a:ext>
            </a:extLst>
          </p:cNvPr>
          <p:cNvSpPr txBox="1"/>
          <p:nvPr/>
        </p:nvSpPr>
        <p:spPr>
          <a:xfrm>
            <a:off x="2590497" y="1226438"/>
            <a:ext cx="4483073" cy="338554"/>
          </a:xfrm>
          <a:prstGeom prst="rect">
            <a:avLst/>
          </a:prstGeom>
          <a:noFill/>
        </p:spPr>
        <p:txBody>
          <a:bodyPr wrap="square" rtlCol="0">
            <a:spAutoFit/>
          </a:bodyPr>
          <a:lstStyle/>
          <a:p>
            <a:r>
              <a:rPr lang="en-GB" sz="1600" b="1">
                <a:solidFill>
                  <a:schemeClr val="bg1"/>
                </a:solidFill>
                <a:latin typeface="Lexend" pitchFamily="2" charset="0"/>
              </a:rPr>
              <a:t>Corporate performance report. Quarter 4</a:t>
            </a:r>
          </a:p>
        </p:txBody>
      </p:sp>
      <p:sp>
        <p:nvSpPr>
          <p:cNvPr id="23" name="TextBox 22">
            <a:extLst>
              <a:ext uri="{FF2B5EF4-FFF2-40B4-BE49-F238E27FC236}">
                <a16:creationId xmlns:a16="http://schemas.microsoft.com/office/drawing/2014/main" id="{91521C18-67F3-08EC-8045-FA284E8C65E5}"/>
              </a:ext>
            </a:extLst>
          </p:cNvPr>
          <p:cNvSpPr txBox="1"/>
          <p:nvPr/>
        </p:nvSpPr>
        <p:spPr>
          <a:xfrm>
            <a:off x="2815829" y="2009825"/>
            <a:ext cx="6160903" cy="2818720"/>
          </a:xfrm>
          <a:prstGeom prst="rect">
            <a:avLst/>
          </a:prstGeom>
          <a:noFill/>
        </p:spPr>
        <p:txBody>
          <a:bodyPr wrap="square" lIns="91440" tIns="45720" rIns="91440" bIns="45720" rtlCol="0" anchor="t">
            <a:spAutoFit/>
          </a:bodyPr>
          <a:lstStyle/>
          <a:p>
            <a:pPr marL="342900" indent="-342900">
              <a:buFont typeface="+mj-lt"/>
              <a:buAutoNum type="arabicPeriod"/>
            </a:pPr>
            <a:r>
              <a:rPr lang="en-GB" sz="1400" b="1" dirty="0">
                <a:latin typeface="Lexend" pitchFamily="2" charset="0"/>
              </a:rPr>
              <a:t>The Essex story</a:t>
            </a:r>
          </a:p>
          <a:p>
            <a:pPr marL="800100" lvl="1" indent="-342900">
              <a:buFont typeface="Arial" panose="020B0604020202020204" pitchFamily="34" charset="0"/>
              <a:buChar char="•"/>
            </a:pPr>
            <a:r>
              <a:rPr lang="en-GB" sz="1400" dirty="0">
                <a:latin typeface="Lexend" pitchFamily="2" charset="0"/>
                <a:hlinkClick r:id="rId2" action="ppaction://hlinksldjump"/>
              </a:rPr>
              <a:t>Suggested areas of focus</a:t>
            </a:r>
            <a:endParaRPr lang="en-GB" sz="1400" dirty="0">
              <a:latin typeface="Lexend" pitchFamily="2" charset="0"/>
            </a:endParaRPr>
          </a:p>
          <a:p>
            <a:pPr lvl="1"/>
            <a:endParaRPr lang="en-GB" sz="1400" dirty="0">
              <a:latin typeface="Lexend" pitchFamily="2" charset="0"/>
            </a:endParaRPr>
          </a:p>
          <a:p>
            <a:pPr marL="342900" indent="-342900">
              <a:buFont typeface="+mj-lt"/>
              <a:buAutoNum type="arabicPeriod"/>
            </a:pPr>
            <a:r>
              <a:rPr lang="en-GB" sz="1400" b="1" dirty="0">
                <a:latin typeface="Lexend" pitchFamily="2" charset="0"/>
              </a:rPr>
              <a:t>Strategic Performance </a:t>
            </a:r>
          </a:p>
          <a:p>
            <a:pPr marL="800100" lvl="1" indent="-342900">
              <a:buFont typeface="Arial" panose="020B0604020202020204" pitchFamily="34" charset="0"/>
              <a:buChar char="•"/>
            </a:pPr>
            <a:r>
              <a:rPr lang="en-GB" sz="1400" dirty="0">
                <a:latin typeface="Lexend" pitchFamily="2" charset="0"/>
                <a:hlinkClick r:id="rId3" action="ppaction://hlinksldjump"/>
              </a:rPr>
              <a:t>Everyone’s Essex: Achievements</a:t>
            </a:r>
            <a:endParaRPr lang="en-GB" sz="1400" dirty="0">
              <a:latin typeface="Lexend" pitchFamily="2" charset="0"/>
            </a:endParaRPr>
          </a:p>
          <a:p>
            <a:pPr marL="800100" lvl="1" indent="-342900">
              <a:buFont typeface="Arial" panose="020B0604020202020204" pitchFamily="34" charset="0"/>
              <a:buChar char="•"/>
            </a:pPr>
            <a:r>
              <a:rPr lang="en-GB" sz="1400" dirty="0">
                <a:latin typeface="Lexend" pitchFamily="2" charset="0"/>
                <a:hlinkClick r:id="rId4" action="ppaction://hlinksldjump"/>
              </a:rPr>
              <a:t>Measures to watch / Year End position</a:t>
            </a:r>
            <a:endParaRPr lang="en-GB" sz="1400" dirty="0">
              <a:latin typeface="Lexend" pitchFamily="2" charset="0"/>
            </a:endParaRPr>
          </a:p>
          <a:p>
            <a:pPr marL="800100" lvl="1" indent="-342900">
              <a:buFont typeface="Arial" panose="020B0604020202020204" pitchFamily="34" charset="0"/>
              <a:buChar char="•"/>
            </a:pPr>
            <a:r>
              <a:rPr lang="en-GB" sz="1400" dirty="0">
                <a:latin typeface="Lexend" pitchFamily="2" charset="0"/>
                <a:hlinkClick r:id="rId5" action="ppaction://hlinksldjump"/>
              </a:rPr>
              <a:t>Strategic Performance Measures: Quarter 4 outturns </a:t>
            </a:r>
            <a:endParaRPr lang="en-GB" sz="1400" dirty="0">
              <a:latin typeface="Lexend" pitchFamily="2" charset="0"/>
            </a:endParaRPr>
          </a:p>
          <a:p>
            <a:pPr marL="800100" lvl="1" indent="-342900">
              <a:spcAft>
                <a:spcPts val="1134"/>
              </a:spcAft>
              <a:buFont typeface="Arial" panose="020B0604020202020204" pitchFamily="34" charset="0"/>
              <a:buChar char="•"/>
            </a:pPr>
            <a:endParaRPr lang="en-GB" sz="1400" dirty="0">
              <a:latin typeface="Lexend" pitchFamily="2" charset="0"/>
            </a:endParaRPr>
          </a:p>
          <a:p>
            <a:pPr marL="342900" indent="-342900">
              <a:buFont typeface="+mj-lt"/>
              <a:buAutoNum type="arabicPeriod"/>
            </a:pPr>
            <a:r>
              <a:rPr lang="en-GB" sz="1400" b="1" dirty="0">
                <a:latin typeface="Lexend" pitchFamily="2" charset="0"/>
              </a:rPr>
              <a:t>Accountability and governance</a:t>
            </a:r>
          </a:p>
          <a:p>
            <a:pPr marL="800100" lvl="1" indent="-342900">
              <a:buFont typeface="Arial" panose="020B0604020202020204" pitchFamily="34" charset="0"/>
              <a:buChar char="•"/>
            </a:pPr>
            <a:r>
              <a:rPr lang="en-GB" sz="1400" dirty="0">
                <a:latin typeface="Lexend" pitchFamily="2" charset="0"/>
                <a:hlinkClick r:id="rId6" action="ppaction://hlinksldjump"/>
              </a:rPr>
              <a:t>Strategic Risks</a:t>
            </a:r>
            <a:endParaRPr lang="en-GB" sz="1400" dirty="0">
              <a:latin typeface="Lexend" pitchFamily="2" charset="0"/>
            </a:endParaRPr>
          </a:p>
          <a:p>
            <a:pPr marL="800100" lvl="1" indent="-342900">
              <a:buFont typeface="Arial" panose="020B0604020202020204" pitchFamily="34" charset="0"/>
              <a:buChar char="•"/>
            </a:pPr>
            <a:endParaRPr lang="en-GB" sz="1400" dirty="0">
              <a:latin typeface="Lexend" pitchFamily="2" charset="0"/>
            </a:endParaRPr>
          </a:p>
          <a:p>
            <a:endParaRPr lang="en-GB" sz="1400" dirty="0"/>
          </a:p>
        </p:txBody>
      </p:sp>
      <p:sp>
        <p:nvSpPr>
          <p:cNvPr id="9" name="Rectangle: Rounded Corners 8">
            <a:extLst>
              <a:ext uri="{FF2B5EF4-FFF2-40B4-BE49-F238E27FC236}">
                <a16:creationId xmlns:a16="http://schemas.microsoft.com/office/drawing/2014/main" id="{F7601798-38D4-A724-5D11-B5D708529CEF}"/>
              </a:ext>
            </a:extLst>
          </p:cNvPr>
          <p:cNvSpPr/>
          <p:nvPr/>
        </p:nvSpPr>
        <p:spPr>
          <a:xfrm>
            <a:off x="4156963" y="241867"/>
            <a:ext cx="4304643" cy="362482"/>
          </a:xfrm>
          <a:prstGeom prst="roundRect">
            <a:avLst>
              <a:gd name="adj"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A4D7C05-446F-52A8-6349-CD23895B1DD2}"/>
              </a:ext>
            </a:extLst>
          </p:cNvPr>
          <p:cNvSpPr txBox="1"/>
          <p:nvPr/>
        </p:nvSpPr>
        <p:spPr>
          <a:xfrm>
            <a:off x="5078905" y="253831"/>
            <a:ext cx="3195782" cy="338554"/>
          </a:xfrm>
          <a:prstGeom prst="rect">
            <a:avLst/>
          </a:prstGeom>
          <a:noFill/>
        </p:spPr>
        <p:txBody>
          <a:bodyPr wrap="square" rtlCol="0">
            <a:spAutoFit/>
          </a:bodyPr>
          <a:lstStyle/>
          <a:p>
            <a:r>
              <a:rPr lang="en-GB" sz="1600" b="1">
                <a:solidFill>
                  <a:schemeClr val="bg1"/>
                </a:solidFill>
                <a:latin typeface="Lexend" pitchFamily="2" charset="0"/>
              </a:rPr>
              <a:t>In this report pack</a:t>
            </a:r>
          </a:p>
        </p:txBody>
      </p:sp>
    </p:spTree>
    <p:extLst>
      <p:ext uri="{BB962C8B-B14F-4D97-AF65-F5344CB8AC3E}">
        <p14:creationId xmlns:p14="http://schemas.microsoft.com/office/powerpoint/2010/main" val="626204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20</a:t>
            </a:fld>
            <a:endParaRPr lang="en-GB">
              <a:latin typeface="Lexend" pitchFamily="2" charset="0"/>
            </a:endParaRPr>
          </a:p>
        </p:txBody>
      </p:sp>
      <p:sp>
        <p:nvSpPr>
          <p:cNvPr id="4" name="Content Placeholder 2">
            <a:extLst>
              <a:ext uri="{FF2B5EF4-FFF2-40B4-BE49-F238E27FC236}">
                <a16:creationId xmlns:a16="http://schemas.microsoft.com/office/drawing/2014/main" id="{4D77D96E-D173-2248-2BCB-448C307D4E12}"/>
              </a:ext>
            </a:extLst>
          </p:cNvPr>
          <p:cNvSpPr txBox="1">
            <a:spLocks/>
          </p:cNvSpPr>
          <p:nvPr/>
        </p:nvSpPr>
        <p:spPr>
          <a:xfrm>
            <a:off x="899837" y="6545169"/>
            <a:ext cx="5786698"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2" name="Title 4">
            <a:extLst>
              <a:ext uri="{FF2B5EF4-FFF2-40B4-BE49-F238E27FC236}">
                <a16:creationId xmlns:a16="http://schemas.microsoft.com/office/drawing/2014/main" id="{E67D1450-E090-A446-8D4C-02A0E21EC673}"/>
              </a:ext>
            </a:extLst>
          </p:cNvPr>
          <p:cNvSpPr txBox="1">
            <a:spLocks/>
          </p:cNvSpPr>
          <p:nvPr/>
        </p:nvSpPr>
        <p:spPr>
          <a:xfrm rot="16200000">
            <a:off x="-3053746" y="3053746"/>
            <a:ext cx="6858001" cy="750508"/>
          </a:xfrm>
          <a:prstGeom prst="rect">
            <a:avLst/>
          </a:prstGeom>
          <a:solidFill>
            <a:srgbClr val="C84674"/>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A Good Place for Children and Families to Grow </a:t>
            </a:r>
          </a:p>
        </p:txBody>
      </p:sp>
      <p:sp>
        <p:nvSpPr>
          <p:cNvPr id="6" name="Rectangle: Rounded Corners 5">
            <a:extLst>
              <a:ext uri="{FF2B5EF4-FFF2-40B4-BE49-F238E27FC236}">
                <a16:creationId xmlns:a16="http://schemas.microsoft.com/office/drawing/2014/main" id="{10735491-4635-A9A7-74D2-C847E8F0B1B6}"/>
              </a:ext>
            </a:extLst>
          </p:cNvPr>
          <p:cNvSpPr/>
          <p:nvPr/>
        </p:nvSpPr>
        <p:spPr>
          <a:xfrm>
            <a:off x="7596463" y="1715588"/>
            <a:ext cx="4473617" cy="3361509"/>
          </a:xfrm>
          <a:prstGeom prst="roundRect">
            <a:avLst>
              <a:gd name="adj" fmla="val 4903"/>
            </a:avLst>
          </a:prstGeom>
          <a:solidFill>
            <a:sysClr val="window" lastClr="FFFFFF">
              <a:lumMod val="85000"/>
              <a:alpha val="38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1">
            <a:extLst>
              <a:ext uri="{FF2B5EF4-FFF2-40B4-BE49-F238E27FC236}">
                <a16:creationId xmlns:a16="http://schemas.microsoft.com/office/drawing/2014/main" id="{8FC491BC-FF06-7B11-F3E4-CD50DFB8B13B}"/>
              </a:ext>
            </a:extLst>
          </p:cNvPr>
          <p:cNvSpPr txBox="1"/>
          <p:nvPr/>
        </p:nvSpPr>
        <p:spPr>
          <a:xfrm>
            <a:off x="7728836" y="1877075"/>
            <a:ext cx="4208869" cy="2653987"/>
          </a:xfrm>
          <a:prstGeom prst="rect">
            <a:avLst/>
          </a:prstGeom>
          <a:noFill/>
        </p:spPr>
        <p:txBody>
          <a:bodyPr wrap="square"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Lexend" pitchFamily="2" charset="0"/>
              </a:rPr>
              <a:t>Children from an ethnically diverse group:</a:t>
            </a:r>
            <a:r>
              <a:rPr kumimoji="0" lang="en-GB" sz="1400" b="1" i="0" u="none" strike="noStrike" kern="1200" cap="none" spc="0" normalizeH="0" baseline="0" noProof="0">
                <a:ln>
                  <a:noFill/>
                </a:ln>
                <a:solidFill>
                  <a:srgbClr val="000000"/>
                </a:solidFill>
                <a:effectLst/>
                <a:uLnTx/>
                <a:uFillTx/>
                <a:latin typeface="Lexend" pitchFamily="2" charset="0"/>
                <a:cs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Lexend" pitchFamily="2" charset="0"/>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The proportion of children open to social care from an ethnically diverse group continues to grow gradually over time, and currently sits at 24.6%, slightly more than last quarter (24.1%).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Whilst the proportion of Children in Care from an ethnically diverse background has fallen slightly (down 0.5%), the proportion of children from ethnically diverse backgrounds with child protection plans has increased to 16.5%.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lt"/>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The proportion of children from ethnically diverse backgrounds with child protection plans has increased by 21%. This is a result of children from mixed backgrounds with child protection plans increasing by 9% and children from Asian backgrounds with child protection plans increasing to 6 from 0.</a:t>
            </a:r>
            <a:endParaRPr kumimoji="0" lang="en-GB" sz="1100" b="0"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Calibri"/>
              <a:ea typeface="+mn-lt"/>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lt"/>
              <a:cs typeface="Calibri"/>
            </a:endParaRPr>
          </a:p>
        </p:txBody>
      </p:sp>
      <p:graphicFrame>
        <p:nvGraphicFramePr>
          <p:cNvPr id="8" name="Table 7">
            <a:extLst>
              <a:ext uri="{FF2B5EF4-FFF2-40B4-BE49-F238E27FC236}">
                <a16:creationId xmlns:a16="http://schemas.microsoft.com/office/drawing/2014/main" id="{5C662003-175C-42CC-BD10-6329BED11654}"/>
              </a:ext>
            </a:extLst>
          </p:cNvPr>
          <p:cNvGraphicFramePr>
            <a:graphicFrameLocks noGrp="1"/>
          </p:cNvGraphicFramePr>
          <p:nvPr>
            <p:extLst>
              <p:ext uri="{D42A27DB-BD31-4B8C-83A1-F6EECF244321}">
                <p14:modId xmlns:p14="http://schemas.microsoft.com/office/powerpoint/2010/main" val="2720091048"/>
              </p:ext>
            </p:extLst>
          </p:nvPr>
        </p:nvGraphicFramePr>
        <p:xfrm>
          <a:off x="899837" y="919780"/>
          <a:ext cx="6547297" cy="4381410"/>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695987">
                  <a:extLst>
                    <a:ext uri="{9D8B030D-6E8A-4147-A177-3AD203B41FA5}">
                      <a16:colId xmlns:a16="http://schemas.microsoft.com/office/drawing/2014/main" val="3179834191"/>
                    </a:ext>
                  </a:extLst>
                </a:gridCol>
                <a:gridCol w="704194">
                  <a:extLst>
                    <a:ext uri="{9D8B030D-6E8A-4147-A177-3AD203B41FA5}">
                      <a16:colId xmlns:a16="http://schemas.microsoft.com/office/drawing/2014/main" val="2277526569"/>
                    </a:ext>
                  </a:extLst>
                </a:gridCol>
                <a:gridCol w="651641">
                  <a:extLst>
                    <a:ext uri="{9D8B030D-6E8A-4147-A177-3AD203B41FA5}">
                      <a16:colId xmlns:a16="http://schemas.microsoft.com/office/drawing/2014/main" val="742693960"/>
                    </a:ext>
                  </a:extLst>
                </a:gridCol>
                <a:gridCol w="774424">
                  <a:extLst>
                    <a:ext uri="{9D8B030D-6E8A-4147-A177-3AD203B41FA5}">
                      <a16:colId xmlns:a16="http://schemas.microsoft.com/office/drawing/2014/main" val="1836491562"/>
                    </a:ext>
                  </a:extLst>
                </a:gridCol>
                <a:gridCol w="904809">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Q4:</a:t>
                      </a:r>
                    </a:p>
                    <a:p>
                      <a:pPr algn="ctr"/>
                      <a:r>
                        <a:rPr lang="en-GB" sz="1000" b="0">
                          <a:latin typeface="Lexend" pitchFamily="2" charset="0"/>
                        </a:rPr>
                        <a:t> 22/23</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i="0">
                          <a:latin typeface="Lexend" pitchFamily="2" charset="0"/>
                        </a:rPr>
                        <a:t>Q3:</a:t>
                      </a:r>
                    </a:p>
                    <a:p>
                      <a:pPr algn="ctr"/>
                      <a:r>
                        <a:rPr lang="en-GB" sz="1000" b="0" i="0">
                          <a:latin typeface="Lexend" pitchFamily="2" charset="0"/>
                        </a:rPr>
                        <a:t> 23/24</a:t>
                      </a:r>
                    </a:p>
                  </a:txBody>
                  <a:tcPr anchor="ct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23/24</a:t>
                      </a:r>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2156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pitchFamily="2" charset="0"/>
                        </a:rPr>
                        <a:t>Review representation of Ethnically Diverse CYP across the statutory social care system: Open to social care</a:t>
                      </a:r>
                      <a:endParaRPr lang="en-US" sz="1100">
                        <a:latin typeface="Lexend" pitchFamily="2" charset="0"/>
                      </a:endParaRP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21.9%</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23.2%</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23.3%</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rgbClr val="000000"/>
                          </a:solidFill>
                          <a:effectLst/>
                          <a:latin typeface="Lexend" pitchFamily="2" charset="0"/>
                        </a:rPr>
                        <a:t>24.1%</a:t>
                      </a: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US" sz="1100" b="1">
                          <a:latin typeface="Lexend" pitchFamily="2" charset="0"/>
                        </a:rPr>
                        <a:t>24.6%</a:t>
                      </a:r>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pitchFamily="2" charset="0"/>
                          <a:ea typeface="+mn-ea"/>
                          <a:cs typeface="+mn-cs"/>
                        </a:rPr>
                        <a:t>N/A</a:t>
                      </a:r>
                      <a:endParaRPr kumimoji="0" lang="en-US" sz="2000" b="0" i="0" u="none" strike="noStrike" kern="1200" cap="none" spc="0" normalizeH="0" baseline="0" noProof="0">
                        <a:ln>
                          <a:noFill/>
                        </a:ln>
                        <a:solidFill>
                          <a:srgbClr val="000000"/>
                        </a:solidFill>
                        <a:effectLst/>
                        <a:uLnTx/>
                        <a:uFillTx/>
                        <a:latin typeface="Lexend" pitchFamily="2" charset="0"/>
                        <a:ea typeface="+mn-ea"/>
                        <a:cs typeface="+mn-cs"/>
                      </a:endParaRP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6664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pitchFamily="2" charset="0"/>
                        </a:rPr>
                        <a:t>Review representation of Ethnically Diverse CYP across the statutory social care system: Children in Care</a:t>
                      </a:r>
                      <a:endParaRPr lang="en-US" sz="1100">
                        <a:latin typeface="Lexend" pitchFamily="2" charset="0"/>
                      </a:endParaRP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27.0%</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26.2%</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26.9%</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rgbClr val="000000"/>
                          </a:solidFill>
                          <a:effectLst/>
                          <a:latin typeface="Lexend" pitchFamily="2" charset="0"/>
                        </a:rPr>
                        <a:t>29.1%</a:t>
                      </a: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US" sz="1100" b="1">
                          <a:latin typeface="Lexend" pitchFamily="2" charset="0"/>
                        </a:rPr>
                        <a:t>28.6%</a:t>
                      </a:r>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pitchFamily="2" charset="0"/>
                          <a:ea typeface="+mn-ea"/>
                          <a:cs typeface="+mn-cs"/>
                        </a:rPr>
                        <a:t>N/A</a:t>
                      </a:r>
                      <a:endParaRPr kumimoji="0" lang="en-US" sz="2000" b="0" i="0" u="none" strike="noStrike" kern="1200" cap="none" spc="0" normalizeH="0" baseline="0" noProof="0">
                        <a:ln>
                          <a:noFill/>
                        </a:ln>
                        <a:solidFill>
                          <a:srgbClr val="000000"/>
                        </a:solidFill>
                        <a:effectLst/>
                        <a:uLnTx/>
                        <a:uFillTx/>
                        <a:latin typeface="Lexend" pitchFamily="2" charset="0"/>
                        <a:ea typeface="+mn-ea"/>
                        <a:cs typeface="+mn-cs"/>
                      </a:endParaRP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560893"/>
                  </a:ext>
                </a:extLst>
              </a:tr>
              <a:tr h="11390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pitchFamily="2" charset="0"/>
                        </a:rPr>
                        <a:t>Review representation of Ethnically Diverse CYP across the statutory social care system: Child protection</a:t>
                      </a:r>
                      <a:endParaRPr lang="en-US" sz="1100">
                        <a:latin typeface="Lexend" pitchFamily="2" charset="0"/>
                      </a:endParaRP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12.5%</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13.4%</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14.3%</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13.6%</a:t>
                      </a: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US" sz="1100" b="1">
                          <a:latin typeface="Lexend" pitchFamily="2" charset="0"/>
                        </a:rPr>
                        <a:t>16.5%</a:t>
                      </a:r>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pitchFamily="2" charset="0"/>
                          <a:ea typeface="+mn-ea"/>
                          <a:cs typeface="+mn-cs"/>
                        </a:rPr>
                        <a:t>N/A</a:t>
                      </a:r>
                      <a:endParaRPr kumimoji="0" lang="en-US" sz="2000" b="0" i="0" u="none" strike="noStrike" kern="1200" cap="none" spc="0" normalizeH="0" baseline="0" noProof="0">
                        <a:ln>
                          <a:noFill/>
                        </a:ln>
                        <a:solidFill>
                          <a:srgbClr val="000000"/>
                        </a:solidFill>
                        <a:effectLst/>
                        <a:uLnTx/>
                        <a:uFillTx/>
                        <a:latin typeface="Lexend" pitchFamily="2" charset="0"/>
                        <a:ea typeface="+mn-ea"/>
                        <a:cs typeface="+mn-cs"/>
                      </a:endParaRP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bl>
          </a:graphicData>
        </a:graphic>
      </p:graphicFrame>
      <p:sp>
        <p:nvSpPr>
          <p:cNvPr id="9" name="Content Placeholder 2">
            <a:extLst>
              <a:ext uri="{FF2B5EF4-FFF2-40B4-BE49-F238E27FC236}">
                <a16:creationId xmlns:a16="http://schemas.microsoft.com/office/drawing/2014/main" id="{05758060-A6D9-745C-CD59-CFC00B88CB78}"/>
              </a:ext>
            </a:extLst>
          </p:cNvPr>
          <p:cNvSpPr txBox="1">
            <a:spLocks/>
          </p:cNvSpPr>
          <p:nvPr/>
        </p:nvSpPr>
        <p:spPr>
          <a:xfrm>
            <a:off x="899837" y="6336459"/>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180956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21</a:t>
            </a:fld>
            <a:endParaRPr lang="en-GB">
              <a:latin typeface="Lexend" pitchFamily="2" charset="0"/>
            </a:endParaRPr>
          </a:p>
        </p:txBody>
      </p:sp>
      <p:sp>
        <p:nvSpPr>
          <p:cNvPr id="2" name="Rectangle: Rounded Corners 1">
            <a:extLst>
              <a:ext uri="{FF2B5EF4-FFF2-40B4-BE49-F238E27FC236}">
                <a16:creationId xmlns:a16="http://schemas.microsoft.com/office/drawing/2014/main" id="{058F5D6E-F87A-0A8B-B9B5-EB578D6ECEC2}"/>
              </a:ext>
            </a:extLst>
          </p:cNvPr>
          <p:cNvSpPr/>
          <p:nvPr/>
        </p:nvSpPr>
        <p:spPr>
          <a:xfrm>
            <a:off x="7492926" y="629311"/>
            <a:ext cx="4633917" cy="1592381"/>
          </a:xfrm>
          <a:prstGeom prst="roundRect">
            <a:avLst>
              <a:gd name="adj" fmla="val 6475"/>
            </a:avLst>
          </a:prstGeom>
          <a:solidFill>
            <a:srgbClr val="729D4D">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itle 4">
            <a:extLst>
              <a:ext uri="{FF2B5EF4-FFF2-40B4-BE49-F238E27FC236}">
                <a16:creationId xmlns:a16="http://schemas.microsoft.com/office/drawing/2014/main" id="{5F7DB45E-F69A-2150-8270-03F8A595AD11}"/>
              </a:ext>
            </a:extLst>
          </p:cNvPr>
          <p:cNvSpPr txBox="1">
            <a:spLocks/>
          </p:cNvSpPr>
          <p:nvPr/>
        </p:nvSpPr>
        <p:spPr>
          <a:xfrm rot="16200000">
            <a:off x="-3054899" y="3053745"/>
            <a:ext cx="6858001" cy="750508"/>
          </a:xfrm>
          <a:prstGeom prst="rect">
            <a:avLst/>
          </a:prstGeom>
          <a:solidFill>
            <a:srgbClr val="414745"/>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Service Excellence (Everyone’s Essex measures)</a:t>
            </a:r>
          </a:p>
        </p:txBody>
      </p:sp>
      <p:sp>
        <p:nvSpPr>
          <p:cNvPr id="7" name="TextBox 6">
            <a:extLst>
              <a:ext uri="{FF2B5EF4-FFF2-40B4-BE49-F238E27FC236}">
                <a16:creationId xmlns:a16="http://schemas.microsoft.com/office/drawing/2014/main" id="{86A28FB7-124E-4BCF-A229-6A32EF437DC6}"/>
              </a:ext>
            </a:extLst>
          </p:cNvPr>
          <p:cNvSpPr txBox="1"/>
          <p:nvPr/>
        </p:nvSpPr>
        <p:spPr>
          <a:xfrm>
            <a:off x="7634517" y="720113"/>
            <a:ext cx="4597971" cy="1592381"/>
          </a:xfrm>
          <a:prstGeom prst="rect">
            <a:avLst/>
          </a:prstGeom>
          <a:noFill/>
        </p:spPr>
        <p:txBody>
          <a:bodyPr wrap="square" lIns="0" tIns="0" rIns="0" bIns="0" rtlCol="0" anchor="t">
            <a:noAutofit/>
          </a:bodyPr>
          <a:lstStyle/>
          <a:p>
            <a:r>
              <a:rPr kumimoji="0" lang="en-GB" sz="1100" b="1" i="0" u="none" strike="noStrike" kern="0" cap="none" spc="0" normalizeH="0" baseline="0" noProof="0">
                <a:ln>
                  <a:noFill/>
                </a:ln>
                <a:solidFill>
                  <a:srgbClr val="000000"/>
                </a:solidFill>
                <a:effectLst/>
                <a:uLnTx/>
                <a:uFillTx/>
                <a:latin typeface="Lexend"/>
              </a:rPr>
              <a:t>Social Value: </a:t>
            </a:r>
            <a:r>
              <a:rPr kumimoji="0" lang="en-GB" sz="1100" i="0" u="none" strike="noStrike" kern="0" cap="none" spc="0" normalizeH="0" baseline="0" noProof="0">
                <a:ln>
                  <a:noFill/>
                </a:ln>
                <a:solidFill>
                  <a:srgbClr val="000000"/>
                </a:solidFill>
                <a:effectLst/>
                <a:uLnTx/>
                <a:uFillTx/>
                <a:latin typeface="Lexend"/>
              </a:rPr>
              <a:t>The latest </a:t>
            </a:r>
            <a:r>
              <a:rPr lang="en-GB" sz="1100" kern="0">
                <a:solidFill>
                  <a:srgbClr val="000000"/>
                </a:solidFill>
                <a:latin typeface="Lexend"/>
              </a:rPr>
              <a:t>delivery survey data is from October - December 2023. </a:t>
            </a:r>
            <a:endParaRPr lang="en-GB" sz="1100">
              <a:latin typeface="Lexend"/>
              <a:cs typeface="Calibri"/>
            </a:endParaRPr>
          </a:p>
          <a:p>
            <a:endParaRPr lang="en-GB" sz="1100">
              <a:latin typeface="Lexend"/>
              <a:cs typeface="Calibri"/>
            </a:endParaRPr>
          </a:p>
          <a:p>
            <a:r>
              <a:rPr lang="en-GB" sz="1100">
                <a:latin typeface="Lexend"/>
                <a:cs typeface="Calibri"/>
              </a:rPr>
              <a:t>The delivery survey for 2023/24 Quarter 3 saw a large increase in the amount of delivered social value. The majority of this was through one contract. The Live at Home framework delivered a large over delivery, the committed value for Older People was £35.9m with £53.9m being delivered.</a:t>
            </a:r>
            <a:endParaRPr lang="en-GB">
              <a:latin typeface="Lexend"/>
              <a:cs typeface="Calibri"/>
            </a:endParaRPr>
          </a:p>
          <a:p>
            <a:pPr marL="0" marR="0" lvl="0" indent="0" defTabSz="914400" eaLnBrk="1" fontAlgn="auto" latinLnBrk="0" hangingPunct="1">
              <a:lnSpc>
                <a:spcPct val="100000"/>
              </a:lnSpc>
              <a:spcBef>
                <a:spcPts val="0"/>
              </a:spcBef>
              <a:spcAft>
                <a:spcPts val="1134"/>
              </a:spcAft>
              <a:buClrTx/>
              <a:buSzTx/>
              <a:buFontTx/>
              <a:buNone/>
              <a:tabLst/>
              <a:defRPr/>
            </a:pPr>
            <a:endParaRPr kumimoji="0" lang="en-GB" sz="14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1134"/>
              </a:spcAft>
              <a:buClrTx/>
              <a:buSzTx/>
              <a:buFontTx/>
              <a:buNone/>
              <a:tabLst/>
              <a:defRPr/>
            </a:pPr>
            <a:endParaRPr kumimoji="0" lang="en-GB" sz="1500" b="0" i="0" u="none" strike="noStrike" kern="0" cap="none" spc="0" normalizeH="0" baseline="0" noProof="0">
              <a:ln>
                <a:noFill/>
              </a:ln>
              <a:solidFill>
                <a:srgbClr val="000000"/>
              </a:solidFill>
              <a:effectLst/>
              <a:uLnTx/>
              <a:uFillTx/>
            </a:endParaRPr>
          </a:p>
        </p:txBody>
      </p:sp>
      <p:sp>
        <p:nvSpPr>
          <p:cNvPr id="8" name="Rectangle: Rounded Corners 7">
            <a:extLst>
              <a:ext uri="{FF2B5EF4-FFF2-40B4-BE49-F238E27FC236}">
                <a16:creationId xmlns:a16="http://schemas.microsoft.com/office/drawing/2014/main" id="{B3D70156-38CE-B456-1CEE-01DEC19267BF}"/>
              </a:ext>
            </a:extLst>
          </p:cNvPr>
          <p:cNvSpPr/>
          <p:nvPr/>
        </p:nvSpPr>
        <p:spPr>
          <a:xfrm>
            <a:off x="7510898" y="2270313"/>
            <a:ext cx="4597971" cy="1957558"/>
          </a:xfrm>
          <a:prstGeom prst="roundRect">
            <a:avLst>
              <a:gd name="adj" fmla="val 3082"/>
            </a:avLst>
          </a:prstGeom>
          <a:solidFill>
            <a:srgbClr val="EA8F16">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9" name="Table 8">
            <a:extLst>
              <a:ext uri="{FF2B5EF4-FFF2-40B4-BE49-F238E27FC236}">
                <a16:creationId xmlns:a16="http://schemas.microsoft.com/office/drawing/2014/main" id="{6CA9666E-D160-9637-18CD-8829936E3211}"/>
              </a:ext>
            </a:extLst>
          </p:cNvPr>
          <p:cNvGraphicFramePr>
            <a:graphicFrameLocks noGrp="1"/>
          </p:cNvGraphicFramePr>
          <p:nvPr>
            <p:extLst>
              <p:ext uri="{D42A27DB-BD31-4B8C-83A1-F6EECF244321}">
                <p14:modId xmlns:p14="http://schemas.microsoft.com/office/powerpoint/2010/main" val="1741435884"/>
              </p:ext>
            </p:extLst>
          </p:nvPr>
        </p:nvGraphicFramePr>
        <p:xfrm>
          <a:off x="829953" y="661161"/>
          <a:ext cx="6547297" cy="3340515"/>
        </p:xfrm>
        <a:graphic>
          <a:graphicData uri="http://schemas.openxmlformats.org/drawingml/2006/table">
            <a:tbl>
              <a:tblPr firstRow="1" bandRow="1"/>
              <a:tblGrid>
                <a:gridCol w="1817744">
                  <a:extLst>
                    <a:ext uri="{9D8B030D-6E8A-4147-A177-3AD203B41FA5}">
                      <a16:colId xmlns:a16="http://schemas.microsoft.com/office/drawing/2014/main" val="4034003538"/>
                    </a:ext>
                  </a:extLst>
                </a:gridCol>
                <a:gridCol w="737420">
                  <a:extLst>
                    <a:ext uri="{9D8B030D-6E8A-4147-A177-3AD203B41FA5}">
                      <a16:colId xmlns:a16="http://schemas.microsoft.com/office/drawing/2014/main" val="3179834191"/>
                    </a:ext>
                  </a:extLst>
                </a:gridCol>
                <a:gridCol w="678425">
                  <a:extLst>
                    <a:ext uri="{9D8B030D-6E8A-4147-A177-3AD203B41FA5}">
                      <a16:colId xmlns:a16="http://schemas.microsoft.com/office/drawing/2014/main" val="2277526569"/>
                    </a:ext>
                  </a:extLst>
                </a:gridCol>
                <a:gridCol w="678426">
                  <a:extLst>
                    <a:ext uri="{9D8B030D-6E8A-4147-A177-3AD203B41FA5}">
                      <a16:colId xmlns:a16="http://schemas.microsoft.com/office/drawing/2014/main" val="742693960"/>
                    </a:ext>
                  </a:extLst>
                </a:gridCol>
                <a:gridCol w="797140">
                  <a:extLst>
                    <a:ext uri="{9D8B030D-6E8A-4147-A177-3AD203B41FA5}">
                      <a16:colId xmlns:a16="http://schemas.microsoft.com/office/drawing/2014/main" val="1836491562"/>
                    </a:ext>
                  </a:extLst>
                </a:gridCol>
                <a:gridCol w="998046">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Q4:</a:t>
                      </a:r>
                    </a:p>
                    <a:p>
                      <a:pPr algn="ctr"/>
                      <a:r>
                        <a:rPr lang="en-GB" sz="1000" b="0">
                          <a:latin typeface="Lexend"/>
                        </a:rPr>
                        <a:t>22/23</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Q1: </a:t>
                      </a:r>
                      <a:endParaRPr lang="en-GB" sz="1000" b="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Q2: </a:t>
                      </a:r>
                      <a:endParaRPr lang="en-GB" sz="1000" b="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Q3:</a:t>
                      </a:r>
                    </a:p>
                    <a:p>
                      <a:pPr algn="ctr"/>
                      <a:r>
                        <a:rPr lang="en-GB" sz="1000" b="0">
                          <a:latin typeface="Lexend"/>
                        </a:rPr>
                        <a:t>23/24</a:t>
                      </a:r>
                    </a:p>
                  </a:txBody>
                  <a:tcPr anchor="ctr">
                    <a:lnL w="12700" cmpd="sng">
                      <a:noFill/>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a:rPr>
                        <a:t>Q4:</a:t>
                      </a:r>
                    </a:p>
                    <a:p>
                      <a:pPr algn="ctr"/>
                      <a:r>
                        <a:rPr lang="en-GB" sz="1000" b="1">
                          <a:latin typeface="Lexend"/>
                        </a:rPr>
                        <a:t>23/24</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Target</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5096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en-GB" sz="1100" b="0" i="0" u="none" strike="noStrike">
                        <a:solidFill>
                          <a:srgbClr val="000000"/>
                        </a:solidFill>
                        <a:effectLst/>
                        <a:latin typeface="Lexend" pitchFamily="2" charset="0"/>
                      </a:endParaRPr>
                    </a:p>
                    <a:p>
                      <a:pPr algn="l" fontAlgn="ctr"/>
                      <a:r>
                        <a:rPr lang="en-GB" sz="1100" b="0" i="0" u="none" strike="noStrike">
                          <a:solidFill>
                            <a:srgbClr val="000000"/>
                          </a:solidFill>
                          <a:effectLst/>
                          <a:latin typeface="Lexend"/>
                        </a:rPr>
                        <a:t>Deliver social value through procurement and practice</a:t>
                      </a:r>
                    </a:p>
                    <a:p>
                      <a:pPr marL="171450" indent="-171450" algn="l" fontAlgn="ctr">
                        <a:buFont typeface="Arial" panose="020B0604020202020204" pitchFamily="34" charset="0"/>
                        <a:buChar char="•"/>
                      </a:pPr>
                      <a:r>
                        <a:rPr lang="en-GB" sz="1100" b="0" i="0" u="none" strike="noStrike">
                          <a:solidFill>
                            <a:srgbClr val="000000"/>
                          </a:solidFill>
                          <a:effectLst/>
                          <a:latin typeface="Lexend"/>
                        </a:rPr>
                        <a:t>SV % Delivered </a:t>
                      </a:r>
                    </a:p>
                    <a:p>
                      <a:pPr marL="171450" lvl="0" indent="-171450" algn="l">
                        <a:buFont typeface="Arial" panose="020B0604020202020204" pitchFamily="34" charset="0"/>
                        <a:buChar char="•"/>
                      </a:pPr>
                      <a:r>
                        <a:rPr lang="en-GB" sz="1100" b="0" i="0" u="none" strike="noStrike">
                          <a:solidFill>
                            <a:srgbClr val="000000"/>
                          </a:solidFill>
                          <a:effectLst/>
                          <a:latin typeface="Lexend"/>
                        </a:rPr>
                        <a:t>SV Committed (£)</a:t>
                      </a:r>
                    </a:p>
                    <a:p>
                      <a:pPr marL="171450" lvl="0" indent="-171450" algn="l">
                        <a:buFont typeface="Arial" panose="020B0604020202020204" pitchFamily="34" charset="0"/>
                        <a:buChar char="•"/>
                      </a:pPr>
                      <a:r>
                        <a:rPr lang="en-GB" sz="1100" b="0" i="0" u="none" strike="noStrike">
                          <a:solidFill>
                            <a:srgbClr val="000000"/>
                          </a:solidFill>
                          <a:effectLst/>
                          <a:latin typeface="Lexend"/>
                        </a:rPr>
                        <a:t>SV Delivered (£)</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1">
                          <a:latin typeface="Lexend"/>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1">
                          <a:latin typeface="Lexend"/>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ctr">
                        <a:buFont typeface="Arial" panose="020B0604020202020204" pitchFamily="34" charset="0"/>
                        <a:buNone/>
                      </a:pPr>
                      <a:r>
                        <a:rPr lang="en-GB" sz="1100" b="0" i="0" u="none" strike="noStrike">
                          <a:solidFill>
                            <a:srgbClr val="000000"/>
                          </a:solidFill>
                          <a:effectLst/>
                          <a:latin typeface="Lexend"/>
                        </a:rPr>
                        <a:t>38.0%</a:t>
                      </a:r>
                      <a:endParaRPr lang="en-GB" sz="1100">
                        <a:latin typeface="Lexend"/>
                      </a:endParaRPr>
                    </a:p>
                    <a:p>
                      <a:pPr marL="0" lvl="0" indent="0" algn="ctr">
                        <a:buFont typeface="Arial" panose="020B0604020202020204" pitchFamily="34" charset="0"/>
                        <a:buNone/>
                      </a:pPr>
                      <a:r>
                        <a:rPr lang="en-GB" sz="1100" b="0" i="0" u="none" strike="noStrike">
                          <a:solidFill>
                            <a:srgbClr val="000000"/>
                          </a:solidFill>
                          <a:effectLst/>
                          <a:latin typeface="Lexend"/>
                        </a:rPr>
                        <a:t>£97.5m</a:t>
                      </a:r>
                    </a:p>
                    <a:p>
                      <a:pPr marL="0" lvl="0" indent="0" algn="ctr">
                        <a:buFont typeface="Arial" panose="020B0604020202020204" pitchFamily="34" charset="0"/>
                        <a:buNone/>
                      </a:pPr>
                      <a:r>
                        <a:rPr lang="en-GB" sz="1100" b="0" i="0" u="none" strike="noStrike">
                          <a:solidFill>
                            <a:srgbClr val="000000"/>
                          </a:solidFill>
                          <a:effectLst/>
                          <a:latin typeface="Lexend"/>
                        </a:rPr>
                        <a:t>£36.9m</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ctr">
                        <a:buFont typeface="Arial" panose="020B0604020202020204" pitchFamily="34" charset="0"/>
                        <a:buNone/>
                      </a:pPr>
                      <a:endParaRPr lang="en-GB" sz="1100" b="0" i="0" u="none" strike="noStrike" kern="1200">
                        <a:solidFill>
                          <a:srgbClr val="000000"/>
                        </a:solidFill>
                        <a:effectLst/>
                        <a:latin typeface="Lexend" pitchFamily="2" charset="0"/>
                        <a:ea typeface="+mn-ea"/>
                        <a:cs typeface="+mn-cs"/>
                      </a:endParaRPr>
                    </a:p>
                    <a:p>
                      <a:pPr marL="0" lvl="0" indent="0" algn="ctr">
                        <a:buFont typeface="Arial" panose="020B0604020202020204" pitchFamily="34" charset="0"/>
                        <a:buNone/>
                      </a:pPr>
                      <a:r>
                        <a:rPr lang="en-GB" sz="1100" b="0" i="0" u="none" strike="noStrike" kern="1200">
                          <a:solidFill>
                            <a:srgbClr val="000000"/>
                          </a:solidFill>
                          <a:effectLst/>
                          <a:latin typeface="Lexend"/>
                          <a:ea typeface="+mn-ea"/>
                          <a:cs typeface="+mn-cs"/>
                        </a:rPr>
                        <a:t>41.0%</a:t>
                      </a:r>
                    </a:p>
                    <a:p>
                      <a:pPr marL="0" lvl="0" indent="0" algn="ctr">
                        <a:buFont typeface="Arial" panose="020B0604020202020204" pitchFamily="34" charset="0"/>
                        <a:buNone/>
                      </a:pPr>
                      <a:r>
                        <a:rPr lang="en-GB" sz="1100" b="0" i="0" u="none" strike="noStrike" kern="1200">
                          <a:solidFill>
                            <a:srgbClr val="000000"/>
                          </a:solidFill>
                          <a:effectLst/>
                          <a:latin typeface="Lexend"/>
                          <a:ea typeface="+mn-ea"/>
                          <a:cs typeface="+mn-cs"/>
                        </a:rPr>
                        <a:t>£99m</a:t>
                      </a:r>
                    </a:p>
                    <a:p>
                      <a:pPr marL="0" lvl="0" indent="0" algn="ctr">
                        <a:buFont typeface="Arial" panose="020B0604020202020204" pitchFamily="34" charset="0"/>
                        <a:buNone/>
                      </a:pPr>
                      <a:r>
                        <a:rPr lang="en-GB" sz="1100" b="0" i="0" u="none" strike="noStrike" kern="1200">
                          <a:solidFill>
                            <a:srgbClr val="000000"/>
                          </a:solidFill>
                          <a:effectLst/>
                          <a:latin typeface="Lexend"/>
                          <a:ea typeface="+mn-ea"/>
                          <a:cs typeface="+mn-cs"/>
                        </a:rPr>
                        <a:t>£40.5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sym typeface="Wingdings 3"/>
                      </a:endParaRPr>
                    </a:p>
                  </a:txBody>
                  <a:tcPr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ctr">
                        <a:buFont typeface="Arial" panose="020B0604020202020204" pitchFamily="34" charset="0"/>
                        <a:buNone/>
                      </a:pPr>
                      <a:endParaRPr lang="en-GB" sz="1100" b="1" i="0" u="none" strike="noStrike" noProof="0">
                        <a:solidFill>
                          <a:srgbClr val="000000"/>
                        </a:solidFill>
                        <a:effectLst/>
                        <a:latin typeface="Lexend" pitchFamily="2" charset="0"/>
                        <a:sym typeface="Wingdings 3"/>
                      </a:endParaRPr>
                    </a:p>
                    <a:p>
                      <a:pPr marL="0" lvl="0" indent="0" algn="ctr">
                        <a:buFont typeface="Arial" panose="020B0604020202020204" pitchFamily="34" charset="0"/>
                        <a:buNone/>
                      </a:pPr>
                      <a:endParaRPr lang="en-GB" sz="1100" b="1" i="0" u="none" strike="noStrike" noProof="0">
                        <a:solidFill>
                          <a:srgbClr val="000000"/>
                        </a:solidFill>
                        <a:effectLst/>
                        <a:latin typeface="Lexend" pitchFamily="2" charset="0"/>
                        <a:sym typeface="Wingdings 3"/>
                      </a:endParaRPr>
                    </a:p>
                    <a:p>
                      <a:pPr marL="0" lvl="0" indent="0" algn="ctr">
                        <a:buFont typeface="Arial" panose="020B0604020202020204" pitchFamily="34" charset="0"/>
                        <a:buNone/>
                      </a:pPr>
                      <a:r>
                        <a:rPr lang="en-GB" sz="1100" b="1" i="0" u="none" strike="noStrike" noProof="0">
                          <a:solidFill>
                            <a:srgbClr val="000000"/>
                          </a:solidFill>
                          <a:effectLst/>
                          <a:latin typeface="Lexend"/>
                          <a:sym typeface="Wingdings 3"/>
                        </a:rPr>
                        <a:t>83%</a:t>
                      </a:r>
                    </a:p>
                    <a:p>
                      <a:pPr marL="0" lvl="0" indent="0" algn="ctr">
                        <a:buFont typeface="Arial" panose="020B0604020202020204" pitchFamily="34" charset="0"/>
                        <a:buNone/>
                      </a:pPr>
                      <a:r>
                        <a:rPr lang="en-GB" sz="1100" b="1" i="0" u="none" strike="noStrike" noProof="0">
                          <a:solidFill>
                            <a:srgbClr val="000000"/>
                          </a:solidFill>
                          <a:effectLst/>
                          <a:latin typeface="Lexend"/>
                          <a:sym typeface="Wingdings 3"/>
                        </a:rPr>
                        <a:t>£111m</a:t>
                      </a:r>
                    </a:p>
                    <a:p>
                      <a:pPr marL="0" lvl="0" indent="0" algn="ctr">
                        <a:buFont typeface="Arial" panose="020B0604020202020204" pitchFamily="34" charset="0"/>
                        <a:buNone/>
                      </a:pPr>
                      <a:r>
                        <a:rPr lang="en-GB" sz="1100" b="1" i="0" u="none" strike="noStrike" noProof="0">
                          <a:solidFill>
                            <a:srgbClr val="000000"/>
                          </a:solidFill>
                          <a:effectLst/>
                          <a:latin typeface="Lexend"/>
                          <a:sym typeface="Wingdings 3"/>
                        </a:rPr>
                        <a:t>£92.7m</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i="0" u="none" strike="noStrike">
                          <a:solidFill>
                            <a:srgbClr val="000000"/>
                          </a:solidFill>
                          <a:effectLst/>
                          <a:latin typeface="Wingdings 3"/>
                          <a:sym typeface="Wingdings 3"/>
                        </a:rPr>
                        <a:t>Ç</a:t>
                      </a:r>
                    </a:p>
                    <a:p>
                      <a:pPr marL="0" lvl="0" indent="0" algn="ctr">
                        <a:buFont typeface="Arial" panose="020B0604020202020204" pitchFamily="34" charset="0"/>
                        <a:buNone/>
                      </a:pPr>
                      <a:endParaRPr lang="en-GB" sz="1100" b="1" i="0" u="none" strike="noStrike" noProof="0">
                        <a:solidFill>
                          <a:srgbClr val="000000"/>
                        </a:solidFill>
                        <a:effectLst/>
                        <a:latin typeface="Lexend" pitchFamily="2" charset="0"/>
                        <a:sym typeface="Wingdings 3"/>
                      </a:endParaRP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chemeClr val="tx1"/>
                        </a:solidFill>
                        <a:effectLst/>
                        <a:latin typeface="Lexend" pitchFamily="2" charset="0"/>
                      </a:endParaRPr>
                    </a:p>
                    <a:p>
                      <a:pPr algn="ctr" fontAlgn="ctr"/>
                      <a:r>
                        <a:rPr lang="en-GB" sz="1100" b="0" i="0" u="none" strike="noStrike">
                          <a:solidFill>
                            <a:schemeClr val="tx1"/>
                          </a:solidFill>
                          <a:effectLst/>
                          <a:latin typeface="Lexend"/>
                        </a:rPr>
                        <a:t>30%</a:t>
                      </a:r>
                    </a:p>
                    <a:p>
                      <a:pPr algn="ctr" fontAlgn="ctr"/>
                      <a:r>
                        <a:rPr lang="en-GB" sz="1100" b="0" i="0" u="none" strike="noStrike">
                          <a:solidFill>
                            <a:schemeClr val="tx1"/>
                          </a:solidFill>
                          <a:effectLst/>
                          <a:latin typeface="Lexend"/>
                        </a:rPr>
                        <a:t>N/A</a:t>
                      </a:r>
                    </a:p>
                    <a:p>
                      <a:pPr algn="ctr" fontAlgn="ctr"/>
                      <a:r>
                        <a:rPr lang="en-GB" sz="1100" b="0" i="0" u="none" strike="noStrike">
                          <a:solidFill>
                            <a:schemeClr val="tx1"/>
                          </a:solidFill>
                          <a:effectLst/>
                          <a:latin typeface="Lexend"/>
                        </a:rPr>
                        <a:t>N/A</a:t>
                      </a:r>
                    </a:p>
                    <a:p>
                      <a:pPr algn="ctr"/>
                      <a:endParaRPr lang="en-GB" sz="1100" i="0">
                        <a:latin typeface="Lexend" pitchFamily="2" charset="0"/>
                      </a:endParaRP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970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chemeClr val="tx1"/>
                          </a:solidFill>
                          <a:effectLst/>
                          <a:latin typeface="Lexend"/>
                        </a:rPr>
                        <a:t>Collection rate of Council Tax achieved for the year</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GB" sz="1100" b="0" i="0" u="none" strike="noStrike">
                          <a:solidFill>
                            <a:srgbClr val="000000"/>
                          </a:solidFill>
                          <a:effectLst/>
                          <a:latin typeface="Lexend"/>
                        </a:rPr>
                        <a:t>97.1%</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GB" sz="1100" b="0" i="0" u="none" strike="noStrike">
                          <a:solidFill>
                            <a:srgbClr val="000000"/>
                          </a:solidFill>
                          <a:effectLst/>
                          <a:latin typeface="Lexend"/>
                        </a:rPr>
                        <a:t>97.0%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GB" sz="1100" b="0" i="0" u="none" strike="noStrike">
                          <a:solidFill>
                            <a:srgbClr val="000000"/>
                          </a:solidFill>
                          <a:effectLst/>
                          <a:latin typeface="Lexend"/>
                        </a:rPr>
                        <a:t>96.60%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chemeClr val="tx1"/>
                        </a:solidFill>
                        <a:effectLst/>
                        <a:latin typeface="Lexend" pitchFamily="2"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chemeClr val="tx1"/>
                          </a:solidFill>
                          <a:effectLst/>
                          <a:latin typeface="Lexend"/>
                        </a:rPr>
                        <a:t>96.7%</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sym typeface="Wingdings 3"/>
                      </a:endParaRPr>
                    </a:p>
                  </a:txBody>
                  <a:tcPr marL="9525" marR="9525" marT="9525"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noProof="0">
                          <a:solidFill>
                            <a:srgbClr val="000000"/>
                          </a:solidFill>
                          <a:effectLst/>
                          <a:latin typeface="Lexend"/>
                          <a:sym typeface="Wingdings 3"/>
                        </a:rPr>
                        <a:t>97.0%</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Wingdings 3"/>
                          <a:sym typeface="Wingdings 3"/>
                        </a:rPr>
                        <a:t>Ç</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1" i="0" u="none" strike="noStrike" noProof="0">
                        <a:solidFill>
                          <a:srgbClr val="000000"/>
                        </a:solidFill>
                        <a:effectLst/>
                        <a:latin typeface="Lexend" pitchFamily="2" charset="0"/>
                        <a:sym typeface="Wingdings 3"/>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dirty="0">
                          <a:solidFill>
                            <a:schemeClr val="tx1"/>
                          </a:solidFill>
                          <a:effectLst/>
                          <a:latin typeface="Lexend"/>
                        </a:rPr>
                        <a:t>98%</a:t>
                      </a:r>
                    </a:p>
                  </a:txBody>
                  <a:tcPr marL="9525" marR="9525" marT="9525"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bl>
          </a:graphicData>
        </a:graphic>
      </p:graphicFrame>
      <p:sp>
        <p:nvSpPr>
          <p:cNvPr id="10" name="Content Placeholder 2">
            <a:extLst>
              <a:ext uri="{FF2B5EF4-FFF2-40B4-BE49-F238E27FC236}">
                <a16:creationId xmlns:a16="http://schemas.microsoft.com/office/drawing/2014/main" id="{8AEF1A23-139E-7EFB-50A4-B2F4CD3B6B06}"/>
              </a:ext>
            </a:extLst>
          </p:cNvPr>
          <p:cNvSpPr txBox="1">
            <a:spLocks/>
          </p:cNvSpPr>
          <p:nvPr/>
        </p:nvSpPr>
        <p:spPr>
          <a:xfrm>
            <a:off x="817301" y="6532401"/>
            <a:ext cx="5814407"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4" name="TextBox 3">
            <a:extLst>
              <a:ext uri="{FF2B5EF4-FFF2-40B4-BE49-F238E27FC236}">
                <a16:creationId xmlns:a16="http://schemas.microsoft.com/office/drawing/2014/main" id="{0D2072E2-166F-D064-F5C8-613F9EA5E285}"/>
              </a:ext>
            </a:extLst>
          </p:cNvPr>
          <p:cNvSpPr txBox="1"/>
          <p:nvPr/>
        </p:nvSpPr>
        <p:spPr>
          <a:xfrm>
            <a:off x="7634517" y="2361115"/>
            <a:ext cx="4386682" cy="2378035"/>
          </a:xfrm>
          <a:prstGeom prst="rect">
            <a:avLst/>
          </a:prstGeom>
          <a:noFill/>
        </p:spPr>
        <p:txBody>
          <a:bodyPr wrap="square" lIns="0" tIns="0" rIns="0" bIns="0" rtlCol="0">
            <a:noAutofit/>
          </a:bodyPr>
          <a:lstStyle/>
          <a:p>
            <a:r>
              <a:rPr kumimoji="0" lang="en-GB" sz="1100" b="1" i="0" u="none" strike="noStrike" kern="0" cap="none" spc="0" normalizeH="0" baseline="0" noProof="0">
                <a:ln>
                  <a:noFill/>
                </a:ln>
                <a:solidFill>
                  <a:srgbClr val="000000"/>
                </a:solidFill>
                <a:effectLst/>
                <a:uLnTx/>
                <a:uFillTx/>
                <a:latin typeface="Lexend" pitchFamily="2" charset="0"/>
              </a:rPr>
              <a:t>Council Tax: </a:t>
            </a:r>
            <a:r>
              <a:rPr lang="en-GB" sz="1100">
                <a:effectLst/>
                <a:latin typeface="Lexend" pitchFamily="2" charset="0"/>
                <a:ea typeface="Calibri" panose="020F0502020204030204" pitchFamily="34" charset="0"/>
              </a:rPr>
              <a:t>The quarter 4 in-year collection rate is an improvement on quarter 3 by 0.28% (on average across all district councils), and the overall income collected during 2023/24 was £2.6m greater than the Quarter 3 forecast. Overall, a positive movement in the position. This is the latest forecast from the districts and will remain a forecast until the official submission of this data to central government in May 2024. While any movements are usually insignificant, we will monitor them and keep CLT informed if it has a material impact on the above position.</a:t>
            </a:r>
          </a:p>
          <a:p>
            <a:r>
              <a:rPr kumimoji="0" lang="en-GB" sz="1100" b="1" i="0" u="none" strike="noStrike" kern="0" cap="none" spc="0" normalizeH="0" baseline="0" noProof="0">
                <a:ln>
                  <a:noFill/>
                </a:ln>
                <a:solidFill>
                  <a:srgbClr val="000000"/>
                </a:solidFill>
                <a:effectLst/>
                <a:uLnTx/>
                <a:uFillTx/>
                <a:latin typeface="Lexend" pitchFamily="2" charset="0"/>
              </a:rPr>
              <a:t> </a:t>
            </a:r>
            <a:endParaRPr kumimoji="0" lang="en-GB" sz="1200" b="0" i="0" u="none" strike="noStrike" kern="0" cap="none" spc="0" normalizeH="0" baseline="0" noProof="0">
              <a:ln>
                <a:noFill/>
              </a:ln>
              <a:solidFill>
                <a:srgbClr val="000000"/>
              </a:solidFill>
              <a:effectLst/>
              <a:uLnTx/>
              <a:uFillTx/>
              <a:latin typeface="Lexend" pitchFamily="2" charset="0"/>
              <a:cs typeface="Calibri"/>
            </a:endParaRPr>
          </a:p>
          <a:p>
            <a:pPr marL="0" marR="0" lvl="0" indent="0" defTabSz="914400" eaLnBrk="1" fontAlgn="auto" latinLnBrk="0" hangingPunct="1">
              <a:lnSpc>
                <a:spcPct val="100000"/>
              </a:lnSpc>
              <a:spcBef>
                <a:spcPts val="0"/>
              </a:spcBef>
              <a:spcAft>
                <a:spcPts val="1134"/>
              </a:spcAft>
              <a:buClrTx/>
              <a:buSzTx/>
              <a:buFontTx/>
              <a:buNone/>
              <a:tabLst/>
              <a:defRPr/>
            </a:pPr>
            <a:endParaRPr kumimoji="0" lang="en-GB" sz="14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1134"/>
              </a:spcAft>
              <a:buClrTx/>
              <a:buSzTx/>
              <a:buFontTx/>
              <a:buNone/>
              <a:tabLst/>
              <a:defRPr/>
            </a:pPr>
            <a:endParaRPr kumimoji="0" lang="en-GB" sz="14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1134"/>
              </a:spcAft>
              <a:buClrTx/>
              <a:buSzTx/>
              <a:buFontTx/>
              <a:buNone/>
              <a:tabLst/>
              <a:defRPr/>
            </a:pPr>
            <a:endParaRPr kumimoji="0" lang="en-GB" sz="1500" b="0" i="0" u="none" strike="noStrike" kern="0" cap="none" spc="0" normalizeH="0" baseline="0" noProof="0">
              <a:ln>
                <a:noFill/>
              </a:ln>
              <a:solidFill>
                <a:srgbClr val="000000"/>
              </a:solidFill>
              <a:effectLst/>
              <a:uLnTx/>
              <a:uFillTx/>
            </a:endParaRPr>
          </a:p>
        </p:txBody>
      </p:sp>
      <p:graphicFrame>
        <p:nvGraphicFramePr>
          <p:cNvPr id="5" name="Table 4">
            <a:extLst>
              <a:ext uri="{FF2B5EF4-FFF2-40B4-BE49-F238E27FC236}">
                <a16:creationId xmlns:a16="http://schemas.microsoft.com/office/drawing/2014/main" id="{0B80CED5-3BB5-3833-A2A0-ED06C3696C33}"/>
              </a:ext>
            </a:extLst>
          </p:cNvPr>
          <p:cNvGraphicFramePr>
            <a:graphicFrameLocks noGrp="1"/>
          </p:cNvGraphicFramePr>
          <p:nvPr>
            <p:extLst>
              <p:ext uri="{D42A27DB-BD31-4B8C-83A1-F6EECF244321}">
                <p14:modId xmlns:p14="http://schemas.microsoft.com/office/powerpoint/2010/main" val="4096079341"/>
              </p:ext>
            </p:extLst>
          </p:nvPr>
        </p:nvGraphicFramePr>
        <p:xfrm>
          <a:off x="5567119" y="674222"/>
          <a:ext cx="958646" cy="3327454"/>
        </p:xfrm>
        <a:graphic>
          <a:graphicData uri="http://schemas.openxmlformats.org/drawingml/2006/table">
            <a:tbl>
              <a:tblPr/>
              <a:tblGrid>
                <a:gridCol w="958646">
                  <a:extLst>
                    <a:ext uri="{9D8B030D-6E8A-4147-A177-3AD203B41FA5}">
                      <a16:colId xmlns:a16="http://schemas.microsoft.com/office/drawing/2014/main" val="3067462257"/>
                    </a:ext>
                  </a:extLst>
                </a:gridCol>
              </a:tblGrid>
              <a:tr h="3327454">
                <a:tc>
                  <a:txBody>
                    <a:bodyPr/>
                    <a:lstStyle/>
                    <a:p>
                      <a:endParaRPr lang="en-GB" dirty="0"/>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955280080"/>
                  </a:ext>
                </a:extLst>
              </a:tr>
            </a:tbl>
          </a:graphicData>
        </a:graphic>
      </p:graphicFrame>
      <p:sp>
        <p:nvSpPr>
          <p:cNvPr id="13" name="Content Placeholder 2">
            <a:extLst>
              <a:ext uri="{FF2B5EF4-FFF2-40B4-BE49-F238E27FC236}">
                <a16:creationId xmlns:a16="http://schemas.microsoft.com/office/drawing/2014/main" id="{CE9A99BF-5865-6D8C-D894-4C620D7510AA}"/>
              </a:ext>
            </a:extLst>
          </p:cNvPr>
          <p:cNvSpPr txBox="1">
            <a:spLocks/>
          </p:cNvSpPr>
          <p:nvPr/>
        </p:nvSpPr>
        <p:spPr>
          <a:xfrm>
            <a:off x="817109" y="6356581"/>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45534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7918-D394-B845-10D1-A27D5BC2E833}"/>
              </a:ext>
            </a:extLst>
          </p:cNvPr>
          <p:cNvSpPr>
            <a:spLocks noGrp="1"/>
          </p:cNvSpPr>
          <p:nvPr>
            <p:ph type="ctrTitle"/>
          </p:nvPr>
        </p:nvSpPr>
        <p:spPr>
          <a:xfrm>
            <a:off x="540000" y="1944000"/>
            <a:ext cx="6650912" cy="1620000"/>
          </a:xfrm>
        </p:spPr>
        <p:txBody>
          <a:bodyPr/>
          <a:lstStyle/>
          <a:p>
            <a:r>
              <a:rPr lang="en-GB" sz="4400">
                <a:latin typeface="Lexend" pitchFamily="2" charset="0"/>
              </a:rPr>
              <a:t>Corporate Performance Report</a:t>
            </a:r>
            <a:br>
              <a:rPr lang="en-GB" sz="4400">
                <a:latin typeface="Lexend" pitchFamily="2" charset="0"/>
              </a:rPr>
            </a:br>
            <a:r>
              <a:rPr lang="en-GB" sz="4400">
                <a:latin typeface="Lexend" pitchFamily="2" charset="0"/>
              </a:rPr>
              <a:t>March 2024</a:t>
            </a:r>
          </a:p>
        </p:txBody>
      </p:sp>
      <p:sp>
        <p:nvSpPr>
          <p:cNvPr id="3" name="Subtitle 2">
            <a:extLst>
              <a:ext uri="{FF2B5EF4-FFF2-40B4-BE49-F238E27FC236}">
                <a16:creationId xmlns:a16="http://schemas.microsoft.com/office/drawing/2014/main" id="{F580B35E-248D-91D8-49A4-6F16A00E551A}"/>
              </a:ext>
            </a:extLst>
          </p:cNvPr>
          <p:cNvSpPr>
            <a:spLocks noGrp="1"/>
          </p:cNvSpPr>
          <p:nvPr>
            <p:ph type="subTitle" idx="1"/>
          </p:nvPr>
        </p:nvSpPr>
        <p:spPr>
          <a:xfrm>
            <a:off x="540000" y="5390411"/>
            <a:ext cx="6651163" cy="1080000"/>
          </a:xfrm>
        </p:spPr>
        <p:txBody>
          <a:bodyPr/>
          <a:lstStyle/>
          <a:p>
            <a:r>
              <a:rPr lang="en-GB" sz="2400" b="1">
                <a:latin typeface="Lexend" pitchFamily="2" charset="0"/>
                <a:cs typeface="Calibri" panose="020F0502020204030204" pitchFamily="34" charset="0"/>
              </a:rPr>
              <a:t>STRATEGIC RISK</a:t>
            </a:r>
          </a:p>
        </p:txBody>
      </p:sp>
      <p:pic>
        <p:nvPicPr>
          <p:cNvPr id="8" name="Picture Placeholder 7" descr="Sea of hands in the middle">
            <a:extLst>
              <a:ext uri="{FF2B5EF4-FFF2-40B4-BE49-F238E27FC236}">
                <a16:creationId xmlns:a16="http://schemas.microsoft.com/office/drawing/2014/main" id="{CF4EEFBF-32DA-5460-A3EB-91EBDFEA1DE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018" r="21018"/>
          <a:stretch>
            <a:fillRect/>
          </a:stretch>
        </p:blipFill>
        <p:spPr/>
      </p:pic>
    </p:spTree>
    <p:extLst>
      <p:ext uri="{BB962C8B-B14F-4D97-AF65-F5344CB8AC3E}">
        <p14:creationId xmlns:p14="http://schemas.microsoft.com/office/powerpoint/2010/main" val="995992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1712E9-8B78-6B0D-3A73-3B1CB05282FE}"/>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24502-61FB-46F8-B0EC-9958C74BF7BE}" type="slidenum">
              <a:rPr kumimoji="0" lang="en-GB" sz="1200" b="1" i="0" u="none" strike="noStrike" kern="1200" cap="none" spc="0" normalizeH="0" baseline="0" noProof="0" smtClean="0">
                <a:ln>
                  <a:noFill/>
                </a:ln>
                <a:solidFill>
                  <a:prstClr val="black">
                    <a:tint val="75000"/>
                  </a:prstClr>
                </a:solidFill>
                <a:effectLst/>
                <a:uLnTx/>
                <a:uFillTx/>
                <a:latin typeface="Lexen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1" i="0" u="none" strike="noStrike" kern="1200" cap="none" spc="0" normalizeH="0" baseline="0" noProof="0">
              <a:ln>
                <a:noFill/>
              </a:ln>
              <a:solidFill>
                <a:prstClr val="black">
                  <a:tint val="75000"/>
                </a:prstClr>
              </a:solidFill>
              <a:effectLst/>
              <a:uLnTx/>
              <a:uFillTx/>
              <a:latin typeface="Lexend" pitchFamily="2" charset="0"/>
              <a:ea typeface="+mn-ea"/>
              <a:cs typeface="+mn-cs"/>
            </a:endParaRPr>
          </a:p>
        </p:txBody>
      </p:sp>
      <p:pic>
        <p:nvPicPr>
          <p:cNvPr id="2" name="Picture 1">
            <a:extLst>
              <a:ext uri="{FF2B5EF4-FFF2-40B4-BE49-F238E27FC236}">
                <a16:creationId xmlns:a16="http://schemas.microsoft.com/office/drawing/2014/main" id="{1C6E5ECC-13F3-E8C9-6DE5-2967DAD9F475}"/>
              </a:ext>
            </a:extLst>
          </p:cNvPr>
          <p:cNvPicPr>
            <a:picLocks noChangeAspect="1"/>
          </p:cNvPicPr>
          <p:nvPr/>
        </p:nvPicPr>
        <p:blipFill>
          <a:blip r:embed="rId2"/>
          <a:stretch>
            <a:fillRect/>
          </a:stretch>
        </p:blipFill>
        <p:spPr>
          <a:xfrm>
            <a:off x="0" y="0"/>
            <a:ext cx="749808" cy="6858000"/>
          </a:xfrm>
          <a:prstGeom prst="rect">
            <a:avLst/>
          </a:prstGeom>
        </p:spPr>
      </p:pic>
      <p:sp>
        <p:nvSpPr>
          <p:cNvPr id="6" name="TextBox 5">
            <a:extLst>
              <a:ext uri="{FF2B5EF4-FFF2-40B4-BE49-F238E27FC236}">
                <a16:creationId xmlns:a16="http://schemas.microsoft.com/office/drawing/2014/main" id="{CD98ABF4-B397-F2C6-70A0-369C2F410066}"/>
              </a:ext>
            </a:extLst>
          </p:cNvPr>
          <p:cNvSpPr txBox="1"/>
          <p:nvPr/>
        </p:nvSpPr>
        <p:spPr>
          <a:xfrm rot="16200000">
            <a:off x="-2673873" y="3244334"/>
            <a:ext cx="6097554"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Strategic Risk: introduction </a:t>
            </a:r>
            <a:endParaRPr kumimoji="0" lang="en-GB" sz="1800" b="1" i="0" u="none" strike="noStrike" kern="1200" cap="none" spc="0" normalizeH="0" baseline="0" noProof="0">
              <a:ln>
                <a:noFill/>
              </a:ln>
              <a:solidFill>
                <a:srgbClr val="E40037"/>
              </a:solidFill>
              <a:effectLst/>
              <a:uLnTx/>
              <a:uFillTx/>
              <a:latin typeface="Lexend" pitchFamily="2" charset="0"/>
              <a:ea typeface="+mn-ea"/>
              <a:cs typeface="+mn-cs"/>
            </a:endParaRPr>
          </a:p>
        </p:txBody>
      </p:sp>
      <p:graphicFrame>
        <p:nvGraphicFramePr>
          <p:cNvPr id="7" name="Table 7">
            <a:extLst>
              <a:ext uri="{FF2B5EF4-FFF2-40B4-BE49-F238E27FC236}">
                <a16:creationId xmlns:a16="http://schemas.microsoft.com/office/drawing/2014/main" id="{A654EC19-99ED-991A-97A8-EFE98E697A1C}"/>
              </a:ext>
            </a:extLst>
          </p:cNvPr>
          <p:cNvGraphicFramePr>
            <a:graphicFrameLocks noGrp="1"/>
          </p:cNvGraphicFramePr>
          <p:nvPr/>
        </p:nvGraphicFramePr>
        <p:xfrm>
          <a:off x="977043" y="2666360"/>
          <a:ext cx="5678436" cy="3627120"/>
        </p:xfrm>
        <a:graphic>
          <a:graphicData uri="http://schemas.openxmlformats.org/drawingml/2006/table">
            <a:tbl>
              <a:tblPr firstRow="1" bandRow="1">
                <a:tableStyleId>{5940675A-B579-460E-94D1-54222C63F5DA}</a:tableStyleId>
              </a:tblPr>
              <a:tblGrid>
                <a:gridCol w="2506540">
                  <a:extLst>
                    <a:ext uri="{9D8B030D-6E8A-4147-A177-3AD203B41FA5}">
                      <a16:colId xmlns:a16="http://schemas.microsoft.com/office/drawing/2014/main" val="3970808478"/>
                    </a:ext>
                  </a:extLst>
                </a:gridCol>
                <a:gridCol w="1637881">
                  <a:extLst>
                    <a:ext uri="{9D8B030D-6E8A-4147-A177-3AD203B41FA5}">
                      <a16:colId xmlns:a16="http://schemas.microsoft.com/office/drawing/2014/main" val="692212585"/>
                    </a:ext>
                  </a:extLst>
                </a:gridCol>
                <a:gridCol w="1534015">
                  <a:extLst>
                    <a:ext uri="{9D8B030D-6E8A-4147-A177-3AD203B41FA5}">
                      <a16:colId xmlns:a16="http://schemas.microsoft.com/office/drawing/2014/main" val="4184312615"/>
                    </a:ext>
                  </a:extLst>
                </a:gridCol>
              </a:tblGrid>
              <a:tr h="276420">
                <a:tc>
                  <a:txBody>
                    <a:bodyPr/>
                    <a:lstStyle/>
                    <a:p>
                      <a:pPr algn="ctr"/>
                      <a:r>
                        <a:rPr lang="en-GB" sz="1400" b="1">
                          <a:latin typeface="Lexend" pitchFamily="2" charset="0"/>
                        </a:rPr>
                        <a:t>Strategic Risks</a:t>
                      </a:r>
                    </a:p>
                  </a:txBody>
                  <a:tcPr>
                    <a:solidFill>
                      <a:schemeClr val="bg1">
                        <a:lumMod val="85000"/>
                      </a:schemeClr>
                    </a:solidFill>
                  </a:tcPr>
                </a:tc>
                <a:tc>
                  <a:txBody>
                    <a:bodyPr/>
                    <a:lstStyle/>
                    <a:p>
                      <a:pPr algn="ctr"/>
                      <a:r>
                        <a:rPr lang="en-GB" sz="1400" b="1">
                          <a:latin typeface="Lexend" pitchFamily="2" charset="0"/>
                        </a:rPr>
                        <a:t>Current Risk Score</a:t>
                      </a:r>
                    </a:p>
                  </a:txBody>
                  <a:tcPr>
                    <a:solidFill>
                      <a:schemeClr val="bg1">
                        <a:lumMod val="85000"/>
                      </a:schemeClr>
                    </a:solidFill>
                  </a:tcPr>
                </a:tc>
                <a:tc>
                  <a:txBody>
                    <a:bodyPr/>
                    <a:lstStyle/>
                    <a:p>
                      <a:pPr algn="ctr"/>
                      <a:r>
                        <a:rPr lang="en-GB" sz="1400" b="1">
                          <a:latin typeface="Lexend" pitchFamily="2" charset="0"/>
                        </a:rPr>
                        <a:t>Target Risk Score</a:t>
                      </a:r>
                    </a:p>
                  </a:txBody>
                  <a:tcPr>
                    <a:solidFill>
                      <a:schemeClr val="bg1">
                        <a:lumMod val="85000"/>
                      </a:schemeClr>
                    </a:solidFill>
                  </a:tcPr>
                </a:tc>
                <a:extLst>
                  <a:ext uri="{0D108BD9-81ED-4DB2-BD59-A6C34878D82A}">
                    <a16:rowId xmlns:a16="http://schemas.microsoft.com/office/drawing/2014/main" val="1162158348"/>
                  </a:ext>
                </a:extLst>
              </a:tr>
              <a:tr h="276420">
                <a:tc>
                  <a:txBody>
                    <a:bodyPr/>
                    <a:lstStyle/>
                    <a:p>
                      <a:r>
                        <a:rPr lang="en-GB" sz="1400" b="0" kern="1200">
                          <a:solidFill>
                            <a:schemeClr val="dk1"/>
                          </a:solidFill>
                          <a:effectLst/>
                          <a:latin typeface="Lexend" pitchFamily="2" charset="0"/>
                        </a:rPr>
                        <a:t>Children in Care Placements </a:t>
                      </a:r>
                    </a:p>
                    <a:p>
                      <a:r>
                        <a:rPr lang="en-GB" sz="1400" b="1" i="0" u="none" strike="noStrike" kern="1200" baseline="0">
                          <a:solidFill>
                            <a:schemeClr val="tx1"/>
                          </a:solidFill>
                          <a:latin typeface="Lexend" pitchFamily="2" charset="0"/>
                          <a:ea typeface="+mn-ea"/>
                          <a:cs typeface="+mn-cs"/>
                        </a:rPr>
                        <a:t>SRR0046</a:t>
                      </a:r>
                      <a:endParaRPr lang="en-GB" sz="1400" b="0" kern="1200">
                        <a:solidFill>
                          <a:schemeClr val="dk1"/>
                        </a:solidFill>
                        <a:effectLst/>
                        <a:latin typeface="Lexend" pitchFamily="2" charset="0"/>
                      </a:endParaRPr>
                    </a:p>
                  </a:txBody>
                  <a:tcPr/>
                </a:tc>
                <a:tc>
                  <a:txBody>
                    <a:bodyPr/>
                    <a:lstStyle/>
                    <a:p>
                      <a:pPr algn="ctr"/>
                      <a:r>
                        <a:rPr lang="en-GB">
                          <a:latin typeface="Lexend" pitchFamily="2" charset="0"/>
                        </a:rPr>
                        <a:t>16 </a:t>
                      </a:r>
                    </a:p>
                    <a:p>
                      <a:pPr algn="ctr"/>
                      <a:r>
                        <a:rPr lang="en-GB" sz="1200">
                          <a:latin typeface="Lexend" pitchFamily="2" charset="0"/>
                        </a:rPr>
                        <a:t>(4, 4)</a:t>
                      </a:r>
                    </a:p>
                  </a:txBody>
                  <a:tcPr anchor="ctr"/>
                </a:tc>
                <a:tc>
                  <a:txBody>
                    <a:bodyPr/>
                    <a:lstStyle/>
                    <a:p>
                      <a:pPr algn="ctr"/>
                      <a:r>
                        <a:rPr lang="en-GB">
                          <a:latin typeface="Lexend" pitchFamily="2" charset="0"/>
                        </a:rPr>
                        <a:t>9 </a:t>
                      </a:r>
                    </a:p>
                    <a:p>
                      <a:pPr algn="ctr"/>
                      <a:r>
                        <a:rPr lang="en-GB" sz="1200">
                          <a:latin typeface="Lexend" pitchFamily="2" charset="0"/>
                        </a:rPr>
                        <a:t>(3, 3)</a:t>
                      </a:r>
                    </a:p>
                  </a:txBody>
                  <a:tcPr anchor="ctr"/>
                </a:tc>
                <a:extLst>
                  <a:ext uri="{0D108BD9-81ED-4DB2-BD59-A6C34878D82A}">
                    <a16:rowId xmlns:a16="http://schemas.microsoft.com/office/drawing/2014/main" val="2816492532"/>
                  </a:ext>
                </a:extLst>
              </a:tr>
              <a:tr h="276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a:solidFill>
                            <a:schemeClr val="dk1"/>
                          </a:solidFill>
                          <a:effectLst/>
                          <a:latin typeface="Lexend" pitchFamily="2" charset="0"/>
                        </a:rPr>
                        <a:t>Supply Chains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tx1"/>
                          </a:solidFill>
                          <a:latin typeface="Lexend" pitchFamily="2" charset="0"/>
                          <a:ea typeface="+mn-ea"/>
                          <a:cs typeface="+mn-cs"/>
                        </a:rPr>
                        <a:t>SRR0087</a:t>
                      </a:r>
                      <a:endParaRPr lang="en-GB" sz="1400" b="0" kern="1200">
                        <a:solidFill>
                          <a:schemeClr val="dk1"/>
                        </a:solidFill>
                        <a:effectLst/>
                        <a:latin typeface="Lexend" pitchFamily="2" charset="0"/>
                        <a:ea typeface="+mn-ea"/>
                        <a:cs typeface="+mn-cs"/>
                      </a:endParaRPr>
                    </a:p>
                  </a:txBody>
                  <a:tcPr/>
                </a:tc>
                <a:tc>
                  <a:txBody>
                    <a:bodyPr/>
                    <a:lstStyle/>
                    <a:p>
                      <a:pPr algn="ctr"/>
                      <a:r>
                        <a:rPr lang="en-GB">
                          <a:latin typeface="Lexend" pitchFamily="2" charset="0"/>
                        </a:rPr>
                        <a:t>16 </a:t>
                      </a:r>
                    </a:p>
                    <a:p>
                      <a:pPr algn="ctr"/>
                      <a:r>
                        <a:rPr lang="en-GB" sz="1200">
                          <a:latin typeface="Lexend" pitchFamily="2" charset="0"/>
                        </a:rPr>
                        <a:t>(4, 4)</a:t>
                      </a:r>
                    </a:p>
                  </a:txBody>
                  <a:tcPr anchor="ctr"/>
                </a:tc>
                <a:tc>
                  <a:txBody>
                    <a:bodyPr/>
                    <a:lstStyle/>
                    <a:p>
                      <a:pPr algn="ctr"/>
                      <a:r>
                        <a:rPr lang="en-GB">
                          <a:latin typeface="Lexend" pitchFamily="2" charset="0"/>
                        </a:rPr>
                        <a:t>8</a:t>
                      </a:r>
                    </a:p>
                    <a:p>
                      <a:pPr algn="ctr"/>
                      <a:r>
                        <a:rPr lang="en-GB" sz="1200">
                          <a:latin typeface="Lexend" pitchFamily="2" charset="0"/>
                        </a:rPr>
                        <a:t> (2, 4)</a:t>
                      </a:r>
                    </a:p>
                  </a:txBody>
                  <a:tcPr anchor="ctr"/>
                </a:tc>
                <a:extLst>
                  <a:ext uri="{0D108BD9-81ED-4DB2-BD59-A6C34878D82A}">
                    <a16:rowId xmlns:a16="http://schemas.microsoft.com/office/drawing/2014/main" val="1163716574"/>
                  </a:ext>
                </a:extLst>
              </a:tr>
              <a:tr h="276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a:solidFill>
                            <a:schemeClr val="dk1"/>
                          </a:solidFill>
                          <a:effectLst/>
                          <a:latin typeface="Lexend" pitchFamily="2" charset="0"/>
                        </a:rPr>
                        <a:t>ASC safeguarding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tx1"/>
                          </a:solidFill>
                          <a:latin typeface="Lexend" pitchFamily="2" charset="0"/>
                          <a:ea typeface="+mn-ea"/>
                          <a:cs typeface="+mn-cs"/>
                        </a:rPr>
                        <a:t>SRR0055</a:t>
                      </a:r>
                      <a:endParaRPr lang="en-GB" sz="1400" b="0" kern="1200">
                        <a:solidFill>
                          <a:schemeClr val="dk1"/>
                        </a:solidFill>
                        <a:effectLst/>
                        <a:latin typeface="Lexend" pitchFamily="2" charset="0"/>
                        <a:ea typeface="+mn-ea"/>
                        <a:cs typeface="+mn-cs"/>
                      </a:endParaRPr>
                    </a:p>
                  </a:txBody>
                  <a:tcPr/>
                </a:tc>
                <a:tc>
                  <a:txBody>
                    <a:bodyPr/>
                    <a:lstStyle/>
                    <a:p>
                      <a:pPr algn="ctr"/>
                      <a:r>
                        <a:rPr lang="en-GB">
                          <a:latin typeface="Lexend" pitchFamily="2" charset="0"/>
                        </a:rPr>
                        <a:t>12 </a:t>
                      </a:r>
                    </a:p>
                    <a:p>
                      <a:pPr algn="ctr"/>
                      <a:r>
                        <a:rPr lang="en-GB" sz="1200">
                          <a:latin typeface="Lexend" pitchFamily="2" charset="0"/>
                        </a:rPr>
                        <a:t>(3, 4)</a:t>
                      </a:r>
                    </a:p>
                  </a:txBody>
                  <a:tcPr anchor="ctr"/>
                </a:tc>
                <a:tc>
                  <a:txBody>
                    <a:bodyPr/>
                    <a:lstStyle/>
                    <a:p>
                      <a:pPr algn="ctr"/>
                      <a:r>
                        <a:rPr lang="en-GB">
                          <a:latin typeface="Lexend" pitchFamily="2" charset="0"/>
                        </a:rPr>
                        <a:t>8 </a:t>
                      </a:r>
                    </a:p>
                    <a:p>
                      <a:pPr algn="ctr"/>
                      <a:r>
                        <a:rPr lang="en-GB" sz="1200">
                          <a:latin typeface="Lexend" pitchFamily="2" charset="0"/>
                        </a:rPr>
                        <a:t>(2, 4)</a:t>
                      </a:r>
                    </a:p>
                  </a:txBody>
                  <a:tcPr anchor="ctr"/>
                </a:tc>
                <a:extLst>
                  <a:ext uri="{0D108BD9-81ED-4DB2-BD59-A6C34878D82A}">
                    <a16:rowId xmlns:a16="http://schemas.microsoft.com/office/drawing/2014/main" val="2072480000"/>
                  </a:ext>
                </a:extLst>
              </a:tr>
              <a:tr h="276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a:solidFill>
                            <a:schemeClr val="dk1"/>
                          </a:solidFill>
                          <a:effectLst/>
                          <a:latin typeface="Lexend" pitchFamily="2" charset="0"/>
                        </a:rPr>
                        <a:t>C&amp;F safeguarding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tx1"/>
                          </a:solidFill>
                          <a:latin typeface="Lexend" pitchFamily="2" charset="0"/>
                          <a:ea typeface="+mn-ea"/>
                          <a:cs typeface="+mn-cs"/>
                        </a:rPr>
                        <a:t>SRR0056</a:t>
                      </a:r>
                      <a:endParaRPr lang="en-GB" sz="1400" b="0" kern="1200">
                        <a:solidFill>
                          <a:schemeClr val="dk1"/>
                        </a:solidFill>
                        <a:effectLst/>
                        <a:latin typeface="Lexend" pitchFamily="2" charset="0"/>
                        <a:ea typeface="+mn-ea"/>
                        <a:cs typeface="+mn-cs"/>
                      </a:endParaRPr>
                    </a:p>
                  </a:txBody>
                  <a:tcPr/>
                </a:tc>
                <a:tc>
                  <a:txBody>
                    <a:bodyPr/>
                    <a:lstStyle/>
                    <a:p>
                      <a:pPr algn="ctr"/>
                      <a:r>
                        <a:rPr lang="en-GB">
                          <a:latin typeface="Lexend" pitchFamily="2" charset="0"/>
                        </a:rPr>
                        <a:t>12 </a:t>
                      </a:r>
                    </a:p>
                    <a:p>
                      <a:pPr algn="ctr"/>
                      <a:r>
                        <a:rPr lang="en-GB" sz="1200">
                          <a:latin typeface="Lexend" pitchFamily="2" charset="0"/>
                        </a:rPr>
                        <a:t>(3, 4)</a:t>
                      </a:r>
                    </a:p>
                  </a:txBody>
                  <a:tcPr anchor="ctr"/>
                </a:tc>
                <a:tc>
                  <a:txBody>
                    <a:bodyPr/>
                    <a:lstStyle/>
                    <a:p>
                      <a:pPr algn="ctr"/>
                      <a:r>
                        <a:rPr lang="en-GB">
                          <a:latin typeface="Lexend" pitchFamily="2" charset="0"/>
                        </a:rPr>
                        <a:t>8 </a:t>
                      </a:r>
                    </a:p>
                    <a:p>
                      <a:pPr algn="ctr"/>
                      <a:r>
                        <a:rPr lang="en-GB" sz="1200">
                          <a:latin typeface="Lexend" pitchFamily="2" charset="0"/>
                        </a:rPr>
                        <a:t>(2, 4)</a:t>
                      </a:r>
                    </a:p>
                  </a:txBody>
                  <a:tcPr anchor="ctr"/>
                </a:tc>
                <a:extLst>
                  <a:ext uri="{0D108BD9-81ED-4DB2-BD59-A6C34878D82A}">
                    <a16:rowId xmlns:a16="http://schemas.microsoft.com/office/drawing/2014/main" val="1182133286"/>
                  </a:ext>
                </a:extLst>
              </a:tr>
              <a:tr h="276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a:solidFill>
                            <a:schemeClr val="dk1"/>
                          </a:solidFill>
                          <a:effectLst/>
                          <a:latin typeface="Lexend" pitchFamily="2" charset="0"/>
                        </a:rPr>
                        <a:t>Recruitment and Retention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tx1"/>
                          </a:solidFill>
                          <a:latin typeface="Lexend" pitchFamily="2" charset="0"/>
                          <a:ea typeface="+mn-ea"/>
                          <a:cs typeface="+mn-cs"/>
                        </a:rPr>
                        <a:t>SRR0088</a:t>
                      </a:r>
                      <a:endParaRPr lang="en-GB" sz="1400" b="0" kern="1200">
                        <a:solidFill>
                          <a:schemeClr val="dk1"/>
                        </a:solidFill>
                        <a:effectLst/>
                        <a:latin typeface="Lexend" pitchFamily="2" charset="0"/>
                        <a:ea typeface="+mn-ea"/>
                        <a:cs typeface="+mn-cs"/>
                      </a:endParaRPr>
                    </a:p>
                  </a:txBody>
                  <a:tcPr/>
                </a:tc>
                <a:tc>
                  <a:txBody>
                    <a:bodyPr/>
                    <a:lstStyle/>
                    <a:p>
                      <a:pPr algn="ctr"/>
                      <a:r>
                        <a:rPr lang="en-GB">
                          <a:latin typeface="Lexend" pitchFamily="2" charset="0"/>
                        </a:rPr>
                        <a:t>12 </a:t>
                      </a:r>
                    </a:p>
                    <a:p>
                      <a:pPr algn="ctr"/>
                      <a:r>
                        <a:rPr lang="en-GB" sz="1200">
                          <a:latin typeface="Lexend" pitchFamily="2" charset="0"/>
                        </a:rPr>
                        <a:t>(4, 3)</a:t>
                      </a:r>
                    </a:p>
                  </a:txBody>
                  <a:tcPr anchor="ctr"/>
                </a:tc>
                <a:tc>
                  <a:txBody>
                    <a:bodyPr/>
                    <a:lstStyle/>
                    <a:p>
                      <a:pPr algn="ctr"/>
                      <a:r>
                        <a:rPr lang="en-GB">
                          <a:latin typeface="Lexend" pitchFamily="2" charset="0"/>
                        </a:rPr>
                        <a:t>4 </a:t>
                      </a:r>
                    </a:p>
                    <a:p>
                      <a:pPr algn="ctr"/>
                      <a:r>
                        <a:rPr lang="en-GB" sz="1200">
                          <a:latin typeface="Lexend" pitchFamily="2" charset="0"/>
                        </a:rPr>
                        <a:t>(2, 2)</a:t>
                      </a:r>
                    </a:p>
                  </a:txBody>
                  <a:tcPr anchor="ctr"/>
                </a:tc>
                <a:extLst>
                  <a:ext uri="{0D108BD9-81ED-4DB2-BD59-A6C34878D82A}">
                    <a16:rowId xmlns:a16="http://schemas.microsoft.com/office/drawing/2014/main" val="1114219126"/>
                  </a:ext>
                </a:extLst>
              </a:tr>
            </a:tbl>
          </a:graphicData>
        </a:graphic>
      </p:graphicFrame>
      <p:pic>
        <p:nvPicPr>
          <p:cNvPr id="8" name="Picture 7">
            <a:extLst>
              <a:ext uri="{FF2B5EF4-FFF2-40B4-BE49-F238E27FC236}">
                <a16:creationId xmlns:a16="http://schemas.microsoft.com/office/drawing/2014/main" id="{D73FF50C-2C92-33B8-7673-649A3BA60786}"/>
              </a:ext>
            </a:extLst>
          </p:cNvPr>
          <p:cNvPicPr>
            <a:picLocks noChangeAspect="1"/>
          </p:cNvPicPr>
          <p:nvPr/>
        </p:nvPicPr>
        <p:blipFill>
          <a:blip r:embed="rId3"/>
          <a:stretch>
            <a:fillRect/>
          </a:stretch>
        </p:blipFill>
        <p:spPr>
          <a:xfrm>
            <a:off x="8017870" y="2227772"/>
            <a:ext cx="3909523" cy="4060282"/>
          </a:xfrm>
          <a:prstGeom prst="rect">
            <a:avLst/>
          </a:prstGeom>
        </p:spPr>
      </p:pic>
      <p:sp>
        <p:nvSpPr>
          <p:cNvPr id="10" name="TextBox 9">
            <a:extLst>
              <a:ext uri="{FF2B5EF4-FFF2-40B4-BE49-F238E27FC236}">
                <a16:creationId xmlns:a16="http://schemas.microsoft.com/office/drawing/2014/main" id="{51AD0A74-90E2-4626-721F-8533821AB489}"/>
              </a:ext>
            </a:extLst>
          </p:cNvPr>
          <p:cNvSpPr txBox="1"/>
          <p:nvPr/>
        </p:nvSpPr>
        <p:spPr>
          <a:xfrm>
            <a:off x="10930669" y="2353334"/>
            <a:ext cx="25422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exend" pitchFamily="2" charset="0"/>
                <a:ea typeface="+mn-ea"/>
                <a:cs typeface="+mn-cs"/>
              </a:rPr>
              <a:t>SRR0046</a:t>
            </a:r>
            <a:endParaRPr kumimoji="0" lang="en-GB" sz="1400" b="0" i="0" u="none" strike="noStrike" kern="1200" cap="none" spc="0" normalizeH="0" baseline="0" noProof="0">
              <a:ln>
                <a:noFill/>
              </a:ln>
              <a:solidFill>
                <a:prstClr val="black"/>
              </a:solidFill>
              <a:effectLst/>
              <a:uLnTx/>
              <a:uFillTx/>
              <a:latin typeface="Lexend" pitchFamily="2" charset="0"/>
              <a:ea typeface="+mn-ea"/>
              <a:cs typeface="+mn-cs"/>
            </a:endParaRPr>
          </a:p>
        </p:txBody>
      </p:sp>
      <p:sp>
        <p:nvSpPr>
          <p:cNvPr id="11" name="TextBox 10">
            <a:extLst>
              <a:ext uri="{FF2B5EF4-FFF2-40B4-BE49-F238E27FC236}">
                <a16:creationId xmlns:a16="http://schemas.microsoft.com/office/drawing/2014/main" id="{76D15669-5528-AC89-D8C1-35BA63787648}"/>
              </a:ext>
            </a:extLst>
          </p:cNvPr>
          <p:cNvSpPr txBox="1"/>
          <p:nvPr/>
        </p:nvSpPr>
        <p:spPr>
          <a:xfrm>
            <a:off x="10920883" y="2636388"/>
            <a:ext cx="25422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exend" pitchFamily="2" charset="0"/>
                <a:ea typeface="+mn-ea"/>
                <a:cs typeface="+mn-cs"/>
              </a:rPr>
              <a:t>SRR0087</a:t>
            </a:r>
            <a:endParaRPr kumimoji="0" lang="en-GB" sz="1400" b="0" i="0" u="none" strike="noStrike" kern="1200" cap="none" spc="0" normalizeH="0" baseline="0" noProof="0">
              <a:ln>
                <a:noFill/>
              </a:ln>
              <a:solidFill>
                <a:prstClr val="black"/>
              </a:solidFill>
              <a:effectLst/>
              <a:uLnTx/>
              <a:uFillTx/>
              <a:latin typeface="Lexend" pitchFamily="2" charset="0"/>
              <a:ea typeface="+mn-ea"/>
              <a:cs typeface="+mn-cs"/>
            </a:endParaRPr>
          </a:p>
        </p:txBody>
      </p:sp>
      <p:sp>
        <p:nvSpPr>
          <p:cNvPr id="12" name="TextBox 11">
            <a:extLst>
              <a:ext uri="{FF2B5EF4-FFF2-40B4-BE49-F238E27FC236}">
                <a16:creationId xmlns:a16="http://schemas.microsoft.com/office/drawing/2014/main" id="{681CB439-F742-8C25-761D-455153BE25C2}"/>
              </a:ext>
            </a:extLst>
          </p:cNvPr>
          <p:cNvSpPr txBox="1"/>
          <p:nvPr/>
        </p:nvSpPr>
        <p:spPr>
          <a:xfrm>
            <a:off x="10920883" y="3424288"/>
            <a:ext cx="25422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exend" pitchFamily="2" charset="0"/>
                <a:ea typeface="+mn-ea"/>
                <a:cs typeface="+mn-cs"/>
              </a:rPr>
              <a:t>SRR0055</a:t>
            </a:r>
            <a:endParaRPr kumimoji="0" lang="en-GB" sz="1400" b="0" i="0" u="none" strike="noStrike" kern="1200" cap="none" spc="0" normalizeH="0" baseline="0" noProof="0">
              <a:ln>
                <a:noFill/>
              </a:ln>
              <a:solidFill>
                <a:prstClr val="black"/>
              </a:solidFill>
              <a:effectLst/>
              <a:uLnTx/>
              <a:uFillTx/>
              <a:latin typeface="Lexend" pitchFamily="2" charset="0"/>
              <a:ea typeface="+mn-ea"/>
              <a:cs typeface="+mn-cs"/>
            </a:endParaRPr>
          </a:p>
        </p:txBody>
      </p:sp>
      <p:sp>
        <p:nvSpPr>
          <p:cNvPr id="13" name="TextBox 12">
            <a:extLst>
              <a:ext uri="{FF2B5EF4-FFF2-40B4-BE49-F238E27FC236}">
                <a16:creationId xmlns:a16="http://schemas.microsoft.com/office/drawing/2014/main" id="{EC0B8BD8-0E35-EC2A-963E-D1EF8D742B1F}"/>
              </a:ext>
            </a:extLst>
          </p:cNvPr>
          <p:cNvSpPr txBox="1"/>
          <p:nvPr/>
        </p:nvSpPr>
        <p:spPr>
          <a:xfrm>
            <a:off x="10930669" y="3675144"/>
            <a:ext cx="25422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exend" pitchFamily="2" charset="0"/>
                <a:ea typeface="+mn-ea"/>
                <a:cs typeface="+mn-cs"/>
              </a:rPr>
              <a:t>SRR0056</a:t>
            </a:r>
            <a:endParaRPr kumimoji="0" lang="en-GB" sz="1400" b="0" i="0" u="none" strike="noStrike" kern="1200" cap="none" spc="0" normalizeH="0" baseline="0" noProof="0">
              <a:ln>
                <a:noFill/>
              </a:ln>
              <a:solidFill>
                <a:prstClr val="black"/>
              </a:solidFill>
              <a:effectLst/>
              <a:uLnTx/>
              <a:uFillTx/>
              <a:latin typeface="Lexend" pitchFamily="2" charset="0"/>
              <a:ea typeface="+mn-ea"/>
              <a:cs typeface="+mn-cs"/>
            </a:endParaRPr>
          </a:p>
        </p:txBody>
      </p:sp>
      <p:sp>
        <p:nvSpPr>
          <p:cNvPr id="14" name="TextBox 13">
            <a:extLst>
              <a:ext uri="{FF2B5EF4-FFF2-40B4-BE49-F238E27FC236}">
                <a16:creationId xmlns:a16="http://schemas.microsoft.com/office/drawing/2014/main" id="{FC7254EF-6F4A-8520-FE63-03D50E19DDFF}"/>
              </a:ext>
            </a:extLst>
          </p:cNvPr>
          <p:cNvSpPr txBox="1"/>
          <p:nvPr/>
        </p:nvSpPr>
        <p:spPr>
          <a:xfrm>
            <a:off x="9943840" y="2356043"/>
            <a:ext cx="10061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exend" pitchFamily="2" charset="0"/>
                <a:ea typeface="+mn-ea"/>
                <a:cs typeface="+mn-cs"/>
              </a:rPr>
              <a:t>SRR0088</a:t>
            </a:r>
            <a:endParaRPr kumimoji="0" lang="en-GB" sz="1400" b="0" i="0" u="none" strike="noStrike" kern="1200" cap="none" spc="0" normalizeH="0" baseline="0" noProof="0">
              <a:ln>
                <a:noFill/>
              </a:ln>
              <a:solidFill>
                <a:prstClr val="black"/>
              </a:solidFill>
              <a:effectLst/>
              <a:uLnTx/>
              <a:uFillTx/>
              <a:latin typeface="Lexend" pitchFamily="2" charset="0"/>
              <a:ea typeface="+mn-ea"/>
              <a:cs typeface="+mn-cs"/>
            </a:endParaRPr>
          </a:p>
        </p:txBody>
      </p:sp>
      <p:sp>
        <p:nvSpPr>
          <p:cNvPr id="15" name="TextBox 14">
            <a:extLst>
              <a:ext uri="{FF2B5EF4-FFF2-40B4-BE49-F238E27FC236}">
                <a16:creationId xmlns:a16="http://schemas.microsoft.com/office/drawing/2014/main" id="{B21D2FB1-1AA4-BD74-B360-98DD7426FC4E}"/>
              </a:ext>
            </a:extLst>
          </p:cNvPr>
          <p:cNvSpPr txBox="1"/>
          <p:nvPr/>
        </p:nvSpPr>
        <p:spPr>
          <a:xfrm rot="16200000">
            <a:off x="6811334" y="3959387"/>
            <a:ext cx="1606392" cy="23083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800" b="1" i="0" u="none" strike="noStrike" kern="0" cap="none" spc="0" normalizeH="0" baseline="0" noProof="0">
                <a:ln>
                  <a:noFill/>
                </a:ln>
                <a:solidFill>
                  <a:srgbClr val="000000"/>
                </a:solidFill>
                <a:effectLst/>
                <a:uLnTx/>
                <a:uFillTx/>
                <a:latin typeface="Lexend" pitchFamily="2" charset="0"/>
                <a:ea typeface="+mn-ea"/>
                <a:cs typeface="+mn-cs"/>
              </a:rPr>
              <a:t>Probability</a:t>
            </a:r>
          </a:p>
        </p:txBody>
      </p:sp>
      <p:sp>
        <p:nvSpPr>
          <p:cNvPr id="16" name="TextBox 15">
            <a:extLst>
              <a:ext uri="{FF2B5EF4-FFF2-40B4-BE49-F238E27FC236}">
                <a16:creationId xmlns:a16="http://schemas.microsoft.com/office/drawing/2014/main" id="{55B8E32B-7125-50C6-B65F-B0706CC0FF62}"/>
              </a:ext>
            </a:extLst>
          </p:cNvPr>
          <p:cNvSpPr txBox="1"/>
          <p:nvPr/>
        </p:nvSpPr>
        <p:spPr>
          <a:xfrm>
            <a:off x="9282138" y="6510600"/>
            <a:ext cx="1380986" cy="32801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0" cap="none" spc="0" normalizeH="0" baseline="0" noProof="0">
                <a:ln>
                  <a:noFill/>
                </a:ln>
                <a:solidFill>
                  <a:srgbClr val="000000"/>
                </a:solidFill>
                <a:effectLst/>
                <a:uLnTx/>
                <a:uFillTx/>
                <a:latin typeface="Lexend" pitchFamily="2" charset="0"/>
                <a:ea typeface="+mn-ea"/>
                <a:cs typeface="+mn-cs"/>
              </a:rPr>
              <a:t>Impact</a:t>
            </a:r>
          </a:p>
        </p:txBody>
      </p:sp>
      <p:sp>
        <p:nvSpPr>
          <p:cNvPr id="18" name="TextBox 17">
            <a:extLst>
              <a:ext uri="{FF2B5EF4-FFF2-40B4-BE49-F238E27FC236}">
                <a16:creationId xmlns:a16="http://schemas.microsoft.com/office/drawing/2014/main" id="{CCBC1379-F373-F812-CF25-143D4983258C}"/>
              </a:ext>
            </a:extLst>
          </p:cNvPr>
          <p:cNvSpPr txBox="1"/>
          <p:nvPr/>
        </p:nvSpPr>
        <p:spPr>
          <a:xfrm rot="16200000">
            <a:off x="7224818" y="2446100"/>
            <a:ext cx="13552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Almost Certain (4)</a:t>
            </a:r>
          </a:p>
        </p:txBody>
      </p:sp>
      <p:sp>
        <p:nvSpPr>
          <p:cNvPr id="19" name="TextBox 18">
            <a:extLst>
              <a:ext uri="{FF2B5EF4-FFF2-40B4-BE49-F238E27FC236}">
                <a16:creationId xmlns:a16="http://schemas.microsoft.com/office/drawing/2014/main" id="{1A62B533-84A3-08D2-EC1F-0903063FEBAF}"/>
              </a:ext>
            </a:extLst>
          </p:cNvPr>
          <p:cNvSpPr txBox="1"/>
          <p:nvPr/>
        </p:nvSpPr>
        <p:spPr>
          <a:xfrm rot="16200000">
            <a:off x="7594662" y="3581053"/>
            <a:ext cx="65111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Likely (3)</a:t>
            </a:r>
          </a:p>
        </p:txBody>
      </p:sp>
      <p:sp>
        <p:nvSpPr>
          <p:cNvPr id="20" name="TextBox 19">
            <a:extLst>
              <a:ext uri="{FF2B5EF4-FFF2-40B4-BE49-F238E27FC236}">
                <a16:creationId xmlns:a16="http://schemas.microsoft.com/office/drawing/2014/main" id="{CDEFA03B-E74A-388E-F999-B8280B42E794}"/>
              </a:ext>
            </a:extLst>
          </p:cNvPr>
          <p:cNvSpPr txBox="1"/>
          <p:nvPr/>
        </p:nvSpPr>
        <p:spPr>
          <a:xfrm rot="16200000">
            <a:off x="7245194" y="4331915"/>
            <a:ext cx="13552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Possible (2)</a:t>
            </a:r>
          </a:p>
        </p:txBody>
      </p:sp>
      <p:sp>
        <p:nvSpPr>
          <p:cNvPr id="21" name="TextBox 20">
            <a:extLst>
              <a:ext uri="{FF2B5EF4-FFF2-40B4-BE49-F238E27FC236}">
                <a16:creationId xmlns:a16="http://schemas.microsoft.com/office/drawing/2014/main" id="{E78254A9-81B5-FEEA-9811-C8AF00F82FE2}"/>
              </a:ext>
            </a:extLst>
          </p:cNvPr>
          <p:cNvSpPr txBox="1"/>
          <p:nvPr/>
        </p:nvSpPr>
        <p:spPr>
          <a:xfrm rot="16200000">
            <a:off x="7256573" y="5333728"/>
            <a:ext cx="13552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Unlikely (1)</a:t>
            </a:r>
          </a:p>
        </p:txBody>
      </p:sp>
      <p:sp>
        <p:nvSpPr>
          <p:cNvPr id="22" name="TextBox 21">
            <a:extLst>
              <a:ext uri="{FF2B5EF4-FFF2-40B4-BE49-F238E27FC236}">
                <a16:creationId xmlns:a16="http://schemas.microsoft.com/office/drawing/2014/main" id="{5FCFE162-9CDA-660C-B703-16537B1006F4}"/>
              </a:ext>
            </a:extLst>
          </p:cNvPr>
          <p:cNvSpPr txBox="1"/>
          <p:nvPr/>
        </p:nvSpPr>
        <p:spPr>
          <a:xfrm>
            <a:off x="10139148" y="6218090"/>
            <a:ext cx="63892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Major (3)</a:t>
            </a:r>
          </a:p>
        </p:txBody>
      </p:sp>
      <p:sp>
        <p:nvSpPr>
          <p:cNvPr id="24" name="TextBox 23">
            <a:extLst>
              <a:ext uri="{FF2B5EF4-FFF2-40B4-BE49-F238E27FC236}">
                <a16:creationId xmlns:a16="http://schemas.microsoft.com/office/drawing/2014/main" id="{9B8FA034-D7A9-982E-A9FA-F917F1F3ADC5}"/>
              </a:ext>
            </a:extLst>
          </p:cNvPr>
          <p:cNvSpPr txBox="1"/>
          <p:nvPr/>
        </p:nvSpPr>
        <p:spPr>
          <a:xfrm>
            <a:off x="11122245" y="6233738"/>
            <a:ext cx="13552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Critical (4)</a:t>
            </a:r>
          </a:p>
        </p:txBody>
      </p:sp>
      <p:sp>
        <p:nvSpPr>
          <p:cNvPr id="26" name="TextBox 25">
            <a:extLst>
              <a:ext uri="{FF2B5EF4-FFF2-40B4-BE49-F238E27FC236}">
                <a16:creationId xmlns:a16="http://schemas.microsoft.com/office/drawing/2014/main" id="{F9C1518E-C8CE-3266-C1EA-4A2BE9F1B060}"/>
              </a:ext>
            </a:extLst>
          </p:cNvPr>
          <p:cNvSpPr txBox="1"/>
          <p:nvPr/>
        </p:nvSpPr>
        <p:spPr>
          <a:xfrm>
            <a:off x="8214784" y="6196444"/>
            <a:ext cx="13552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Minor (1)</a:t>
            </a:r>
          </a:p>
        </p:txBody>
      </p:sp>
      <p:sp>
        <p:nvSpPr>
          <p:cNvPr id="27" name="TextBox 26">
            <a:extLst>
              <a:ext uri="{FF2B5EF4-FFF2-40B4-BE49-F238E27FC236}">
                <a16:creationId xmlns:a16="http://schemas.microsoft.com/office/drawing/2014/main" id="{FD1C6379-C356-0798-CC51-B159971C19E8}"/>
              </a:ext>
            </a:extLst>
          </p:cNvPr>
          <p:cNvSpPr txBox="1"/>
          <p:nvPr/>
        </p:nvSpPr>
        <p:spPr>
          <a:xfrm>
            <a:off x="9102876" y="6217789"/>
            <a:ext cx="8697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Moderate (2)</a:t>
            </a:r>
          </a:p>
        </p:txBody>
      </p:sp>
      <p:sp>
        <p:nvSpPr>
          <p:cNvPr id="28" name="TextBox 27">
            <a:extLst>
              <a:ext uri="{FF2B5EF4-FFF2-40B4-BE49-F238E27FC236}">
                <a16:creationId xmlns:a16="http://schemas.microsoft.com/office/drawing/2014/main" id="{776B1573-ED80-D6AD-C637-9FAE3CE489FE}"/>
              </a:ext>
            </a:extLst>
          </p:cNvPr>
          <p:cNvSpPr txBox="1"/>
          <p:nvPr/>
        </p:nvSpPr>
        <p:spPr>
          <a:xfrm>
            <a:off x="847494" y="123176"/>
            <a:ext cx="10658972"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Lexend" pitchFamily="2" charset="0"/>
                <a:ea typeface="+mn-ea"/>
                <a:cs typeface="+mn-cs"/>
              </a:rPr>
              <a:t>Performance and risk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12121"/>
                </a:solidFill>
                <a:effectLst/>
                <a:uLnTx/>
                <a:uFillTx/>
                <a:latin typeface="Lexend" pitchFamily="2" charset="0"/>
                <a:ea typeface="+mn-ea"/>
                <a:cs typeface="+mn-cs"/>
              </a:rPr>
              <a:t>ECC has effective performance management to monitor current and future performance; as well as robust and comprehensive processes to help identify, monitor, and understand, current and future risks. We are proactively tracking and monitoring any movement within strategic risks, which could impact on the council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12121"/>
                </a:solidFill>
                <a:effectLst/>
                <a:uLnTx/>
                <a:uFillTx/>
                <a:latin typeface="Lexend" pitchFamily="2" charset="0"/>
                <a:ea typeface="+mn-ea"/>
                <a:cs typeface="+mn-cs"/>
              </a:rPr>
              <a:t>Performance and Risk are assessed and monitored individually; and where possible we work together to strengthen key messages, highlight areas that require action or attention and pull together business intelligence to help provide understanding and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12121"/>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12121"/>
                </a:solidFill>
                <a:effectLst/>
                <a:uLnTx/>
                <a:uFillTx/>
                <a:latin typeface="Lexend" pitchFamily="2" charset="0"/>
                <a:ea typeface="+mn-ea"/>
                <a:cs typeface="+mn-cs"/>
              </a:rPr>
              <a:t> </a:t>
            </a:r>
            <a:endParaRPr kumimoji="0" lang="en-GB" sz="1400" b="0" i="0" u="none" strike="noStrike" kern="1200" cap="none" spc="0" normalizeH="0" baseline="0" noProof="0">
              <a:ln>
                <a:noFill/>
              </a:ln>
              <a:solidFill>
                <a:prstClr val="black"/>
              </a:solidFill>
              <a:effectLst/>
              <a:uLnTx/>
              <a:uFillTx/>
              <a:latin typeface="Lexend" pitchFamily="2" charset="0"/>
              <a:ea typeface="+mn-ea"/>
              <a:cs typeface="+mn-cs"/>
            </a:endParaRPr>
          </a:p>
        </p:txBody>
      </p:sp>
      <p:sp>
        <p:nvSpPr>
          <p:cNvPr id="29" name="TextBox 28">
            <a:extLst>
              <a:ext uri="{FF2B5EF4-FFF2-40B4-BE49-F238E27FC236}">
                <a16:creationId xmlns:a16="http://schemas.microsoft.com/office/drawing/2014/main" id="{79F3B286-0C0D-117F-4092-2A02BA8D1C80}"/>
              </a:ext>
            </a:extLst>
          </p:cNvPr>
          <p:cNvSpPr txBox="1"/>
          <p:nvPr/>
        </p:nvSpPr>
        <p:spPr>
          <a:xfrm>
            <a:off x="169586" y="6392799"/>
            <a:ext cx="4484115" cy="42208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0" cap="none" spc="0" normalizeH="0" baseline="0" noProof="0">
                <a:ln>
                  <a:noFill/>
                </a:ln>
                <a:solidFill>
                  <a:srgbClr val="000000"/>
                </a:solidFill>
                <a:effectLst/>
                <a:uLnTx/>
                <a:uFillTx/>
                <a:latin typeface="Lexend" pitchFamily="2" charset="0"/>
                <a:ea typeface="+mn-ea"/>
                <a:cs typeface="+mn-cs"/>
              </a:rPr>
              <a:t>Information collected on 18/04/2024 </a:t>
            </a:r>
          </a:p>
        </p:txBody>
      </p:sp>
      <p:sp>
        <p:nvSpPr>
          <p:cNvPr id="30" name="TextBox 29">
            <a:extLst>
              <a:ext uri="{FF2B5EF4-FFF2-40B4-BE49-F238E27FC236}">
                <a16:creationId xmlns:a16="http://schemas.microsoft.com/office/drawing/2014/main" id="{570796AF-47BB-D122-F8C6-74C7CF4E204B}"/>
              </a:ext>
            </a:extLst>
          </p:cNvPr>
          <p:cNvSpPr txBox="1"/>
          <p:nvPr/>
        </p:nvSpPr>
        <p:spPr>
          <a:xfrm>
            <a:off x="204369" y="2238852"/>
            <a:ext cx="4484115" cy="42208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0" cap="none" spc="0" normalizeH="0" baseline="0" noProof="0">
                <a:ln>
                  <a:noFill/>
                </a:ln>
                <a:solidFill>
                  <a:srgbClr val="000000"/>
                </a:solidFill>
                <a:effectLst/>
                <a:uLnTx/>
                <a:uFillTx/>
                <a:latin typeface="Lexend" pitchFamily="2" charset="0"/>
                <a:ea typeface="+mn-ea"/>
                <a:cs typeface="+mn-cs"/>
              </a:rPr>
              <a:t>‘High scoring’ Strategic Risks: </a:t>
            </a:r>
          </a:p>
        </p:txBody>
      </p:sp>
      <p:graphicFrame>
        <p:nvGraphicFramePr>
          <p:cNvPr id="5" name="Table 4">
            <a:extLst>
              <a:ext uri="{FF2B5EF4-FFF2-40B4-BE49-F238E27FC236}">
                <a16:creationId xmlns:a16="http://schemas.microsoft.com/office/drawing/2014/main" id="{AC0D7FC5-8854-8154-CB34-8CAC784B9B9B}"/>
              </a:ext>
            </a:extLst>
          </p:cNvPr>
          <p:cNvGraphicFramePr>
            <a:graphicFrameLocks noGrp="1"/>
          </p:cNvGraphicFramePr>
          <p:nvPr/>
        </p:nvGraphicFramePr>
        <p:xfrm>
          <a:off x="3487320" y="2667550"/>
          <a:ext cx="1611983" cy="3601040"/>
        </p:xfrm>
        <a:graphic>
          <a:graphicData uri="http://schemas.openxmlformats.org/drawingml/2006/table">
            <a:tbl>
              <a:tblPr/>
              <a:tblGrid>
                <a:gridCol w="1611983">
                  <a:extLst>
                    <a:ext uri="{9D8B030D-6E8A-4147-A177-3AD203B41FA5}">
                      <a16:colId xmlns:a16="http://schemas.microsoft.com/office/drawing/2014/main" val="662571973"/>
                    </a:ext>
                  </a:extLst>
                </a:gridCol>
              </a:tblGrid>
              <a:tr h="3601040">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3868957582"/>
                  </a:ext>
                </a:extLst>
              </a:tr>
            </a:tbl>
          </a:graphicData>
        </a:graphic>
      </p:graphicFrame>
      <p:sp>
        <p:nvSpPr>
          <p:cNvPr id="3" name="TextBox 2">
            <a:extLst>
              <a:ext uri="{FF2B5EF4-FFF2-40B4-BE49-F238E27FC236}">
                <a16:creationId xmlns:a16="http://schemas.microsoft.com/office/drawing/2014/main" id="{AAE38565-FDE0-F03D-B5D1-84B76CD606BC}"/>
              </a:ext>
            </a:extLst>
          </p:cNvPr>
          <p:cNvSpPr txBox="1"/>
          <p:nvPr/>
        </p:nvSpPr>
        <p:spPr>
          <a:xfrm>
            <a:off x="8718684" y="3020251"/>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4</a:t>
            </a:r>
          </a:p>
        </p:txBody>
      </p:sp>
      <p:sp>
        <p:nvSpPr>
          <p:cNvPr id="9" name="TextBox 8">
            <a:extLst>
              <a:ext uri="{FF2B5EF4-FFF2-40B4-BE49-F238E27FC236}">
                <a16:creationId xmlns:a16="http://schemas.microsoft.com/office/drawing/2014/main" id="{38F6A987-F9A2-D51C-B2E9-2F43A6465CA2}"/>
              </a:ext>
            </a:extLst>
          </p:cNvPr>
          <p:cNvSpPr txBox="1"/>
          <p:nvPr/>
        </p:nvSpPr>
        <p:spPr>
          <a:xfrm>
            <a:off x="9725412" y="5043809"/>
            <a:ext cx="23083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4</a:t>
            </a:r>
          </a:p>
        </p:txBody>
      </p:sp>
      <p:sp>
        <p:nvSpPr>
          <p:cNvPr id="17" name="TextBox 16">
            <a:extLst>
              <a:ext uri="{FF2B5EF4-FFF2-40B4-BE49-F238E27FC236}">
                <a16:creationId xmlns:a16="http://schemas.microsoft.com/office/drawing/2014/main" id="{298DE847-3D31-F6C3-0C96-36A83D98D772}"/>
              </a:ext>
            </a:extLst>
          </p:cNvPr>
          <p:cNvSpPr txBox="1"/>
          <p:nvPr/>
        </p:nvSpPr>
        <p:spPr>
          <a:xfrm>
            <a:off x="11667894" y="6023606"/>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4</a:t>
            </a:r>
          </a:p>
        </p:txBody>
      </p:sp>
      <p:sp>
        <p:nvSpPr>
          <p:cNvPr id="23" name="TextBox 22">
            <a:extLst>
              <a:ext uri="{FF2B5EF4-FFF2-40B4-BE49-F238E27FC236}">
                <a16:creationId xmlns:a16="http://schemas.microsoft.com/office/drawing/2014/main" id="{52BA8122-EA9A-F568-E547-0091B04909C3}"/>
              </a:ext>
            </a:extLst>
          </p:cNvPr>
          <p:cNvSpPr txBox="1"/>
          <p:nvPr/>
        </p:nvSpPr>
        <p:spPr>
          <a:xfrm>
            <a:off x="9735586" y="6053146"/>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2</a:t>
            </a:r>
          </a:p>
        </p:txBody>
      </p:sp>
      <p:sp>
        <p:nvSpPr>
          <p:cNvPr id="25" name="TextBox 24">
            <a:extLst>
              <a:ext uri="{FF2B5EF4-FFF2-40B4-BE49-F238E27FC236}">
                <a16:creationId xmlns:a16="http://schemas.microsoft.com/office/drawing/2014/main" id="{407CC49A-4D2A-4DDD-F648-20136F10A6E9}"/>
              </a:ext>
            </a:extLst>
          </p:cNvPr>
          <p:cNvSpPr txBox="1"/>
          <p:nvPr/>
        </p:nvSpPr>
        <p:spPr>
          <a:xfrm>
            <a:off x="8755404" y="5033236"/>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2</a:t>
            </a:r>
          </a:p>
        </p:txBody>
      </p:sp>
      <p:sp>
        <p:nvSpPr>
          <p:cNvPr id="31" name="TextBox 30">
            <a:extLst>
              <a:ext uri="{FF2B5EF4-FFF2-40B4-BE49-F238E27FC236}">
                <a16:creationId xmlns:a16="http://schemas.microsoft.com/office/drawing/2014/main" id="{22BE4E1E-4AB8-49B0-5886-0BFB0BF07508}"/>
              </a:ext>
            </a:extLst>
          </p:cNvPr>
          <p:cNvSpPr txBox="1"/>
          <p:nvPr/>
        </p:nvSpPr>
        <p:spPr>
          <a:xfrm>
            <a:off x="8727359" y="6032762"/>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1</a:t>
            </a:r>
          </a:p>
        </p:txBody>
      </p:sp>
      <p:sp>
        <p:nvSpPr>
          <p:cNvPr id="32" name="TextBox 31">
            <a:extLst>
              <a:ext uri="{FF2B5EF4-FFF2-40B4-BE49-F238E27FC236}">
                <a16:creationId xmlns:a16="http://schemas.microsoft.com/office/drawing/2014/main" id="{7C0086A1-B5E4-8F23-E5F0-DC02353155EF}"/>
              </a:ext>
            </a:extLst>
          </p:cNvPr>
          <p:cNvSpPr txBox="1"/>
          <p:nvPr/>
        </p:nvSpPr>
        <p:spPr>
          <a:xfrm>
            <a:off x="8744866" y="3997463"/>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3</a:t>
            </a:r>
          </a:p>
        </p:txBody>
      </p:sp>
      <p:sp>
        <p:nvSpPr>
          <p:cNvPr id="33" name="TextBox 32">
            <a:extLst>
              <a:ext uri="{FF2B5EF4-FFF2-40B4-BE49-F238E27FC236}">
                <a16:creationId xmlns:a16="http://schemas.microsoft.com/office/drawing/2014/main" id="{87A7EFFA-748E-11DC-E08D-56B4C63CE0FB}"/>
              </a:ext>
            </a:extLst>
          </p:cNvPr>
          <p:cNvSpPr txBox="1"/>
          <p:nvPr/>
        </p:nvSpPr>
        <p:spPr>
          <a:xfrm>
            <a:off x="10709154" y="6053146"/>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3</a:t>
            </a:r>
          </a:p>
        </p:txBody>
      </p:sp>
      <p:sp>
        <p:nvSpPr>
          <p:cNvPr id="34" name="TextBox 33">
            <a:extLst>
              <a:ext uri="{FF2B5EF4-FFF2-40B4-BE49-F238E27FC236}">
                <a16:creationId xmlns:a16="http://schemas.microsoft.com/office/drawing/2014/main" id="{51AC011D-48A2-4780-5E34-251097D9CAD4}"/>
              </a:ext>
            </a:extLst>
          </p:cNvPr>
          <p:cNvSpPr txBox="1"/>
          <p:nvPr/>
        </p:nvSpPr>
        <p:spPr>
          <a:xfrm>
            <a:off x="9734465" y="3997463"/>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6</a:t>
            </a:r>
          </a:p>
        </p:txBody>
      </p:sp>
      <p:sp>
        <p:nvSpPr>
          <p:cNvPr id="35" name="TextBox 34">
            <a:extLst>
              <a:ext uri="{FF2B5EF4-FFF2-40B4-BE49-F238E27FC236}">
                <a16:creationId xmlns:a16="http://schemas.microsoft.com/office/drawing/2014/main" id="{5DD2F7A5-97F8-9F1B-EF9A-8C6BD04BED71}"/>
              </a:ext>
            </a:extLst>
          </p:cNvPr>
          <p:cNvSpPr txBox="1"/>
          <p:nvPr/>
        </p:nvSpPr>
        <p:spPr>
          <a:xfrm>
            <a:off x="10697305" y="5043809"/>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6</a:t>
            </a:r>
          </a:p>
        </p:txBody>
      </p:sp>
      <p:sp>
        <p:nvSpPr>
          <p:cNvPr id="36" name="TextBox 35">
            <a:extLst>
              <a:ext uri="{FF2B5EF4-FFF2-40B4-BE49-F238E27FC236}">
                <a16:creationId xmlns:a16="http://schemas.microsoft.com/office/drawing/2014/main" id="{B650EC33-A33C-A47C-BFAD-18232E5B944E}"/>
              </a:ext>
            </a:extLst>
          </p:cNvPr>
          <p:cNvSpPr txBox="1"/>
          <p:nvPr/>
        </p:nvSpPr>
        <p:spPr>
          <a:xfrm>
            <a:off x="9735586" y="3007713"/>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8</a:t>
            </a:r>
          </a:p>
        </p:txBody>
      </p:sp>
      <p:sp>
        <p:nvSpPr>
          <p:cNvPr id="37" name="TextBox 36">
            <a:extLst>
              <a:ext uri="{FF2B5EF4-FFF2-40B4-BE49-F238E27FC236}">
                <a16:creationId xmlns:a16="http://schemas.microsoft.com/office/drawing/2014/main" id="{E6B4940B-EF97-44C3-AE47-772A20B2E63F}"/>
              </a:ext>
            </a:extLst>
          </p:cNvPr>
          <p:cNvSpPr txBox="1"/>
          <p:nvPr/>
        </p:nvSpPr>
        <p:spPr>
          <a:xfrm>
            <a:off x="11685789" y="5004336"/>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8</a:t>
            </a:r>
          </a:p>
        </p:txBody>
      </p:sp>
      <p:sp>
        <p:nvSpPr>
          <p:cNvPr id="38" name="TextBox 37">
            <a:extLst>
              <a:ext uri="{FF2B5EF4-FFF2-40B4-BE49-F238E27FC236}">
                <a16:creationId xmlns:a16="http://schemas.microsoft.com/office/drawing/2014/main" id="{558A3DF1-EE0B-607A-C956-FCE955B4BAA8}"/>
              </a:ext>
            </a:extLst>
          </p:cNvPr>
          <p:cNvSpPr txBox="1"/>
          <p:nvPr/>
        </p:nvSpPr>
        <p:spPr>
          <a:xfrm>
            <a:off x="10687815" y="4031925"/>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9</a:t>
            </a:r>
          </a:p>
        </p:txBody>
      </p:sp>
      <p:sp>
        <p:nvSpPr>
          <p:cNvPr id="39" name="TextBox 38">
            <a:extLst>
              <a:ext uri="{FF2B5EF4-FFF2-40B4-BE49-F238E27FC236}">
                <a16:creationId xmlns:a16="http://schemas.microsoft.com/office/drawing/2014/main" id="{B564A311-9F5F-6FC2-A220-63628F5538E4}"/>
              </a:ext>
            </a:extLst>
          </p:cNvPr>
          <p:cNvSpPr txBox="1"/>
          <p:nvPr/>
        </p:nvSpPr>
        <p:spPr>
          <a:xfrm>
            <a:off x="10657753" y="2993169"/>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12</a:t>
            </a:r>
          </a:p>
        </p:txBody>
      </p:sp>
      <p:sp>
        <p:nvSpPr>
          <p:cNvPr id="40" name="TextBox 39">
            <a:extLst>
              <a:ext uri="{FF2B5EF4-FFF2-40B4-BE49-F238E27FC236}">
                <a16:creationId xmlns:a16="http://schemas.microsoft.com/office/drawing/2014/main" id="{B65FD56B-7BEA-4729-68C4-3A8200F3B90E}"/>
              </a:ext>
            </a:extLst>
          </p:cNvPr>
          <p:cNvSpPr txBox="1"/>
          <p:nvPr/>
        </p:nvSpPr>
        <p:spPr>
          <a:xfrm>
            <a:off x="11653116" y="4045985"/>
            <a:ext cx="3474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12</a:t>
            </a:r>
          </a:p>
        </p:txBody>
      </p:sp>
      <p:sp>
        <p:nvSpPr>
          <p:cNvPr id="41" name="TextBox 40">
            <a:extLst>
              <a:ext uri="{FF2B5EF4-FFF2-40B4-BE49-F238E27FC236}">
                <a16:creationId xmlns:a16="http://schemas.microsoft.com/office/drawing/2014/main" id="{3C913819-904B-6A7A-6549-76BA2B6ED31C}"/>
              </a:ext>
            </a:extLst>
          </p:cNvPr>
          <p:cNvSpPr txBox="1"/>
          <p:nvPr/>
        </p:nvSpPr>
        <p:spPr>
          <a:xfrm>
            <a:off x="11631417" y="3016706"/>
            <a:ext cx="30114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Lexend" pitchFamily="2" charset="0"/>
                <a:ea typeface="+mn-ea"/>
                <a:cs typeface="+mn-cs"/>
              </a:rPr>
              <a:t>16</a:t>
            </a:r>
          </a:p>
        </p:txBody>
      </p:sp>
    </p:spTree>
    <p:extLst>
      <p:ext uri="{BB962C8B-B14F-4D97-AF65-F5344CB8AC3E}">
        <p14:creationId xmlns:p14="http://schemas.microsoft.com/office/powerpoint/2010/main" val="104544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6E5ECC-13F3-E8C9-6DE5-2967DAD9F475}"/>
              </a:ext>
            </a:extLst>
          </p:cNvPr>
          <p:cNvPicPr>
            <a:picLocks noChangeAspect="1"/>
          </p:cNvPicPr>
          <p:nvPr/>
        </p:nvPicPr>
        <p:blipFill>
          <a:blip r:embed="rId2"/>
          <a:stretch>
            <a:fillRect/>
          </a:stretch>
        </p:blipFill>
        <p:spPr>
          <a:xfrm>
            <a:off x="0" y="0"/>
            <a:ext cx="749808" cy="6858000"/>
          </a:xfrm>
          <a:prstGeom prst="rect">
            <a:avLst/>
          </a:prstGeom>
        </p:spPr>
      </p:pic>
      <p:sp>
        <p:nvSpPr>
          <p:cNvPr id="6" name="TextBox 5">
            <a:extLst>
              <a:ext uri="{FF2B5EF4-FFF2-40B4-BE49-F238E27FC236}">
                <a16:creationId xmlns:a16="http://schemas.microsoft.com/office/drawing/2014/main" id="{CD98ABF4-B397-F2C6-70A0-369C2F410066}"/>
              </a:ext>
            </a:extLst>
          </p:cNvPr>
          <p:cNvSpPr txBox="1"/>
          <p:nvPr/>
        </p:nvSpPr>
        <p:spPr>
          <a:xfrm rot="16200000">
            <a:off x="-2673873" y="3244334"/>
            <a:ext cx="6097554"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Strategic Risk: Placement sufficiency for CiC </a:t>
            </a:r>
            <a:endParaRPr kumimoji="0" lang="en-GB" sz="1800" b="1" i="0" u="none" strike="noStrike" kern="1200" cap="none" spc="0" normalizeH="0" baseline="0" noProof="0">
              <a:ln>
                <a:noFill/>
              </a:ln>
              <a:solidFill>
                <a:srgbClr val="E40037"/>
              </a:solidFill>
              <a:effectLst/>
              <a:uLnTx/>
              <a:uFillTx/>
              <a:latin typeface="Lexend" pitchFamily="2" charset="0"/>
              <a:ea typeface="+mn-ea"/>
              <a:cs typeface="+mn-cs"/>
            </a:endParaRPr>
          </a:p>
        </p:txBody>
      </p:sp>
      <p:sp>
        <p:nvSpPr>
          <p:cNvPr id="3" name="TextBox 2">
            <a:extLst>
              <a:ext uri="{FF2B5EF4-FFF2-40B4-BE49-F238E27FC236}">
                <a16:creationId xmlns:a16="http://schemas.microsoft.com/office/drawing/2014/main" id="{5EF54A70-ED85-DC6C-3F39-0F0F36D1DD04}"/>
              </a:ext>
            </a:extLst>
          </p:cNvPr>
          <p:cNvSpPr txBox="1"/>
          <p:nvPr/>
        </p:nvSpPr>
        <p:spPr>
          <a:xfrm>
            <a:off x="908561" y="27114"/>
            <a:ext cx="4776321" cy="2589842"/>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Lexend" pitchFamily="2" charset="0"/>
                <a:ea typeface="+mn-ea"/>
                <a:cs typeface="+mn-cs"/>
              </a:rPr>
              <a:t>ECC Strategic Risk (SRR0046):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Lexend" pitchFamily="2" charset="0"/>
                <a:ea typeface="+mn-ea"/>
                <a:cs typeface="+mn-cs"/>
              </a:rPr>
              <a:t>Placement sufficiency for Children in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There is a shortage of placement choice and significant increasing costs nationally. This is compounded by;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Increasing Children in Care numbers nationally,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Ofsted inspection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Pressure of health, education and criminal justice beds,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W</a:t>
            </a:r>
            <a:r>
              <a:rPr kumimoji="0" lang="en-GB" sz="1100" b="0" i="0" u="none" strike="noStrike" kern="1200" cap="none" spc="0" normalizeH="0" baseline="0" noProof="0" err="1">
                <a:ln>
                  <a:noFill/>
                </a:ln>
                <a:solidFill>
                  <a:srgbClr val="000000"/>
                </a:solidFill>
                <a:effectLst/>
                <a:uLnTx/>
                <a:uFillTx/>
                <a:latin typeface="Lexend" pitchFamily="2" charset="0"/>
                <a:ea typeface="+mn-ea"/>
                <a:cs typeface="+mn-cs"/>
              </a:rPr>
              <a:t>orkforce</a:t>
            </a: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 recruitment and retention issues;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C</a:t>
            </a:r>
            <a:r>
              <a:rPr kumimoji="0" lang="en-GB" sz="1100" b="0" i="0" u="none" strike="noStrike" kern="1200" cap="none" spc="0" normalizeH="0" baseline="0" noProof="0" err="1">
                <a:ln>
                  <a:noFill/>
                </a:ln>
                <a:solidFill>
                  <a:srgbClr val="000000"/>
                </a:solidFill>
                <a:effectLst/>
                <a:uLnTx/>
                <a:uFillTx/>
                <a:latin typeface="Lexend" pitchFamily="2" charset="0"/>
                <a:ea typeface="+mn-ea"/>
                <a:cs typeface="+mn-cs"/>
              </a:rPr>
              <a:t>urrent</a:t>
            </a: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 economic climate.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The consequences are the potential risks;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I</a:t>
            </a:r>
            <a:r>
              <a:rPr kumimoji="0" lang="en-GB" sz="1100" b="0" i="0" u="none" strike="noStrike" kern="1200" cap="none" spc="0" normalizeH="0" baseline="0" noProof="0" err="1">
                <a:ln>
                  <a:noFill/>
                </a:ln>
                <a:solidFill>
                  <a:srgbClr val="000000"/>
                </a:solidFill>
                <a:effectLst/>
                <a:uLnTx/>
                <a:uFillTx/>
                <a:latin typeface="Lexend" pitchFamily="2" charset="0"/>
                <a:ea typeface="+mn-ea"/>
                <a:cs typeface="+mn-cs"/>
              </a:rPr>
              <a:t>nsufficient</a:t>
            </a: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 placements resulting in a failure to meet our statutory duty to provide lawful placements for children requiring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Increased pressure on budgets due to rising costs.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The number of unregistered placements is not reducing, creating reputational risk for the Local Authority.</a:t>
            </a:r>
          </a:p>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srgbClr val="000000"/>
                </a:solidFill>
                <a:effectLst/>
                <a:uLnTx/>
                <a:uFillTx/>
                <a:latin typeface="Lexend" pitchFamily="2" charset="0"/>
                <a:ea typeface="+mn-ea"/>
                <a:cs typeface="+mn-cs"/>
              </a:rPr>
              <a:t> </a:t>
            </a:r>
          </a:p>
          <a:p>
            <a:pPr marL="0" marR="0" lvl="0" indent="0" algn="just" defTabSz="914400" rtl="0" eaLnBrk="1" fontAlgn="auto" latinLnBrk="0" hangingPunct="1">
              <a:lnSpc>
                <a:spcPct val="100000"/>
              </a:lnSpc>
              <a:spcBef>
                <a:spcPts val="0"/>
              </a:spcBef>
              <a:spcAft>
                <a:spcPts val="1134"/>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7E31F4AB-C1CB-C6B7-12EC-E52F6ECB55A5}"/>
              </a:ext>
            </a:extLst>
          </p:cNvPr>
          <p:cNvSpPr/>
          <p:nvPr/>
        </p:nvSpPr>
        <p:spPr>
          <a:xfrm>
            <a:off x="942347" y="2657017"/>
            <a:ext cx="4531989" cy="1542718"/>
          </a:xfrm>
          <a:prstGeom prst="roundRect">
            <a:avLst>
              <a:gd name="adj" fmla="val 6674"/>
            </a:avLst>
          </a:prstGeom>
          <a:noFill/>
          <a:ln w="12700"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876DE323-1D08-CA47-1E61-C1D4A0FED912}"/>
              </a:ext>
            </a:extLst>
          </p:cNvPr>
          <p:cNvSpPr txBox="1"/>
          <p:nvPr/>
        </p:nvSpPr>
        <p:spPr>
          <a:xfrm rot="16200000">
            <a:off x="1081839" y="3303962"/>
            <a:ext cx="1035160" cy="1510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0" cap="none" spc="0" normalizeH="0" baseline="0" noProof="0">
                <a:ln>
                  <a:noFill/>
                </a:ln>
                <a:solidFill>
                  <a:srgbClr val="000000"/>
                </a:solidFill>
                <a:effectLst/>
                <a:uLnTx/>
                <a:uFillTx/>
                <a:latin typeface="Calibri" panose="020F0502020204030204"/>
                <a:ea typeface="+mn-ea"/>
                <a:cs typeface="+mn-cs"/>
              </a:rPr>
              <a:t>Probability</a:t>
            </a:r>
          </a:p>
        </p:txBody>
      </p:sp>
      <p:sp>
        <p:nvSpPr>
          <p:cNvPr id="8" name="TextBox 7">
            <a:extLst>
              <a:ext uri="{FF2B5EF4-FFF2-40B4-BE49-F238E27FC236}">
                <a16:creationId xmlns:a16="http://schemas.microsoft.com/office/drawing/2014/main" id="{E5414F7A-511E-704B-3778-42A681AF796D}"/>
              </a:ext>
            </a:extLst>
          </p:cNvPr>
          <p:cNvSpPr txBox="1"/>
          <p:nvPr/>
        </p:nvSpPr>
        <p:spPr>
          <a:xfrm>
            <a:off x="1786013" y="4006366"/>
            <a:ext cx="1035160" cy="19336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0" cap="none" spc="0" normalizeH="0" baseline="0" noProof="0">
                <a:ln>
                  <a:noFill/>
                </a:ln>
                <a:solidFill>
                  <a:srgbClr val="000000"/>
                </a:solidFill>
                <a:effectLst/>
                <a:uLnTx/>
                <a:uFillTx/>
                <a:latin typeface="Calibri" panose="020F0502020204030204"/>
                <a:ea typeface="+mn-ea"/>
                <a:cs typeface="+mn-cs"/>
              </a:rPr>
              <a:t>Impact</a:t>
            </a:r>
          </a:p>
        </p:txBody>
      </p:sp>
      <p:sp>
        <p:nvSpPr>
          <p:cNvPr id="9" name="Rectangle 8">
            <a:extLst>
              <a:ext uri="{FF2B5EF4-FFF2-40B4-BE49-F238E27FC236}">
                <a16:creationId xmlns:a16="http://schemas.microsoft.com/office/drawing/2014/main" id="{08542D24-867B-1CB4-3C1D-1604B7237372}"/>
              </a:ext>
            </a:extLst>
          </p:cNvPr>
          <p:cNvSpPr/>
          <p:nvPr/>
        </p:nvSpPr>
        <p:spPr>
          <a:xfrm>
            <a:off x="4100150" y="2844250"/>
            <a:ext cx="757604" cy="539716"/>
          </a:xfrm>
          <a:prstGeom prst="rect">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F187A72F-AA8D-DE93-8E78-F86CE70853AA}"/>
              </a:ext>
            </a:extLst>
          </p:cNvPr>
          <p:cNvSpPr txBox="1"/>
          <p:nvPr/>
        </p:nvSpPr>
        <p:spPr>
          <a:xfrm>
            <a:off x="3282440" y="2852845"/>
            <a:ext cx="680714" cy="41890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0" cap="none" spc="0" normalizeH="0" baseline="0" noProof="0">
                <a:ln>
                  <a:noFill/>
                </a:ln>
                <a:solidFill>
                  <a:srgbClr val="000000"/>
                </a:solidFill>
                <a:effectLst/>
                <a:uLnTx/>
                <a:uFillTx/>
                <a:latin typeface="Calibri" panose="020F0502020204030204"/>
                <a:ea typeface="+mn-ea"/>
                <a:cs typeface="+mn-cs"/>
              </a:rPr>
              <a:t>Current risk score</a:t>
            </a:r>
          </a:p>
        </p:txBody>
      </p:sp>
      <p:sp>
        <p:nvSpPr>
          <p:cNvPr id="11" name="TextBox 10">
            <a:extLst>
              <a:ext uri="{FF2B5EF4-FFF2-40B4-BE49-F238E27FC236}">
                <a16:creationId xmlns:a16="http://schemas.microsoft.com/office/drawing/2014/main" id="{6E5BB612-0DCA-BB4E-C87E-98CB9952962A}"/>
              </a:ext>
            </a:extLst>
          </p:cNvPr>
          <p:cNvSpPr txBox="1"/>
          <p:nvPr/>
        </p:nvSpPr>
        <p:spPr>
          <a:xfrm>
            <a:off x="3198292" y="3545879"/>
            <a:ext cx="841240" cy="25649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0" cap="none" spc="0" normalizeH="0" baseline="0" noProof="0">
                <a:ln>
                  <a:noFill/>
                </a:ln>
                <a:solidFill>
                  <a:srgbClr val="000000"/>
                </a:solidFill>
                <a:effectLst/>
                <a:uLnTx/>
                <a:uFillTx/>
                <a:latin typeface="Calibri" panose="020F0502020204030204"/>
                <a:ea typeface="+mn-ea"/>
                <a:cs typeface="+mn-cs"/>
              </a:rPr>
              <a:t>Target score</a:t>
            </a:r>
          </a:p>
        </p:txBody>
      </p:sp>
      <p:pic>
        <p:nvPicPr>
          <p:cNvPr id="12" name="Picture 11">
            <a:extLst>
              <a:ext uri="{FF2B5EF4-FFF2-40B4-BE49-F238E27FC236}">
                <a16:creationId xmlns:a16="http://schemas.microsoft.com/office/drawing/2014/main" id="{0240320F-7C1C-22C4-B412-DE9B30D5B096}"/>
              </a:ext>
            </a:extLst>
          </p:cNvPr>
          <p:cNvPicPr>
            <a:picLocks noChangeAspect="1"/>
          </p:cNvPicPr>
          <p:nvPr/>
        </p:nvPicPr>
        <p:blipFill>
          <a:blip r:embed="rId3"/>
          <a:stretch>
            <a:fillRect/>
          </a:stretch>
        </p:blipFill>
        <p:spPr>
          <a:xfrm>
            <a:off x="1766710" y="2880813"/>
            <a:ext cx="1054463" cy="1095125"/>
          </a:xfrm>
          <a:prstGeom prst="rect">
            <a:avLst/>
          </a:prstGeom>
        </p:spPr>
      </p:pic>
      <p:sp>
        <p:nvSpPr>
          <p:cNvPr id="13" name="Flowchart: Connector 12">
            <a:extLst>
              <a:ext uri="{FF2B5EF4-FFF2-40B4-BE49-F238E27FC236}">
                <a16:creationId xmlns:a16="http://schemas.microsoft.com/office/drawing/2014/main" id="{5A3CEA25-FF85-389C-1293-F55EE575B16B}"/>
              </a:ext>
            </a:extLst>
          </p:cNvPr>
          <p:cNvSpPr/>
          <p:nvPr/>
        </p:nvSpPr>
        <p:spPr>
          <a:xfrm>
            <a:off x="2616977" y="2944023"/>
            <a:ext cx="167935" cy="169233"/>
          </a:xfrm>
          <a:prstGeom prst="flowChartConnector">
            <a:avLst/>
          </a:prstGeom>
          <a:solidFill>
            <a:srgbClr val="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EB97C897-8A8F-AD59-6A20-1691A4D45CB8}"/>
              </a:ext>
            </a:extLst>
          </p:cNvPr>
          <p:cNvSpPr txBox="1"/>
          <p:nvPr/>
        </p:nvSpPr>
        <p:spPr>
          <a:xfrm>
            <a:off x="4100150" y="3489600"/>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panose="020F0502020204030204"/>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Calibri" panose="020F0502020204030204"/>
                <a:ea typeface="+mn-ea"/>
                <a:cs typeface="+mn-cs"/>
              </a:rPr>
              <a:t>(3, 3)</a:t>
            </a:r>
          </a:p>
        </p:txBody>
      </p:sp>
      <p:sp>
        <p:nvSpPr>
          <p:cNvPr id="15" name="Arrow: Pentagon 14">
            <a:extLst>
              <a:ext uri="{FF2B5EF4-FFF2-40B4-BE49-F238E27FC236}">
                <a16:creationId xmlns:a16="http://schemas.microsoft.com/office/drawing/2014/main" id="{CAF211D8-7E2E-3FFB-81DA-C7E652F65C37}"/>
              </a:ext>
            </a:extLst>
          </p:cNvPr>
          <p:cNvSpPr/>
          <p:nvPr/>
        </p:nvSpPr>
        <p:spPr>
          <a:xfrm>
            <a:off x="855396" y="2894263"/>
            <a:ext cx="641404" cy="1093350"/>
          </a:xfrm>
          <a:prstGeom prst="homePlate">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129AA6BE-57C4-BAA2-A520-4772232E2369}"/>
              </a:ext>
            </a:extLst>
          </p:cNvPr>
          <p:cNvSpPr txBox="1"/>
          <p:nvPr/>
        </p:nvSpPr>
        <p:spPr>
          <a:xfrm rot="16200000">
            <a:off x="613839" y="3242404"/>
            <a:ext cx="971250" cy="31423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0" cap="none" spc="0" normalizeH="0" baseline="0" noProof="0">
                <a:ln>
                  <a:noFill/>
                </a:ln>
                <a:solidFill>
                  <a:prstClr val="white"/>
                </a:solidFill>
                <a:effectLst/>
                <a:uLnTx/>
                <a:uFillTx/>
                <a:latin typeface="Calibri" panose="020F0502020204030204"/>
                <a:ea typeface="+mn-ea"/>
                <a:cs typeface="+mn-cs"/>
              </a:rPr>
              <a:t>April 2024</a:t>
            </a:r>
          </a:p>
        </p:txBody>
      </p:sp>
      <p:sp>
        <p:nvSpPr>
          <p:cNvPr id="17" name="Rectangle: Rounded Corners 16">
            <a:extLst>
              <a:ext uri="{FF2B5EF4-FFF2-40B4-BE49-F238E27FC236}">
                <a16:creationId xmlns:a16="http://schemas.microsoft.com/office/drawing/2014/main" id="{EF969772-0FA5-38DC-011F-6F70085B9338}"/>
              </a:ext>
            </a:extLst>
          </p:cNvPr>
          <p:cNvSpPr/>
          <p:nvPr/>
        </p:nvSpPr>
        <p:spPr>
          <a:xfrm>
            <a:off x="5746024" y="130192"/>
            <a:ext cx="6255739" cy="6665586"/>
          </a:xfrm>
          <a:prstGeom prst="roundRect">
            <a:avLst>
              <a:gd name="adj" fmla="val 142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D0FCFEAE-D82C-D02B-7389-733BEDBD3CE0}"/>
              </a:ext>
            </a:extLst>
          </p:cNvPr>
          <p:cNvSpPr/>
          <p:nvPr/>
        </p:nvSpPr>
        <p:spPr>
          <a:xfrm>
            <a:off x="4100149" y="3494350"/>
            <a:ext cx="757604" cy="539717"/>
          </a:xfrm>
          <a:prstGeom prst="rect">
            <a:avLst/>
          </a:prstGeom>
          <a:solidFill>
            <a:srgbClr val="E9713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85372860-01C6-6991-9C85-E927282DD68B}"/>
              </a:ext>
            </a:extLst>
          </p:cNvPr>
          <p:cNvSpPr txBox="1"/>
          <p:nvPr/>
        </p:nvSpPr>
        <p:spPr>
          <a:xfrm>
            <a:off x="4100149" y="2880813"/>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panose="020F0502020204030204"/>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Calibri" panose="020F0502020204030204"/>
                <a:ea typeface="+mn-ea"/>
                <a:cs typeface="+mn-cs"/>
              </a:rPr>
              <a:t>(4, 4)</a:t>
            </a:r>
          </a:p>
        </p:txBody>
      </p:sp>
      <p:sp>
        <p:nvSpPr>
          <p:cNvPr id="20" name="TextBox 19">
            <a:extLst>
              <a:ext uri="{FF2B5EF4-FFF2-40B4-BE49-F238E27FC236}">
                <a16:creationId xmlns:a16="http://schemas.microsoft.com/office/drawing/2014/main" id="{E5658FEA-5C25-4935-31AA-7A2C711489AB}"/>
              </a:ext>
            </a:extLst>
          </p:cNvPr>
          <p:cNvSpPr txBox="1"/>
          <p:nvPr/>
        </p:nvSpPr>
        <p:spPr>
          <a:xfrm>
            <a:off x="4100149" y="3547206"/>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panose="020F0502020204030204"/>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Calibri" panose="020F0502020204030204"/>
                <a:ea typeface="+mn-ea"/>
                <a:cs typeface="+mn-cs"/>
              </a:rPr>
              <a:t>(3, 3)</a:t>
            </a:r>
          </a:p>
        </p:txBody>
      </p:sp>
      <p:sp>
        <p:nvSpPr>
          <p:cNvPr id="21" name="Diamond 20">
            <a:extLst>
              <a:ext uri="{FF2B5EF4-FFF2-40B4-BE49-F238E27FC236}">
                <a16:creationId xmlns:a16="http://schemas.microsoft.com/office/drawing/2014/main" id="{1A4ECBBA-638A-81DB-34B3-B01F2D00C2E5}"/>
              </a:ext>
            </a:extLst>
          </p:cNvPr>
          <p:cNvSpPr/>
          <p:nvPr/>
        </p:nvSpPr>
        <p:spPr>
          <a:xfrm>
            <a:off x="2330633" y="3192001"/>
            <a:ext cx="182025" cy="181432"/>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Diamond 21">
            <a:extLst>
              <a:ext uri="{FF2B5EF4-FFF2-40B4-BE49-F238E27FC236}">
                <a16:creationId xmlns:a16="http://schemas.microsoft.com/office/drawing/2014/main" id="{2C190CEE-5022-BA73-3954-5BAB8C4FD187}"/>
              </a:ext>
            </a:extLst>
          </p:cNvPr>
          <p:cNvSpPr/>
          <p:nvPr/>
        </p:nvSpPr>
        <p:spPr>
          <a:xfrm>
            <a:off x="3559156" y="3775317"/>
            <a:ext cx="167219" cy="181432"/>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9A45AD39-BB20-0162-6305-A0944086A93B}"/>
              </a:ext>
            </a:extLst>
          </p:cNvPr>
          <p:cNvSpPr/>
          <p:nvPr/>
        </p:nvSpPr>
        <p:spPr>
          <a:xfrm>
            <a:off x="3558440" y="3223512"/>
            <a:ext cx="167935" cy="169233"/>
          </a:xfrm>
          <a:prstGeom prst="flowChartConnector">
            <a:avLst/>
          </a:prstGeom>
          <a:solidFill>
            <a:srgbClr val="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Rectangle: Rounded Corners 27">
            <a:extLst>
              <a:ext uri="{FF2B5EF4-FFF2-40B4-BE49-F238E27FC236}">
                <a16:creationId xmlns:a16="http://schemas.microsoft.com/office/drawing/2014/main" id="{6E8B8E72-582B-BC24-29BB-B728FCF44AA4}"/>
              </a:ext>
            </a:extLst>
          </p:cNvPr>
          <p:cNvSpPr/>
          <p:nvPr/>
        </p:nvSpPr>
        <p:spPr>
          <a:xfrm>
            <a:off x="950675" y="4272828"/>
            <a:ext cx="4605112" cy="2454980"/>
          </a:xfrm>
          <a:prstGeom prst="roundRect">
            <a:avLst>
              <a:gd name="adj" fmla="val 5019"/>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EAF3BB4F-1A3E-CA8D-A6F7-6C8A3651C51A}"/>
              </a:ext>
            </a:extLst>
          </p:cNvPr>
          <p:cNvSpPr txBox="1"/>
          <p:nvPr/>
        </p:nvSpPr>
        <p:spPr>
          <a:xfrm>
            <a:off x="1527521" y="4292844"/>
            <a:ext cx="2617731" cy="39549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0" cap="none" spc="0" normalizeH="0" baseline="0" noProof="0">
                <a:ln>
                  <a:noFill/>
                </a:ln>
                <a:solidFill>
                  <a:srgbClr val="000000"/>
                </a:solidFill>
                <a:effectLst/>
                <a:uLnTx/>
                <a:uFillTx/>
                <a:latin typeface="Lexend" pitchFamily="2" charset="0"/>
                <a:ea typeface="+mn-ea"/>
                <a:cs typeface="+mn-cs"/>
              </a:rPr>
              <a:t>In progress:</a:t>
            </a:r>
          </a:p>
        </p:txBody>
      </p:sp>
      <p:sp>
        <p:nvSpPr>
          <p:cNvPr id="30" name="TextBox 29">
            <a:extLst>
              <a:ext uri="{FF2B5EF4-FFF2-40B4-BE49-F238E27FC236}">
                <a16:creationId xmlns:a16="http://schemas.microsoft.com/office/drawing/2014/main" id="{FD803611-767A-4E94-2950-CDDE5C3246E3}"/>
              </a:ext>
            </a:extLst>
          </p:cNvPr>
          <p:cNvSpPr txBox="1"/>
          <p:nvPr/>
        </p:nvSpPr>
        <p:spPr>
          <a:xfrm>
            <a:off x="1520327" y="4595407"/>
            <a:ext cx="3958377" cy="2707446"/>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Lexend" pitchFamily="2" charset="0"/>
                <a:ea typeface="+mn-ea"/>
                <a:cs typeface="+mn-cs"/>
              </a:rPr>
              <a:t>Residential Strategy: development of local in-house and commissioned residential provision.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Lexend" pitchFamily="2" charset="0"/>
                <a:ea typeface="+mn-ea"/>
                <a:cs typeface="+mn-cs"/>
              </a:rPr>
              <a:t>Joint Protocol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Lexend" pitchFamily="2" charset="0"/>
                <a:ea typeface="+mn-ea"/>
                <a:cs typeface="+mn-cs"/>
              </a:rPr>
              <a:t>Lobbying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Lexend" pitchFamily="2" charset="0"/>
                <a:ea typeface="+mn-ea"/>
                <a:cs typeface="+mn-cs"/>
              </a:rPr>
              <a:t>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0000"/>
                </a:solidFill>
                <a:effectLst/>
                <a:uLnTx/>
                <a:uFillTx/>
                <a:latin typeface="Lexend" pitchFamily="2" charset="0"/>
                <a:ea typeface="+mn-ea"/>
                <a:cs typeface="+mn-cs"/>
              </a:rPr>
              <a:t>Ongoing: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Lexend" pitchFamily="2" charset="0"/>
                <a:ea typeface="+mn-ea"/>
                <a:cs typeface="+mn-cs"/>
              </a:rPr>
              <a:t>Prevention of entry into care and re-unification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Lexend" pitchFamily="2" charset="0"/>
                <a:ea typeface="+mn-ea"/>
                <a:cs typeface="+mn-cs"/>
              </a:rPr>
              <a:t>Transformation board work on fostering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Lexend" pitchFamily="2" charset="0"/>
                <a:ea typeface="+mn-ea"/>
                <a:cs typeface="+mn-cs"/>
              </a:rPr>
              <a:t>Joint Protocol in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Lexend" pitchFamily="2" charset="0"/>
                <a:ea typeface="+mn-ea"/>
                <a:cs typeface="+mn-cs"/>
              </a:rPr>
              <a:t>Children and Young People’s Placement Service (CYPPS)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Lexend" pitchFamily="2" charset="0"/>
                <a:ea typeface="+mn-ea"/>
                <a:cs typeface="+mn-cs"/>
              </a:rPr>
              <a:t>Children and Young People with Disabilities (CYPWD)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0000"/>
                </a:solidFill>
                <a:effectLst/>
                <a:uLnTx/>
                <a:uFillTx/>
                <a:latin typeface="Calibri" panose="020F0502020204030204"/>
                <a:ea typeface="+mn-ea"/>
                <a:cs typeface="+mn-cs"/>
              </a:rPr>
              <a:t> </a:t>
            </a:r>
          </a:p>
        </p:txBody>
      </p:sp>
      <p:sp>
        <p:nvSpPr>
          <p:cNvPr id="31" name="Arrow: Pentagon 30">
            <a:extLst>
              <a:ext uri="{FF2B5EF4-FFF2-40B4-BE49-F238E27FC236}">
                <a16:creationId xmlns:a16="http://schemas.microsoft.com/office/drawing/2014/main" id="{915C6517-7CB7-3330-CAAE-1B260552E229}"/>
              </a:ext>
            </a:extLst>
          </p:cNvPr>
          <p:cNvSpPr/>
          <p:nvPr/>
        </p:nvSpPr>
        <p:spPr>
          <a:xfrm>
            <a:off x="868369" y="4802652"/>
            <a:ext cx="641404" cy="1093350"/>
          </a:xfrm>
          <a:prstGeom prst="homePlate">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ECF2DC78-8EAD-78CF-2CB5-1076990AC3F1}"/>
              </a:ext>
            </a:extLst>
          </p:cNvPr>
          <p:cNvSpPr txBox="1"/>
          <p:nvPr/>
        </p:nvSpPr>
        <p:spPr>
          <a:xfrm rot="16200000">
            <a:off x="582960" y="5218272"/>
            <a:ext cx="971250" cy="31423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0" cap="none" spc="0" normalizeH="0" baseline="0" noProof="0">
                <a:ln>
                  <a:noFill/>
                </a:ln>
                <a:solidFill>
                  <a:prstClr val="white"/>
                </a:solidFill>
                <a:effectLst/>
                <a:uLnTx/>
                <a:uFillTx/>
                <a:latin typeface="Calibri" panose="020F0502020204030204"/>
                <a:ea typeface="+mn-ea"/>
                <a:cs typeface="+mn-cs"/>
              </a:rPr>
              <a:t>Control Measures:</a:t>
            </a:r>
          </a:p>
        </p:txBody>
      </p:sp>
      <p:sp>
        <p:nvSpPr>
          <p:cNvPr id="33" name="TextBox 32">
            <a:extLst>
              <a:ext uri="{FF2B5EF4-FFF2-40B4-BE49-F238E27FC236}">
                <a16:creationId xmlns:a16="http://schemas.microsoft.com/office/drawing/2014/main" id="{9AE6242C-E677-738B-6317-FF3F6DD6BC84}"/>
              </a:ext>
            </a:extLst>
          </p:cNvPr>
          <p:cNvSpPr txBox="1"/>
          <p:nvPr/>
        </p:nvSpPr>
        <p:spPr>
          <a:xfrm>
            <a:off x="5934589" y="212407"/>
            <a:ext cx="5878605" cy="123500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0" u="none" strike="noStrike" kern="0" cap="none" spc="0" normalizeH="0" baseline="0" noProof="0">
                <a:ln>
                  <a:noFill/>
                </a:ln>
                <a:solidFill>
                  <a:srgbClr val="000000"/>
                </a:solidFill>
                <a:effectLst/>
                <a:uLnTx/>
                <a:uFillTx/>
                <a:latin typeface="Lexend" pitchFamily="2" charset="0"/>
                <a:ea typeface="Calibri" panose="020F0502020204030204" pitchFamily="34" charset="0"/>
                <a:cs typeface="+mn-cs"/>
              </a:rPr>
              <a:t>For non-SMC children, the increase in the number of children in care continues to be mainly met by in-house fostering placements, with kinship fostering  and residential care seeing increases over the last two years. SMC increases in demand continue to be mainly met through semi-independent accommodation, although overall SMC numbers have recently fallen slightly.</a:t>
            </a: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FF2954EC-6D33-2589-FE85-3CA80B4D0FC6}"/>
              </a:ext>
            </a:extLst>
          </p:cNvPr>
          <p:cNvSpPr txBox="1"/>
          <p:nvPr/>
        </p:nvSpPr>
        <p:spPr>
          <a:xfrm>
            <a:off x="6206202" y="1148573"/>
            <a:ext cx="5335381" cy="249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0" cap="none" spc="0" normalizeH="0" baseline="0" noProof="0">
                <a:ln>
                  <a:noFill/>
                </a:ln>
                <a:solidFill>
                  <a:srgbClr val="000000"/>
                </a:solidFill>
                <a:effectLst/>
                <a:uLnTx/>
                <a:uFillTx/>
                <a:latin typeface="Lexend" pitchFamily="2" charset="0"/>
                <a:ea typeface="+mn-ea"/>
                <a:cs typeface="+mn-cs"/>
              </a:rPr>
              <a:t>Placement Type: Comparison between placement types December 2021 to current (March 2024) profile.</a:t>
            </a:r>
          </a:p>
        </p:txBody>
      </p:sp>
      <p:sp>
        <p:nvSpPr>
          <p:cNvPr id="37" name="Rectangle: Rounded Corners 36">
            <a:extLst>
              <a:ext uri="{FF2B5EF4-FFF2-40B4-BE49-F238E27FC236}">
                <a16:creationId xmlns:a16="http://schemas.microsoft.com/office/drawing/2014/main" id="{6739B82B-215B-E126-0E7F-CA0723AC670A}"/>
              </a:ext>
            </a:extLst>
          </p:cNvPr>
          <p:cNvSpPr/>
          <p:nvPr/>
        </p:nvSpPr>
        <p:spPr>
          <a:xfrm>
            <a:off x="5839568" y="1617009"/>
            <a:ext cx="3511533" cy="5110799"/>
          </a:xfrm>
          <a:prstGeom prst="roundRect">
            <a:avLst>
              <a:gd name="adj" fmla="val 321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5" name="Chart 34">
            <a:extLst>
              <a:ext uri="{FF2B5EF4-FFF2-40B4-BE49-F238E27FC236}">
                <a16:creationId xmlns:a16="http://schemas.microsoft.com/office/drawing/2014/main" id="{3486E713-D822-4CAD-3C46-15C28ADA185D}"/>
              </a:ext>
            </a:extLst>
          </p:cNvPr>
          <p:cNvGraphicFramePr>
            <a:graphicFrameLocks/>
          </p:cNvGraphicFramePr>
          <p:nvPr/>
        </p:nvGraphicFramePr>
        <p:xfrm>
          <a:off x="5826985" y="1704392"/>
          <a:ext cx="3511532" cy="4980169"/>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angle: Rounded Corners 37">
            <a:extLst>
              <a:ext uri="{FF2B5EF4-FFF2-40B4-BE49-F238E27FC236}">
                <a16:creationId xmlns:a16="http://schemas.microsoft.com/office/drawing/2014/main" id="{90CF2CE1-F8EC-5B26-A018-5412A1F55557}"/>
              </a:ext>
            </a:extLst>
          </p:cNvPr>
          <p:cNvSpPr/>
          <p:nvPr/>
        </p:nvSpPr>
        <p:spPr>
          <a:xfrm>
            <a:off x="9485559" y="1602825"/>
            <a:ext cx="2424078" cy="5110799"/>
          </a:xfrm>
          <a:prstGeom prst="roundRect">
            <a:avLst>
              <a:gd name="adj" fmla="val 321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6" name="Chart 35">
            <a:extLst>
              <a:ext uri="{FF2B5EF4-FFF2-40B4-BE49-F238E27FC236}">
                <a16:creationId xmlns:a16="http://schemas.microsoft.com/office/drawing/2014/main" id="{D0D97AAA-DF66-8D7B-83C3-40678F3200B3}"/>
              </a:ext>
            </a:extLst>
          </p:cNvPr>
          <p:cNvGraphicFramePr>
            <a:graphicFrameLocks/>
          </p:cNvGraphicFramePr>
          <p:nvPr/>
        </p:nvGraphicFramePr>
        <p:xfrm>
          <a:off x="9575023" y="1715996"/>
          <a:ext cx="2292039" cy="4980169"/>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A01712E9-8B78-6B0D-3A73-3B1CB05282FE}"/>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24502-61FB-46F8-B0EC-9958C74BF7BE}" type="slidenum">
              <a:rPr kumimoji="0" lang="en-GB" sz="1200" b="1" i="0" u="none" strike="noStrike" kern="1200" cap="none" spc="0" normalizeH="0" baseline="0" noProof="0" smtClean="0">
                <a:ln>
                  <a:noFill/>
                </a:ln>
                <a:solidFill>
                  <a:prstClr val="black">
                    <a:tint val="75000"/>
                  </a:prstClr>
                </a:solidFill>
                <a:effectLst/>
                <a:uLnTx/>
                <a:uFillTx/>
                <a:latin typeface="Lexen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1" i="0" u="none" strike="noStrike" kern="1200" cap="none" spc="0" normalizeH="0" baseline="0" noProof="0">
              <a:ln>
                <a:noFill/>
              </a:ln>
              <a:solidFill>
                <a:prstClr val="black">
                  <a:tint val="75000"/>
                </a:prstClr>
              </a:solidFill>
              <a:effectLst/>
              <a:uLnTx/>
              <a:uFillTx/>
              <a:latin typeface="Lexend" pitchFamily="2" charset="0"/>
              <a:ea typeface="+mn-ea"/>
              <a:cs typeface="+mn-cs"/>
            </a:endParaRPr>
          </a:p>
        </p:txBody>
      </p:sp>
    </p:spTree>
    <p:extLst>
      <p:ext uri="{BB962C8B-B14F-4D97-AF65-F5344CB8AC3E}">
        <p14:creationId xmlns:p14="http://schemas.microsoft.com/office/powerpoint/2010/main" val="3863073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E9167BD-4B8E-3067-DF38-5FE2013E76CE}"/>
              </a:ext>
            </a:extLst>
          </p:cNvPr>
          <p:cNvSpPr/>
          <p:nvPr/>
        </p:nvSpPr>
        <p:spPr>
          <a:xfrm>
            <a:off x="5816228" y="3494098"/>
            <a:ext cx="6106801" cy="2646878"/>
          </a:xfrm>
          <a:prstGeom prst="roundRect">
            <a:avLst>
              <a:gd name="adj" fmla="val 5019"/>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A01712E9-8B78-6B0D-3A73-3B1CB05282FE}"/>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24502-61FB-46F8-B0EC-9958C74BF7BE}" type="slidenum">
              <a:rPr kumimoji="0" lang="en-GB" sz="1200" b="1" i="0" u="none" strike="noStrike" kern="1200" cap="none" spc="0" normalizeH="0" baseline="0" noProof="0" smtClean="0">
                <a:ln>
                  <a:noFill/>
                </a:ln>
                <a:solidFill>
                  <a:prstClr val="black">
                    <a:tint val="75000"/>
                  </a:prstClr>
                </a:solidFill>
                <a:effectLst/>
                <a:uLnTx/>
                <a:uFillTx/>
                <a:latin typeface="Lexen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1" i="0" u="none" strike="noStrike" kern="1200" cap="none" spc="0" normalizeH="0" baseline="0" noProof="0">
              <a:ln>
                <a:noFill/>
              </a:ln>
              <a:solidFill>
                <a:prstClr val="black">
                  <a:tint val="75000"/>
                </a:prstClr>
              </a:solidFill>
              <a:effectLst/>
              <a:uLnTx/>
              <a:uFillTx/>
              <a:latin typeface="Lexend" pitchFamily="2" charset="0"/>
              <a:ea typeface="+mn-ea"/>
              <a:cs typeface="+mn-cs"/>
            </a:endParaRPr>
          </a:p>
        </p:txBody>
      </p:sp>
      <p:pic>
        <p:nvPicPr>
          <p:cNvPr id="2" name="Picture 1">
            <a:extLst>
              <a:ext uri="{FF2B5EF4-FFF2-40B4-BE49-F238E27FC236}">
                <a16:creationId xmlns:a16="http://schemas.microsoft.com/office/drawing/2014/main" id="{1C6E5ECC-13F3-E8C9-6DE5-2967DAD9F475}"/>
              </a:ext>
            </a:extLst>
          </p:cNvPr>
          <p:cNvPicPr>
            <a:picLocks noChangeAspect="1"/>
          </p:cNvPicPr>
          <p:nvPr/>
        </p:nvPicPr>
        <p:blipFill>
          <a:blip r:embed="rId2"/>
          <a:stretch>
            <a:fillRect/>
          </a:stretch>
        </p:blipFill>
        <p:spPr>
          <a:xfrm>
            <a:off x="0" y="0"/>
            <a:ext cx="749808" cy="6858000"/>
          </a:xfrm>
          <a:prstGeom prst="rect">
            <a:avLst/>
          </a:prstGeom>
        </p:spPr>
      </p:pic>
      <p:sp>
        <p:nvSpPr>
          <p:cNvPr id="6" name="TextBox 5">
            <a:extLst>
              <a:ext uri="{FF2B5EF4-FFF2-40B4-BE49-F238E27FC236}">
                <a16:creationId xmlns:a16="http://schemas.microsoft.com/office/drawing/2014/main" id="{CD98ABF4-B397-F2C6-70A0-369C2F410066}"/>
              </a:ext>
            </a:extLst>
          </p:cNvPr>
          <p:cNvSpPr txBox="1"/>
          <p:nvPr/>
        </p:nvSpPr>
        <p:spPr>
          <a:xfrm rot="16200000">
            <a:off x="-2673873" y="3244334"/>
            <a:ext cx="6097554"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Strategic Risk: Supply Chains </a:t>
            </a:r>
            <a:endParaRPr kumimoji="0" lang="en-GB" sz="1800" b="1" i="0" u="none" strike="noStrike" kern="1200" cap="none" spc="0" normalizeH="0" baseline="0" noProof="0">
              <a:ln>
                <a:noFill/>
              </a:ln>
              <a:solidFill>
                <a:srgbClr val="E40037"/>
              </a:solidFill>
              <a:effectLst/>
              <a:uLnTx/>
              <a:uFillTx/>
              <a:latin typeface="Lexend" pitchFamily="2" charset="0"/>
              <a:ea typeface="+mn-ea"/>
              <a:cs typeface="+mn-cs"/>
            </a:endParaRPr>
          </a:p>
        </p:txBody>
      </p:sp>
      <p:pic>
        <p:nvPicPr>
          <p:cNvPr id="5" name="Graphic 4" descr="Warning with solid fill">
            <a:extLst>
              <a:ext uri="{FF2B5EF4-FFF2-40B4-BE49-F238E27FC236}">
                <a16:creationId xmlns:a16="http://schemas.microsoft.com/office/drawing/2014/main" id="{5719EC11-8268-57C4-C105-76276424A3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53" y="10572"/>
            <a:ext cx="658302" cy="658302"/>
          </a:xfrm>
          <a:prstGeom prst="rect">
            <a:avLst/>
          </a:prstGeom>
        </p:spPr>
      </p:pic>
      <p:sp>
        <p:nvSpPr>
          <p:cNvPr id="9" name="TextBox 8">
            <a:extLst>
              <a:ext uri="{FF2B5EF4-FFF2-40B4-BE49-F238E27FC236}">
                <a16:creationId xmlns:a16="http://schemas.microsoft.com/office/drawing/2014/main" id="{D89CB6D2-BB13-264D-5F37-2391B0A0F0AB}"/>
              </a:ext>
            </a:extLst>
          </p:cNvPr>
          <p:cNvSpPr txBox="1"/>
          <p:nvPr/>
        </p:nvSpPr>
        <p:spPr>
          <a:xfrm>
            <a:off x="951174" y="483677"/>
            <a:ext cx="4224139" cy="4600997"/>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srgbClr val="000000"/>
                </a:solidFill>
                <a:effectLst/>
                <a:uLnTx/>
                <a:uFillTx/>
                <a:latin typeface="Lexend" pitchFamily="2" charset="0"/>
                <a:ea typeface="+mn-ea"/>
                <a:cs typeface="+mn-cs"/>
              </a:rPr>
              <a:t>ECC Strategic Risk (SRR0087):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Lexend" pitchFamily="2" charset="0"/>
                <a:ea typeface="+mn-ea"/>
                <a:cs typeface="+mn-cs"/>
              </a:rPr>
              <a:t>Supply Chains: </a:t>
            </a: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Due to global volatility and UK policy positions on e.g. immigration, there is a risk of supply chain disruption and escalating cost. This could be due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exend"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Continued high inflation particularly in relation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volatility in the cost of Energy, leading to concerns 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viability of suppliers with high energy consumption e.g.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residential care and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exend"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An emerging issue in relation to reduced numbers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bids being seen across a number of category areas resulting in failed tenders and a need to go back out to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exend"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Vacancies in key sectors e.g. Haulage, Construction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and Care potentially exacerbated by proposed stricter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immigration controls.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exend"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Wage inflation due to historically high levels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inflation combined with a lack of labour availability leading to higher than usual pay settlements. This could impact on our ability to fulfil our statutory duties which results in escalating costs to the council and failure to deliver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Additionally, shortages in supply and labour could result in suppliers sourcing less ethical solutions, e.g. modern slavery.</a:t>
            </a:r>
            <a:r>
              <a:rPr kumimoji="0" lang="en-GB" sz="1200" b="1" i="0" u="none" strike="noStrike" kern="1200" cap="none" spc="0" normalizeH="0" baseline="0" noProof="0">
                <a:ln>
                  <a:noFill/>
                </a:ln>
                <a:solidFill>
                  <a:srgbClr val="000000"/>
                </a:solidFill>
                <a:effectLst/>
                <a:uLnTx/>
                <a:uFillTx/>
                <a:latin typeface="Lexend" pitchFamily="2" charset="0"/>
                <a:ea typeface="+mn-ea"/>
                <a:cs typeface="+mn-cs"/>
              </a:rPr>
              <a:t> </a:t>
            </a:r>
          </a:p>
          <a:p>
            <a:pPr marL="0" marR="0" lvl="0" indent="0" algn="just" defTabSz="914400" rtl="0" eaLnBrk="1" fontAlgn="auto" latinLnBrk="0" hangingPunct="1">
              <a:lnSpc>
                <a:spcPct val="100000"/>
              </a:lnSpc>
              <a:spcBef>
                <a:spcPts val="0"/>
              </a:spcBef>
              <a:spcAft>
                <a:spcPts val="1134"/>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30F6FE6F-A5B9-324D-55AD-6BC310747252}"/>
              </a:ext>
            </a:extLst>
          </p:cNvPr>
          <p:cNvPicPr>
            <a:picLocks noChangeAspect="1"/>
          </p:cNvPicPr>
          <p:nvPr/>
        </p:nvPicPr>
        <p:blipFill>
          <a:blip r:embed="rId5"/>
          <a:stretch>
            <a:fillRect/>
          </a:stretch>
        </p:blipFill>
        <p:spPr>
          <a:xfrm>
            <a:off x="5666909" y="782208"/>
            <a:ext cx="4651651" cy="1609483"/>
          </a:xfrm>
          <a:prstGeom prst="rect">
            <a:avLst/>
          </a:prstGeom>
        </p:spPr>
      </p:pic>
      <p:pic>
        <p:nvPicPr>
          <p:cNvPr id="15" name="Picture 14">
            <a:extLst>
              <a:ext uri="{FF2B5EF4-FFF2-40B4-BE49-F238E27FC236}">
                <a16:creationId xmlns:a16="http://schemas.microsoft.com/office/drawing/2014/main" id="{4C4E2A23-888C-0231-B92F-C0098863D44F}"/>
              </a:ext>
            </a:extLst>
          </p:cNvPr>
          <p:cNvPicPr>
            <a:picLocks noChangeAspect="1"/>
          </p:cNvPicPr>
          <p:nvPr/>
        </p:nvPicPr>
        <p:blipFill>
          <a:blip r:embed="rId6"/>
          <a:stretch>
            <a:fillRect/>
          </a:stretch>
        </p:blipFill>
        <p:spPr>
          <a:xfrm>
            <a:off x="5583565" y="4211506"/>
            <a:ext cx="646232" cy="1091279"/>
          </a:xfrm>
          <a:prstGeom prst="rect">
            <a:avLst/>
          </a:prstGeom>
        </p:spPr>
      </p:pic>
      <p:sp>
        <p:nvSpPr>
          <p:cNvPr id="16" name="TextBox 15">
            <a:extLst>
              <a:ext uri="{FF2B5EF4-FFF2-40B4-BE49-F238E27FC236}">
                <a16:creationId xmlns:a16="http://schemas.microsoft.com/office/drawing/2014/main" id="{AA00C47A-150E-44B3-54FB-69F82F7FB9F7}"/>
              </a:ext>
            </a:extLst>
          </p:cNvPr>
          <p:cNvSpPr txBox="1"/>
          <p:nvPr/>
        </p:nvSpPr>
        <p:spPr>
          <a:xfrm>
            <a:off x="6229797" y="3534790"/>
            <a:ext cx="5655013"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exend" pitchFamily="2" charset="0"/>
                <a:ea typeface="+mn-ea"/>
                <a:cs typeface="+mn-cs"/>
              </a:rPr>
              <a:t>In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Business Impact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Supporting the Care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exend" pitchFamily="2" charset="0"/>
                <a:ea typeface="+mn-ea"/>
                <a:cs typeface="+mn-cs"/>
              </a:rPr>
              <a:t>Ongoing: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Reviewing sourcing strategies to see how we can mitigate any potential cost pressures, potentially extending contracts where we can even if at a slightly increased price to avoid going to the market at such a volatile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Reviewing and updating specifications to allow more flexibility from bidders as, at times, we are too prescriptive, and this is causing additional cost and availability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In addition to this we are reviewing the complexity of our requirements to see how we can make bidding more straightforward for suppliers.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Lexend" pitchFamily="2" charset="0"/>
              <a:ea typeface="+mn-ea"/>
              <a:cs typeface="+mn-cs"/>
            </a:endParaRPr>
          </a:p>
        </p:txBody>
      </p:sp>
      <p:sp>
        <p:nvSpPr>
          <p:cNvPr id="19" name="Rectangle 18">
            <a:extLst>
              <a:ext uri="{FF2B5EF4-FFF2-40B4-BE49-F238E27FC236}">
                <a16:creationId xmlns:a16="http://schemas.microsoft.com/office/drawing/2014/main" id="{F2C3DEC9-A06F-E3E1-F530-ECC24F89E992}"/>
              </a:ext>
            </a:extLst>
          </p:cNvPr>
          <p:cNvSpPr/>
          <p:nvPr/>
        </p:nvSpPr>
        <p:spPr>
          <a:xfrm>
            <a:off x="9210478" y="957685"/>
            <a:ext cx="757604" cy="539716"/>
          </a:xfrm>
          <a:prstGeom prst="rect">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DBDCD4A3-E8CC-9A75-0691-1FC06357A301}"/>
              </a:ext>
            </a:extLst>
          </p:cNvPr>
          <p:cNvSpPr txBox="1"/>
          <p:nvPr/>
        </p:nvSpPr>
        <p:spPr>
          <a:xfrm>
            <a:off x="8081569" y="1027944"/>
            <a:ext cx="680714" cy="41890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0" cap="none" spc="0" normalizeH="0" baseline="0" noProof="0">
                <a:ln>
                  <a:noFill/>
                </a:ln>
                <a:solidFill>
                  <a:srgbClr val="000000"/>
                </a:solidFill>
                <a:effectLst/>
                <a:uLnTx/>
                <a:uFillTx/>
                <a:latin typeface="Calibri" panose="020F0502020204030204"/>
                <a:ea typeface="+mn-ea"/>
                <a:cs typeface="+mn-cs"/>
              </a:rPr>
              <a:t>Current risk score</a:t>
            </a:r>
          </a:p>
        </p:txBody>
      </p:sp>
      <p:sp>
        <p:nvSpPr>
          <p:cNvPr id="21" name="TextBox 20">
            <a:extLst>
              <a:ext uri="{FF2B5EF4-FFF2-40B4-BE49-F238E27FC236}">
                <a16:creationId xmlns:a16="http://schemas.microsoft.com/office/drawing/2014/main" id="{8142BF38-B7D9-9523-298E-A2E03DA9179A}"/>
              </a:ext>
            </a:extLst>
          </p:cNvPr>
          <p:cNvSpPr txBox="1"/>
          <p:nvPr/>
        </p:nvSpPr>
        <p:spPr>
          <a:xfrm>
            <a:off x="7992036" y="1774124"/>
            <a:ext cx="841240" cy="25649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0" cap="none" spc="0" normalizeH="0" baseline="0" noProof="0">
                <a:ln>
                  <a:noFill/>
                </a:ln>
                <a:solidFill>
                  <a:srgbClr val="000000"/>
                </a:solidFill>
                <a:effectLst/>
                <a:uLnTx/>
                <a:uFillTx/>
                <a:latin typeface="Calibri" panose="020F0502020204030204"/>
                <a:ea typeface="+mn-ea"/>
                <a:cs typeface="+mn-cs"/>
              </a:rPr>
              <a:t>Target score</a:t>
            </a:r>
          </a:p>
        </p:txBody>
      </p:sp>
      <p:sp>
        <p:nvSpPr>
          <p:cNvPr id="22" name="Flowchart: Connector 21">
            <a:extLst>
              <a:ext uri="{FF2B5EF4-FFF2-40B4-BE49-F238E27FC236}">
                <a16:creationId xmlns:a16="http://schemas.microsoft.com/office/drawing/2014/main" id="{7693D761-AFC5-0E62-2A6D-C6C71901157C}"/>
              </a:ext>
            </a:extLst>
          </p:cNvPr>
          <p:cNvSpPr/>
          <p:nvPr/>
        </p:nvSpPr>
        <p:spPr>
          <a:xfrm>
            <a:off x="7441584" y="1068162"/>
            <a:ext cx="167935" cy="169233"/>
          </a:xfrm>
          <a:prstGeom prst="flowChartConnector">
            <a:avLst/>
          </a:prstGeom>
          <a:solidFill>
            <a:srgbClr val="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1D15D1AB-1C45-E954-4325-BB97BF784AD2}"/>
              </a:ext>
            </a:extLst>
          </p:cNvPr>
          <p:cNvSpPr/>
          <p:nvPr/>
        </p:nvSpPr>
        <p:spPr>
          <a:xfrm>
            <a:off x="9210478" y="1667233"/>
            <a:ext cx="757604" cy="539717"/>
          </a:xfrm>
          <a:prstGeom prst="rect">
            <a:avLst/>
          </a:prstGeom>
          <a:solidFill>
            <a:srgbClr val="E9713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CD642674-6BD9-C54A-E717-7A6176AC598E}"/>
              </a:ext>
            </a:extLst>
          </p:cNvPr>
          <p:cNvSpPr txBox="1"/>
          <p:nvPr/>
        </p:nvSpPr>
        <p:spPr>
          <a:xfrm>
            <a:off x="9201702" y="993964"/>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panose="020F0502020204030204"/>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Calibri" panose="020F0502020204030204"/>
                <a:ea typeface="+mn-ea"/>
                <a:cs typeface="+mn-cs"/>
              </a:rPr>
              <a:t>(4, 4)</a:t>
            </a:r>
          </a:p>
        </p:txBody>
      </p:sp>
      <p:sp>
        <p:nvSpPr>
          <p:cNvPr id="25" name="TextBox 24">
            <a:extLst>
              <a:ext uri="{FF2B5EF4-FFF2-40B4-BE49-F238E27FC236}">
                <a16:creationId xmlns:a16="http://schemas.microsoft.com/office/drawing/2014/main" id="{EF0F1B6F-54C3-9D45-15C8-10E8643B9C97}"/>
              </a:ext>
            </a:extLst>
          </p:cNvPr>
          <p:cNvSpPr txBox="1"/>
          <p:nvPr/>
        </p:nvSpPr>
        <p:spPr>
          <a:xfrm>
            <a:off x="9210478" y="1693661"/>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panose="020F0502020204030204"/>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Calibri" panose="020F0502020204030204"/>
                <a:ea typeface="+mn-ea"/>
                <a:cs typeface="+mn-cs"/>
              </a:rPr>
              <a:t>(2, 4)</a:t>
            </a:r>
          </a:p>
        </p:txBody>
      </p:sp>
      <p:sp>
        <p:nvSpPr>
          <p:cNvPr id="26" name="Diamond 25">
            <a:extLst>
              <a:ext uri="{FF2B5EF4-FFF2-40B4-BE49-F238E27FC236}">
                <a16:creationId xmlns:a16="http://schemas.microsoft.com/office/drawing/2014/main" id="{22852A95-E102-ED2A-E77F-17EA73E51AD1}"/>
              </a:ext>
            </a:extLst>
          </p:cNvPr>
          <p:cNvSpPr/>
          <p:nvPr/>
        </p:nvSpPr>
        <p:spPr>
          <a:xfrm>
            <a:off x="7441584" y="1589294"/>
            <a:ext cx="182025" cy="181432"/>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Diamond 26">
            <a:extLst>
              <a:ext uri="{FF2B5EF4-FFF2-40B4-BE49-F238E27FC236}">
                <a16:creationId xmlns:a16="http://schemas.microsoft.com/office/drawing/2014/main" id="{AB9CC320-C44E-3119-6A23-E04C835D2CA6}"/>
              </a:ext>
            </a:extLst>
          </p:cNvPr>
          <p:cNvSpPr/>
          <p:nvPr/>
        </p:nvSpPr>
        <p:spPr>
          <a:xfrm>
            <a:off x="8338674" y="1965489"/>
            <a:ext cx="167219" cy="181432"/>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lowchart: Connector 27">
            <a:extLst>
              <a:ext uri="{FF2B5EF4-FFF2-40B4-BE49-F238E27FC236}">
                <a16:creationId xmlns:a16="http://schemas.microsoft.com/office/drawing/2014/main" id="{0FEC13BB-0501-DE52-C013-547E6C0251D3}"/>
              </a:ext>
            </a:extLst>
          </p:cNvPr>
          <p:cNvSpPr/>
          <p:nvPr/>
        </p:nvSpPr>
        <p:spPr>
          <a:xfrm>
            <a:off x="8328688" y="1433215"/>
            <a:ext cx="167935" cy="169233"/>
          </a:xfrm>
          <a:prstGeom prst="flowChartConnector">
            <a:avLst/>
          </a:prstGeom>
          <a:solidFill>
            <a:srgbClr val="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45202593-9346-64EA-F0B4-C7806BBACD82}"/>
              </a:ext>
            </a:extLst>
          </p:cNvPr>
          <p:cNvSpPr txBox="1"/>
          <p:nvPr/>
        </p:nvSpPr>
        <p:spPr>
          <a:xfrm>
            <a:off x="0" y="646985"/>
            <a:ext cx="12525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Highlight</a:t>
            </a:r>
          </a:p>
        </p:txBody>
      </p:sp>
    </p:spTree>
    <p:extLst>
      <p:ext uri="{BB962C8B-B14F-4D97-AF65-F5344CB8AC3E}">
        <p14:creationId xmlns:p14="http://schemas.microsoft.com/office/powerpoint/2010/main" val="3119781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E9167BD-4B8E-3067-DF38-5FE2013E76CE}"/>
              </a:ext>
            </a:extLst>
          </p:cNvPr>
          <p:cNvSpPr/>
          <p:nvPr/>
        </p:nvSpPr>
        <p:spPr>
          <a:xfrm>
            <a:off x="940045" y="4976525"/>
            <a:ext cx="4651651" cy="1744175"/>
          </a:xfrm>
          <a:prstGeom prst="roundRect">
            <a:avLst>
              <a:gd name="adj" fmla="val 5019"/>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A01712E9-8B78-6B0D-3A73-3B1CB05282FE}"/>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24502-61FB-46F8-B0EC-9958C74BF7BE}" type="slidenum">
              <a:rPr kumimoji="0" lang="en-GB" sz="1200" b="1" i="0" u="none" strike="noStrike" kern="1200" cap="none" spc="0" normalizeH="0" baseline="0" noProof="0" smtClean="0">
                <a:ln>
                  <a:noFill/>
                </a:ln>
                <a:solidFill>
                  <a:prstClr val="black">
                    <a:tint val="75000"/>
                  </a:prstClr>
                </a:solidFill>
                <a:effectLst/>
                <a:uLnTx/>
                <a:uFillTx/>
                <a:latin typeface="Lexen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1" i="0" u="none" strike="noStrike" kern="1200" cap="none" spc="0" normalizeH="0" baseline="0" noProof="0">
              <a:ln>
                <a:noFill/>
              </a:ln>
              <a:solidFill>
                <a:prstClr val="black">
                  <a:tint val="75000"/>
                </a:prstClr>
              </a:solidFill>
              <a:effectLst/>
              <a:uLnTx/>
              <a:uFillTx/>
              <a:latin typeface="Lexend" pitchFamily="2" charset="0"/>
              <a:ea typeface="+mn-ea"/>
              <a:cs typeface="+mn-cs"/>
            </a:endParaRPr>
          </a:p>
        </p:txBody>
      </p:sp>
      <p:pic>
        <p:nvPicPr>
          <p:cNvPr id="2" name="Picture 1">
            <a:extLst>
              <a:ext uri="{FF2B5EF4-FFF2-40B4-BE49-F238E27FC236}">
                <a16:creationId xmlns:a16="http://schemas.microsoft.com/office/drawing/2014/main" id="{1C6E5ECC-13F3-E8C9-6DE5-2967DAD9F475}"/>
              </a:ext>
            </a:extLst>
          </p:cNvPr>
          <p:cNvPicPr>
            <a:picLocks noChangeAspect="1"/>
          </p:cNvPicPr>
          <p:nvPr/>
        </p:nvPicPr>
        <p:blipFill>
          <a:blip r:embed="rId2"/>
          <a:stretch>
            <a:fillRect/>
          </a:stretch>
        </p:blipFill>
        <p:spPr>
          <a:xfrm>
            <a:off x="0" y="0"/>
            <a:ext cx="749808" cy="6858000"/>
          </a:xfrm>
          <a:prstGeom prst="rect">
            <a:avLst/>
          </a:prstGeom>
        </p:spPr>
      </p:pic>
      <p:sp>
        <p:nvSpPr>
          <p:cNvPr id="6" name="TextBox 5">
            <a:extLst>
              <a:ext uri="{FF2B5EF4-FFF2-40B4-BE49-F238E27FC236}">
                <a16:creationId xmlns:a16="http://schemas.microsoft.com/office/drawing/2014/main" id="{CD98ABF4-B397-F2C6-70A0-369C2F410066}"/>
              </a:ext>
            </a:extLst>
          </p:cNvPr>
          <p:cNvSpPr txBox="1"/>
          <p:nvPr/>
        </p:nvSpPr>
        <p:spPr>
          <a:xfrm rot="16200000">
            <a:off x="-2673873" y="3244334"/>
            <a:ext cx="6097554"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Strategic Risk: ASC Safeguarding</a:t>
            </a:r>
            <a:endParaRPr kumimoji="0" lang="en-GB" sz="1800" b="1" i="0" u="none" strike="noStrike" kern="1200" cap="none" spc="0" normalizeH="0" baseline="0" noProof="0">
              <a:ln>
                <a:noFill/>
              </a:ln>
              <a:solidFill>
                <a:srgbClr val="E40037"/>
              </a:solidFill>
              <a:effectLst/>
              <a:uLnTx/>
              <a:uFillTx/>
              <a:latin typeface="Lexend" pitchFamily="2" charset="0"/>
              <a:ea typeface="+mn-ea"/>
              <a:cs typeface="+mn-cs"/>
            </a:endParaRPr>
          </a:p>
        </p:txBody>
      </p:sp>
      <p:sp>
        <p:nvSpPr>
          <p:cNvPr id="9" name="TextBox 8">
            <a:extLst>
              <a:ext uri="{FF2B5EF4-FFF2-40B4-BE49-F238E27FC236}">
                <a16:creationId xmlns:a16="http://schemas.microsoft.com/office/drawing/2014/main" id="{D89CB6D2-BB13-264D-5F37-2391B0A0F0AB}"/>
              </a:ext>
            </a:extLst>
          </p:cNvPr>
          <p:cNvSpPr txBox="1"/>
          <p:nvPr/>
        </p:nvSpPr>
        <p:spPr>
          <a:xfrm>
            <a:off x="940045" y="137299"/>
            <a:ext cx="4536627" cy="3171510"/>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srgbClr val="000000"/>
                </a:solidFill>
                <a:effectLst/>
                <a:uLnTx/>
                <a:uFillTx/>
                <a:latin typeface="Lexend" pitchFamily="2" charset="0"/>
                <a:ea typeface="+mn-ea"/>
                <a:cs typeface="+mn-cs"/>
              </a:rPr>
              <a:t>ECC Strategic Risk (SRR0055):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Risk of potential death or serious injury of a vulnerable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adult or child as a result of market failure or poor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practices. This would have a significant impact on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delivery, officer morale and the reputation of the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pitchFamily="2" charset="0"/>
                <a:ea typeface="+mn-ea"/>
                <a:cs typeface="+mn-cs"/>
              </a:rPr>
              <a:t>ASC track a number of measures that help the service understand the performance of safeguarding processes and services. This includes: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Lexend" pitchFamily="2" charset="0"/>
                <a:ea typeface="+mn-ea"/>
                <a:cs typeface="+mn-cs"/>
              </a:rPr>
              <a:t>Volumes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Lexend" pitchFamily="2" charset="0"/>
                <a:ea typeface="+mn-ea"/>
                <a:cs typeface="+mn-cs"/>
              </a:rPr>
              <a:t>Timeliness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Lexend" pitchFamily="2" charset="0"/>
                <a:ea typeface="+mn-ea"/>
                <a:cs typeface="+mn-cs"/>
              </a:rPr>
              <a:t>Outcomes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pitchFamily="2" charset="0"/>
                <a:ea typeface="+mn-ea"/>
                <a:cs typeface="+mn-cs"/>
              </a:rPr>
              <a:t>Shown (right) is a measure that is tracked nationally that looks at removal and reduction of risk, where ECC performs above national averages.</a:t>
            </a:r>
          </a:p>
          <a:p>
            <a:pPr marL="0" marR="0" lvl="0" indent="0" algn="just" defTabSz="914400" rtl="0" eaLnBrk="1" fontAlgn="auto" latinLnBrk="0" hangingPunct="1">
              <a:lnSpc>
                <a:spcPct val="100000"/>
              </a:lnSpc>
              <a:spcBef>
                <a:spcPts val="0"/>
              </a:spcBef>
              <a:spcAft>
                <a:spcPts val="1134"/>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30F6FE6F-A5B9-324D-55AD-6BC310747252}"/>
              </a:ext>
            </a:extLst>
          </p:cNvPr>
          <p:cNvPicPr>
            <a:picLocks noChangeAspect="1"/>
          </p:cNvPicPr>
          <p:nvPr/>
        </p:nvPicPr>
        <p:blipFill>
          <a:blip r:embed="rId3"/>
          <a:stretch>
            <a:fillRect/>
          </a:stretch>
        </p:blipFill>
        <p:spPr>
          <a:xfrm>
            <a:off x="825021" y="3308809"/>
            <a:ext cx="4651651" cy="1609483"/>
          </a:xfrm>
          <a:prstGeom prst="rect">
            <a:avLst/>
          </a:prstGeom>
        </p:spPr>
      </p:pic>
      <p:sp>
        <p:nvSpPr>
          <p:cNvPr id="14" name="Rectangle: Rounded Corners 13">
            <a:extLst>
              <a:ext uri="{FF2B5EF4-FFF2-40B4-BE49-F238E27FC236}">
                <a16:creationId xmlns:a16="http://schemas.microsoft.com/office/drawing/2014/main" id="{3CA91CBA-E017-876E-B1E3-B77195C56183}"/>
              </a:ext>
            </a:extLst>
          </p:cNvPr>
          <p:cNvSpPr/>
          <p:nvPr/>
        </p:nvSpPr>
        <p:spPr>
          <a:xfrm>
            <a:off x="5922476" y="223520"/>
            <a:ext cx="5936246" cy="6497180"/>
          </a:xfrm>
          <a:prstGeom prst="roundRect">
            <a:avLst>
              <a:gd name="adj" fmla="val 17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4C4E2A23-888C-0231-B92F-C0098863D44F}"/>
              </a:ext>
            </a:extLst>
          </p:cNvPr>
          <p:cNvPicPr>
            <a:picLocks noChangeAspect="1"/>
          </p:cNvPicPr>
          <p:nvPr/>
        </p:nvPicPr>
        <p:blipFill>
          <a:blip r:embed="rId4"/>
          <a:stretch>
            <a:fillRect/>
          </a:stretch>
        </p:blipFill>
        <p:spPr>
          <a:xfrm>
            <a:off x="821690" y="5250198"/>
            <a:ext cx="646232" cy="1091279"/>
          </a:xfrm>
          <a:prstGeom prst="rect">
            <a:avLst/>
          </a:prstGeom>
        </p:spPr>
      </p:pic>
      <p:sp>
        <p:nvSpPr>
          <p:cNvPr id="16" name="TextBox 15">
            <a:extLst>
              <a:ext uri="{FF2B5EF4-FFF2-40B4-BE49-F238E27FC236}">
                <a16:creationId xmlns:a16="http://schemas.microsoft.com/office/drawing/2014/main" id="{AA00C47A-150E-44B3-54FB-69F82F7FB9F7}"/>
              </a:ext>
            </a:extLst>
          </p:cNvPr>
          <p:cNvSpPr txBox="1"/>
          <p:nvPr/>
        </p:nvSpPr>
        <p:spPr>
          <a:xfrm>
            <a:off x="1378824" y="4995276"/>
            <a:ext cx="4325901"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exend" pitchFamily="2" charset="0"/>
                <a:ea typeface="+mn-ea"/>
                <a:cs typeface="+mn-cs"/>
              </a:rPr>
              <a:t>Ongoing: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Strong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Essex Safeguarding Adults Board (ESAB)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Ongoing relationship with the CQC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Quality Assurance Framework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Serious Concerns Review Group (SCRG)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Robust relationships in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Continuous Professional Development (CPD)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Care Sector Hubs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a:ln>
                <a:noFill/>
              </a:ln>
              <a:solidFill>
                <a:prstClr val="black"/>
              </a:solidFill>
              <a:effectLst/>
              <a:uLnTx/>
              <a:uFillTx/>
              <a:latin typeface="Lexend" pitchFamily="2" charset="0"/>
              <a:ea typeface="+mn-ea"/>
              <a:cs typeface="+mn-cs"/>
            </a:endParaRPr>
          </a:p>
        </p:txBody>
      </p:sp>
      <p:sp>
        <p:nvSpPr>
          <p:cNvPr id="19" name="Rectangle 18">
            <a:extLst>
              <a:ext uri="{FF2B5EF4-FFF2-40B4-BE49-F238E27FC236}">
                <a16:creationId xmlns:a16="http://schemas.microsoft.com/office/drawing/2014/main" id="{F2C3DEC9-A06F-E3E1-F530-ECC24F89E992}"/>
              </a:ext>
            </a:extLst>
          </p:cNvPr>
          <p:cNvSpPr/>
          <p:nvPr/>
        </p:nvSpPr>
        <p:spPr>
          <a:xfrm>
            <a:off x="4397759" y="3515771"/>
            <a:ext cx="757604" cy="539716"/>
          </a:xfrm>
          <a:prstGeom prst="rect">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DBDCD4A3-E8CC-9A75-0691-1FC06357A301}"/>
              </a:ext>
            </a:extLst>
          </p:cNvPr>
          <p:cNvSpPr txBox="1"/>
          <p:nvPr/>
        </p:nvSpPr>
        <p:spPr>
          <a:xfrm>
            <a:off x="3377489" y="3535394"/>
            <a:ext cx="680714" cy="41890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0" cap="none" spc="0" normalizeH="0" baseline="0" noProof="0">
                <a:ln>
                  <a:noFill/>
                </a:ln>
                <a:solidFill>
                  <a:srgbClr val="000000"/>
                </a:solidFill>
                <a:effectLst/>
                <a:uLnTx/>
                <a:uFillTx/>
                <a:latin typeface="Calibri" panose="020F0502020204030204"/>
                <a:ea typeface="+mn-ea"/>
                <a:cs typeface="+mn-cs"/>
              </a:rPr>
              <a:t>Current risk score</a:t>
            </a:r>
          </a:p>
        </p:txBody>
      </p:sp>
      <p:sp>
        <p:nvSpPr>
          <p:cNvPr id="21" name="TextBox 20">
            <a:extLst>
              <a:ext uri="{FF2B5EF4-FFF2-40B4-BE49-F238E27FC236}">
                <a16:creationId xmlns:a16="http://schemas.microsoft.com/office/drawing/2014/main" id="{8142BF38-B7D9-9523-298E-A2E03DA9179A}"/>
              </a:ext>
            </a:extLst>
          </p:cNvPr>
          <p:cNvSpPr txBox="1"/>
          <p:nvPr/>
        </p:nvSpPr>
        <p:spPr>
          <a:xfrm>
            <a:off x="3287956" y="4281574"/>
            <a:ext cx="841240" cy="25649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0" cap="none" spc="0" normalizeH="0" baseline="0" noProof="0">
                <a:ln>
                  <a:noFill/>
                </a:ln>
                <a:solidFill>
                  <a:srgbClr val="000000"/>
                </a:solidFill>
                <a:effectLst/>
                <a:uLnTx/>
                <a:uFillTx/>
                <a:latin typeface="Calibri" panose="020F0502020204030204"/>
                <a:ea typeface="+mn-ea"/>
                <a:cs typeface="+mn-cs"/>
              </a:rPr>
              <a:t>Target score</a:t>
            </a:r>
          </a:p>
        </p:txBody>
      </p:sp>
      <p:sp>
        <p:nvSpPr>
          <p:cNvPr id="22" name="Flowchart: Connector 21">
            <a:extLst>
              <a:ext uri="{FF2B5EF4-FFF2-40B4-BE49-F238E27FC236}">
                <a16:creationId xmlns:a16="http://schemas.microsoft.com/office/drawing/2014/main" id="{7693D761-AFC5-0E62-2A6D-C6C71901157C}"/>
              </a:ext>
            </a:extLst>
          </p:cNvPr>
          <p:cNvSpPr/>
          <p:nvPr/>
        </p:nvSpPr>
        <p:spPr>
          <a:xfrm>
            <a:off x="2622384" y="3869678"/>
            <a:ext cx="167935" cy="169233"/>
          </a:xfrm>
          <a:prstGeom prst="flowChartConnector">
            <a:avLst/>
          </a:prstGeom>
          <a:solidFill>
            <a:srgbClr val="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1D15D1AB-1C45-E954-4325-BB97BF784AD2}"/>
              </a:ext>
            </a:extLst>
          </p:cNvPr>
          <p:cNvSpPr/>
          <p:nvPr/>
        </p:nvSpPr>
        <p:spPr>
          <a:xfrm>
            <a:off x="4397759" y="4225319"/>
            <a:ext cx="757604" cy="539717"/>
          </a:xfrm>
          <a:prstGeom prst="rect">
            <a:avLst/>
          </a:prstGeom>
          <a:solidFill>
            <a:srgbClr val="E9713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CD642674-6BD9-C54A-E717-7A6176AC598E}"/>
              </a:ext>
            </a:extLst>
          </p:cNvPr>
          <p:cNvSpPr txBox="1"/>
          <p:nvPr/>
        </p:nvSpPr>
        <p:spPr>
          <a:xfrm>
            <a:off x="4388983" y="3552050"/>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panose="020F0502020204030204"/>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Calibri" panose="020F0502020204030204"/>
                <a:ea typeface="+mn-ea"/>
                <a:cs typeface="+mn-cs"/>
              </a:rPr>
              <a:t>(3, 4)</a:t>
            </a:r>
          </a:p>
        </p:txBody>
      </p:sp>
      <p:sp>
        <p:nvSpPr>
          <p:cNvPr id="25" name="TextBox 24">
            <a:extLst>
              <a:ext uri="{FF2B5EF4-FFF2-40B4-BE49-F238E27FC236}">
                <a16:creationId xmlns:a16="http://schemas.microsoft.com/office/drawing/2014/main" id="{EF0F1B6F-54C3-9D45-15C8-10E8643B9C97}"/>
              </a:ext>
            </a:extLst>
          </p:cNvPr>
          <p:cNvSpPr txBox="1"/>
          <p:nvPr/>
        </p:nvSpPr>
        <p:spPr>
          <a:xfrm>
            <a:off x="4397759" y="4251747"/>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panose="020F0502020204030204"/>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Calibri" panose="020F0502020204030204"/>
                <a:ea typeface="+mn-ea"/>
                <a:cs typeface="+mn-cs"/>
              </a:rPr>
              <a:t>(2, 4)</a:t>
            </a:r>
          </a:p>
        </p:txBody>
      </p:sp>
      <p:sp>
        <p:nvSpPr>
          <p:cNvPr id="26" name="Diamond 25">
            <a:extLst>
              <a:ext uri="{FF2B5EF4-FFF2-40B4-BE49-F238E27FC236}">
                <a16:creationId xmlns:a16="http://schemas.microsoft.com/office/drawing/2014/main" id="{22852A95-E102-ED2A-E77F-17EA73E51AD1}"/>
              </a:ext>
            </a:extLst>
          </p:cNvPr>
          <p:cNvSpPr/>
          <p:nvPr/>
        </p:nvSpPr>
        <p:spPr>
          <a:xfrm>
            <a:off x="2599696" y="4115895"/>
            <a:ext cx="182025" cy="181432"/>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Diamond 26">
            <a:extLst>
              <a:ext uri="{FF2B5EF4-FFF2-40B4-BE49-F238E27FC236}">
                <a16:creationId xmlns:a16="http://schemas.microsoft.com/office/drawing/2014/main" id="{AB9CC320-C44E-3119-6A23-E04C835D2CA6}"/>
              </a:ext>
            </a:extLst>
          </p:cNvPr>
          <p:cNvSpPr/>
          <p:nvPr/>
        </p:nvSpPr>
        <p:spPr>
          <a:xfrm>
            <a:off x="3634594" y="4472939"/>
            <a:ext cx="167219" cy="181432"/>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lowchart: Connector 27">
            <a:extLst>
              <a:ext uri="{FF2B5EF4-FFF2-40B4-BE49-F238E27FC236}">
                <a16:creationId xmlns:a16="http://schemas.microsoft.com/office/drawing/2014/main" id="{0FEC13BB-0501-DE52-C013-547E6C0251D3}"/>
              </a:ext>
            </a:extLst>
          </p:cNvPr>
          <p:cNvSpPr/>
          <p:nvPr/>
        </p:nvSpPr>
        <p:spPr>
          <a:xfrm>
            <a:off x="3633878" y="3869678"/>
            <a:ext cx="167935" cy="169233"/>
          </a:xfrm>
          <a:prstGeom prst="flowChartConnector">
            <a:avLst/>
          </a:prstGeom>
          <a:solidFill>
            <a:srgbClr val="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10">
            <a:extLst>
              <a:ext uri="{FF2B5EF4-FFF2-40B4-BE49-F238E27FC236}">
                <a16:creationId xmlns:a16="http://schemas.microsoft.com/office/drawing/2014/main" id="{03772AED-DA13-A9EC-6C23-586EFD3712B7}"/>
              </a:ext>
            </a:extLst>
          </p:cNvPr>
          <p:cNvSpPr txBox="1"/>
          <p:nvPr/>
        </p:nvSpPr>
        <p:spPr>
          <a:xfrm>
            <a:off x="6348301" y="435311"/>
            <a:ext cx="5266455"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Lexend" pitchFamily="2" charset="0"/>
                <a:ea typeface="+mn-ea"/>
                <a:cs typeface="+mn-cs"/>
              </a:rPr>
              <a:t>Percentage of s42 enquiries where a risk was identified, and the outcome was reported as the risk reduced or removed</a:t>
            </a:r>
          </a:p>
        </p:txBody>
      </p:sp>
      <p:sp>
        <p:nvSpPr>
          <p:cNvPr id="7" name="Rectangle: Rounded Corners 6">
            <a:extLst>
              <a:ext uri="{FF2B5EF4-FFF2-40B4-BE49-F238E27FC236}">
                <a16:creationId xmlns:a16="http://schemas.microsoft.com/office/drawing/2014/main" id="{48EB9B91-79DF-839D-DEB1-7DBA3753B67D}"/>
              </a:ext>
            </a:extLst>
          </p:cNvPr>
          <p:cNvSpPr/>
          <p:nvPr/>
        </p:nvSpPr>
        <p:spPr>
          <a:xfrm>
            <a:off x="6026034" y="1330127"/>
            <a:ext cx="5701751" cy="5087808"/>
          </a:xfrm>
          <a:prstGeom prst="roundRect">
            <a:avLst>
              <a:gd name="adj" fmla="val 339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CEE3BBA2-88AE-FD33-AF68-70592A853159}"/>
              </a:ext>
            </a:extLst>
          </p:cNvPr>
          <p:cNvGraphicFramePr/>
          <p:nvPr/>
        </p:nvGraphicFramePr>
        <p:xfrm>
          <a:off x="6035506" y="1362075"/>
          <a:ext cx="5579250" cy="49794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691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E9167BD-4B8E-3067-DF38-5FE2013E76CE}"/>
              </a:ext>
            </a:extLst>
          </p:cNvPr>
          <p:cNvSpPr/>
          <p:nvPr/>
        </p:nvSpPr>
        <p:spPr>
          <a:xfrm>
            <a:off x="993164" y="4239345"/>
            <a:ext cx="4651651" cy="2238432"/>
          </a:xfrm>
          <a:prstGeom prst="roundRect">
            <a:avLst>
              <a:gd name="adj" fmla="val 5019"/>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A01712E9-8B78-6B0D-3A73-3B1CB05282FE}"/>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24502-61FB-46F8-B0EC-9958C74BF7BE}" type="slidenum">
              <a:rPr kumimoji="0" lang="en-GB" sz="1200" b="1" i="0" u="none" strike="noStrike" kern="1200" cap="none" spc="0" normalizeH="0" baseline="0" noProof="0" smtClean="0">
                <a:ln>
                  <a:noFill/>
                </a:ln>
                <a:solidFill>
                  <a:prstClr val="black">
                    <a:tint val="75000"/>
                  </a:prstClr>
                </a:solidFill>
                <a:effectLst/>
                <a:uLnTx/>
                <a:uFillTx/>
                <a:latin typeface="Lexen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1" i="0" u="none" strike="noStrike" kern="1200" cap="none" spc="0" normalizeH="0" baseline="0" noProof="0">
              <a:ln>
                <a:noFill/>
              </a:ln>
              <a:solidFill>
                <a:prstClr val="black">
                  <a:tint val="75000"/>
                </a:prstClr>
              </a:solidFill>
              <a:effectLst/>
              <a:uLnTx/>
              <a:uFillTx/>
              <a:latin typeface="Lexend" pitchFamily="2" charset="0"/>
              <a:ea typeface="+mn-ea"/>
              <a:cs typeface="+mn-cs"/>
            </a:endParaRPr>
          </a:p>
        </p:txBody>
      </p:sp>
      <p:pic>
        <p:nvPicPr>
          <p:cNvPr id="2" name="Picture 1">
            <a:extLst>
              <a:ext uri="{FF2B5EF4-FFF2-40B4-BE49-F238E27FC236}">
                <a16:creationId xmlns:a16="http://schemas.microsoft.com/office/drawing/2014/main" id="{1C6E5ECC-13F3-E8C9-6DE5-2967DAD9F475}"/>
              </a:ext>
            </a:extLst>
          </p:cNvPr>
          <p:cNvPicPr>
            <a:picLocks noChangeAspect="1"/>
          </p:cNvPicPr>
          <p:nvPr/>
        </p:nvPicPr>
        <p:blipFill>
          <a:blip r:embed="rId3"/>
          <a:stretch>
            <a:fillRect/>
          </a:stretch>
        </p:blipFill>
        <p:spPr>
          <a:xfrm>
            <a:off x="0" y="0"/>
            <a:ext cx="749808" cy="6858000"/>
          </a:xfrm>
          <a:prstGeom prst="rect">
            <a:avLst/>
          </a:prstGeom>
        </p:spPr>
      </p:pic>
      <p:sp>
        <p:nvSpPr>
          <p:cNvPr id="6" name="TextBox 5">
            <a:extLst>
              <a:ext uri="{FF2B5EF4-FFF2-40B4-BE49-F238E27FC236}">
                <a16:creationId xmlns:a16="http://schemas.microsoft.com/office/drawing/2014/main" id="{CD98ABF4-B397-F2C6-70A0-369C2F410066}"/>
              </a:ext>
            </a:extLst>
          </p:cNvPr>
          <p:cNvSpPr txBox="1"/>
          <p:nvPr/>
        </p:nvSpPr>
        <p:spPr>
          <a:xfrm rot="16200000">
            <a:off x="-2673873" y="3244334"/>
            <a:ext cx="6097554"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Strategic Risk: C&amp;F Safeguarding</a:t>
            </a:r>
            <a:endParaRPr kumimoji="0" lang="en-GB" sz="1800" b="1" i="0" u="none" strike="noStrike" kern="1200" cap="none" spc="0" normalizeH="0" baseline="0" noProof="0">
              <a:ln>
                <a:noFill/>
              </a:ln>
              <a:solidFill>
                <a:srgbClr val="E40037"/>
              </a:solidFill>
              <a:effectLst/>
              <a:uLnTx/>
              <a:uFillTx/>
              <a:latin typeface="Lexend" pitchFamily="2" charset="0"/>
              <a:ea typeface="+mn-ea"/>
              <a:cs typeface="+mn-cs"/>
            </a:endParaRPr>
          </a:p>
        </p:txBody>
      </p:sp>
      <p:sp>
        <p:nvSpPr>
          <p:cNvPr id="9" name="TextBox 8">
            <a:extLst>
              <a:ext uri="{FF2B5EF4-FFF2-40B4-BE49-F238E27FC236}">
                <a16:creationId xmlns:a16="http://schemas.microsoft.com/office/drawing/2014/main" id="{D89CB6D2-BB13-264D-5F37-2391B0A0F0AB}"/>
              </a:ext>
            </a:extLst>
          </p:cNvPr>
          <p:cNvSpPr txBox="1"/>
          <p:nvPr/>
        </p:nvSpPr>
        <p:spPr>
          <a:xfrm>
            <a:off x="940045" y="137299"/>
            <a:ext cx="4536627" cy="2292129"/>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srgbClr val="000000"/>
                </a:solidFill>
                <a:effectLst/>
                <a:uLnTx/>
                <a:uFillTx/>
                <a:latin typeface="Lexend" pitchFamily="2" charset="0"/>
                <a:ea typeface="+mn-ea"/>
                <a:cs typeface="+mn-cs"/>
              </a:rPr>
              <a:t>ECC Strategic Risk (SRR0056):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Lexend" pitchFamily="2" charset="0"/>
                <a:ea typeface="+mn-ea"/>
                <a:cs typeface="+mn-cs"/>
              </a:rPr>
              <a:t>C&amp;F Safeguarding: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Due to stretched capacity internally and externally; social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worker caseloads increasing in complexity and volume;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and an increasing number of families living in poverty, there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is an increased risk of child abuse, long-term psychological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damage, serious injury, or death of a child. This may result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in significant negative impact on officer wellbeing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morale, and the reputation of the Council.</a:t>
            </a:r>
            <a:endParaRPr kumimoji="0" lang="en-GB" sz="1050" b="1" i="0" u="none" strike="noStrike" kern="1200" cap="none" spc="0" normalizeH="0" baseline="0" noProof="0">
              <a:ln>
                <a:noFill/>
              </a:ln>
              <a:solidFill>
                <a:srgbClr val="000000"/>
              </a:solidFill>
              <a:effectLst/>
              <a:uLnTx/>
              <a:uFillTx/>
              <a:latin typeface="Lexend" pitchFamily="2" charset="0"/>
              <a:ea typeface="+mn-ea"/>
              <a:cs typeface="+mn-cs"/>
            </a:endParaRPr>
          </a:p>
        </p:txBody>
      </p:sp>
      <p:pic>
        <p:nvPicPr>
          <p:cNvPr id="11" name="Picture 10">
            <a:extLst>
              <a:ext uri="{FF2B5EF4-FFF2-40B4-BE49-F238E27FC236}">
                <a16:creationId xmlns:a16="http://schemas.microsoft.com/office/drawing/2014/main" id="{30F6FE6F-A5B9-324D-55AD-6BC310747252}"/>
              </a:ext>
            </a:extLst>
          </p:cNvPr>
          <p:cNvPicPr>
            <a:picLocks noChangeAspect="1"/>
          </p:cNvPicPr>
          <p:nvPr/>
        </p:nvPicPr>
        <p:blipFill>
          <a:blip r:embed="rId4"/>
          <a:stretch>
            <a:fillRect/>
          </a:stretch>
        </p:blipFill>
        <p:spPr>
          <a:xfrm>
            <a:off x="847943" y="2537063"/>
            <a:ext cx="4651651" cy="1609483"/>
          </a:xfrm>
          <a:prstGeom prst="rect">
            <a:avLst/>
          </a:prstGeom>
        </p:spPr>
      </p:pic>
      <p:sp>
        <p:nvSpPr>
          <p:cNvPr id="14" name="Rectangle: Rounded Corners 13">
            <a:extLst>
              <a:ext uri="{FF2B5EF4-FFF2-40B4-BE49-F238E27FC236}">
                <a16:creationId xmlns:a16="http://schemas.microsoft.com/office/drawing/2014/main" id="{3CA91CBA-E017-876E-B1E3-B77195C56183}"/>
              </a:ext>
            </a:extLst>
          </p:cNvPr>
          <p:cNvSpPr/>
          <p:nvPr/>
        </p:nvSpPr>
        <p:spPr>
          <a:xfrm>
            <a:off x="5894963" y="293762"/>
            <a:ext cx="6011092" cy="6426938"/>
          </a:xfrm>
          <a:prstGeom prst="roundRect">
            <a:avLst>
              <a:gd name="adj" fmla="val 17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4C4E2A23-888C-0231-B92F-C0098863D44F}"/>
              </a:ext>
            </a:extLst>
          </p:cNvPr>
          <p:cNvPicPr>
            <a:picLocks noChangeAspect="1"/>
          </p:cNvPicPr>
          <p:nvPr/>
        </p:nvPicPr>
        <p:blipFill>
          <a:blip r:embed="rId5"/>
          <a:stretch>
            <a:fillRect/>
          </a:stretch>
        </p:blipFill>
        <p:spPr>
          <a:xfrm>
            <a:off x="853275" y="4787526"/>
            <a:ext cx="646232" cy="1091279"/>
          </a:xfrm>
          <a:prstGeom prst="rect">
            <a:avLst/>
          </a:prstGeom>
        </p:spPr>
      </p:pic>
      <p:sp>
        <p:nvSpPr>
          <p:cNvPr id="19" name="Rectangle 18">
            <a:extLst>
              <a:ext uri="{FF2B5EF4-FFF2-40B4-BE49-F238E27FC236}">
                <a16:creationId xmlns:a16="http://schemas.microsoft.com/office/drawing/2014/main" id="{F2C3DEC9-A06F-E3E1-F530-ECC24F89E992}"/>
              </a:ext>
            </a:extLst>
          </p:cNvPr>
          <p:cNvSpPr/>
          <p:nvPr/>
        </p:nvSpPr>
        <p:spPr>
          <a:xfrm>
            <a:off x="4420681" y="2744025"/>
            <a:ext cx="757604" cy="539716"/>
          </a:xfrm>
          <a:prstGeom prst="rect">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DBDCD4A3-E8CC-9A75-0691-1FC06357A301}"/>
              </a:ext>
            </a:extLst>
          </p:cNvPr>
          <p:cNvSpPr txBox="1"/>
          <p:nvPr/>
        </p:nvSpPr>
        <p:spPr>
          <a:xfrm>
            <a:off x="3400411" y="2763648"/>
            <a:ext cx="680714" cy="41890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0" cap="none" spc="0" normalizeH="0" baseline="0" noProof="0">
                <a:ln>
                  <a:noFill/>
                </a:ln>
                <a:solidFill>
                  <a:srgbClr val="000000"/>
                </a:solidFill>
                <a:effectLst/>
                <a:uLnTx/>
                <a:uFillTx/>
                <a:latin typeface="Calibri" panose="020F0502020204030204"/>
                <a:ea typeface="+mn-ea"/>
                <a:cs typeface="+mn-cs"/>
              </a:rPr>
              <a:t>Current risk score</a:t>
            </a:r>
          </a:p>
        </p:txBody>
      </p:sp>
      <p:sp>
        <p:nvSpPr>
          <p:cNvPr id="21" name="TextBox 20">
            <a:extLst>
              <a:ext uri="{FF2B5EF4-FFF2-40B4-BE49-F238E27FC236}">
                <a16:creationId xmlns:a16="http://schemas.microsoft.com/office/drawing/2014/main" id="{8142BF38-B7D9-9523-298E-A2E03DA9179A}"/>
              </a:ext>
            </a:extLst>
          </p:cNvPr>
          <p:cNvSpPr txBox="1"/>
          <p:nvPr/>
        </p:nvSpPr>
        <p:spPr>
          <a:xfrm>
            <a:off x="3310878" y="3509828"/>
            <a:ext cx="841240" cy="25649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0" cap="none" spc="0" normalizeH="0" baseline="0" noProof="0">
                <a:ln>
                  <a:noFill/>
                </a:ln>
                <a:solidFill>
                  <a:srgbClr val="000000"/>
                </a:solidFill>
                <a:effectLst/>
                <a:uLnTx/>
                <a:uFillTx/>
                <a:latin typeface="Calibri" panose="020F0502020204030204"/>
                <a:ea typeface="+mn-ea"/>
                <a:cs typeface="+mn-cs"/>
              </a:rPr>
              <a:t>Target score</a:t>
            </a:r>
          </a:p>
        </p:txBody>
      </p:sp>
      <p:sp>
        <p:nvSpPr>
          <p:cNvPr id="22" name="Flowchart: Connector 21">
            <a:extLst>
              <a:ext uri="{FF2B5EF4-FFF2-40B4-BE49-F238E27FC236}">
                <a16:creationId xmlns:a16="http://schemas.microsoft.com/office/drawing/2014/main" id="{7693D761-AFC5-0E62-2A6D-C6C71901157C}"/>
              </a:ext>
            </a:extLst>
          </p:cNvPr>
          <p:cNvSpPr/>
          <p:nvPr/>
        </p:nvSpPr>
        <p:spPr>
          <a:xfrm>
            <a:off x="2645306" y="3097932"/>
            <a:ext cx="167935" cy="169233"/>
          </a:xfrm>
          <a:prstGeom prst="flowChartConnector">
            <a:avLst/>
          </a:prstGeom>
          <a:solidFill>
            <a:srgbClr val="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1D15D1AB-1C45-E954-4325-BB97BF784AD2}"/>
              </a:ext>
            </a:extLst>
          </p:cNvPr>
          <p:cNvSpPr/>
          <p:nvPr/>
        </p:nvSpPr>
        <p:spPr>
          <a:xfrm>
            <a:off x="4420681" y="3453573"/>
            <a:ext cx="757604" cy="539717"/>
          </a:xfrm>
          <a:prstGeom prst="rect">
            <a:avLst/>
          </a:prstGeom>
          <a:solidFill>
            <a:srgbClr val="E9713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CD642674-6BD9-C54A-E717-7A6176AC598E}"/>
              </a:ext>
            </a:extLst>
          </p:cNvPr>
          <p:cNvSpPr txBox="1"/>
          <p:nvPr/>
        </p:nvSpPr>
        <p:spPr>
          <a:xfrm>
            <a:off x="4411905" y="2780304"/>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panose="020F0502020204030204"/>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Calibri" panose="020F0502020204030204"/>
                <a:ea typeface="+mn-ea"/>
                <a:cs typeface="+mn-cs"/>
              </a:rPr>
              <a:t>(3, 4)</a:t>
            </a:r>
          </a:p>
        </p:txBody>
      </p:sp>
      <p:sp>
        <p:nvSpPr>
          <p:cNvPr id="25" name="TextBox 24">
            <a:extLst>
              <a:ext uri="{FF2B5EF4-FFF2-40B4-BE49-F238E27FC236}">
                <a16:creationId xmlns:a16="http://schemas.microsoft.com/office/drawing/2014/main" id="{EF0F1B6F-54C3-9D45-15C8-10E8643B9C97}"/>
              </a:ext>
            </a:extLst>
          </p:cNvPr>
          <p:cNvSpPr txBox="1"/>
          <p:nvPr/>
        </p:nvSpPr>
        <p:spPr>
          <a:xfrm>
            <a:off x="4420681" y="3480001"/>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panose="020F0502020204030204"/>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Calibri" panose="020F0502020204030204"/>
                <a:ea typeface="+mn-ea"/>
                <a:cs typeface="+mn-cs"/>
              </a:rPr>
              <a:t>(2, 4)</a:t>
            </a:r>
          </a:p>
        </p:txBody>
      </p:sp>
      <p:sp>
        <p:nvSpPr>
          <p:cNvPr id="26" name="Diamond 25">
            <a:extLst>
              <a:ext uri="{FF2B5EF4-FFF2-40B4-BE49-F238E27FC236}">
                <a16:creationId xmlns:a16="http://schemas.microsoft.com/office/drawing/2014/main" id="{22852A95-E102-ED2A-E77F-17EA73E51AD1}"/>
              </a:ext>
            </a:extLst>
          </p:cNvPr>
          <p:cNvSpPr/>
          <p:nvPr/>
        </p:nvSpPr>
        <p:spPr>
          <a:xfrm>
            <a:off x="2622618" y="3344149"/>
            <a:ext cx="182025" cy="181432"/>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Diamond 26">
            <a:extLst>
              <a:ext uri="{FF2B5EF4-FFF2-40B4-BE49-F238E27FC236}">
                <a16:creationId xmlns:a16="http://schemas.microsoft.com/office/drawing/2014/main" id="{AB9CC320-C44E-3119-6A23-E04C835D2CA6}"/>
              </a:ext>
            </a:extLst>
          </p:cNvPr>
          <p:cNvSpPr/>
          <p:nvPr/>
        </p:nvSpPr>
        <p:spPr>
          <a:xfrm>
            <a:off x="3657516" y="3701193"/>
            <a:ext cx="167219" cy="181432"/>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lowchart: Connector 27">
            <a:extLst>
              <a:ext uri="{FF2B5EF4-FFF2-40B4-BE49-F238E27FC236}">
                <a16:creationId xmlns:a16="http://schemas.microsoft.com/office/drawing/2014/main" id="{0FEC13BB-0501-DE52-C013-547E6C0251D3}"/>
              </a:ext>
            </a:extLst>
          </p:cNvPr>
          <p:cNvSpPr/>
          <p:nvPr/>
        </p:nvSpPr>
        <p:spPr>
          <a:xfrm>
            <a:off x="3656800" y="3097932"/>
            <a:ext cx="167935" cy="169233"/>
          </a:xfrm>
          <a:prstGeom prst="flowChartConnector">
            <a:avLst/>
          </a:prstGeom>
          <a:solidFill>
            <a:srgbClr val="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31A9D017-953E-A981-4AC4-C289DDA7D634}"/>
              </a:ext>
            </a:extLst>
          </p:cNvPr>
          <p:cNvPicPr>
            <a:picLocks noChangeAspect="1"/>
          </p:cNvPicPr>
          <p:nvPr/>
        </p:nvPicPr>
        <p:blipFill>
          <a:blip r:embed="rId6"/>
          <a:stretch>
            <a:fillRect/>
          </a:stretch>
        </p:blipFill>
        <p:spPr>
          <a:xfrm>
            <a:off x="6752549" y="4159680"/>
            <a:ext cx="4586176" cy="2289060"/>
          </a:xfrm>
          <a:prstGeom prst="rect">
            <a:avLst/>
          </a:prstGeom>
        </p:spPr>
      </p:pic>
      <p:sp>
        <p:nvSpPr>
          <p:cNvPr id="10" name="TextBox 9">
            <a:extLst>
              <a:ext uri="{FF2B5EF4-FFF2-40B4-BE49-F238E27FC236}">
                <a16:creationId xmlns:a16="http://schemas.microsoft.com/office/drawing/2014/main" id="{0B1ABCB4-7A20-95CD-7A31-33846F80BA5A}"/>
              </a:ext>
            </a:extLst>
          </p:cNvPr>
          <p:cNvSpPr txBox="1"/>
          <p:nvPr/>
        </p:nvSpPr>
        <p:spPr>
          <a:xfrm>
            <a:off x="1443988" y="4278230"/>
            <a:ext cx="4325901"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exend" pitchFamily="2" charset="0"/>
                <a:ea typeface="+mn-ea"/>
                <a:cs typeface="+mn-cs"/>
              </a:rPr>
              <a:t>In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Projecting future demand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exend" pitchFamily="2" charset="0"/>
                <a:ea typeface="+mn-ea"/>
                <a:cs typeface="+mn-cs"/>
              </a:rPr>
              <a:t>Ongoing: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Projecting future demand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Prevent and Channel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Child Sexual Exploitation Strategy (CSE)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Independent Inquiry into Child Sexual Abuse (IICSA)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Quality Checks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Child Safeguarding Practice Reviews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Early Help Offer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a:ln>
                <a:noFill/>
              </a:ln>
              <a:solidFill>
                <a:prstClr val="black"/>
              </a:solidFill>
              <a:effectLst/>
              <a:uLnTx/>
              <a:uFillTx/>
              <a:latin typeface="Lexend" pitchFamily="2" charset="0"/>
              <a:ea typeface="+mn-ea"/>
              <a:cs typeface="+mn-cs"/>
            </a:endParaRPr>
          </a:p>
        </p:txBody>
      </p:sp>
      <p:sp>
        <p:nvSpPr>
          <p:cNvPr id="3" name="TextBox 2">
            <a:extLst>
              <a:ext uri="{FF2B5EF4-FFF2-40B4-BE49-F238E27FC236}">
                <a16:creationId xmlns:a16="http://schemas.microsoft.com/office/drawing/2014/main" id="{1CF3CFC5-4BA0-1781-530A-38DEBA83CE89}"/>
              </a:ext>
            </a:extLst>
          </p:cNvPr>
          <p:cNvSpPr txBox="1"/>
          <p:nvPr/>
        </p:nvSpPr>
        <p:spPr>
          <a:xfrm>
            <a:off x="6323904" y="409260"/>
            <a:ext cx="5335381" cy="249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0" cap="none" spc="0" normalizeH="0" baseline="0" noProof="0">
                <a:ln>
                  <a:noFill/>
                </a:ln>
                <a:solidFill>
                  <a:prstClr val="black"/>
                </a:solidFill>
                <a:effectLst/>
                <a:uLnTx/>
                <a:uFillTx/>
                <a:latin typeface="Lexend" pitchFamily="2" charset="0"/>
                <a:ea typeface="+mn-ea"/>
                <a:cs typeface="+mn-cs"/>
              </a:rPr>
              <a:t>Number of S47 Enquiries Carried Out Against the Number of New Child Protection Plans Starting</a:t>
            </a:r>
          </a:p>
        </p:txBody>
      </p:sp>
      <p:sp>
        <p:nvSpPr>
          <p:cNvPr id="7" name="TextBox 6">
            <a:extLst>
              <a:ext uri="{FF2B5EF4-FFF2-40B4-BE49-F238E27FC236}">
                <a16:creationId xmlns:a16="http://schemas.microsoft.com/office/drawing/2014/main" id="{162DDC05-D50E-3712-92FB-D2D876327270}"/>
              </a:ext>
            </a:extLst>
          </p:cNvPr>
          <p:cNvSpPr txBox="1"/>
          <p:nvPr/>
        </p:nvSpPr>
        <p:spPr>
          <a:xfrm>
            <a:off x="6232818" y="3677649"/>
            <a:ext cx="5335381" cy="249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prstClr val="black"/>
                </a:solidFill>
                <a:effectLst/>
                <a:uLnTx/>
                <a:uFillTx/>
                <a:latin typeface="Lexend" pitchFamily="2" charset="0"/>
                <a:ea typeface="+mn-ea"/>
                <a:cs typeface="+mn-cs"/>
              </a:rPr>
              <a:t>Number of Children with New Risk in the Community Records by Risk Type</a:t>
            </a:r>
          </a:p>
        </p:txBody>
      </p:sp>
      <p:pic>
        <p:nvPicPr>
          <p:cNvPr id="12" name="Picture 11">
            <a:extLst>
              <a:ext uri="{FF2B5EF4-FFF2-40B4-BE49-F238E27FC236}">
                <a16:creationId xmlns:a16="http://schemas.microsoft.com/office/drawing/2014/main" id="{22FCAFCC-8265-C5D2-D24E-5CA0649106CB}"/>
              </a:ext>
            </a:extLst>
          </p:cNvPr>
          <p:cNvPicPr>
            <a:picLocks noChangeAspect="1"/>
          </p:cNvPicPr>
          <p:nvPr/>
        </p:nvPicPr>
        <p:blipFill>
          <a:blip r:embed="rId7"/>
          <a:stretch>
            <a:fillRect/>
          </a:stretch>
        </p:blipFill>
        <p:spPr>
          <a:xfrm>
            <a:off x="6633593" y="993908"/>
            <a:ext cx="4536136" cy="2347896"/>
          </a:xfrm>
          <a:prstGeom prst="rect">
            <a:avLst/>
          </a:prstGeom>
        </p:spPr>
      </p:pic>
    </p:spTree>
    <p:extLst>
      <p:ext uri="{BB962C8B-B14F-4D97-AF65-F5344CB8AC3E}">
        <p14:creationId xmlns:p14="http://schemas.microsoft.com/office/powerpoint/2010/main" val="2468073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E9167BD-4B8E-3067-DF38-5FE2013E76CE}"/>
              </a:ext>
            </a:extLst>
          </p:cNvPr>
          <p:cNvSpPr/>
          <p:nvPr/>
        </p:nvSpPr>
        <p:spPr>
          <a:xfrm>
            <a:off x="940045" y="4976525"/>
            <a:ext cx="4651651" cy="1744175"/>
          </a:xfrm>
          <a:prstGeom prst="roundRect">
            <a:avLst>
              <a:gd name="adj" fmla="val 5019"/>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A01712E9-8B78-6B0D-3A73-3B1CB05282FE}"/>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24502-61FB-46F8-B0EC-9958C74BF7BE}" type="slidenum">
              <a:rPr kumimoji="0" lang="en-GB" sz="1200" b="1" i="0" u="none" strike="noStrike" kern="1200" cap="none" spc="0" normalizeH="0" baseline="0" noProof="0" smtClean="0">
                <a:ln>
                  <a:noFill/>
                </a:ln>
                <a:solidFill>
                  <a:prstClr val="black">
                    <a:tint val="75000"/>
                  </a:prstClr>
                </a:solidFill>
                <a:effectLst/>
                <a:uLnTx/>
                <a:uFillTx/>
                <a:latin typeface="Lexen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1" i="0" u="none" strike="noStrike" kern="1200" cap="none" spc="0" normalizeH="0" baseline="0" noProof="0">
              <a:ln>
                <a:noFill/>
              </a:ln>
              <a:solidFill>
                <a:prstClr val="black">
                  <a:tint val="75000"/>
                </a:prstClr>
              </a:solidFill>
              <a:effectLst/>
              <a:uLnTx/>
              <a:uFillTx/>
              <a:latin typeface="Lexend" pitchFamily="2" charset="0"/>
              <a:ea typeface="+mn-ea"/>
              <a:cs typeface="+mn-cs"/>
            </a:endParaRPr>
          </a:p>
        </p:txBody>
      </p:sp>
      <p:pic>
        <p:nvPicPr>
          <p:cNvPr id="2" name="Picture 1">
            <a:extLst>
              <a:ext uri="{FF2B5EF4-FFF2-40B4-BE49-F238E27FC236}">
                <a16:creationId xmlns:a16="http://schemas.microsoft.com/office/drawing/2014/main" id="{1C6E5ECC-13F3-E8C9-6DE5-2967DAD9F475}"/>
              </a:ext>
            </a:extLst>
          </p:cNvPr>
          <p:cNvPicPr>
            <a:picLocks noChangeAspect="1"/>
          </p:cNvPicPr>
          <p:nvPr/>
        </p:nvPicPr>
        <p:blipFill>
          <a:blip r:embed="rId2"/>
          <a:stretch>
            <a:fillRect/>
          </a:stretch>
        </p:blipFill>
        <p:spPr>
          <a:xfrm>
            <a:off x="0" y="0"/>
            <a:ext cx="749808" cy="6858000"/>
          </a:xfrm>
          <a:prstGeom prst="rect">
            <a:avLst/>
          </a:prstGeom>
        </p:spPr>
      </p:pic>
      <p:sp>
        <p:nvSpPr>
          <p:cNvPr id="6" name="TextBox 5">
            <a:extLst>
              <a:ext uri="{FF2B5EF4-FFF2-40B4-BE49-F238E27FC236}">
                <a16:creationId xmlns:a16="http://schemas.microsoft.com/office/drawing/2014/main" id="{CD98ABF4-B397-F2C6-70A0-369C2F410066}"/>
              </a:ext>
            </a:extLst>
          </p:cNvPr>
          <p:cNvSpPr txBox="1"/>
          <p:nvPr/>
        </p:nvSpPr>
        <p:spPr>
          <a:xfrm rot="16200000">
            <a:off x="-2673873" y="3244334"/>
            <a:ext cx="6097554"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Strategic Risk: ECC Recruitment and Retention</a:t>
            </a:r>
            <a:endParaRPr kumimoji="0" lang="en-GB" sz="1800" b="1" i="0" u="none" strike="noStrike" kern="1200" cap="none" spc="0" normalizeH="0" baseline="0" noProof="0">
              <a:ln>
                <a:noFill/>
              </a:ln>
              <a:solidFill>
                <a:srgbClr val="E40037"/>
              </a:solidFill>
              <a:effectLst/>
              <a:uLnTx/>
              <a:uFillTx/>
              <a:latin typeface="Lexend" pitchFamily="2" charset="0"/>
              <a:ea typeface="+mn-ea"/>
              <a:cs typeface="+mn-cs"/>
            </a:endParaRPr>
          </a:p>
        </p:txBody>
      </p:sp>
      <p:sp>
        <p:nvSpPr>
          <p:cNvPr id="9" name="TextBox 8">
            <a:extLst>
              <a:ext uri="{FF2B5EF4-FFF2-40B4-BE49-F238E27FC236}">
                <a16:creationId xmlns:a16="http://schemas.microsoft.com/office/drawing/2014/main" id="{D89CB6D2-BB13-264D-5F37-2391B0A0F0AB}"/>
              </a:ext>
            </a:extLst>
          </p:cNvPr>
          <p:cNvSpPr txBox="1"/>
          <p:nvPr/>
        </p:nvSpPr>
        <p:spPr>
          <a:xfrm>
            <a:off x="940045" y="137299"/>
            <a:ext cx="4536627" cy="2774785"/>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srgbClr val="000000"/>
                </a:solidFill>
                <a:effectLst/>
                <a:uLnTx/>
                <a:uFillTx/>
                <a:latin typeface="Lexend" pitchFamily="2" charset="0"/>
                <a:ea typeface="+mn-ea"/>
                <a:cs typeface="+mn-cs"/>
              </a:rPr>
              <a:t>ECC Strategic Risk (SRR0088):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Lexend" pitchFamily="2" charset="0"/>
                <a:ea typeface="+mn-ea"/>
                <a:cs typeface="+mn-cs"/>
              </a:rPr>
              <a:t>Recruitment and Retention: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ECC’s voluntary turnover rate has begun to stabilise over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the last 12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Whilst the rate of increase seen in previous years has improved and stabilised to below the target rate and industry comparators, the impact that has on the effective and efficient delivery of services in the Council is significant, especially roles which are considered hard-to-fill and critical to our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Failing to control or have measures in place to mitigate our voluntary turnover, will be financial, productivity loss and reputational.</a:t>
            </a:r>
            <a:endParaRPr kumimoji="0" lang="en-GB" sz="800" b="1" i="0" u="none" strike="noStrike" kern="1200" cap="none" spc="0" normalizeH="0" baseline="0" noProof="0">
              <a:ln>
                <a:noFill/>
              </a:ln>
              <a:solidFill>
                <a:srgbClr val="000000"/>
              </a:solidFill>
              <a:effectLst/>
              <a:uLnTx/>
              <a:uFillTx/>
              <a:latin typeface="Lexend" pitchFamily="2" charset="0"/>
              <a:ea typeface="+mn-ea"/>
              <a:cs typeface="+mn-cs"/>
            </a:endParaRPr>
          </a:p>
        </p:txBody>
      </p:sp>
      <p:pic>
        <p:nvPicPr>
          <p:cNvPr id="11" name="Picture 10">
            <a:extLst>
              <a:ext uri="{FF2B5EF4-FFF2-40B4-BE49-F238E27FC236}">
                <a16:creationId xmlns:a16="http://schemas.microsoft.com/office/drawing/2014/main" id="{30F6FE6F-A5B9-324D-55AD-6BC310747252}"/>
              </a:ext>
            </a:extLst>
          </p:cNvPr>
          <p:cNvPicPr>
            <a:picLocks noChangeAspect="1"/>
          </p:cNvPicPr>
          <p:nvPr/>
        </p:nvPicPr>
        <p:blipFill>
          <a:blip r:embed="rId3"/>
          <a:stretch>
            <a:fillRect/>
          </a:stretch>
        </p:blipFill>
        <p:spPr>
          <a:xfrm>
            <a:off x="825021" y="3308809"/>
            <a:ext cx="4651651" cy="1609483"/>
          </a:xfrm>
          <a:prstGeom prst="rect">
            <a:avLst/>
          </a:prstGeom>
        </p:spPr>
      </p:pic>
      <p:sp>
        <p:nvSpPr>
          <p:cNvPr id="14" name="Rectangle: Rounded Corners 13">
            <a:extLst>
              <a:ext uri="{FF2B5EF4-FFF2-40B4-BE49-F238E27FC236}">
                <a16:creationId xmlns:a16="http://schemas.microsoft.com/office/drawing/2014/main" id="{3CA91CBA-E017-876E-B1E3-B77195C56183}"/>
              </a:ext>
            </a:extLst>
          </p:cNvPr>
          <p:cNvSpPr/>
          <p:nvPr/>
        </p:nvSpPr>
        <p:spPr>
          <a:xfrm>
            <a:off x="6096000" y="98161"/>
            <a:ext cx="6011092" cy="6426938"/>
          </a:xfrm>
          <a:prstGeom prst="roundRect">
            <a:avLst>
              <a:gd name="adj" fmla="val 17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4C4E2A23-888C-0231-B92F-C0098863D44F}"/>
              </a:ext>
            </a:extLst>
          </p:cNvPr>
          <p:cNvPicPr>
            <a:picLocks noChangeAspect="1"/>
          </p:cNvPicPr>
          <p:nvPr/>
        </p:nvPicPr>
        <p:blipFill>
          <a:blip r:embed="rId4"/>
          <a:stretch>
            <a:fillRect/>
          </a:stretch>
        </p:blipFill>
        <p:spPr>
          <a:xfrm>
            <a:off x="821690" y="5250198"/>
            <a:ext cx="646232" cy="1091279"/>
          </a:xfrm>
          <a:prstGeom prst="rect">
            <a:avLst/>
          </a:prstGeom>
        </p:spPr>
      </p:pic>
      <p:sp>
        <p:nvSpPr>
          <p:cNvPr id="16" name="TextBox 15">
            <a:extLst>
              <a:ext uri="{FF2B5EF4-FFF2-40B4-BE49-F238E27FC236}">
                <a16:creationId xmlns:a16="http://schemas.microsoft.com/office/drawing/2014/main" id="{AA00C47A-150E-44B3-54FB-69F82F7FB9F7}"/>
              </a:ext>
            </a:extLst>
          </p:cNvPr>
          <p:cNvSpPr txBox="1"/>
          <p:nvPr/>
        </p:nvSpPr>
        <p:spPr>
          <a:xfrm>
            <a:off x="1393506" y="5088124"/>
            <a:ext cx="4325901"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exend" pitchFamily="2" charset="0"/>
                <a:ea typeface="+mn-ea"/>
                <a:cs typeface="+mn-cs"/>
              </a:rPr>
              <a:t>In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Robust workforce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Talent identification, development and planning pilot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Report into FLTs and PBPs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Flexibility in organisation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xend" pitchFamily="2" charset="0"/>
                <a:ea typeface="+mn-ea"/>
                <a:cs typeface="+mn-cs"/>
              </a:rPr>
              <a:t>Pay and Reward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a:ln>
                <a:noFill/>
              </a:ln>
              <a:solidFill>
                <a:prstClr val="black"/>
              </a:solidFill>
              <a:effectLst/>
              <a:uLnTx/>
              <a:uFillTx/>
              <a:latin typeface="Lexend" pitchFamily="2" charset="0"/>
              <a:ea typeface="+mn-ea"/>
              <a:cs typeface="+mn-cs"/>
            </a:endParaRPr>
          </a:p>
        </p:txBody>
      </p:sp>
      <p:sp>
        <p:nvSpPr>
          <p:cNvPr id="19" name="Rectangle 18">
            <a:extLst>
              <a:ext uri="{FF2B5EF4-FFF2-40B4-BE49-F238E27FC236}">
                <a16:creationId xmlns:a16="http://schemas.microsoft.com/office/drawing/2014/main" id="{F2C3DEC9-A06F-E3E1-F530-ECC24F89E992}"/>
              </a:ext>
            </a:extLst>
          </p:cNvPr>
          <p:cNvSpPr/>
          <p:nvPr/>
        </p:nvSpPr>
        <p:spPr>
          <a:xfrm>
            <a:off x="4397759" y="3515771"/>
            <a:ext cx="757604" cy="539716"/>
          </a:xfrm>
          <a:prstGeom prst="rect">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DBDCD4A3-E8CC-9A75-0691-1FC06357A301}"/>
              </a:ext>
            </a:extLst>
          </p:cNvPr>
          <p:cNvSpPr txBox="1"/>
          <p:nvPr/>
        </p:nvSpPr>
        <p:spPr>
          <a:xfrm>
            <a:off x="3377489" y="3535394"/>
            <a:ext cx="680714" cy="41890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0" cap="none" spc="0" normalizeH="0" baseline="0" noProof="0">
                <a:ln>
                  <a:noFill/>
                </a:ln>
                <a:solidFill>
                  <a:srgbClr val="000000"/>
                </a:solidFill>
                <a:effectLst/>
                <a:uLnTx/>
                <a:uFillTx/>
                <a:latin typeface="Calibri" panose="020F0502020204030204"/>
                <a:ea typeface="+mn-ea"/>
                <a:cs typeface="+mn-cs"/>
              </a:rPr>
              <a:t>Current risk score</a:t>
            </a:r>
          </a:p>
        </p:txBody>
      </p:sp>
      <p:sp>
        <p:nvSpPr>
          <p:cNvPr id="21" name="TextBox 20">
            <a:extLst>
              <a:ext uri="{FF2B5EF4-FFF2-40B4-BE49-F238E27FC236}">
                <a16:creationId xmlns:a16="http://schemas.microsoft.com/office/drawing/2014/main" id="{8142BF38-B7D9-9523-298E-A2E03DA9179A}"/>
              </a:ext>
            </a:extLst>
          </p:cNvPr>
          <p:cNvSpPr txBox="1"/>
          <p:nvPr/>
        </p:nvSpPr>
        <p:spPr>
          <a:xfrm>
            <a:off x="3287956" y="4281574"/>
            <a:ext cx="841240" cy="25649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0" cap="none" spc="0" normalizeH="0" baseline="0" noProof="0">
                <a:ln>
                  <a:noFill/>
                </a:ln>
                <a:solidFill>
                  <a:srgbClr val="000000"/>
                </a:solidFill>
                <a:effectLst/>
                <a:uLnTx/>
                <a:uFillTx/>
                <a:latin typeface="Calibri" panose="020F0502020204030204"/>
                <a:ea typeface="+mn-ea"/>
                <a:cs typeface="+mn-cs"/>
              </a:rPr>
              <a:t>Target score</a:t>
            </a:r>
          </a:p>
        </p:txBody>
      </p:sp>
      <p:sp>
        <p:nvSpPr>
          <p:cNvPr id="22" name="Flowchart: Connector 21">
            <a:extLst>
              <a:ext uri="{FF2B5EF4-FFF2-40B4-BE49-F238E27FC236}">
                <a16:creationId xmlns:a16="http://schemas.microsoft.com/office/drawing/2014/main" id="{7693D761-AFC5-0E62-2A6D-C6C71901157C}"/>
              </a:ext>
            </a:extLst>
          </p:cNvPr>
          <p:cNvSpPr/>
          <p:nvPr/>
        </p:nvSpPr>
        <p:spPr>
          <a:xfrm>
            <a:off x="2622384" y="3869678"/>
            <a:ext cx="167935" cy="169233"/>
          </a:xfrm>
          <a:prstGeom prst="flowChartConnector">
            <a:avLst/>
          </a:prstGeom>
          <a:solidFill>
            <a:srgbClr val="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1D15D1AB-1C45-E954-4325-BB97BF784AD2}"/>
              </a:ext>
            </a:extLst>
          </p:cNvPr>
          <p:cNvSpPr/>
          <p:nvPr/>
        </p:nvSpPr>
        <p:spPr>
          <a:xfrm>
            <a:off x="4397759" y="4225319"/>
            <a:ext cx="757604" cy="539717"/>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CD642674-6BD9-C54A-E717-7A6176AC598E}"/>
              </a:ext>
            </a:extLst>
          </p:cNvPr>
          <p:cNvSpPr txBox="1"/>
          <p:nvPr/>
        </p:nvSpPr>
        <p:spPr>
          <a:xfrm>
            <a:off x="4388983" y="3552050"/>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panose="020F0502020204030204"/>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Calibri" panose="020F0502020204030204"/>
                <a:ea typeface="+mn-ea"/>
                <a:cs typeface="+mn-cs"/>
              </a:rPr>
              <a:t>(3, 4)</a:t>
            </a:r>
          </a:p>
        </p:txBody>
      </p:sp>
      <p:sp>
        <p:nvSpPr>
          <p:cNvPr id="25" name="TextBox 24">
            <a:extLst>
              <a:ext uri="{FF2B5EF4-FFF2-40B4-BE49-F238E27FC236}">
                <a16:creationId xmlns:a16="http://schemas.microsoft.com/office/drawing/2014/main" id="{EF0F1B6F-54C3-9D45-15C8-10E8643B9C97}"/>
              </a:ext>
            </a:extLst>
          </p:cNvPr>
          <p:cNvSpPr txBox="1"/>
          <p:nvPr/>
        </p:nvSpPr>
        <p:spPr>
          <a:xfrm>
            <a:off x="4397759" y="4251747"/>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panose="020F0502020204030204"/>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Calibri" panose="020F0502020204030204"/>
                <a:ea typeface="+mn-ea"/>
                <a:cs typeface="+mn-cs"/>
              </a:rPr>
              <a:t>(2, 2)</a:t>
            </a:r>
          </a:p>
        </p:txBody>
      </p:sp>
      <p:sp>
        <p:nvSpPr>
          <p:cNvPr id="26" name="Diamond 25">
            <a:extLst>
              <a:ext uri="{FF2B5EF4-FFF2-40B4-BE49-F238E27FC236}">
                <a16:creationId xmlns:a16="http://schemas.microsoft.com/office/drawing/2014/main" id="{22852A95-E102-ED2A-E77F-17EA73E51AD1}"/>
              </a:ext>
            </a:extLst>
          </p:cNvPr>
          <p:cNvSpPr/>
          <p:nvPr/>
        </p:nvSpPr>
        <p:spPr>
          <a:xfrm>
            <a:off x="2062368" y="4113550"/>
            <a:ext cx="182025" cy="181432"/>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Diamond 26">
            <a:extLst>
              <a:ext uri="{FF2B5EF4-FFF2-40B4-BE49-F238E27FC236}">
                <a16:creationId xmlns:a16="http://schemas.microsoft.com/office/drawing/2014/main" id="{AB9CC320-C44E-3119-6A23-E04C835D2CA6}"/>
              </a:ext>
            </a:extLst>
          </p:cNvPr>
          <p:cNvSpPr/>
          <p:nvPr/>
        </p:nvSpPr>
        <p:spPr>
          <a:xfrm>
            <a:off x="3634594" y="4472939"/>
            <a:ext cx="167219" cy="181432"/>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lowchart: Connector 27">
            <a:extLst>
              <a:ext uri="{FF2B5EF4-FFF2-40B4-BE49-F238E27FC236}">
                <a16:creationId xmlns:a16="http://schemas.microsoft.com/office/drawing/2014/main" id="{0FEC13BB-0501-DE52-C013-547E6C0251D3}"/>
              </a:ext>
            </a:extLst>
          </p:cNvPr>
          <p:cNvSpPr/>
          <p:nvPr/>
        </p:nvSpPr>
        <p:spPr>
          <a:xfrm>
            <a:off x="3633878" y="3869678"/>
            <a:ext cx="167935" cy="169233"/>
          </a:xfrm>
          <a:prstGeom prst="flowChartConnector">
            <a:avLst/>
          </a:prstGeom>
          <a:solidFill>
            <a:srgbClr val="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Box 10">
            <a:extLst>
              <a:ext uri="{FF2B5EF4-FFF2-40B4-BE49-F238E27FC236}">
                <a16:creationId xmlns:a16="http://schemas.microsoft.com/office/drawing/2014/main" id="{446B8492-1706-270C-BCFB-661B0F9B689D}"/>
              </a:ext>
            </a:extLst>
          </p:cNvPr>
          <p:cNvSpPr txBox="1"/>
          <p:nvPr/>
        </p:nvSpPr>
        <p:spPr>
          <a:xfrm>
            <a:off x="6200337" y="152091"/>
            <a:ext cx="580241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This is monitored via the Excel MI Tool – and is open access for managers via the Workforce Breakdown</a:t>
            </a:r>
          </a:p>
        </p:txBody>
      </p:sp>
      <p:sp>
        <p:nvSpPr>
          <p:cNvPr id="18" name="Rectangle: Rounded Corners 17">
            <a:extLst>
              <a:ext uri="{FF2B5EF4-FFF2-40B4-BE49-F238E27FC236}">
                <a16:creationId xmlns:a16="http://schemas.microsoft.com/office/drawing/2014/main" id="{6F17F59B-093C-4249-EF4C-E2455FA2A0B9}"/>
              </a:ext>
            </a:extLst>
          </p:cNvPr>
          <p:cNvSpPr/>
          <p:nvPr/>
        </p:nvSpPr>
        <p:spPr>
          <a:xfrm>
            <a:off x="6317703" y="644550"/>
            <a:ext cx="5578812" cy="3038822"/>
          </a:xfrm>
          <a:prstGeom prst="roundRect">
            <a:avLst>
              <a:gd name="adj" fmla="val 591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hart 12">
            <a:extLst>
              <a:ext uri="{FF2B5EF4-FFF2-40B4-BE49-F238E27FC236}">
                <a16:creationId xmlns:a16="http://schemas.microsoft.com/office/drawing/2014/main" id="{86FFFE65-1E98-0481-B8AC-CC320CE9DE4E}"/>
              </a:ext>
            </a:extLst>
          </p:cNvPr>
          <p:cNvGraphicFramePr/>
          <p:nvPr/>
        </p:nvGraphicFramePr>
        <p:xfrm>
          <a:off x="6371283" y="614194"/>
          <a:ext cx="5567686" cy="3160002"/>
        </p:xfrm>
        <a:graphic>
          <a:graphicData uri="http://schemas.openxmlformats.org/drawingml/2006/chart">
            <c:chart xmlns:c="http://schemas.openxmlformats.org/drawingml/2006/chart" xmlns:r="http://schemas.openxmlformats.org/officeDocument/2006/relationships" r:id="rId5"/>
          </a:graphicData>
        </a:graphic>
      </p:graphicFrame>
      <p:sp>
        <p:nvSpPr>
          <p:cNvPr id="29" name="Rectangle: Rounded Corners 28">
            <a:extLst>
              <a:ext uri="{FF2B5EF4-FFF2-40B4-BE49-F238E27FC236}">
                <a16:creationId xmlns:a16="http://schemas.microsoft.com/office/drawing/2014/main" id="{9164AD6B-1E52-390E-72BB-7BECCA6F1FA5}"/>
              </a:ext>
            </a:extLst>
          </p:cNvPr>
          <p:cNvSpPr/>
          <p:nvPr/>
        </p:nvSpPr>
        <p:spPr>
          <a:xfrm>
            <a:off x="6306577" y="3849020"/>
            <a:ext cx="3952120" cy="2555848"/>
          </a:xfrm>
          <a:prstGeom prst="roundRect">
            <a:avLst>
              <a:gd name="adj" fmla="val 591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2CB69684-FB8D-DC3E-C85B-ACAAFD6D8F03}"/>
              </a:ext>
            </a:extLst>
          </p:cNvPr>
          <p:cNvGraphicFramePr/>
          <p:nvPr/>
        </p:nvGraphicFramePr>
        <p:xfrm>
          <a:off x="6363057" y="3996702"/>
          <a:ext cx="3818267" cy="2182843"/>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Box 29">
            <a:extLst>
              <a:ext uri="{FF2B5EF4-FFF2-40B4-BE49-F238E27FC236}">
                <a16:creationId xmlns:a16="http://schemas.microsoft.com/office/drawing/2014/main" id="{2F524A05-3B0F-1050-0A76-9193B782791B}"/>
              </a:ext>
            </a:extLst>
          </p:cNvPr>
          <p:cNvSpPr txBox="1"/>
          <p:nvPr/>
        </p:nvSpPr>
        <p:spPr>
          <a:xfrm>
            <a:off x="10380617" y="4246106"/>
            <a:ext cx="1621146" cy="224676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Lexend" pitchFamily="2" charset="0"/>
                <a:ea typeface="+mn-ea"/>
                <a:cs typeface="+mn-cs"/>
              </a:rPr>
              <a:t>Almost 10% of our workforce are on FTCs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a:ln>
                <a:noFill/>
              </a:ln>
              <a:solidFill>
                <a:prstClr val="black"/>
              </a:solidFill>
              <a:effectLst/>
              <a:uLnTx/>
              <a:uFillTx/>
              <a:latin typeface="Lexend"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Lexend" pitchFamily="2" charset="0"/>
                <a:ea typeface="+mn-ea"/>
                <a:cs typeface="+mn-cs"/>
              </a:rPr>
              <a:t>19.4% of workforce have worked at ECC for 15+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a:ln>
                <a:noFill/>
              </a:ln>
              <a:solidFill>
                <a:prstClr val="black"/>
              </a:solidFill>
              <a:effectLst/>
              <a:uLnTx/>
              <a:uFillTx/>
              <a:latin typeface="Lexend"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Lexend" pitchFamily="2" charset="0"/>
                <a:ea typeface="+mn-ea"/>
                <a:cs typeface="+mn-cs"/>
              </a:rPr>
              <a:t>68.3% of workforce are full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a:ln>
                <a:noFill/>
              </a:ln>
              <a:solidFill>
                <a:prstClr val="black"/>
              </a:solidFill>
              <a:effectLst/>
              <a:uLnTx/>
              <a:uFillTx/>
              <a:latin typeface="Lexend"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Lexend" pitchFamily="2" charset="0"/>
                <a:ea typeface="+mn-ea"/>
                <a:cs typeface="+mn-cs"/>
              </a:rPr>
              <a:t>31.7% are part-time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a:ln>
                <a:noFill/>
              </a:ln>
              <a:solidFill>
                <a:prstClr val="black"/>
              </a:solidFill>
              <a:effectLst/>
              <a:uLnTx/>
              <a:uFillTx/>
              <a:latin typeface="Lexend"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a:ln>
                <a:noFill/>
              </a:ln>
              <a:solidFill>
                <a:prstClr val="black"/>
              </a:solidFill>
              <a:effectLst/>
              <a:uLnTx/>
              <a:uFillTx/>
              <a:latin typeface="Lexend" pitchFamily="2" charset="0"/>
              <a:ea typeface="+mn-ea"/>
              <a:cs typeface="+mn-cs"/>
            </a:endParaRPr>
          </a:p>
        </p:txBody>
      </p:sp>
      <p:sp>
        <p:nvSpPr>
          <p:cNvPr id="5" name="TextBox 4">
            <a:extLst>
              <a:ext uri="{FF2B5EF4-FFF2-40B4-BE49-F238E27FC236}">
                <a16:creationId xmlns:a16="http://schemas.microsoft.com/office/drawing/2014/main" id="{069C2FC0-214F-7B73-2783-B5F260B2AB74}"/>
              </a:ext>
            </a:extLst>
          </p:cNvPr>
          <p:cNvSpPr txBox="1"/>
          <p:nvPr/>
        </p:nvSpPr>
        <p:spPr>
          <a:xfrm>
            <a:off x="10424663" y="3967661"/>
            <a:ext cx="162114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Lexend" pitchFamily="2" charset="0"/>
                <a:ea typeface="+mn-ea"/>
                <a:cs typeface="+mn-cs"/>
              </a:rPr>
              <a:t>MI Tool headlines:</a:t>
            </a:r>
          </a:p>
        </p:txBody>
      </p:sp>
    </p:spTree>
    <p:extLst>
      <p:ext uri="{BB962C8B-B14F-4D97-AF65-F5344CB8AC3E}">
        <p14:creationId xmlns:p14="http://schemas.microsoft.com/office/powerpoint/2010/main" val="1426973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a:xfrm>
            <a:off x="539750" y="1105382"/>
            <a:ext cx="2566800" cy="556925"/>
          </a:xfrm>
        </p:spPr>
        <p:txBody>
          <a:bodyPr/>
          <a:lstStyle/>
          <a:p>
            <a:r>
              <a:rPr lang="en-US">
                <a:latin typeface="Lexend" pitchFamily="2" charset="0"/>
              </a:rPr>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a:xfrm>
            <a:off x="539750" y="1834431"/>
            <a:ext cx="3207060" cy="1925537"/>
          </a:xfrm>
        </p:spPr>
        <p:txBody>
          <a:bodyPr/>
          <a:lstStyle/>
          <a:p>
            <a:r>
              <a:rPr lang="en-US">
                <a:latin typeface="Lexend" pitchFamily="2" charset="0"/>
              </a:rPr>
              <a:t>Contact the team directly:</a:t>
            </a:r>
          </a:p>
          <a:p>
            <a:r>
              <a:rPr lang="en-US">
                <a:solidFill>
                  <a:schemeClr val="bg1"/>
                </a:solidFill>
                <a:latin typeface="Lexend" pitchFamily="2" charset="0"/>
                <a:hlinkClick r:id="rId3">
                  <a:extLst>
                    <a:ext uri="{A12FA001-AC4F-418D-AE19-62706E023703}">
                      <ahyp:hlinkClr xmlns:ahyp="http://schemas.microsoft.com/office/drawing/2018/hyperlinkcolor" val="tx"/>
                    </a:ext>
                  </a:extLst>
                </a:hlinkClick>
              </a:rPr>
              <a:t>Duncan.Taylor@essex.gov.uk</a:t>
            </a:r>
            <a:r>
              <a:rPr lang="en-US">
                <a:solidFill>
                  <a:schemeClr val="bg1"/>
                </a:solidFill>
                <a:latin typeface="Lexend" pitchFamily="2" charset="0"/>
              </a:rPr>
              <a:t>; </a:t>
            </a:r>
            <a:r>
              <a:rPr lang="en-US">
                <a:solidFill>
                  <a:schemeClr val="bg1"/>
                </a:solidFill>
                <a:latin typeface="Lexend" pitchFamily="2" charset="0"/>
                <a:hlinkClick r:id="rId4">
                  <a:extLst>
                    <a:ext uri="{A12FA001-AC4F-418D-AE19-62706E023703}">
                      <ahyp:hlinkClr xmlns:ahyp="http://schemas.microsoft.com/office/drawing/2018/hyperlinkcolor" val="tx"/>
                    </a:ext>
                  </a:extLst>
                </a:hlinkClick>
              </a:rPr>
              <a:t>Louisa.Thomas@essex.gov.uk</a:t>
            </a:r>
            <a:r>
              <a:rPr lang="en-US">
                <a:solidFill>
                  <a:schemeClr val="bg1"/>
                </a:solidFill>
                <a:latin typeface="Lexend" pitchFamily="2" charset="0"/>
              </a:rPr>
              <a:t>; </a:t>
            </a:r>
          </a:p>
          <a:p>
            <a:pPr>
              <a:spcAft>
                <a:spcPts val="0"/>
              </a:spcAft>
            </a:pPr>
            <a:r>
              <a:rPr lang="en-US">
                <a:latin typeface="Lexend" pitchFamily="2" charset="0"/>
              </a:rPr>
              <a:t>Policy Unit </a:t>
            </a:r>
            <a:br>
              <a:rPr lang="en-US">
                <a:latin typeface="Lexend" pitchFamily="2" charset="0"/>
              </a:rPr>
            </a:br>
            <a:r>
              <a:rPr lang="en-US">
                <a:latin typeface="Lexend" pitchFamily="2" charset="0"/>
              </a:rPr>
              <a:t>Essex County Council </a:t>
            </a:r>
            <a:br>
              <a:rPr lang="en-US">
                <a:latin typeface="Lexend" pitchFamily="2" charset="0"/>
              </a:rPr>
            </a:br>
            <a:r>
              <a:rPr lang="en-US">
                <a:latin typeface="Lexend" pitchFamily="2" charset="0"/>
              </a:rPr>
              <a:t>County Hall, Chelmsford </a:t>
            </a:r>
            <a:br>
              <a:rPr lang="en-US">
                <a:latin typeface="Lexend" pitchFamily="2" charset="0"/>
              </a:rPr>
            </a:br>
            <a:r>
              <a:rPr lang="en-US">
                <a:latin typeface="Lexend" pitchFamily="2" charset="0"/>
              </a:rPr>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a:xfrm>
            <a:off x="791995" y="4603321"/>
            <a:ext cx="3326400" cy="270000"/>
          </a:xfrm>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latin typeface="Lexend" pitchFamily="2" charset="0"/>
              </a:rPr>
              <a:t>The information contained in this document can be translated, and/or made available in alternative formats, on request.</a:t>
            </a:r>
          </a:p>
          <a:p>
            <a:r>
              <a:rPr lang="en-US" i="1">
                <a:latin typeface="Lexend" pitchFamily="2" charset="0"/>
              </a:rPr>
              <a:t>Due to be published June 2024</a:t>
            </a:r>
            <a:endParaRPr lang="en-GB" i="1">
              <a:latin typeface="Lexend" pitchFamily="2" charset="0"/>
            </a:endParaRPr>
          </a:p>
        </p:txBody>
      </p:sp>
      <p:pic>
        <p:nvPicPr>
          <p:cNvPr id="10" name="Graphic 9" descr="Twitter logo with hyperlink to ECC">
            <a:hlinkClick r:id="rId5"/>
            <a:extLst>
              <a:ext uri="{FF2B5EF4-FFF2-40B4-BE49-F238E27FC236}">
                <a16:creationId xmlns:a16="http://schemas.microsoft.com/office/drawing/2014/main" id="{1F238D15-DC5A-0DCF-5600-7338EF1225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750" y="4615694"/>
            <a:ext cx="180975" cy="180975"/>
          </a:xfrm>
          <a:prstGeom prst="rect">
            <a:avLst/>
          </a:prstGeom>
        </p:spPr>
      </p:pic>
      <p:sp>
        <p:nvSpPr>
          <p:cNvPr id="7" name="Rectangle 6" descr="Hyperlink to ECC on Twitter">
            <a:hlinkClick r:id="rId5"/>
            <a:extLst>
              <a:ext uri="{FF2B5EF4-FFF2-40B4-BE49-F238E27FC236}">
                <a16:creationId xmlns:a16="http://schemas.microsoft.com/office/drawing/2014/main" id="{7D780071-514E-1185-D10D-DD3059070567}"/>
              </a:ext>
            </a:extLst>
          </p:cNvPr>
          <p:cNvSpPr/>
          <p:nvPr/>
        </p:nvSpPr>
        <p:spPr>
          <a:xfrm>
            <a:off x="791995" y="459188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exend" pitchFamily="2" charset="0"/>
            </a:endParaRPr>
          </a:p>
        </p:txBody>
      </p:sp>
      <p:pic>
        <p:nvPicPr>
          <p:cNvPr id="12" name="Graphic 11" descr="Facebook logo with hyperlink to ECC">
            <a:hlinkClick r:id="rId8"/>
            <a:extLst>
              <a:ext uri="{FF2B5EF4-FFF2-40B4-BE49-F238E27FC236}">
                <a16:creationId xmlns:a16="http://schemas.microsoft.com/office/drawing/2014/main" id="{98648007-FCB4-59A4-6F64-A8913F5573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0000" y="4384294"/>
            <a:ext cx="180975" cy="180975"/>
          </a:xfrm>
          <a:prstGeom prst="rect">
            <a:avLst/>
          </a:prstGeom>
        </p:spPr>
      </p:pic>
      <p:sp>
        <p:nvSpPr>
          <p:cNvPr id="8" name="Rectangle 7" descr="Hyperlink to ECC on Facebook">
            <a:hlinkClick r:id="rId8"/>
            <a:extLst>
              <a:ext uri="{FF2B5EF4-FFF2-40B4-BE49-F238E27FC236}">
                <a16:creationId xmlns:a16="http://schemas.microsoft.com/office/drawing/2014/main" id="{3CDE0499-8799-B210-9F08-4B9B9B40299C}"/>
              </a:ext>
            </a:extLst>
          </p:cNvPr>
          <p:cNvSpPr/>
          <p:nvPr/>
        </p:nvSpPr>
        <p:spPr>
          <a:xfrm>
            <a:off x="766790" y="428179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21D77D-5455-3141-6F80-4EF7D94C2B4C}"/>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3</a:t>
            </a:fld>
            <a:endParaRPr lang="en-GB">
              <a:latin typeface="Lexend" pitchFamily="2" charset="0"/>
            </a:endParaRPr>
          </a:p>
        </p:txBody>
      </p:sp>
      <p:sp>
        <p:nvSpPr>
          <p:cNvPr id="3" name="Title 1">
            <a:extLst>
              <a:ext uri="{FF2B5EF4-FFF2-40B4-BE49-F238E27FC236}">
                <a16:creationId xmlns:a16="http://schemas.microsoft.com/office/drawing/2014/main" id="{24434D5B-C820-AC85-5D77-9432BFF1119E}"/>
              </a:ext>
            </a:extLst>
          </p:cNvPr>
          <p:cNvSpPr txBox="1">
            <a:spLocks/>
          </p:cNvSpPr>
          <p:nvPr/>
        </p:nvSpPr>
        <p:spPr>
          <a:xfrm rot="16200000">
            <a:off x="-3054899" y="3053746"/>
            <a:ext cx="6858001" cy="750508"/>
          </a:xfrm>
          <a:prstGeom prst="rect">
            <a:avLst/>
          </a:prstGeom>
          <a:solidFill>
            <a:srgbClr val="E40037"/>
          </a:solidFill>
        </p:spPr>
        <p:txBody>
          <a:bodyPr anchor="ct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defRPr/>
            </a:pPr>
            <a:r>
              <a:rPr lang="en-GB" sz="2000">
                <a:solidFill>
                  <a:prstClr val="white"/>
                </a:solidFill>
                <a:latin typeface="Lexend" pitchFamily="2" charset="0"/>
              </a:rPr>
              <a:t>The Essex Story: Suggested areas for focus</a:t>
            </a:r>
            <a:r>
              <a:rPr lang="en-GB" sz="2400">
                <a:solidFill>
                  <a:prstClr val="white"/>
                </a:solidFill>
                <a:latin typeface="Lexend" pitchFamily="2" charset="0"/>
              </a:rPr>
              <a:t> </a:t>
            </a:r>
          </a:p>
        </p:txBody>
      </p:sp>
      <p:sp>
        <p:nvSpPr>
          <p:cNvPr id="5" name="Content Placeholder 2">
            <a:extLst>
              <a:ext uri="{FF2B5EF4-FFF2-40B4-BE49-F238E27FC236}">
                <a16:creationId xmlns:a16="http://schemas.microsoft.com/office/drawing/2014/main" id="{19F9605E-24AB-F66F-B58D-D8D67FF09B4E}"/>
              </a:ext>
            </a:extLst>
          </p:cNvPr>
          <p:cNvSpPr txBox="1">
            <a:spLocks/>
          </p:cNvSpPr>
          <p:nvPr/>
        </p:nvSpPr>
        <p:spPr>
          <a:xfrm>
            <a:off x="1570182" y="1625600"/>
            <a:ext cx="7721600" cy="3321977"/>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lang="en-GB" sz="1800" b="1" i="0" u="none" strike="noStrike" dirty="0">
                <a:solidFill>
                  <a:srgbClr val="000000"/>
                </a:solidFill>
                <a:effectLst/>
                <a:latin typeface="Lexend" pitchFamily="2" charset="0"/>
              </a:rPr>
              <a:t>Achievements</a:t>
            </a:r>
            <a:r>
              <a:rPr lang="en-GB" sz="1800" b="0" i="0" u="none" strike="noStrike" dirty="0">
                <a:solidFill>
                  <a:srgbClr val="000000"/>
                </a:solidFill>
                <a:effectLst/>
                <a:latin typeface="Lexend" pitchFamily="2" charset="0"/>
              </a:rPr>
              <a:t> – outlined on </a:t>
            </a:r>
            <a:r>
              <a:rPr lang="en-GB" sz="1800" b="1" i="0" u="none" strike="noStrike" dirty="0">
                <a:solidFill>
                  <a:srgbClr val="000000"/>
                </a:solidFill>
                <a:effectLst/>
                <a:latin typeface="Lexend" pitchFamily="2" charset="0"/>
              </a:rPr>
              <a:t>Slide 5</a:t>
            </a:r>
            <a:r>
              <a:rPr lang="en-GB" sz="1800" b="0" i="0" u="none" strike="noStrike" dirty="0">
                <a:solidFill>
                  <a:srgbClr val="000000"/>
                </a:solidFill>
                <a:effectLst/>
                <a:latin typeface="Lexend" pitchFamily="2" charset="0"/>
              </a:rPr>
              <a:t>, derived from areas performing well. Raising for awareness / promotion.</a:t>
            </a:r>
            <a:r>
              <a:rPr lang="en-GB" sz="1800" b="0" i="0" dirty="0">
                <a:solidFill>
                  <a:srgbClr val="000000"/>
                </a:solidFill>
                <a:effectLst/>
                <a:latin typeface="Lexend" pitchFamily="2" charset="0"/>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800" b="0" u="none" strike="noStrike" kern="1200" cap="none" spc="0" normalizeH="0" baseline="0" noProof="0" dirty="0">
              <a:ln>
                <a:noFill/>
              </a:ln>
              <a:solidFill>
                <a:srgbClr val="000000"/>
              </a:solidFill>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rPr>
              <a:t>Measures off target</a:t>
            </a:r>
            <a:r>
              <a:rPr kumimoji="0" lang="en-GB" sz="1800" b="0" i="0" u="none" strike="noStrike" kern="1200" cap="none" spc="0" normalizeH="0" baseline="0" noProof="0" dirty="0">
                <a:ln>
                  <a:noFill/>
                </a:ln>
                <a:solidFill>
                  <a:srgbClr val="000000"/>
                </a:solidFill>
                <a:effectLst/>
                <a:uLnTx/>
                <a:uFillTx/>
                <a:latin typeface="Lexend" pitchFamily="2" charset="0"/>
              </a:rPr>
              <a:t> – noted on </a:t>
            </a:r>
            <a:r>
              <a:rPr kumimoji="0" lang="en-GB" sz="1800" b="1" i="0" u="none" strike="noStrike" kern="1200" cap="none" spc="0" normalizeH="0" baseline="0" noProof="0">
                <a:ln>
                  <a:noFill/>
                </a:ln>
                <a:solidFill>
                  <a:srgbClr val="000000"/>
                </a:solidFill>
                <a:effectLst/>
                <a:uLnTx/>
                <a:uFillTx/>
                <a:latin typeface="Lexend" pitchFamily="2" charset="0"/>
              </a:rPr>
              <a:t>Slide 6 and 7</a:t>
            </a:r>
            <a:r>
              <a:rPr kumimoji="0" lang="en-GB" sz="1800" b="0" i="0" u="none" strike="noStrike" kern="1200" cap="none" spc="0" normalizeH="0" baseline="0" noProof="0">
                <a:ln>
                  <a:noFill/>
                </a:ln>
                <a:solidFill>
                  <a:srgbClr val="000000"/>
                </a:solidFill>
                <a:effectLst/>
                <a:uLnTx/>
                <a:uFillTx/>
                <a:latin typeface="Lexend" pitchFamily="2" charset="0"/>
              </a:rPr>
              <a:t>. </a:t>
            </a:r>
            <a:r>
              <a:rPr kumimoji="0" lang="en-GB" sz="1800" b="0" i="0" u="none" strike="noStrike" kern="1200" cap="none" spc="0" normalizeH="0" baseline="0" noProof="0" dirty="0">
                <a:ln>
                  <a:noFill/>
                </a:ln>
                <a:solidFill>
                  <a:srgbClr val="000000"/>
                </a:solidFill>
                <a:effectLst/>
                <a:uLnTx/>
                <a:uFillTx/>
                <a:latin typeface="Lexend" pitchFamily="2" charset="0"/>
              </a:rPr>
              <a:t>Measures highlighted in this section for the last four quarters: coastal paths, % of 16-18 NEET and Jobs created directly from ECC programmes.</a:t>
            </a: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0613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2799-9C63-BC5D-258F-4C3BF382B345}"/>
              </a:ext>
            </a:extLst>
          </p:cNvPr>
          <p:cNvSpPr>
            <a:spLocks noGrp="1"/>
          </p:cNvSpPr>
          <p:nvPr>
            <p:ph type="title"/>
          </p:nvPr>
        </p:nvSpPr>
        <p:spPr>
          <a:xfrm>
            <a:off x="540000" y="1494000"/>
            <a:ext cx="6714910" cy="1310400"/>
          </a:xfrm>
        </p:spPr>
        <p:txBody>
          <a:bodyPr/>
          <a:lstStyle/>
          <a:p>
            <a:r>
              <a:rPr lang="en-GB" sz="4400">
                <a:latin typeface="Lexend" pitchFamily="2" charset="0"/>
              </a:rPr>
              <a:t>Strategic Performance </a:t>
            </a:r>
          </a:p>
        </p:txBody>
      </p:sp>
      <p:sp>
        <p:nvSpPr>
          <p:cNvPr id="4" name="Text Placeholder 2">
            <a:extLst>
              <a:ext uri="{FF2B5EF4-FFF2-40B4-BE49-F238E27FC236}">
                <a16:creationId xmlns:a16="http://schemas.microsoft.com/office/drawing/2014/main" id="{DDD7949F-9474-CC9F-3ED4-09751F262B4B}"/>
              </a:ext>
            </a:extLst>
          </p:cNvPr>
          <p:cNvSpPr>
            <a:spLocks noGrp="1"/>
          </p:cNvSpPr>
          <p:nvPr>
            <p:ph type="body" idx="1"/>
          </p:nvPr>
        </p:nvSpPr>
        <p:spPr>
          <a:xfrm>
            <a:off x="526936" y="5687577"/>
            <a:ext cx="8878321" cy="792408"/>
          </a:xfrm>
        </p:spPr>
        <p:txBody>
          <a:bodyPr/>
          <a:lstStyle/>
          <a:p>
            <a:pPr marL="0" marR="0" lvl="0" indent="0" algn="l" defTabSz="914400" rtl="0" eaLnBrk="1" fontAlgn="auto" latinLnBrk="0" hangingPunct="1">
              <a:lnSpc>
                <a:spcPct val="90000"/>
              </a:lnSpc>
              <a:spcBef>
                <a:spcPts val="0"/>
              </a:spcBef>
              <a:spcAft>
                <a:spcPts val="1134"/>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white"/>
                </a:solidFill>
                <a:effectLst/>
                <a:uLnTx/>
                <a:uFillTx/>
                <a:latin typeface="Lexend" pitchFamily="2" charset="0"/>
              </a:rPr>
              <a:t>RAG ratings are generated from the outturn for this quarter, projections for end of year outturns, and professional judgement based on knowledge of service delivery. </a:t>
            </a:r>
          </a:p>
          <a:p>
            <a:endParaRPr lang="en-GB" sz="1800">
              <a:latin typeface="+mn-lt"/>
            </a:endParaRPr>
          </a:p>
        </p:txBody>
      </p:sp>
    </p:spTree>
    <p:extLst>
      <p:ext uri="{BB962C8B-B14F-4D97-AF65-F5344CB8AC3E}">
        <p14:creationId xmlns:p14="http://schemas.microsoft.com/office/powerpoint/2010/main" val="380414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rrow: Chevron 20">
            <a:extLst>
              <a:ext uri="{FF2B5EF4-FFF2-40B4-BE49-F238E27FC236}">
                <a16:creationId xmlns:a16="http://schemas.microsoft.com/office/drawing/2014/main" id="{2719540F-DA1D-CACF-2862-20C7776792C7}"/>
              </a:ext>
            </a:extLst>
          </p:cNvPr>
          <p:cNvSpPr/>
          <p:nvPr/>
        </p:nvSpPr>
        <p:spPr>
          <a:xfrm rot="10800000">
            <a:off x="1727751" y="5654333"/>
            <a:ext cx="826047" cy="717708"/>
          </a:xfrm>
          <a:prstGeom prst="chevron">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grpSp>
        <p:nvGrpSpPr>
          <p:cNvPr id="40" name="Group 39">
            <a:extLst>
              <a:ext uri="{FF2B5EF4-FFF2-40B4-BE49-F238E27FC236}">
                <a16:creationId xmlns:a16="http://schemas.microsoft.com/office/drawing/2014/main" id="{52157C47-23AB-2193-EF55-363314420A3B}"/>
              </a:ext>
            </a:extLst>
          </p:cNvPr>
          <p:cNvGrpSpPr/>
          <p:nvPr/>
        </p:nvGrpSpPr>
        <p:grpSpPr>
          <a:xfrm>
            <a:off x="1445308" y="434714"/>
            <a:ext cx="10130709" cy="5855938"/>
            <a:chOff x="1436026" y="76334"/>
            <a:chExt cx="10130709" cy="5855938"/>
          </a:xfrm>
          <a:solidFill>
            <a:srgbClr val="3A7D64"/>
          </a:solidFill>
        </p:grpSpPr>
        <p:sp>
          <p:nvSpPr>
            <p:cNvPr id="41" name="Block Arc 40">
              <a:extLst>
                <a:ext uri="{FF2B5EF4-FFF2-40B4-BE49-F238E27FC236}">
                  <a16:creationId xmlns:a16="http://schemas.microsoft.com/office/drawing/2014/main" id="{4E3CB966-01EF-5815-645B-A1532AAA2BBF}"/>
                </a:ext>
              </a:extLst>
            </p:cNvPr>
            <p:cNvSpPr/>
            <p:nvPr/>
          </p:nvSpPr>
          <p:spPr>
            <a:xfrm rot="5400000">
              <a:off x="9086850" y="257101"/>
              <a:ext cx="2184404" cy="2626586"/>
            </a:xfrm>
            <a:prstGeom prst="blockArc">
              <a:avLst>
                <a:gd name="adj1" fmla="val 10719600"/>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7A54060C-7A67-EC3A-9888-425AE614AA37}"/>
                </a:ext>
              </a:extLst>
            </p:cNvPr>
            <p:cNvSpPr/>
            <p:nvPr/>
          </p:nvSpPr>
          <p:spPr>
            <a:xfrm>
              <a:off x="2774022" y="478192"/>
              <a:ext cx="7480035"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7B1AC8CD-5372-0D2F-F561-B948B1990433}"/>
                </a:ext>
              </a:extLst>
            </p:cNvPr>
            <p:cNvSpPr/>
            <p:nvPr/>
          </p:nvSpPr>
          <p:spPr>
            <a:xfrm>
              <a:off x="2774022" y="2113032"/>
              <a:ext cx="7480035"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4" name="Group 43">
              <a:extLst>
                <a:ext uri="{FF2B5EF4-FFF2-40B4-BE49-F238E27FC236}">
                  <a16:creationId xmlns:a16="http://schemas.microsoft.com/office/drawing/2014/main" id="{3153AB90-9BC5-34FF-E8DE-8B0AFA188D5B}"/>
                </a:ext>
              </a:extLst>
            </p:cNvPr>
            <p:cNvGrpSpPr/>
            <p:nvPr/>
          </p:nvGrpSpPr>
          <p:grpSpPr>
            <a:xfrm rot="10800000">
              <a:off x="1753539" y="2113031"/>
              <a:ext cx="7559964" cy="2184403"/>
              <a:chOff x="2904836" y="1611746"/>
              <a:chExt cx="7559964" cy="2184403"/>
            </a:xfrm>
            <a:grpFill/>
          </p:grpSpPr>
          <p:sp>
            <p:nvSpPr>
              <p:cNvPr id="51" name="Block Arc 50">
                <a:extLst>
                  <a:ext uri="{FF2B5EF4-FFF2-40B4-BE49-F238E27FC236}">
                    <a16:creationId xmlns:a16="http://schemas.microsoft.com/office/drawing/2014/main" id="{3AB208E5-F800-1F98-1183-59161E8529B8}"/>
                  </a:ext>
                </a:extLst>
              </p:cNvPr>
              <p:cNvSpPr/>
              <p:nvPr/>
            </p:nvSpPr>
            <p:spPr>
              <a:xfrm rot="5400000">
                <a:off x="8188036" y="1519385"/>
                <a:ext cx="2184403" cy="2369125"/>
              </a:xfrm>
              <a:prstGeom prst="blockArc">
                <a:avLst>
                  <a:gd name="adj1" fmla="val 10719600"/>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0F9F1220-7E1E-5C89-BB55-609E3F715410}"/>
                  </a:ext>
                </a:extLst>
              </p:cNvPr>
              <p:cNvSpPr/>
              <p:nvPr/>
            </p:nvSpPr>
            <p:spPr>
              <a:xfrm>
                <a:off x="2904836" y="1611746"/>
                <a:ext cx="6382327"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200C8A34-957A-E710-CC31-6CAC0A8F4A0B}"/>
                  </a:ext>
                </a:extLst>
              </p:cNvPr>
              <p:cNvSpPr/>
              <p:nvPr/>
            </p:nvSpPr>
            <p:spPr>
              <a:xfrm>
                <a:off x="2904836" y="3246586"/>
                <a:ext cx="6382327"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80198000-FF76-FAD8-FF1D-CBB3261D59A3}"/>
                </a:ext>
              </a:extLst>
            </p:cNvPr>
            <p:cNvGrpSpPr/>
            <p:nvPr/>
          </p:nvGrpSpPr>
          <p:grpSpPr>
            <a:xfrm>
              <a:off x="2533135" y="3747869"/>
              <a:ext cx="9033600" cy="2184403"/>
              <a:chOff x="1431200" y="1611746"/>
              <a:chExt cx="9033600" cy="2184403"/>
            </a:xfrm>
            <a:grpFill/>
          </p:grpSpPr>
          <p:sp>
            <p:nvSpPr>
              <p:cNvPr id="48" name="Block Arc 47">
                <a:extLst>
                  <a:ext uri="{FF2B5EF4-FFF2-40B4-BE49-F238E27FC236}">
                    <a16:creationId xmlns:a16="http://schemas.microsoft.com/office/drawing/2014/main" id="{73C5766D-EB78-B55B-D375-26C9F05BB5F9}"/>
                  </a:ext>
                </a:extLst>
              </p:cNvPr>
              <p:cNvSpPr/>
              <p:nvPr/>
            </p:nvSpPr>
            <p:spPr>
              <a:xfrm rot="5400000">
                <a:off x="8188036" y="1519385"/>
                <a:ext cx="2184403" cy="2369125"/>
              </a:xfrm>
              <a:prstGeom prst="blockArc">
                <a:avLst>
                  <a:gd name="adj1" fmla="val 10719600"/>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F9901CDB-3A0A-DFC0-16B3-919FE5C2C000}"/>
                  </a:ext>
                </a:extLst>
              </p:cNvPr>
              <p:cNvSpPr/>
              <p:nvPr/>
            </p:nvSpPr>
            <p:spPr>
              <a:xfrm>
                <a:off x="2904836" y="1611746"/>
                <a:ext cx="6382327"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0E538698-6D49-BB74-7D1E-0A15ED382FF5}"/>
                  </a:ext>
                </a:extLst>
              </p:cNvPr>
              <p:cNvSpPr/>
              <p:nvPr/>
            </p:nvSpPr>
            <p:spPr>
              <a:xfrm>
                <a:off x="1431200" y="3246586"/>
                <a:ext cx="7855963"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6" name="Oval 45">
              <a:extLst>
                <a:ext uri="{FF2B5EF4-FFF2-40B4-BE49-F238E27FC236}">
                  <a16:creationId xmlns:a16="http://schemas.microsoft.com/office/drawing/2014/main" id="{186BD345-DC01-3AAC-9953-0EC837F736F6}"/>
                </a:ext>
              </a:extLst>
            </p:cNvPr>
            <p:cNvSpPr/>
            <p:nvPr/>
          </p:nvSpPr>
          <p:spPr>
            <a:xfrm>
              <a:off x="1436026" y="76334"/>
              <a:ext cx="1438922" cy="13974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Arrow: Pentagon 46">
              <a:extLst>
                <a:ext uri="{FF2B5EF4-FFF2-40B4-BE49-F238E27FC236}">
                  <a16:creationId xmlns:a16="http://schemas.microsoft.com/office/drawing/2014/main" id="{4CE60DAC-4352-71AE-C8E1-060B411C4CE0}"/>
                </a:ext>
              </a:extLst>
            </p:cNvPr>
            <p:cNvSpPr/>
            <p:nvPr/>
          </p:nvSpPr>
          <p:spPr>
            <a:xfrm rot="10800000">
              <a:off x="1538793" y="5382708"/>
              <a:ext cx="1607128" cy="54956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059DFD71-EC24-16EC-C651-AA82946AC1F2}"/>
              </a:ext>
            </a:extLst>
          </p:cNvPr>
          <p:cNvSpPr>
            <a:spLocks noGrp="1"/>
          </p:cNvSpPr>
          <p:nvPr>
            <p:ph type="sldNum" sz="quarter" idx="12"/>
          </p:nvPr>
        </p:nvSpPr>
        <p:spPr>
          <a:xfrm>
            <a:off x="9363324" y="6453486"/>
            <a:ext cx="2743200" cy="365125"/>
          </a:xfrm>
        </p:spPr>
        <p:txBody>
          <a:bodyPr/>
          <a:lstStyle/>
          <a:p>
            <a:fld id="{941A83EB-D591-46D9-B640-C71F360798B1}" type="slidenum">
              <a:rPr lang="en-GB" smtClean="0">
                <a:latin typeface="Lexend" pitchFamily="2" charset="0"/>
              </a:rPr>
              <a:t>5</a:t>
            </a:fld>
            <a:endParaRPr lang="en-GB">
              <a:latin typeface="Lexend" pitchFamily="2" charset="0"/>
            </a:endParaRPr>
          </a:p>
        </p:txBody>
      </p:sp>
      <p:sp>
        <p:nvSpPr>
          <p:cNvPr id="2" name="Title 4">
            <a:extLst>
              <a:ext uri="{FF2B5EF4-FFF2-40B4-BE49-F238E27FC236}">
                <a16:creationId xmlns:a16="http://schemas.microsoft.com/office/drawing/2014/main" id="{32526AB1-9901-15B3-8CB8-BFA13A76F2D3}"/>
              </a:ext>
            </a:extLst>
          </p:cNvPr>
          <p:cNvSpPr txBox="1">
            <a:spLocks/>
          </p:cNvSpPr>
          <p:nvPr/>
        </p:nvSpPr>
        <p:spPr>
          <a:xfrm rot="16200000">
            <a:off x="-3067034"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defRPr/>
            </a:pPr>
            <a:r>
              <a:rPr lang="en-GB" sz="2000">
                <a:solidFill>
                  <a:prstClr val="white"/>
                </a:solidFill>
                <a:latin typeface="Lexend" pitchFamily="2" charset="0"/>
              </a:rPr>
              <a:t>Strategic </a:t>
            </a:r>
            <a:r>
              <a:rPr lang="en-GB" sz="2000" err="1">
                <a:solidFill>
                  <a:prstClr val="white"/>
                </a:solidFill>
                <a:latin typeface="Lexend" pitchFamily="2" charset="0"/>
              </a:rPr>
              <a:t>Perfomance</a:t>
            </a:r>
            <a:r>
              <a:rPr lang="en-GB" sz="2000">
                <a:solidFill>
                  <a:prstClr val="white"/>
                </a:solidFill>
                <a:latin typeface="Lexend" pitchFamily="2" charset="0"/>
              </a:rPr>
              <a:t>: EE Achievements</a:t>
            </a:r>
            <a:endParaRPr lang="en-GB" sz="2400">
              <a:solidFill>
                <a:prstClr val="white"/>
              </a:solidFill>
              <a:latin typeface="Lexend" pitchFamily="2" charset="0"/>
            </a:endParaRPr>
          </a:p>
        </p:txBody>
      </p:sp>
      <p:sp>
        <p:nvSpPr>
          <p:cNvPr id="18" name="Rectangle: Rounded Corners 17">
            <a:extLst>
              <a:ext uri="{FF2B5EF4-FFF2-40B4-BE49-F238E27FC236}">
                <a16:creationId xmlns:a16="http://schemas.microsoft.com/office/drawing/2014/main" id="{3C69A008-CD4E-0A51-33C0-B1C84EF20648}"/>
              </a:ext>
            </a:extLst>
          </p:cNvPr>
          <p:cNvSpPr/>
          <p:nvPr/>
        </p:nvSpPr>
        <p:spPr>
          <a:xfrm>
            <a:off x="1027803" y="250520"/>
            <a:ext cx="2094989" cy="158577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1C024089-2917-7B8B-3F15-0C0ACC308298}"/>
              </a:ext>
            </a:extLst>
          </p:cNvPr>
          <p:cNvSpPr txBox="1"/>
          <p:nvPr/>
        </p:nvSpPr>
        <p:spPr>
          <a:xfrm>
            <a:off x="1646930" y="5856377"/>
            <a:ext cx="1727060" cy="96978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schemeClr val="bg1"/>
                </a:solidFill>
                <a:effectLst/>
                <a:uLnTx/>
                <a:uFillTx/>
                <a:latin typeface="Lexend" pitchFamily="2" charset="0"/>
              </a:rPr>
              <a:t>Q1 2024/25</a:t>
            </a:r>
          </a:p>
        </p:txBody>
      </p:sp>
      <p:sp>
        <p:nvSpPr>
          <p:cNvPr id="20" name="TextBox 19">
            <a:extLst>
              <a:ext uri="{FF2B5EF4-FFF2-40B4-BE49-F238E27FC236}">
                <a16:creationId xmlns:a16="http://schemas.microsoft.com/office/drawing/2014/main" id="{8FD86BD5-AEAD-F4C5-B3D7-2B1983EEA29C}"/>
              </a:ext>
            </a:extLst>
          </p:cNvPr>
          <p:cNvSpPr txBox="1"/>
          <p:nvPr/>
        </p:nvSpPr>
        <p:spPr>
          <a:xfrm>
            <a:off x="1053472" y="567348"/>
            <a:ext cx="2069320" cy="139743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prstClr val="white"/>
                </a:solidFill>
                <a:effectLst/>
                <a:uLnTx/>
                <a:uFillTx/>
                <a:latin typeface="Lexend" pitchFamily="2" charset="0"/>
              </a:rPr>
              <a:t>The Everyone’s Essex Story </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prstClr val="white"/>
                </a:solidFill>
                <a:effectLst/>
                <a:uLnTx/>
                <a:uFillTx/>
                <a:latin typeface="Lexend" pitchFamily="2" charset="0"/>
              </a:rPr>
              <a:t>Q4 2023/24</a:t>
            </a:r>
          </a:p>
        </p:txBody>
      </p:sp>
      <p:sp>
        <p:nvSpPr>
          <p:cNvPr id="22" name="Arrow: Chevron 21">
            <a:extLst>
              <a:ext uri="{FF2B5EF4-FFF2-40B4-BE49-F238E27FC236}">
                <a16:creationId xmlns:a16="http://schemas.microsoft.com/office/drawing/2014/main" id="{0B707344-3CD6-A988-C223-F06680DF25A0}"/>
              </a:ext>
            </a:extLst>
          </p:cNvPr>
          <p:cNvSpPr/>
          <p:nvPr/>
        </p:nvSpPr>
        <p:spPr>
          <a:xfrm rot="10800000">
            <a:off x="1098450" y="5663445"/>
            <a:ext cx="697648" cy="708596"/>
          </a:xfrm>
          <a:prstGeom prst="chevron">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23" name="Arrow: Chevron 22">
            <a:extLst>
              <a:ext uri="{FF2B5EF4-FFF2-40B4-BE49-F238E27FC236}">
                <a16:creationId xmlns:a16="http://schemas.microsoft.com/office/drawing/2014/main" id="{0610954E-52B9-6C09-C1A5-8AC1966959E9}"/>
              </a:ext>
            </a:extLst>
          </p:cNvPr>
          <p:cNvSpPr/>
          <p:nvPr/>
        </p:nvSpPr>
        <p:spPr>
          <a:xfrm>
            <a:off x="3598946" y="825400"/>
            <a:ext cx="545530" cy="555368"/>
          </a:xfrm>
          <a:prstGeom prst="chevron">
            <a:avLst>
              <a:gd name="adj" fmla="val 4931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24" name="Arrow: Chevron 23">
            <a:extLst>
              <a:ext uri="{FF2B5EF4-FFF2-40B4-BE49-F238E27FC236}">
                <a16:creationId xmlns:a16="http://schemas.microsoft.com/office/drawing/2014/main" id="{D4C8CC66-4AD9-29BA-1CAA-47A807C45143}"/>
              </a:ext>
            </a:extLst>
          </p:cNvPr>
          <p:cNvSpPr/>
          <p:nvPr/>
        </p:nvSpPr>
        <p:spPr>
          <a:xfrm>
            <a:off x="3241863" y="819650"/>
            <a:ext cx="545530" cy="555368"/>
          </a:xfrm>
          <a:prstGeom prst="chevron">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25" name="Arrow: Chevron 24">
            <a:extLst>
              <a:ext uri="{FF2B5EF4-FFF2-40B4-BE49-F238E27FC236}">
                <a16:creationId xmlns:a16="http://schemas.microsoft.com/office/drawing/2014/main" id="{19C73E52-3F2E-C2CB-5569-468391CCBD3A}"/>
              </a:ext>
            </a:extLst>
          </p:cNvPr>
          <p:cNvSpPr/>
          <p:nvPr/>
        </p:nvSpPr>
        <p:spPr>
          <a:xfrm rot="10800000">
            <a:off x="7873327" y="2457116"/>
            <a:ext cx="545530" cy="550004"/>
          </a:xfrm>
          <a:prstGeom prst="chevron">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26" name="Arrow: Chevron 25">
            <a:extLst>
              <a:ext uri="{FF2B5EF4-FFF2-40B4-BE49-F238E27FC236}">
                <a16:creationId xmlns:a16="http://schemas.microsoft.com/office/drawing/2014/main" id="{5C611894-0275-83C1-D10B-991FC8AECD13}"/>
              </a:ext>
            </a:extLst>
          </p:cNvPr>
          <p:cNvSpPr/>
          <p:nvPr/>
        </p:nvSpPr>
        <p:spPr>
          <a:xfrm rot="10800000">
            <a:off x="7429496" y="2455910"/>
            <a:ext cx="545530" cy="548464"/>
          </a:xfrm>
          <a:prstGeom prst="chevron">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27" name="Arrow: Chevron 26">
            <a:extLst>
              <a:ext uri="{FF2B5EF4-FFF2-40B4-BE49-F238E27FC236}">
                <a16:creationId xmlns:a16="http://schemas.microsoft.com/office/drawing/2014/main" id="{114FBB03-4DBD-2FCD-9E29-CAB61B93AF2C}"/>
              </a:ext>
            </a:extLst>
          </p:cNvPr>
          <p:cNvSpPr/>
          <p:nvPr/>
        </p:nvSpPr>
        <p:spPr>
          <a:xfrm>
            <a:off x="4928845" y="4083177"/>
            <a:ext cx="545530" cy="555368"/>
          </a:xfrm>
          <a:prstGeom prst="chevron">
            <a:avLst>
              <a:gd name="adj" fmla="val 4931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Arrow: Chevron 27">
            <a:extLst>
              <a:ext uri="{FF2B5EF4-FFF2-40B4-BE49-F238E27FC236}">
                <a16:creationId xmlns:a16="http://schemas.microsoft.com/office/drawing/2014/main" id="{9EF66960-1AF5-CC81-F111-2FE66040DCF5}"/>
              </a:ext>
            </a:extLst>
          </p:cNvPr>
          <p:cNvSpPr/>
          <p:nvPr/>
        </p:nvSpPr>
        <p:spPr>
          <a:xfrm>
            <a:off x="5418127" y="4090749"/>
            <a:ext cx="545530" cy="555368"/>
          </a:xfrm>
          <a:prstGeom prst="chevron">
            <a:avLst>
              <a:gd name="adj" fmla="val 4931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55" name="Oval 54">
            <a:extLst>
              <a:ext uri="{FF2B5EF4-FFF2-40B4-BE49-F238E27FC236}">
                <a16:creationId xmlns:a16="http://schemas.microsoft.com/office/drawing/2014/main" id="{C03E1EF7-70C4-5185-6876-4220FCABD615}"/>
              </a:ext>
            </a:extLst>
          </p:cNvPr>
          <p:cNvSpPr/>
          <p:nvPr/>
        </p:nvSpPr>
        <p:spPr>
          <a:xfrm>
            <a:off x="2993335" y="3568466"/>
            <a:ext cx="1690869" cy="1722467"/>
          </a:xfrm>
          <a:prstGeom prst="ellipse">
            <a:avLst/>
          </a:prstGeom>
          <a:solidFill>
            <a:schemeClr val="bg1"/>
          </a:solidFill>
          <a:ln w="28575">
            <a:solidFill>
              <a:srgbClr val="729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TextBox 55">
            <a:extLst>
              <a:ext uri="{FF2B5EF4-FFF2-40B4-BE49-F238E27FC236}">
                <a16:creationId xmlns:a16="http://schemas.microsoft.com/office/drawing/2014/main" id="{C15E3D9C-51C7-2F7E-9A37-1362852DE34C}"/>
              </a:ext>
            </a:extLst>
          </p:cNvPr>
          <p:cNvSpPr txBox="1"/>
          <p:nvPr/>
        </p:nvSpPr>
        <p:spPr>
          <a:xfrm>
            <a:off x="3159808" y="4265179"/>
            <a:ext cx="1329364" cy="1020331"/>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rPr>
              <a:t>ECC rating for Carbon Disclosure Project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Lexend" pitchFamily="2" charset="0"/>
              </a:rPr>
              <a:t>Adaptation: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Lexend" pitchFamily="2" charset="0"/>
              </a:rPr>
              <a:t>Mitigation: A</a:t>
            </a:r>
            <a:endParaRPr kumimoji="0" lang="en-GB" sz="1200" b="1" i="0" u="none" strike="noStrike" kern="1200" cap="none" spc="0" normalizeH="0" baseline="0" noProof="0">
              <a:ln>
                <a:noFill/>
              </a:ln>
              <a:solidFill>
                <a:srgbClr val="000000"/>
              </a:solidFill>
              <a:effectLst/>
              <a:uLnTx/>
              <a:uFillTx/>
              <a:latin typeface="Lexend" pitchFamily="2" charset="0"/>
              <a:cs typeface="Calibri"/>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pic>
        <p:nvPicPr>
          <p:cNvPr id="57" name="Picture 2" descr="Carbon Disclosure Project - Wikipedia">
            <a:extLst>
              <a:ext uri="{FF2B5EF4-FFF2-40B4-BE49-F238E27FC236}">
                <a16:creationId xmlns:a16="http://schemas.microsoft.com/office/drawing/2014/main" id="{E61E7A18-8D12-4BFC-BF88-FE6928245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750" y="3848360"/>
            <a:ext cx="1125916" cy="395947"/>
          </a:xfrm>
          <a:prstGeom prst="rect">
            <a:avLst/>
          </a:prstGeom>
          <a:noFill/>
          <a:extLst>
            <a:ext uri="{909E8E84-426E-40DD-AFC4-6F175D3DCCD1}">
              <a14:hiddenFill xmlns:a14="http://schemas.microsoft.com/office/drawing/2010/main">
                <a:solidFill>
                  <a:srgbClr val="FFFFFF"/>
                </a:solidFill>
              </a14:hiddenFill>
            </a:ext>
          </a:extLst>
        </p:spPr>
      </p:pic>
      <p:sp>
        <p:nvSpPr>
          <p:cNvPr id="58" name="Oval 57">
            <a:extLst>
              <a:ext uri="{FF2B5EF4-FFF2-40B4-BE49-F238E27FC236}">
                <a16:creationId xmlns:a16="http://schemas.microsoft.com/office/drawing/2014/main" id="{2964A571-8B11-FD0A-0AFE-3C28BA3F4278}"/>
              </a:ext>
            </a:extLst>
          </p:cNvPr>
          <p:cNvSpPr/>
          <p:nvPr/>
        </p:nvSpPr>
        <p:spPr>
          <a:xfrm>
            <a:off x="8656329" y="2102356"/>
            <a:ext cx="1686398" cy="1685616"/>
          </a:xfrm>
          <a:prstGeom prst="ellipse">
            <a:avLst/>
          </a:prstGeom>
          <a:solidFill>
            <a:schemeClr val="bg1"/>
          </a:solidFill>
          <a:ln w="28575">
            <a:solidFill>
              <a:srgbClr val="729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77DD0774-9E68-38F7-DB90-5767AA568378}"/>
              </a:ext>
            </a:extLst>
          </p:cNvPr>
          <p:cNvSpPr txBox="1"/>
          <p:nvPr/>
        </p:nvSpPr>
        <p:spPr>
          <a:xfrm>
            <a:off x="8767607" y="2473129"/>
            <a:ext cx="1468588" cy="98624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Lexend" pitchFamily="2" charset="0"/>
                <a:ea typeface="+mn-lt"/>
                <a:cs typeface="Calibri"/>
              </a:rPr>
              <a:t>Waste per household reduced by </a:t>
            </a:r>
            <a:r>
              <a:rPr kumimoji="0" lang="en-GB" sz="1600" b="1" i="0" u="none" strike="noStrike" kern="1200" cap="none" spc="0" normalizeH="0" baseline="0" noProof="0">
                <a:ln>
                  <a:noFill/>
                </a:ln>
                <a:solidFill>
                  <a:srgbClr val="000000"/>
                </a:solidFill>
                <a:effectLst/>
                <a:uLnTx/>
                <a:uFillTx/>
                <a:latin typeface="Lexend" pitchFamily="2" charset="0"/>
                <a:ea typeface="+mn-lt"/>
                <a:cs typeface="Calibri"/>
              </a:rPr>
              <a:t>10.5%</a:t>
            </a:r>
            <a:r>
              <a:rPr kumimoji="0" lang="en-GB" sz="1200" b="1" i="0" u="none" strike="noStrike" kern="1200" cap="none" spc="0" normalizeH="0" baseline="0" noProof="0">
                <a:ln>
                  <a:noFill/>
                </a:ln>
                <a:solidFill>
                  <a:srgbClr val="000000"/>
                </a:solidFill>
                <a:effectLst/>
                <a:uLnTx/>
                <a:uFillTx/>
                <a:latin typeface="Lexend" pitchFamily="2" charset="0"/>
                <a:ea typeface="+mn-lt"/>
                <a:cs typeface="Calibri"/>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a:ea typeface="+mn-ea"/>
                <a:cs typeface="+mn-cs"/>
              </a:rPr>
              <a:t>  </a:t>
            </a:r>
            <a:endParaRPr kumimoji="0" lang="en-US" sz="1200" b="0"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pic>
        <p:nvPicPr>
          <p:cNvPr id="60" name="Graphic 59" descr="Recycle outline">
            <a:extLst>
              <a:ext uri="{FF2B5EF4-FFF2-40B4-BE49-F238E27FC236}">
                <a16:creationId xmlns:a16="http://schemas.microsoft.com/office/drawing/2014/main" id="{D9E3EECB-ACEF-DE7C-3ABD-1D3BF849FF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9506" y="3095358"/>
            <a:ext cx="474078" cy="474078"/>
          </a:xfrm>
          <a:prstGeom prst="rect">
            <a:avLst/>
          </a:prstGeom>
        </p:spPr>
      </p:pic>
      <p:sp>
        <p:nvSpPr>
          <p:cNvPr id="61" name="Oval 60">
            <a:extLst>
              <a:ext uri="{FF2B5EF4-FFF2-40B4-BE49-F238E27FC236}">
                <a16:creationId xmlns:a16="http://schemas.microsoft.com/office/drawing/2014/main" id="{F24F5DFA-D4D5-DFF4-E4FA-816E6DA7D78C}"/>
              </a:ext>
            </a:extLst>
          </p:cNvPr>
          <p:cNvSpPr/>
          <p:nvPr/>
        </p:nvSpPr>
        <p:spPr>
          <a:xfrm>
            <a:off x="6606011" y="3474099"/>
            <a:ext cx="1690869" cy="1722467"/>
          </a:xfrm>
          <a:prstGeom prst="ellipse">
            <a:avLst/>
          </a:prstGeom>
          <a:solidFill>
            <a:schemeClr val="bg1"/>
          </a:solidFill>
          <a:ln w="28575">
            <a:solidFill>
              <a:srgbClr val="729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TextBox 61">
            <a:extLst>
              <a:ext uri="{FF2B5EF4-FFF2-40B4-BE49-F238E27FC236}">
                <a16:creationId xmlns:a16="http://schemas.microsoft.com/office/drawing/2014/main" id="{C143383D-025A-612D-94AB-2B34B9D956CA}"/>
              </a:ext>
            </a:extLst>
          </p:cNvPr>
          <p:cNvSpPr txBox="1"/>
          <p:nvPr/>
        </p:nvSpPr>
        <p:spPr>
          <a:xfrm>
            <a:off x="6717685" y="4147344"/>
            <a:ext cx="1457557" cy="175811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0000"/>
                </a:solidFill>
                <a:effectLst/>
                <a:uLnTx/>
                <a:uFillTx/>
                <a:latin typeface="Lexend" pitchFamily="2" charset="0"/>
              </a:rPr>
              <a:t>173,688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rPr>
              <a:t>Number of trees YTD planted from Essex Forest Initiative </a:t>
            </a:r>
            <a:endParaRPr kumimoji="0" lang="en-US" sz="1100" b="0" i="0" u="none" strike="noStrike" kern="1200" cap="none" spc="0" normalizeH="0" baseline="0" noProof="0">
              <a:ln>
                <a:noFill/>
              </a:ln>
              <a:solidFill>
                <a:srgbClr val="000000"/>
              </a:solidFill>
              <a:effectLst/>
              <a:uLnTx/>
              <a:uFillTx/>
              <a:latin typeface="Lexend" pitchFamily="2" charset="0"/>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pic>
        <p:nvPicPr>
          <p:cNvPr id="63" name="Graphic 62" descr="Deciduous tree outline">
            <a:extLst>
              <a:ext uri="{FF2B5EF4-FFF2-40B4-BE49-F238E27FC236}">
                <a16:creationId xmlns:a16="http://schemas.microsoft.com/office/drawing/2014/main" id="{D1AA8155-A3A9-52EC-FE0E-3253B908DE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9739" y="3560124"/>
            <a:ext cx="568947" cy="568947"/>
          </a:xfrm>
          <a:prstGeom prst="rect">
            <a:avLst/>
          </a:prstGeom>
        </p:spPr>
      </p:pic>
      <p:sp>
        <p:nvSpPr>
          <p:cNvPr id="64" name="Oval 63">
            <a:extLst>
              <a:ext uri="{FF2B5EF4-FFF2-40B4-BE49-F238E27FC236}">
                <a16:creationId xmlns:a16="http://schemas.microsoft.com/office/drawing/2014/main" id="{0313DEEC-512C-2EDD-AE7B-1CCF47738435}"/>
              </a:ext>
            </a:extLst>
          </p:cNvPr>
          <p:cNvSpPr/>
          <p:nvPr/>
        </p:nvSpPr>
        <p:spPr>
          <a:xfrm>
            <a:off x="4380812" y="352708"/>
            <a:ext cx="1383165" cy="14129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D4C4FBB1-8CFF-D54C-FDD6-54EB2DC68D0A}"/>
              </a:ext>
            </a:extLst>
          </p:cNvPr>
          <p:cNvSpPr txBox="1"/>
          <p:nvPr/>
        </p:nvSpPr>
        <p:spPr>
          <a:xfrm>
            <a:off x="4478065" y="485346"/>
            <a:ext cx="1233891" cy="95472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Lexend" pitchFamily="2" charset="0"/>
                <a:ea typeface="+mn-lt"/>
                <a:cs typeface="Calibri"/>
              </a:rPr>
              <a:t>4,908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People benefitting from ECC skills and employability programmes</a:t>
            </a:r>
            <a:endParaRPr kumimoji="0" lang="en-GB" sz="1200" b="0" i="0" u="none" strike="noStrike" kern="1200" cap="none" spc="0" normalizeH="0" baseline="0" noProof="0">
              <a:ln>
                <a:noFill/>
              </a:ln>
              <a:solidFill>
                <a:srgbClr val="000000"/>
              </a:solidFill>
              <a:effectLst/>
              <a:uLnTx/>
              <a:uFillTx/>
              <a:latin typeface="Lexend" pitchFamily="2" charset="0"/>
            </a:endParaRPr>
          </a:p>
        </p:txBody>
      </p:sp>
      <p:sp>
        <p:nvSpPr>
          <p:cNvPr id="66" name="Oval 65">
            <a:extLst>
              <a:ext uri="{FF2B5EF4-FFF2-40B4-BE49-F238E27FC236}">
                <a16:creationId xmlns:a16="http://schemas.microsoft.com/office/drawing/2014/main" id="{3AA8B65C-A1CD-EDC1-A492-E129E841A2FE}"/>
              </a:ext>
            </a:extLst>
          </p:cNvPr>
          <p:cNvSpPr/>
          <p:nvPr/>
        </p:nvSpPr>
        <p:spPr>
          <a:xfrm>
            <a:off x="6678058" y="258874"/>
            <a:ext cx="1383165" cy="1412935"/>
          </a:xfrm>
          <a:prstGeom prst="ellipse">
            <a:avLst/>
          </a:prstGeom>
          <a:solidFill>
            <a:schemeClr val="bg1"/>
          </a:solidFill>
          <a:ln w="28575">
            <a:solidFill>
              <a:srgbClr val="417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TextBox 66">
            <a:extLst>
              <a:ext uri="{FF2B5EF4-FFF2-40B4-BE49-F238E27FC236}">
                <a16:creationId xmlns:a16="http://schemas.microsoft.com/office/drawing/2014/main" id="{D5BA9DE4-2775-AAD1-FC95-9240C07A42C9}"/>
              </a:ext>
            </a:extLst>
          </p:cNvPr>
          <p:cNvSpPr txBox="1"/>
          <p:nvPr/>
        </p:nvSpPr>
        <p:spPr>
          <a:xfrm>
            <a:off x="6719177" y="533209"/>
            <a:ext cx="1300925" cy="108199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Lexend" pitchFamily="2" charset="0"/>
              </a:rPr>
              <a:t>48,004</a:t>
            </a:r>
            <a:endParaRPr kumimoji="0" lang="en-GB" sz="1600" b="1" i="0" u="none" strike="noStrike" kern="1200" cap="none" spc="0" normalizeH="0" baseline="0" noProof="0">
              <a:ln>
                <a:noFill/>
              </a:ln>
              <a:solidFill>
                <a:srgbClr val="000000"/>
              </a:solidFill>
              <a:effectLst/>
              <a:uLnTx/>
              <a:uFillTx/>
              <a:latin typeface="Lexend" pitchFamily="2" charset="0"/>
              <a:ea typeface="+mn-lt"/>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pitchFamily="2" charset="0"/>
                <a:ea typeface="+mn-lt"/>
                <a:cs typeface="Calibri"/>
              </a:rPr>
              <a:t>NHS Health Checks completed YTD</a:t>
            </a:r>
            <a:endParaRPr kumimoji="0" lang="en-GB" sz="1400" b="0" i="0" u="none" strike="noStrike" kern="1200" cap="none" spc="0" normalizeH="0" baseline="0" noProof="0">
              <a:ln>
                <a:noFill/>
              </a:ln>
              <a:solidFill>
                <a:srgbClr val="000000"/>
              </a:solidFill>
              <a:effectLst/>
              <a:uLnTx/>
              <a:uFillTx/>
              <a:latin typeface="Lexend" pitchFamily="2" charset="0"/>
            </a:endParaRPr>
          </a:p>
        </p:txBody>
      </p:sp>
      <p:sp>
        <p:nvSpPr>
          <p:cNvPr id="68" name="Oval 67">
            <a:extLst>
              <a:ext uri="{FF2B5EF4-FFF2-40B4-BE49-F238E27FC236}">
                <a16:creationId xmlns:a16="http://schemas.microsoft.com/office/drawing/2014/main" id="{312AB33E-24DD-3E3B-9B2A-235263252E93}"/>
              </a:ext>
            </a:extLst>
          </p:cNvPr>
          <p:cNvSpPr/>
          <p:nvPr/>
        </p:nvSpPr>
        <p:spPr>
          <a:xfrm>
            <a:off x="2724469" y="1907227"/>
            <a:ext cx="1383165" cy="14129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a:extLst>
              <a:ext uri="{FF2B5EF4-FFF2-40B4-BE49-F238E27FC236}">
                <a16:creationId xmlns:a16="http://schemas.microsoft.com/office/drawing/2014/main" id="{21DA88AA-8018-B27D-1FDD-5137AD5913E5}"/>
              </a:ext>
            </a:extLst>
          </p:cNvPr>
          <p:cNvSpPr txBox="1"/>
          <p:nvPr/>
        </p:nvSpPr>
        <p:spPr>
          <a:xfrm>
            <a:off x="2901773" y="2130395"/>
            <a:ext cx="1041943" cy="186401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Lexend" pitchFamily="2" charset="0"/>
                <a:ea typeface="+mn-lt"/>
                <a:cs typeface="Calibri"/>
              </a:rPr>
              <a:t>83%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pitchFamily="2" charset="0"/>
                <a:ea typeface="+mn-lt"/>
                <a:cs typeface="Calibri"/>
              </a:rPr>
              <a:t>Social Value delivered against 30% target</a:t>
            </a:r>
            <a:endParaRPr kumimoji="0" lang="en-GB" sz="1400" b="0" i="0" u="none" strike="noStrike" kern="1200" cap="none" spc="0" normalizeH="0" baseline="0" noProof="0">
              <a:ln>
                <a:noFill/>
              </a:ln>
              <a:solidFill>
                <a:srgbClr val="000000"/>
              </a:solidFill>
              <a:effectLst/>
              <a:uLnTx/>
              <a:uFillTx/>
              <a:latin typeface="Lexend" pitchFamily="2" charset="0"/>
            </a:endParaRPr>
          </a:p>
        </p:txBody>
      </p:sp>
      <p:sp>
        <p:nvSpPr>
          <p:cNvPr id="70" name="Oval 69">
            <a:extLst>
              <a:ext uri="{FF2B5EF4-FFF2-40B4-BE49-F238E27FC236}">
                <a16:creationId xmlns:a16="http://schemas.microsoft.com/office/drawing/2014/main" id="{EBFC401E-41EC-BF27-5E9E-42D983032E5F}"/>
              </a:ext>
            </a:extLst>
          </p:cNvPr>
          <p:cNvSpPr/>
          <p:nvPr/>
        </p:nvSpPr>
        <p:spPr>
          <a:xfrm>
            <a:off x="5119984" y="1983405"/>
            <a:ext cx="1383165" cy="1412935"/>
          </a:xfrm>
          <a:prstGeom prst="ellipse">
            <a:avLst/>
          </a:prstGeom>
          <a:solidFill>
            <a:schemeClr val="bg1"/>
          </a:solidFill>
          <a:ln w="28575">
            <a:solidFill>
              <a:srgbClr val="417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TextBox 70">
            <a:extLst>
              <a:ext uri="{FF2B5EF4-FFF2-40B4-BE49-F238E27FC236}">
                <a16:creationId xmlns:a16="http://schemas.microsoft.com/office/drawing/2014/main" id="{6BBE8284-CC41-72FD-4B06-C68EA4D412A1}"/>
              </a:ext>
            </a:extLst>
          </p:cNvPr>
          <p:cNvSpPr txBox="1"/>
          <p:nvPr/>
        </p:nvSpPr>
        <p:spPr>
          <a:xfrm>
            <a:off x="5212083" y="2377675"/>
            <a:ext cx="1233891" cy="954722"/>
          </a:xfrm>
          <a:prstGeom prst="rect">
            <a:avLst/>
          </a:prstGeom>
          <a:noFill/>
        </p:spPr>
        <p:txBody>
          <a:bodyPr wrap="square" lIns="0" tIns="0" rIns="0" bIns="0" rtlCol="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Lexend" pitchFamily="2" charset="0"/>
              </a:rPr>
              <a:t>9,982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Adult social care users in receipt of care technology</a:t>
            </a:r>
            <a:endParaRPr kumimoji="0" lang="en-GB" sz="1200" b="0" i="0" u="none" strike="noStrike" kern="1200" cap="none" spc="0" normalizeH="0" baseline="0" noProof="0">
              <a:ln>
                <a:noFill/>
              </a:ln>
              <a:solidFill>
                <a:srgbClr val="000000"/>
              </a:solidFill>
              <a:effectLst/>
              <a:uLnTx/>
              <a:uFillTx/>
              <a:latin typeface="Lexend" pitchFamily="2" charset="0"/>
            </a:endParaRPr>
          </a:p>
        </p:txBody>
      </p:sp>
      <p:pic>
        <p:nvPicPr>
          <p:cNvPr id="72" name="Graphic 71" descr="Vlog outline">
            <a:extLst>
              <a:ext uri="{FF2B5EF4-FFF2-40B4-BE49-F238E27FC236}">
                <a16:creationId xmlns:a16="http://schemas.microsoft.com/office/drawing/2014/main" id="{5326C642-BD20-5F8E-9C3E-B469B8B244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3088" y="2022404"/>
            <a:ext cx="441889" cy="441889"/>
          </a:xfrm>
          <a:prstGeom prst="rect">
            <a:avLst/>
          </a:prstGeom>
        </p:spPr>
      </p:pic>
      <p:sp>
        <p:nvSpPr>
          <p:cNvPr id="77" name="Oval 76">
            <a:extLst>
              <a:ext uri="{FF2B5EF4-FFF2-40B4-BE49-F238E27FC236}">
                <a16:creationId xmlns:a16="http://schemas.microsoft.com/office/drawing/2014/main" id="{A96037D9-6963-6E8C-85B3-E5DFAE21CC34}"/>
              </a:ext>
            </a:extLst>
          </p:cNvPr>
          <p:cNvSpPr/>
          <p:nvPr/>
        </p:nvSpPr>
        <p:spPr>
          <a:xfrm>
            <a:off x="10027722" y="3387184"/>
            <a:ext cx="1853204" cy="1864016"/>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C6035EBC-5AD2-734B-A6F4-B1A09A5C67A1}"/>
              </a:ext>
            </a:extLst>
          </p:cNvPr>
          <p:cNvSpPr txBox="1"/>
          <p:nvPr/>
        </p:nvSpPr>
        <p:spPr>
          <a:xfrm>
            <a:off x="10191875" y="3714844"/>
            <a:ext cx="1565152" cy="1850804"/>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pitchFamily="2" charset="0"/>
                <a:ea typeface="+mn-lt"/>
                <a:cs typeface="Calibri"/>
              </a:rPr>
              <a:t>Adults known to secondary Mental Health services in paid employment: </a:t>
            </a:r>
            <a:r>
              <a:rPr kumimoji="0" lang="en-GB" sz="1400" b="1" i="0" u="none" strike="noStrike" kern="1200" cap="none" spc="0" normalizeH="0" baseline="0" noProof="0">
                <a:ln>
                  <a:noFill/>
                </a:ln>
                <a:solidFill>
                  <a:srgbClr val="000000"/>
                </a:solidFill>
                <a:effectLst/>
                <a:uLnTx/>
                <a:uFillTx/>
                <a:latin typeface="Lexend" pitchFamily="2" charset="0"/>
                <a:ea typeface="+mn-lt"/>
                <a:cs typeface="Calibri"/>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Lexend" pitchFamily="2" charset="0"/>
                <a:ea typeface="+mn-lt"/>
                <a:cs typeface="Calibri"/>
              </a:rPr>
              <a:t>Significantly above the last reported national average</a:t>
            </a:r>
            <a:endParaRPr kumimoji="0" lang="en-GB" sz="1000" b="0" i="0" u="none" strike="noStrike" kern="1200" cap="none" spc="0" normalizeH="0" baseline="0" noProof="0">
              <a:ln>
                <a:noFill/>
              </a:ln>
              <a:solidFill>
                <a:srgbClr val="000000"/>
              </a:solidFill>
              <a:effectLst/>
              <a:uLnTx/>
              <a:uFillTx/>
              <a:latin typeface="Lexend" pitchFamily="2" charset="0"/>
            </a:endParaRPr>
          </a:p>
        </p:txBody>
      </p:sp>
      <p:sp>
        <p:nvSpPr>
          <p:cNvPr id="79" name="Oval 78">
            <a:extLst>
              <a:ext uri="{FF2B5EF4-FFF2-40B4-BE49-F238E27FC236}">
                <a16:creationId xmlns:a16="http://schemas.microsoft.com/office/drawing/2014/main" id="{69B73AA3-0029-810F-9105-48EEFEED62DD}"/>
              </a:ext>
            </a:extLst>
          </p:cNvPr>
          <p:cNvSpPr/>
          <p:nvPr/>
        </p:nvSpPr>
        <p:spPr>
          <a:xfrm>
            <a:off x="4675387" y="5061849"/>
            <a:ext cx="1690869" cy="1722467"/>
          </a:xfrm>
          <a:prstGeom prst="ellipse">
            <a:avLst/>
          </a:prstGeom>
          <a:solidFill>
            <a:schemeClr val="bg1"/>
          </a:solidFill>
          <a:ln w="28575">
            <a:solidFill>
              <a:srgbClr val="729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TextBox 79">
            <a:extLst>
              <a:ext uri="{FF2B5EF4-FFF2-40B4-BE49-F238E27FC236}">
                <a16:creationId xmlns:a16="http://schemas.microsoft.com/office/drawing/2014/main" id="{CB918B18-6A62-F6C0-43B2-8D40A4E2BC81}"/>
              </a:ext>
            </a:extLst>
          </p:cNvPr>
          <p:cNvSpPr txBox="1"/>
          <p:nvPr/>
        </p:nvSpPr>
        <p:spPr>
          <a:xfrm>
            <a:off x="4848282" y="5270695"/>
            <a:ext cx="1359047" cy="986242"/>
          </a:xfrm>
          <a:prstGeom prst="rect">
            <a:avLst/>
          </a:prstGeom>
          <a:noFill/>
        </p:spPr>
        <p:txBody>
          <a:bodyPr wrap="square" lIns="0" tIns="0" rIns="0" bIns="0" rtlCol="0">
            <a:noAutofit/>
          </a:bodyPr>
          <a:lstStyle/>
          <a:p>
            <a:pPr algn="ctr">
              <a:defRPr/>
            </a:pPr>
            <a:r>
              <a:rPr kumimoji="0" lang="en-GB" b="1" i="0" u="none" strike="noStrike" kern="1200" cap="none" spc="0" normalizeH="0" baseline="0" noProof="0">
                <a:ln>
                  <a:noFill/>
                </a:ln>
                <a:solidFill>
                  <a:srgbClr val="000000"/>
                </a:solidFill>
                <a:effectLst/>
                <a:uLnTx/>
                <a:uFillTx/>
                <a:latin typeface="Lexend" pitchFamily="2" charset="0"/>
                <a:ea typeface="+mn-lt"/>
                <a:cs typeface="Calibri"/>
              </a:rPr>
              <a:t>249 </a:t>
            </a:r>
          </a:p>
          <a:p>
            <a:pPr algn="ctr">
              <a:defRPr/>
            </a:pPr>
            <a:r>
              <a:rPr lang="en-GB" sz="1200">
                <a:solidFill>
                  <a:srgbClr val="000000"/>
                </a:solidFill>
                <a:latin typeface="Lexend" pitchFamily="2" charset="0"/>
              </a:rPr>
              <a:t>P</a:t>
            </a:r>
            <a:r>
              <a:rPr lang="en-GB" sz="1200" b="0" i="0" strike="noStrike" noProof="0" err="1">
                <a:solidFill>
                  <a:srgbClr val="000000"/>
                </a:solidFill>
                <a:effectLst/>
                <a:latin typeface="Lexend" pitchFamily="2" charset="0"/>
              </a:rPr>
              <a:t>roperties</a:t>
            </a:r>
            <a:r>
              <a:rPr lang="en-GB" sz="1200" b="0" i="0" strike="noStrike" noProof="0">
                <a:solidFill>
                  <a:srgbClr val="000000"/>
                </a:solidFill>
                <a:effectLst/>
                <a:latin typeface="Lexend" pitchFamily="2" charset="0"/>
              </a:rPr>
              <a:t> </a:t>
            </a:r>
            <a:r>
              <a:rPr lang="en-GB" sz="1200" b="0" i="0" u="none" strike="noStrike" noProof="0">
                <a:solidFill>
                  <a:srgbClr val="000000"/>
                </a:solidFill>
                <a:effectLst/>
                <a:latin typeface="Lexend" pitchFamily="2" charset="0"/>
              </a:rPr>
              <a:t>where risk has been </a:t>
            </a:r>
            <a:r>
              <a:rPr lang="en-GB" sz="1200" b="0" i="0" u="sng" strike="noStrike" noProof="0">
                <a:solidFill>
                  <a:srgbClr val="000000"/>
                </a:solidFill>
                <a:effectLst/>
                <a:latin typeface="Lexend" pitchFamily="2" charset="0"/>
              </a:rPr>
              <a:t>reduced </a:t>
            </a:r>
            <a:r>
              <a:rPr lang="en-GB" sz="1200" b="0" i="0" u="none" strike="noStrike" noProof="0">
                <a:solidFill>
                  <a:srgbClr val="000000"/>
                </a:solidFill>
                <a:effectLst/>
                <a:latin typeface="Lexend" pitchFamily="2" charset="0"/>
              </a:rPr>
              <a:t>as a result of Flood Management Schemes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a:ea typeface="+mn-ea"/>
                <a:cs typeface="+mn-cs"/>
              </a:rPr>
              <a:t>  </a:t>
            </a:r>
            <a:endParaRPr kumimoji="0" lang="en-US" sz="1200" b="0"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8AFB6280-8591-7883-C236-F68822E9965C}"/>
              </a:ext>
            </a:extLst>
          </p:cNvPr>
          <p:cNvSpPr/>
          <p:nvPr/>
        </p:nvSpPr>
        <p:spPr>
          <a:xfrm>
            <a:off x="8526671" y="5166759"/>
            <a:ext cx="1686398" cy="1685616"/>
          </a:xfrm>
          <a:prstGeom prst="ellipse">
            <a:avLst/>
          </a:prstGeom>
          <a:solidFill>
            <a:schemeClr val="bg1"/>
          </a:solidFill>
          <a:ln w="28575">
            <a:solidFill>
              <a:srgbClr val="729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EBE9DC53-D9FC-792B-553E-0F9F90B77341}"/>
              </a:ext>
            </a:extLst>
          </p:cNvPr>
          <p:cNvSpPr txBox="1"/>
          <p:nvPr/>
        </p:nvSpPr>
        <p:spPr>
          <a:xfrm>
            <a:off x="8721236" y="5373241"/>
            <a:ext cx="1321898" cy="98624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1" i="0" u="none" strike="noStrike" kern="1200" cap="none" spc="0" normalizeH="0" baseline="0" noProof="0">
                <a:ln>
                  <a:noFill/>
                </a:ln>
                <a:solidFill>
                  <a:srgbClr val="000000"/>
                </a:solidFill>
                <a:effectLst/>
                <a:uLnTx/>
                <a:uFillTx/>
                <a:latin typeface="Lexend" pitchFamily="2" charset="0"/>
                <a:ea typeface="+mn-lt"/>
                <a:cs typeface="Calibri"/>
              </a:rPr>
              <a:t>26</a:t>
            </a:r>
          </a:p>
          <a:p>
            <a:pPr lvl="0" algn="ctr">
              <a:buNone/>
            </a:pPr>
            <a:r>
              <a:rPr lang="en-GB" sz="1100" b="0" i="0" u="none" strike="noStrike" noProof="0">
                <a:latin typeface="Lexend" pitchFamily="2" charset="0"/>
              </a:rPr>
              <a:t>New homes </a:t>
            </a:r>
            <a:r>
              <a:rPr lang="en-GB" sz="1100" b="0" i="0" strike="noStrike" noProof="0">
                <a:latin typeface="Lexend" pitchFamily="2" charset="0"/>
              </a:rPr>
              <a:t>delivered (via Essex Housing and ECC Independent </a:t>
            </a:r>
            <a:r>
              <a:rPr lang="en-GB" sz="1100" b="0" i="0" u="none" strike="noStrike" noProof="0">
                <a:latin typeface="Lexend" pitchFamily="2" charset="0"/>
              </a:rPr>
              <a:t>Living programme)</a:t>
            </a:r>
            <a:endParaRPr lang="en-US" sz="16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a:ln>
                <a:noFill/>
              </a:ln>
              <a:solidFill>
                <a:srgbClr val="000000"/>
              </a:solidFill>
              <a:effectLst/>
              <a:uLnTx/>
              <a:uFillTx/>
              <a:latin typeface="Lexend" pitchFamily="2" charset="0"/>
              <a:ea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a:ea typeface="+mn-ea"/>
                <a:cs typeface="+mn-cs"/>
              </a:rPr>
              <a:t>  </a:t>
            </a:r>
            <a:endParaRPr kumimoji="0" lang="en-US" sz="1200" b="0"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83" name="Oval 82">
            <a:extLst>
              <a:ext uri="{FF2B5EF4-FFF2-40B4-BE49-F238E27FC236}">
                <a16:creationId xmlns:a16="http://schemas.microsoft.com/office/drawing/2014/main" id="{16D6EABC-E23A-7EEC-3333-B9AA5A1F4B0F}"/>
              </a:ext>
            </a:extLst>
          </p:cNvPr>
          <p:cNvSpPr/>
          <p:nvPr/>
        </p:nvSpPr>
        <p:spPr>
          <a:xfrm>
            <a:off x="8361450" y="100002"/>
            <a:ext cx="1680689" cy="1585772"/>
          </a:xfrm>
          <a:prstGeom prst="ellipse">
            <a:avLst/>
          </a:prstGeom>
          <a:solidFill>
            <a:schemeClr val="bg1"/>
          </a:solidFill>
          <a:ln w="28575">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 Placeholder 18">
            <a:extLst>
              <a:ext uri="{FF2B5EF4-FFF2-40B4-BE49-F238E27FC236}">
                <a16:creationId xmlns:a16="http://schemas.microsoft.com/office/drawing/2014/main" id="{C0C80E69-439D-69AC-7DC3-BC8821487D60}"/>
              </a:ext>
            </a:extLst>
          </p:cNvPr>
          <p:cNvSpPr txBox="1">
            <a:spLocks/>
          </p:cNvSpPr>
          <p:nvPr/>
        </p:nvSpPr>
        <p:spPr>
          <a:xfrm>
            <a:off x="8435366" y="350715"/>
            <a:ext cx="1555102" cy="1539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Lexend" pitchFamily="2" charset="0"/>
                <a:ea typeface="+mn-lt"/>
                <a:cs typeface="Calibri"/>
              </a:rPr>
              <a:t>The Sustainable Housing </a:t>
            </a:r>
            <a:r>
              <a:rPr kumimoji="0" lang="en-GB" sz="1050" b="0" i="0" u="none" strike="noStrike" kern="1200" cap="none" spc="0" normalizeH="0" baseline="0" noProof="0">
                <a:ln>
                  <a:noFill/>
                </a:ln>
                <a:solidFill>
                  <a:srgbClr val="000000"/>
                </a:solidFill>
                <a:effectLst/>
                <a:uLnTx/>
                <a:uFillTx/>
                <a:latin typeface="Lexend" pitchFamily="2" charset="0"/>
                <a:ea typeface="+mn-lt"/>
                <a:cs typeface="Calibri"/>
              </a:rPr>
              <a:t>(Decarbonisation Fund) has now retrofitted 258 homes to an EPC rating of 'C'</a:t>
            </a:r>
            <a:endParaRPr kumimoji="0" lang="en-GB" sz="800" b="1" i="0" u="none" strike="noStrike" kern="1200" cap="none" spc="0" normalizeH="0" baseline="0" noProof="0">
              <a:ln>
                <a:noFill/>
              </a:ln>
              <a:solidFill>
                <a:srgbClr val="000000"/>
              </a:solidFill>
              <a:effectLst/>
              <a:uLnTx/>
              <a:uFillTx/>
              <a:latin typeface="Lexend" pitchFamily="2" charset="0"/>
            </a:endParaRPr>
          </a:p>
        </p:txBody>
      </p:sp>
    </p:spTree>
    <p:extLst>
      <p:ext uri="{BB962C8B-B14F-4D97-AF65-F5344CB8AC3E}">
        <p14:creationId xmlns:p14="http://schemas.microsoft.com/office/powerpoint/2010/main" val="659972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07E467-5A5E-CAA5-1BCC-1B06722B7A5C}"/>
              </a:ext>
            </a:extLst>
          </p:cNvPr>
          <p:cNvSpPr>
            <a:spLocks noGrp="1"/>
          </p:cNvSpPr>
          <p:nvPr>
            <p:ph type="sldNum" sz="quarter" idx="12"/>
          </p:nvPr>
        </p:nvSpPr>
        <p:spPr>
          <a:xfrm>
            <a:off x="9355183" y="6492875"/>
            <a:ext cx="2743200" cy="365125"/>
          </a:xfrm>
        </p:spPr>
        <p:txBody>
          <a:bodyPr/>
          <a:lstStyle/>
          <a:p>
            <a:fld id="{941A83EB-D591-46D9-B640-C71F360798B1}" type="slidenum">
              <a:rPr lang="en-GB" smtClean="0">
                <a:latin typeface="Lexend" pitchFamily="2" charset="0"/>
              </a:rPr>
              <a:t>6</a:t>
            </a:fld>
            <a:endParaRPr lang="en-GB">
              <a:latin typeface="Lexend" pitchFamily="2" charset="0"/>
            </a:endParaRPr>
          </a:p>
        </p:txBody>
      </p:sp>
      <p:sp>
        <p:nvSpPr>
          <p:cNvPr id="4" name="Title 2">
            <a:extLst>
              <a:ext uri="{FF2B5EF4-FFF2-40B4-BE49-F238E27FC236}">
                <a16:creationId xmlns:a16="http://schemas.microsoft.com/office/drawing/2014/main" id="{075DFAC5-88CC-2127-6DB6-46885BCA4023}"/>
              </a:ext>
            </a:extLst>
          </p:cNvPr>
          <p:cNvSpPr txBox="1">
            <a:spLocks/>
          </p:cNvSpPr>
          <p:nvPr/>
        </p:nvSpPr>
        <p:spPr>
          <a:xfrm rot="16200000">
            <a:off x="-3054899" y="3053745"/>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ysClr val="window" lastClr="FFFFFF"/>
                </a:solidFill>
                <a:effectLst/>
                <a:uLnTx/>
                <a:uFillTx/>
                <a:latin typeface="Lexend" pitchFamily="2" charset="0"/>
              </a:rPr>
              <a:t>Strategic Performance: Measures to watch for Quarter 4</a:t>
            </a:r>
          </a:p>
        </p:txBody>
      </p:sp>
      <p:sp>
        <p:nvSpPr>
          <p:cNvPr id="30" name="Rectangle: Rounded Corners 29">
            <a:extLst>
              <a:ext uri="{FF2B5EF4-FFF2-40B4-BE49-F238E27FC236}">
                <a16:creationId xmlns:a16="http://schemas.microsoft.com/office/drawing/2014/main" id="{DA50B22E-3530-DD06-52E5-5FDC1CA659C0}"/>
              </a:ext>
            </a:extLst>
          </p:cNvPr>
          <p:cNvSpPr/>
          <p:nvPr/>
        </p:nvSpPr>
        <p:spPr>
          <a:xfrm rot="16200000">
            <a:off x="-3852" y="1723703"/>
            <a:ext cx="3513542" cy="750509"/>
          </a:xfrm>
          <a:prstGeom prst="roundRect">
            <a:avLst/>
          </a:prstGeom>
          <a:solidFill>
            <a:srgbClr val="E400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3214BCF9-AB9A-C79D-8E3D-CC5879A1995D}"/>
              </a:ext>
            </a:extLst>
          </p:cNvPr>
          <p:cNvSpPr txBox="1"/>
          <p:nvPr/>
        </p:nvSpPr>
        <p:spPr>
          <a:xfrm rot="16200000">
            <a:off x="502575" y="2084027"/>
            <a:ext cx="2500748"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bg1"/>
                </a:solidFill>
                <a:effectLst/>
                <a:uLnTx/>
                <a:uFillTx/>
                <a:latin typeface="Lexend" pitchFamily="2" charset="0"/>
              </a:rPr>
              <a:t>Measures Off Target, Out of Range, and Worsening </a:t>
            </a:r>
          </a:p>
        </p:txBody>
      </p:sp>
      <p:pic>
        <p:nvPicPr>
          <p:cNvPr id="10" name="Picture 9">
            <a:extLst>
              <a:ext uri="{FF2B5EF4-FFF2-40B4-BE49-F238E27FC236}">
                <a16:creationId xmlns:a16="http://schemas.microsoft.com/office/drawing/2014/main" id="{EC3DEC9E-0D1D-82B3-291E-F53739D1D43D}"/>
              </a:ext>
            </a:extLst>
          </p:cNvPr>
          <p:cNvPicPr>
            <a:picLocks noChangeAspect="1"/>
          </p:cNvPicPr>
          <p:nvPr/>
        </p:nvPicPr>
        <p:blipFill>
          <a:blip r:embed="rId2"/>
          <a:stretch>
            <a:fillRect/>
          </a:stretch>
        </p:blipFill>
        <p:spPr>
          <a:xfrm>
            <a:off x="2235859" y="2711108"/>
            <a:ext cx="9303259" cy="1144620"/>
          </a:xfrm>
          <a:prstGeom prst="rect">
            <a:avLst/>
          </a:prstGeom>
        </p:spPr>
      </p:pic>
      <p:pic>
        <p:nvPicPr>
          <p:cNvPr id="13" name="Picture 12">
            <a:extLst>
              <a:ext uri="{FF2B5EF4-FFF2-40B4-BE49-F238E27FC236}">
                <a16:creationId xmlns:a16="http://schemas.microsoft.com/office/drawing/2014/main" id="{DF730595-3D9A-7A9B-27F7-2855773E876A}"/>
              </a:ext>
            </a:extLst>
          </p:cNvPr>
          <p:cNvPicPr>
            <a:picLocks noChangeAspect="1"/>
          </p:cNvPicPr>
          <p:nvPr/>
        </p:nvPicPr>
        <p:blipFill>
          <a:blip r:embed="rId3"/>
          <a:stretch>
            <a:fillRect/>
          </a:stretch>
        </p:blipFill>
        <p:spPr>
          <a:xfrm>
            <a:off x="2235859" y="568599"/>
            <a:ext cx="9303259" cy="2007545"/>
          </a:xfrm>
          <a:prstGeom prst="rect">
            <a:avLst/>
          </a:prstGeom>
        </p:spPr>
      </p:pic>
      <p:sp>
        <p:nvSpPr>
          <p:cNvPr id="8" name="Oval 7">
            <a:extLst>
              <a:ext uri="{FF2B5EF4-FFF2-40B4-BE49-F238E27FC236}">
                <a16:creationId xmlns:a16="http://schemas.microsoft.com/office/drawing/2014/main" id="{015959D0-868F-EF6F-E2FB-AEB691A78E90}"/>
              </a:ext>
            </a:extLst>
          </p:cNvPr>
          <p:cNvSpPr/>
          <p:nvPr/>
        </p:nvSpPr>
        <p:spPr>
          <a:xfrm>
            <a:off x="1607552" y="127243"/>
            <a:ext cx="750510" cy="75393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Graphic 5" descr="Circle with left arrow with solid fill">
            <a:extLst>
              <a:ext uri="{FF2B5EF4-FFF2-40B4-BE49-F238E27FC236}">
                <a16:creationId xmlns:a16="http://schemas.microsoft.com/office/drawing/2014/main" id="{770ED10C-EB8E-50C3-FF04-872146CF99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634133" y="179796"/>
            <a:ext cx="672214" cy="648824"/>
          </a:xfrm>
          <a:prstGeom prst="rect">
            <a:avLst/>
          </a:prstGeom>
        </p:spPr>
      </p:pic>
    </p:spTree>
    <p:extLst>
      <p:ext uri="{BB962C8B-B14F-4D97-AF65-F5344CB8AC3E}">
        <p14:creationId xmlns:p14="http://schemas.microsoft.com/office/powerpoint/2010/main" val="85924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07E467-5A5E-CAA5-1BCC-1B06722B7A5C}"/>
              </a:ext>
            </a:extLst>
          </p:cNvPr>
          <p:cNvSpPr>
            <a:spLocks noGrp="1"/>
          </p:cNvSpPr>
          <p:nvPr>
            <p:ph type="sldNum" sz="quarter" idx="12"/>
          </p:nvPr>
        </p:nvSpPr>
        <p:spPr>
          <a:xfrm>
            <a:off x="9355183" y="6492875"/>
            <a:ext cx="2743200" cy="365125"/>
          </a:xfrm>
        </p:spPr>
        <p:txBody>
          <a:bodyPr/>
          <a:lstStyle/>
          <a:p>
            <a:fld id="{941A83EB-D591-46D9-B640-C71F360798B1}" type="slidenum">
              <a:rPr lang="en-GB" smtClean="0">
                <a:latin typeface="Lexend" pitchFamily="2" charset="0"/>
              </a:rPr>
              <a:t>7</a:t>
            </a:fld>
            <a:endParaRPr lang="en-GB">
              <a:latin typeface="Lexend" pitchFamily="2" charset="0"/>
            </a:endParaRPr>
          </a:p>
        </p:txBody>
      </p:sp>
      <p:sp>
        <p:nvSpPr>
          <p:cNvPr id="4" name="Title 2">
            <a:extLst>
              <a:ext uri="{FF2B5EF4-FFF2-40B4-BE49-F238E27FC236}">
                <a16:creationId xmlns:a16="http://schemas.microsoft.com/office/drawing/2014/main" id="{075DFAC5-88CC-2127-6DB6-46885BCA4023}"/>
              </a:ext>
            </a:extLst>
          </p:cNvPr>
          <p:cNvSpPr txBox="1">
            <a:spLocks/>
          </p:cNvSpPr>
          <p:nvPr/>
        </p:nvSpPr>
        <p:spPr>
          <a:xfrm rot="16200000">
            <a:off x="-3054899" y="3053745"/>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ysClr val="window" lastClr="FFFFFF"/>
                </a:solidFill>
                <a:effectLst/>
                <a:uLnTx/>
                <a:uFillTx/>
                <a:latin typeface="Lexend" pitchFamily="2" charset="0"/>
              </a:rPr>
              <a:t>Strategic Performance: Measures to watch for Quarter 4</a:t>
            </a:r>
          </a:p>
        </p:txBody>
      </p:sp>
      <p:sp>
        <p:nvSpPr>
          <p:cNvPr id="27" name="Rectangle: Rounded Corners 26">
            <a:extLst>
              <a:ext uri="{FF2B5EF4-FFF2-40B4-BE49-F238E27FC236}">
                <a16:creationId xmlns:a16="http://schemas.microsoft.com/office/drawing/2014/main" id="{729A00D1-8414-5D15-0E0B-7976696C12FB}"/>
              </a:ext>
            </a:extLst>
          </p:cNvPr>
          <p:cNvSpPr/>
          <p:nvPr/>
        </p:nvSpPr>
        <p:spPr>
          <a:xfrm rot="16200000">
            <a:off x="-1993685" y="3038762"/>
            <a:ext cx="6671211" cy="750509"/>
          </a:xfrm>
          <a:prstGeom prst="roundRect">
            <a:avLst/>
          </a:prstGeom>
          <a:solidFill>
            <a:srgbClr val="E400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8EB186A1-7C6F-AF13-6DE8-01A1217E688B}"/>
              </a:ext>
            </a:extLst>
          </p:cNvPr>
          <p:cNvSpPr txBox="1"/>
          <p:nvPr/>
        </p:nvSpPr>
        <p:spPr>
          <a:xfrm rot="16200000">
            <a:off x="-1210411" y="3004034"/>
            <a:ext cx="5134038"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bg1"/>
                </a:solidFill>
                <a:effectLst/>
                <a:uLnTx/>
                <a:uFillTx/>
                <a:latin typeface="Lexend" pitchFamily="2" charset="0"/>
              </a:rPr>
              <a:t>Measures Off Target but Stable or Improving</a:t>
            </a:r>
          </a:p>
        </p:txBody>
      </p:sp>
      <p:pic>
        <p:nvPicPr>
          <p:cNvPr id="7" name="Picture 6">
            <a:extLst>
              <a:ext uri="{FF2B5EF4-FFF2-40B4-BE49-F238E27FC236}">
                <a16:creationId xmlns:a16="http://schemas.microsoft.com/office/drawing/2014/main" id="{CB20015B-FA25-A9DE-7767-95A25C9D7419}"/>
              </a:ext>
            </a:extLst>
          </p:cNvPr>
          <p:cNvPicPr>
            <a:picLocks noChangeAspect="1"/>
          </p:cNvPicPr>
          <p:nvPr/>
        </p:nvPicPr>
        <p:blipFill>
          <a:blip r:embed="rId3"/>
          <a:stretch>
            <a:fillRect/>
          </a:stretch>
        </p:blipFill>
        <p:spPr>
          <a:xfrm>
            <a:off x="1934484" y="5200792"/>
            <a:ext cx="10002607" cy="816550"/>
          </a:xfrm>
          <a:prstGeom prst="rect">
            <a:avLst/>
          </a:prstGeom>
        </p:spPr>
      </p:pic>
      <p:pic>
        <p:nvPicPr>
          <p:cNvPr id="10" name="Picture 9">
            <a:extLst>
              <a:ext uri="{FF2B5EF4-FFF2-40B4-BE49-F238E27FC236}">
                <a16:creationId xmlns:a16="http://schemas.microsoft.com/office/drawing/2014/main" id="{0D6F4E68-6BD7-8736-C8F2-B30BD472D565}"/>
              </a:ext>
            </a:extLst>
          </p:cNvPr>
          <p:cNvPicPr>
            <a:picLocks noChangeAspect="1"/>
          </p:cNvPicPr>
          <p:nvPr/>
        </p:nvPicPr>
        <p:blipFill rotWithShape="1">
          <a:blip r:embed="rId4"/>
          <a:srcRect b="16014"/>
          <a:stretch/>
        </p:blipFill>
        <p:spPr>
          <a:xfrm>
            <a:off x="1953230" y="590656"/>
            <a:ext cx="10067112" cy="3427162"/>
          </a:xfrm>
          <a:prstGeom prst="rect">
            <a:avLst/>
          </a:prstGeom>
        </p:spPr>
      </p:pic>
      <p:sp>
        <p:nvSpPr>
          <p:cNvPr id="8" name="Oval 7">
            <a:extLst>
              <a:ext uri="{FF2B5EF4-FFF2-40B4-BE49-F238E27FC236}">
                <a16:creationId xmlns:a16="http://schemas.microsoft.com/office/drawing/2014/main" id="{015959D0-868F-EF6F-E2FB-AEB691A78E90}"/>
              </a:ext>
            </a:extLst>
          </p:cNvPr>
          <p:cNvSpPr/>
          <p:nvPr/>
        </p:nvSpPr>
        <p:spPr>
          <a:xfrm>
            <a:off x="1270479" y="-42938"/>
            <a:ext cx="750510" cy="75393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Graphic 11" descr="Circle with left arrow with solid fill">
            <a:extLst>
              <a:ext uri="{FF2B5EF4-FFF2-40B4-BE49-F238E27FC236}">
                <a16:creationId xmlns:a16="http://schemas.microsoft.com/office/drawing/2014/main" id="{D6E7170C-DB54-15D1-2477-C2E93DE762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697038">
            <a:off x="1299327" y="-5317"/>
            <a:ext cx="692812" cy="692812"/>
          </a:xfrm>
          <a:prstGeom prst="rect">
            <a:avLst/>
          </a:prstGeom>
        </p:spPr>
      </p:pic>
      <p:sp>
        <p:nvSpPr>
          <p:cNvPr id="5" name="TextBox 4">
            <a:extLst>
              <a:ext uri="{FF2B5EF4-FFF2-40B4-BE49-F238E27FC236}">
                <a16:creationId xmlns:a16="http://schemas.microsoft.com/office/drawing/2014/main" id="{BD6DE511-1993-364A-B6FF-3DC30E85CC03}"/>
              </a:ext>
            </a:extLst>
          </p:cNvPr>
          <p:cNvSpPr txBox="1"/>
          <p:nvPr/>
        </p:nvSpPr>
        <p:spPr>
          <a:xfrm>
            <a:off x="1856368" y="4812616"/>
            <a:ext cx="4014389" cy="307777"/>
          </a:xfrm>
          <a:prstGeom prst="rect">
            <a:avLst/>
          </a:prstGeom>
          <a:noFill/>
        </p:spPr>
        <p:txBody>
          <a:bodyPr wrap="square" rtlCol="0">
            <a:spAutoFit/>
          </a:bodyPr>
          <a:lstStyle/>
          <a:p>
            <a:r>
              <a:rPr lang="en-GB" sz="1400" b="1" dirty="0">
                <a:latin typeface="Lexend" pitchFamily="2" charset="0"/>
              </a:rPr>
              <a:t>Measures available annually:</a:t>
            </a:r>
          </a:p>
        </p:txBody>
      </p:sp>
    </p:spTree>
    <p:extLst>
      <p:ext uri="{BB962C8B-B14F-4D97-AF65-F5344CB8AC3E}">
        <p14:creationId xmlns:p14="http://schemas.microsoft.com/office/powerpoint/2010/main" val="218862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2799-9C63-BC5D-258F-4C3BF382B345}"/>
              </a:ext>
            </a:extLst>
          </p:cNvPr>
          <p:cNvSpPr>
            <a:spLocks noGrp="1"/>
          </p:cNvSpPr>
          <p:nvPr>
            <p:ph type="title"/>
          </p:nvPr>
        </p:nvSpPr>
        <p:spPr>
          <a:xfrm>
            <a:off x="539999" y="1494000"/>
            <a:ext cx="9765535" cy="1310400"/>
          </a:xfrm>
        </p:spPr>
        <p:txBody>
          <a:bodyPr/>
          <a:lstStyle/>
          <a:p>
            <a:r>
              <a:rPr lang="en-GB" sz="4400">
                <a:latin typeface="Lexend" pitchFamily="2" charset="0"/>
              </a:rPr>
              <a:t>Strategic Performance Measures </a:t>
            </a:r>
            <a:br>
              <a:rPr lang="en-GB" sz="4400">
                <a:latin typeface="Lexend" pitchFamily="2" charset="0"/>
              </a:rPr>
            </a:br>
            <a:r>
              <a:rPr lang="en-GB" sz="2800" b="0">
                <a:latin typeface="Lexend" pitchFamily="2" charset="0"/>
              </a:rPr>
              <a:t>2023/24 outturns</a:t>
            </a:r>
            <a:r>
              <a:rPr lang="en-GB" sz="3200" b="0">
                <a:latin typeface="Lexend" pitchFamily="2" charset="0"/>
              </a:rPr>
              <a:t> </a:t>
            </a:r>
            <a:endParaRPr lang="en-GB" sz="4400" b="0">
              <a:latin typeface="Lexend" pitchFamily="2" charset="0"/>
            </a:endParaRPr>
          </a:p>
        </p:txBody>
      </p:sp>
      <p:sp>
        <p:nvSpPr>
          <p:cNvPr id="6" name="Text Placeholder 2">
            <a:extLst>
              <a:ext uri="{FF2B5EF4-FFF2-40B4-BE49-F238E27FC236}">
                <a16:creationId xmlns:a16="http://schemas.microsoft.com/office/drawing/2014/main" id="{EB72B622-B56B-DF1D-7051-4FC347E90DD1}"/>
              </a:ext>
            </a:extLst>
          </p:cNvPr>
          <p:cNvSpPr txBox="1">
            <a:spLocks/>
          </p:cNvSpPr>
          <p:nvPr/>
        </p:nvSpPr>
        <p:spPr>
          <a:xfrm>
            <a:off x="526936" y="5687577"/>
            <a:ext cx="8550389" cy="79240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2300" b="0" kern="1200">
                <a:solidFill>
                  <a:schemeClr val="bg1"/>
                </a:solidFill>
                <a:latin typeface="Calibri Light" panose="020F0302020204030204" pitchFamily="34" charset="0"/>
                <a:ea typeface="+mn-ea"/>
                <a:cs typeface="Calibri Light" panose="020F0302020204030204" pitchFamily="34" charset="0"/>
              </a:defRPr>
            </a:lvl1pPr>
            <a:lvl2pPr marL="457200" indent="0" algn="l" defTabSz="914400" rtl="0" eaLnBrk="1" latinLnBrk="0" hangingPunct="1">
              <a:lnSpc>
                <a:spcPct val="100000"/>
              </a:lnSpc>
              <a:spcBef>
                <a:spcPts val="0"/>
              </a:spcBef>
              <a:spcAft>
                <a:spcPts val="1134"/>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defRPr/>
            </a:pPr>
            <a:r>
              <a:rPr lang="en-GB" sz="1400">
                <a:solidFill>
                  <a:prstClr val="white"/>
                </a:solidFill>
                <a:latin typeface="Lexend" pitchFamily="2" charset="0"/>
              </a:rPr>
              <a:t>RAG ratings are generated from the outturn for this quarter, projections for end of year outturns, and professional judgement based on knowledge of service delivery. </a:t>
            </a:r>
          </a:p>
          <a:p>
            <a:endParaRPr lang="en-GB" sz="1800">
              <a:latin typeface="+mn-lt"/>
            </a:endParaRPr>
          </a:p>
        </p:txBody>
      </p:sp>
    </p:spTree>
    <p:extLst>
      <p:ext uri="{BB962C8B-B14F-4D97-AF65-F5344CB8AC3E}">
        <p14:creationId xmlns:p14="http://schemas.microsoft.com/office/powerpoint/2010/main" val="405411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97FE90A-97FC-7A25-BDE5-901E6C0250AB}"/>
              </a:ext>
            </a:extLst>
          </p:cNvPr>
          <p:cNvSpPr/>
          <p:nvPr/>
        </p:nvSpPr>
        <p:spPr>
          <a:xfrm>
            <a:off x="7706895" y="1514163"/>
            <a:ext cx="4381750" cy="1277475"/>
          </a:xfrm>
          <a:prstGeom prst="roundRect">
            <a:avLst>
              <a:gd name="adj" fmla="val 8623"/>
            </a:avLst>
          </a:prstGeom>
          <a:solidFill>
            <a:srgbClr val="EA8F16">
              <a:alpha val="38000"/>
            </a:srgbClr>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Calibri"/>
            </a:endParaRPr>
          </a:p>
        </p:txBody>
      </p:sp>
      <p:sp>
        <p:nvSpPr>
          <p:cNvPr id="13" name="Rectangle: Rounded Corners 12">
            <a:extLst>
              <a:ext uri="{FF2B5EF4-FFF2-40B4-BE49-F238E27FC236}">
                <a16:creationId xmlns:a16="http://schemas.microsoft.com/office/drawing/2014/main" id="{FFD85679-437C-4489-4F5B-3D18673DBC71}"/>
              </a:ext>
            </a:extLst>
          </p:cNvPr>
          <p:cNvSpPr/>
          <p:nvPr/>
        </p:nvSpPr>
        <p:spPr>
          <a:xfrm>
            <a:off x="7724705" y="2870586"/>
            <a:ext cx="4374616" cy="2774591"/>
          </a:xfrm>
          <a:prstGeom prst="roundRect">
            <a:avLst>
              <a:gd name="adj" fmla="val 4457"/>
            </a:avLst>
          </a:prstGeom>
          <a:solidFill>
            <a:srgbClr val="FF2D5F">
              <a:alpha val="37647"/>
            </a:srgb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100" kern="0">
              <a:solidFill>
                <a:srgbClr val="000000"/>
              </a:solidFill>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3" name="Slide Number Placeholder 2">
            <a:extLst>
              <a:ext uri="{FF2B5EF4-FFF2-40B4-BE49-F238E27FC236}">
                <a16:creationId xmlns:a16="http://schemas.microsoft.com/office/drawing/2014/main" id="{4E4D2080-4ABB-B346-E410-C8487DA51B72}"/>
              </a:ext>
            </a:extLst>
          </p:cNvPr>
          <p:cNvSpPr>
            <a:spLocks noGrp="1"/>
          </p:cNvSpPr>
          <p:nvPr>
            <p:ph type="sldNum" sz="quarter" idx="12"/>
          </p:nvPr>
        </p:nvSpPr>
        <p:spPr>
          <a:xfrm>
            <a:off x="9413344" y="6492875"/>
            <a:ext cx="2743200" cy="365125"/>
          </a:xfrm>
        </p:spPr>
        <p:txBody>
          <a:bodyPr/>
          <a:lstStyle/>
          <a:p>
            <a:fld id="{941A83EB-D591-46D9-B640-C71F360798B1}" type="slidenum">
              <a:rPr lang="en-GB" smtClean="0">
                <a:latin typeface="Lexend" pitchFamily="2" charset="0"/>
              </a:rPr>
              <a:t>9</a:t>
            </a:fld>
            <a:endParaRPr lang="en-GB">
              <a:latin typeface="Lexend" pitchFamily="2" charset="0"/>
            </a:endParaRPr>
          </a:p>
        </p:txBody>
      </p:sp>
      <p:sp>
        <p:nvSpPr>
          <p:cNvPr id="9" name="Title 4">
            <a:extLst>
              <a:ext uri="{FF2B5EF4-FFF2-40B4-BE49-F238E27FC236}">
                <a16:creationId xmlns:a16="http://schemas.microsoft.com/office/drawing/2014/main" id="{F1A3B549-F86A-571F-6D5E-4952BE4E2EA7}"/>
              </a:ext>
            </a:extLst>
          </p:cNvPr>
          <p:cNvSpPr txBox="1">
            <a:spLocks/>
          </p:cNvSpPr>
          <p:nvPr/>
        </p:nvSpPr>
        <p:spPr>
          <a:xfrm rot="16200000">
            <a:off x="-3054899" y="3053745"/>
            <a:ext cx="6858001" cy="750508"/>
          </a:xfrm>
          <a:prstGeom prst="rect">
            <a:avLst/>
          </a:prstGeom>
          <a:solidFill>
            <a:srgbClr val="3A7D64"/>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ysClr val="window" lastClr="FFFFFF"/>
                </a:solidFill>
                <a:effectLst/>
                <a:uLnTx/>
                <a:uFillTx/>
                <a:latin typeface="Lexend" pitchFamily="2" charset="0"/>
              </a:rPr>
              <a:t>Strong, Inclusive &amp; Sustainable Economy</a:t>
            </a:r>
          </a:p>
        </p:txBody>
      </p:sp>
      <p:graphicFrame>
        <p:nvGraphicFramePr>
          <p:cNvPr id="10" name="Table 9">
            <a:extLst>
              <a:ext uri="{FF2B5EF4-FFF2-40B4-BE49-F238E27FC236}">
                <a16:creationId xmlns:a16="http://schemas.microsoft.com/office/drawing/2014/main" id="{E9AEDBE3-086D-D79F-CB63-1A9A1B55D16A}"/>
              </a:ext>
            </a:extLst>
          </p:cNvPr>
          <p:cNvGraphicFramePr>
            <a:graphicFrameLocks noGrp="1"/>
          </p:cNvGraphicFramePr>
          <p:nvPr>
            <p:extLst>
              <p:ext uri="{D42A27DB-BD31-4B8C-83A1-F6EECF244321}">
                <p14:modId xmlns:p14="http://schemas.microsoft.com/office/powerpoint/2010/main" val="2438950249"/>
              </p:ext>
            </p:extLst>
          </p:nvPr>
        </p:nvGraphicFramePr>
        <p:xfrm>
          <a:off x="832228" y="841526"/>
          <a:ext cx="6711599" cy="5146119"/>
        </p:xfrm>
        <a:graphic>
          <a:graphicData uri="http://schemas.openxmlformats.org/drawingml/2006/table">
            <a:tbl>
              <a:tblPr firstRow="1" bandRow="1"/>
              <a:tblGrid>
                <a:gridCol w="2171047">
                  <a:extLst>
                    <a:ext uri="{9D8B030D-6E8A-4147-A177-3AD203B41FA5}">
                      <a16:colId xmlns:a16="http://schemas.microsoft.com/office/drawing/2014/main" val="4034003538"/>
                    </a:ext>
                  </a:extLst>
                </a:gridCol>
                <a:gridCol w="678453">
                  <a:extLst>
                    <a:ext uri="{9D8B030D-6E8A-4147-A177-3AD203B41FA5}">
                      <a16:colId xmlns:a16="http://schemas.microsoft.com/office/drawing/2014/main" val="2277526569"/>
                    </a:ext>
                  </a:extLst>
                </a:gridCol>
                <a:gridCol w="655108">
                  <a:extLst>
                    <a:ext uri="{9D8B030D-6E8A-4147-A177-3AD203B41FA5}">
                      <a16:colId xmlns:a16="http://schemas.microsoft.com/office/drawing/2014/main" val="742693960"/>
                    </a:ext>
                  </a:extLst>
                </a:gridCol>
                <a:gridCol w="655108">
                  <a:extLst>
                    <a:ext uri="{9D8B030D-6E8A-4147-A177-3AD203B41FA5}">
                      <a16:colId xmlns:a16="http://schemas.microsoft.com/office/drawing/2014/main" val="2189475086"/>
                    </a:ext>
                  </a:extLst>
                </a:gridCol>
                <a:gridCol w="682715">
                  <a:extLst>
                    <a:ext uri="{9D8B030D-6E8A-4147-A177-3AD203B41FA5}">
                      <a16:colId xmlns:a16="http://schemas.microsoft.com/office/drawing/2014/main" val="1836491562"/>
                    </a:ext>
                  </a:extLst>
                </a:gridCol>
                <a:gridCol w="1000200">
                  <a:extLst>
                    <a:ext uri="{9D8B030D-6E8A-4147-A177-3AD203B41FA5}">
                      <a16:colId xmlns:a16="http://schemas.microsoft.com/office/drawing/2014/main" val="231473195"/>
                    </a:ext>
                  </a:extLst>
                </a:gridCol>
                <a:gridCol w="868968">
                  <a:extLst>
                    <a:ext uri="{9D8B030D-6E8A-4147-A177-3AD203B41FA5}">
                      <a16:colId xmlns:a16="http://schemas.microsoft.com/office/drawing/2014/main" val="4213819942"/>
                    </a:ext>
                  </a:extLst>
                </a:gridCol>
              </a:tblGrid>
              <a:tr h="8227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000" b="0">
                        <a:latin typeface="Lexend" pitchFamily="2" charset="0"/>
                      </a:endParaRPr>
                    </a:p>
                    <a:p>
                      <a:pPr algn="ctr"/>
                      <a:r>
                        <a:rPr lang="en-GB" sz="1000" b="0">
                          <a:latin typeface="Lexend" pitchFamily="2" charset="0"/>
                        </a:rPr>
                        <a:t>Q4:</a:t>
                      </a:r>
                    </a:p>
                    <a:p>
                      <a:pPr algn="ctr"/>
                      <a:r>
                        <a:rPr lang="en-GB" sz="1000" b="0">
                          <a:latin typeface="Lexend" pitchFamily="2" charset="0"/>
                        </a:rPr>
                        <a:t>22/23</a:t>
                      </a:r>
                    </a:p>
                    <a:p>
                      <a:pPr algn="ctr"/>
                      <a:endParaRPr lang="en-GB" sz="1000" b="0">
                        <a:latin typeface="Lexend" pitchFamily="2" charset="0"/>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000" b="0">
                        <a:latin typeface="Lexend" pitchFamily="2" charset="0"/>
                      </a:endParaRPr>
                    </a:p>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p>
                      <a:pPr algn="ctr"/>
                      <a:endParaRPr lang="en-GB" sz="1000" b="0">
                        <a:latin typeface="Lexend" pitchFamily="2" charset="0"/>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 23/24</a:t>
                      </a:r>
                    </a:p>
                  </a:txBody>
                  <a:tcPr anchor="ctr">
                    <a:lnL w="12700" cmpd="sng">
                      <a:noFill/>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23/24</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623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buNone/>
                      </a:pPr>
                      <a:endParaRPr lang="en-GB" sz="1100" b="0" i="0" u="none" strike="noStrike" noProof="0">
                        <a:latin typeface="Lexend" pitchFamily="2" charset="0"/>
                      </a:endParaRPr>
                    </a:p>
                    <a:p>
                      <a:pPr lvl="0">
                        <a:buNone/>
                      </a:pPr>
                      <a:r>
                        <a:rPr lang="en-GB" sz="1100" b="0" i="0" u="none" strike="noStrike" noProof="0">
                          <a:latin typeface="Lexend" pitchFamily="2" charset="0"/>
                        </a:rPr>
                        <a:t>New homes delivered (via Essex Housing and ECC Independent Living programme)</a:t>
                      </a:r>
                      <a:endParaRPr lang="en-US" sz="1600">
                        <a:latin typeface="Lexend" pitchFamily="2" charset="0"/>
                      </a:endParaRPr>
                    </a:p>
                  </a:txBody>
                  <a:tcP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a:latin typeface="Lexend" pitchFamily="2" charset="0"/>
                        </a:rPr>
                        <a:t>0</a:t>
                      </a:r>
                    </a:p>
                  </a:txBody>
                  <a:tcPr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1">
                        <a:latin typeface="Lexend" pitchFamily="2" charset="0"/>
                      </a:endParaRPr>
                    </a:p>
                    <a:p>
                      <a:pPr lvl="0" algn="ctr">
                        <a:buNone/>
                      </a:pPr>
                      <a:r>
                        <a:rPr lang="en-GB" sz="1100" b="1">
                          <a:latin typeface="Lexend" pitchFamily="2" charset="0"/>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rgbClr val="000000"/>
                          </a:solidFill>
                          <a:effectLst/>
                          <a:uLnTx/>
                          <a:uFillTx/>
                          <a:latin typeface="Wingdings 3"/>
                          <a:sym typeface="Wingdings 3"/>
                        </a:rPr>
                        <a:t>Ç</a:t>
                      </a:r>
                      <a:endParaRPr lang="en-US" sz="1100"/>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i="0">
                          <a:latin typeface="Lexend" pitchFamily="2" charset="0"/>
                        </a:rPr>
                        <a:t>26</a:t>
                      </a:r>
                      <a:endParaRPr lang="en-GB" sz="1100" i="0">
                        <a:highlight>
                          <a:srgbClr val="FFFF00"/>
                        </a:highlight>
                        <a:latin typeface="Lexend" pitchFamily="2" charset="0"/>
                      </a:endParaRP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849855"/>
                  </a:ext>
                </a:extLst>
              </a:tr>
              <a:tr h="11523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strike="noStrike">
                        <a:solidFill>
                          <a:srgbClr val="000000"/>
                        </a:solidFill>
                        <a:effectLst/>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strike="noStrike">
                          <a:solidFill>
                            <a:srgbClr val="000000"/>
                          </a:solidFill>
                          <a:effectLst/>
                          <a:latin typeface="Lexend" pitchFamily="2" charset="0"/>
                        </a:rPr>
                        <a:t>Number of people benefitting from ECC skills and employability programmes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strike="noStrike">
                          <a:solidFill>
                            <a:srgbClr val="000000"/>
                          </a:solidFill>
                          <a:effectLst/>
                          <a:latin typeface="Lexend" pitchFamily="2" charset="0"/>
                        </a:rPr>
                        <a:t>(Academic year)</a:t>
                      </a:r>
                    </a:p>
                  </a:txBody>
                  <a:tcP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4,373</a:t>
                      </a:r>
                    </a:p>
                    <a:p>
                      <a:pPr algn="ctr"/>
                      <a:endParaRPr lang="en-GB" sz="1100" b="1">
                        <a:latin typeface="Lexend" pitchFamily="2"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5,891</a:t>
                      </a:r>
                    </a:p>
                    <a:p>
                      <a:pPr algn="ctr"/>
                      <a:endParaRPr lang="en-GB" sz="1100" b="1">
                        <a:latin typeface="Lexend" pitchFamily="2"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1,078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0">
                        <a:latin typeface="Lexend" pitchFamily="2" charset="0"/>
                      </a:endParaRPr>
                    </a:p>
                    <a:p>
                      <a:pPr algn="ctr"/>
                      <a:r>
                        <a:rPr lang="en-GB" sz="1100" b="0">
                          <a:latin typeface="Lexend" pitchFamily="2" charset="0"/>
                        </a:rPr>
                        <a:t>4,069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sym typeface="Wingdings 3"/>
                      </a:endParaRPr>
                    </a:p>
                  </a:txBody>
                  <a:tcPr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1">
                        <a:latin typeface="Lexend" pitchFamily="2" charset="0"/>
                      </a:endParaRPr>
                    </a:p>
                    <a:p>
                      <a:pPr algn="ctr"/>
                      <a:endParaRPr lang="en-GB" sz="1100" b="1">
                        <a:latin typeface="Lexend" pitchFamily="2" charset="0"/>
                      </a:endParaRPr>
                    </a:p>
                    <a:p>
                      <a:pPr algn="ctr"/>
                      <a:r>
                        <a:rPr lang="en-GB" sz="1100" b="1">
                          <a:latin typeface="Lexend" pitchFamily="2" charset="0"/>
                        </a:rPr>
                        <a:t>4,908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rgbClr val="000000"/>
                          </a:solidFill>
                          <a:effectLst/>
                          <a:uLnTx/>
                          <a:uFillTx/>
                          <a:latin typeface="Wingdings 3"/>
                          <a:sym typeface="Wingdings 3"/>
                        </a:rPr>
                        <a:t>Ç</a:t>
                      </a:r>
                      <a:endParaRPr lang="en-US" sz="1100"/>
                    </a:p>
                    <a:p>
                      <a:pPr algn="ctr"/>
                      <a:endParaRPr lang="en-GB" sz="1100" b="1">
                        <a:latin typeface="Lexend" pitchFamily="2" charset="0"/>
                      </a:endParaRP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pPr>
                      <a:endParaRPr lang="en-GB" sz="1100" b="0" i="0">
                        <a:latin typeface="Lexend" pitchFamily="2" charset="0"/>
                      </a:endParaRPr>
                    </a:p>
                    <a:p>
                      <a:pPr algn="ctr">
                        <a:spcBef>
                          <a:spcPts val="600"/>
                        </a:spcBef>
                      </a:pPr>
                      <a:r>
                        <a:rPr lang="en-GB" sz="1100" b="0" i="0">
                          <a:latin typeface="Lexend" pitchFamily="2" charset="0"/>
                        </a:rPr>
                        <a:t>6,825</a:t>
                      </a:r>
                    </a:p>
                    <a:p>
                      <a:pPr algn="ctr">
                        <a:spcBef>
                          <a:spcPts val="600"/>
                        </a:spcBef>
                      </a:pPr>
                      <a:r>
                        <a:rPr lang="en-GB" sz="800" b="1" i="0">
                          <a:latin typeface="Lexend" pitchFamily="2" charset="0"/>
                        </a:rPr>
                        <a:t>Academic year</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0113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strike="noStrike">
                        <a:solidFill>
                          <a:srgbClr val="000000"/>
                        </a:solidFill>
                        <a:effectLst/>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strike="noStrike">
                          <a:solidFill>
                            <a:srgbClr val="000000"/>
                          </a:solidFill>
                          <a:effectLst/>
                          <a:latin typeface="Lexend" pitchFamily="2" charset="0"/>
                        </a:rPr>
                        <a:t>Jobs created directly through ECC programmes</a:t>
                      </a:r>
                    </a:p>
                    <a:p>
                      <a:endParaRPr lang="en-GB" sz="1100" b="0">
                        <a:latin typeface="Lexend" pitchFamily="2" charset="0"/>
                      </a:endParaRPr>
                    </a:p>
                  </a:txBody>
                  <a:tcP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i="0" u="none" strike="noStrike">
                          <a:solidFill>
                            <a:srgbClr val="000000"/>
                          </a:solidFill>
                          <a:effectLst/>
                          <a:latin typeface="Lexend" pitchFamily="2" charset="0"/>
                        </a:rPr>
                        <a:t>1,304</a:t>
                      </a:r>
                      <a:endParaRPr lang="en-GB" sz="1100" b="1">
                        <a:latin typeface="Lexend" pitchFamily="2"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127</a:t>
                      </a:r>
                    </a:p>
                    <a:p>
                      <a:pPr algn="ctr"/>
                      <a:endParaRPr lang="en-GB" sz="1100" b="1">
                        <a:latin typeface="Lexend" pitchFamily="2"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301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0">
                        <a:latin typeface="Lexend" pitchFamily="2" charset="0"/>
                      </a:endParaRPr>
                    </a:p>
                    <a:p>
                      <a:pPr algn="ctr"/>
                      <a:r>
                        <a:rPr lang="en-GB" sz="1100" b="0">
                          <a:latin typeface="Lexend" pitchFamily="2" charset="0"/>
                        </a:rPr>
                        <a:t>553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sym typeface="Wingdings 3"/>
                      </a:endParaRPr>
                    </a:p>
                  </a:txBody>
                  <a:tcPr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1">
                        <a:latin typeface="Lexend" pitchFamily="2" charset="0"/>
                      </a:endParaRPr>
                    </a:p>
                    <a:p>
                      <a:pPr algn="ctr"/>
                      <a:endParaRPr lang="en-GB" sz="1100" b="1">
                        <a:latin typeface="Lexend" pitchFamily="2" charset="0"/>
                      </a:endParaRPr>
                    </a:p>
                    <a:p>
                      <a:pPr algn="ctr"/>
                      <a:r>
                        <a:rPr lang="en-GB" sz="1100" b="1">
                          <a:latin typeface="Lexend" pitchFamily="2" charset="0"/>
                        </a:rPr>
                        <a:t>683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rgbClr val="000000"/>
                          </a:solidFill>
                          <a:effectLst/>
                          <a:uLnTx/>
                          <a:uFillTx/>
                          <a:latin typeface="Wingdings 3"/>
                          <a:sym typeface="Wingdings 3"/>
                        </a:rPr>
                        <a:t>Ç</a:t>
                      </a:r>
                      <a:endParaRPr lang="en-US" sz="1100"/>
                    </a:p>
                    <a:p>
                      <a:pPr algn="ctr"/>
                      <a:endParaRPr lang="en-GB" sz="1100" b="1">
                        <a:latin typeface="Lexend" pitchFamily="2" charset="0"/>
                      </a:endParaRP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003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i="0">
                          <a:latin typeface="Lexend" pitchFamily="2" charset="0"/>
                        </a:rPr>
                        <a:t>815</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r h="9764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Infrastructure investment secured from developers £m (via S106)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(rolling 4 quarter average)</a:t>
                      </a:r>
                      <a:endParaRPr kumimoji="0" lang="en-GB" sz="1100" b="0" i="0" u="none" strike="noStrike" kern="1200" cap="none" spc="0" normalizeH="0" baseline="0" noProof="0">
                        <a:ln>
                          <a:noFill/>
                        </a:ln>
                        <a:solidFill>
                          <a:prstClr val="black"/>
                        </a:solidFill>
                        <a:effectLst/>
                        <a:uLnTx/>
                        <a:uFillTx/>
                        <a:latin typeface="Lexend" pitchFamily="2" charset="0"/>
                        <a:ea typeface="+mn-ea"/>
                        <a:cs typeface="+mn-cs"/>
                      </a:endParaRPr>
                    </a:p>
                    <a:p>
                      <a:endParaRPr lang="en-GB" sz="1100" b="0">
                        <a:latin typeface="Lexend" pitchFamily="2" charset="0"/>
                      </a:endParaRPr>
                    </a:p>
                  </a:txBody>
                  <a:tcP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£5.6m</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£5.5m</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£4.5m</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sym typeface="Wingdings 3"/>
                        </a:rPr>
                        <a:t>£5.2m</a:t>
                      </a:r>
                    </a:p>
                  </a:txBody>
                  <a:tcPr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1" i="0" u="none" strike="noStrike" noProof="0">
                          <a:latin typeface="Lexend" pitchFamily="2" charset="0"/>
                        </a:rPr>
                        <a:t>£5.0m </a:t>
                      </a:r>
                      <a:endParaRPr lang="en-US" sz="1100" b="1">
                        <a:latin typeface="Lexend" pitchFamily="2" charset="0"/>
                      </a:endParaRP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i="0">
                          <a:latin typeface="Lexend" pitchFamily="2" charset="0"/>
                        </a:rPr>
                        <a:t>-</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2139539"/>
                  </a:ext>
                </a:extLst>
              </a:tr>
            </a:tbl>
          </a:graphicData>
        </a:graphic>
      </p:graphicFrame>
      <p:sp>
        <p:nvSpPr>
          <p:cNvPr id="11" name="Rectangle: Rounded Corners 10">
            <a:extLst>
              <a:ext uri="{FF2B5EF4-FFF2-40B4-BE49-F238E27FC236}">
                <a16:creationId xmlns:a16="http://schemas.microsoft.com/office/drawing/2014/main" id="{AC9636EE-04E6-A54E-DFBF-0C8521B70D3D}"/>
              </a:ext>
            </a:extLst>
          </p:cNvPr>
          <p:cNvSpPr/>
          <p:nvPr/>
        </p:nvSpPr>
        <p:spPr>
          <a:xfrm>
            <a:off x="7724705" y="5774635"/>
            <a:ext cx="4467295" cy="738362"/>
          </a:xfrm>
          <a:prstGeom prst="roundRect">
            <a:avLst>
              <a:gd name="adj" fmla="val 12570"/>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Content Placeholder 2">
            <a:extLst>
              <a:ext uri="{FF2B5EF4-FFF2-40B4-BE49-F238E27FC236}">
                <a16:creationId xmlns:a16="http://schemas.microsoft.com/office/drawing/2014/main" id="{C46B6B49-D6A8-6BFF-BB85-29AF0A5CA6DD}"/>
              </a:ext>
            </a:extLst>
          </p:cNvPr>
          <p:cNvSpPr txBox="1">
            <a:spLocks/>
          </p:cNvSpPr>
          <p:nvPr/>
        </p:nvSpPr>
        <p:spPr>
          <a:xfrm>
            <a:off x="817109" y="6645709"/>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4" name="Content Placeholder 2">
            <a:extLst>
              <a:ext uri="{FF2B5EF4-FFF2-40B4-BE49-F238E27FC236}">
                <a16:creationId xmlns:a16="http://schemas.microsoft.com/office/drawing/2014/main" id="{C4FDE743-6A64-29E8-2A55-B35B666BFC76}"/>
              </a:ext>
            </a:extLst>
          </p:cNvPr>
          <p:cNvSpPr txBox="1">
            <a:spLocks/>
          </p:cNvSpPr>
          <p:nvPr/>
        </p:nvSpPr>
        <p:spPr>
          <a:xfrm>
            <a:off x="817109" y="6477458"/>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6" name="Table 5">
            <a:extLst>
              <a:ext uri="{FF2B5EF4-FFF2-40B4-BE49-F238E27FC236}">
                <a16:creationId xmlns:a16="http://schemas.microsoft.com/office/drawing/2014/main" id="{23DFF654-8CC5-77F2-AF43-D00C72A2DF76}"/>
              </a:ext>
            </a:extLst>
          </p:cNvPr>
          <p:cNvGraphicFramePr>
            <a:graphicFrameLocks noGrp="1"/>
          </p:cNvGraphicFramePr>
          <p:nvPr>
            <p:extLst>
              <p:ext uri="{D42A27DB-BD31-4B8C-83A1-F6EECF244321}">
                <p14:modId xmlns:p14="http://schemas.microsoft.com/office/powerpoint/2010/main" val="2866572193"/>
              </p:ext>
            </p:extLst>
          </p:nvPr>
        </p:nvGraphicFramePr>
        <p:xfrm>
          <a:off x="5690322" y="841526"/>
          <a:ext cx="974297" cy="5146119"/>
        </p:xfrm>
        <a:graphic>
          <a:graphicData uri="http://schemas.openxmlformats.org/drawingml/2006/table">
            <a:tbl>
              <a:tblPr/>
              <a:tblGrid>
                <a:gridCol w="974297">
                  <a:extLst>
                    <a:ext uri="{9D8B030D-6E8A-4147-A177-3AD203B41FA5}">
                      <a16:colId xmlns:a16="http://schemas.microsoft.com/office/drawing/2014/main" val="3292023005"/>
                    </a:ext>
                  </a:extLst>
                </a:gridCol>
              </a:tblGrid>
              <a:tr h="5146119">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164452801"/>
                  </a:ext>
                </a:extLst>
              </a:tr>
            </a:tbl>
          </a:graphicData>
        </a:graphic>
      </p:graphicFrame>
      <p:sp>
        <p:nvSpPr>
          <p:cNvPr id="7" name="Rectangle: Rounded Corners 6">
            <a:extLst>
              <a:ext uri="{FF2B5EF4-FFF2-40B4-BE49-F238E27FC236}">
                <a16:creationId xmlns:a16="http://schemas.microsoft.com/office/drawing/2014/main" id="{C9AA8077-839D-B486-104B-CFB772D57E1D}"/>
              </a:ext>
            </a:extLst>
          </p:cNvPr>
          <p:cNvSpPr/>
          <p:nvPr/>
        </p:nvSpPr>
        <p:spPr>
          <a:xfrm>
            <a:off x="7724705" y="296488"/>
            <a:ext cx="4374616" cy="1155324"/>
          </a:xfrm>
          <a:prstGeom prst="roundRect">
            <a:avLst>
              <a:gd name="adj" fmla="val 10288"/>
            </a:avLst>
          </a:prstGeom>
          <a:solidFill>
            <a:srgbClr val="729D4D">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186F9ED-FD85-EF24-D6E7-FE286DE079C0}"/>
              </a:ext>
            </a:extLst>
          </p:cNvPr>
          <p:cNvSpPr txBox="1"/>
          <p:nvPr/>
        </p:nvSpPr>
        <p:spPr>
          <a:xfrm>
            <a:off x="7784095" y="345003"/>
            <a:ext cx="4224165" cy="938719"/>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Calibri"/>
                <a:cs typeface="Calibri"/>
              </a:rPr>
              <a:t>New homes delivered: </a:t>
            </a:r>
            <a:r>
              <a:rPr lang="en-GB" sz="1100" b="0" i="0" u="none" strike="noStrike">
                <a:solidFill>
                  <a:srgbClr val="000000"/>
                </a:solidFill>
                <a:effectLst/>
                <a:latin typeface="Lexend" pitchFamily="2" charset="0"/>
              </a:rPr>
              <a:t>A 26-unit specialist and affordable development at Shernbroke in Waltham Abbey was successfully completed on 6th March 2024, and residents confirmed by 13th March. All homes scheduled for completion on this measure were delivered in 2023/24.</a:t>
            </a:r>
            <a:endParaRPr kumimoji="0" lang="en-GB" sz="1200" b="1" i="0" u="none" strike="noStrike" kern="1200" cap="none" spc="0" normalizeH="0" baseline="0" noProof="0">
              <a:ln>
                <a:noFill/>
              </a:ln>
              <a:solidFill>
                <a:srgbClr val="000000"/>
              </a:solidFill>
              <a:effectLst/>
              <a:uLnTx/>
              <a:uFillTx/>
              <a:latin typeface="Lexend" pitchFamily="2" charset="0"/>
              <a:ea typeface="Calibri"/>
              <a:cs typeface="Calibri"/>
            </a:endParaRPr>
          </a:p>
        </p:txBody>
      </p:sp>
      <p:sp>
        <p:nvSpPr>
          <p:cNvPr id="5" name="TextBox 4">
            <a:extLst>
              <a:ext uri="{FF2B5EF4-FFF2-40B4-BE49-F238E27FC236}">
                <a16:creationId xmlns:a16="http://schemas.microsoft.com/office/drawing/2014/main" id="{B54CAEAE-781D-5623-5318-BB4146459816}"/>
              </a:ext>
            </a:extLst>
          </p:cNvPr>
          <p:cNvSpPr txBox="1"/>
          <p:nvPr/>
        </p:nvSpPr>
        <p:spPr>
          <a:xfrm>
            <a:off x="7746484" y="1583420"/>
            <a:ext cx="4299389"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cs typeface="Calibri"/>
              </a:rPr>
              <a:t>The number of people benefitting from ECC skills, employability programmes: </a:t>
            </a:r>
            <a:r>
              <a:rPr lang="en-GB" sz="1100">
                <a:solidFill>
                  <a:srgbClr val="000000"/>
                </a:solidFill>
                <a:latin typeface="Lexend" pitchFamily="2" charset="0"/>
                <a:ea typeface="Calibri"/>
                <a:cs typeface="Calibri"/>
              </a:rPr>
              <a:t>There are 4,908 people accessing programmes against the </a:t>
            </a:r>
            <a:r>
              <a:rPr lang="en-GB" sz="1100" i="1">
                <a:solidFill>
                  <a:srgbClr val="000000"/>
                </a:solidFill>
                <a:latin typeface="Lexend" pitchFamily="2" charset="0"/>
                <a:ea typeface="Calibri"/>
                <a:cs typeface="Calibri"/>
              </a:rPr>
              <a:t>academic year </a:t>
            </a:r>
            <a:r>
              <a:rPr lang="en-GB" sz="1100">
                <a:solidFill>
                  <a:srgbClr val="000000"/>
                </a:solidFill>
                <a:latin typeface="Lexend" pitchFamily="2" charset="0"/>
                <a:ea typeface="Calibri"/>
                <a:cs typeface="Calibri"/>
              </a:rPr>
              <a:t>against a target of 6,825. A 15.7% increase on Q3. The schemes include Multiply, Apprenticeships and Entry Level up to Level 5 Qualifications. </a:t>
            </a:r>
            <a:endParaRPr lang="en-GB" sz="1100" b="1">
              <a:solidFill>
                <a:srgbClr val="000000"/>
              </a:solidFill>
              <a:latin typeface="Lexend" pitchFamily="2" charset="0"/>
              <a:ea typeface="Calibri"/>
              <a:cs typeface="Calibri"/>
            </a:endParaRPr>
          </a:p>
        </p:txBody>
      </p:sp>
      <p:sp>
        <p:nvSpPr>
          <p:cNvPr id="12" name="TextBox 11">
            <a:extLst>
              <a:ext uri="{FF2B5EF4-FFF2-40B4-BE49-F238E27FC236}">
                <a16:creationId xmlns:a16="http://schemas.microsoft.com/office/drawing/2014/main" id="{040A8CA7-68D9-F79E-F072-44D75E4E6FDB}"/>
              </a:ext>
            </a:extLst>
          </p:cNvPr>
          <p:cNvSpPr txBox="1"/>
          <p:nvPr/>
        </p:nvSpPr>
        <p:spPr>
          <a:xfrm>
            <a:off x="7808657" y="3002193"/>
            <a:ext cx="4299389" cy="2511376"/>
          </a:xfrm>
          <a:prstGeom prst="rect">
            <a:avLst/>
          </a:prstGeom>
          <a:noFill/>
        </p:spPr>
        <p:txBody>
          <a:bodyPr wrap="square" lIns="0" tIns="0" rIns="0" bIns="0" rtlCol="0" anchor="t">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cs typeface="Calibri"/>
              </a:rPr>
              <a:t>Jobs created directly through ECC programmes: </a:t>
            </a:r>
          </a:p>
          <a:p>
            <a:pPr>
              <a:defRPr/>
            </a:pPr>
            <a:r>
              <a:rPr lang="en-GB" sz="1100">
                <a:solidFill>
                  <a:srgbClr val="000000"/>
                </a:solidFill>
                <a:latin typeface="Lexend" pitchFamily="2" charset="0"/>
                <a:ea typeface="Calibri"/>
                <a:cs typeface="Calibri"/>
              </a:rPr>
              <a:t>There has been an increase of 130 jobs in Q4 to a total 683 against a target of 815. This total includes: </a:t>
            </a:r>
            <a:endParaRPr lang="en-GB" sz="1100">
              <a:latin typeface="Lexend" pitchFamily="2" charset="0"/>
              <a:ea typeface="Calibri"/>
              <a:cs typeface="Calibri"/>
            </a:endParaRPr>
          </a:p>
          <a:p>
            <a:pPr marL="171450" indent="-171450">
              <a:buFont typeface="Arial" panose="020B0604020202020204" pitchFamily="34" charset="0"/>
              <a:buChar char="•"/>
              <a:defRPr/>
            </a:pPr>
            <a:r>
              <a:rPr lang="en-GB" sz="1100">
                <a:solidFill>
                  <a:srgbClr val="000000"/>
                </a:solidFill>
                <a:latin typeface="Lexend" pitchFamily="2" charset="0"/>
                <a:ea typeface="Calibri"/>
                <a:cs typeface="Calibri"/>
              </a:rPr>
              <a:t>107 jobs created and safeguarded by the Business Support contract. A total of 407 against a target of 550.</a:t>
            </a:r>
            <a:endParaRPr lang="en-GB" sz="1100">
              <a:latin typeface="Lexend" pitchFamily="2" charset="0"/>
              <a:ea typeface="Calibri"/>
              <a:cs typeface="Calibri"/>
            </a:endParaRPr>
          </a:p>
          <a:p>
            <a:pPr marL="171450" indent="-171450">
              <a:buFont typeface="Arial" panose="020B0604020202020204" pitchFamily="34" charset="0"/>
              <a:buChar char="•"/>
              <a:defRPr/>
            </a:pPr>
            <a:r>
              <a:rPr lang="en-GB" sz="1100">
                <a:solidFill>
                  <a:srgbClr val="000000"/>
                </a:solidFill>
                <a:latin typeface="Lexend" pitchFamily="2" charset="0"/>
                <a:ea typeface="Calibri"/>
                <a:cs typeface="Calibri"/>
              </a:rPr>
              <a:t>Entry Level roles remain at 276  against a target of 265.</a:t>
            </a:r>
          </a:p>
          <a:p>
            <a:pPr marL="171450" indent="-171450">
              <a:buFont typeface="Arial" panose="020B0604020202020204" pitchFamily="34" charset="0"/>
              <a:buChar char="•"/>
              <a:defRPr/>
            </a:pPr>
            <a:r>
              <a:rPr lang="en-GB" sz="1100">
                <a:solidFill>
                  <a:srgbClr val="000000"/>
                </a:solidFill>
                <a:latin typeface="Lexend" pitchFamily="2" charset="0"/>
                <a:ea typeface="+mn-lt"/>
                <a:cs typeface="+mn-lt"/>
              </a:rPr>
              <a:t>23 jobs have been created in 2024 within ECC as part of the Entry to Work programme. The Team are currently waiting for further funding to be agreed before targets for the 2024 calendar year can be agreed.   </a:t>
            </a:r>
          </a:p>
          <a:p>
            <a:pPr>
              <a:defRPr/>
            </a:pPr>
            <a:r>
              <a:rPr lang="en-GB" sz="1100">
                <a:solidFill>
                  <a:srgbClr val="000000"/>
                </a:solidFill>
                <a:latin typeface="Lexend" pitchFamily="2" charset="0"/>
                <a:ea typeface="+mn-lt"/>
                <a:cs typeface="+mn-lt"/>
              </a:rPr>
              <a:t>The Business Support Contract concludes in June, with a new contract being procured. While performance for 2023/24 is lower than the annual target, overperformance in previous years means that the contract target of 1,550 was met.</a:t>
            </a:r>
            <a:endParaRPr lang="en-GB" sz="1100">
              <a:latin typeface="Lexend" pitchFamily="2" charset="0"/>
              <a:ea typeface="+mn-lt"/>
              <a:cs typeface="+mn-lt"/>
            </a:endParaRPr>
          </a:p>
          <a:p>
            <a:pPr>
              <a:defRPr/>
            </a:pPr>
            <a:endParaRPr lang="en-GB" sz="1100">
              <a:solidFill>
                <a:srgbClr val="000000"/>
              </a:solidFill>
              <a:latin typeface="Lexend" pitchFamily="2"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Lexend" pitchFamily="2" charset="0"/>
              <a:cs typeface="Calibri"/>
            </a:endParaRPr>
          </a:p>
          <a:p>
            <a:pPr fontAlgn="base">
              <a:defRPr/>
            </a:pPr>
            <a:endParaRPr lang="en-GB" sz="1100" b="1"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100" b="0" i="0">
                <a:solidFill>
                  <a:srgbClr val="000000"/>
                </a:solidFill>
                <a:effectLst/>
                <a:latin typeface="Lexend" pitchFamily="2" charset="0"/>
              </a:rPr>
              <a:t>​</a:t>
            </a:r>
            <a:endParaRPr kumimoji="0" lang="en-GB" sz="1100" b="1"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Calibri"/>
              <a:cs typeface="Calibri"/>
            </a:endParaRPr>
          </a:p>
        </p:txBody>
      </p:sp>
      <p:sp>
        <p:nvSpPr>
          <p:cNvPr id="8" name="TextBox 7">
            <a:extLst>
              <a:ext uri="{FF2B5EF4-FFF2-40B4-BE49-F238E27FC236}">
                <a16:creationId xmlns:a16="http://schemas.microsoft.com/office/drawing/2014/main" id="{E9062454-73A0-71CC-14D8-AEAA5CAEC3AE}"/>
              </a:ext>
            </a:extLst>
          </p:cNvPr>
          <p:cNvSpPr txBox="1"/>
          <p:nvPr/>
        </p:nvSpPr>
        <p:spPr>
          <a:xfrm>
            <a:off x="7746484" y="5932530"/>
            <a:ext cx="4224165"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rPr>
              <a:t>Infrastructure investment secured from developers £m (via S106): </a:t>
            </a:r>
            <a:r>
              <a:rPr lang="en-GB" sz="1100">
                <a:solidFill>
                  <a:srgbClr val="000000"/>
                </a:solidFill>
                <a:latin typeface="Lexend" pitchFamily="2" charset="0"/>
              </a:rPr>
              <a:t>The total s106 monies for </a:t>
            </a:r>
            <a:r>
              <a:rPr lang="en-GB" sz="1100">
                <a:solidFill>
                  <a:srgbClr val="000000"/>
                </a:solidFill>
                <a:latin typeface="Lexend" pitchFamily="2" charset="0"/>
                <a:ea typeface="+mn-lt"/>
                <a:cs typeface="+mn-lt"/>
              </a:rPr>
              <a:t>23/24 was £20.2m.</a:t>
            </a:r>
          </a:p>
        </p:txBody>
      </p:sp>
    </p:spTree>
    <p:extLst>
      <p:ext uri="{BB962C8B-B14F-4D97-AF65-F5344CB8AC3E}">
        <p14:creationId xmlns:p14="http://schemas.microsoft.com/office/powerpoint/2010/main" val="58804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55A341B8B918418B462AA66C7759DC" ma:contentTypeVersion="17" ma:contentTypeDescription="Create a new document." ma:contentTypeScope="" ma:versionID="9460199e66202d019ae52798ac2ed017">
  <xsd:schema xmlns:xsd="http://www.w3.org/2001/XMLSchema" xmlns:xs="http://www.w3.org/2001/XMLSchema" xmlns:p="http://schemas.microsoft.com/office/2006/metadata/properties" xmlns:ns2="d3818990-bcc1-4954-af32-f1ae754c1c6d" xmlns:ns3="642d6d66-e6b9-4ef5-9ab9-c2e21e28b804" xmlns:ns4="6a461f78-e7a2-485a-8a47-5fc604b04102" targetNamespace="http://schemas.microsoft.com/office/2006/metadata/properties" ma:root="true" ma:fieldsID="22c9198e3dc2e316f65fd5ce650aa8e0" ns2:_="" ns3:_="" ns4:_="">
    <xsd:import namespace="d3818990-bcc1-4954-af32-f1ae754c1c6d"/>
    <xsd:import namespace="642d6d66-e6b9-4ef5-9ab9-c2e21e28b804"/>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18990-bcc1-4954-af32-f1ae754c1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2d6d66-e6b9-4ef5-9ab9-c2e21e28b8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3a2e1c3-d4ea-4cd2-be41-2778c50d78ad}" ma:internalName="TaxCatchAll" ma:showField="CatchAllData" ma:web="642d6d66-e6b9-4ef5-9ab9-c2e21e28b8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d3818990-bcc1-4954-af32-f1ae754c1c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3FC3A9-7AE6-44FE-A455-3857E1E2237A}">
  <ds:schemaRefs>
    <ds:schemaRef ds:uri="642d6d66-e6b9-4ef5-9ab9-c2e21e28b804"/>
    <ds:schemaRef ds:uri="6a461f78-e7a2-485a-8a47-5fc604b04102"/>
    <ds:schemaRef ds:uri="d3818990-bcc1-4954-af32-f1ae754c1c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753E8F-FEEB-413B-9415-40418AEDE461}">
  <ds:schemaRefs>
    <ds:schemaRef ds:uri="http://schemas.microsoft.com/sharepoint/v3/contenttype/forms"/>
  </ds:schemaRefs>
</ds:datastoreItem>
</file>

<file path=customXml/itemProps3.xml><?xml version="1.0" encoding="utf-8"?>
<ds:datastoreItem xmlns:ds="http://schemas.openxmlformats.org/officeDocument/2006/customXml" ds:itemID="{F8116C69-9091-4333-993D-AF82FCB5BCD5}">
  <ds:schemaRefs>
    <ds:schemaRef ds:uri="6a461f78-e7a2-485a-8a47-5fc604b04102"/>
    <ds:schemaRef ds:uri="http://schemas.microsoft.com/office/infopath/2007/PartnerControl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d3818990-bcc1-4954-af32-f1ae754c1c6d"/>
    <ds:schemaRef ds:uri="642d6d66-e6b9-4ef5-9ab9-c2e21e28b804"/>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113</TotalTime>
  <Words>6955</Words>
  <Application>Microsoft Office PowerPoint</Application>
  <PresentationFormat>Widescreen</PresentationFormat>
  <Paragraphs>1343</Paragraphs>
  <Slides>29</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Calibri Light</vt:lpstr>
      <vt:lpstr>Lexend</vt:lpstr>
      <vt:lpstr>Wingdings 3</vt:lpstr>
      <vt:lpstr>Office Theme</vt:lpstr>
      <vt:lpstr>1_Office Theme</vt:lpstr>
      <vt:lpstr>2_Office Theme</vt:lpstr>
      <vt:lpstr>PowerPoint Presentation</vt:lpstr>
      <vt:lpstr>PowerPoint Presentation</vt:lpstr>
      <vt:lpstr>PowerPoint Presentation</vt:lpstr>
      <vt:lpstr>Strategic Performance </vt:lpstr>
      <vt:lpstr>PowerPoint Presentation</vt:lpstr>
      <vt:lpstr>PowerPoint Presentation</vt:lpstr>
      <vt:lpstr>PowerPoint Presentation</vt:lpstr>
      <vt:lpstr>Strategic Performance Measures  2023/24 outturns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Corporate Performance Report March 2024</vt:lpstr>
      <vt:lpstr>PowerPoint Presentation</vt:lpstr>
      <vt:lpstr>PowerPoint Presentation</vt:lpstr>
      <vt:lpstr>PowerPoint Presentation</vt:lpstr>
      <vt:lpstr>PowerPoint Presentation</vt:lpstr>
      <vt:lpstr>PowerPoint Presentation</vt:lpstr>
      <vt:lpstr>PowerPoint Presentation</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Thomas</dc:creator>
  <cp:lastModifiedBy>Lou Thomas - Senior Performance Advisor</cp:lastModifiedBy>
  <cp:revision>9</cp:revision>
  <cp:lastPrinted>2024-06-12T08:54:17Z</cp:lastPrinted>
  <dcterms:created xsi:type="dcterms:W3CDTF">2024-04-03T18:35:36Z</dcterms:created>
  <dcterms:modified xsi:type="dcterms:W3CDTF">2024-08-01T14:28:47Z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2024-04-03T19:41:42Z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7b1483f4-3d4c-432a-be9f-cd57b51f0feb</vt:lpwstr>
  </property>
  <property fmtid="{D5CDD505-2E9C-101B-9397-08002B2CF9AE}" pid="8" name="MSIP_Label_39d8be9e-c8d9-4b9c-bd40-2c27cc7ea2e6_ContentBits">
    <vt:lpwstr>0</vt:lpwstr>
  </property>
  <property fmtid="{D5CDD505-2E9C-101B-9397-08002B2CF9AE}" pid="9" name="ContentTypeId">
    <vt:lpwstr>0x010100C755A341B8B918418B462AA66C7759DC</vt:lpwstr>
  </property>
  <property fmtid="{D5CDD505-2E9C-101B-9397-08002B2CF9AE}" pid="10" name="MediaServiceImageTags">
    <vt:lpwstr/>
  </property>
</Properties>
</file>