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1" r:id="rId5"/>
    <p:sldMasterId id="2147483741" r:id="rId6"/>
  </p:sldMasterIdLst>
  <p:notesMasterIdLst>
    <p:notesMasterId r:id="rId51"/>
  </p:notesMasterIdLst>
  <p:sldIdLst>
    <p:sldId id="2134804757" r:id="rId7"/>
    <p:sldId id="2134804830" r:id="rId8"/>
    <p:sldId id="2134804766" r:id="rId9"/>
    <p:sldId id="2134804842" r:id="rId10"/>
    <p:sldId id="2134804829" r:id="rId11"/>
    <p:sldId id="2134804815" r:id="rId12"/>
    <p:sldId id="393" r:id="rId13"/>
    <p:sldId id="2134804752" r:id="rId14"/>
    <p:sldId id="2134804785" r:id="rId15"/>
    <p:sldId id="374" r:id="rId16"/>
    <p:sldId id="2134804838" r:id="rId17"/>
    <p:sldId id="366" r:id="rId18"/>
    <p:sldId id="2134804833" r:id="rId19"/>
    <p:sldId id="2134804831" r:id="rId20"/>
    <p:sldId id="2134804837" r:id="rId21"/>
    <p:sldId id="2134804836" r:id="rId22"/>
    <p:sldId id="2134804841" r:id="rId23"/>
    <p:sldId id="2134804828" r:id="rId24"/>
    <p:sldId id="2134804805" r:id="rId25"/>
    <p:sldId id="2134804808" r:id="rId26"/>
    <p:sldId id="2134804816" r:id="rId27"/>
    <p:sldId id="2134804802" r:id="rId28"/>
    <p:sldId id="2134804822" r:id="rId29"/>
    <p:sldId id="2134804813" r:id="rId30"/>
    <p:sldId id="2134804824" r:id="rId31"/>
    <p:sldId id="2134804840" r:id="rId32"/>
    <p:sldId id="2134592665" r:id="rId33"/>
    <p:sldId id="278" r:id="rId34"/>
    <p:sldId id="2134804777" r:id="rId35"/>
    <p:sldId id="2134804817" r:id="rId36"/>
    <p:sldId id="2134804791" r:id="rId37"/>
    <p:sldId id="362" r:id="rId38"/>
    <p:sldId id="361" r:id="rId39"/>
    <p:sldId id="2134804819" r:id="rId40"/>
    <p:sldId id="364" r:id="rId41"/>
    <p:sldId id="2134804818" r:id="rId42"/>
    <p:sldId id="367" r:id="rId43"/>
    <p:sldId id="365" r:id="rId44"/>
    <p:sldId id="2134804820" r:id="rId45"/>
    <p:sldId id="363" r:id="rId46"/>
    <p:sldId id="2134804780" r:id="rId47"/>
    <p:sldId id="2134804778" r:id="rId48"/>
    <p:sldId id="2134804783" r:id="rId49"/>
    <p:sldId id="2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1581F2-CC90-4320-BD9C-0274CFBCDB02}">
          <p14:sldIdLst>
            <p14:sldId id="2134804757"/>
            <p14:sldId id="2134804830"/>
          </p14:sldIdLst>
        </p14:section>
        <p14:section name="The Essex Story" id="{BD7F07C7-EAD7-479A-B872-F5D135690BEB}">
          <p14:sldIdLst>
            <p14:sldId id="2134804766"/>
            <p14:sldId id="2134804842"/>
            <p14:sldId id="2134804829"/>
            <p14:sldId id="2134804815"/>
          </p14:sldIdLst>
        </p14:section>
        <p14:section name="Operating Context" id="{F73E9764-FFA7-40C8-9666-51C8D94A536C}">
          <p14:sldIdLst>
            <p14:sldId id="393"/>
            <p14:sldId id="2134804752"/>
            <p14:sldId id="2134804785"/>
            <p14:sldId id="374"/>
            <p14:sldId id="2134804838"/>
            <p14:sldId id="366"/>
          </p14:sldIdLst>
        </p14:section>
        <p14:section name="Strategic Priorities" id="{F7C4709B-A4D2-4E26-BC4F-1F958891D5B0}">
          <p14:sldIdLst>
            <p14:sldId id="2134804833"/>
          </p14:sldIdLst>
        </p14:section>
        <p14:section name="Equalities" id="{30290A11-1CE1-45A1-ABB2-319755910104}">
          <p14:sldIdLst>
            <p14:sldId id="2134804831"/>
            <p14:sldId id="2134804837"/>
          </p14:sldIdLst>
        </p14:section>
        <p14:section name="Spotlight" id="{53C9AF7A-140F-47C4-96BF-A66DED65F8D1}">
          <p14:sldIdLst/>
        </p14:section>
        <p14:section name="Oflog Measures" id="{4E6844A4-42A1-4AFC-A359-BCABEA159D8B}">
          <p14:sldIdLst>
            <p14:sldId id="2134804836"/>
            <p14:sldId id="2134804841"/>
            <p14:sldId id="2134804828"/>
          </p14:sldIdLst>
        </p14:section>
        <p14:section name="Highways" id="{0CEDAA6E-7C61-4581-91FC-03F50965516C}">
          <p14:sldIdLst>
            <p14:sldId id="2134804805"/>
            <p14:sldId id="2134804808"/>
            <p14:sldId id="2134804816"/>
            <p14:sldId id="2134804802"/>
            <p14:sldId id="2134804822"/>
            <p14:sldId id="2134804813"/>
            <p14:sldId id="2134804824"/>
          </p14:sldIdLst>
        </p14:section>
        <p14:section name="Performance reporting update" id="{CBF8EC5C-A5ED-4D55-858D-8BF135DCAB64}">
          <p14:sldIdLst>
            <p14:sldId id="2134804840"/>
            <p14:sldId id="2134592665"/>
            <p14:sldId id="278"/>
          </p14:sldIdLst>
        </p14:section>
        <p14:section name="Strategic indicators" id="{F9D3291B-ED58-4310-950D-F07F24B7C06E}">
          <p14:sldIdLst>
            <p14:sldId id="2134804777"/>
            <p14:sldId id="2134804817"/>
          </p14:sldIdLst>
        </p14:section>
        <p14:section name="Performance Annex" id="{BBADB0D6-F658-4B07-8E84-67F7D20D7FA2}">
          <p14:sldIdLst>
            <p14:sldId id="2134804791"/>
            <p14:sldId id="362"/>
            <p14:sldId id="361"/>
            <p14:sldId id="2134804819"/>
            <p14:sldId id="364"/>
            <p14:sldId id="2134804818"/>
            <p14:sldId id="367"/>
            <p14:sldId id="365"/>
            <p14:sldId id="2134804820"/>
            <p14:sldId id="363"/>
          </p14:sldIdLst>
        </p14:section>
        <p14:section name="Oflog measures annex" id="{7E4ACDF7-AC6F-4C23-990A-A945DB79811C}">
          <p14:sldIdLst>
            <p14:sldId id="2134804780"/>
            <p14:sldId id="2134804778"/>
            <p14:sldId id="2134804783"/>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79826-E2CF-0E53-B8A2-344BE61B49CF}" name="Alex Pleasance - Junior Performance Analyst" initials="APJPA" userId="S::Alex.Pleasance@essex.gov.uk::942de0be-5442-4e91-86e1-2823d99b9c25" providerId="AD"/>
  <p188:author id="{64C97F59-7430-4586-CE97-BF36FD57FC22}" name="Louisa Thomas - Senior Performance Analyst" initials="LTSPA" userId="S::Louisa.Thomas@essex.gov.uk::5fdbd119-7cb5-4ff6-8556-a15e7a2ac5c2" providerId="AD"/>
  <p188:author id="{EC7D5CB7-FC3B-6646-B536-F1904210AAB6}" name="Rachel Newby - Senior Analytics Designer" initials="RNSAD" userId="S::Rachel.Newby@essex.gov.uk::b87170eb-29ae-461d-94c0-4c103f3137e5" providerId="AD"/>
  <p188:author id="{8213DBB7-7DE3-1446-E9CE-E58AE42FD9C0}" name="Louisa Thomas - Senior Performance Analyst" initials="LA" userId="S::louisa.thomas@essex.gov.uk::5fdbd119-7cb5-4ff6-8556-a15e7a2ac5c2" providerId="AD"/>
  <p188:author id="{B42E42DF-E6AD-B454-E9A2-07C5D111A286}" name="Alex Pleasance - Junior Performance Analyst" initials="AA" userId="S::alex.pleasance@essex.gov.uk::942de0be-5442-4e91-86e1-2823d99b9c25" providerId="AD"/>
  <p188:author id="{BD5994F2-8B02-1223-ADDC-FEEC68F59554}" name="Suzanne Barcz - Head of Performance and Business Intelligence" initials="SBHoPaBI" userId="S::Suzanne.Barcz@essex.gov.uk::eb93fd6c-0932-43ca-9b4a-0a767df423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D4D"/>
    <a:srgbClr val="DE0035"/>
    <a:srgbClr val="EA8F16"/>
    <a:srgbClr val="CCFF99"/>
    <a:srgbClr val="FFFF00"/>
    <a:srgbClr val="F2F2F2"/>
    <a:srgbClr val="E40037"/>
    <a:srgbClr val="E6060B"/>
    <a:srgbClr val="47856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8CCB0-A2B8-4DD7-8F7E-2D8AA060B721}" v="1" dt="2024-03-15T14:53:09.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67"/>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ssexcountycouncil.sharepoint.com/sites/O365-ResearchandInsight/Shared%20Documents/General/Projects/Residents%20Panel%20quarterly%20tracker/2023/Spine%20Chart%20template%20(for%20performance%20report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results%20for%20slides%202022-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results%20for%20slides%202022-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results%20for%20slides%202022-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results%20for%20slides%202022-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results%20for%20slides%202022-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NHT%202022%20All%20Authority%20Results%20Download%20for%202022%20Indicators%20updated.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ways%2023-24%20budget%20breakdown%20for%20Corp%20pack.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essexcountycouncil-my.sharepoint.com/personal/stuart_greenham_essex_gov_uk/Documents/Documents/Highways%20benchmarking%202023/road%20conditions%20-%20future%20projection%20and%20funding%20v2%2022-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ouisa.thomas\AppData\Local\Microsoft\Windows\INetCache\Content.Outlook\RQZNLKXG\road%20conditions%20-%20future%20projection%20and%20funding%20v2%2022-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ouisa.thomas\AppData\Local\Microsoft\Windows\INetCache\Content.Outlook\RQZNLKXG\Monthly%20Highways%20Claims%20Report%20-%20October%202023.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essexcountycouncil.sharepoint.com/sites/O365-ResearchandInsight/Shared%20Documents/General/Projects/Residents%20Panel%20quarterly%20tracker/2023/Spine%20Chart%20template%20(for%20performance%20reporting).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840386814617449"/>
          <c:y val="0.39471445655173565"/>
          <c:w val="0.31915108267716535"/>
          <c:h val="0.47872659456652344"/>
        </c:manualLayout>
      </c:layout>
      <c:doughnutChart>
        <c:varyColors val="1"/>
        <c:ser>
          <c:idx val="0"/>
          <c:order val="0"/>
          <c:tx>
            <c:strRef>
              <c:f>Sheet1!$B$1</c:f>
              <c:strCache>
                <c:ptCount val="1"/>
                <c:pt idx="0">
                  <c:v>segments </c:v>
                </c:pt>
              </c:strCache>
            </c:strRef>
          </c:tx>
          <c:spPr>
            <a:solidFill>
              <a:srgbClr val="729D4D"/>
            </a:solidFill>
          </c:spPr>
          <c:dPt>
            <c:idx val="0"/>
            <c:bubble3D val="0"/>
            <c:spPr>
              <a:solidFill>
                <a:srgbClr val="729D4D"/>
              </a:solidFill>
              <a:ln w="19050">
                <a:solidFill>
                  <a:schemeClr val="lt1"/>
                </a:solidFill>
              </a:ln>
              <a:effectLst/>
            </c:spPr>
            <c:extLst>
              <c:ext xmlns:c16="http://schemas.microsoft.com/office/drawing/2014/chart" uri="{C3380CC4-5D6E-409C-BE32-E72D297353CC}">
                <c16:uniqueId val="{00000001-F14F-4CD6-95DC-0FB42776F39F}"/>
              </c:ext>
            </c:extLst>
          </c:dPt>
          <c:dPt>
            <c:idx val="1"/>
            <c:bubble3D val="0"/>
            <c:spPr>
              <a:solidFill>
                <a:srgbClr val="729D4D"/>
              </a:solidFill>
              <a:ln w="19050">
                <a:solidFill>
                  <a:schemeClr val="lt1"/>
                </a:solidFill>
              </a:ln>
              <a:effectLst/>
            </c:spPr>
            <c:extLst>
              <c:ext xmlns:c16="http://schemas.microsoft.com/office/drawing/2014/chart" uri="{C3380CC4-5D6E-409C-BE32-E72D297353CC}">
                <c16:uniqueId val="{00000003-F14F-4CD6-95DC-0FB42776F39F}"/>
              </c:ext>
            </c:extLst>
          </c:dPt>
          <c:dPt>
            <c:idx val="2"/>
            <c:bubble3D val="0"/>
            <c:spPr>
              <a:solidFill>
                <a:srgbClr val="729D4D"/>
              </a:solidFill>
              <a:ln w="19050">
                <a:solidFill>
                  <a:schemeClr val="lt1"/>
                </a:solidFill>
              </a:ln>
              <a:effectLst/>
            </c:spPr>
            <c:extLst>
              <c:ext xmlns:c16="http://schemas.microsoft.com/office/drawing/2014/chart" uri="{C3380CC4-5D6E-409C-BE32-E72D297353CC}">
                <c16:uniqueId val="{00000005-F14F-4CD6-95DC-0FB42776F39F}"/>
              </c:ext>
            </c:extLst>
          </c:dPt>
          <c:dPt>
            <c:idx val="3"/>
            <c:bubble3D val="0"/>
            <c:spPr>
              <a:solidFill>
                <a:srgbClr val="729D4D"/>
              </a:solidFill>
              <a:ln w="19050">
                <a:solidFill>
                  <a:schemeClr val="lt1"/>
                </a:solidFill>
              </a:ln>
              <a:effectLst/>
            </c:spPr>
            <c:extLst>
              <c:ext xmlns:c16="http://schemas.microsoft.com/office/drawing/2014/chart" uri="{C3380CC4-5D6E-409C-BE32-E72D297353CC}">
                <c16:uniqueId val="{00000007-F14F-4CD6-95DC-0FB42776F39F}"/>
              </c:ext>
            </c:extLst>
          </c:dPt>
          <c:dPt>
            <c:idx val="4"/>
            <c:bubble3D val="0"/>
            <c:spPr>
              <a:solidFill>
                <a:srgbClr val="729D4D"/>
              </a:solidFill>
              <a:ln w="19050">
                <a:solidFill>
                  <a:schemeClr val="lt1"/>
                </a:solidFill>
              </a:ln>
              <a:effectLst/>
            </c:spPr>
            <c:extLst>
              <c:ext xmlns:c16="http://schemas.microsoft.com/office/drawing/2014/chart" uri="{C3380CC4-5D6E-409C-BE32-E72D297353CC}">
                <c16:uniqueId val="{00000009-F14F-4CD6-95DC-0FB42776F39F}"/>
              </c:ext>
            </c:extLst>
          </c:dPt>
          <c:dPt>
            <c:idx val="5"/>
            <c:bubble3D val="0"/>
            <c:spPr>
              <a:solidFill>
                <a:srgbClr val="729D4D"/>
              </a:solidFill>
              <a:ln w="19050">
                <a:solidFill>
                  <a:schemeClr val="lt1"/>
                </a:solidFill>
              </a:ln>
              <a:effectLst/>
            </c:spPr>
            <c:extLst>
              <c:ext xmlns:c16="http://schemas.microsoft.com/office/drawing/2014/chart" uri="{C3380CC4-5D6E-409C-BE32-E72D297353CC}">
                <c16:uniqueId val="{0000000B-F14F-4CD6-95DC-0FB42776F39F}"/>
              </c:ext>
            </c:extLst>
          </c:dPt>
          <c:dPt>
            <c:idx val="6"/>
            <c:bubble3D val="0"/>
            <c:spPr>
              <a:solidFill>
                <a:srgbClr val="729D4D"/>
              </a:solidFill>
              <a:ln w="19050">
                <a:solidFill>
                  <a:schemeClr val="lt1"/>
                </a:solidFill>
              </a:ln>
              <a:effectLst/>
            </c:spPr>
            <c:extLst>
              <c:ext xmlns:c16="http://schemas.microsoft.com/office/drawing/2014/chart" uri="{C3380CC4-5D6E-409C-BE32-E72D297353CC}">
                <c16:uniqueId val="{0000000D-F14F-4CD6-95DC-0FB42776F39F}"/>
              </c:ext>
            </c:extLst>
          </c:dPt>
          <c:dPt>
            <c:idx val="7"/>
            <c:bubble3D val="0"/>
            <c:spPr>
              <a:solidFill>
                <a:srgbClr val="729D4D"/>
              </a:solidFill>
              <a:ln w="19050">
                <a:solidFill>
                  <a:schemeClr val="lt1"/>
                </a:solidFill>
              </a:ln>
              <a:effectLst/>
            </c:spPr>
            <c:extLst>
              <c:ext xmlns:c16="http://schemas.microsoft.com/office/drawing/2014/chart" uri="{C3380CC4-5D6E-409C-BE32-E72D297353CC}">
                <c16:uniqueId val="{0000000F-F14F-4CD6-95DC-0FB42776F39F}"/>
              </c:ext>
            </c:extLst>
          </c:dPt>
          <c:dPt>
            <c:idx val="8"/>
            <c:bubble3D val="0"/>
            <c:spPr>
              <a:solidFill>
                <a:srgbClr val="729D4D"/>
              </a:solidFill>
              <a:ln w="19050">
                <a:solidFill>
                  <a:schemeClr val="lt1"/>
                </a:solidFill>
              </a:ln>
              <a:effectLst/>
            </c:spPr>
            <c:extLst>
              <c:ext xmlns:c16="http://schemas.microsoft.com/office/drawing/2014/chart" uri="{C3380CC4-5D6E-409C-BE32-E72D297353CC}">
                <c16:uniqueId val="{00000011-F14F-4CD6-95DC-0FB42776F39F}"/>
              </c:ext>
            </c:extLst>
          </c:dPt>
          <c:dPt>
            <c:idx val="9"/>
            <c:bubble3D val="0"/>
            <c:spPr>
              <a:solidFill>
                <a:srgbClr val="729D4D"/>
              </a:solidFill>
              <a:ln w="19050">
                <a:solidFill>
                  <a:schemeClr val="lt1"/>
                </a:solidFill>
              </a:ln>
              <a:effectLst/>
            </c:spPr>
            <c:extLst>
              <c:ext xmlns:c16="http://schemas.microsoft.com/office/drawing/2014/chart" uri="{C3380CC4-5D6E-409C-BE32-E72D297353CC}">
                <c16:uniqueId val="{00000013-F14F-4CD6-95DC-0FB42776F39F}"/>
              </c:ext>
            </c:extLst>
          </c:dPt>
          <c:dPt>
            <c:idx val="10"/>
            <c:bubble3D val="0"/>
            <c:spPr>
              <a:solidFill>
                <a:srgbClr val="729D4D"/>
              </a:solidFill>
              <a:ln w="19050">
                <a:solidFill>
                  <a:schemeClr val="lt1"/>
                </a:solidFill>
              </a:ln>
              <a:effectLst/>
            </c:spPr>
            <c:extLst>
              <c:ext xmlns:c16="http://schemas.microsoft.com/office/drawing/2014/chart" uri="{C3380CC4-5D6E-409C-BE32-E72D297353CC}">
                <c16:uniqueId val="{00000015-F14F-4CD6-95DC-0FB42776F39F}"/>
              </c:ext>
            </c:extLst>
          </c:dPt>
          <c:dPt>
            <c:idx val="11"/>
            <c:bubble3D val="0"/>
            <c:spPr>
              <a:solidFill>
                <a:srgbClr val="729D4D"/>
              </a:solidFill>
              <a:ln w="19050">
                <a:solidFill>
                  <a:schemeClr val="lt1"/>
                </a:solidFill>
              </a:ln>
              <a:effectLst/>
            </c:spPr>
            <c:extLst>
              <c:ext xmlns:c16="http://schemas.microsoft.com/office/drawing/2014/chart" uri="{C3380CC4-5D6E-409C-BE32-E72D297353CC}">
                <c16:uniqueId val="{00000017-F14F-4CD6-95DC-0FB42776F39F}"/>
              </c:ext>
            </c:extLst>
          </c:dPt>
          <c:dPt>
            <c:idx val="12"/>
            <c:bubble3D val="0"/>
            <c:spPr>
              <a:solidFill>
                <a:srgbClr val="729D4D"/>
              </a:solidFill>
              <a:ln w="19050">
                <a:solidFill>
                  <a:schemeClr val="lt1"/>
                </a:solidFill>
              </a:ln>
              <a:effectLst/>
            </c:spPr>
            <c:extLst>
              <c:ext xmlns:c16="http://schemas.microsoft.com/office/drawing/2014/chart" uri="{C3380CC4-5D6E-409C-BE32-E72D297353CC}">
                <c16:uniqueId val="{00000019-F14F-4CD6-95DC-0FB42776F39F}"/>
              </c:ext>
            </c:extLst>
          </c:dPt>
          <c:dPt>
            <c:idx val="13"/>
            <c:bubble3D val="0"/>
            <c:spPr>
              <a:solidFill>
                <a:srgbClr val="729D4D"/>
              </a:solidFill>
              <a:ln w="19050">
                <a:solidFill>
                  <a:schemeClr val="lt1"/>
                </a:solidFill>
              </a:ln>
              <a:effectLst/>
            </c:spPr>
            <c:extLst>
              <c:ext xmlns:c16="http://schemas.microsoft.com/office/drawing/2014/chart" uri="{C3380CC4-5D6E-409C-BE32-E72D297353CC}">
                <c16:uniqueId val="{0000001B-F14F-4CD6-95DC-0FB42776F39F}"/>
              </c:ext>
            </c:extLst>
          </c:dPt>
          <c:dPt>
            <c:idx val="14"/>
            <c:bubble3D val="0"/>
            <c:spPr>
              <a:solidFill>
                <a:srgbClr val="729D4D"/>
              </a:solidFill>
              <a:ln w="19050">
                <a:solidFill>
                  <a:schemeClr val="lt1"/>
                </a:solidFill>
              </a:ln>
              <a:effectLst/>
            </c:spPr>
            <c:extLst>
              <c:ext xmlns:c16="http://schemas.microsoft.com/office/drawing/2014/chart" uri="{C3380CC4-5D6E-409C-BE32-E72D297353CC}">
                <c16:uniqueId val="{0000001D-F14F-4CD6-95DC-0FB42776F39F}"/>
              </c:ext>
            </c:extLst>
          </c:dPt>
          <c:dPt>
            <c:idx val="15"/>
            <c:bubble3D val="0"/>
            <c:spPr>
              <a:solidFill>
                <a:srgbClr val="729D4D"/>
              </a:solidFill>
              <a:ln w="19050">
                <a:solidFill>
                  <a:schemeClr val="lt1"/>
                </a:solidFill>
              </a:ln>
              <a:effectLst/>
            </c:spPr>
            <c:extLst>
              <c:ext xmlns:c16="http://schemas.microsoft.com/office/drawing/2014/chart" uri="{C3380CC4-5D6E-409C-BE32-E72D297353CC}">
                <c16:uniqueId val="{0000001F-F14F-4CD6-95DC-0FB42776F39F}"/>
              </c:ext>
            </c:extLst>
          </c:dPt>
          <c:dPt>
            <c:idx val="16"/>
            <c:bubble3D val="0"/>
            <c:spPr>
              <a:solidFill>
                <a:srgbClr val="729D4D"/>
              </a:solidFill>
              <a:ln w="19050">
                <a:solidFill>
                  <a:schemeClr val="lt1"/>
                </a:solidFill>
              </a:ln>
              <a:effectLst/>
            </c:spPr>
            <c:extLst>
              <c:ext xmlns:c16="http://schemas.microsoft.com/office/drawing/2014/chart" uri="{C3380CC4-5D6E-409C-BE32-E72D297353CC}">
                <c16:uniqueId val="{00000021-F14F-4CD6-95DC-0FB42776F39F}"/>
              </c:ext>
            </c:extLst>
          </c:dPt>
          <c:dPt>
            <c:idx val="17"/>
            <c:bubble3D val="0"/>
            <c:spPr>
              <a:solidFill>
                <a:srgbClr val="729D4D"/>
              </a:solidFill>
              <a:ln w="19050">
                <a:solidFill>
                  <a:schemeClr val="lt1"/>
                </a:solidFill>
              </a:ln>
              <a:effectLst/>
            </c:spPr>
            <c:extLst>
              <c:ext xmlns:c16="http://schemas.microsoft.com/office/drawing/2014/chart" uri="{C3380CC4-5D6E-409C-BE32-E72D297353CC}">
                <c16:uniqueId val="{00000023-F14F-4CD6-95DC-0FB42776F39F}"/>
              </c:ext>
            </c:extLst>
          </c:dPt>
          <c:dPt>
            <c:idx val="18"/>
            <c:bubble3D val="0"/>
            <c:spPr>
              <a:solidFill>
                <a:srgbClr val="729D4D"/>
              </a:solidFill>
              <a:ln w="19050">
                <a:solidFill>
                  <a:schemeClr val="lt1"/>
                </a:solidFill>
              </a:ln>
              <a:effectLst/>
            </c:spPr>
            <c:extLst>
              <c:ext xmlns:c16="http://schemas.microsoft.com/office/drawing/2014/chart" uri="{C3380CC4-5D6E-409C-BE32-E72D297353CC}">
                <c16:uniqueId val="{00000025-F14F-4CD6-95DC-0FB42776F39F}"/>
              </c:ext>
            </c:extLst>
          </c:dPt>
          <c:cat>
            <c:strRef>
              <c:f>Sheet1!$A$2:$A$20</c:f>
              <c:strCache>
                <c:ptCount val="2"/>
                <c:pt idx="0">
                  <c:v>Achieved</c:v>
                </c:pt>
                <c:pt idx="1">
                  <c:v>Not Achieved </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extLst>
            <c:ext xmlns:c16="http://schemas.microsoft.com/office/drawing/2014/chart" uri="{C3380CC4-5D6E-409C-BE32-E72D297353CC}">
              <c16:uniqueId val="{00000026-F14F-4CD6-95DC-0FB42776F39F}"/>
            </c:ext>
          </c:extLst>
        </c:ser>
        <c:dLbls>
          <c:showLegendKey val="0"/>
          <c:showVal val="0"/>
          <c:showCatName val="0"/>
          <c:showSerName val="0"/>
          <c:showPercent val="0"/>
          <c:showBubbleSize val="0"/>
          <c:showLeaderLines val="1"/>
        </c:dLbls>
        <c:firstSliceAng val="0"/>
        <c:holeSize val="55"/>
      </c:doughnutChart>
      <c:doughnutChart>
        <c:varyColors val="1"/>
        <c:ser>
          <c:idx val="1"/>
          <c:order val="1"/>
          <c:tx>
            <c:strRef>
              <c:f>Sheet1!$C$1</c:f>
              <c:strCache>
                <c:ptCount val="1"/>
                <c:pt idx="0">
                  <c:v>Values</c:v>
                </c:pt>
              </c:strCache>
            </c:strRef>
          </c:tx>
          <c:spPr>
            <a:solidFill>
              <a:schemeClr val="accent1"/>
            </a:solidFill>
            <a:ln w="28575">
              <a:solidFill>
                <a:schemeClr val="bg1"/>
              </a:solidFill>
            </a:ln>
          </c:spPr>
          <c:dPt>
            <c:idx val="0"/>
            <c:bubble3D val="0"/>
            <c:spPr>
              <a:solidFill>
                <a:schemeClr val="accent5">
                  <a:lumMod val="50000"/>
                  <a:alpha val="46000"/>
                </a:schemeClr>
              </a:solidFill>
              <a:ln w="28575">
                <a:solidFill>
                  <a:schemeClr val="bg1"/>
                </a:solidFill>
              </a:ln>
              <a:effectLst/>
            </c:spPr>
            <c:extLst>
              <c:ext xmlns:c16="http://schemas.microsoft.com/office/drawing/2014/chart" uri="{C3380CC4-5D6E-409C-BE32-E72D297353CC}">
                <c16:uniqueId val="{00000028-F14F-4CD6-95DC-0FB42776F39F}"/>
              </c:ext>
            </c:extLst>
          </c:dPt>
          <c:dPt>
            <c:idx val="1"/>
            <c:bubble3D val="0"/>
            <c:spPr>
              <a:solidFill>
                <a:srgbClr val="00B050">
                  <a:alpha val="65000"/>
                </a:srgbClr>
              </a:solidFill>
              <a:ln w="28575">
                <a:solidFill>
                  <a:schemeClr val="bg1"/>
                </a:solidFill>
              </a:ln>
              <a:effectLst/>
            </c:spPr>
            <c:extLst>
              <c:ext xmlns:c16="http://schemas.microsoft.com/office/drawing/2014/chart" uri="{C3380CC4-5D6E-409C-BE32-E72D297353CC}">
                <c16:uniqueId val="{0000002A-F14F-4CD6-95DC-0FB42776F39F}"/>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2C-F14F-4CD6-95DC-0FB42776F39F}"/>
              </c:ext>
            </c:extLst>
          </c:dPt>
          <c:dPt>
            <c:idx val="3"/>
            <c:bubble3D val="0"/>
            <c:spPr>
              <a:solidFill>
                <a:schemeClr val="accent1"/>
              </a:solidFill>
              <a:ln w="28575">
                <a:solidFill>
                  <a:schemeClr val="bg1"/>
                </a:solidFill>
              </a:ln>
              <a:effectLst/>
            </c:spPr>
            <c:extLst>
              <c:ext xmlns:c16="http://schemas.microsoft.com/office/drawing/2014/chart" uri="{C3380CC4-5D6E-409C-BE32-E72D297353CC}">
                <c16:uniqueId val="{0000002E-F14F-4CD6-95DC-0FB42776F39F}"/>
              </c:ext>
            </c:extLst>
          </c:dPt>
          <c:dPt>
            <c:idx val="4"/>
            <c:bubble3D val="0"/>
            <c:spPr>
              <a:solidFill>
                <a:schemeClr val="accent1"/>
              </a:solidFill>
              <a:ln w="28575">
                <a:solidFill>
                  <a:schemeClr val="bg1"/>
                </a:solidFill>
              </a:ln>
              <a:effectLst/>
            </c:spPr>
            <c:extLst>
              <c:ext xmlns:c16="http://schemas.microsoft.com/office/drawing/2014/chart" uri="{C3380CC4-5D6E-409C-BE32-E72D297353CC}">
                <c16:uniqueId val="{00000030-F14F-4CD6-95DC-0FB42776F39F}"/>
              </c:ext>
            </c:extLst>
          </c:dPt>
          <c:dPt>
            <c:idx val="5"/>
            <c:bubble3D val="0"/>
            <c:spPr>
              <a:solidFill>
                <a:schemeClr val="accent1"/>
              </a:solidFill>
              <a:ln w="28575">
                <a:solidFill>
                  <a:schemeClr val="bg1"/>
                </a:solidFill>
              </a:ln>
              <a:effectLst/>
            </c:spPr>
            <c:extLst>
              <c:ext xmlns:c16="http://schemas.microsoft.com/office/drawing/2014/chart" uri="{C3380CC4-5D6E-409C-BE32-E72D297353CC}">
                <c16:uniqueId val="{00000032-F14F-4CD6-95DC-0FB42776F39F}"/>
              </c:ext>
            </c:extLst>
          </c:dPt>
          <c:dPt>
            <c:idx val="6"/>
            <c:bubble3D val="0"/>
            <c:spPr>
              <a:solidFill>
                <a:schemeClr val="accent1"/>
              </a:solidFill>
              <a:ln w="28575">
                <a:solidFill>
                  <a:schemeClr val="bg1"/>
                </a:solidFill>
              </a:ln>
              <a:effectLst/>
            </c:spPr>
            <c:extLst>
              <c:ext xmlns:c16="http://schemas.microsoft.com/office/drawing/2014/chart" uri="{C3380CC4-5D6E-409C-BE32-E72D297353CC}">
                <c16:uniqueId val="{00000034-F14F-4CD6-95DC-0FB42776F39F}"/>
              </c:ext>
            </c:extLst>
          </c:dPt>
          <c:dPt>
            <c:idx val="7"/>
            <c:bubble3D val="0"/>
            <c:spPr>
              <a:solidFill>
                <a:schemeClr val="accent1"/>
              </a:solidFill>
              <a:ln w="28575">
                <a:solidFill>
                  <a:schemeClr val="bg1"/>
                </a:solidFill>
              </a:ln>
              <a:effectLst/>
            </c:spPr>
            <c:extLst>
              <c:ext xmlns:c16="http://schemas.microsoft.com/office/drawing/2014/chart" uri="{C3380CC4-5D6E-409C-BE32-E72D297353CC}">
                <c16:uniqueId val="{00000036-F14F-4CD6-95DC-0FB42776F39F}"/>
              </c:ext>
            </c:extLst>
          </c:dPt>
          <c:dPt>
            <c:idx val="8"/>
            <c:bubble3D val="0"/>
            <c:spPr>
              <a:solidFill>
                <a:schemeClr val="accent1"/>
              </a:solidFill>
              <a:ln w="28575">
                <a:solidFill>
                  <a:schemeClr val="bg1"/>
                </a:solidFill>
              </a:ln>
              <a:effectLst/>
            </c:spPr>
            <c:extLst>
              <c:ext xmlns:c16="http://schemas.microsoft.com/office/drawing/2014/chart" uri="{C3380CC4-5D6E-409C-BE32-E72D297353CC}">
                <c16:uniqueId val="{00000038-F14F-4CD6-95DC-0FB42776F39F}"/>
              </c:ext>
            </c:extLst>
          </c:dPt>
          <c:dPt>
            <c:idx val="9"/>
            <c:bubble3D val="0"/>
            <c:spPr>
              <a:solidFill>
                <a:schemeClr val="accent1"/>
              </a:solidFill>
              <a:ln w="28575">
                <a:solidFill>
                  <a:schemeClr val="bg1"/>
                </a:solidFill>
              </a:ln>
              <a:effectLst/>
            </c:spPr>
            <c:extLst>
              <c:ext xmlns:c16="http://schemas.microsoft.com/office/drawing/2014/chart" uri="{C3380CC4-5D6E-409C-BE32-E72D297353CC}">
                <c16:uniqueId val="{0000003A-F14F-4CD6-95DC-0FB42776F39F}"/>
              </c:ext>
            </c:extLst>
          </c:dPt>
          <c:dPt>
            <c:idx val="10"/>
            <c:bubble3D val="0"/>
            <c:spPr>
              <a:solidFill>
                <a:schemeClr val="accent1"/>
              </a:solidFill>
              <a:ln w="28575">
                <a:solidFill>
                  <a:schemeClr val="bg1"/>
                </a:solidFill>
              </a:ln>
              <a:effectLst/>
            </c:spPr>
            <c:extLst>
              <c:ext xmlns:c16="http://schemas.microsoft.com/office/drawing/2014/chart" uri="{C3380CC4-5D6E-409C-BE32-E72D297353CC}">
                <c16:uniqueId val="{0000003C-F14F-4CD6-95DC-0FB42776F39F}"/>
              </c:ext>
            </c:extLst>
          </c:dPt>
          <c:dPt>
            <c:idx val="11"/>
            <c:bubble3D val="0"/>
            <c:spPr>
              <a:solidFill>
                <a:schemeClr val="accent1"/>
              </a:solidFill>
              <a:ln w="28575">
                <a:solidFill>
                  <a:schemeClr val="bg1"/>
                </a:solidFill>
              </a:ln>
              <a:effectLst/>
            </c:spPr>
            <c:extLst>
              <c:ext xmlns:c16="http://schemas.microsoft.com/office/drawing/2014/chart" uri="{C3380CC4-5D6E-409C-BE32-E72D297353CC}">
                <c16:uniqueId val="{0000003E-F14F-4CD6-95DC-0FB42776F39F}"/>
              </c:ext>
            </c:extLst>
          </c:dPt>
          <c:dPt>
            <c:idx val="12"/>
            <c:bubble3D val="0"/>
            <c:spPr>
              <a:solidFill>
                <a:schemeClr val="accent1"/>
              </a:solidFill>
              <a:ln w="28575">
                <a:solidFill>
                  <a:schemeClr val="bg1"/>
                </a:solidFill>
              </a:ln>
              <a:effectLst/>
            </c:spPr>
            <c:extLst>
              <c:ext xmlns:c16="http://schemas.microsoft.com/office/drawing/2014/chart" uri="{C3380CC4-5D6E-409C-BE32-E72D297353CC}">
                <c16:uniqueId val="{00000040-F14F-4CD6-95DC-0FB42776F39F}"/>
              </c:ext>
            </c:extLst>
          </c:dPt>
          <c:dPt>
            <c:idx val="13"/>
            <c:bubble3D val="0"/>
            <c:spPr>
              <a:solidFill>
                <a:schemeClr val="accent1"/>
              </a:solidFill>
              <a:ln w="28575">
                <a:solidFill>
                  <a:schemeClr val="bg1"/>
                </a:solidFill>
              </a:ln>
              <a:effectLst/>
            </c:spPr>
            <c:extLst>
              <c:ext xmlns:c16="http://schemas.microsoft.com/office/drawing/2014/chart" uri="{C3380CC4-5D6E-409C-BE32-E72D297353CC}">
                <c16:uniqueId val="{00000042-F14F-4CD6-95DC-0FB42776F39F}"/>
              </c:ext>
            </c:extLst>
          </c:dPt>
          <c:dPt>
            <c:idx val="14"/>
            <c:bubble3D val="0"/>
            <c:spPr>
              <a:solidFill>
                <a:schemeClr val="accent1"/>
              </a:solidFill>
              <a:ln w="28575">
                <a:solidFill>
                  <a:schemeClr val="bg1"/>
                </a:solidFill>
              </a:ln>
              <a:effectLst/>
            </c:spPr>
            <c:extLst>
              <c:ext xmlns:c16="http://schemas.microsoft.com/office/drawing/2014/chart" uri="{C3380CC4-5D6E-409C-BE32-E72D297353CC}">
                <c16:uniqueId val="{00000044-F14F-4CD6-95DC-0FB42776F39F}"/>
              </c:ext>
            </c:extLst>
          </c:dPt>
          <c:dPt>
            <c:idx val="15"/>
            <c:bubble3D val="0"/>
            <c:spPr>
              <a:solidFill>
                <a:schemeClr val="accent1"/>
              </a:solidFill>
              <a:ln w="28575">
                <a:solidFill>
                  <a:schemeClr val="bg1"/>
                </a:solidFill>
              </a:ln>
              <a:effectLst/>
            </c:spPr>
            <c:extLst>
              <c:ext xmlns:c16="http://schemas.microsoft.com/office/drawing/2014/chart" uri="{C3380CC4-5D6E-409C-BE32-E72D297353CC}">
                <c16:uniqueId val="{00000046-F14F-4CD6-95DC-0FB42776F39F}"/>
              </c:ext>
            </c:extLst>
          </c:dPt>
          <c:dPt>
            <c:idx val="16"/>
            <c:bubble3D val="0"/>
            <c:spPr>
              <a:solidFill>
                <a:schemeClr val="accent1"/>
              </a:solidFill>
              <a:ln w="28575">
                <a:solidFill>
                  <a:schemeClr val="bg1"/>
                </a:solidFill>
              </a:ln>
              <a:effectLst/>
            </c:spPr>
            <c:extLst>
              <c:ext xmlns:c16="http://schemas.microsoft.com/office/drawing/2014/chart" uri="{C3380CC4-5D6E-409C-BE32-E72D297353CC}">
                <c16:uniqueId val="{00000048-F14F-4CD6-95DC-0FB42776F39F}"/>
              </c:ext>
            </c:extLst>
          </c:dPt>
          <c:dPt>
            <c:idx val="17"/>
            <c:bubble3D val="0"/>
            <c:spPr>
              <a:solidFill>
                <a:schemeClr val="accent1"/>
              </a:solidFill>
              <a:ln w="28575">
                <a:solidFill>
                  <a:schemeClr val="bg1"/>
                </a:solidFill>
              </a:ln>
              <a:effectLst/>
            </c:spPr>
            <c:extLst>
              <c:ext xmlns:c16="http://schemas.microsoft.com/office/drawing/2014/chart" uri="{C3380CC4-5D6E-409C-BE32-E72D297353CC}">
                <c16:uniqueId val="{0000004A-F14F-4CD6-95DC-0FB42776F39F}"/>
              </c:ext>
            </c:extLst>
          </c:dPt>
          <c:dPt>
            <c:idx val="18"/>
            <c:bubble3D val="0"/>
            <c:spPr>
              <a:solidFill>
                <a:schemeClr val="accent1"/>
              </a:solidFill>
              <a:ln w="28575">
                <a:solidFill>
                  <a:schemeClr val="bg1"/>
                </a:solidFill>
              </a:ln>
              <a:effectLst/>
            </c:spPr>
            <c:extLst>
              <c:ext xmlns:c16="http://schemas.microsoft.com/office/drawing/2014/chart" uri="{C3380CC4-5D6E-409C-BE32-E72D297353CC}">
                <c16:uniqueId val="{0000004C-F14F-4CD6-95DC-0FB42776F39F}"/>
              </c:ext>
            </c:extLst>
          </c:dPt>
          <c:cat>
            <c:strRef>
              <c:f>Sheet1!$A$2:$A$20</c:f>
              <c:strCache>
                <c:ptCount val="2"/>
                <c:pt idx="0">
                  <c:v>Achieved</c:v>
                </c:pt>
                <c:pt idx="1">
                  <c:v>Not Achieved </c:v>
                </c:pt>
              </c:strCache>
            </c:strRef>
          </c:cat>
          <c:val>
            <c:numRef>
              <c:f>Sheet1!$C$2:$C$20</c:f>
              <c:numCache>
                <c:formatCode>0%</c:formatCode>
                <c:ptCount val="19"/>
                <c:pt idx="0">
                  <c:v>0.61399999999999999</c:v>
                </c:pt>
                <c:pt idx="1">
                  <c:v>0.38600000000000001</c:v>
                </c:pt>
              </c:numCache>
            </c:numRef>
          </c:val>
          <c:extLst>
            <c:ext xmlns:c16="http://schemas.microsoft.com/office/drawing/2014/chart" uri="{C3380CC4-5D6E-409C-BE32-E72D297353CC}">
              <c16:uniqueId val="{0000004D-F14F-4CD6-95DC-0FB42776F39F}"/>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7332674128142E-2"/>
          <c:y val="0.15161772029812179"/>
          <c:w val="0.86688102097218511"/>
          <c:h val="0.56645672248109646"/>
        </c:manualLayout>
      </c:layout>
      <c:barChart>
        <c:barDir val="col"/>
        <c:grouping val="clustered"/>
        <c:varyColors val="0"/>
        <c:ser>
          <c:idx val="1"/>
          <c:order val="0"/>
          <c:tx>
            <c:strRef>
              <c:f>Sheet1!$B$1</c:f>
              <c:strCache>
                <c:ptCount val="1"/>
                <c:pt idx="0">
                  <c:v>Oct '22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Sheet1!$B$2:$B$4</c:f>
              <c:numCache>
                <c:formatCode>0%</c:formatCode>
                <c:ptCount val="3"/>
                <c:pt idx="0">
                  <c:v>0.28999999999999998</c:v>
                </c:pt>
                <c:pt idx="1">
                  <c:v>0.14000000000000001</c:v>
                </c:pt>
                <c:pt idx="2">
                  <c:v>0.27</c:v>
                </c:pt>
              </c:numCache>
            </c:numRef>
          </c:val>
          <c:extLst>
            <c:ext xmlns:c16="http://schemas.microsoft.com/office/drawing/2014/chart" uri="{C3380CC4-5D6E-409C-BE32-E72D297353CC}">
              <c16:uniqueId val="{00000000-00AC-4566-8DF1-5C345C0E63E5}"/>
            </c:ext>
          </c:extLst>
        </c:ser>
        <c:ser>
          <c:idx val="0"/>
          <c:order val="1"/>
          <c:tx>
            <c:strRef>
              <c:f>Sheet1!$C$1</c:f>
              <c:strCache>
                <c:ptCount val="1"/>
                <c:pt idx="0">
                  <c:v>Apr '23</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Sheet1!$C$2:$C$4</c:f>
              <c:numCache>
                <c:formatCode>0%</c:formatCode>
                <c:ptCount val="3"/>
                <c:pt idx="0">
                  <c:v>0.3</c:v>
                </c:pt>
                <c:pt idx="1">
                  <c:v>0.13</c:v>
                </c:pt>
                <c:pt idx="2">
                  <c:v>0.34</c:v>
                </c:pt>
              </c:numCache>
            </c:numRef>
          </c:val>
          <c:extLst>
            <c:ext xmlns:c16="http://schemas.microsoft.com/office/drawing/2014/chart" uri="{C3380CC4-5D6E-409C-BE32-E72D297353CC}">
              <c16:uniqueId val="{00000000-9912-4708-B92C-C29A508FAB64}"/>
            </c:ext>
          </c:extLst>
        </c:ser>
        <c:ser>
          <c:idx val="2"/>
          <c:order val="2"/>
          <c:tx>
            <c:strRef>
              <c:f>Sheet1!$D$1</c:f>
              <c:strCache>
                <c:ptCount val="1"/>
                <c:pt idx="0">
                  <c:v>Oct '23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Sheet1!$D$2:$D$4</c:f>
              <c:numCache>
                <c:formatCode>0%</c:formatCode>
                <c:ptCount val="3"/>
                <c:pt idx="0">
                  <c:v>0.31</c:v>
                </c:pt>
                <c:pt idx="1">
                  <c:v>0.16</c:v>
                </c:pt>
                <c:pt idx="2">
                  <c:v>0.34</c:v>
                </c:pt>
              </c:numCache>
            </c:numRef>
          </c:val>
          <c:extLst>
            <c:ext xmlns:c16="http://schemas.microsoft.com/office/drawing/2014/chart" uri="{C3380CC4-5D6E-409C-BE32-E72D297353CC}">
              <c16:uniqueId val="{00000000-30D8-44CB-A171-3C6C9A487268}"/>
            </c:ext>
          </c:extLst>
        </c:ser>
        <c:dLbls>
          <c:dLblPos val="ctr"/>
          <c:showLegendKey val="0"/>
          <c:showVal val="1"/>
          <c:showCatName val="0"/>
          <c:showSerName val="0"/>
          <c:showPercent val="0"/>
          <c:showBubbleSize val="0"/>
        </c:dLbls>
        <c:gapWidth val="150"/>
        <c:axId val="987457176"/>
        <c:axId val="987457504"/>
      </c:barChart>
      <c:catAx>
        <c:axId val="987457176"/>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504"/>
        <c:crosses val="autoZero"/>
        <c:auto val="1"/>
        <c:lblAlgn val="ctr"/>
        <c:lblOffset val="100"/>
        <c:noMultiLvlLbl val="0"/>
      </c:catAx>
      <c:valAx>
        <c:axId val="987457504"/>
        <c:scaling>
          <c:orientation val="minMax"/>
          <c:max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1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7332674128142E-2"/>
          <c:y val="0.15161772029812179"/>
          <c:w val="0.86688102097218511"/>
          <c:h val="0.56645672248109646"/>
        </c:manualLayout>
      </c:layout>
      <c:barChart>
        <c:barDir val="col"/>
        <c:grouping val="clustered"/>
        <c:varyColors val="0"/>
        <c:ser>
          <c:idx val="1"/>
          <c:order val="0"/>
          <c:tx>
            <c:strRef>
              <c:f>Sheet1!$B$1</c:f>
              <c:strCache>
                <c:ptCount val="1"/>
                <c:pt idx="0">
                  <c:v>Oct '22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Sheet1!$B$2:$B$4</c:f>
              <c:numCache>
                <c:formatCode>0%</c:formatCode>
                <c:ptCount val="3"/>
                <c:pt idx="0">
                  <c:v>0.32</c:v>
                </c:pt>
                <c:pt idx="1">
                  <c:v>0.22</c:v>
                </c:pt>
                <c:pt idx="2">
                  <c:v>0.19</c:v>
                </c:pt>
              </c:numCache>
            </c:numRef>
          </c:val>
          <c:extLst>
            <c:ext xmlns:c16="http://schemas.microsoft.com/office/drawing/2014/chart" uri="{C3380CC4-5D6E-409C-BE32-E72D297353CC}">
              <c16:uniqueId val="{00000000-5AEF-432A-A8A5-3B46C21B8C30}"/>
            </c:ext>
          </c:extLst>
        </c:ser>
        <c:ser>
          <c:idx val="0"/>
          <c:order val="1"/>
          <c:tx>
            <c:strRef>
              <c:f>Sheet1!$C$1</c:f>
              <c:strCache>
                <c:ptCount val="1"/>
                <c:pt idx="0">
                  <c:v>Apr '23</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Sheet1!$C$2:$C$4</c:f>
              <c:numCache>
                <c:formatCode>0%</c:formatCode>
                <c:ptCount val="3"/>
                <c:pt idx="0">
                  <c:v>0.42</c:v>
                </c:pt>
                <c:pt idx="1">
                  <c:v>0.31</c:v>
                </c:pt>
                <c:pt idx="2">
                  <c:v>0.33</c:v>
                </c:pt>
              </c:numCache>
            </c:numRef>
          </c:val>
          <c:extLst>
            <c:ext xmlns:c16="http://schemas.microsoft.com/office/drawing/2014/chart" uri="{C3380CC4-5D6E-409C-BE32-E72D297353CC}">
              <c16:uniqueId val="{00000000-112C-41D6-9A91-385FBF55C885}"/>
            </c:ext>
          </c:extLst>
        </c:ser>
        <c:ser>
          <c:idx val="2"/>
          <c:order val="2"/>
          <c:tx>
            <c:strRef>
              <c:f>Sheet1!$D$1</c:f>
              <c:strCache>
                <c:ptCount val="1"/>
                <c:pt idx="0">
                  <c:v>Oct '23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Sheet1!$D$2:$D$4</c:f>
              <c:numCache>
                <c:formatCode>0%</c:formatCode>
                <c:ptCount val="3"/>
                <c:pt idx="0">
                  <c:v>0.38</c:v>
                </c:pt>
                <c:pt idx="1">
                  <c:v>0.27</c:v>
                </c:pt>
                <c:pt idx="2">
                  <c:v>0.26</c:v>
                </c:pt>
              </c:numCache>
            </c:numRef>
          </c:val>
          <c:extLst>
            <c:ext xmlns:c16="http://schemas.microsoft.com/office/drawing/2014/chart" uri="{C3380CC4-5D6E-409C-BE32-E72D297353CC}">
              <c16:uniqueId val="{00000000-5455-4006-9258-E9BC03CEA4E6}"/>
            </c:ext>
          </c:extLst>
        </c:ser>
        <c:dLbls>
          <c:dLblPos val="ctr"/>
          <c:showLegendKey val="0"/>
          <c:showVal val="1"/>
          <c:showCatName val="0"/>
          <c:showSerName val="0"/>
          <c:showPercent val="0"/>
          <c:showBubbleSize val="0"/>
        </c:dLbls>
        <c:gapWidth val="150"/>
        <c:axId val="987457176"/>
        <c:axId val="987457504"/>
      </c:barChart>
      <c:catAx>
        <c:axId val="987457176"/>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504"/>
        <c:crosses val="autoZero"/>
        <c:auto val="1"/>
        <c:lblAlgn val="ctr"/>
        <c:lblOffset val="100"/>
        <c:noMultiLvlLbl val="0"/>
      </c:catAx>
      <c:valAx>
        <c:axId val="98745750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1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6494808342929"/>
          <c:y val="3.9586150457975207E-2"/>
          <c:w val="0.75607870930494026"/>
          <c:h val="0.9208276990840496"/>
        </c:manualLayout>
      </c:layout>
      <c:scatterChart>
        <c:scatterStyle val="lineMarker"/>
        <c:varyColors val="0"/>
        <c:ser>
          <c:idx val="1"/>
          <c:order val="0"/>
          <c:tx>
            <c:strRef>
              <c:f>'Issues Tracker'!$O$38</c:f>
              <c:strCache>
                <c:ptCount val="1"/>
                <c:pt idx="0">
                  <c:v>Previous Datapoint</c:v>
                </c:pt>
              </c:strCache>
            </c:strRef>
          </c:tx>
          <c:spPr>
            <a:ln w="25400" cap="rnd">
              <a:noFill/>
              <a:round/>
            </a:ln>
            <a:effectLst/>
          </c:spPr>
          <c:marker>
            <c:symbol val="circle"/>
            <c:size val="24"/>
            <c:spPr>
              <a:solidFill>
                <a:srgbClr val="E3EDDA"/>
              </a:solidFill>
              <a:ln w="190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'Issues Tracker'!$O$39:$O$50</c:f>
              <c:numCache>
                <c:formatCode>0%</c:formatCode>
                <c:ptCount val="12"/>
                <c:pt idx="0">
                  <c:v>0.43</c:v>
                </c:pt>
                <c:pt idx="1">
                  <c:v>0.23</c:v>
                </c:pt>
                <c:pt idx="2">
                  <c:v>0.17</c:v>
                </c:pt>
                <c:pt idx="3">
                  <c:v>0.17</c:v>
                </c:pt>
                <c:pt idx="4">
                  <c:v>0.15</c:v>
                </c:pt>
                <c:pt idx="5">
                  <c:v>0.18</c:v>
                </c:pt>
                <c:pt idx="6">
                  <c:v>0.1</c:v>
                </c:pt>
                <c:pt idx="7">
                  <c:v>0.15</c:v>
                </c:pt>
                <c:pt idx="8">
                  <c:v>0.12</c:v>
                </c:pt>
                <c:pt idx="9">
                  <c:v>0.14000000000000001</c:v>
                </c:pt>
                <c:pt idx="10">
                  <c:v>0.16</c:v>
                </c:pt>
                <c:pt idx="11">
                  <c:v>0.12</c:v>
                </c:pt>
              </c:numCache>
            </c:numRef>
          </c:xVal>
          <c:yVal>
            <c:numRef>
              <c:f>'Issues Tracker'!$M$39:$M$50</c:f>
              <c:numCache>
                <c:formatCode>General</c:formatCode>
                <c:ptCount val="12"/>
                <c:pt idx="0">
                  <c:v>12</c:v>
                </c:pt>
                <c:pt idx="1">
                  <c:v>11</c:v>
                </c:pt>
                <c:pt idx="2">
                  <c:v>10</c:v>
                </c:pt>
                <c:pt idx="3">
                  <c:v>9</c:v>
                </c:pt>
                <c:pt idx="4">
                  <c:v>8</c:v>
                </c:pt>
                <c:pt idx="5">
                  <c:v>7</c:v>
                </c:pt>
                <c:pt idx="6">
                  <c:v>6</c:v>
                </c:pt>
                <c:pt idx="7">
                  <c:v>5</c:v>
                </c:pt>
                <c:pt idx="8">
                  <c:v>4</c:v>
                </c:pt>
                <c:pt idx="9">
                  <c:v>3</c:v>
                </c:pt>
                <c:pt idx="10">
                  <c:v>2</c:v>
                </c:pt>
                <c:pt idx="11">
                  <c:v>1</c:v>
                </c:pt>
              </c:numCache>
            </c:numRef>
          </c:yVal>
          <c:smooth val="0"/>
          <c:extLst>
            <c:ext xmlns:c16="http://schemas.microsoft.com/office/drawing/2014/chart" uri="{C3380CC4-5D6E-409C-BE32-E72D297353CC}">
              <c16:uniqueId val="{00000000-AFA0-4EE1-AD86-75246C1076EA}"/>
            </c:ext>
          </c:extLst>
        </c:ser>
        <c:ser>
          <c:idx val="2"/>
          <c:order val="1"/>
          <c:tx>
            <c:strRef>
              <c:f>'Issues Tracker'!$N$38</c:f>
              <c:strCache>
                <c:ptCount val="1"/>
                <c:pt idx="0">
                  <c:v>Latest Datapoint</c:v>
                </c:pt>
              </c:strCache>
            </c:strRef>
          </c:tx>
          <c:spPr>
            <a:ln w="25400" cap="rnd">
              <a:noFill/>
              <a:round/>
            </a:ln>
            <a:effectLst/>
          </c:spPr>
          <c:marker>
            <c:symbol val="circle"/>
            <c:size val="24"/>
            <c:spPr>
              <a:solidFill>
                <a:srgbClr val="729D4D"/>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'Issues Tracker'!$N$39:$N$50</c:f>
              <c:numCache>
                <c:formatCode>0%</c:formatCode>
                <c:ptCount val="12"/>
                <c:pt idx="0">
                  <c:v>0.44</c:v>
                </c:pt>
                <c:pt idx="1">
                  <c:v>0.22</c:v>
                </c:pt>
                <c:pt idx="2">
                  <c:v>0.19</c:v>
                </c:pt>
                <c:pt idx="3">
                  <c:v>0.18</c:v>
                </c:pt>
                <c:pt idx="4">
                  <c:v>0.18</c:v>
                </c:pt>
                <c:pt idx="5">
                  <c:v>0.17</c:v>
                </c:pt>
                <c:pt idx="6">
                  <c:v>0.16</c:v>
                </c:pt>
                <c:pt idx="7">
                  <c:v>0.15</c:v>
                </c:pt>
                <c:pt idx="8">
                  <c:v>0.14000000000000001</c:v>
                </c:pt>
                <c:pt idx="9">
                  <c:v>0.14000000000000001</c:v>
                </c:pt>
                <c:pt idx="10">
                  <c:v>0.12</c:v>
                </c:pt>
                <c:pt idx="11">
                  <c:v>0.12</c:v>
                </c:pt>
              </c:numCache>
            </c:numRef>
          </c:xVal>
          <c:yVal>
            <c:numRef>
              <c:f>'Issues Tracker'!$M$39:$M$50</c:f>
              <c:numCache>
                <c:formatCode>General</c:formatCode>
                <c:ptCount val="12"/>
                <c:pt idx="0">
                  <c:v>12</c:v>
                </c:pt>
                <c:pt idx="1">
                  <c:v>11</c:v>
                </c:pt>
                <c:pt idx="2">
                  <c:v>10</c:v>
                </c:pt>
                <c:pt idx="3">
                  <c:v>9</c:v>
                </c:pt>
                <c:pt idx="4">
                  <c:v>8</c:v>
                </c:pt>
                <c:pt idx="5">
                  <c:v>7</c:v>
                </c:pt>
                <c:pt idx="6">
                  <c:v>6</c:v>
                </c:pt>
                <c:pt idx="7">
                  <c:v>5</c:v>
                </c:pt>
                <c:pt idx="8">
                  <c:v>4</c:v>
                </c:pt>
                <c:pt idx="9">
                  <c:v>3</c:v>
                </c:pt>
                <c:pt idx="10">
                  <c:v>2</c:v>
                </c:pt>
                <c:pt idx="11">
                  <c:v>1</c:v>
                </c:pt>
              </c:numCache>
            </c:numRef>
          </c:yVal>
          <c:smooth val="0"/>
          <c:extLst>
            <c:ext xmlns:c16="http://schemas.microsoft.com/office/drawing/2014/chart" uri="{C3380CC4-5D6E-409C-BE32-E72D297353CC}">
              <c16:uniqueId val="{00000001-AFA0-4EE1-AD86-75246C1076EA}"/>
            </c:ext>
          </c:extLst>
        </c:ser>
        <c:dLbls>
          <c:showLegendKey val="0"/>
          <c:showVal val="0"/>
          <c:showCatName val="0"/>
          <c:showSerName val="0"/>
          <c:showPercent val="0"/>
          <c:showBubbleSize val="0"/>
        </c:dLbls>
        <c:axId val="1449506768"/>
        <c:axId val="1449508432"/>
      </c:scatterChart>
      <c:valAx>
        <c:axId val="1449506768"/>
        <c:scaling>
          <c:orientation val="minMax"/>
        </c:scaling>
        <c:delete val="0"/>
        <c:axPos val="b"/>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508432"/>
        <c:crosses val="autoZero"/>
        <c:crossBetween val="midCat"/>
      </c:valAx>
      <c:valAx>
        <c:axId val="1449508432"/>
        <c:scaling>
          <c:orientation val="minMax"/>
          <c:max val="12.5"/>
          <c:min val="0.5"/>
        </c:scaling>
        <c:delete val="1"/>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low"/>
        <c:crossAx val="1449506768"/>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solidFill>
                  <a:schemeClr val="tx2"/>
                </a:solidFill>
              </a:rPr>
              <a:t>Essex</a:t>
            </a:r>
            <a:r>
              <a:rPr lang="en-GB" sz="1200" b="1" baseline="0">
                <a:solidFill>
                  <a:schemeClr val="tx2"/>
                </a:solidFill>
              </a:rPr>
              <a:t> GHG emissions MtCO2e  </a:t>
            </a:r>
            <a:endParaRPr lang="en-GB" sz="1200" b="1">
              <a:solidFill>
                <a:schemeClr val="tx2"/>
              </a:solidFill>
            </a:endParaRPr>
          </a:p>
        </c:rich>
      </c:tx>
      <c:layout>
        <c:manualLayout>
          <c:xMode val="edge"/>
          <c:yMode val="edge"/>
          <c:x val="0.28732844446287059"/>
          <c:y val="8.293040800128248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014646484875839E-2"/>
          <c:y val="0.1269145347094672"/>
          <c:w val="0.84859479523079062"/>
          <c:h val="0.59598525405926395"/>
        </c:manualLayout>
      </c:layout>
      <c:lineChart>
        <c:grouping val="standard"/>
        <c:varyColors val="0"/>
        <c:ser>
          <c:idx val="1"/>
          <c:order val="0"/>
          <c:tx>
            <c:strRef>
              <c:f>'Climate Change'!$C$59</c:f>
              <c:strCache>
                <c:ptCount val="1"/>
                <c:pt idx="0">
                  <c:v>Projection</c:v>
                </c:pt>
              </c:strCache>
            </c:strRef>
          </c:tx>
          <c:spPr>
            <a:ln w="28575" cap="rnd">
              <a:solidFill>
                <a:srgbClr val="004C94"/>
              </a:solidFill>
              <a:prstDash val="sysDash"/>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Change'!$C$60:$C$92</c:f>
              <c:numCache>
                <c:formatCode>General</c:formatCode>
                <c:ptCount val="33"/>
                <c:pt idx="0">
                  <c:v>8.2200000000000006</c:v>
                </c:pt>
                <c:pt idx="1">
                  <c:v>8.2200000000000006</c:v>
                </c:pt>
                <c:pt idx="2">
                  <c:v>7.94</c:v>
                </c:pt>
                <c:pt idx="3">
                  <c:v>7.69</c:v>
                </c:pt>
                <c:pt idx="4">
                  <c:v>7.52</c:v>
                </c:pt>
                <c:pt idx="5">
                  <c:v>7.34</c:v>
                </c:pt>
                <c:pt idx="6">
                  <c:v>7.12</c:v>
                </c:pt>
                <c:pt idx="7">
                  <c:v>6.72</c:v>
                </c:pt>
                <c:pt idx="8">
                  <c:v>6.34</c:v>
                </c:pt>
                <c:pt idx="9">
                  <c:v>6.02</c:v>
                </c:pt>
                <c:pt idx="10">
                  <c:v>5.67</c:v>
                </c:pt>
                <c:pt idx="11">
                  <c:v>5.32</c:v>
                </c:pt>
                <c:pt idx="12">
                  <c:v>4.97</c:v>
                </c:pt>
                <c:pt idx="13">
                  <c:v>4.7</c:v>
                </c:pt>
                <c:pt idx="14">
                  <c:v>4.43</c:v>
                </c:pt>
                <c:pt idx="15">
                  <c:v>4.09</c:v>
                </c:pt>
                <c:pt idx="16">
                  <c:v>3.83</c:v>
                </c:pt>
                <c:pt idx="17">
                  <c:v>3.45</c:v>
                </c:pt>
                <c:pt idx="18">
                  <c:v>3.15</c:v>
                </c:pt>
                <c:pt idx="19">
                  <c:v>2.87</c:v>
                </c:pt>
                <c:pt idx="20">
                  <c:v>2.59</c:v>
                </c:pt>
                <c:pt idx="21">
                  <c:v>2.34</c:v>
                </c:pt>
                <c:pt idx="22">
                  <c:v>1.92</c:v>
                </c:pt>
                <c:pt idx="23">
                  <c:v>1.75</c:v>
                </c:pt>
                <c:pt idx="24">
                  <c:v>1.61</c:v>
                </c:pt>
                <c:pt idx="25">
                  <c:v>1.46</c:v>
                </c:pt>
                <c:pt idx="26">
                  <c:v>1.31</c:v>
                </c:pt>
                <c:pt idx="27">
                  <c:v>1.17</c:v>
                </c:pt>
                <c:pt idx="28">
                  <c:v>1.07</c:v>
                </c:pt>
                <c:pt idx="29">
                  <c:v>0.98</c:v>
                </c:pt>
                <c:pt idx="30">
                  <c:v>0.91</c:v>
                </c:pt>
                <c:pt idx="31">
                  <c:v>0.84</c:v>
                </c:pt>
                <c:pt idx="32">
                  <c:v>0.81</c:v>
                </c:pt>
              </c:numCache>
            </c:numRef>
          </c:val>
          <c:smooth val="0"/>
          <c:extLst>
            <c:ext xmlns:c16="http://schemas.microsoft.com/office/drawing/2014/chart" uri="{C3380CC4-5D6E-409C-BE32-E72D297353CC}">
              <c16:uniqueId val="{00000000-66F1-4AA0-A88D-5872FD33BB54}"/>
            </c:ext>
          </c:extLst>
        </c:ser>
        <c:ser>
          <c:idx val="0"/>
          <c:order val="1"/>
          <c:tx>
            <c:strRef>
              <c:f>'Climate Change'!$B$59</c:f>
              <c:strCache>
                <c:ptCount val="1"/>
                <c:pt idx="0">
                  <c:v>Actual</c:v>
                </c:pt>
              </c:strCache>
            </c:strRef>
          </c:tx>
          <c:spPr>
            <a:ln w="28575" cap="rnd">
              <a:solidFill>
                <a:schemeClr val="accent1"/>
              </a:solidFill>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Change'!$B$60:$B$92</c:f>
              <c:numCache>
                <c:formatCode>General</c:formatCode>
                <c:ptCount val="33"/>
                <c:pt idx="0">
                  <c:v>8.2200000000000006</c:v>
                </c:pt>
                <c:pt idx="1">
                  <c:v>8.42</c:v>
                </c:pt>
                <c:pt idx="2">
                  <c:v>8.09</c:v>
                </c:pt>
              </c:numCache>
            </c:numRef>
          </c:val>
          <c:smooth val="0"/>
          <c:extLst>
            <c:ext xmlns:c16="http://schemas.microsoft.com/office/drawing/2014/chart" uri="{C3380CC4-5D6E-409C-BE32-E72D297353CC}">
              <c16:uniqueId val="{00000001-66F1-4AA0-A88D-5872FD33BB54}"/>
            </c:ext>
          </c:extLst>
        </c:ser>
        <c:dLbls>
          <c:showLegendKey val="0"/>
          <c:showVal val="0"/>
          <c:showCatName val="0"/>
          <c:showSerName val="0"/>
          <c:showPercent val="0"/>
          <c:showBubbleSize val="0"/>
        </c:dLbls>
        <c:smooth val="0"/>
        <c:axId val="1374074368"/>
        <c:axId val="1374078112"/>
      </c:lineChart>
      <c:dateAx>
        <c:axId val="137407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8112"/>
        <c:crosses val="autoZero"/>
        <c:auto val="0"/>
        <c:lblOffset val="100"/>
        <c:baseTimeUnit val="days"/>
        <c:majorUnit val="5"/>
        <c:majorTimeUnit val="days"/>
      </c:dateAx>
      <c:valAx>
        <c:axId val="137407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4368"/>
        <c:crosses val="autoZero"/>
        <c:crossBetween val="between"/>
      </c:valAx>
      <c:spPr>
        <a:solidFill>
          <a:schemeClr val="bg2">
            <a:lumMod val="95000"/>
          </a:schemeClr>
        </a:solidFill>
        <a:ln>
          <a:noFill/>
        </a:ln>
        <a:effectLst/>
      </c:spPr>
    </c:plotArea>
    <c:legend>
      <c:legendPos val="b"/>
      <c:layout>
        <c:manualLayout>
          <c:xMode val="edge"/>
          <c:yMode val="edge"/>
          <c:x val="0.22509624352981897"/>
          <c:y val="0.79657179732573824"/>
          <c:w val="0.57497483840597374"/>
          <c:h val="5.3985428664918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02137366480496E-2"/>
          <c:y val="5.1259903857408667E-2"/>
          <c:w val="0.91965104794575914"/>
          <c:h val="0.72275877353433182"/>
        </c:manualLayout>
      </c:layout>
      <c:barChart>
        <c:barDir val="col"/>
        <c:grouping val="clustered"/>
        <c:varyColors val="0"/>
        <c:ser>
          <c:idx val="0"/>
          <c:order val="0"/>
          <c:tx>
            <c:strRef>
              <c:f>Sheet1!$B$1</c:f>
              <c:strCache>
                <c:ptCount val="1"/>
                <c:pt idx="0">
                  <c:v>Senior roles</c:v>
                </c:pt>
              </c:strCache>
            </c:strRef>
          </c:tx>
          <c:spPr>
            <a:solidFill>
              <a:srgbClr val="E97135"/>
            </a:solidFill>
            <a:ln>
              <a:noFill/>
            </a:ln>
            <a:effectLst/>
          </c:spPr>
          <c:invertIfNegative val="0"/>
          <c:dLbls>
            <c:dLbl>
              <c:idx val="0"/>
              <c:layout>
                <c:manualLayout>
                  <c:x val="-4.6876797019857336E-3"/>
                  <c:y val="0.28177233212677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E-4680-8F7F-5A2A96B906F9}"/>
                </c:ext>
              </c:extLst>
            </c:dLbl>
            <c:dLbl>
              <c:idx val="1"/>
              <c:layout>
                <c:manualLayout>
                  <c:x val="-2.8903092066323885E-3"/>
                  <c:y val="0.308200637637977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DE-4680-8F7F-5A2A96B906F9}"/>
                </c:ext>
              </c:extLst>
            </c:dLbl>
            <c:spPr>
              <a:noFill/>
              <a:ln>
                <a:noFill/>
              </a:ln>
              <a:effectLst/>
            </c:spPr>
            <c:txPr>
              <a:bodyPr rot="-5400000" spcFirstLastPara="1" vertOverflow="ellipsis"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employees</c:v>
                </c:pt>
                <c:pt idx="1">
                  <c:v>Male employees</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2-BFDE-4680-8F7F-5A2A96B906F9}"/>
            </c:ext>
          </c:extLst>
        </c:ser>
        <c:ser>
          <c:idx val="1"/>
          <c:order val="1"/>
          <c:tx>
            <c:strRef>
              <c:f>Sheet1!$C$1</c:f>
              <c:strCache>
                <c:ptCount val="1"/>
                <c:pt idx="0">
                  <c:v>Workforce</c:v>
                </c:pt>
              </c:strCache>
            </c:strRef>
          </c:tx>
          <c:spPr>
            <a:solidFill>
              <a:schemeClr val="accent2"/>
            </a:solidFill>
            <a:ln>
              <a:noFill/>
            </a:ln>
            <a:effectLst/>
          </c:spPr>
          <c:invertIfNegative val="0"/>
          <c:dLbls>
            <c:dLbl>
              <c:idx val="0"/>
              <c:layout>
                <c:manualLayout>
                  <c:x val="-3.1247126570594316E-3"/>
                  <c:y val="0.145428420149215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DE-4680-8F7F-5A2A96B906F9}"/>
                </c:ext>
              </c:extLst>
            </c:dLbl>
            <c:dLbl>
              <c:idx val="1"/>
              <c:layout>
                <c:manualLayout>
                  <c:x val="-2.8181885283066616E-3"/>
                  <c:y val="0.242156931669273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DE-4680-8F7F-5A2A96B906F9}"/>
                </c:ext>
              </c:extLst>
            </c:dLbl>
            <c:spPr>
              <a:noFill/>
              <a:ln>
                <a:noFill/>
              </a:ln>
              <a:effectLst/>
            </c:spPr>
            <c:txPr>
              <a:bodyPr rot="-5400000" spcFirstLastPara="1" vertOverflow="ellipsis"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employees</c:v>
                </c:pt>
                <c:pt idx="1">
                  <c:v>Male employees</c:v>
                </c:pt>
              </c:strCache>
            </c:strRef>
          </c:cat>
          <c:val>
            <c:numRef>
              <c:f>Sheet1!$C$2:$C$3</c:f>
              <c:numCache>
                <c:formatCode>0.0%</c:formatCode>
                <c:ptCount val="2"/>
                <c:pt idx="0">
                  <c:v>0.73099999999999998</c:v>
                </c:pt>
                <c:pt idx="1">
                  <c:v>0.26900000000000002</c:v>
                </c:pt>
              </c:numCache>
            </c:numRef>
          </c:val>
          <c:extLst>
            <c:ext xmlns:c16="http://schemas.microsoft.com/office/drawing/2014/chart" uri="{C3380CC4-5D6E-409C-BE32-E72D297353CC}">
              <c16:uniqueId val="{00000005-BFDE-4680-8F7F-5A2A96B906F9}"/>
            </c:ext>
          </c:extLst>
        </c:ser>
        <c:dLbls>
          <c:showLegendKey val="0"/>
          <c:showVal val="0"/>
          <c:showCatName val="0"/>
          <c:showSerName val="0"/>
          <c:showPercent val="0"/>
          <c:showBubbleSize val="0"/>
        </c:dLbls>
        <c:gapWidth val="101"/>
        <c:overlap val="-27"/>
        <c:axId val="700812127"/>
        <c:axId val="1657607807"/>
      </c:barChart>
      <c:catAx>
        <c:axId val="70081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1" i="0" u="none" strike="noStrike" kern="1200" baseline="0">
                <a:solidFill>
                  <a:schemeClr val="tx1"/>
                </a:solidFill>
                <a:latin typeface="+mn-lt"/>
                <a:ea typeface="+mn-ea"/>
                <a:cs typeface="+mn-cs"/>
              </a:defRPr>
            </a:pPr>
            <a:endParaRPr lang="en-US"/>
          </a:p>
        </c:txPr>
        <c:crossAx val="1657607807"/>
        <c:crosses val="autoZero"/>
        <c:auto val="1"/>
        <c:lblAlgn val="ctr"/>
        <c:lblOffset val="100"/>
        <c:noMultiLvlLbl val="0"/>
      </c:catAx>
      <c:valAx>
        <c:axId val="165760780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008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Sheet1!$A$96</c:f>
              <c:strCache>
                <c:ptCount val="1"/>
                <c:pt idx="0">
                  <c:v>Hertfordshire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Sheet1!$B$20:$D$20</c:f>
              <c:strCache>
                <c:ptCount val="3"/>
                <c:pt idx="0">
                  <c:v>U Roads</c:v>
                </c:pt>
                <c:pt idx="1">
                  <c:v>B&amp;C Roads</c:v>
                </c:pt>
                <c:pt idx="2">
                  <c:v>A Roads</c:v>
                </c:pt>
              </c:strCache>
            </c:strRef>
          </c:cat>
          <c:val>
            <c:numRef>
              <c:f>Sheet1!$B$96:$D$96</c:f>
              <c:numCache>
                <c:formatCode>0%</c:formatCode>
                <c:ptCount val="3"/>
                <c:pt idx="0">
                  <c:v>7.0000000000000007E-2</c:v>
                </c:pt>
                <c:pt idx="1">
                  <c:v>0.04</c:v>
                </c:pt>
                <c:pt idx="2">
                  <c:v>0.02</c:v>
                </c:pt>
              </c:numCache>
            </c:numRef>
          </c:val>
          <c:extLst>
            <c:ext xmlns:c16="http://schemas.microsoft.com/office/drawing/2014/chart" uri="{C3380CC4-5D6E-409C-BE32-E72D297353CC}">
              <c16:uniqueId val="{00000000-6059-4460-8CCC-1F38679DDB76}"/>
            </c:ext>
          </c:extLst>
        </c:ser>
        <c:dLbls>
          <c:showLegendKey val="0"/>
          <c:showVal val="0"/>
          <c:showCatName val="0"/>
          <c:showSerName val="0"/>
          <c:showPercent val="0"/>
          <c:showBubbleSize val="0"/>
        </c:dLbls>
        <c:gapWidth val="182"/>
        <c:axId val="1344436191"/>
        <c:axId val="1344424959"/>
      </c:barChart>
      <c:catAx>
        <c:axId val="134443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4424959"/>
        <c:crosses val="autoZero"/>
        <c:auto val="1"/>
        <c:lblAlgn val="ctr"/>
        <c:lblOffset val="100"/>
        <c:noMultiLvlLbl val="0"/>
      </c:catAx>
      <c:valAx>
        <c:axId val="134442495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4443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Sheet1!$A$111</c:f>
              <c:strCache>
                <c:ptCount val="1"/>
                <c:pt idx="0">
                  <c:v>Derbyshire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Sheet1!$B$20:$D$20</c:f>
              <c:strCache>
                <c:ptCount val="3"/>
                <c:pt idx="0">
                  <c:v>U Roads</c:v>
                </c:pt>
                <c:pt idx="1">
                  <c:v>B&amp;C Roads</c:v>
                </c:pt>
                <c:pt idx="2">
                  <c:v>A Roads</c:v>
                </c:pt>
              </c:strCache>
            </c:strRef>
          </c:cat>
          <c:val>
            <c:numRef>
              <c:f>Sheet1!$B$111:$D$111</c:f>
              <c:numCache>
                <c:formatCode>0%</c:formatCode>
                <c:ptCount val="3"/>
                <c:pt idx="0">
                  <c:v>0.28000000000000003</c:v>
                </c:pt>
                <c:pt idx="1">
                  <c:v>0.24</c:v>
                </c:pt>
                <c:pt idx="2">
                  <c:v>0.2</c:v>
                </c:pt>
              </c:numCache>
            </c:numRef>
          </c:val>
          <c:extLst>
            <c:ext xmlns:c16="http://schemas.microsoft.com/office/drawing/2014/chart" uri="{C3380CC4-5D6E-409C-BE32-E72D297353CC}">
              <c16:uniqueId val="{00000000-88C6-46F5-86A6-8C339558C8FB}"/>
            </c:ext>
          </c:extLst>
        </c:ser>
        <c:dLbls>
          <c:showLegendKey val="0"/>
          <c:showVal val="0"/>
          <c:showCatName val="0"/>
          <c:showSerName val="0"/>
          <c:showPercent val="0"/>
          <c:showBubbleSize val="0"/>
        </c:dLbls>
        <c:gapWidth val="182"/>
        <c:axId val="1344436191"/>
        <c:axId val="1344424959"/>
      </c:barChart>
      <c:catAx>
        <c:axId val="134443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4424959"/>
        <c:crosses val="autoZero"/>
        <c:auto val="1"/>
        <c:lblAlgn val="ctr"/>
        <c:lblOffset val="100"/>
        <c:noMultiLvlLbl val="0"/>
      </c:catAx>
      <c:valAx>
        <c:axId val="134442495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443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Sheet1!$A$96</c:f>
              <c:strCache>
                <c:ptCount val="1"/>
                <c:pt idx="0">
                  <c:v>Hertfordshire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Sheet1!$B$20:$D$20</c:f>
              <c:strCache>
                <c:ptCount val="3"/>
                <c:pt idx="0">
                  <c:v>U Roads</c:v>
                </c:pt>
                <c:pt idx="1">
                  <c:v>B&amp;C Roads</c:v>
                </c:pt>
                <c:pt idx="2">
                  <c:v>A Roads</c:v>
                </c:pt>
              </c:strCache>
            </c:strRef>
          </c:cat>
          <c:val>
            <c:numRef>
              <c:f>Sheet1!$B$96:$D$96</c:f>
              <c:numCache>
                <c:formatCode>0%</c:formatCode>
                <c:ptCount val="3"/>
                <c:pt idx="0">
                  <c:v>7.0000000000000007E-2</c:v>
                </c:pt>
                <c:pt idx="1">
                  <c:v>0.04</c:v>
                </c:pt>
                <c:pt idx="2">
                  <c:v>0.02</c:v>
                </c:pt>
              </c:numCache>
            </c:numRef>
          </c:val>
          <c:extLst>
            <c:ext xmlns:c16="http://schemas.microsoft.com/office/drawing/2014/chart" uri="{C3380CC4-5D6E-409C-BE32-E72D297353CC}">
              <c16:uniqueId val="{00000000-3492-49B5-8E49-FC383A84CD0F}"/>
            </c:ext>
          </c:extLst>
        </c:ser>
        <c:dLbls>
          <c:showLegendKey val="0"/>
          <c:showVal val="0"/>
          <c:showCatName val="0"/>
          <c:showSerName val="0"/>
          <c:showPercent val="0"/>
          <c:showBubbleSize val="0"/>
        </c:dLbls>
        <c:gapWidth val="182"/>
        <c:axId val="1344436191"/>
        <c:axId val="1344424959"/>
      </c:barChart>
      <c:catAx>
        <c:axId val="134443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4424959"/>
        <c:crosses val="autoZero"/>
        <c:auto val="1"/>
        <c:lblAlgn val="ctr"/>
        <c:lblOffset val="100"/>
        <c:noMultiLvlLbl val="0"/>
      </c:catAx>
      <c:valAx>
        <c:axId val="134442495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4443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Sheet1!$A$21</c:f>
              <c:strCache>
                <c:ptCount val="1"/>
                <c:pt idx="0">
                  <c:v>Essex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Sheet1!$B$20:$D$20</c:f>
              <c:strCache>
                <c:ptCount val="3"/>
                <c:pt idx="0">
                  <c:v>U Roads</c:v>
                </c:pt>
                <c:pt idx="1">
                  <c:v>B&amp;C Roads</c:v>
                </c:pt>
                <c:pt idx="2">
                  <c:v>A Roads</c:v>
                </c:pt>
              </c:strCache>
            </c:strRef>
          </c:cat>
          <c:val>
            <c:numRef>
              <c:f>Sheet1!$B$21:$D$21</c:f>
              <c:numCache>
                <c:formatCode>0%</c:formatCode>
                <c:ptCount val="3"/>
                <c:pt idx="0">
                  <c:v>0.11</c:v>
                </c:pt>
                <c:pt idx="1">
                  <c:v>0.02</c:v>
                </c:pt>
                <c:pt idx="2">
                  <c:v>0.03</c:v>
                </c:pt>
              </c:numCache>
            </c:numRef>
          </c:val>
          <c:extLst>
            <c:ext xmlns:c16="http://schemas.microsoft.com/office/drawing/2014/chart" uri="{C3380CC4-5D6E-409C-BE32-E72D297353CC}">
              <c16:uniqueId val="{00000000-D0E0-48D6-9032-3A9CA41955F5}"/>
            </c:ext>
          </c:extLst>
        </c:ser>
        <c:dLbls>
          <c:showLegendKey val="0"/>
          <c:showVal val="0"/>
          <c:showCatName val="0"/>
          <c:showSerName val="0"/>
          <c:showPercent val="0"/>
          <c:showBubbleSize val="0"/>
        </c:dLbls>
        <c:gapWidth val="182"/>
        <c:axId val="1344436191"/>
        <c:axId val="1344424959"/>
      </c:barChart>
      <c:catAx>
        <c:axId val="134443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40" b="0" i="0" u="none" strike="noStrike" kern="1200" baseline="0">
                <a:solidFill>
                  <a:schemeClr val="tx1">
                    <a:lumMod val="65000"/>
                    <a:lumOff val="35000"/>
                  </a:schemeClr>
                </a:solidFill>
                <a:latin typeface="+mn-lt"/>
                <a:ea typeface="+mn-ea"/>
                <a:cs typeface="+mn-cs"/>
              </a:defRPr>
            </a:pPr>
            <a:endParaRPr lang="en-US"/>
          </a:p>
        </c:txPr>
        <c:crossAx val="1344424959"/>
        <c:crosses val="autoZero"/>
        <c:auto val="1"/>
        <c:lblAlgn val="ctr"/>
        <c:lblOffset val="100"/>
        <c:noMultiLvlLbl val="0"/>
      </c:catAx>
      <c:valAx>
        <c:axId val="134442495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4443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Sheet1!$A$21</c:f>
              <c:strCache>
                <c:ptCount val="1"/>
                <c:pt idx="0">
                  <c:v>Essex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Sheet1!$B$20:$D$20</c:f>
              <c:strCache>
                <c:ptCount val="3"/>
                <c:pt idx="0">
                  <c:v>U Roads</c:v>
                </c:pt>
                <c:pt idx="1">
                  <c:v>B&amp;C Roads</c:v>
                </c:pt>
                <c:pt idx="2">
                  <c:v>A Roads</c:v>
                </c:pt>
              </c:strCache>
            </c:strRef>
          </c:cat>
          <c:val>
            <c:numRef>
              <c:f>Sheet1!$B$21:$D$21</c:f>
              <c:numCache>
                <c:formatCode>0%</c:formatCode>
                <c:ptCount val="3"/>
                <c:pt idx="0">
                  <c:v>0.11</c:v>
                </c:pt>
                <c:pt idx="1">
                  <c:v>0.02</c:v>
                </c:pt>
                <c:pt idx="2">
                  <c:v>0.03</c:v>
                </c:pt>
              </c:numCache>
            </c:numRef>
          </c:val>
          <c:extLst>
            <c:ext xmlns:c16="http://schemas.microsoft.com/office/drawing/2014/chart" uri="{C3380CC4-5D6E-409C-BE32-E72D297353CC}">
              <c16:uniqueId val="{00000000-C8B4-4EB5-B818-164AFA44C32B}"/>
            </c:ext>
          </c:extLst>
        </c:ser>
        <c:dLbls>
          <c:showLegendKey val="0"/>
          <c:showVal val="0"/>
          <c:showCatName val="0"/>
          <c:showSerName val="0"/>
          <c:showPercent val="0"/>
          <c:showBubbleSize val="0"/>
        </c:dLbls>
        <c:gapWidth val="182"/>
        <c:axId val="1344436191"/>
        <c:axId val="1344424959"/>
      </c:barChart>
      <c:catAx>
        <c:axId val="134443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40" b="0" i="0" u="none" strike="noStrike" kern="1200" baseline="0">
                <a:solidFill>
                  <a:schemeClr val="tx1">
                    <a:lumMod val="65000"/>
                    <a:lumOff val="35000"/>
                  </a:schemeClr>
                </a:solidFill>
                <a:latin typeface="+mn-lt"/>
                <a:ea typeface="+mn-ea"/>
                <a:cs typeface="+mn-cs"/>
              </a:defRPr>
            </a:pPr>
            <a:endParaRPr lang="en-US"/>
          </a:p>
        </c:txPr>
        <c:crossAx val="1344424959"/>
        <c:crosses val="autoZero"/>
        <c:auto val="1"/>
        <c:lblAlgn val="ctr"/>
        <c:lblOffset val="100"/>
        <c:noMultiLvlLbl val="0"/>
      </c:catAx>
      <c:valAx>
        <c:axId val="134442495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4443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a:t>Essex</a:t>
            </a:r>
            <a:r>
              <a:rPr lang="en-US" sz="1200" b="0" baseline="0"/>
              <a:t> Total Crime </a:t>
            </a:r>
            <a:r>
              <a:rPr lang="en-US" sz="1200" b="1" baseline="0"/>
              <a:t>down 8.2%</a:t>
            </a:r>
            <a:r>
              <a:rPr lang="en-US" sz="1200" b="0" baseline="0"/>
              <a:t> since last year</a:t>
            </a:r>
            <a:endParaRPr lang="en-US" sz="1200" b="0"/>
          </a:p>
        </c:rich>
      </c:tx>
      <c:layout>
        <c:manualLayout>
          <c:xMode val="edge"/>
          <c:yMode val="edge"/>
          <c:x val="0.202118615209394"/>
          <c:y val="1.22749699317166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06469006084469"/>
          <c:y val="0.14466068032654517"/>
          <c:w val="0.73112114411124185"/>
          <c:h val="0.58872904995399433"/>
        </c:manualLayout>
      </c:layout>
      <c:lineChart>
        <c:grouping val="standard"/>
        <c:varyColors val="0"/>
        <c:ser>
          <c:idx val="0"/>
          <c:order val="0"/>
          <c:tx>
            <c:strRef>
              <c:f>Sheet1!$B$1</c:f>
              <c:strCache>
                <c:ptCount val="1"/>
                <c:pt idx="0">
                  <c:v>Essex Total Crime</c:v>
                </c:pt>
              </c:strCache>
            </c:strRef>
          </c:tx>
          <c:spPr>
            <a:ln w="28575" cap="rnd">
              <a:solidFill>
                <a:schemeClr val="accent1"/>
              </a:solidFill>
              <a:round/>
            </a:ln>
            <a:effectLst/>
          </c:spPr>
          <c:marker>
            <c:symbol val="none"/>
          </c:marker>
          <c:dLbls>
            <c:dLbl>
              <c:idx val="9"/>
              <c:layout>
                <c:manualLayout>
                  <c:x val="-7.9840988603275161E-3"/>
                  <c:y val="-1.1478973894222345E-2"/>
                </c:manualLayout>
              </c:layout>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32-45BE-9A1F-E8BC782BC555}"/>
                </c:ext>
              </c:extLst>
            </c:dLbl>
            <c:dLbl>
              <c:idx val="13"/>
              <c:layout>
                <c:manualLayout>
                  <c:x val="-1.064546514710355E-2"/>
                  <c:y val="-1.1478973894222311E-2"/>
                </c:manualLayout>
              </c:layout>
              <c:tx>
                <c:rich>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mn-lt"/>
                        <a:ea typeface="+mn-ea"/>
                        <a:cs typeface="+mn-cs"/>
                      </a:defRPr>
                    </a:pPr>
                    <a:fld id="{D78469E8-60A5-4BFA-ACDB-C1A293E525C3}" type="VALUE">
                      <a:rPr lang="en-US" b="0" i="1" baseline="0">
                        <a:solidFill>
                          <a:schemeClr val="bg1"/>
                        </a:solidFill>
                      </a:rPr>
                      <a:pPr>
                        <a:defRPr i="1">
                          <a:solidFill>
                            <a:schemeClr val="tx1"/>
                          </a:solidFill>
                        </a:defRPr>
                      </a:pPr>
                      <a:t>[VALUE]</a:t>
                    </a:fld>
                    <a:endParaRPr lang="en-GB"/>
                  </a:p>
                </c:rich>
              </c:tx>
              <c:spPr>
                <a:solidFill>
                  <a:schemeClr val="accent1"/>
                </a:solid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32-45BE-9A1F-E8BC782BC555}"/>
                </c:ext>
              </c:extLst>
            </c:dLbl>
            <c:spPr>
              <a:solidFill>
                <a:schemeClr val="accen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1"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pt idx="12">
                  <c:v>Q1 Jun-23</c:v>
                </c:pt>
                <c:pt idx="13">
                  <c:v>Q2 Sept-23</c:v>
                </c:pt>
              </c:strCache>
            </c:strRef>
          </c:cat>
          <c:val>
            <c:numRef>
              <c:f>Sheet1!$B$2:$B$15</c:f>
              <c:numCache>
                <c:formatCode>#,##0</c:formatCode>
                <c:ptCount val="14"/>
                <c:pt idx="0">
                  <c:v>18207</c:v>
                </c:pt>
                <c:pt idx="1">
                  <c:v>17690</c:v>
                </c:pt>
                <c:pt idx="2">
                  <c:v>15968</c:v>
                </c:pt>
                <c:pt idx="3">
                  <c:v>18065</c:v>
                </c:pt>
                <c:pt idx="4">
                  <c:v>18206</c:v>
                </c:pt>
                <c:pt idx="5">
                  <c:v>16609</c:v>
                </c:pt>
                <c:pt idx="6">
                  <c:v>14815</c:v>
                </c:pt>
                <c:pt idx="7">
                  <c:v>17099</c:v>
                </c:pt>
                <c:pt idx="8">
                  <c:v>16121</c:v>
                </c:pt>
                <c:pt idx="9">
                  <c:v>15402</c:v>
                </c:pt>
                <c:pt idx="10">
                  <c:v>13139</c:v>
                </c:pt>
                <c:pt idx="11">
                  <c:v>14896</c:v>
                </c:pt>
                <c:pt idx="12">
                  <c:v>14510</c:v>
                </c:pt>
                <c:pt idx="13">
                  <c:v>14138</c:v>
                </c:pt>
              </c:numCache>
            </c:numRef>
          </c:val>
          <c:smooth val="0"/>
          <c:extLst>
            <c:ext xmlns:c16="http://schemas.microsoft.com/office/drawing/2014/chart" uri="{C3380CC4-5D6E-409C-BE32-E72D297353CC}">
              <c16:uniqueId val="{00000000-6684-4E9E-8A7F-D10536E233D5}"/>
            </c:ext>
          </c:extLst>
        </c:ser>
        <c:ser>
          <c:idx val="1"/>
          <c:order val="1"/>
          <c:tx>
            <c:strRef>
              <c:f>Sheet1!$C$1</c:f>
              <c:strCache>
                <c:ptCount val="1"/>
                <c:pt idx="0">
                  <c:v>Essex Violent Crime</c:v>
                </c:pt>
              </c:strCache>
            </c:strRef>
          </c:tx>
          <c:spPr>
            <a:ln w="28575" cap="rnd">
              <a:solidFill>
                <a:schemeClr val="accent2"/>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0-F99C-4296-8371-0B4810E2CF37}"/>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32-45BE-9A1F-E8BC782BC555}"/>
                </c:ext>
              </c:extLst>
            </c:dLbl>
            <c:dLbl>
              <c:idx val="13"/>
              <c:layout>
                <c:manualLayout>
                  <c:x val="-3.1350894858219382E-2"/>
                  <c:y val="-3.2495137253578735E-2"/>
                </c:manualLayout>
              </c:layout>
              <c:spPr>
                <a:solidFill>
                  <a:srgbClr val="4179AA"/>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32-45BE-9A1F-E8BC782BC555}"/>
                </c:ext>
              </c:extLst>
            </c:dLbl>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pt idx="12">
                  <c:v>Q1 Jun-23</c:v>
                </c:pt>
                <c:pt idx="13">
                  <c:v>Q2 Sept-23</c:v>
                </c:pt>
              </c:strCache>
            </c:strRef>
          </c:cat>
          <c:val>
            <c:numRef>
              <c:f>Sheet1!$C$2:$C$15</c:f>
              <c:numCache>
                <c:formatCode>#,##0</c:formatCode>
                <c:ptCount val="14"/>
                <c:pt idx="0">
                  <c:v>6209</c:v>
                </c:pt>
                <c:pt idx="1">
                  <c:v>6375</c:v>
                </c:pt>
                <c:pt idx="2">
                  <c:v>5423</c:v>
                </c:pt>
                <c:pt idx="3">
                  <c:v>6153</c:v>
                </c:pt>
                <c:pt idx="4">
                  <c:v>7000</c:v>
                </c:pt>
                <c:pt idx="5">
                  <c:v>6997</c:v>
                </c:pt>
                <c:pt idx="6">
                  <c:v>6352</c:v>
                </c:pt>
                <c:pt idx="7">
                  <c:v>6930</c:v>
                </c:pt>
                <c:pt idx="8">
                  <c:v>6472</c:v>
                </c:pt>
                <c:pt idx="9">
                  <c:v>6092</c:v>
                </c:pt>
                <c:pt idx="10">
                  <c:v>5430</c:v>
                </c:pt>
                <c:pt idx="11">
                  <c:v>6130</c:v>
                </c:pt>
                <c:pt idx="12">
                  <c:v>5623</c:v>
                </c:pt>
                <c:pt idx="13">
                  <c:v>5614</c:v>
                </c:pt>
              </c:numCache>
            </c:numRef>
          </c:val>
          <c:smooth val="0"/>
          <c:extLst>
            <c:ext xmlns:c16="http://schemas.microsoft.com/office/drawing/2014/chart" uri="{C3380CC4-5D6E-409C-BE32-E72D297353CC}">
              <c16:uniqueId val="{00000001-6684-4E9E-8A7F-D10536E233D5}"/>
            </c:ext>
          </c:extLst>
        </c:ser>
        <c:dLbls>
          <c:showLegendKey val="0"/>
          <c:showVal val="0"/>
          <c:showCatName val="0"/>
          <c:showSerName val="0"/>
          <c:showPercent val="0"/>
          <c:showBubbleSize val="0"/>
        </c:dLbls>
        <c:smooth val="0"/>
        <c:axId val="1424969295"/>
        <c:axId val="1424969711"/>
      </c:lineChart>
      <c:catAx>
        <c:axId val="142496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711"/>
        <c:crosses val="autoZero"/>
        <c:auto val="1"/>
        <c:lblAlgn val="ctr"/>
        <c:lblOffset val="100"/>
        <c:noMultiLvlLbl val="0"/>
      </c:catAx>
      <c:valAx>
        <c:axId val="1424969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295"/>
        <c:crosses val="autoZero"/>
        <c:crossBetween val="between"/>
      </c:valAx>
      <c:spPr>
        <a:noFill/>
        <a:ln>
          <a:noFill/>
        </a:ln>
        <a:effectLst/>
      </c:spPr>
    </c:plotArea>
    <c:legend>
      <c:legendPos val="r"/>
      <c:layout>
        <c:manualLayout>
          <c:xMode val="edge"/>
          <c:yMode val="edge"/>
          <c:x val="0.28843986266097177"/>
          <c:y val="7.5086047111396062E-2"/>
          <c:w val="0.53778017223453878"/>
          <c:h val="9.087611385213874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'Roads - A''s over time'!$B$1</c:f>
              <c:strCache>
                <c:ptCount val="1"/>
                <c:pt idx="0">
                  <c:v>% of ECC A Roads where maintenance should be considered</c:v>
                </c:pt>
              </c:strCache>
            </c:strRef>
          </c:tx>
          <c:spPr>
            <a:ln w="28575" cap="rnd">
              <a:solidFill>
                <a:schemeClr val="accent1"/>
              </a:solidFill>
              <a:round/>
            </a:ln>
            <a:effectLst/>
          </c:spPr>
          <c:marker>
            <c:symbol val="none"/>
          </c:marker>
          <c:dLbls>
            <c:dLbl>
              <c:idx val="1"/>
              <c:layout>
                <c:manualLayout>
                  <c:x val="-3.0483670486311176E-2"/>
                  <c:y val="-3.2798079139190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2C-4ADF-A24A-EFB6EBC26C43}"/>
                </c:ext>
              </c:extLst>
            </c:dLbl>
            <c:dLbl>
              <c:idx val="2"/>
              <c:layout>
                <c:manualLayout>
                  <c:x val="-2.5402369673303032E-2"/>
                  <c:y val="-2.8429359174139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2C-4ADF-A24A-EFB6EBC26C43}"/>
                </c:ext>
              </c:extLst>
            </c:dLbl>
            <c:dLbl>
              <c:idx val="5"/>
              <c:layout>
                <c:manualLayout>
                  <c:x val="-2.3708602735633719E-2"/>
                  <c:y val="-2.842935917413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2C-4ADF-A24A-EFB6EBC26C43}"/>
                </c:ext>
              </c:extLst>
            </c:dLbl>
            <c:dLbl>
              <c:idx val="14"/>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C587-44F9-8BD8-D2A771E829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'Roads - A''s over time'!$A$2:$A$16</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'Roads - A''s over time'!$B$2:$B$16</c:f>
              <c:numCache>
                <c:formatCode>0%</c:formatCode>
                <c:ptCount val="15"/>
                <c:pt idx="0">
                  <c:v>0.04</c:v>
                </c:pt>
                <c:pt idx="1">
                  <c:v>0.05</c:v>
                </c:pt>
                <c:pt idx="2">
                  <c:v>0.06</c:v>
                </c:pt>
                <c:pt idx="3">
                  <c:v>0.03</c:v>
                </c:pt>
                <c:pt idx="4">
                  <c:v>0.04</c:v>
                </c:pt>
                <c:pt idx="5">
                  <c:v>0.05</c:v>
                </c:pt>
                <c:pt idx="6">
                  <c:v>0.04</c:v>
                </c:pt>
                <c:pt idx="7">
                  <c:v>0.02</c:v>
                </c:pt>
                <c:pt idx="8">
                  <c:v>0.02</c:v>
                </c:pt>
                <c:pt idx="9">
                  <c:v>0.02</c:v>
                </c:pt>
                <c:pt idx="10">
                  <c:v>0.03</c:v>
                </c:pt>
                <c:pt idx="11">
                  <c:v>0.02</c:v>
                </c:pt>
                <c:pt idx="12">
                  <c:v>0.03</c:v>
                </c:pt>
                <c:pt idx="13">
                  <c:v>0.03</c:v>
                </c:pt>
                <c:pt idx="14">
                  <c:v>0.03</c:v>
                </c:pt>
              </c:numCache>
            </c:numRef>
          </c:val>
          <c:smooth val="0"/>
          <c:extLst>
            <c:ext xmlns:c16="http://schemas.microsoft.com/office/drawing/2014/chart" uri="{C3380CC4-5D6E-409C-BE32-E72D297353CC}">
              <c16:uniqueId val="{00000003-C92C-4ADF-A24A-EFB6EBC26C43}"/>
            </c:ext>
          </c:extLst>
        </c:ser>
        <c:ser>
          <c:idx val="1"/>
          <c:order val="1"/>
          <c:tx>
            <c:strRef>
              <c:f>'Roads - A''s over time'!$C$1</c:f>
              <c:strCache>
                <c:ptCount val="1"/>
                <c:pt idx="0">
                  <c:v>County Council Mean</c:v>
                </c:pt>
              </c:strCache>
            </c:strRef>
          </c:tx>
          <c:spPr>
            <a:ln w="28575" cap="rnd">
              <a:solidFill>
                <a:schemeClr val="accent2"/>
              </a:solidFill>
              <a:round/>
            </a:ln>
            <a:effectLst/>
          </c:spPr>
          <c:marker>
            <c:symbol val="none"/>
          </c:marker>
          <c:dLbls>
            <c:dLbl>
              <c:idx val="14"/>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C587-44F9-8BD8-D2A771E829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'Roads - A''s over time'!$A$2:$A$16</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'Roads - A''s over time'!$C$2:$C$16</c:f>
              <c:numCache>
                <c:formatCode>0%</c:formatCode>
                <c:ptCount val="15"/>
                <c:pt idx="0">
                  <c:v>0.04</c:v>
                </c:pt>
                <c:pt idx="1">
                  <c:v>0.04</c:v>
                </c:pt>
                <c:pt idx="2">
                  <c:v>0.05</c:v>
                </c:pt>
                <c:pt idx="3">
                  <c:v>0.05</c:v>
                </c:pt>
                <c:pt idx="4">
                  <c:v>0.05</c:v>
                </c:pt>
                <c:pt idx="5">
                  <c:v>0.04</c:v>
                </c:pt>
                <c:pt idx="6">
                  <c:v>0.04</c:v>
                </c:pt>
                <c:pt idx="7">
                  <c:v>0.03</c:v>
                </c:pt>
                <c:pt idx="8">
                  <c:v>0.03</c:v>
                </c:pt>
                <c:pt idx="9">
                  <c:v>0.03</c:v>
                </c:pt>
                <c:pt idx="10">
                  <c:v>0.03</c:v>
                </c:pt>
                <c:pt idx="11">
                  <c:v>0.03</c:v>
                </c:pt>
                <c:pt idx="12">
                  <c:v>0.04</c:v>
                </c:pt>
                <c:pt idx="13">
                  <c:v>0.04</c:v>
                </c:pt>
                <c:pt idx="14">
                  <c:v>0.04</c:v>
                </c:pt>
              </c:numCache>
            </c:numRef>
          </c:val>
          <c:smooth val="0"/>
          <c:extLst>
            <c:ext xmlns:c16="http://schemas.microsoft.com/office/drawing/2014/chart" uri="{C3380CC4-5D6E-409C-BE32-E72D297353CC}">
              <c16:uniqueId val="{00000004-C92C-4ADF-A24A-EFB6EBC26C43}"/>
            </c:ext>
          </c:extLst>
        </c:ser>
        <c:dLbls>
          <c:showLegendKey val="0"/>
          <c:showVal val="0"/>
          <c:showCatName val="0"/>
          <c:showSerName val="0"/>
          <c:showPercent val="0"/>
          <c:showBubbleSize val="0"/>
        </c:dLbls>
        <c:smooth val="0"/>
        <c:axId val="1350574048"/>
        <c:axId val="1342194960"/>
      </c:lineChart>
      <c:catAx>
        <c:axId val="135057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2194960"/>
        <c:crosses val="autoZero"/>
        <c:auto val="1"/>
        <c:lblAlgn val="ctr"/>
        <c:lblOffset val="100"/>
        <c:noMultiLvlLbl val="0"/>
      </c:catAx>
      <c:valAx>
        <c:axId val="1342194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057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'Roads - B''s &amp; C''s over time'!$B$1</c:f>
              <c:strCache>
                <c:ptCount val="1"/>
                <c:pt idx="0">
                  <c:v>% of ECC B &amp; C Roads where maintenance should be considered</c:v>
                </c:pt>
              </c:strCache>
            </c:strRef>
          </c:tx>
          <c:spPr>
            <a:ln w="28575" cap="rnd">
              <a:solidFill>
                <a:schemeClr val="accent1"/>
              </a:solidFill>
              <a:round/>
            </a:ln>
            <a:effectLst/>
          </c:spPr>
          <c:marker>
            <c:symbol val="none"/>
          </c:marker>
          <c:dLbls>
            <c:dLbl>
              <c:idx val="14"/>
              <c:spPr>
                <a:solidFill>
                  <a:srgbClr val="E40037"/>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7EE9-4ED0-8D9A-D3227A878F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'Roads - B''s &amp; C''s over time'!$A$2:$A$16</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'Roads - B''s &amp; C''s over time'!$B$2:$B$16</c:f>
              <c:numCache>
                <c:formatCode>0%</c:formatCode>
                <c:ptCount val="15"/>
                <c:pt idx="0">
                  <c:v>0.06</c:v>
                </c:pt>
                <c:pt idx="1">
                  <c:v>7.0000000000000007E-2</c:v>
                </c:pt>
                <c:pt idx="2">
                  <c:v>0.08</c:v>
                </c:pt>
                <c:pt idx="3">
                  <c:v>7.0000000000000007E-2</c:v>
                </c:pt>
                <c:pt idx="4">
                  <c:v>7.0000000000000007E-2</c:v>
                </c:pt>
                <c:pt idx="5">
                  <c:v>7.0000000000000007E-2</c:v>
                </c:pt>
                <c:pt idx="6">
                  <c:v>0.05</c:v>
                </c:pt>
                <c:pt idx="7">
                  <c:v>0.04</c:v>
                </c:pt>
                <c:pt idx="8">
                  <c:v>0.04</c:v>
                </c:pt>
                <c:pt idx="9">
                  <c:v>0.03</c:v>
                </c:pt>
                <c:pt idx="10">
                  <c:v>0.03</c:v>
                </c:pt>
                <c:pt idx="11">
                  <c:v>0.03</c:v>
                </c:pt>
                <c:pt idx="12">
                  <c:v>0.03</c:v>
                </c:pt>
                <c:pt idx="13">
                  <c:v>0.03</c:v>
                </c:pt>
                <c:pt idx="14">
                  <c:v>0.02</c:v>
                </c:pt>
              </c:numCache>
            </c:numRef>
          </c:val>
          <c:smooth val="0"/>
          <c:extLst>
            <c:ext xmlns:c16="http://schemas.microsoft.com/office/drawing/2014/chart" uri="{C3380CC4-5D6E-409C-BE32-E72D297353CC}">
              <c16:uniqueId val="{00000000-D579-4052-9940-E9A7BBD6232E}"/>
            </c:ext>
          </c:extLst>
        </c:ser>
        <c:ser>
          <c:idx val="1"/>
          <c:order val="1"/>
          <c:tx>
            <c:strRef>
              <c:f>'Roads - B''s &amp; C''s over time'!$C$1</c:f>
              <c:strCache>
                <c:ptCount val="1"/>
                <c:pt idx="0">
                  <c:v>County County Mean</c:v>
                </c:pt>
              </c:strCache>
            </c:strRef>
          </c:tx>
          <c:spPr>
            <a:ln w="28575" cap="rnd">
              <a:solidFill>
                <a:schemeClr val="accent2"/>
              </a:solidFill>
              <a:round/>
            </a:ln>
            <a:effectLst/>
          </c:spPr>
          <c:marker>
            <c:symbol val="none"/>
          </c:marker>
          <c:dLbls>
            <c:dLbl>
              <c:idx val="14"/>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EE9-4ED0-8D9A-D3227A878F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'Roads - B''s &amp; C''s over time'!$A$2:$A$16</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'Roads - B''s &amp; C''s over time'!$C$2:$C$16</c:f>
              <c:numCache>
                <c:formatCode>0%</c:formatCode>
                <c:ptCount val="15"/>
                <c:pt idx="0">
                  <c:v>0.08</c:v>
                </c:pt>
                <c:pt idx="1">
                  <c:v>0.08</c:v>
                </c:pt>
                <c:pt idx="2">
                  <c:v>0.09</c:v>
                </c:pt>
                <c:pt idx="3">
                  <c:v>0.09</c:v>
                </c:pt>
                <c:pt idx="4">
                  <c:v>0.1</c:v>
                </c:pt>
                <c:pt idx="5">
                  <c:v>0.1</c:v>
                </c:pt>
                <c:pt idx="6">
                  <c:v>0.08</c:v>
                </c:pt>
                <c:pt idx="7">
                  <c:v>7.0000000000000007E-2</c:v>
                </c:pt>
                <c:pt idx="8">
                  <c:v>0.05</c:v>
                </c:pt>
                <c:pt idx="9">
                  <c:v>0.05</c:v>
                </c:pt>
                <c:pt idx="10">
                  <c:v>0.06</c:v>
                </c:pt>
                <c:pt idx="11">
                  <c:v>0.06</c:v>
                </c:pt>
                <c:pt idx="12">
                  <c:v>0.06</c:v>
                </c:pt>
                <c:pt idx="13">
                  <c:v>0.06</c:v>
                </c:pt>
                <c:pt idx="14">
                  <c:v>0.06</c:v>
                </c:pt>
              </c:numCache>
            </c:numRef>
          </c:val>
          <c:smooth val="0"/>
          <c:extLst>
            <c:ext xmlns:c16="http://schemas.microsoft.com/office/drawing/2014/chart" uri="{C3380CC4-5D6E-409C-BE32-E72D297353CC}">
              <c16:uniqueId val="{00000001-D579-4052-9940-E9A7BBD6232E}"/>
            </c:ext>
          </c:extLst>
        </c:ser>
        <c:dLbls>
          <c:showLegendKey val="0"/>
          <c:showVal val="0"/>
          <c:showCatName val="0"/>
          <c:showSerName val="0"/>
          <c:showPercent val="0"/>
          <c:showBubbleSize val="0"/>
        </c:dLbls>
        <c:smooth val="0"/>
        <c:axId val="1252609648"/>
        <c:axId val="627870176"/>
      </c:lineChart>
      <c:catAx>
        <c:axId val="125260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870176"/>
        <c:crosses val="autoZero"/>
        <c:auto val="1"/>
        <c:lblAlgn val="ctr"/>
        <c:lblOffset val="100"/>
        <c:noMultiLvlLbl val="0"/>
      </c:catAx>
      <c:valAx>
        <c:axId val="627870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60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'2015-22 results'!$C$46</c:f>
              <c:strCache>
                <c:ptCount val="1"/>
                <c:pt idx="0">
                  <c:v>Essex</c:v>
                </c:pt>
              </c:strCache>
            </c:strRef>
          </c:tx>
          <c:spPr>
            <a:ln w="28575" cap="rnd">
              <a:solidFill>
                <a:schemeClr val="accent1"/>
              </a:solidFill>
              <a:round/>
            </a:ln>
            <a:effectLst/>
          </c:spPr>
          <c:marker>
            <c:symbol val="none"/>
          </c:marker>
          <c:cat>
            <c:numRef>
              <c:f>'2015-22 results'!$B$47:$B$54</c:f>
              <c:numCache>
                <c:formatCode>General</c:formatCode>
                <c:ptCount val="8"/>
                <c:pt idx="0">
                  <c:v>2015</c:v>
                </c:pt>
                <c:pt idx="1">
                  <c:v>2016</c:v>
                </c:pt>
                <c:pt idx="2">
                  <c:v>2017</c:v>
                </c:pt>
                <c:pt idx="3">
                  <c:v>2018</c:v>
                </c:pt>
                <c:pt idx="4">
                  <c:v>2019</c:v>
                </c:pt>
                <c:pt idx="5">
                  <c:v>2020</c:v>
                </c:pt>
                <c:pt idx="6">
                  <c:v>2021</c:v>
                </c:pt>
                <c:pt idx="7">
                  <c:v>2022</c:v>
                </c:pt>
              </c:numCache>
            </c:numRef>
          </c:cat>
          <c:val>
            <c:numRef>
              <c:f>'2015-22 results'!$C$47:$C$54</c:f>
              <c:numCache>
                <c:formatCode>General</c:formatCode>
                <c:ptCount val="8"/>
                <c:pt idx="0">
                  <c:v>31</c:v>
                </c:pt>
                <c:pt idx="1">
                  <c:v>28</c:v>
                </c:pt>
                <c:pt idx="2">
                  <c:v>30</c:v>
                </c:pt>
                <c:pt idx="3">
                  <c:v>24</c:v>
                </c:pt>
                <c:pt idx="4">
                  <c:v>30</c:v>
                </c:pt>
                <c:pt idx="5">
                  <c:v>29</c:v>
                </c:pt>
                <c:pt idx="6">
                  <c:v>18</c:v>
                </c:pt>
                <c:pt idx="7">
                  <c:v>22</c:v>
                </c:pt>
              </c:numCache>
            </c:numRef>
          </c:val>
          <c:smooth val="0"/>
          <c:extLst>
            <c:ext xmlns:c16="http://schemas.microsoft.com/office/drawing/2014/chart" uri="{C3380CC4-5D6E-409C-BE32-E72D297353CC}">
              <c16:uniqueId val="{00000000-10EA-4C67-945E-944B6E52284C}"/>
            </c:ext>
          </c:extLst>
        </c:ser>
        <c:ser>
          <c:idx val="1"/>
          <c:order val="1"/>
          <c:tx>
            <c:strRef>
              <c:f>'2015-22 results'!$D$46</c:f>
              <c:strCache>
                <c:ptCount val="1"/>
                <c:pt idx="0">
                  <c:v>Leicestershire</c:v>
                </c:pt>
              </c:strCache>
            </c:strRef>
          </c:tx>
          <c:spPr>
            <a:ln w="28575" cap="rnd">
              <a:solidFill>
                <a:schemeClr val="accent3"/>
              </a:solidFill>
              <a:round/>
            </a:ln>
            <a:effectLst/>
          </c:spPr>
          <c:marker>
            <c:symbol val="none"/>
          </c:marker>
          <c:cat>
            <c:numRef>
              <c:f>'2015-22 results'!$B$47:$B$54</c:f>
              <c:numCache>
                <c:formatCode>General</c:formatCode>
                <c:ptCount val="8"/>
                <c:pt idx="0">
                  <c:v>2015</c:v>
                </c:pt>
                <c:pt idx="1">
                  <c:v>2016</c:v>
                </c:pt>
                <c:pt idx="2">
                  <c:v>2017</c:v>
                </c:pt>
                <c:pt idx="3">
                  <c:v>2018</c:v>
                </c:pt>
                <c:pt idx="4">
                  <c:v>2019</c:v>
                </c:pt>
                <c:pt idx="5">
                  <c:v>2020</c:v>
                </c:pt>
                <c:pt idx="6">
                  <c:v>2021</c:v>
                </c:pt>
                <c:pt idx="7">
                  <c:v>2022</c:v>
                </c:pt>
              </c:numCache>
            </c:numRef>
          </c:cat>
          <c:val>
            <c:numRef>
              <c:f>'2015-22 results'!$D$47:$D$54</c:f>
              <c:numCache>
                <c:formatCode>General</c:formatCode>
                <c:ptCount val="8"/>
                <c:pt idx="0">
                  <c:v>45</c:v>
                </c:pt>
                <c:pt idx="1">
                  <c:v>45</c:v>
                </c:pt>
                <c:pt idx="2">
                  <c:v>46</c:v>
                </c:pt>
                <c:pt idx="3">
                  <c:v>36</c:v>
                </c:pt>
                <c:pt idx="4">
                  <c:v>42</c:v>
                </c:pt>
                <c:pt idx="5">
                  <c:v>44</c:v>
                </c:pt>
                <c:pt idx="6">
                  <c:v>39</c:v>
                </c:pt>
                <c:pt idx="7">
                  <c:v>40</c:v>
                </c:pt>
              </c:numCache>
            </c:numRef>
          </c:val>
          <c:smooth val="0"/>
          <c:extLst>
            <c:ext xmlns:c16="http://schemas.microsoft.com/office/drawing/2014/chart" uri="{C3380CC4-5D6E-409C-BE32-E72D297353CC}">
              <c16:uniqueId val="{00000001-10EA-4C67-945E-944B6E52284C}"/>
            </c:ext>
          </c:extLst>
        </c:ser>
        <c:ser>
          <c:idx val="2"/>
          <c:order val="2"/>
          <c:tx>
            <c:strRef>
              <c:f>'2015-22 results'!$E$46</c:f>
              <c:strCache>
                <c:ptCount val="1"/>
                <c:pt idx="0">
                  <c:v>County Council average</c:v>
                </c:pt>
              </c:strCache>
            </c:strRef>
          </c:tx>
          <c:spPr>
            <a:ln w="28575" cap="rnd">
              <a:solidFill>
                <a:schemeClr val="accent5"/>
              </a:solidFill>
              <a:round/>
            </a:ln>
            <a:effectLst/>
          </c:spPr>
          <c:marker>
            <c:symbol val="none"/>
          </c:marker>
          <c:cat>
            <c:numRef>
              <c:f>'2015-22 results'!$B$47:$B$54</c:f>
              <c:numCache>
                <c:formatCode>General</c:formatCode>
                <c:ptCount val="8"/>
                <c:pt idx="0">
                  <c:v>2015</c:v>
                </c:pt>
                <c:pt idx="1">
                  <c:v>2016</c:v>
                </c:pt>
                <c:pt idx="2">
                  <c:v>2017</c:v>
                </c:pt>
                <c:pt idx="3">
                  <c:v>2018</c:v>
                </c:pt>
                <c:pt idx="4">
                  <c:v>2019</c:v>
                </c:pt>
                <c:pt idx="5">
                  <c:v>2020</c:v>
                </c:pt>
                <c:pt idx="6">
                  <c:v>2021</c:v>
                </c:pt>
                <c:pt idx="7">
                  <c:v>2022</c:v>
                </c:pt>
              </c:numCache>
            </c:numRef>
          </c:cat>
          <c:val>
            <c:numRef>
              <c:f>'2015-22 results'!$E$47:$E$54</c:f>
              <c:numCache>
                <c:formatCode>0</c:formatCode>
                <c:ptCount val="8"/>
                <c:pt idx="0">
                  <c:v>35.863636363636367</c:v>
                </c:pt>
                <c:pt idx="1">
                  <c:v>34.363636363636367</c:v>
                </c:pt>
                <c:pt idx="2">
                  <c:v>34.652173913043477</c:v>
                </c:pt>
                <c:pt idx="3">
                  <c:v>27.125</c:v>
                </c:pt>
                <c:pt idx="4">
                  <c:v>33.875</c:v>
                </c:pt>
                <c:pt idx="5">
                  <c:v>32.5</c:v>
                </c:pt>
                <c:pt idx="6">
                  <c:v>27.5</c:v>
                </c:pt>
                <c:pt idx="7">
                  <c:v>30.625</c:v>
                </c:pt>
              </c:numCache>
            </c:numRef>
          </c:val>
          <c:smooth val="0"/>
          <c:extLst>
            <c:ext xmlns:c16="http://schemas.microsoft.com/office/drawing/2014/chart" uri="{C3380CC4-5D6E-409C-BE32-E72D297353CC}">
              <c16:uniqueId val="{00000002-10EA-4C67-945E-944B6E52284C}"/>
            </c:ext>
          </c:extLst>
        </c:ser>
        <c:dLbls>
          <c:showLegendKey val="0"/>
          <c:showVal val="0"/>
          <c:showCatName val="0"/>
          <c:showSerName val="0"/>
          <c:showPercent val="0"/>
          <c:showBubbleSize val="0"/>
        </c:dLbls>
        <c:smooth val="0"/>
        <c:axId val="301005343"/>
        <c:axId val="300997439"/>
      </c:lineChart>
      <c:catAx>
        <c:axId val="301005343"/>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00997439"/>
        <c:crosses val="autoZero"/>
        <c:auto val="1"/>
        <c:lblAlgn val="ctr"/>
        <c:lblOffset val="100"/>
        <c:noMultiLvlLbl val="0"/>
      </c:catAx>
      <c:valAx>
        <c:axId val="300997439"/>
        <c:scaling>
          <c:orientation val="minMax"/>
        </c:scaling>
        <c:delete val="0"/>
        <c:axPos val="l"/>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01005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i="0" baseline="0">
                <a:solidFill>
                  <a:schemeClr val="tx1"/>
                </a:solidFill>
              </a:rPr>
              <a:t>Essex Highways Commissioning 2023/24 CAPITAL Budget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7A-4BF2-8D59-DAD0B6A847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7A-4BF2-8D59-DAD0B6A847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7A-4BF2-8D59-DAD0B6A847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7A-4BF2-8D59-DAD0B6A847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7A-4BF2-8D59-DAD0B6A8472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7A-4BF2-8D59-DAD0B6A8472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57A-4BF2-8D59-DAD0B6A8472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57A-4BF2-8D59-DAD0B6A8472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57A-4BF2-8D59-DAD0B6A8472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57A-4BF2-8D59-DAD0B6A8472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57A-4BF2-8D59-DAD0B6A8472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57A-4BF2-8D59-DAD0B6A8472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57A-4BF2-8D59-DAD0B6A8472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57A-4BF2-8D59-DAD0B6A8472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57A-4BF2-8D59-DAD0B6A8472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57A-4BF2-8D59-DAD0B6A84721}"/>
              </c:ext>
            </c:extLst>
          </c:dPt>
          <c:dLbls>
            <c:dLbl>
              <c:idx val="0"/>
              <c:layout>
                <c:manualLayout>
                  <c:x val="0.17491591946160057"/>
                  <c:y val="3.104408088376330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7A-4BF2-8D59-DAD0B6A84721}"/>
                </c:ext>
              </c:extLst>
            </c:dLbl>
            <c:dLbl>
              <c:idx val="1"/>
              <c:layout>
                <c:manualLayout>
                  <c:x val="-1.3092432573972245E-3"/>
                  <c:y val="0.134158926728586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7A-4BF2-8D59-DAD0B6A84721}"/>
                </c:ext>
              </c:extLst>
            </c:dLbl>
            <c:dLbl>
              <c:idx val="2"/>
              <c:layout>
                <c:manualLayout>
                  <c:x val="-0.10473946059177795"/>
                  <c:y val="0.1109391124871000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7A-4BF2-8D59-DAD0B6A84721}"/>
                </c:ext>
              </c:extLst>
            </c:dLbl>
            <c:dLbl>
              <c:idx val="3"/>
              <c:layout>
                <c:manualLayout>
                  <c:x val="-0.18567492692430301"/>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7A-4BF2-8D59-DAD0B6A84721}"/>
                </c:ext>
              </c:extLst>
            </c:dLbl>
            <c:dLbl>
              <c:idx val="4"/>
              <c:layout>
                <c:manualLayout>
                  <c:x val="-0.14008902854150304"/>
                  <c:y val="-1.80598555211559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7A-4BF2-8D59-DAD0B6A84721}"/>
                </c:ext>
              </c:extLst>
            </c:dLbl>
            <c:dLbl>
              <c:idx val="5"/>
              <c:layout>
                <c:manualLayout>
                  <c:x val="-0.14139827179890027"/>
                  <c:y val="-7.73993808049535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7A-4BF2-8D59-DAD0B6A84721}"/>
                </c:ext>
              </c:extLst>
            </c:dLbl>
            <c:dLbl>
              <c:idx val="6"/>
              <c:layout>
                <c:manualLayout>
                  <c:x val="-6.8080649384655675E-2"/>
                  <c:y val="-0.1315789473684210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7A-4BF2-8D59-DAD0B6A847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Cap!$D$3:$D$18</c:f>
              <c:strCache>
                <c:ptCount val="7"/>
                <c:pt idx="0">
                  <c:v>Road Maintenance</c:v>
                </c:pt>
                <c:pt idx="1">
                  <c:v>Bridges</c:v>
                </c:pt>
                <c:pt idx="2">
                  <c:v>Footway Maintenance</c:v>
                </c:pt>
                <c:pt idx="3">
                  <c:v>LED rollout</c:v>
                </c:pt>
                <c:pt idx="4">
                  <c:v>Local Highways Panels</c:v>
                </c:pt>
                <c:pt idx="5">
                  <c:v>Street Lighting Replacement</c:v>
                </c:pt>
                <c:pt idx="6">
                  <c:v>Other</c:v>
                </c:pt>
              </c:strCache>
            </c:strRef>
          </c:cat>
          <c:val>
            <c:numRef>
              <c:f>Cap!$E$3:$E$18</c:f>
              <c:numCache>
                <c:formatCode>_-[$£-809]* #,##0_-;\-[$£-809]* #,##0_-;_-[$£-809]* "-"??_-;_-@_-</c:formatCode>
                <c:ptCount val="16"/>
                <c:pt idx="0">
                  <c:v>35150</c:v>
                </c:pt>
                <c:pt idx="1">
                  <c:v>9450</c:v>
                </c:pt>
                <c:pt idx="2">
                  <c:v>8000</c:v>
                </c:pt>
                <c:pt idx="3">
                  <c:v>7000</c:v>
                </c:pt>
                <c:pt idx="4">
                  <c:v>4800</c:v>
                </c:pt>
                <c:pt idx="5">
                  <c:v>3000</c:v>
                </c:pt>
                <c:pt idx="6">
                  <c:v>10106</c:v>
                </c:pt>
              </c:numCache>
            </c:numRef>
          </c:val>
          <c:extLst>
            <c:ext xmlns:c16="http://schemas.microsoft.com/office/drawing/2014/chart" uri="{C3380CC4-5D6E-409C-BE32-E72D297353CC}">
              <c16:uniqueId val="{00000020-F57A-4BF2-8D59-DAD0B6A8472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solidFill>
                  <a:schemeClr val="tx1"/>
                </a:solidFill>
              </a:rPr>
              <a:t>Highways Maintenance REVENUE Budget 2023/24 (£000)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3F-4EDC-AFBB-1F5934900A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3F-4EDC-AFBB-1F5934900A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3F-4EDC-AFBB-1F5934900A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3F-4EDC-AFBB-1F5934900A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3F-4EDC-AFBB-1F5934900A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F3F-4EDC-AFBB-1F5934900A98}"/>
              </c:ext>
            </c:extLst>
          </c:dPt>
          <c:dLbls>
            <c:dLbl>
              <c:idx val="0"/>
              <c:layout>
                <c:manualLayout>
                  <c:x val="0.17224409448818898"/>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3F-4EDC-AFBB-1F5934900A98}"/>
                </c:ext>
              </c:extLst>
            </c:dLbl>
            <c:dLbl>
              <c:idx val="1"/>
              <c:layout>
                <c:manualLayout>
                  <c:x val="0.2100696319394712"/>
                  <c:y val="6.07222754873761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3F-4EDC-AFBB-1F5934900A98}"/>
                </c:ext>
              </c:extLst>
            </c:dLbl>
            <c:dLbl>
              <c:idx val="2"/>
              <c:layout>
                <c:manualLayout>
                  <c:x val="-0.119750656167979"/>
                  <c:y val="8.9485458612975272E-2"/>
                </c:manualLayout>
              </c:layout>
              <c:tx>
                <c:rich>
                  <a:bodyPr/>
                  <a:lstStyle/>
                  <a:p>
                    <a:fld id="{9AB35CB1-4ED3-40A2-ACFB-EB76240DEC3B}" type="CATEGORYNAME">
                      <a:rPr lang="en-US" smtClean="0"/>
                      <a:pPr/>
                      <a:t>[CATEGORY NAME]</a:t>
                    </a:fld>
                    <a:r>
                      <a:rPr lang="en-US"/>
                      <a:t> Maintenance</a:t>
                    </a:r>
                    <a:r>
                      <a:rPr lang="en-US" baseline="0"/>
                      <a:t>, </a:t>
                    </a:r>
                    <a:fld id="{4573B28A-16FA-4EAE-9A1D-C4BFC7BDB5F3}"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3F-4EDC-AFBB-1F5934900A98}"/>
                </c:ext>
              </c:extLst>
            </c:dLbl>
            <c:dLbl>
              <c:idx val="3"/>
              <c:layout>
                <c:manualLayout>
                  <c:x val="-0.15255905511811027"/>
                  <c:y val="-9.587727708533078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3F-4EDC-AFBB-1F5934900A98}"/>
                </c:ext>
              </c:extLst>
            </c:dLbl>
            <c:dLbl>
              <c:idx val="4"/>
              <c:layout>
                <c:manualLayout>
                  <c:x val="-0.17320800772546502"/>
                  <c:y val="-0.115052732502396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3F-4EDC-AFBB-1F5934900A98}"/>
                </c:ext>
              </c:extLst>
            </c:dLbl>
            <c:dLbl>
              <c:idx val="5"/>
              <c:layout>
                <c:manualLayout>
                  <c:x val="-9.2345414682787286E-2"/>
                  <c:y val="-0.150207734100351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3F-4EDC-AFBB-1F5934900A98}"/>
                </c:ext>
              </c:extLst>
            </c:dLbl>
            <c:spPr>
              <a:noFill/>
              <a:ln>
                <a:noFill/>
              </a:ln>
              <a:effectLst/>
            </c:spPr>
            <c:txPr>
              <a:bodyPr rot="0" spcFirstLastPara="1" vertOverflow="ellipsis" vert="horz" wrap="square" lIns="38100" tIns="19050" rIns="38100" bIns="19050" anchor="ctr" anchorCtr="1">
                <a:spAutoFit/>
              </a:bodyPr>
              <a:lstStyle/>
              <a:p>
                <a:pPr>
                  <a:defRPr sz="106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Rev!$N$15:$N$20</c:f>
              <c:strCache>
                <c:ptCount val="6"/>
                <c:pt idx="0">
                  <c:v>Ongoing Operator Payments for A130 PFI</c:v>
                </c:pt>
                <c:pt idx="1">
                  <c:v>Roads And Footways</c:v>
                </c:pt>
                <c:pt idx="2">
                  <c:v>Street Lighting</c:v>
                </c:pt>
                <c:pt idx="3">
                  <c:v>Winter Service</c:v>
                </c:pt>
                <c:pt idx="4">
                  <c:v>Bridges</c:v>
                </c:pt>
                <c:pt idx="5">
                  <c:v>Other</c:v>
                </c:pt>
              </c:strCache>
            </c:strRef>
          </c:cat>
          <c:val>
            <c:numRef>
              <c:f>Rev!$O$15:$O$20</c:f>
              <c:numCache>
                <c:formatCode>_-[$£-809]* #,##0_-;\-[$£-809]* #,##0_-;_-[$£-809]* "-"??_-;_-@_-</c:formatCode>
                <c:ptCount val="6"/>
                <c:pt idx="0">
                  <c:v>19210</c:v>
                </c:pt>
                <c:pt idx="1">
                  <c:v>14556</c:v>
                </c:pt>
                <c:pt idx="2">
                  <c:v>14190</c:v>
                </c:pt>
                <c:pt idx="3">
                  <c:v>3450</c:v>
                </c:pt>
                <c:pt idx="4">
                  <c:v>1827</c:v>
                </c:pt>
                <c:pt idx="5">
                  <c:v>4854</c:v>
                </c:pt>
              </c:numCache>
            </c:numRef>
          </c:val>
          <c:extLst>
            <c:ext xmlns:c16="http://schemas.microsoft.com/office/drawing/2014/chart" uri="{C3380CC4-5D6E-409C-BE32-E72D297353CC}">
              <c16:uniqueId val="{0000000C-7F3F-4EDC-AFBB-1F5934900A9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i="0" baseline="0">
                <a:solidFill>
                  <a:schemeClr val="tx1"/>
                </a:solidFill>
              </a:rPr>
              <a:t>Recent road condition and projected deterioration in % of roads where structural maintenance is needed</a:t>
            </a:r>
          </a:p>
        </c:rich>
      </c:tx>
      <c:layout>
        <c:manualLayout>
          <c:xMode val="edge"/>
          <c:yMode val="edge"/>
          <c:x val="0.10244728976691704"/>
          <c:y val="2.6035735703145807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'road condition projection NEW'!$B$1</c:f>
              <c:strCache>
                <c:ptCount val="1"/>
                <c:pt idx="0">
                  <c:v>PR1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NEW'!$B$2:$B$16</c:f>
              <c:numCache>
                <c:formatCode>0%</c:formatCode>
                <c:ptCount val="15"/>
                <c:pt idx="0">
                  <c:v>0.02</c:v>
                </c:pt>
                <c:pt idx="1">
                  <c:v>0.03</c:v>
                </c:pt>
                <c:pt idx="2">
                  <c:v>0.03</c:v>
                </c:pt>
                <c:pt idx="3">
                  <c:v>0.03</c:v>
                </c:pt>
                <c:pt idx="4">
                  <c:v>0.03</c:v>
                </c:pt>
              </c:numCache>
            </c:numRef>
          </c:val>
          <c:smooth val="0"/>
          <c:extLst>
            <c:ext xmlns:c16="http://schemas.microsoft.com/office/drawing/2014/chart" uri="{C3380CC4-5D6E-409C-BE32-E72D297353CC}">
              <c16:uniqueId val="{00000000-2BED-43D4-B652-0190EF6031F2}"/>
            </c:ext>
          </c:extLst>
        </c:ser>
        <c:ser>
          <c:idx val="1"/>
          <c:order val="1"/>
          <c:tx>
            <c:strRef>
              <c:f>'road condition projection NEW'!$C$1</c:f>
              <c:strCache>
                <c:ptCount val="1"/>
                <c:pt idx="0">
                  <c:v>PR2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NEW'!$C$2:$C$16</c:f>
              <c:numCache>
                <c:formatCode>0%</c:formatCode>
                <c:ptCount val="15"/>
                <c:pt idx="0">
                  <c:v>0.02</c:v>
                </c:pt>
                <c:pt idx="1">
                  <c:v>0.03</c:v>
                </c:pt>
                <c:pt idx="2">
                  <c:v>0.02</c:v>
                </c:pt>
                <c:pt idx="3">
                  <c:v>0.02</c:v>
                </c:pt>
                <c:pt idx="4">
                  <c:v>0.02</c:v>
                </c:pt>
              </c:numCache>
            </c:numRef>
          </c:val>
          <c:smooth val="0"/>
          <c:extLst>
            <c:ext xmlns:c16="http://schemas.microsoft.com/office/drawing/2014/chart" uri="{C3380CC4-5D6E-409C-BE32-E72D297353CC}">
              <c16:uniqueId val="{00000001-2BED-43D4-B652-0190EF6031F2}"/>
            </c:ext>
          </c:extLst>
        </c:ser>
        <c:ser>
          <c:idx val="2"/>
          <c:order val="2"/>
          <c:tx>
            <c:strRef>
              <c:f>'road condition projection NEW'!$D$1</c:f>
              <c:strCache>
                <c:ptCount val="1"/>
                <c:pt idx="0">
                  <c:v>Local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NEW'!$D$2:$D$16</c:f>
              <c:numCache>
                <c:formatCode>0%</c:formatCode>
                <c:ptCount val="15"/>
                <c:pt idx="0">
                  <c:v>0.1</c:v>
                </c:pt>
                <c:pt idx="1">
                  <c:v>0.11</c:v>
                </c:pt>
                <c:pt idx="2">
                  <c:v>0.11</c:v>
                </c:pt>
                <c:pt idx="3">
                  <c:v>0.11</c:v>
                </c:pt>
                <c:pt idx="4">
                  <c:v>0.15</c:v>
                </c:pt>
              </c:numCache>
            </c:numRef>
          </c:val>
          <c:smooth val="0"/>
          <c:extLst>
            <c:ext xmlns:c16="http://schemas.microsoft.com/office/drawing/2014/chart" uri="{C3380CC4-5D6E-409C-BE32-E72D297353CC}">
              <c16:uniqueId val="{00000002-2BED-43D4-B652-0190EF6031F2}"/>
            </c:ext>
          </c:extLst>
        </c:ser>
        <c:ser>
          <c:idx val="3"/>
          <c:order val="3"/>
          <c:tx>
            <c:strRef>
              <c:f>'road condition projection NEW'!$E$1</c:f>
              <c:strCache>
                <c:ptCount val="1"/>
                <c:pt idx="0">
                  <c:v>PR1 Projected Estimate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NEW'!$E$2:$E$16</c:f>
              <c:numCache>
                <c:formatCode>General</c:formatCode>
                <c:ptCount val="15"/>
                <c:pt idx="4" formatCode="0%">
                  <c:v>0.03</c:v>
                </c:pt>
                <c:pt idx="5" formatCode="0%">
                  <c:v>0.03</c:v>
                </c:pt>
                <c:pt idx="6" formatCode="0%">
                  <c:v>0.04</c:v>
                </c:pt>
                <c:pt idx="7" formatCode="0%">
                  <c:v>0.05</c:v>
                </c:pt>
                <c:pt idx="8" formatCode="0%">
                  <c:v>0.06</c:v>
                </c:pt>
                <c:pt idx="9" formatCode="0%">
                  <c:v>0.08</c:v>
                </c:pt>
                <c:pt idx="10" formatCode="0%">
                  <c:v>0.1</c:v>
                </c:pt>
                <c:pt idx="11" formatCode="0%">
                  <c:v>0.12</c:v>
                </c:pt>
                <c:pt idx="12" formatCode="0%">
                  <c:v>0.14000000000000001</c:v>
                </c:pt>
                <c:pt idx="13" formatCode="0%">
                  <c:v>0.17</c:v>
                </c:pt>
                <c:pt idx="14" formatCode="0%">
                  <c:v>0.19</c:v>
                </c:pt>
              </c:numCache>
            </c:numRef>
          </c:val>
          <c:smooth val="0"/>
          <c:extLst>
            <c:ext xmlns:c16="http://schemas.microsoft.com/office/drawing/2014/chart" uri="{C3380CC4-5D6E-409C-BE32-E72D297353CC}">
              <c16:uniqueId val="{00000003-2BED-43D4-B652-0190EF6031F2}"/>
            </c:ext>
          </c:extLst>
        </c:ser>
        <c:ser>
          <c:idx val="4"/>
          <c:order val="4"/>
          <c:tx>
            <c:strRef>
              <c:f>'road condition projection NEW'!$F$1</c:f>
              <c:strCache>
                <c:ptCount val="1"/>
                <c:pt idx="0">
                  <c:v>PR2 Projected Estimate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NEW'!$F$2:$F$16</c:f>
              <c:numCache>
                <c:formatCode>General</c:formatCode>
                <c:ptCount val="15"/>
                <c:pt idx="4" formatCode="0%">
                  <c:v>0.02</c:v>
                </c:pt>
                <c:pt idx="5" formatCode="0%">
                  <c:v>0.03</c:v>
                </c:pt>
                <c:pt idx="6" formatCode="0%">
                  <c:v>0.03</c:v>
                </c:pt>
                <c:pt idx="7" formatCode="0%">
                  <c:v>0.04</c:v>
                </c:pt>
                <c:pt idx="8" formatCode="0%">
                  <c:v>0.06</c:v>
                </c:pt>
                <c:pt idx="9" formatCode="0%">
                  <c:v>7.0000000000000007E-2</c:v>
                </c:pt>
                <c:pt idx="10" formatCode="0%">
                  <c:v>0.09</c:v>
                </c:pt>
                <c:pt idx="11" formatCode="0%">
                  <c:v>0.1</c:v>
                </c:pt>
                <c:pt idx="12" formatCode="0%">
                  <c:v>0.12</c:v>
                </c:pt>
                <c:pt idx="13" formatCode="0%">
                  <c:v>0.13</c:v>
                </c:pt>
                <c:pt idx="14" formatCode="0%">
                  <c:v>0.15</c:v>
                </c:pt>
              </c:numCache>
            </c:numRef>
          </c:val>
          <c:smooth val="0"/>
          <c:extLst>
            <c:ext xmlns:c16="http://schemas.microsoft.com/office/drawing/2014/chart" uri="{C3380CC4-5D6E-409C-BE32-E72D297353CC}">
              <c16:uniqueId val="{00000004-2BED-43D4-B652-0190EF6031F2}"/>
            </c:ext>
          </c:extLst>
        </c:ser>
        <c:ser>
          <c:idx val="5"/>
          <c:order val="5"/>
          <c:tx>
            <c:strRef>
              <c:f>'road condition projection NEW'!$G$1</c:f>
              <c:strCache>
                <c:ptCount val="1"/>
                <c:pt idx="0">
                  <c:v>Local Projected Estimate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'road condition projection NEW'!$A$2:$A$16</c:f>
              <c:strCache>
                <c:ptCount val="15"/>
                <c:pt idx="0">
                  <c:v>2018/19</c:v>
                </c:pt>
                <c:pt idx="1">
                  <c:v>2019/20</c:v>
                </c:pt>
                <c:pt idx="2">
                  <c:v>2020/21</c:v>
                </c:pt>
                <c:pt idx="3">
                  <c:v>2021/22</c:v>
                </c:pt>
                <c:pt idx="4">
                  <c:v>2022/23</c:v>
                </c:pt>
                <c:pt idx="5">
                  <c:v>2023/24</c:v>
                </c:pt>
                <c:pt idx="6">
                  <c:v>2024/25</c:v>
                </c:pt>
                <c:pt idx="7">
                  <c:v>2025/26</c:v>
                </c:pt>
                <c:pt idx="8">
                  <c:v>2026/27</c:v>
                </c:pt>
                <c:pt idx="9">
                  <c:v>2027/28</c:v>
                </c:pt>
                <c:pt idx="10">
                  <c:v>2028/29</c:v>
                </c:pt>
                <c:pt idx="11">
                  <c:v>2029/30</c:v>
                </c:pt>
                <c:pt idx="12">
                  <c:v>2030/31</c:v>
                </c:pt>
                <c:pt idx="13">
                  <c:v>2031/32</c:v>
                </c:pt>
                <c:pt idx="14">
                  <c:v>2032/33</c:v>
                </c:pt>
              </c:strCache>
            </c:strRef>
          </c:cat>
          <c:val>
            <c:numRef>
              <c:f>'road condition projection NEW'!$G$2:$G$16</c:f>
              <c:numCache>
                <c:formatCode>General</c:formatCode>
                <c:ptCount val="15"/>
                <c:pt idx="4" formatCode="0%">
                  <c:v>0.15</c:v>
                </c:pt>
                <c:pt idx="5" formatCode="0%">
                  <c:v>0.17</c:v>
                </c:pt>
                <c:pt idx="6" formatCode="0%">
                  <c:v>0.18</c:v>
                </c:pt>
                <c:pt idx="7" formatCode="0%">
                  <c:v>0.21</c:v>
                </c:pt>
                <c:pt idx="8" formatCode="0%">
                  <c:v>0.24</c:v>
                </c:pt>
                <c:pt idx="9" formatCode="0%">
                  <c:v>0.27</c:v>
                </c:pt>
                <c:pt idx="10" formatCode="0%">
                  <c:v>0.3</c:v>
                </c:pt>
                <c:pt idx="11" formatCode="0%">
                  <c:v>0.33</c:v>
                </c:pt>
                <c:pt idx="12" formatCode="0%">
                  <c:v>0.37</c:v>
                </c:pt>
                <c:pt idx="13" formatCode="0%">
                  <c:v>0.4</c:v>
                </c:pt>
                <c:pt idx="14" formatCode="0%">
                  <c:v>0.43</c:v>
                </c:pt>
              </c:numCache>
            </c:numRef>
          </c:val>
          <c:smooth val="0"/>
          <c:extLst>
            <c:ext xmlns:c16="http://schemas.microsoft.com/office/drawing/2014/chart" uri="{C3380CC4-5D6E-409C-BE32-E72D297353CC}">
              <c16:uniqueId val="{00000005-2BED-43D4-B652-0190EF6031F2}"/>
            </c:ext>
          </c:extLst>
        </c:ser>
        <c:dLbls>
          <c:showLegendKey val="0"/>
          <c:showVal val="0"/>
          <c:showCatName val="0"/>
          <c:showSerName val="0"/>
          <c:showPercent val="0"/>
          <c:showBubbleSize val="0"/>
        </c:dLbls>
        <c:marker val="1"/>
        <c:smooth val="0"/>
        <c:axId val="1012123072"/>
        <c:axId val="1012136800"/>
      </c:lineChart>
      <c:catAx>
        <c:axId val="1012123072"/>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12136800"/>
        <c:crosses val="autoZero"/>
        <c:auto val="1"/>
        <c:lblAlgn val="ctr"/>
        <c:lblOffset val="100"/>
        <c:noMultiLvlLbl val="0"/>
      </c:catAx>
      <c:valAx>
        <c:axId val="1012136800"/>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12123072"/>
        <c:crosses val="autoZero"/>
        <c:crossBetween val="between"/>
      </c:valAx>
      <c:spPr>
        <a:noFill/>
        <a:ln>
          <a:noFill/>
        </a:ln>
        <a:effectLst/>
      </c:spPr>
    </c:plotArea>
    <c:legend>
      <c:legendPos val="b"/>
      <c:layout>
        <c:manualLayout>
          <c:xMode val="edge"/>
          <c:yMode val="edge"/>
          <c:x val="8.9098917006181388E-2"/>
          <c:y val="0.86416629503595122"/>
          <c:w val="0.85089084293383022"/>
          <c:h val="0.127329722823750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t>Capital Carriageway Maintenance Funding and Funding Projections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'Funding for CORP pack 10-11-23'!$B$19</c:f>
              <c:strCache>
                <c:ptCount val="1"/>
                <c:pt idx="0">
                  <c:v>Capital Carriageway Funding (£m)</c:v>
                </c:pt>
              </c:strCache>
            </c:strRef>
          </c:tx>
          <c:spPr>
            <a:ln w="28575" cap="rnd">
              <a:solidFill>
                <a:schemeClr val="accent1"/>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D-4CBD-B5F6-83425B1B2B7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ED-4CBD-B5F6-83425B1B2B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for CORP pack 10-11-23'!$A$20:$A$36</c:f>
              <c:strCache>
                <c:ptCount val="17"/>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pt idx="13">
                  <c:v>2029/30</c:v>
                </c:pt>
                <c:pt idx="14">
                  <c:v>2030/31</c:v>
                </c:pt>
                <c:pt idx="15">
                  <c:v>2031/32</c:v>
                </c:pt>
                <c:pt idx="16">
                  <c:v>2032/33</c:v>
                </c:pt>
              </c:strCache>
            </c:strRef>
          </c:cat>
          <c:val>
            <c:numRef>
              <c:f>'Funding for CORP pack 10-11-23'!$B$20:$B$36</c:f>
              <c:numCache>
                <c:formatCode>0</c:formatCode>
                <c:ptCount val="17"/>
                <c:pt idx="0">
                  <c:v>66</c:v>
                </c:pt>
                <c:pt idx="1">
                  <c:v>66</c:v>
                </c:pt>
                <c:pt idx="2">
                  <c:v>50</c:v>
                </c:pt>
                <c:pt idx="3" formatCode="0.00">
                  <c:v>36.75</c:v>
                </c:pt>
                <c:pt idx="4" formatCode="0.00">
                  <c:v>40.75</c:v>
                </c:pt>
                <c:pt idx="5" formatCode="0.000">
                  <c:v>40.725000000000001</c:v>
                </c:pt>
                <c:pt idx="6" formatCode="0.00">
                  <c:v>40.75</c:v>
                </c:pt>
              </c:numCache>
            </c:numRef>
          </c:val>
          <c:smooth val="0"/>
          <c:extLst>
            <c:ext xmlns:c16="http://schemas.microsoft.com/office/drawing/2014/chart" uri="{C3380CC4-5D6E-409C-BE32-E72D297353CC}">
              <c16:uniqueId val="{00000002-C4ED-4CBD-B5F6-83425B1B2B70}"/>
            </c:ext>
          </c:extLst>
        </c:ser>
        <c:ser>
          <c:idx val="1"/>
          <c:order val="1"/>
          <c:tx>
            <c:strRef>
              <c:f>'Funding for CORP pack 10-11-23'!$C$19</c:f>
              <c:strCache>
                <c:ptCount val="1"/>
                <c:pt idx="0">
                  <c:v>Capital Carriageway Funding - Indicative Projections (£m)</c:v>
                </c:pt>
              </c:strCache>
            </c:strRef>
          </c:tx>
          <c:spPr>
            <a:ln w="28575" cap="rnd">
              <a:solidFill>
                <a:schemeClr val="accent2"/>
              </a:solidFill>
              <a:prstDash val="dash"/>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ED-4CBD-B5F6-83425B1B2B70}"/>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ED-4CBD-B5F6-83425B1B2B70}"/>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ED-4CBD-B5F6-83425B1B2B70}"/>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ED-4CBD-B5F6-83425B1B2B70}"/>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ED-4CBD-B5F6-83425B1B2B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'Funding for CORP pack 10-11-23'!$A$20:$A$36</c:f>
              <c:strCache>
                <c:ptCount val="17"/>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pt idx="13">
                  <c:v>2029/30</c:v>
                </c:pt>
                <c:pt idx="14">
                  <c:v>2030/31</c:v>
                </c:pt>
                <c:pt idx="15">
                  <c:v>2031/32</c:v>
                </c:pt>
                <c:pt idx="16">
                  <c:v>2032/33</c:v>
                </c:pt>
              </c:strCache>
            </c:strRef>
          </c:cat>
          <c:val>
            <c:numRef>
              <c:f>'Funding for CORP pack 10-11-23'!$C$20:$C$36</c:f>
              <c:numCache>
                <c:formatCode>General</c:formatCode>
                <c:ptCount val="17"/>
                <c:pt idx="6" formatCode="0.00">
                  <c:v>40.75</c:v>
                </c:pt>
                <c:pt idx="7" formatCode="0.00">
                  <c:v>35.15</c:v>
                </c:pt>
                <c:pt idx="8" formatCode="0.00">
                  <c:v>35.15</c:v>
                </c:pt>
                <c:pt idx="9" formatCode="0.00">
                  <c:v>21.55</c:v>
                </c:pt>
                <c:pt idx="10" formatCode="0.00">
                  <c:v>21.55</c:v>
                </c:pt>
                <c:pt idx="11" formatCode="0.00">
                  <c:v>21.55</c:v>
                </c:pt>
                <c:pt idx="12" formatCode="0.00">
                  <c:v>21.55</c:v>
                </c:pt>
                <c:pt idx="13" formatCode="0.00">
                  <c:v>21.55</c:v>
                </c:pt>
                <c:pt idx="14" formatCode="0.00">
                  <c:v>21.55</c:v>
                </c:pt>
                <c:pt idx="15" formatCode="0.00">
                  <c:v>21.55</c:v>
                </c:pt>
                <c:pt idx="16" formatCode="0.00">
                  <c:v>21.55</c:v>
                </c:pt>
              </c:numCache>
            </c:numRef>
          </c:val>
          <c:smooth val="0"/>
          <c:extLst>
            <c:ext xmlns:c16="http://schemas.microsoft.com/office/drawing/2014/chart" uri="{C3380CC4-5D6E-409C-BE32-E72D297353CC}">
              <c16:uniqueId val="{00000008-C4ED-4CBD-B5F6-83425B1B2B70}"/>
            </c:ext>
          </c:extLst>
        </c:ser>
        <c:dLbls>
          <c:showLegendKey val="0"/>
          <c:showVal val="0"/>
          <c:showCatName val="0"/>
          <c:showSerName val="0"/>
          <c:showPercent val="0"/>
          <c:showBubbleSize val="0"/>
        </c:dLbls>
        <c:smooth val="0"/>
        <c:axId val="1095357295"/>
        <c:axId val="1095358127"/>
      </c:lineChart>
      <c:catAx>
        <c:axId val="109535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358127"/>
        <c:crosses val="autoZero"/>
        <c:auto val="1"/>
        <c:lblAlgn val="ctr"/>
        <c:lblOffset val="100"/>
        <c:noMultiLvlLbl val="0"/>
      </c:catAx>
      <c:valAx>
        <c:axId val="1095358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357295"/>
        <c:crosses val="autoZero"/>
        <c:crossBetween val="between"/>
      </c:valAx>
      <c:spPr>
        <a:noFill/>
        <a:ln>
          <a:solidFill>
            <a:schemeClr val="bg2">
              <a:alpha val="92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Highways</a:t>
            </a:r>
            <a:r>
              <a:rPr lang="en-US" b="1" baseline="0"/>
              <a:t> Related Claims Received</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pivot1!$F$3</c:f>
              <c:strCache>
                <c:ptCount val="1"/>
                <c:pt idx="0">
                  <c:v>Count of Incident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pivot1!$E$4:$E$27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pivot1!$F$4:$F$27</c:f>
              <c:numCache>
                <c:formatCode>General</c:formatCode>
                <c:ptCount val="24"/>
                <c:pt idx="0">
                  <c:v>637</c:v>
                </c:pt>
                <c:pt idx="1">
                  <c:v>1430</c:v>
                </c:pt>
                <c:pt idx="2">
                  <c:v>821</c:v>
                </c:pt>
                <c:pt idx="3">
                  <c:v>894</c:v>
                </c:pt>
                <c:pt idx="4">
                  <c:v>1007</c:v>
                </c:pt>
                <c:pt idx="5">
                  <c:v>1101</c:v>
                </c:pt>
                <c:pt idx="6">
                  <c:v>1337</c:v>
                </c:pt>
                <c:pt idx="7">
                  <c:v>1630</c:v>
                </c:pt>
                <c:pt idx="8">
                  <c:v>1741</c:v>
                </c:pt>
                <c:pt idx="9">
                  <c:v>2271</c:v>
                </c:pt>
                <c:pt idx="10">
                  <c:v>2965</c:v>
                </c:pt>
                <c:pt idx="11">
                  <c:v>2582</c:v>
                </c:pt>
                <c:pt idx="12">
                  <c:v>2576</c:v>
                </c:pt>
                <c:pt idx="13">
                  <c:v>3301</c:v>
                </c:pt>
                <c:pt idx="14">
                  <c:v>3094</c:v>
                </c:pt>
                <c:pt idx="15">
                  <c:v>1677</c:v>
                </c:pt>
                <c:pt idx="16">
                  <c:v>1581</c:v>
                </c:pt>
                <c:pt idx="17">
                  <c:v>1348</c:v>
                </c:pt>
                <c:pt idx="18">
                  <c:v>2033</c:v>
                </c:pt>
                <c:pt idx="19">
                  <c:v>1379</c:v>
                </c:pt>
                <c:pt idx="20">
                  <c:v>1618</c:v>
                </c:pt>
                <c:pt idx="21">
                  <c:v>1848</c:v>
                </c:pt>
                <c:pt idx="22">
                  <c:v>1813</c:v>
                </c:pt>
                <c:pt idx="23">
                  <c:v>2369</c:v>
                </c:pt>
              </c:numCache>
            </c:numRef>
          </c:val>
          <c:extLst>
            <c:ext xmlns:c16="http://schemas.microsoft.com/office/drawing/2014/chart" uri="{C3380CC4-5D6E-409C-BE32-E72D297353CC}">
              <c16:uniqueId val="{00000000-4EF9-48D4-BD90-0F1F073436A0}"/>
            </c:ext>
          </c:extLst>
        </c:ser>
        <c:dLbls>
          <c:showLegendKey val="0"/>
          <c:showVal val="0"/>
          <c:showCatName val="0"/>
          <c:showSerName val="0"/>
          <c:showPercent val="0"/>
          <c:showBubbleSize val="0"/>
        </c:dLbls>
        <c:gapWidth val="219"/>
        <c:overlap val="-27"/>
        <c:axId val="1233562543"/>
        <c:axId val="1086561519"/>
      </c:barChart>
      <c:catAx>
        <c:axId val="123356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561519"/>
        <c:crosses val="autoZero"/>
        <c:auto val="1"/>
        <c:lblAlgn val="ctr"/>
        <c:lblOffset val="100"/>
        <c:noMultiLvlLbl val="0"/>
      </c:catAx>
      <c:valAx>
        <c:axId val="108656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56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50" b="0" i="0" baseline="0">
                <a:effectLst/>
              </a:rPr>
              <a:t>Employment rate (16-64), </a:t>
            </a:r>
            <a:r>
              <a:rPr lang="en-US" sz="1150" b="1" i="0" baseline="0">
                <a:effectLst/>
              </a:rPr>
              <a:t>down 0.2% </a:t>
            </a:r>
            <a:r>
              <a:rPr lang="en-US" sz="1150" b="0" i="0" baseline="0">
                <a:effectLst/>
              </a:rPr>
              <a:t>from Q4 2022/23 </a:t>
            </a:r>
            <a:endParaRPr lang="en-GB" sz="1150">
              <a:effectLst/>
            </a:endParaRPr>
          </a:p>
        </c:rich>
      </c:tx>
      <c:layout>
        <c:manualLayout>
          <c:xMode val="edge"/>
          <c:yMode val="edge"/>
          <c:x val="0.15868325587378251"/>
          <c:y val="5.63643396376500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20C-42DC-B0DF-F9C13414FD36}"/>
                </c:ext>
              </c:extLst>
            </c:dLbl>
            <c:dLbl>
              <c:idx val="1"/>
              <c:delete val="1"/>
              <c:extLst>
                <c:ext xmlns:c15="http://schemas.microsoft.com/office/drawing/2012/chart" uri="{CE6537A1-D6FC-4f65-9D91-7224C49458BB}"/>
                <c:ext xmlns:c16="http://schemas.microsoft.com/office/drawing/2014/chart" uri="{C3380CC4-5D6E-409C-BE32-E72D297353CC}">
                  <c16:uniqueId val="{00000001-420C-42DC-B0DF-F9C13414FD36}"/>
                </c:ext>
              </c:extLst>
            </c:dLbl>
            <c:dLbl>
              <c:idx val="2"/>
              <c:delete val="1"/>
              <c:extLst>
                <c:ext xmlns:c15="http://schemas.microsoft.com/office/drawing/2012/chart" uri="{CE6537A1-D6FC-4f65-9D91-7224C49458BB}"/>
                <c:ext xmlns:c16="http://schemas.microsoft.com/office/drawing/2014/chart" uri="{C3380CC4-5D6E-409C-BE32-E72D297353CC}">
                  <c16:uniqueId val="{00000002-420C-42DC-B0DF-F9C13414FD36}"/>
                </c:ext>
              </c:extLst>
            </c:dLbl>
            <c:dLbl>
              <c:idx val="3"/>
              <c:delete val="1"/>
              <c:extLst>
                <c:ext xmlns:c15="http://schemas.microsoft.com/office/drawing/2012/chart" uri="{CE6537A1-D6FC-4f65-9D91-7224C49458BB}"/>
                <c:ext xmlns:c16="http://schemas.microsoft.com/office/drawing/2014/chart" uri="{C3380CC4-5D6E-409C-BE32-E72D297353CC}">
                  <c16:uniqueId val="{00000003-420C-42DC-B0DF-F9C13414FD36}"/>
                </c:ext>
              </c:extLst>
            </c:dLbl>
            <c:dLbl>
              <c:idx val="4"/>
              <c:delete val="1"/>
              <c:extLst>
                <c:ext xmlns:c15="http://schemas.microsoft.com/office/drawing/2012/chart" uri="{CE6537A1-D6FC-4f65-9D91-7224C49458BB}"/>
                <c:ext xmlns:c16="http://schemas.microsoft.com/office/drawing/2014/chart" uri="{C3380CC4-5D6E-409C-BE32-E72D297353CC}">
                  <c16:uniqueId val="{00000004-420C-42DC-B0DF-F9C13414FD36}"/>
                </c:ext>
              </c:extLst>
            </c:dLbl>
            <c:dLbl>
              <c:idx val="5"/>
              <c:delete val="1"/>
              <c:extLst>
                <c:ext xmlns:c15="http://schemas.microsoft.com/office/drawing/2012/chart" uri="{CE6537A1-D6FC-4f65-9D91-7224C49458BB}"/>
                <c:ext xmlns:c16="http://schemas.microsoft.com/office/drawing/2014/chart" uri="{C3380CC4-5D6E-409C-BE32-E72D297353CC}">
                  <c16:uniqueId val="{00000005-420C-42DC-B0DF-F9C13414FD36}"/>
                </c:ext>
              </c:extLst>
            </c:dLbl>
            <c:dLbl>
              <c:idx val="6"/>
              <c:delete val="1"/>
              <c:extLst>
                <c:ext xmlns:c15="http://schemas.microsoft.com/office/drawing/2012/chart" uri="{CE6537A1-D6FC-4f65-9D91-7224C49458BB}"/>
                <c:ext xmlns:c16="http://schemas.microsoft.com/office/drawing/2014/chart" uri="{C3380CC4-5D6E-409C-BE32-E72D297353CC}">
                  <c16:uniqueId val="{00000006-420C-42DC-B0DF-F9C13414FD36}"/>
                </c:ext>
              </c:extLst>
            </c:dLbl>
            <c:dLbl>
              <c:idx val="7"/>
              <c:delete val="1"/>
              <c:extLst>
                <c:ext xmlns:c15="http://schemas.microsoft.com/office/drawing/2012/chart" uri="{CE6537A1-D6FC-4f65-9D91-7224C49458BB}"/>
                <c:ext xmlns:c16="http://schemas.microsoft.com/office/drawing/2014/chart" uri="{C3380CC4-5D6E-409C-BE32-E72D297353CC}">
                  <c16:uniqueId val="{00000007-420C-42DC-B0DF-F9C13414FD36}"/>
                </c:ext>
              </c:extLst>
            </c:dLbl>
            <c:dLbl>
              <c:idx val="8"/>
              <c:delete val="1"/>
              <c:extLst>
                <c:ext xmlns:c15="http://schemas.microsoft.com/office/drawing/2012/chart" uri="{CE6537A1-D6FC-4f65-9D91-7224C49458BB}"/>
                <c:ext xmlns:c16="http://schemas.microsoft.com/office/drawing/2014/chart" uri="{C3380CC4-5D6E-409C-BE32-E72D297353CC}">
                  <c16:uniqueId val="{00000000-09DA-4114-8DE3-D0596A8B9F55}"/>
                </c:ext>
              </c:extLst>
            </c:dLbl>
            <c:dLbl>
              <c:idx val="9"/>
              <c:spPr>
                <a:solidFill>
                  <a:srgbClr val="DE0035"/>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A66-4C27-B83E-F79E473111C6}"/>
                </c:ext>
              </c:extLst>
            </c:dLbl>
            <c:spPr>
              <a:solidFill>
                <a:srgbClr val="DE0035"/>
              </a:solid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Sheet1!$A$6:$A$15</c:f>
              <c:strCache>
                <c:ptCount val="10"/>
                <c:pt idx="0">
                  <c:v>Q1 2021</c:v>
                </c:pt>
                <c:pt idx="1">
                  <c:v>Q2 2021</c:v>
                </c:pt>
                <c:pt idx="2">
                  <c:v>Q3 2021</c:v>
                </c:pt>
                <c:pt idx="3">
                  <c:v>Q4 2021</c:v>
                </c:pt>
                <c:pt idx="4">
                  <c:v>Q1 2022</c:v>
                </c:pt>
                <c:pt idx="5">
                  <c:v>Q2 2022</c:v>
                </c:pt>
                <c:pt idx="6">
                  <c:v>Q3 2022</c:v>
                </c:pt>
                <c:pt idx="7">
                  <c:v>Q4 2022</c:v>
                </c:pt>
                <c:pt idx="8">
                  <c:v>Q1 2023</c:v>
                </c:pt>
                <c:pt idx="9">
                  <c:v>Q2 2023</c:v>
                </c:pt>
              </c:strCache>
            </c:strRef>
          </c:cat>
          <c:val>
            <c:numRef>
              <c:f>Sheet1!$B$6:$B$15</c:f>
              <c:numCache>
                <c:formatCode>General</c:formatCode>
                <c:ptCount val="10"/>
                <c:pt idx="0">
                  <c:v>75.599999999999994</c:v>
                </c:pt>
                <c:pt idx="1">
                  <c:v>76</c:v>
                </c:pt>
                <c:pt idx="2">
                  <c:v>76.2</c:v>
                </c:pt>
                <c:pt idx="3">
                  <c:v>78.3</c:v>
                </c:pt>
                <c:pt idx="4">
                  <c:v>79.2</c:v>
                </c:pt>
                <c:pt idx="5">
                  <c:v>79</c:v>
                </c:pt>
                <c:pt idx="6">
                  <c:v>79</c:v>
                </c:pt>
                <c:pt idx="7">
                  <c:v>77.900000000000006</c:v>
                </c:pt>
                <c:pt idx="8">
                  <c:v>77.599999999999994</c:v>
                </c:pt>
                <c:pt idx="9">
                  <c:v>77.3</c:v>
                </c:pt>
              </c:numCache>
            </c:numRef>
          </c:val>
          <c:smooth val="0"/>
          <c:extLst>
            <c:ext xmlns:c16="http://schemas.microsoft.com/office/drawing/2014/chart" uri="{C3380CC4-5D6E-409C-BE32-E72D297353CC}">
              <c16:uniqueId val="{00000008-420C-42DC-B0DF-F9C13414FD36}"/>
            </c:ext>
          </c:extLst>
        </c:ser>
        <c:ser>
          <c:idx val="1"/>
          <c:order val="1"/>
          <c:tx>
            <c:strRef>
              <c:f>Sheet1!$C$1</c:f>
              <c:strCache>
                <c:ptCount val="1"/>
                <c:pt idx="0">
                  <c:v>UK</c:v>
                </c:pt>
              </c:strCache>
            </c:strRef>
          </c:tx>
          <c:spPr>
            <a:ln w="28575" cap="rnd">
              <a:solidFill>
                <a:schemeClr val="accent2"/>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11-420C-42DC-B0DF-F9C13414FD36}"/>
                </c:ext>
              </c:extLst>
            </c:dLbl>
            <c:dLbl>
              <c:idx val="9"/>
              <c:spPr>
                <a:solidFill>
                  <a:srgbClr val="4179AA"/>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66-4C27-B83E-F79E473111C6}"/>
                </c:ext>
              </c:extLst>
            </c:dLbl>
            <c:spPr>
              <a:solidFill>
                <a:srgbClr val="4179AA"/>
              </a:solid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bg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Sheet1!$A$6:$A$15</c:f>
              <c:strCache>
                <c:ptCount val="10"/>
                <c:pt idx="0">
                  <c:v>Q1 2021</c:v>
                </c:pt>
                <c:pt idx="1">
                  <c:v>Q2 2021</c:v>
                </c:pt>
                <c:pt idx="2">
                  <c:v>Q3 2021</c:v>
                </c:pt>
                <c:pt idx="3">
                  <c:v>Q4 2021</c:v>
                </c:pt>
                <c:pt idx="4">
                  <c:v>Q1 2022</c:v>
                </c:pt>
                <c:pt idx="5">
                  <c:v>Q2 2022</c:v>
                </c:pt>
                <c:pt idx="6">
                  <c:v>Q3 2022</c:v>
                </c:pt>
                <c:pt idx="7">
                  <c:v>Q4 2022</c:v>
                </c:pt>
                <c:pt idx="8">
                  <c:v>Q1 2023</c:v>
                </c:pt>
                <c:pt idx="9">
                  <c:v>Q2 2023</c:v>
                </c:pt>
              </c:strCache>
            </c:strRef>
          </c:cat>
          <c:val>
            <c:numRef>
              <c:f>Sheet1!$C$6:$C$15</c:f>
              <c:numCache>
                <c:formatCode>General</c:formatCode>
                <c:ptCount val="10"/>
                <c:pt idx="0">
                  <c:v>75.099999999999994</c:v>
                </c:pt>
                <c:pt idx="1">
                  <c:v>75.400000000000006</c:v>
                </c:pt>
                <c:pt idx="2">
                  <c:v>75.400000000000006</c:v>
                </c:pt>
                <c:pt idx="3">
                  <c:v>75.599999999999994</c:v>
                </c:pt>
                <c:pt idx="4">
                  <c:v>75.400000000000006</c:v>
                </c:pt>
                <c:pt idx="5">
                  <c:v>75.5</c:v>
                </c:pt>
                <c:pt idx="6">
                  <c:v>75.7</c:v>
                </c:pt>
                <c:pt idx="7">
                  <c:v>76</c:v>
                </c:pt>
                <c:pt idx="8">
                  <c:v>75.900000000000006</c:v>
                </c:pt>
                <c:pt idx="9">
                  <c:v>75.599999999999994</c:v>
                </c:pt>
              </c:numCache>
            </c:numRef>
          </c:val>
          <c:smooth val="0"/>
          <c:extLst>
            <c:ext xmlns:c16="http://schemas.microsoft.com/office/drawing/2014/chart" uri="{C3380CC4-5D6E-409C-BE32-E72D297353CC}">
              <c16:uniqueId val="{00000012-420C-42DC-B0DF-F9C13414FD36}"/>
            </c:ext>
          </c:extLst>
        </c:ser>
        <c:dLbls>
          <c:dLblPos val="t"/>
          <c:showLegendKey val="0"/>
          <c:showVal val="1"/>
          <c:showCatName val="0"/>
          <c:showSerName val="0"/>
          <c:showPercent val="0"/>
          <c:showBubbleSize val="0"/>
        </c:dLbls>
        <c:smooth val="0"/>
        <c:axId val="219597120"/>
        <c:axId val="212742592"/>
      </c:lineChart>
      <c:catAx>
        <c:axId val="2195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742592"/>
        <c:crosses val="autoZero"/>
        <c:auto val="1"/>
        <c:lblAlgn val="ctr"/>
        <c:lblOffset val="100"/>
        <c:noMultiLvlLbl val="0"/>
      </c:catAx>
      <c:valAx>
        <c:axId val="21274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9597120"/>
        <c:crosses val="autoZero"/>
        <c:crossBetween val="between"/>
      </c:valAx>
      <c:spPr>
        <a:noFill/>
        <a:ln>
          <a:noFill/>
        </a:ln>
        <a:effectLst/>
      </c:spPr>
    </c:plotArea>
    <c:legend>
      <c:legendPos val="b"/>
      <c:layout>
        <c:manualLayout>
          <c:xMode val="edge"/>
          <c:yMode val="edge"/>
          <c:x val="0.29454632005771048"/>
          <c:y val="0.89956229336729931"/>
          <c:w val="0.4109073598845791"/>
          <c:h val="9.14955780470039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0" i="0" baseline="0">
                <a:effectLst/>
              </a:rPr>
              <a:t>Claimant rate 16+ remains stable at </a:t>
            </a:r>
            <a:r>
              <a:rPr lang="en-US" sz="1200" b="1" i="0" baseline="0">
                <a:effectLst/>
              </a:rPr>
              <a:t>2.8%  </a:t>
            </a:r>
            <a:endParaRPr lang="en-GB" sz="1400" b="1">
              <a:effectLst/>
            </a:endParaRPr>
          </a:p>
        </c:rich>
      </c:tx>
      <c:layout>
        <c:manualLayout>
          <c:xMode val="edge"/>
          <c:yMode val="edge"/>
          <c:x val="0.14829023874542344"/>
          <c:y val="3.281426021376146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 (%)</c:v>
                </c:pt>
              </c:strCache>
            </c:strRef>
          </c:tx>
          <c:spPr>
            <a:ln w="28575" cap="rnd">
              <a:solidFill>
                <a:schemeClr val="accent1"/>
              </a:solidFill>
              <a:round/>
            </a:ln>
            <a:effectLst/>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7-4DC3-B14B-DE47D2E05279}"/>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Sheet1!$A$10:$A$23</c:f>
              <c:numCache>
                <c:formatCode>mmm\-yy</c:formatCode>
                <c:ptCount val="14"/>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numCache>
            </c:numRef>
          </c:cat>
          <c:val>
            <c:numRef>
              <c:f>Sheet1!$B$10:$B$23</c:f>
              <c:numCache>
                <c:formatCode>General</c:formatCode>
                <c:ptCount val="14"/>
                <c:pt idx="0">
                  <c:v>2.8</c:v>
                </c:pt>
                <c:pt idx="1">
                  <c:v>2.7</c:v>
                </c:pt>
                <c:pt idx="2">
                  <c:v>2.8</c:v>
                </c:pt>
                <c:pt idx="3">
                  <c:v>2.7</c:v>
                </c:pt>
                <c:pt idx="4">
                  <c:v>2.7</c:v>
                </c:pt>
                <c:pt idx="5">
                  <c:v>2.8</c:v>
                </c:pt>
                <c:pt idx="6">
                  <c:v>2.8</c:v>
                </c:pt>
                <c:pt idx="7">
                  <c:v>2.9</c:v>
                </c:pt>
                <c:pt idx="8">
                  <c:v>2.8</c:v>
                </c:pt>
                <c:pt idx="9">
                  <c:v>2.8</c:v>
                </c:pt>
                <c:pt idx="10">
                  <c:v>2.8</c:v>
                </c:pt>
                <c:pt idx="11">
                  <c:v>2.8</c:v>
                </c:pt>
                <c:pt idx="12">
                  <c:v>2.8</c:v>
                </c:pt>
                <c:pt idx="13">
                  <c:v>2.8</c:v>
                </c:pt>
              </c:numCache>
            </c:numRef>
          </c:val>
          <c:smooth val="0"/>
          <c:extLst>
            <c:ext xmlns:c16="http://schemas.microsoft.com/office/drawing/2014/chart" uri="{C3380CC4-5D6E-409C-BE32-E72D297353CC}">
              <c16:uniqueId val="{00000004-4CD2-4808-AF90-3FD42761669F}"/>
            </c:ext>
          </c:extLst>
        </c:ser>
        <c:ser>
          <c:idx val="1"/>
          <c:order val="1"/>
          <c:tx>
            <c:strRef>
              <c:f>Sheet1!$C$1</c:f>
              <c:strCache>
                <c:ptCount val="1"/>
                <c:pt idx="0">
                  <c:v>Great Britain (%)</c:v>
                </c:pt>
              </c:strCache>
            </c:strRef>
          </c:tx>
          <c:spPr>
            <a:ln w="28575" cap="rnd">
              <a:solidFill>
                <a:schemeClr val="accent2"/>
              </a:solidFill>
              <a:round/>
            </a:ln>
            <a:effectLst/>
          </c:spPr>
          <c:marker>
            <c:symbol val="none"/>
          </c:marker>
          <c:dLbls>
            <c:dLbl>
              <c:idx val="13"/>
              <c:spPr>
                <a:solidFill>
                  <a:schemeClr val="accent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A7-4DC3-B14B-DE47D2E0527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Sheet1!$A$10:$A$23</c:f>
              <c:numCache>
                <c:formatCode>mmm\-yy</c:formatCode>
                <c:ptCount val="14"/>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numCache>
            </c:numRef>
          </c:cat>
          <c:val>
            <c:numRef>
              <c:f>Sheet1!$C$10:$C$23</c:f>
              <c:numCache>
                <c:formatCode>General</c:formatCode>
                <c:ptCount val="14"/>
                <c:pt idx="0">
                  <c:v>3.6</c:v>
                </c:pt>
                <c:pt idx="1">
                  <c:v>3.5</c:v>
                </c:pt>
                <c:pt idx="2">
                  <c:v>3.6</c:v>
                </c:pt>
                <c:pt idx="3">
                  <c:v>3.6</c:v>
                </c:pt>
                <c:pt idx="4">
                  <c:v>3.6</c:v>
                </c:pt>
                <c:pt idx="5">
                  <c:v>3.6</c:v>
                </c:pt>
                <c:pt idx="6">
                  <c:v>3.7</c:v>
                </c:pt>
                <c:pt idx="7">
                  <c:v>3.8</c:v>
                </c:pt>
                <c:pt idx="8">
                  <c:v>3.6</c:v>
                </c:pt>
                <c:pt idx="9">
                  <c:v>3.7</c:v>
                </c:pt>
                <c:pt idx="10">
                  <c:v>3.7</c:v>
                </c:pt>
                <c:pt idx="11">
                  <c:v>3.6</c:v>
                </c:pt>
                <c:pt idx="12">
                  <c:v>3.6</c:v>
                </c:pt>
                <c:pt idx="13">
                  <c:v>3.7</c:v>
                </c:pt>
              </c:numCache>
            </c:numRef>
          </c:val>
          <c:smooth val="0"/>
          <c:extLst>
            <c:ext xmlns:c16="http://schemas.microsoft.com/office/drawing/2014/chart" uri="{C3380CC4-5D6E-409C-BE32-E72D297353CC}">
              <c16:uniqueId val="{00000005-4CD2-4808-AF90-3FD42761669F}"/>
            </c:ext>
          </c:extLst>
        </c:ser>
        <c:dLbls>
          <c:showLegendKey val="0"/>
          <c:showVal val="0"/>
          <c:showCatName val="0"/>
          <c:showSerName val="0"/>
          <c:showPercent val="0"/>
          <c:showBubbleSize val="0"/>
        </c:dLbls>
        <c:smooth val="0"/>
        <c:axId val="1425143471"/>
        <c:axId val="1425145967"/>
      </c:lineChart>
      <c:dateAx>
        <c:axId val="142514347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25145967"/>
        <c:crosses val="autoZero"/>
        <c:auto val="1"/>
        <c:lblOffset val="100"/>
        <c:baseTimeUnit val="months"/>
      </c:dateAx>
      <c:valAx>
        <c:axId val="1425145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25143471"/>
        <c:crosses val="autoZero"/>
        <c:crossBetween val="between"/>
      </c:valAx>
      <c:spPr>
        <a:noFill/>
        <a:ln>
          <a:noFill/>
        </a:ln>
        <a:effectLst/>
      </c:spPr>
    </c:plotArea>
    <c:legend>
      <c:legendPos val="b"/>
      <c:layout>
        <c:manualLayout>
          <c:xMode val="edge"/>
          <c:yMode val="edge"/>
          <c:x val="0.20443898891063092"/>
          <c:y val="0.84886320181545172"/>
          <c:w val="0.64446102373177583"/>
          <c:h val="8.46714814805161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0" i="0" baseline="0">
                <a:solidFill>
                  <a:schemeClr val="tx1"/>
                </a:solidFill>
                <a:effectLst/>
              </a:rPr>
              <a:t>Inflation was </a:t>
            </a:r>
            <a:r>
              <a:rPr lang="en-GB" sz="1200" b="1" i="0" baseline="0">
                <a:solidFill>
                  <a:schemeClr val="tx1"/>
                </a:solidFill>
                <a:effectLst/>
              </a:rPr>
              <a:t>6.7% </a:t>
            </a:r>
            <a:r>
              <a:rPr lang="en-GB" sz="1200" b="0" i="0" baseline="0">
                <a:solidFill>
                  <a:schemeClr val="tx1"/>
                </a:solidFill>
                <a:effectLst/>
              </a:rPr>
              <a:t>for Q2, </a:t>
            </a:r>
            <a:r>
              <a:rPr lang="en-GB" sz="1200" b="0" i="0" u="sng" baseline="0">
                <a:solidFill>
                  <a:schemeClr val="tx1"/>
                </a:solidFill>
                <a:effectLst/>
              </a:rPr>
              <a:t>updated to 4.6% for November </a:t>
            </a:r>
            <a:r>
              <a:rPr lang="en-GB" sz="1200" b="0" i="0" baseline="0">
                <a:solidFill>
                  <a:schemeClr val="tx1"/>
                </a:solidFill>
                <a:effectLst/>
              </a:rPr>
              <a:t>forecast to continue to reduce this year. Interest rates remain unchanged from Q1 at </a:t>
            </a:r>
            <a:r>
              <a:rPr lang="en-GB" sz="1200" b="1" i="0" baseline="0">
                <a:solidFill>
                  <a:schemeClr val="tx1"/>
                </a:solidFill>
                <a:effectLst/>
              </a:rPr>
              <a:t>5.25%</a:t>
            </a:r>
            <a:endParaRPr lang="en-GB" sz="1200" b="0" i="1">
              <a:solidFill>
                <a:schemeClr val="tx1"/>
              </a:solidFill>
              <a:effectLst/>
            </a:endParaRPr>
          </a:p>
        </c:rich>
      </c:tx>
      <c:layout>
        <c:manualLayout>
          <c:xMode val="edge"/>
          <c:yMode val="edge"/>
          <c:x val="0.12177755428586921"/>
          <c:y val="2.031724074579403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180085771139522E-2"/>
          <c:y val="0.22668796187329596"/>
          <c:w val="0.86780072545421372"/>
          <c:h val="0.54362629348231772"/>
        </c:manualLayout>
      </c:layout>
      <c:lineChart>
        <c:grouping val="standard"/>
        <c:varyColors val="0"/>
        <c:ser>
          <c:idx val="0"/>
          <c:order val="0"/>
          <c:tx>
            <c:strRef>
              <c:f>'The Economy'!$B$5</c:f>
              <c:strCache>
                <c:ptCount val="1"/>
                <c:pt idx="0">
                  <c:v>Inflation</c:v>
                </c:pt>
              </c:strCache>
            </c:strRef>
          </c:tx>
          <c:spPr>
            <a:ln w="28575" cap="rnd">
              <a:solidFill>
                <a:schemeClr val="accent1"/>
              </a:solidFill>
              <a:round/>
            </a:ln>
            <a:effectLst/>
          </c:spPr>
          <c:marker>
            <c:symbol val="none"/>
          </c:marker>
          <c:dLbls>
            <c:dLbl>
              <c:idx val="9"/>
              <c:layout>
                <c:manualLayout>
                  <c:x val="-5.961362676618695E-2"/>
                  <c:y val="-6.4338838825306235E-2"/>
                </c:manualLayout>
              </c:layout>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83-418D-89DF-530E99508CCF}"/>
                </c:ext>
              </c:extLst>
            </c:dLbl>
            <c:dLbl>
              <c:idx val="10"/>
              <c:layout>
                <c:manualLayout>
                  <c:x val="-6.8558590034564576E-2"/>
                  <c:y val="-8.886634632840594E-2"/>
                </c:manualLayout>
              </c:layout>
              <c:tx>
                <c:rich>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n-lt"/>
                        <a:ea typeface="+mn-ea"/>
                        <a:cs typeface="+mn-cs"/>
                      </a:defRPr>
                    </a:pPr>
                    <a:fld id="{57D69178-F779-4B05-B185-ED2D4A1D57D2}" type="VALUE">
                      <a:rPr lang="en-US" sz="850" baseline="0">
                        <a:solidFill>
                          <a:schemeClr val="tx1"/>
                        </a:solidFill>
                      </a:rPr>
                      <a:pPr>
                        <a:defRPr sz="850">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83-418D-89DF-530E99508CCF}"/>
                </c:ext>
              </c:extLst>
            </c:dLbl>
            <c:dLbl>
              <c:idx val="11"/>
              <c:layout>
                <c:manualLayout>
                  <c:x val="-2.5541326917846052E-2"/>
                  <c:y val="-5.3429273523394889E-2"/>
                </c:manualLayout>
              </c:layout>
              <c:tx>
                <c:rich>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fld id="{B5686EC0-437A-4AE9-8F3A-11E31FA95E6D}" type="VALUE">
                      <a:rPr lang="en-US" sz="850" b="0" baseline="0">
                        <a:solidFill>
                          <a:schemeClr val="tx1"/>
                        </a:solidFill>
                      </a:rPr>
                      <a:pPr>
                        <a:defRPr sz="85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83-418D-89DF-530E99508CCF}"/>
                </c:ext>
              </c:extLst>
            </c:dLbl>
            <c:dLbl>
              <c:idx val="12"/>
              <c:delete val="1"/>
              <c:extLst>
                <c:ext xmlns:c15="http://schemas.microsoft.com/office/drawing/2012/chart" uri="{CE6537A1-D6FC-4f65-9D91-7224C49458BB}"/>
                <c:ext xmlns:c16="http://schemas.microsoft.com/office/drawing/2014/chart" uri="{C3380CC4-5D6E-409C-BE32-E72D297353CC}">
                  <c16:uniqueId val="{00000003-3283-418D-89DF-530E99508CCF}"/>
                </c:ext>
              </c:extLst>
            </c:dLbl>
            <c:dLbl>
              <c:idx val="13"/>
              <c:layout>
                <c:manualLayout>
                  <c:x val="-1.7403073922972315E-2"/>
                  <c:y val="-3.5835154633900315E-2"/>
                </c:manualLayout>
              </c:layout>
              <c:tx>
                <c:rich>
                  <a:bodyPr/>
                  <a:lstStyle/>
                  <a:p>
                    <a:fld id="{D45B2A43-7D99-4A69-BDC0-34A3BD1E5E05}" type="VALUE">
                      <a:rPr lang="en-US" sz="850" baseline="0">
                        <a:solidFill>
                          <a:schemeClr val="tx1">
                            <a:lumMod val="50000"/>
                            <a:lumOff val="50000"/>
                          </a:schemeClr>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283-418D-89DF-530E99508CCF}"/>
                </c:ext>
              </c:extLst>
            </c:dLbl>
            <c:dLbl>
              <c:idx val="14"/>
              <c:layout>
                <c:manualLayout>
                  <c:x val="-2.4735513000775776E-2"/>
                  <c:y val="-5.1440023463291094E-2"/>
                </c:manualLayout>
              </c:layout>
              <c:spPr>
                <a:solidFill>
                  <a:srgbClr val="E40037"/>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3-4FFE-90E0-10DEBE060DEF}"/>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Economy'!$B$6:$B$22</c:f>
              <c:numCache>
                <c:formatCode>0.0</c:formatCode>
                <c:ptCount val="17"/>
                <c:pt idx="0">
                  <c:v>1.6671248110000001</c:v>
                </c:pt>
                <c:pt idx="1">
                  <c:v>0.61666573899999999</c:v>
                </c:pt>
                <c:pt idx="2">
                  <c:v>0.59666936599999998</c:v>
                </c:pt>
                <c:pt idx="3">
                  <c:v>0.53353166600000002</c:v>
                </c:pt>
                <c:pt idx="4">
                  <c:v>0.609581865</c:v>
                </c:pt>
                <c:pt idx="5">
                  <c:v>2.0518633890000002</c:v>
                </c:pt>
                <c:pt idx="6">
                  <c:v>2.771614214</c:v>
                </c:pt>
                <c:pt idx="7">
                  <c:v>4.9074484509999996</c:v>
                </c:pt>
                <c:pt idx="8">
                  <c:v>6.2195185259999999</c:v>
                </c:pt>
                <c:pt idx="9">
                  <c:v>9.1692053900000001</c:v>
                </c:pt>
                <c:pt idx="10">
                  <c:v>10.022126462999999</c:v>
                </c:pt>
                <c:pt idx="11">
                  <c:v>10.7</c:v>
                </c:pt>
                <c:pt idx="12">
                  <c:v>7.9</c:v>
                </c:pt>
                <c:pt idx="13">
                  <c:v>6.7</c:v>
                </c:pt>
                <c:pt idx="14">
                  <c:v>4.5999999999999996</c:v>
                </c:pt>
              </c:numCache>
            </c:numRef>
          </c:val>
          <c:smooth val="0"/>
          <c:extLst>
            <c:ext xmlns:c16="http://schemas.microsoft.com/office/drawing/2014/chart" uri="{C3380CC4-5D6E-409C-BE32-E72D297353CC}">
              <c16:uniqueId val="{00000004-3283-418D-89DF-530E99508CCF}"/>
            </c:ext>
          </c:extLst>
        </c:ser>
        <c:ser>
          <c:idx val="1"/>
          <c:order val="1"/>
          <c:tx>
            <c:strRef>
              <c:f>'The Economy'!$C$5</c:f>
              <c:strCache>
                <c:ptCount val="1"/>
                <c:pt idx="0">
                  <c:v>Forecast</c:v>
                </c:pt>
              </c:strCache>
            </c:strRef>
          </c:tx>
          <c:spPr>
            <a:ln w="28575" cap="rnd">
              <a:solidFill>
                <a:schemeClr val="accent1"/>
              </a:solidFill>
              <a:prstDash val="sysDash"/>
              <a:round/>
            </a:ln>
            <a:effectLst/>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5-3283-418D-89DF-530E99508CCF}"/>
                </c:ext>
              </c:extLst>
            </c:dLbl>
            <c:dLbl>
              <c:idx val="11"/>
              <c:delete val="1"/>
              <c:extLst>
                <c:ext xmlns:c15="http://schemas.microsoft.com/office/drawing/2012/chart" uri="{CE6537A1-D6FC-4f65-9D91-7224C49458BB}"/>
                <c:ext xmlns:c16="http://schemas.microsoft.com/office/drawing/2014/chart" uri="{C3380CC4-5D6E-409C-BE32-E72D297353CC}">
                  <c16:uniqueId val="{00000006-3283-418D-89DF-530E99508CCF}"/>
                </c:ext>
              </c:extLst>
            </c:dLbl>
            <c:dLbl>
              <c:idx val="12"/>
              <c:layout>
                <c:manualLayout>
                  <c:x val="-4.8942442516192591E-2"/>
                  <c:y val="-5.820696194953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83-418D-89DF-530E99508CCF}"/>
                </c:ext>
              </c:extLst>
            </c:dLbl>
            <c:dLbl>
              <c:idx val="13"/>
              <c:delete val="1"/>
              <c:extLst>
                <c:ext xmlns:c15="http://schemas.microsoft.com/office/drawing/2012/chart" uri="{CE6537A1-D6FC-4f65-9D91-7224C49458BB}"/>
                <c:ext xmlns:c16="http://schemas.microsoft.com/office/drawing/2014/chart" uri="{C3380CC4-5D6E-409C-BE32-E72D297353CC}">
                  <c16:uniqueId val="{00000008-3283-418D-89DF-530E99508CCF}"/>
                </c:ext>
              </c:extLst>
            </c:dLbl>
            <c:dLbl>
              <c:idx val="14"/>
              <c:layout>
                <c:manualLayout>
                  <c:x val="-3.8211456491330786E-2"/>
                  <c:y val="-4.608551651025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83-418D-89DF-530E99508CCF}"/>
                </c:ext>
              </c:extLst>
            </c:dLbl>
            <c:dLbl>
              <c:idx val="15"/>
              <c:layout>
                <c:manualLayout>
                  <c:x val="-5.5690397262512556E-2"/>
                  <c:y val="-8.8866346328405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83-418D-89DF-530E99508CCF}"/>
                </c:ext>
              </c:extLst>
            </c:dLbl>
            <c:dLbl>
              <c:idx val="16"/>
              <c:layout>
                <c:manualLayout>
                  <c:x val="-2.186196472244387E-2"/>
                  <c:y val="-7.0470715701081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83-418D-89DF-530E99508C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Economy'!$C$6:$C$22</c:f>
              <c:numCache>
                <c:formatCode>General</c:formatCode>
                <c:ptCount val="17"/>
                <c:pt idx="10" formatCode="0.0">
                  <c:v>10.022126462999999</c:v>
                </c:pt>
                <c:pt idx="11" formatCode="0.0">
                  <c:v>10.7</c:v>
                </c:pt>
                <c:pt idx="12" formatCode="0.0">
                  <c:v>9.65</c:v>
                </c:pt>
                <c:pt idx="13" formatCode="0.0">
                  <c:v>6.89</c:v>
                </c:pt>
                <c:pt idx="14" formatCode="0.0">
                  <c:v>5.4</c:v>
                </c:pt>
                <c:pt idx="15" formatCode="0.0">
                  <c:v>2.9</c:v>
                </c:pt>
                <c:pt idx="16" formatCode="0.0">
                  <c:v>1.5</c:v>
                </c:pt>
              </c:numCache>
            </c:numRef>
          </c:val>
          <c:smooth val="0"/>
          <c:extLst>
            <c:ext xmlns:c16="http://schemas.microsoft.com/office/drawing/2014/chart" uri="{C3380CC4-5D6E-409C-BE32-E72D297353CC}">
              <c16:uniqueId val="{0000000C-3283-418D-89DF-530E99508CCF}"/>
            </c:ext>
          </c:extLst>
        </c:ser>
        <c:ser>
          <c:idx val="2"/>
          <c:order val="2"/>
          <c:tx>
            <c:strRef>
              <c:f>'The Economy'!$F$5</c:f>
              <c:strCache>
                <c:ptCount val="1"/>
                <c:pt idx="0">
                  <c:v>Interest rate</c:v>
                </c:pt>
              </c:strCache>
            </c:strRef>
          </c:tx>
          <c:spPr>
            <a:ln w="28575" cap="rnd">
              <a:solidFill>
                <a:srgbClr val="9361B3"/>
              </a:solidFill>
              <a:round/>
            </a:ln>
            <a:effectLst/>
          </c:spPr>
          <c:marker>
            <c:symbol val="none"/>
          </c:marker>
          <c:dLbls>
            <c:dLbl>
              <c:idx val="11"/>
              <c:layout>
                <c:manualLayout>
                  <c:x val="8.4867109590459178E-2"/>
                  <c:y val="-5.8313735939881572E-3"/>
                </c:manualLayout>
              </c:layout>
              <c:tx>
                <c:rich>
                  <a:bodyPr/>
                  <a:lstStyle/>
                  <a:p>
                    <a:r>
                      <a:rPr lang="en-US"/>
                      <a:t>5.25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283-418D-89DF-530E99508CCF}"/>
                </c:ext>
              </c:extLst>
            </c:dLbl>
            <c:spPr>
              <a:solidFill>
                <a:srgbClr val="9361B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'The Economy'!$F$6:$F$22</c:f>
              <c:numCache>
                <c:formatCode>General</c:formatCode>
                <c:ptCount val="17"/>
                <c:pt idx="0">
                  <c:v>0.1</c:v>
                </c:pt>
                <c:pt idx="1">
                  <c:v>0.1</c:v>
                </c:pt>
                <c:pt idx="2">
                  <c:v>0.1</c:v>
                </c:pt>
                <c:pt idx="3">
                  <c:v>0.1</c:v>
                </c:pt>
                <c:pt idx="4">
                  <c:v>0.1</c:v>
                </c:pt>
                <c:pt idx="5">
                  <c:v>0.1</c:v>
                </c:pt>
                <c:pt idx="6">
                  <c:v>0.25</c:v>
                </c:pt>
                <c:pt idx="7">
                  <c:v>0.75</c:v>
                </c:pt>
                <c:pt idx="8">
                  <c:v>1.25</c:v>
                </c:pt>
                <c:pt idx="9">
                  <c:v>2.25</c:v>
                </c:pt>
                <c:pt idx="10">
                  <c:v>3.5</c:v>
                </c:pt>
                <c:pt idx="11">
                  <c:v>4.25</c:v>
                </c:pt>
                <c:pt idx="12">
                  <c:v>5.25</c:v>
                </c:pt>
                <c:pt idx="13">
                  <c:v>5.25</c:v>
                </c:pt>
                <c:pt idx="14">
                  <c:v>5.25</c:v>
                </c:pt>
              </c:numCache>
            </c:numRef>
          </c:val>
          <c:smooth val="0"/>
          <c:extLst>
            <c:ext xmlns:c16="http://schemas.microsoft.com/office/drawing/2014/chart" uri="{C3380CC4-5D6E-409C-BE32-E72D297353CC}">
              <c16:uniqueId val="{0000000E-3283-418D-89DF-530E99508CCF}"/>
            </c:ext>
          </c:extLst>
        </c:ser>
        <c:dLbls>
          <c:showLegendKey val="0"/>
          <c:showVal val="0"/>
          <c:showCatName val="0"/>
          <c:showSerName val="0"/>
          <c:showPercent val="0"/>
          <c:showBubbleSize val="0"/>
        </c:dLbls>
        <c:smooth val="0"/>
        <c:axId val="997386016"/>
        <c:axId val="997382688"/>
      </c:lineChart>
      <c:catAx>
        <c:axId val="9973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2688"/>
        <c:crosses val="autoZero"/>
        <c:auto val="1"/>
        <c:lblAlgn val="ctr"/>
        <c:lblOffset val="100"/>
        <c:tickLblSkip val="4"/>
        <c:tickMarkSkip val="1"/>
        <c:noMultiLvlLbl val="0"/>
      </c:catAx>
      <c:valAx>
        <c:axId val="997382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601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6001268773134E-2"/>
          <c:y val="0"/>
          <c:w val="0.62107411237351651"/>
          <c:h val="0.86754532496662595"/>
        </c:manualLayout>
      </c:layout>
      <c:lineChart>
        <c:grouping val="standard"/>
        <c:varyColors val="0"/>
        <c:ser>
          <c:idx val="1"/>
          <c:order val="0"/>
          <c:tx>
            <c:strRef>
              <c:f>Sheet1!$C$1</c:f>
              <c:strCache>
                <c:ptCount val="1"/>
                <c:pt idx="0">
                  <c:v>Listens to residents’ concerns</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Sheet1!$C$2:$C$7</c:f>
              <c:numCache>
                <c:formatCode>0%</c:formatCode>
                <c:ptCount val="6"/>
                <c:pt idx="0">
                  <c:v>0.5</c:v>
                </c:pt>
                <c:pt idx="1">
                  <c:v>0.39</c:v>
                </c:pt>
                <c:pt idx="2">
                  <c:v>0.43</c:v>
                </c:pt>
                <c:pt idx="3">
                  <c:v>0.41240857471104719</c:v>
                </c:pt>
                <c:pt idx="4">
                  <c:v>0.36947233620256603</c:v>
                </c:pt>
                <c:pt idx="5">
                  <c:v>0.39571328805262734</c:v>
                </c:pt>
              </c:numCache>
            </c:numRef>
          </c:val>
          <c:smooth val="0"/>
          <c:extLst>
            <c:ext xmlns:c16="http://schemas.microsoft.com/office/drawing/2014/chart" uri="{C3380CC4-5D6E-409C-BE32-E72D297353CC}">
              <c16:uniqueId val="{00000000-929C-4B3E-A428-2E40428D09FB}"/>
            </c:ext>
          </c:extLst>
        </c:ser>
        <c:ser>
          <c:idx val="2"/>
          <c:order val="1"/>
          <c:tx>
            <c:strRef>
              <c:f>Sheet1!$D$1</c:f>
              <c:strCache>
                <c:ptCount val="1"/>
                <c:pt idx="0">
                  <c:v>Acts on residents’ concerns</c:v>
                </c:pt>
              </c:strCache>
            </c:strRef>
          </c:tx>
          <c:spPr>
            <a:ln w="28575" cap="rnd">
              <a:solidFill>
                <a:schemeClr val="bg1">
                  <a:lumMod val="85000"/>
                </a:schemeClr>
              </a:solidFill>
              <a:round/>
            </a:ln>
            <a:effectLst/>
          </c:spPr>
          <c:marker>
            <c:symbol val="circle"/>
            <c:size val="5"/>
            <c:spPr>
              <a:solidFill>
                <a:schemeClr val="bg1">
                  <a:lumMod val="85000"/>
                </a:schemeClr>
              </a:solidFill>
              <a:ln w="9525">
                <a:solidFill>
                  <a:schemeClr val="bg1">
                    <a:lumMod val="85000"/>
                  </a:schemeClr>
                </a:solidFill>
              </a:ln>
              <a:effectLst/>
            </c:spPr>
          </c:marker>
          <c:dLbls>
            <c:dLbl>
              <c:idx val="5"/>
              <c:layout>
                <c:manualLayout>
                  <c:x val="-8.7698937903003503E-3"/>
                  <c:y val="-3.75276359497877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Sheet1!$D$2:$D$7</c:f>
              <c:numCache>
                <c:formatCode>0%</c:formatCode>
                <c:ptCount val="6"/>
                <c:pt idx="0">
                  <c:v>0.51</c:v>
                </c:pt>
                <c:pt idx="1">
                  <c:v>0.34</c:v>
                </c:pt>
                <c:pt idx="2">
                  <c:v>0.42</c:v>
                </c:pt>
                <c:pt idx="3">
                  <c:v>0.36857893910177641</c:v>
                </c:pt>
                <c:pt idx="4">
                  <c:v>0.36464645391352468</c:v>
                </c:pt>
                <c:pt idx="5">
                  <c:v>0.35798812830997589</c:v>
                </c:pt>
              </c:numCache>
            </c:numRef>
          </c:val>
          <c:smooth val="0"/>
          <c:extLst>
            <c:ext xmlns:c16="http://schemas.microsoft.com/office/drawing/2014/chart" uri="{C3380CC4-5D6E-409C-BE32-E72D297353CC}">
              <c16:uniqueId val="{00000002-929C-4B3E-A428-2E40428D09FB}"/>
            </c:ext>
          </c:extLst>
        </c:ser>
        <c:ser>
          <c:idx val="3"/>
          <c:order val="2"/>
          <c:tx>
            <c:strRef>
              <c:f>Sheet1!$E$1</c:f>
              <c:strCache>
                <c:ptCount val="1"/>
                <c:pt idx="0">
                  <c:v>Provides good value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Sheet1!$A$2:$A$7</c:f>
              <c:strCache>
                <c:ptCount val="6"/>
                <c:pt idx="0">
                  <c:v>Jan '22</c:v>
                </c:pt>
                <c:pt idx="1">
                  <c:v>Apr '22</c:v>
                </c:pt>
                <c:pt idx="2">
                  <c:v>Jul '22</c:v>
                </c:pt>
                <c:pt idx="3">
                  <c:v>Oct '23</c:v>
                </c:pt>
                <c:pt idx="4">
                  <c:v>Apr '23</c:v>
                </c:pt>
                <c:pt idx="5">
                  <c:v>Oct '23</c:v>
                </c:pt>
              </c:strCache>
            </c:strRef>
          </c:cat>
          <c:val>
            <c:numRef>
              <c:f>Sheet1!$E$2:$E$7</c:f>
              <c:numCache>
                <c:formatCode>0%</c:formatCode>
                <c:ptCount val="6"/>
                <c:pt idx="0">
                  <c:v>0.53</c:v>
                </c:pt>
                <c:pt idx="1">
                  <c:v>0.46</c:v>
                </c:pt>
                <c:pt idx="2">
                  <c:v>0.47</c:v>
                </c:pt>
                <c:pt idx="3">
                  <c:v>0.49700442963902602</c:v>
                </c:pt>
                <c:pt idx="4">
                  <c:v>0.38183978513612182</c:v>
                </c:pt>
                <c:pt idx="5">
                  <c:v>0.43975744720634402</c:v>
                </c:pt>
              </c:numCache>
            </c:numRef>
          </c:val>
          <c:smooth val="0"/>
          <c:extLst>
            <c:ext xmlns:c16="http://schemas.microsoft.com/office/drawing/2014/chart" uri="{C3380CC4-5D6E-409C-BE32-E72D297353CC}">
              <c16:uniqueId val="{00000003-929C-4B3E-A428-2E40428D09FB}"/>
            </c:ext>
          </c:extLst>
        </c:ser>
        <c:ser>
          <c:idx val="4"/>
          <c:order val="3"/>
          <c:tx>
            <c:strRef>
              <c:f>Sheet1!$F$1</c:f>
              <c:strCache>
                <c:ptCount val="1"/>
                <c:pt idx="0">
                  <c:v>Making the local area a better place to live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Sheet1!$F$2:$F$7</c:f>
              <c:numCache>
                <c:formatCode>0%</c:formatCode>
                <c:ptCount val="6"/>
                <c:pt idx="0">
                  <c:v>0.54</c:v>
                </c:pt>
                <c:pt idx="1">
                  <c:v>0.46</c:v>
                </c:pt>
                <c:pt idx="2">
                  <c:v>0.44</c:v>
                </c:pt>
                <c:pt idx="3">
                  <c:v>0.43556129120113957</c:v>
                </c:pt>
                <c:pt idx="4">
                  <c:v>0.38372083699911996</c:v>
                </c:pt>
                <c:pt idx="5">
                  <c:v>0.37486327193153257</c:v>
                </c:pt>
              </c:numCache>
            </c:numRef>
          </c:val>
          <c:smooth val="0"/>
          <c:extLst>
            <c:ext xmlns:c16="http://schemas.microsoft.com/office/drawing/2014/chart" uri="{C3380CC4-5D6E-409C-BE32-E72D297353CC}">
              <c16:uniqueId val="{00000004-929C-4B3E-A428-2E40428D09FB}"/>
            </c:ext>
          </c:extLst>
        </c:ser>
        <c:ser>
          <c:idx val="5"/>
          <c:order val="4"/>
          <c:tx>
            <c:strRef>
              <c:f>Sheet1!$G$1</c:f>
              <c:strCache>
                <c:ptCount val="1"/>
                <c:pt idx="0">
                  <c:v>Provides good Customer service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Sheet1!$G$2:$G$7</c:f>
              <c:numCache>
                <c:formatCode>0%</c:formatCode>
                <c:ptCount val="6"/>
                <c:pt idx="0">
                  <c:v>0.61</c:v>
                </c:pt>
                <c:pt idx="1">
                  <c:v>0.54</c:v>
                </c:pt>
                <c:pt idx="2">
                  <c:v>0.52</c:v>
                </c:pt>
                <c:pt idx="3">
                  <c:v>0.56345456685386808</c:v>
                </c:pt>
                <c:pt idx="4">
                  <c:v>0.53364270540222791</c:v>
                </c:pt>
                <c:pt idx="5">
                  <c:v>0.53322887557180787</c:v>
                </c:pt>
              </c:numCache>
            </c:numRef>
          </c:val>
          <c:smooth val="0"/>
          <c:extLst>
            <c:ext xmlns:c16="http://schemas.microsoft.com/office/drawing/2014/chart" uri="{C3380CC4-5D6E-409C-BE32-E72D297353CC}">
              <c16:uniqueId val="{00000005-929C-4B3E-A428-2E40428D09FB}"/>
            </c:ext>
          </c:extLst>
        </c:ser>
        <c:ser>
          <c:idx val="6"/>
          <c:order val="5"/>
          <c:tx>
            <c:strRef>
              <c:f>Sheet1!$H$1</c:f>
              <c:strCache>
                <c:ptCount val="1"/>
                <c:pt idx="0">
                  <c:v>Trustworthy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Sheet1!$H$2:$H$7</c:f>
              <c:numCache>
                <c:formatCode>0%</c:formatCode>
                <c:ptCount val="6"/>
                <c:pt idx="0">
                  <c:v>0.62</c:v>
                </c:pt>
                <c:pt idx="1">
                  <c:v>0.51</c:v>
                </c:pt>
                <c:pt idx="2">
                  <c:v>0.59</c:v>
                </c:pt>
                <c:pt idx="3">
                  <c:v>0.56082070989226052</c:v>
                </c:pt>
                <c:pt idx="4">
                  <c:v>0.55284279000318737</c:v>
                </c:pt>
                <c:pt idx="5">
                  <c:v>0.52551360581725615</c:v>
                </c:pt>
              </c:numCache>
            </c:numRef>
          </c:val>
          <c:smooth val="0"/>
          <c:extLst>
            <c:ext xmlns:c16="http://schemas.microsoft.com/office/drawing/2014/chart" uri="{C3380CC4-5D6E-409C-BE32-E72D297353CC}">
              <c16:uniqueId val="{00000006-929C-4B3E-A428-2E40428D09FB}"/>
            </c:ext>
          </c:extLst>
        </c:ser>
        <c:ser>
          <c:idx val="7"/>
          <c:order val="6"/>
          <c:tx>
            <c:strRef>
              <c:f>Sheet1!$I$1</c:f>
              <c:strCache>
                <c:ptCount val="1"/>
                <c:pt idx="0">
                  <c:v>Treats all with respect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Sheet1!$I$2:$I$7</c:f>
              <c:numCache>
                <c:formatCode>0%</c:formatCode>
                <c:ptCount val="6"/>
                <c:pt idx="0">
                  <c:v>0.71</c:v>
                </c:pt>
                <c:pt idx="1">
                  <c:v>0.71</c:v>
                </c:pt>
                <c:pt idx="2">
                  <c:v>0.72</c:v>
                </c:pt>
                <c:pt idx="3">
                  <c:v>0.68560746549271934</c:v>
                </c:pt>
                <c:pt idx="4">
                  <c:v>0.71976856317983784</c:v>
                </c:pt>
                <c:pt idx="5">
                  <c:v>0.70709667818044231</c:v>
                </c:pt>
              </c:numCache>
            </c:numRef>
          </c:val>
          <c:smooth val="0"/>
          <c:extLst>
            <c:ext xmlns:c16="http://schemas.microsoft.com/office/drawing/2014/chart" uri="{C3380CC4-5D6E-409C-BE32-E72D297353CC}">
              <c16:uniqueId val="{00000009-929C-4B3E-A428-2E40428D09FB}"/>
            </c:ext>
          </c:extLst>
        </c:ser>
        <c:ser>
          <c:idx val="0"/>
          <c:order val="7"/>
          <c:tx>
            <c:strRef>
              <c:f>Sheet1!$B$1</c:f>
              <c:strCache>
                <c:ptCount val="1"/>
                <c:pt idx="0">
                  <c:v>Efficient &amp; well run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9C-4B3E-A428-2E40428D09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c:v>
                </c:pt>
                <c:pt idx="1">
                  <c:v>Apr '22</c:v>
                </c:pt>
                <c:pt idx="2">
                  <c:v>Jul '22</c:v>
                </c:pt>
                <c:pt idx="3">
                  <c:v>Oct '23</c:v>
                </c:pt>
                <c:pt idx="4">
                  <c:v>Apr '23</c:v>
                </c:pt>
                <c:pt idx="5">
                  <c:v>Oct '23</c:v>
                </c:pt>
              </c:strCache>
            </c:strRef>
          </c:cat>
          <c:val>
            <c:numRef>
              <c:f>Sheet1!$B$2:$B$7</c:f>
              <c:numCache>
                <c:formatCode>0%</c:formatCode>
                <c:ptCount val="6"/>
                <c:pt idx="0">
                  <c:v>0.47</c:v>
                </c:pt>
                <c:pt idx="1">
                  <c:v>0.41</c:v>
                </c:pt>
                <c:pt idx="2">
                  <c:v>0.45</c:v>
                </c:pt>
                <c:pt idx="3">
                  <c:v>0.43780196204720057</c:v>
                </c:pt>
                <c:pt idx="4">
                  <c:v>0.36223863869100104</c:v>
                </c:pt>
                <c:pt idx="5">
                  <c:v>0.44105859389108598</c:v>
                </c:pt>
              </c:numCache>
            </c:numRef>
          </c:val>
          <c:smooth val="0"/>
          <c:extLst>
            <c:ext xmlns:c16="http://schemas.microsoft.com/office/drawing/2014/chart" uri="{C3380CC4-5D6E-409C-BE32-E72D297353CC}">
              <c16:uniqueId val="{0000000B-929C-4B3E-A428-2E40428D09FB}"/>
            </c:ext>
          </c:extLst>
        </c:ser>
        <c:dLbls>
          <c:showLegendKey val="0"/>
          <c:showVal val="0"/>
          <c:showCatName val="0"/>
          <c:showSerName val="0"/>
          <c:showPercent val="0"/>
          <c:showBubbleSize val="0"/>
        </c:dLbls>
        <c:marker val="1"/>
        <c:smooth val="0"/>
        <c:axId val="305463592"/>
        <c:axId val="305468184"/>
      </c:lineChart>
      <c:catAx>
        <c:axId val="305463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05468184"/>
        <c:crosses val="autoZero"/>
        <c:auto val="1"/>
        <c:lblAlgn val="ctr"/>
        <c:lblOffset val="100"/>
        <c:noMultiLvlLbl val="0"/>
      </c:catAx>
      <c:valAx>
        <c:axId val="305468184"/>
        <c:scaling>
          <c:orientation val="minMax"/>
          <c:max val="0.8"/>
          <c:min val="0.30000000000000004"/>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05463592"/>
        <c:crosses val="autoZero"/>
        <c:crossBetween val="between"/>
        <c:majorUnit val="5.000000000000001E-2"/>
      </c:valAx>
      <c:spPr>
        <a:noFill/>
        <a:ln>
          <a:noFill/>
        </a:ln>
        <a:effectLst/>
      </c:spPr>
    </c:plotArea>
    <c:legend>
      <c:legendPos val="r"/>
      <c:layout>
        <c:manualLayout>
          <c:xMode val="edge"/>
          <c:yMode val="edge"/>
          <c:x val="0.70911415603980144"/>
          <c:y val="0.15561181484278291"/>
          <c:w val="0.27682494587845924"/>
          <c:h val="0.80432168371838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76494808342929"/>
          <c:y val="3.9586150457975207E-2"/>
          <c:w val="0.75607870930494026"/>
          <c:h val="0.9208276990840496"/>
        </c:manualLayout>
      </c:layout>
      <c:scatterChart>
        <c:scatterStyle val="lineMarker"/>
        <c:varyColors val="0"/>
        <c:ser>
          <c:idx val="0"/>
          <c:order val="0"/>
          <c:tx>
            <c:strRef>
              <c:f>'Reputation Tracker'!$P$27</c:f>
              <c:strCache>
                <c:ptCount val="1"/>
                <c:pt idx="0">
                  <c:v>Worse</c:v>
                </c:pt>
              </c:strCache>
            </c:strRef>
          </c:tx>
          <c:spPr>
            <a:ln w="25400" cap="rnd">
              <a:noFill/>
              <a:round/>
            </a:ln>
            <a:effectLst/>
          </c:spPr>
          <c:marker>
            <c:symbol val="circle"/>
            <c:size val="24"/>
            <c:spPr>
              <a:solidFill>
                <a:schemeClr val="accent2">
                  <a:lumMod val="40000"/>
                  <a:lumOff val="60000"/>
                </a:schemeClr>
              </a:solidFill>
              <a:ln w="19050">
                <a:solidFill>
                  <a:schemeClr val="accent2"/>
                </a:solidFill>
              </a:ln>
              <a:effectLst/>
            </c:spPr>
          </c:marker>
          <c:dLbls>
            <c:dLbl>
              <c:idx val="0"/>
              <c:tx>
                <c:rich>
                  <a:bodyPr/>
                  <a:lstStyle/>
                  <a:p>
                    <a:fld id="{B475D511-F075-40F9-97E9-90B64078960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94F-421C-BC48-19A4C57ECDC0}"/>
                </c:ext>
              </c:extLst>
            </c:dLbl>
            <c:dLbl>
              <c:idx val="1"/>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F94F-421C-BC48-19A4C57ECDC0}"/>
                </c:ext>
              </c:extLst>
            </c:dLbl>
            <c:dLbl>
              <c:idx val="2"/>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F94F-421C-BC48-19A4C57ECDC0}"/>
                </c:ext>
              </c:extLst>
            </c:dLbl>
            <c:dLbl>
              <c:idx val="3"/>
              <c:tx>
                <c:rich>
                  <a:bodyPr/>
                  <a:lstStyle/>
                  <a:p>
                    <a:r>
                      <a:rPr lang="en-US"/>
                      <a:t>37%</a:t>
                    </a:r>
                  </a:p>
                </c:rich>
              </c:tx>
              <c:dLblPos val="ct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F94F-421C-BC48-19A4C57ECDC0}"/>
                </c:ext>
              </c:extLst>
            </c:dLbl>
            <c:dLbl>
              <c:idx val="4"/>
              <c:tx>
                <c:rich>
                  <a:bodyPr/>
                  <a:lstStyle/>
                  <a:p>
                    <a:fld id="{B3164C85-C836-4C83-8105-812D14E2EED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94F-421C-BC48-19A4C57ECDC0}"/>
                </c:ext>
              </c:extLst>
            </c:dLbl>
            <c:dLbl>
              <c:idx val="5"/>
              <c:layout>
                <c:manualLayout>
                  <c:x val="-0.11381258435930221"/>
                  <c:y val="0"/>
                </c:manualLayout>
              </c:layout>
              <c:tx>
                <c:rich>
                  <a:bodyPr/>
                  <a:lstStyle/>
                  <a:p>
                    <a:r>
                      <a:rPr lang="en-US"/>
                      <a:t>36%</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94F-421C-BC48-19A4C57ECDC0}"/>
                </c:ext>
              </c:extLst>
            </c:dLbl>
            <c:dLbl>
              <c:idx val="6"/>
              <c:tx>
                <c:rich>
                  <a:bodyPr/>
                  <a:lstStyle/>
                  <a:p>
                    <a:fld id="{8D603CAE-390B-438D-929C-4D068D23ECE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94F-421C-BC48-19A4C57ECDC0}"/>
                </c:ext>
              </c:extLst>
            </c:dLbl>
            <c:dLbl>
              <c:idx val="7"/>
              <c:tx>
                <c:rich>
                  <a:bodyPr/>
                  <a:lstStyle/>
                  <a:p>
                    <a:fld id="{B0AD21CB-7F2A-492F-8233-AD076673A1F2}"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94F-421C-BC48-19A4C57EC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'Reputation Tracker'!$P$28:$P$35</c:f>
              <c:numCache>
                <c:formatCode>0%</c:formatCode>
                <c:ptCount val="8"/>
                <c:pt idx="0">
                  <c:v>#N/A</c:v>
                </c:pt>
                <c:pt idx="1">
                  <c:v>#N/A</c:v>
                </c:pt>
                <c:pt idx="2">
                  <c:v>#N/A</c:v>
                </c:pt>
                <c:pt idx="3">
                  <c:v>-3.999999999999998E-2</c:v>
                </c:pt>
                <c:pt idx="4">
                  <c:v>#N/A</c:v>
                </c:pt>
                <c:pt idx="5">
                  <c:v>-1.0000000000000009E-2</c:v>
                </c:pt>
                <c:pt idx="6">
                  <c:v>#N/A</c:v>
                </c:pt>
                <c:pt idx="7">
                  <c:v>#N/A</c:v>
                </c:pt>
              </c:numCache>
            </c:numRef>
          </c:xVal>
          <c:yVal>
            <c:numRef>
              <c:f>'Reputation Tracker'!$L$28:$L$35</c:f>
              <c:numCache>
                <c:formatCode>General</c:formatCode>
                <c:ptCount val="8"/>
                <c:pt idx="0">
                  <c:v>8</c:v>
                </c:pt>
                <c:pt idx="1">
                  <c:v>7</c:v>
                </c:pt>
                <c:pt idx="2">
                  <c:v>6</c:v>
                </c:pt>
                <c:pt idx="3">
                  <c:v>5</c:v>
                </c:pt>
                <c:pt idx="4">
                  <c:v>4</c:v>
                </c:pt>
                <c:pt idx="5">
                  <c:v>3</c:v>
                </c:pt>
                <c:pt idx="6">
                  <c:v>2</c:v>
                </c:pt>
                <c:pt idx="7">
                  <c:v>1</c:v>
                </c:pt>
              </c:numCache>
            </c:numRef>
          </c:yVal>
          <c:smooth val="0"/>
          <c:extLst>
            <c:ext xmlns:c15="http://schemas.microsoft.com/office/drawing/2012/chart" uri="{02D57815-91ED-43cb-92C2-25804820EDAC}">
              <c15:datalabelsRange>
                <c15:f>'Reputation Tracker'!$Q$28:$Q$35</c15:f>
                <c15:dlblRangeCache>
                  <c:ptCount val="8"/>
                  <c:pt idx="0">
                    <c:v>71%</c:v>
                  </c:pt>
                  <c:pt idx="1">
                    <c:v>53%</c:v>
                  </c:pt>
                  <c:pt idx="2">
                    <c:v>53%</c:v>
                  </c:pt>
                  <c:pt idx="3">
                    <c:v>#N/A</c:v>
                  </c:pt>
                  <c:pt idx="4">
                    <c:v>44%</c:v>
                  </c:pt>
                  <c:pt idx="5">
                    <c:v>#N/A</c:v>
                  </c:pt>
                  <c:pt idx="6">
                    <c:v>40%</c:v>
                  </c:pt>
                  <c:pt idx="7">
                    <c:v>44%</c:v>
                  </c:pt>
                </c15:dlblRangeCache>
              </c15:datalabelsRange>
            </c:ext>
            <c:ext xmlns:c16="http://schemas.microsoft.com/office/drawing/2014/chart" uri="{C3380CC4-5D6E-409C-BE32-E72D297353CC}">
              <c16:uniqueId val="{00000008-F94F-421C-BC48-19A4C57ECDC0}"/>
            </c:ext>
          </c:extLst>
        </c:ser>
        <c:ser>
          <c:idx val="1"/>
          <c:order val="1"/>
          <c:tx>
            <c:strRef>
              <c:f>'Reputation Tracker'!$N$27</c:f>
              <c:strCache>
                <c:ptCount val="1"/>
                <c:pt idx="0">
                  <c:v>National Benchmark</c:v>
                </c:pt>
              </c:strCache>
            </c:strRef>
          </c:tx>
          <c:spPr>
            <a:ln w="25400" cap="rnd">
              <a:noFill/>
              <a:round/>
            </a:ln>
            <a:effectLst/>
          </c:spPr>
          <c:marker>
            <c:symbol val="circle"/>
            <c:size val="24"/>
            <c:spPr>
              <a:solidFill>
                <a:schemeClr val="bg1">
                  <a:alpha val="93000"/>
                </a:schemeClr>
              </a:solidFill>
              <a:ln w="19050">
                <a:solidFill>
                  <a:schemeClr val="accent5"/>
                </a:solidFill>
              </a:ln>
              <a:effectLst/>
            </c:spPr>
          </c:marker>
          <c:dLbls>
            <c:dLbl>
              <c:idx val="0"/>
              <c:tx>
                <c:rich>
                  <a:bodyPr/>
                  <a:lstStyle/>
                  <a:p>
                    <a:fld id="{32DC69AE-5F28-4E5D-A16A-8131C41DAADE}"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94F-421C-BC48-19A4C57ECDC0}"/>
                </c:ext>
              </c:extLst>
            </c:dLbl>
            <c:dLbl>
              <c:idx val="1"/>
              <c:tx>
                <c:rich>
                  <a:bodyPr/>
                  <a:lstStyle/>
                  <a:p>
                    <a:fld id="{DB9D0525-2C7D-46FA-9816-1CF34170E14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94F-421C-BC48-19A4C57ECDC0}"/>
                </c:ext>
              </c:extLst>
            </c:dLbl>
            <c:dLbl>
              <c:idx val="2"/>
              <c:tx>
                <c:rich>
                  <a:bodyPr/>
                  <a:lstStyle/>
                  <a:p>
                    <a:fld id="{14D56807-30DD-4536-BB78-71A094C72AD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94F-421C-BC48-19A4C57ECDC0}"/>
                </c:ext>
              </c:extLst>
            </c:dLbl>
            <c:dLbl>
              <c:idx val="3"/>
              <c:tx>
                <c:rich>
                  <a:bodyPr/>
                  <a:lstStyle/>
                  <a:p>
                    <a:fld id="{38708937-C890-48EF-A9BF-57B6B8C6530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94F-421C-BC48-19A4C57ECDC0}"/>
                </c:ext>
              </c:extLst>
            </c:dLbl>
            <c:dLbl>
              <c:idx val="4"/>
              <c:tx>
                <c:rich>
                  <a:bodyPr/>
                  <a:lstStyle/>
                  <a:p>
                    <a:fld id="{FD404C88-490A-4311-A5D1-168AED09B13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94F-421C-BC48-19A4C57ECDC0}"/>
                </c:ext>
              </c:extLst>
            </c:dLbl>
            <c:dLbl>
              <c:idx val="5"/>
              <c:tx>
                <c:rich>
                  <a:bodyPr/>
                  <a:lstStyle/>
                  <a:p>
                    <a:fld id="{915B8CEE-56B6-491B-ACF3-3E170FB0576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94F-421C-BC48-19A4C57ECDC0}"/>
                </c:ext>
              </c:extLst>
            </c:dLbl>
            <c:dLbl>
              <c:idx val="6"/>
              <c:tx>
                <c:rich>
                  <a:bodyPr/>
                  <a:lstStyle/>
                  <a:p>
                    <a:fld id="{45FEE5DE-E385-4156-813A-7E5DF07DFFE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94F-421C-BC48-19A4C57ECDC0}"/>
                </c:ext>
              </c:extLst>
            </c:dLbl>
            <c:dLbl>
              <c:idx val="7"/>
              <c:tx>
                <c:rich>
                  <a:bodyPr/>
                  <a:lstStyle/>
                  <a:p>
                    <a:fld id="{9FC6940E-B5CF-4294-B0A7-24FE43C121B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94F-421C-BC48-19A4C57EC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'Reputation Tracker'!$N$28:$N$35</c:f>
              <c:numCache>
                <c:formatCode>General</c:formatCode>
                <c:ptCount val="8"/>
                <c:pt idx="0">
                  <c:v>0</c:v>
                </c:pt>
                <c:pt idx="1">
                  <c:v>0</c:v>
                </c:pt>
                <c:pt idx="2">
                  <c:v>0</c:v>
                </c:pt>
                <c:pt idx="3">
                  <c:v>0</c:v>
                </c:pt>
                <c:pt idx="4">
                  <c:v>0</c:v>
                </c:pt>
                <c:pt idx="5">
                  <c:v>0</c:v>
                </c:pt>
                <c:pt idx="6">
                  <c:v>0</c:v>
                </c:pt>
                <c:pt idx="7">
                  <c:v>0</c:v>
                </c:pt>
              </c:numCache>
            </c:numRef>
          </c:xVal>
          <c:yVal>
            <c:numRef>
              <c:f>'Reputation Tracker'!$L$28:$L$35</c:f>
              <c:numCache>
                <c:formatCode>General</c:formatCode>
                <c:ptCount val="8"/>
                <c:pt idx="0">
                  <c:v>8</c:v>
                </c:pt>
                <c:pt idx="1">
                  <c:v>7</c:v>
                </c:pt>
                <c:pt idx="2">
                  <c:v>6</c:v>
                </c:pt>
                <c:pt idx="3">
                  <c:v>5</c:v>
                </c:pt>
                <c:pt idx="4">
                  <c:v>4</c:v>
                </c:pt>
                <c:pt idx="5">
                  <c:v>3</c:v>
                </c:pt>
                <c:pt idx="6">
                  <c:v>2</c:v>
                </c:pt>
                <c:pt idx="7">
                  <c:v>1</c:v>
                </c:pt>
              </c:numCache>
            </c:numRef>
          </c:yVal>
          <c:smooth val="0"/>
          <c:extLst>
            <c:ext xmlns:c15="http://schemas.microsoft.com/office/drawing/2012/chart" uri="{02D57815-91ED-43cb-92C2-25804820EDAC}">
              <c15:datalabelsRange>
                <c15:f>'Reputation Tracker'!$M$6:$M$13</c15:f>
                <c15:dlblRangeCache>
                  <c:ptCount val="8"/>
                  <c:pt idx="0">
                    <c:v>60%</c:v>
                  </c:pt>
                  <c:pt idx="1">
                    <c:v>46%</c:v>
                  </c:pt>
                  <c:pt idx="2">
                    <c:v>44%</c:v>
                  </c:pt>
                  <c:pt idx="3">
                    <c:v>41%</c:v>
                  </c:pt>
                  <c:pt idx="4">
                    <c:v>37%</c:v>
                  </c:pt>
                  <c:pt idx="5">
                    <c:v>37%</c:v>
                  </c:pt>
                  <c:pt idx="6">
                    <c:v>37%</c:v>
                  </c:pt>
                  <c:pt idx="7">
                    <c:v>37%</c:v>
                  </c:pt>
                </c15:dlblRangeCache>
              </c15:datalabelsRange>
            </c:ext>
            <c:ext xmlns:c16="http://schemas.microsoft.com/office/drawing/2014/chart" uri="{C3380CC4-5D6E-409C-BE32-E72D297353CC}">
              <c16:uniqueId val="{00000011-F94F-421C-BC48-19A4C57ECDC0}"/>
            </c:ext>
          </c:extLst>
        </c:ser>
        <c:ser>
          <c:idx val="2"/>
          <c:order val="2"/>
          <c:tx>
            <c:strRef>
              <c:f>'Reputation Tracker'!$O$27</c:f>
              <c:strCache>
                <c:ptCount val="1"/>
                <c:pt idx="0">
                  <c:v>Better</c:v>
                </c:pt>
              </c:strCache>
            </c:strRef>
          </c:tx>
          <c:spPr>
            <a:ln w="25400" cap="rnd">
              <a:noFill/>
              <a:round/>
            </a:ln>
            <a:effectLst/>
          </c:spPr>
          <c:marker>
            <c:symbol val="circle"/>
            <c:size val="24"/>
            <c:spPr>
              <a:solidFill>
                <a:schemeClr val="accent6"/>
              </a:solidFill>
              <a:ln w="9525">
                <a:solidFill>
                  <a:schemeClr val="accent6"/>
                </a:solidFill>
              </a:ln>
              <a:effectLst/>
            </c:spPr>
          </c:marker>
          <c:dLbls>
            <c:dLbl>
              <c:idx val="0"/>
              <c:tx>
                <c:rich>
                  <a:bodyPr/>
                  <a:lstStyle/>
                  <a:p>
                    <a:fld id="{BA6C8077-063F-427C-8599-ADA0574D23B1}"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94F-421C-BC48-19A4C57ECDC0}"/>
                </c:ext>
              </c:extLst>
            </c:dLbl>
            <c:dLbl>
              <c:idx val="1"/>
              <c:tx>
                <c:rich>
                  <a:bodyPr/>
                  <a:lstStyle/>
                  <a:p>
                    <a:fld id="{4ABCEAF8-3AA3-4BE1-9849-14785265AEB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94F-421C-BC48-19A4C57ECDC0}"/>
                </c:ext>
              </c:extLst>
            </c:dLbl>
            <c:dLbl>
              <c:idx val="2"/>
              <c:tx>
                <c:rich>
                  <a:bodyPr/>
                  <a:lstStyle/>
                  <a:p>
                    <a:fld id="{7F041B32-FAB3-4432-9139-C9E19E07583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94F-421C-BC48-19A4C57ECDC0}"/>
                </c:ext>
              </c:extLst>
            </c:dLbl>
            <c:dLbl>
              <c:idx val="3"/>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F94F-421C-BC48-19A4C57ECDC0}"/>
                </c:ext>
              </c:extLst>
            </c:dLbl>
            <c:dLbl>
              <c:idx val="4"/>
              <c:tx>
                <c:rich>
                  <a:bodyPr/>
                  <a:lstStyle/>
                  <a:p>
                    <a:fld id="{6AD1B2D3-8F37-40FD-B4CF-8383A4DE58C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94F-421C-BC48-19A4C57ECDC0}"/>
                </c:ext>
              </c:extLst>
            </c:dLbl>
            <c:dLbl>
              <c:idx val="5"/>
              <c:tx>
                <c:rich>
                  <a:bodyPr/>
                  <a:lstStyle/>
                  <a:p>
                    <a:endParaRPr lang="en-GB"/>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F94F-421C-BC48-19A4C57ECDC0}"/>
                </c:ext>
              </c:extLst>
            </c:dLbl>
            <c:dLbl>
              <c:idx val="6"/>
              <c:tx>
                <c:rich>
                  <a:bodyPr/>
                  <a:lstStyle/>
                  <a:p>
                    <a:fld id="{C944D358-A1A7-411B-90F0-379F93E2ABC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94F-421C-BC48-19A4C57ECDC0}"/>
                </c:ext>
              </c:extLst>
            </c:dLbl>
            <c:dLbl>
              <c:idx val="7"/>
              <c:tx>
                <c:rich>
                  <a:bodyPr/>
                  <a:lstStyle/>
                  <a:p>
                    <a:fld id="{9684C573-F175-4830-8B72-FBB777329B3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94F-421C-BC48-19A4C57ECD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'Reputation Tracker'!$O$28:$O$35</c:f>
              <c:numCache>
                <c:formatCode>0%</c:formatCode>
                <c:ptCount val="8"/>
                <c:pt idx="0">
                  <c:v>0.10999999999999999</c:v>
                </c:pt>
                <c:pt idx="1">
                  <c:v>7.0000000000000007E-2</c:v>
                </c:pt>
                <c:pt idx="2">
                  <c:v>9.0000000000000024E-2</c:v>
                </c:pt>
                <c:pt idx="3">
                  <c:v>#N/A</c:v>
                </c:pt>
                <c:pt idx="4">
                  <c:v>7.0000000000000007E-2</c:v>
                </c:pt>
                <c:pt idx="5">
                  <c:v>#N/A</c:v>
                </c:pt>
                <c:pt idx="6">
                  <c:v>3.0000000000000027E-2</c:v>
                </c:pt>
                <c:pt idx="7">
                  <c:v>7.0000000000000007E-2</c:v>
                </c:pt>
              </c:numCache>
            </c:numRef>
          </c:xVal>
          <c:yVal>
            <c:numRef>
              <c:f>'Reputation Tracker'!$L$28:$L$35</c:f>
              <c:numCache>
                <c:formatCode>General</c:formatCode>
                <c:ptCount val="8"/>
                <c:pt idx="0">
                  <c:v>8</c:v>
                </c:pt>
                <c:pt idx="1">
                  <c:v>7</c:v>
                </c:pt>
                <c:pt idx="2">
                  <c:v>6</c:v>
                </c:pt>
                <c:pt idx="3">
                  <c:v>5</c:v>
                </c:pt>
                <c:pt idx="4">
                  <c:v>4</c:v>
                </c:pt>
                <c:pt idx="5">
                  <c:v>3</c:v>
                </c:pt>
                <c:pt idx="6">
                  <c:v>2</c:v>
                </c:pt>
                <c:pt idx="7">
                  <c:v>1</c:v>
                </c:pt>
              </c:numCache>
            </c:numRef>
          </c:yVal>
          <c:smooth val="0"/>
          <c:extLst>
            <c:ext xmlns:c15="http://schemas.microsoft.com/office/drawing/2012/chart" uri="{02D57815-91ED-43cb-92C2-25804820EDAC}">
              <c15:datalabelsRange>
                <c15:f>'Reputation Tracker'!$Q$28:$Q$35</c15:f>
                <c15:dlblRangeCache>
                  <c:ptCount val="8"/>
                  <c:pt idx="0">
                    <c:v>71%</c:v>
                  </c:pt>
                  <c:pt idx="1">
                    <c:v>53%</c:v>
                  </c:pt>
                  <c:pt idx="2">
                    <c:v>53%</c:v>
                  </c:pt>
                  <c:pt idx="3">
                    <c:v>#N/A</c:v>
                  </c:pt>
                  <c:pt idx="4">
                    <c:v>44%</c:v>
                  </c:pt>
                  <c:pt idx="5">
                    <c:v>#N/A</c:v>
                  </c:pt>
                  <c:pt idx="6">
                    <c:v>40%</c:v>
                  </c:pt>
                  <c:pt idx="7">
                    <c:v>44%</c:v>
                  </c:pt>
                </c15:dlblRangeCache>
              </c15:datalabelsRange>
            </c:ext>
            <c:ext xmlns:c16="http://schemas.microsoft.com/office/drawing/2014/chart" uri="{C3380CC4-5D6E-409C-BE32-E72D297353CC}">
              <c16:uniqueId val="{0000001A-F94F-421C-BC48-19A4C57ECDC0}"/>
            </c:ext>
          </c:extLst>
        </c:ser>
        <c:dLbls>
          <c:showLegendKey val="0"/>
          <c:showVal val="0"/>
          <c:showCatName val="0"/>
          <c:showSerName val="0"/>
          <c:showPercent val="0"/>
          <c:showBubbleSize val="0"/>
        </c:dLbls>
        <c:axId val="1449506768"/>
        <c:axId val="1449508432"/>
      </c:scatterChart>
      <c:valAx>
        <c:axId val="1449506768"/>
        <c:scaling>
          <c:orientation val="minMax"/>
          <c:max val="0.25"/>
          <c:min val="-0.25"/>
        </c:scaling>
        <c:delete val="1"/>
        <c:axPos val="b"/>
        <c:numFmt formatCode="0%" sourceLinked="1"/>
        <c:majorTickMark val="out"/>
        <c:minorTickMark val="none"/>
        <c:tickLblPos val="nextTo"/>
        <c:crossAx val="1449508432"/>
        <c:crosses val="autoZero"/>
        <c:crossBetween val="midCat"/>
      </c:valAx>
      <c:valAx>
        <c:axId val="1449508432"/>
        <c:scaling>
          <c:orientation val="minMax"/>
          <c:min val="0.5"/>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495067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7332674128142E-2"/>
          <c:y val="0.15161772029812179"/>
          <c:w val="0.86688102097218511"/>
          <c:h val="0.56645672248109646"/>
        </c:manualLayout>
      </c:layout>
      <c:lineChart>
        <c:grouping val="standard"/>
        <c:varyColors val="0"/>
        <c:ser>
          <c:idx val="1"/>
          <c:order val="0"/>
          <c:tx>
            <c:strRef>
              <c:f>Sheet1!$B$1</c:f>
              <c:strCache>
                <c:ptCount val="1"/>
                <c:pt idx="0">
                  <c:v>Essex County Council</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dLbls>
            <c:dLbl>
              <c:idx val="5"/>
              <c:spPr>
                <a:solidFill>
                  <a:schemeClr val="accent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F8D9-44B5-ADDE-03555B302F0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 </c:v>
                </c:pt>
                <c:pt idx="1">
                  <c:v>Apr '22 </c:v>
                </c:pt>
                <c:pt idx="2">
                  <c:v>Aug '22 </c:v>
                </c:pt>
                <c:pt idx="3">
                  <c:v>Oct '22 </c:v>
                </c:pt>
                <c:pt idx="4">
                  <c:v>Apr '23</c:v>
                </c:pt>
                <c:pt idx="5">
                  <c:v>Oct '23</c:v>
                </c:pt>
              </c:strCache>
            </c:strRef>
          </c:cat>
          <c:val>
            <c:numRef>
              <c:f>Sheet1!$B$2:$B$7</c:f>
              <c:numCache>
                <c:formatCode>General</c:formatCode>
                <c:ptCount val="6"/>
                <c:pt idx="0">
                  <c:v>-31</c:v>
                </c:pt>
                <c:pt idx="1">
                  <c:v>-51</c:v>
                </c:pt>
                <c:pt idx="2">
                  <c:v>-47</c:v>
                </c:pt>
                <c:pt idx="3">
                  <c:v>-48</c:v>
                </c:pt>
                <c:pt idx="4">
                  <c:v>-57</c:v>
                </c:pt>
                <c:pt idx="5">
                  <c:v>-47</c:v>
                </c:pt>
              </c:numCache>
            </c:numRef>
          </c:val>
          <c:smooth val="0"/>
          <c:extLst>
            <c:ext xmlns:c16="http://schemas.microsoft.com/office/drawing/2014/chart" uri="{C3380CC4-5D6E-409C-BE32-E72D297353CC}">
              <c16:uniqueId val="{00000002-7CD0-4A02-9C68-B85C51B1355E}"/>
            </c:ext>
          </c:extLst>
        </c:ser>
        <c:ser>
          <c:idx val="0"/>
          <c:order val="1"/>
          <c:tx>
            <c:strRef>
              <c:f>Sheet1!$C$1</c:f>
              <c:strCache>
                <c:ptCount val="1"/>
                <c:pt idx="0">
                  <c:v>Environment, nature &amp; climate crises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Sheet1!$A$2:$A$7</c:f>
              <c:strCache>
                <c:ptCount val="6"/>
                <c:pt idx="0">
                  <c:v>Jan '22 </c:v>
                </c:pt>
                <c:pt idx="1">
                  <c:v>Apr '22 </c:v>
                </c:pt>
                <c:pt idx="2">
                  <c:v>Aug '22 </c:v>
                </c:pt>
                <c:pt idx="3">
                  <c:v>Oct '22 </c:v>
                </c:pt>
                <c:pt idx="4">
                  <c:v>Apr '23</c:v>
                </c:pt>
                <c:pt idx="5">
                  <c:v>Oct '23</c:v>
                </c:pt>
              </c:strCache>
            </c:strRef>
          </c:cat>
          <c:val>
            <c:numRef>
              <c:f>Sheet1!$C$2:$C$7</c:f>
            </c:numRef>
          </c:val>
          <c:smooth val="0"/>
          <c:extLst>
            <c:ext xmlns:c16="http://schemas.microsoft.com/office/drawing/2014/chart" uri="{C3380CC4-5D6E-409C-BE32-E72D297353CC}">
              <c16:uniqueId val="{00000003-7CD0-4A02-9C68-B85C51B1355E}"/>
            </c:ext>
          </c:extLst>
        </c:ser>
        <c:ser>
          <c:idx val="2"/>
          <c:order val="2"/>
          <c:tx>
            <c:strRef>
              <c:f>Sheet1!$D$1</c:f>
              <c:strCache>
                <c:ptCount val="1"/>
                <c:pt idx="0">
                  <c:v>Rise in cost of living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Sheet1!$A$2:$A$7</c:f>
              <c:strCache>
                <c:ptCount val="6"/>
                <c:pt idx="0">
                  <c:v>Jan '22 </c:v>
                </c:pt>
                <c:pt idx="1">
                  <c:v>Apr '22 </c:v>
                </c:pt>
                <c:pt idx="2">
                  <c:v>Aug '22 </c:v>
                </c:pt>
                <c:pt idx="3">
                  <c:v>Oct '22 </c:v>
                </c:pt>
                <c:pt idx="4">
                  <c:v>Apr '23</c:v>
                </c:pt>
                <c:pt idx="5">
                  <c:v>Oct '23</c:v>
                </c:pt>
              </c:strCache>
            </c:strRef>
          </c:cat>
          <c:val>
            <c:numRef>
              <c:f>Sheet1!$D$2:$D$7</c:f>
            </c:numRef>
          </c:val>
          <c:smooth val="0"/>
          <c:extLst>
            <c:ext xmlns:c16="http://schemas.microsoft.com/office/drawing/2014/chart" uri="{C3380CC4-5D6E-409C-BE32-E72D297353CC}">
              <c16:uniqueId val="{00000004-7CD0-4A02-9C68-B85C51B1355E}"/>
            </c:ext>
          </c:extLst>
        </c:ser>
        <c:ser>
          <c:idx val="3"/>
          <c:order val="3"/>
          <c:tx>
            <c:strRef>
              <c:f>Sheet1!$E$1</c:f>
              <c:strCache>
                <c:ptCount val="1"/>
                <c:pt idx="0">
                  <c:v>Tackling inequalities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strRef>
              <c:f>Sheet1!$A$2:$A$7</c:f>
              <c:strCache>
                <c:ptCount val="6"/>
                <c:pt idx="0">
                  <c:v>Jan '22 </c:v>
                </c:pt>
                <c:pt idx="1">
                  <c:v>Apr '22 </c:v>
                </c:pt>
                <c:pt idx="2">
                  <c:v>Aug '22 </c:v>
                </c:pt>
                <c:pt idx="3">
                  <c:v>Oct '22 </c:v>
                </c:pt>
                <c:pt idx="4">
                  <c:v>Apr '23</c:v>
                </c:pt>
                <c:pt idx="5">
                  <c:v>Oct '23</c:v>
                </c:pt>
              </c:strCache>
            </c:strRef>
          </c:cat>
          <c:val>
            <c:numRef>
              <c:f>Sheet1!$E$2:$E$7</c:f>
            </c:numRef>
          </c:val>
          <c:smooth val="0"/>
          <c:extLst>
            <c:ext xmlns:c16="http://schemas.microsoft.com/office/drawing/2014/chart" uri="{C3380CC4-5D6E-409C-BE32-E72D297353CC}">
              <c16:uniqueId val="{00000005-7CD0-4A02-9C68-B85C51B1355E}"/>
            </c:ext>
          </c:extLst>
        </c:ser>
        <c:ser>
          <c:idx val="4"/>
          <c:order val="4"/>
          <c:tx>
            <c:strRef>
              <c:f>Sheet1!$F$1</c:f>
              <c:strCache>
                <c:ptCount val="1"/>
                <c:pt idx="0">
                  <c:v>National benchmark (for local councils)</c:v>
                </c:pt>
              </c:strCache>
            </c:strRef>
          </c:tx>
          <c:spPr>
            <a:ln w="28575" cap="rnd">
              <a:solidFill>
                <a:schemeClr val="bg1">
                  <a:lumMod val="50000"/>
                </a:schemeClr>
              </a:solidFill>
              <a:prstDash val="solid"/>
              <a:round/>
            </a:ln>
            <a:effectLst/>
          </c:spPr>
          <c:marker>
            <c:symbol val="circle"/>
            <c:size val="5"/>
            <c:spPr>
              <a:solidFill>
                <a:schemeClr val="bg1">
                  <a:lumMod val="50000"/>
                </a:schemeClr>
              </a:solidFill>
              <a:ln w="9525">
                <a:solidFill>
                  <a:schemeClr val="bg1">
                    <a:lumMod val="50000"/>
                  </a:schemeClr>
                </a:solidFill>
                <a:prstDash val="solid"/>
              </a:ln>
              <a:effectLst/>
            </c:spPr>
          </c:marker>
          <c:dLbls>
            <c:dLbl>
              <c:idx val="0"/>
              <c:layout>
                <c:manualLayout>
                  <c:x val="-2.4140957339126655E-2"/>
                  <c:y val="4.0094743563333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67-4622-8663-2FB8CACF3952}"/>
                </c:ext>
              </c:extLst>
            </c:dLbl>
            <c:dLbl>
              <c:idx val="1"/>
              <c:layout>
                <c:manualLayout>
                  <c:x val="-3.1383244540864656E-2"/>
                  <c:y val="5.0118429454166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7-4622-8663-2FB8CACF3952}"/>
                </c:ext>
              </c:extLst>
            </c:dLbl>
            <c:dLbl>
              <c:idx val="2"/>
              <c:layout>
                <c:manualLayout>
                  <c:x val="-2.8969148806951988E-2"/>
                  <c:y val="5.0118429454166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67-4622-8663-2FB8CACF3952}"/>
                </c:ext>
              </c:extLst>
            </c:dLbl>
            <c:dLbl>
              <c:idx val="3"/>
              <c:layout>
                <c:manualLayout>
                  <c:x val="-3.138324454086474E-2"/>
                  <c:y val="5.513027239958358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D0-4A02-9C68-B85C51B1355E}"/>
                </c:ext>
              </c:extLst>
            </c:dLbl>
            <c:dLbl>
              <c:idx val="4"/>
              <c:layout>
                <c:manualLayout>
                  <c:x val="-2.8969148806951988E-2"/>
                  <c:y val="5.0118429454166939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fld id="{CA9C3008-DB14-40F9-97DF-C645D5E93E4E}" type="VALUE">
                      <a:rPr lang="en-US">
                        <a:solidFill>
                          <a:schemeClr val="tx1"/>
                        </a:solidFill>
                      </a:rPr>
                      <a:pPr>
                        <a:defRPr sz="1050">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27-4D37-B949-44661F2927A5}"/>
                </c:ext>
              </c:extLst>
            </c:dLbl>
            <c:dLbl>
              <c:idx val="5"/>
              <c:spPr>
                <a:solidFill>
                  <a:schemeClr val="bg1">
                    <a:lumMod val="50000"/>
                  </a:schemeClr>
                </a:solid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D9-44B5-ADDE-03555B302F0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 '22 </c:v>
                </c:pt>
                <c:pt idx="1">
                  <c:v>Apr '22 </c:v>
                </c:pt>
                <c:pt idx="2">
                  <c:v>Aug '22 </c:v>
                </c:pt>
                <c:pt idx="3">
                  <c:v>Oct '22 </c:v>
                </c:pt>
                <c:pt idx="4">
                  <c:v>Apr '23</c:v>
                </c:pt>
                <c:pt idx="5">
                  <c:v>Oct '23</c:v>
                </c:pt>
              </c:strCache>
            </c:strRef>
          </c:cat>
          <c:val>
            <c:numRef>
              <c:f>Sheet1!$F$2:$F$7</c:f>
              <c:numCache>
                <c:formatCode>General</c:formatCode>
                <c:ptCount val="6"/>
                <c:pt idx="0">
                  <c:v>-8</c:v>
                </c:pt>
                <c:pt idx="1">
                  <c:v>-8</c:v>
                </c:pt>
                <c:pt idx="2">
                  <c:v>-8</c:v>
                </c:pt>
                <c:pt idx="3">
                  <c:v>-8</c:v>
                </c:pt>
                <c:pt idx="4">
                  <c:v>-8</c:v>
                </c:pt>
                <c:pt idx="5">
                  <c:v>-20</c:v>
                </c:pt>
              </c:numCache>
            </c:numRef>
          </c:val>
          <c:smooth val="0"/>
          <c:extLst>
            <c:ext xmlns:c16="http://schemas.microsoft.com/office/drawing/2014/chart" uri="{C3380CC4-5D6E-409C-BE32-E72D297353CC}">
              <c16:uniqueId val="{00000006-7CD0-4A02-9C68-B85C51B1355E}"/>
            </c:ext>
          </c:extLst>
        </c:ser>
        <c:dLbls>
          <c:dLblPos val="ctr"/>
          <c:showLegendKey val="0"/>
          <c:showVal val="1"/>
          <c:showCatName val="0"/>
          <c:showSerName val="0"/>
          <c:showPercent val="0"/>
          <c:showBubbleSize val="0"/>
        </c:dLbls>
        <c:marker val="1"/>
        <c:smooth val="0"/>
        <c:axId val="987457176"/>
        <c:axId val="987457504"/>
      </c:lineChart>
      <c:catAx>
        <c:axId val="987457176"/>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504"/>
        <c:crosses val="autoZero"/>
        <c:auto val="1"/>
        <c:lblAlgn val="ctr"/>
        <c:lblOffset val="100"/>
        <c:noMultiLvlLbl val="0"/>
      </c:catAx>
      <c:valAx>
        <c:axId val="987457504"/>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176"/>
        <c:crosses val="autoZero"/>
        <c:crossBetween val="between"/>
        <c:majorUnit val="20"/>
      </c:valAx>
      <c:spPr>
        <a:noFill/>
        <a:ln>
          <a:noFill/>
        </a:ln>
        <a:effectLst/>
      </c:spPr>
    </c:plotArea>
    <c:legend>
      <c:legendPos val="t"/>
      <c:layout>
        <c:manualLayout>
          <c:xMode val="edge"/>
          <c:yMode val="edge"/>
          <c:x val="5.0790265948382424E-3"/>
          <c:y val="0.83196592893917043"/>
          <c:w val="0.99492097340516172"/>
          <c:h val="0.168034071060829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7332674128142E-2"/>
          <c:y val="0.15161772029812179"/>
          <c:w val="0.86688102097218511"/>
          <c:h val="0.56645672248109646"/>
        </c:manualLayout>
      </c:layout>
      <c:barChart>
        <c:barDir val="col"/>
        <c:grouping val="clustered"/>
        <c:varyColors val="0"/>
        <c:ser>
          <c:idx val="1"/>
          <c:order val="0"/>
          <c:tx>
            <c:strRef>
              <c:f>Sheet1!$B$1</c:f>
              <c:strCache>
                <c:ptCount val="1"/>
                <c:pt idx="0">
                  <c:v>Oct '22</c:v>
                </c:pt>
              </c:strCache>
            </c:strRef>
          </c:tx>
          <c:spPr>
            <a:solidFill>
              <a:schemeClr val="bg1">
                <a:lumMod val="8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Sheet1!$B$2:$B$4</c:f>
              <c:numCache>
                <c:formatCode>0%</c:formatCode>
                <c:ptCount val="3"/>
                <c:pt idx="0">
                  <c:v>0.14000000000000001</c:v>
                </c:pt>
                <c:pt idx="1">
                  <c:v>0.1</c:v>
                </c:pt>
                <c:pt idx="2">
                  <c:v>0.09</c:v>
                </c:pt>
              </c:numCache>
            </c:numRef>
          </c:val>
          <c:extLst>
            <c:ext xmlns:c16="http://schemas.microsoft.com/office/drawing/2014/chart" uri="{C3380CC4-5D6E-409C-BE32-E72D297353CC}">
              <c16:uniqueId val="{00000001-2E13-46B3-A438-8BEACDD121B5}"/>
            </c:ext>
          </c:extLst>
        </c:ser>
        <c:ser>
          <c:idx val="0"/>
          <c:order val="1"/>
          <c:tx>
            <c:strRef>
              <c:f>Sheet1!$C$1</c:f>
              <c:strCache>
                <c:ptCount val="1"/>
                <c:pt idx="0">
                  <c:v>Apr '23</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Sheet1!$C$2:$C$4</c:f>
              <c:numCache>
                <c:formatCode>0%</c:formatCode>
                <c:ptCount val="3"/>
                <c:pt idx="0">
                  <c:v>0.19</c:v>
                </c:pt>
                <c:pt idx="1">
                  <c:v>0.13</c:v>
                </c:pt>
                <c:pt idx="2">
                  <c:v>0.19</c:v>
                </c:pt>
              </c:numCache>
            </c:numRef>
          </c:val>
          <c:extLst>
            <c:ext xmlns:c16="http://schemas.microsoft.com/office/drawing/2014/chart" uri="{C3380CC4-5D6E-409C-BE32-E72D297353CC}">
              <c16:uniqueId val="{00000000-597D-4B86-A062-CF796FFB4591}"/>
            </c:ext>
          </c:extLst>
        </c:ser>
        <c:ser>
          <c:idx val="2"/>
          <c:order val="2"/>
          <c:tx>
            <c:strRef>
              <c:f>Sheet1!$D$1</c:f>
              <c:strCache>
                <c:ptCount val="1"/>
                <c:pt idx="0">
                  <c:v>Oct '23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Environment, nature &amp; climate crises</c:v>
                </c:pt>
                <c:pt idx="1">
                  <c:v>Rise in cost of living</c:v>
                </c:pt>
                <c:pt idx="2">
                  <c:v>Tackling inequalities</c:v>
                </c:pt>
              </c:strCache>
            </c:strRef>
          </c:cat>
          <c:val>
            <c:numRef>
              <c:f>Sheet1!$D$2:$D$4</c:f>
              <c:numCache>
                <c:formatCode>0%</c:formatCode>
                <c:ptCount val="3"/>
                <c:pt idx="0">
                  <c:v>0.19</c:v>
                </c:pt>
                <c:pt idx="1">
                  <c:v>0.15</c:v>
                </c:pt>
                <c:pt idx="2">
                  <c:v>0.21</c:v>
                </c:pt>
              </c:numCache>
            </c:numRef>
          </c:val>
          <c:extLst>
            <c:ext xmlns:c16="http://schemas.microsoft.com/office/drawing/2014/chart" uri="{C3380CC4-5D6E-409C-BE32-E72D297353CC}">
              <c16:uniqueId val="{00000000-A20E-4776-8FD6-474EA73FA6A5}"/>
            </c:ext>
          </c:extLst>
        </c:ser>
        <c:dLbls>
          <c:dLblPos val="ctr"/>
          <c:showLegendKey val="0"/>
          <c:showVal val="1"/>
          <c:showCatName val="0"/>
          <c:showSerName val="0"/>
          <c:showPercent val="0"/>
          <c:showBubbleSize val="0"/>
        </c:dLbls>
        <c:gapWidth val="150"/>
        <c:axId val="987457176"/>
        <c:axId val="987457504"/>
      </c:barChart>
      <c:catAx>
        <c:axId val="987457176"/>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504"/>
        <c:crosses val="autoZero"/>
        <c:auto val="1"/>
        <c:lblAlgn val="ctr"/>
        <c:lblOffset val="100"/>
        <c:noMultiLvlLbl val="0"/>
      </c:catAx>
      <c:valAx>
        <c:axId val="987457504"/>
        <c:scaling>
          <c:orientation val="minMax"/>
          <c:max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74571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DB9A2-2F4C-4BE4-825F-3385657937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E14661FA-0BB3-45C7-A4AC-1466E0A430CC}">
      <dgm:prSet phldrT="[Text]"/>
      <dgm:spPr/>
      <dgm:t>
        <a:bodyPr/>
        <a:lstStyle/>
        <a:p>
          <a:r>
            <a:rPr lang="en-GB" b="1"/>
            <a:t>CLT to agree corporate targets</a:t>
          </a:r>
        </a:p>
      </dgm:t>
    </dgm:pt>
    <dgm:pt modelId="{48CB2545-FF8E-4AAF-B9F1-81AA44E375FF}" type="parTrans" cxnId="{E21B83FB-426F-49DF-B9E9-38C0386380DF}">
      <dgm:prSet/>
      <dgm:spPr/>
      <dgm:t>
        <a:bodyPr/>
        <a:lstStyle/>
        <a:p>
          <a:endParaRPr lang="en-GB"/>
        </a:p>
      </dgm:t>
    </dgm:pt>
    <dgm:pt modelId="{AD0AF687-6F39-48FA-99B0-DAE54EDCB7B3}" type="sibTrans" cxnId="{E21B83FB-426F-49DF-B9E9-38C0386380DF}">
      <dgm:prSet/>
      <dgm:spPr/>
      <dgm:t>
        <a:bodyPr/>
        <a:lstStyle/>
        <a:p>
          <a:endParaRPr lang="en-GB"/>
        </a:p>
      </dgm:t>
    </dgm:pt>
    <dgm:pt modelId="{2BDC2FE2-10EC-4799-8790-53A02F26ACA8}">
      <dgm:prSet phldrT="[Text]" custT="1"/>
      <dgm:spPr/>
      <dgm:t>
        <a:bodyPr/>
        <a:lstStyle/>
        <a:p>
          <a:r>
            <a:rPr lang="en-GB" sz="1200"/>
            <a:t>Actions taken: </a:t>
          </a:r>
          <a:r>
            <a:rPr lang="en-GB" sz="1200">
              <a:solidFill>
                <a:srgbClr val="000000"/>
              </a:solidFill>
              <a:latin typeface="+mj-lt"/>
              <a:cs typeface="Arial" charset="0"/>
            </a:rPr>
            <a:t>small suite of targets included with Q1 reporting</a:t>
          </a:r>
          <a:endParaRPr lang="en-GB" sz="1200"/>
        </a:p>
      </dgm:t>
    </dgm:pt>
    <dgm:pt modelId="{2D5E1D5B-C91A-46BB-91C3-2D8A2DE00651}" type="parTrans" cxnId="{B177369F-145F-4854-A8B2-FB1C426509AB}">
      <dgm:prSet/>
      <dgm:spPr/>
      <dgm:t>
        <a:bodyPr/>
        <a:lstStyle/>
        <a:p>
          <a:endParaRPr lang="en-GB"/>
        </a:p>
      </dgm:t>
    </dgm:pt>
    <dgm:pt modelId="{6778012A-0661-4A86-AC52-4FE690A364F3}" type="sibTrans" cxnId="{B177369F-145F-4854-A8B2-FB1C426509AB}">
      <dgm:prSet/>
      <dgm:spPr/>
      <dgm:t>
        <a:bodyPr/>
        <a:lstStyle/>
        <a:p>
          <a:endParaRPr lang="en-GB"/>
        </a:p>
      </dgm:t>
    </dgm:pt>
    <dgm:pt modelId="{E06D453F-9D55-4D49-A6D5-50BF8D28EC88}">
      <dgm:prSet phldrT="[Text]" custT="1"/>
      <dgm:spPr/>
      <dgm:t>
        <a:bodyPr/>
        <a:lstStyle/>
        <a:p>
          <a:r>
            <a:rPr lang="en-GB" sz="1200"/>
            <a:t>Next steps: ‘stress test’ with finance and engagement with EDs to agree taking these forwards; discussion with PLT; </a:t>
          </a:r>
        </a:p>
      </dgm:t>
    </dgm:pt>
    <dgm:pt modelId="{9312BB33-B136-4568-9142-BD69CB9A2EB4}" type="parTrans" cxnId="{2E8ACF3D-0716-453D-9B67-92DDE9F34086}">
      <dgm:prSet/>
      <dgm:spPr/>
      <dgm:t>
        <a:bodyPr/>
        <a:lstStyle/>
        <a:p>
          <a:endParaRPr lang="en-GB"/>
        </a:p>
      </dgm:t>
    </dgm:pt>
    <dgm:pt modelId="{BB7D0C5D-7816-4C16-BBAB-CBC3743DEE8C}" type="sibTrans" cxnId="{2E8ACF3D-0716-453D-9B67-92DDE9F34086}">
      <dgm:prSet/>
      <dgm:spPr/>
      <dgm:t>
        <a:bodyPr/>
        <a:lstStyle/>
        <a:p>
          <a:endParaRPr lang="en-GB"/>
        </a:p>
      </dgm:t>
    </dgm:pt>
    <dgm:pt modelId="{AF529050-7847-4811-82FF-8B0BB2C8206C}">
      <dgm:prSet phldrT="[Text]"/>
      <dgm:spPr/>
      <dgm:t>
        <a:bodyPr/>
        <a:lstStyle/>
        <a:p>
          <a:r>
            <a:rPr lang="en-GB" b="1"/>
            <a:t>CLT to define how it works as a performance body</a:t>
          </a:r>
        </a:p>
      </dgm:t>
    </dgm:pt>
    <dgm:pt modelId="{4C2796C9-472F-4AA1-AC44-F16E753A9780}" type="parTrans" cxnId="{D949AEA2-8F94-439B-A7A6-C6096454FC6B}">
      <dgm:prSet/>
      <dgm:spPr/>
      <dgm:t>
        <a:bodyPr/>
        <a:lstStyle/>
        <a:p>
          <a:endParaRPr lang="en-GB"/>
        </a:p>
      </dgm:t>
    </dgm:pt>
    <dgm:pt modelId="{903F0F92-0AAB-41BD-B895-E139BDA04895}" type="sibTrans" cxnId="{D949AEA2-8F94-439B-A7A6-C6096454FC6B}">
      <dgm:prSet/>
      <dgm:spPr/>
      <dgm:t>
        <a:bodyPr/>
        <a:lstStyle/>
        <a:p>
          <a:endParaRPr lang="en-GB"/>
        </a:p>
      </dgm:t>
    </dgm:pt>
    <dgm:pt modelId="{55730FFD-5B12-42C0-AAD5-740F18CB11C5}">
      <dgm:prSet phldrT="[Text]" custT="1"/>
      <dgm:spPr/>
      <dgm:t>
        <a:bodyPr/>
        <a:lstStyle/>
        <a:p>
          <a:r>
            <a:rPr lang="en-GB" sz="1200"/>
            <a:t>Actions taken: </a:t>
          </a:r>
          <a:r>
            <a:rPr lang="en-US" sz="1200">
              <a:solidFill>
                <a:srgbClr val="000000"/>
              </a:solidFill>
              <a:latin typeface="+mj-lt"/>
              <a:cs typeface="Arial" charset="0"/>
            </a:rPr>
            <a:t>Reports now include clearer direction to issues and proposed actions</a:t>
          </a:r>
          <a:r>
            <a:rPr lang="en-GB" sz="1200"/>
            <a:t> </a:t>
          </a:r>
        </a:p>
      </dgm:t>
    </dgm:pt>
    <dgm:pt modelId="{2769997E-F6B8-4925-B8B6-F99475359E5E}" type="parTrans" cxnId="{682218AA-AB29-42B0-A8BD-C58EA21968C9}">
      <dgm:prSet/>
      <dgm:spPr/>
      <dgm:t>
        <a:bodyPr/>
        <a:lstStyle/>
        <a:p>
          <a:endParaRPr lang="en-GB"/>
        </a:p>
      </dgm:t>
    </dgm:pt>
    <dgm:pt modelId="{0579E67C-696B-4E01-9513-677F371E0B92}" type="sibTrans" cxnId="{682218AA-AB29-42B0-A8BD-C58EA21968C9}">
      <dgm:prSet/>
      <dgm:spPr/>
      <dgm:t>
        <a:bodyPr/>
        <a:lstStyle/>
        <a:p>
          <a:endParaRPr lang="en-GB"/>
        </a:p>
      </dgm:t>
    </dgm:pt>
    <dgm:pt modelId="{7AD94EFF-C002-4E88-A435-CFB3B81F977A}">
      <dgm:prSet phldrT="[Text]" custT="1"/>
      <dgm:spPr/>
      <dgm:t>
        <a:bodyPr/>
        <a:lstStyle/>
        <a:p>
          <a:r>
            <a:rPr lang="en-GB" sz="1200"/>
            <a:t>Asks of CLT: continue to focus on the presenting issues, and the required function and organisational action</a:t>
          </a:r>
        </a:p>
      </dgm:t>
    </dgm:pt>
    <dgm:pt modelId="{E311D8EF-518D-4DF1-BADC-29B3897795BB}" type="parTrans" cxnId="{FDD29C6C-4A75-4756-913D-60392FEC157B}">
      <dgm:prSet/>
      <dgm:spPr/>
      <dgm:t>
        <a:bodyPr/>
        <a:lstStyle/>
        <a:p>
          <a:endParaRPr lang="en-GB"/>
        </a:p>
      </dgm:t>
    </dgm:pt>
    <dgm:pt modelId="{3EC069FF-C17A-42B3-9999-F2EF0D0BE7E2}" type="sibTrans" cxnId="{FDD29C6C-4A75-4756-913D-60392FEC157B}">
      <dgm:prSet/>
      <dgm:spPr/>
      <dgm:t>
        <a:bodyPr/>
        <a:lstStyle/>
        <a:p>
          <a:endParaRPr lang="en-GB"/>
        </a:p>
      </dgm:t>
    </dgm:pt>
    <dgm:pt modelId="{8DE52586-0168-4207-A7B3-5F20B4FAB114}">
      <dgm:prSet phldrT="[Text]" custT="1"/>
      <dgm:spPr/>
      <dgm:t>
        <a:bodyPr/>
        <a:lstStyle/>
        <a:p>
          <a:r>
            <a:rPr lang="en-GB" sz="1200"/>
            <a:t>Asks of CLT: agree to engage on the content and processes for embedding these measures; agree how these will be reflected in WCT.</a:t>
          </a:r>
        </a:p>
      </dgm:t>
    </dgm:pt>
    <dgm:pt modelId="{3AA8DE1F-EFB5-4995-A77F-7AC4C15546DA}" type="parTrans" cxnId="{7AA7C1C4-29A9-421B-9C3A-370A30AE99E8}">
      <dgm:prSet/>
      <dgm:spPr/>
      <dgm:t>
        <a:bodyPr/>
        <a:lstStyle/>
        <a:p>
          <a:endParaRPr lang="en-GB"/>
        </a:p>
      </dgm:t>
    </dgm:pt>
    <dgm:pt modelId="{74FD9AF5-016E-48DE-A925-844CA7305764}" type="sibTrans" cxnId="{7AA7C1C4-29A9-421B-9C3A-370A30AE99E8}">
      <dgm:prSet/>
      <dgm:spPr/>
      <dgm:t>
        <a:bodyPr/>
        <a:lstStyle/>
        <a:p>
          <a:endParaRPr lang="en-GB"/>
        </a:p>
      </dgm:t>
    </dgm:pt>
    <dgm:pt modelId="{730957E0-CC6B-4059-B80C-E2BF849F92FD}">
      <dgm:prSet phldrT="[Text]" custT="1"/>
      <dgm:spPr/>
      <dgm:t>
        <a:bodyPr/>
        <a:lstStyle/>
        <a:p>
          <a:r>
            <a:rPr lang="en-GB" sz="1200"/>
            <a:t>Next steps: consider ‘just in time’ measures that represent immediate operational pressures alongside strategic progress. Review EE measures to progress any change control needed to ensure that strategic measures align with functional delivery</a:t>
          </a:r>
        </a:p>
      </dgm:t>
    </dgm:pt>
    <dgm:pt modelId="{304DA447-D28B-4094-9FFC-9F4AA12E6593}" type="parTrans" cxnId="{D48A0F2B-3D31-4807-B7E1-AEFC8F8EED5C}">
      <dgm:prSet/>
      <dgm:spPr/>
      <dgm:t>
        <a:bodyPr/>
        <a:lstStyle/>
        <a:p>
          <a:endParaRPr lang="en-GB"/>
        </a:p>
      </dgm:t>
    </dgm:pt>
    <dgm:pt modelId="{263F635F-5A17-4F3A-94AC-F803670D6A8F}" type="sibTrans" cxnId="{D48A0F2B-3D31-4807-B7E1-AEFC8F8EED5C}">
      <dgm:prSet/>
      <dgm:spPr/>
      <dgm:t>
        <a:bodyPr/>
        <a:lstStyle/>
        <a:p>
          <a:endParaRPr lang="en-GB"/>
        </a:p>
      </dgm:t>
    </dgm:pt>
    <dgm:pt modelId="{8B9F9CD1-8E1A-4B1A-9D38-FE8C13594063}">
      <dgm:prSet phldrT="[Text]"/>
      <dgm:spPr/>
      <dgm:t>
        <a:bodyPr/>
        <a:lstStyle/>
        <a:p>
          <a:r>
            <a:rPr lang="en-GB" b="1"/>
            <a:t>Define role of PBI and other business partners</a:t>
          </a:r>
        </a:p>
      </dgm:t>
    </dgm:pt>
    <dgm:pt modelId="{4DB676F8-FED5-4EC2-9A31-DD7E34EC440B}" type="parTrans" cxnId="{7715988D-2709-4F86-A018-B60F84B68CE5}">
      <dgm:prSet/>
      <dgm:spPr/>
      <dgm:t>
        <a:bodyPr/>
        <a:lstStyle/>
        <a:p>
          <a:endParaRPr lang="en-GB"/>
        </a:p>
      </dgm:t>
    </dgm:pt>
    <dgm:pt modelId="{042837F2-9A0F-43BD-81AF-6D848A456D64}" type="sibTrans" cxnId="{7715988D-2709-4F86-A018-B60F84B68CE5}">
      <dgm:prSet/>
      <dgm:spPr/>
      <dgm:t>
        <a:bodyPr/>
        <a:lstStyle/>
        <a:p>
          <a:endParaRPr lang="en-GB"/>
        </a:p>
      </dgm:t>
    </dgm:pt>
    <dgm:pt modelId="{679820E8-A865-4211-BB68-9E51BBAC878F}">
      <dgm:prSet phldrT="[Text]"/>
      <dgm:spPr/>
      <dgm:t>
        <a:bodyPr/>
        <a:lstStyle/>
        <a:p>
          <a:r>
            <a:rPr lang="en-GB" b="1"/>
            <a:t>Take practical steps to join up different performance reporting streams </a:t>
          </a:r>
        </a:p>
      </dgm:t>
    </dgm:pt>
    <dgm:pt modelId="{9FB229CF-959A-4F13-AC52-DD1E1C39E9E3}" type="parTrans" cxnId="{B8151BCC-0E1C-41F3-A563-CE5A93A6F9D8}">
      <dgm:prSet/>
      <dgm:spPr/>
      <dgm:t>
        <a:bodyPr/>
        <a:lstStyle/>
        <a:p>
          <a:endParaRPr lang="en-GB"/>
        </a:p>
      </dgm:t>
    </dgm:pt>
    <dgm:pt modelId="{57153109-0ACD-4A74-8CDF-17BADEA15A7F}" type="sibTrans" cxnId="{B8151BCC-0E1C-41F3-A563-CE5A93A6F9D8}">
      <dgm:prSet/>
      <dgm:spPr/>
      <dgm:t>
        <a:bodyPr/>
        <a:lstStyle/>
        <a:p>
          <a:endParaRPr lang="en-GB"/>
        </a:p>
      </dgm:t>
    </dgm:pt>
    <dgm:pt modelId="{826793F4-E36A-434A-936D-1232A83A9823}">
      <dgm:prSet phldrT="[Text]" custT="1"/>
      <dgm:spPr/>
      <dgm:t>
        <a:bodyPr/>
        <a:lstStyle/>
        <a:p>
          <a:r>
            <a:rPr lang="en-GB" sz="1200"/>
            <a:t>Actions taken: </a:t>
          </a:r>
          <a:r>
            <a:rPr lang="en-GB" sz="1200">
              <a:solidFill>
                <a:srgbClr val="000000"/>
              </a:solidFill>
              <a:latin typeface="+mj-lt"/>
              <a:cs typeface="Arial" charset="0"/>
            </a:rPr>
            <a:t>introduced pre-meets with chairs in ASC to review performance reporting from across the organisation</a:t>
          </a:r>
          <a:endParaRPr lang="en-GB" sz="1200"/>
        </a:p>
      </dgm:t>
    </dgm:pt>
    <dgm:pt modelId="{42D51512-28B2-4FF9-BFC4-0C8AB9B500B6}" type="parTrans" cxnId="{39AF4393-8E14-474B-9A25-0D3D8F2052EC}">
      <dgm:prSet/>
      <dgm:spPr/>
      <dgm:t>
        <a:bodyPr/>
        <a:lstStyle/>
        <a:p>
          <a:endParaRPr lang="en-GB"/>
        </a:p>
      </dgm:t>
    </dgm:pt>
    <dgm:pt modelId="{E25408AC-BAA8-420F-B776-B15DF2F1D675}" type="sibTrans" cxnId="{39AF4393-8E14-474B-9A25-0D3D8F2052EC}">
      <dgm:prSet/>
      <dgm:spPr/>
      <dgm:t>
        <a:bodyPr/>
        <a:lstStyle/>
        <a:p>
          <a:endParaRPr lang="en-GB"/>
        </a:p>
      </dgm:t>
    </dgm:pt>
    <dgm:pt modelId="{936D974D-5B3E-4C17-ABBB-D46548838D76}">
      <dgm:prSet custT="1"/>
      <dgm:spPr/>
      <dgm:t>
        <a:bodyPr/>
        <a:lstStyle/>
        <a:p>
          <a:r>
            <a:rPr lang="en-GB" sz="1200"/>
            <a:t>Next steps: lessons learnt and roll-out to other functions; integration into business planning</a:t>
          </a:r>
        </a:p>
      </dgm:t>
    </dgm:pt>
    <dgm:pt modelId="{6E153CB7-83B5-496D-BA49-AE9F2F7028ED}" type="parTrans" cxnId="{331EDCAC-C1C7-4495-8A24-A96D661B8C15}">
      <dgm:prSet/>
      <dgm:spPr/>
      <dgm:t>
        <a:bodyPr/>
        <a:lstStyle/>
        <a:p>
          <a:endParaRPr lang="en-GB"/>
        </a:p>
      </dgm:t>
    </dgm:pt>
    <dgm:pt modelId="{BD2ED7C0-A14D-4999-A00A-8DB5122E6718}" type="sibTrans" cxnId="{331EDCAC-C1C7-4495-8A24-A96D661B8C15}">
      <dgm:prSet/>
      <dgm:spPr/>
      <dgm:t>
        <a:bodyPr/>
        <a:lstStyle/>
        <a:p>
          <a:endParaRPr lang="en-GB"/>
        </a:p>
      </dgm:t>
    </dgm:pt>
    <dgm:pt modelId="{D771B1A2-A451-4D10-996C-1D477121DBE3}">
      <dgm:prSet custT="1"/>
      <dgm:spPr/>
      <dgm:t>
        <a:bodyPr/>
        <a:lstStyle/>
        <a:p>
          <a:r>
            <a:rPr lang="en-GB" sz="1200"/>
            <a:t>Future steps: review BP profiles, and other business partners to ensure alignment</a:t>
          </a:r>
        </a:p>
      </dgm:t>
    </dgm:pt>
    <dgm:pt modelId="{E4551463-4EAC-4DBC-939B-E721E64918BD}" type="parTrans" cxnId="{B41A23BA-24F2-4EC9-8E36-4C637E1AAED1}">
      <dgm:prSet/>
      <dgm:spPr/>
      <dgm:t>
        <a:bodyPr/>
        <a:lstStyle/>
        <a:p>
          <a:endParaRPr lang="en-GB"/>
        </a:p>
      </dgm:t>
    </dgm:pt>
    <dgm:pt modelId="{9025BCBF-C08D-41B0-BFE3-1B0DBBB547B6}" type="sibTrans" cxnId="{B41A23BA-24F2-4EC9-8E36-4C637E1AAED1}">
      <dgm:prSet/>
      <dgm:spPr/>
      <dgm:t>
        <a:bodyPr/>
        <a:lstStyle/>
        <a:p>
          <a:endParaRPr lang="en-GB"/>
        </a:p>
      </dgm:t>
    </dgm:pt>
    <dgm:pt modelId="{2A0B6E00-4281-4C20-9452-526B91618188}">
      <dgm:prSet phldrT="[Text]"/>
      <dgm:spPr/>
      <dgm:t>
        <a:bodyPr/>
        <a:lstStyle/>
        <a:p>
          <a:r>
            <a:rPr lang="en-GB" b="1"/>
            <a:t>Improve the quality of performance reporting and its transparency</a:t>
          </a:r>
        </a:p>
      </dgm:t>
    </dgm:pt>
    <dgm:pt modelId="{2FF9B735-4DC3-4B56-8314-46AF0389ADE8}" type="parTrans" cxnId="{11AA8042-2861-4716-B139-A6F273CA955B}">
      <dgm:prSet/>
      <dgm:spPr/>
      <dgm:t>
        <a:bodyPr/>
        <a:lstStyle/>
        <a:p>
          <a:endParaRPr lang="en-GB"/>
        </a:p>
      </dgm:t>
    </dgm:pt>
    <dgm:pt modelId="{A7AA32CD-9049-49FF-A671-06AB897F5612}" type="sibTrans" cxnId="{11AA8042-2861-4716-B139-A6F273CA955B}">
      <dgm:prSet/>
      <dgm:spPr/>
      <dgm:t>
        <a:bodyPr/>
        <a:lstStyle/>
        <a:p>
          <a:endParaRPr lang="en-GB"/>
        </a:p>
      </dgm:t>
    </dgm:pt>
    <dgm:pt modelId="{1951D007-663A-4E07-9E93-07273863231A}">
      <dgm:prSet phldrT="[Text]" custT="1"/>
      <dgm:spPr/>
      <dgm:t>
        <a:bodyPr/>
        <a:lstStyle/>
        <a:p>
          <a:r>
            <a:rPr lang="en-GB" sz="1200"/>
            <a:t>Actions taken: joint sessions with BPs in ASC and Corporate services; </a:t>
          </a:r>
        </a:p>
      </dgm:t>
    </dgm:pt>
    <dgm:pt modelId="{DB44CC20-7020-4217-8902-DEFCAAA4B263}" type="parTrans" cxnId="{A6BB527C-F3A2-46AD-9AD6-FF52BB4E4B47}">
      <dgm:prSet/>
      <dgm:spPr/>
      <dgm:t>
        <a:bodyPr/>
        <a:lstStyle/>
        <a:p>
          <a:endParaRPr lang="en-GB"/>
        </a:p>
      </dgm:t>
    </dgm:pt>
    <dgm:pt modelId="{A0DD1C60-FE8A-43C4-9E2C-916AB194DADD}" type="sibTrans" cxnId="{A6BB527C-F3A2-46AD-9AD6-FF52BB4E4B47}">
      <dgm:prSet/>
      <dgm:spPr/>
      <dgm:t>
        <a:bodyPr/>
        <a:lstStyle/>
        <a:p>
          <a:endParaRPr lang="en-GB"/>
        </a:p>
      </dgm:t>
    </dgm:pt>
    <dgm:pt modelId="{0907B19E-F0C4-4860-B51E-FBE6B6A1BB3E}">
      <dgm:prSet custT="1"/>
      <dgm:spPr/>
      <dgm:t>
        <a:bodyPr/>
        <a:lstStyle/>
        <a:p>
          <a:r>
            <a:rPr lang="en-GB" sz="1200"/>
            <a:t>Next steps: roll-out in other functions; ‘just in time’ measures to align with finance reporting timescales</a:t>
          </a:r>
        </a:p>
      </dgm:t>
    </dgm:pt>
    <dgm:pt modelId="{4A417627-1229-4512-893C-6855DF986985}" type="parTrans" cxnId="{9B34D8EA-8BE3-41B3-8CF6-90AAEC8BC93D}">
      <dgm:prSet/>
      <dgm:spPr/>
      <dgm:t>
        <a:bodyPr/>
        <a:lstStyle/>
        <a:p>
          <a:endParaRPr lang="en-GB"/>
        </a:p>
      </dgm:t>
    </dgm:pt>
    <dgm:pt modelId="{759545BC-5496-44E3-8CF2-D4296FEFD1B6}" type="sibTrans" cxnId="{9B34D8EA-8BE3-41B3-8CF6-90AAEC8BC93D}">
      <dgm:prSet/>
      <dgm:spPr/>
      <dgm:t>
        <a:bodyPr/>
        <a:lstStyle/>
        <a:p>
          <a:endParaRPr lang="en-GB"/>
        </a:p>
      </dgm:t>
    </dgm:pt>
    <dgm:pt modelId="{4B543110-4A55-4F39-9BE8-E6A2002C14D1}">
      <dgm:prSet custT="1"/>
      <dgm:spPr/>
      <dgm:t>
        <a:bodyPr/>
        <a:lstStyle/>
        <a:p>
          <a:r>
            <a:rPr lang="en-GB" sz="1200"/>
            <a:t>Asks of CLT: agree ‘just in time’ measures.</a:t>
          </a:r>
        </a:p>
      </dgm:t>
    </dgm:pt>
    <dgm:pt modelId="{66A6EF25-51F2-4911-B3A8-DF62C847ADB9}" type="parTrans" cxnId="{8B1A2E87-6634-4A96-B957-CCCEF4E62D98}">
      <dgm:prSet/>
      <dgm:spPr/>
      <dgm:t>
        <a:bodyPr/>
        <a:lstStyle/>
        <a:p>
          <a:endParaRPr lang="en-GB"/>
        </a:p>
      </dgm:t>
    </dgm:pt>
    <dgm:pt modelId="{F5D22E82-B789-4ECB-913D-4A10ACB00045}" type="sibTrans" cxnId="{8B1A2E87-6634-4A96-B957-CCCEF4E62D98}">
      <dgm:prSet/>
      <dgm:spPr/>
      <dgm:t>
        <a:bodyPr/>
        <a:lstStyle/>
        <a:p>
          <a:endParaRPr lang="en-GB"/>
        </a:p>
      </dgm:t>
    </dgm:pt>
    <dgm:pt modelId="{DD225D87-3EA9-4D0C-B6A9-A21BF68C98E9}">
      <dgm:prSet phldrT="[Text]" custT="1"/>
      <dgm:spPr/>
      <dgm:t>
        <a:bodyPr/>
        <a:lstStyle/>
        <a:p>
          <a:r>
            <a:rPr lang="en-GB" sz="1200"/>
            <a:t>Actions taken: </a:t>
          </a:r>
          <a:r>
            <a:rPr lang="en-GB" sz="1200">
              <a:solidFill>
                <a:srgbClr val="000000"/>
              </a:solidFill>
              <a:latin typeface="+mj-lt"/>
              <a:cs typeface="Arial" charset="0"/>
            </a:rPr>
            <a:t>content for functional and strategic reports continues to evolve</a:t>
          </a:r>
          <a:endParaRPr lang="en-GB" sz="1200"/>
        </a:p>
      </dgm:t>
    </dgm:pt>
    <dgm:pt modelId="{63227BB5-2A0C-4117-A11C-7D038F3811E5}" type="parTrans" cxnId="{B7047F9D-AEBF-46B8-9A24-0836E6330DB5}">
      <dgm:prSet/>
      <dgm:spPr/>
      <dgm:t>
        <a:bodyPr/>
        <a:lstStyle/>
        <a:p>
          <a:endParaRPr lang="en-GB"/>
        </a:p>
      </dgm:t>
    </dgm:pt>
    <dgm:pt modelId="{123EF48F-1D7C-4A20-B097-D0E47BF25BC6}" type="sibTrans" cxnId="{B7047F9D-AEBF-46B8-9A24-0836E6330DB5}">
      <dgm:prSet/>
      <dgm:spPr/>
      <dgm:t>
        <a:bodyPr/>
        <a:lstStyle/>
        <a:p>
          <a:endParaRPr lang="en-GB"/>
        </a:p>
      </dgm:t>
    </dgm:pt>
    <dgm:pt modelId="{7733669E-8EEF-430B-BBAB-033B64D3F1A2}">
      <dgm:prSet custT="1"/>
      <dgm:spPr/>
      <dgm:t>
        <a:bodyPr/>
        <a:lstStyle/>
        <a:p>
          <a:r>
            <a:rPr lang="en-GB" sz="1200"/>
            <a:t>Next steps: publish accessible ‘KPI workbooks’ bringing definitions, rationale and responsibilities</a:t>
          </a:r>
        </a:p>
      </dgm:t>
    </dgm:pt>
    <dgm:pt modelId="{93D3EC28-E529-4743-B05C-1739F0079DB7}" type="parTrans" cxnId="{1B0AC54E-9043-485D-82AD-5E26657B4BB2}">
      <dgm:prSet/>
      <dgm:spPr/>
      <dgm:t>
        <a:bodyPr/>
        <a:lstStyle/>
        <a:p>
          <a:endParaRPr lang="en-GB"/>
        </a:p>
      </dgm:t>
    </dgm:pt>
    <dgm:pt modelId="{9104BEDF-1A47-4285-8093-465A4CDAA04B}" type="sibTrans" cxnId="{1B0AC54E-9043-485D-82AD-5E26657B4BB2}">
      <dgm:prSet/>
      <dgm:spPr/>
      <dgm:t>
        <a:bodyPr/>
        <a:lstStyle/>
        <a:p>
          <a:endParaRPr lang="en-GB"/>
        </a:p>
      </dgm:t>
    </dgm:pt>
    <dgm:pt modelId="{26378955-0696-435A-ADE2-E2BCB640BC9B}">
      <dgm:prSet custT="1"/>
      <dgm:spPr/>
      <dgm:t>
        <a:bodyPr/>
        <a:lstStyle/>
        <a:p>
          <a:r>
            <a:rPr lang="en-GB" sz="1200"/>
            <a:t>Future steps: map the reporting ‘ecosystem’ of where KPIs and other core measures are reported and shared; roll out KPI workbooks to other reports</a:t>
          </a:r>
        </a:p>
      </dgm:t>
    </dgm:pt>
    <dgm:pt modelId="{1289D10F-FBAB-4FB4-A12A-5F94004FBEBD}" type="parTrans" cxnId="{BB55377B-CC62-43BF-8ACB-08D100559CA9}">
      <dgm:prSet/>
      <dgm:spPr/>
      <dgm:t>
        <a:bodyPr/>
        <a:lstStyle/>
        <a:p>
          <a:endParaRPr lang="en-GB"/>
        </a:p>
      </dgm:t>
    </dgm:pt>
    <dgm:pt modelId="{0427D865-21A0-4301-8C2A-3DF2FF7548A2}" type="sibTrans" cxnId="{BB55377B-CC62-43BF-8ACB-08D100559CA9}">
      <dgm:prSet/>
      <dgm:spPr/>
      <dgm:t>
        <a:bodyPr/>
        <a:lstStyle/>
        <a:p>
          <a:endParaRPr lang="en-GB"/>
        </a:p>
      </dgm:t>
    </dgm:pt>
    <dgm:pt modelId="{0362FA4E-87A3-45AA-B0CA-0AEB75AF646C}" type="pres">
      <dgm:prSet presAssocID="{138DB9A2-2F4C-4BE4-825F-338565793724}" presName="Name0" presStyleCnt="0">
        <dgm:presLayoutVars>
          <dgm:dir/>
          <dgm:animLvl val="lvl"/>
          <dgm:resizeHandles/>
        </dgm:presLayoutVars>
      </dgm:prSet>
      <dgm:spPr/>
    </dgm:pt>
    <dgm:pt modelId="{05F35EBE-3FB9-4597-AA13-737E143529D0}" type="pres">
      <dgm:prSet presAssocID="{E14661FA-0BB3-45C7-A4AC-1466E0A430CC}" presName="linNode" presStyleCnt="0"/>
      <dgm:spPr/>
    </dgm:pt>
    <dgm:pt modelId="{EB6449D5-750E-459D-B9A8-3B626BB6C745}" type="pres">
      <dgm:prSet presAssocID="{E14661FA-0BB3-45C7-A4AC-1466E0A430CC}" presName="parentShp" presStyleLbl="node1" presStyleIdx="0" presStyleCnt="5" custScaleX="55657">
        <dgm:presLayoutVars>
          <dgm:bulletEnabled val="1"/>
        </dgm:presLayoutVars>
      </dgm:prSet>
      <dgm:spPr/>
    </dgm:pt>
    <dgm:pt modelId="{2876E5F0-5073-4711-8F64-6778C8C4D5B9}" type="pres">
      <dgm:prSet presAssocID="{E14661FA-0BB3-45C7-A4AC-1466E0A430CC}" presName="childShp" presStyleLbl="bgAccFollowNode1" presStyleIdx="0" presStyleCnt="5" custScaleX="127445">
        <dgm:presLayoutVars>
          <dgm:bulletEnabled val="1"/>
        </dgm:presLayoutVars>
      </dgm:prSet>
      <dgm:spPr/>
    </dgm:pt>
    <dgm:pt modelId="{C7FF7E3B-8629-47DA-98E2-43E9D4A4F431}" type="pres">
      <dgm:prSet presAssocID="{AD0AF687-6F39-48FA-99B0-DAE54EDCB7B3}" presName="spacing" presStyleCnt="0"/>
      <dgm:spPr/>
    </dgm:pt>
    <dgm:pt modelId="{8CC6B210-1BF3-40AE-BA6E-F482CC3456E2}" type="pres">
      <dgm:prSet presAssocID="{AF529050-7847-4811-82FF-8B0BB2C8206C}" presName="linNode" presStyleCnt="0"/>
      <dgm:spPr/>
    </dgm:pt>
    <dgm:pt modelId="{AE1B73AB-7FE2-4FB3-AACE-E465DDC10C27}" type="pres">
      <dgm:prSet presAssocID="{AF529050-7847-4811-82FF-8B0BB2C8206C}" presName="parentShp" presStyleLbl="node1" presStyleIdx="1" presStyleCnt="5" custScaleX="55657">
        <dgm:presLayoutVars>
          <dgm:bulletEnabled val="1"/>
        </dgm:presLayoutVars>
      </dgm:prSet>
      <dgm:spPr/>
    </dgm:pt>
    <dgm:pt modelId="{2CA6EA07-3DDB-4320-8FD7-84968728376B}" type="pres">
      <dgm:prSet presAssocID="{AF529050-7847-4811-82FF-8B0BB2C8206C}" presName="childShp" presStyleLbl="bgAccFollowNode1" presStyleIdx="1" presStyleCnt="5" custScaleX="127445">
        <dgm:presLayoutVars>
          <dgm:bulletEnabled val="1"/>
        </dgm:presLayoutVars>
      </dgm:prSet>
      <dgm:spPr/>
    </dgm:pt>
    <dgm:pt modelId="{7D1E5F0D-CA4F-43BE-9E68-415283969856}" type="pres">
      <dgm:prSet presAssocID="{903F0F92-0AAB-41BD-B895-E139BDA04895}" presName="spacing" presStyleCnt="0"/>
      <dgm:spPr/>
    </dgm:pt>
    <dgm:pt modelId="{36715001-ACAA-4749-B1D1-EE741B164170}" type="pres">
      <dgm:prSet presAssocID="{8B9F9CD1-8E1A-4B1A-9D38-FE8C13594063}" presName="linNode" presStyleCnt="0"/>
      <dgm:spPr/>
    </dgm:pt>
    <dgm:pt modelId="{4B97F400-9DCD-43FF-8D8C-5D00B7C26A22}" type="pres">
      <dgm:prSet presAssocID="{8B9F9CD1-8E1A-4B1A-9D38-FE8C13594063}" presName="parentShp" presStyleLbl="node1" presStyleIdx="2" presStyleCnt="5" custScaleX="55657">
        <dgm:presLayoutVars>
          <dgm:bulletEnabled val="1"/>
        </dgm:presLayoutVars>
      </dgm:prSet>
      <dgm:spPr/>
    </dgm:pt>
    <dgm:pt modelId="{FAF14703-EE4B-4D1E-8CBB-936E0957E8F4}" type="pres">
      <dgm:prSet presAssocID="{8B9F9CD1-8E1A-4B1A-9D38-FE8C13594063}" presName="childShp" presStyleLbl="bgAccFollowNode1" presStyleIdx="2" presStyleCnt="5" custScaleX="127445">
        <dgm:presLayoutVars>
          <dgm:bulletEnabled val="1"/>
        </dgm:presLayoutVars>
      </dgm:prSet>
      <dgm:spPr/>
    </dgm:pt>
    <dgm:pt modelId="{220AD790-1D29-408D-8AC5-8A7C0B602641}" type="pres">
      <dgm:prSet presAssocID="{042837F2-9A0F-43BD-81AF-6D848A456D64}" presName="spacing" presStyleCnt="0"/>
      <dgm:spPr/>
    </dgm:pt>
    <dgm:pt modelId="{31FB95EC-74DC-4506-9F08-A8C15C06BAE1}" type="pres">
      <dgm:prSet presAssocID="{679820E8-A865-4211-BB68-9E51BBAC878F}" presName="linNode" presStyleCnt="0"/>
      <dgm:spPr/>
    </dgm:pt>
    <dgm:pt modelId="{591989B2-605F-4955-ADA9-7C2D171490A2}" type="pres">
      <dgm:prSet presAssocID="{679820E8-A865-4211-BB68-9E51BBAC878F}" presName="parentShp" presStyleLbl="node1" presStyleIdx="3" presStyleCnt="5" custScaleX="55657">
        <dgm:presLayoutVars>
          <dgm:bulletEnabled val="1"/>
        </dgm:presLayoutVars>
      </dgm:prSet>
      <dgm:spPr/>
    </dgm:pt>
    <dgm:pt modelId="{36B8747E-7405-43B4-9135-7E9E6133B88D}" type="pres">
      <dgm:prSet presAssocID="{679820E8-A865-4211-BB68-9E51BBAC878F}" presName="childShp" presStyleLbl="bgAccFollowNode1" presStyleIdx="3" presStyleCnt="5" custScaleX="127445">
        <dgm:presLayoutVars>
          <dgm:bulletEnabled val="1"/>
        </dgm:presLayoutVars>
      </dgm:prSet>
      <dgm:spPr/>
    </dgm:pt>
    <dgm:pt modelId="{526C25B3-D109-4246-AC75-8C1BFE96A2E0}" type="pres">
      <dgm:prSet presAssocID="{57153109-0ACD-4A74-8CDF-17BADEA15A7F}" presName="spacing" presStyleCnt="0"/>
      <dgm:spPr/>
    </dgm:pt>
    <dgm:pt modelId="{F9BA273B-7954-43EF-8D49-CE172236F5A2}" type="pres">
      <dgm:prSet presAssocID="{2A0B6E00-4281-4C20-9452-526B91618188}" presName="linNode" presStyleCnt="0"/>
      <dgm:spPr/>
    </dgm:pt>
    <dgm:pt modelId="{E6042F74-6657-481D-A020-D910A83ABC58}" type="pres">
      <dgm:prSet presAssocID="{2A0B6E00-4281-4C20-9452-526B91618188}" presName="parentShp" presStyleLbl="node1" presStyleIdx="4" presStyleCnt="5" custScaleX="55657">
        <dgm:presLayoutVars>
          <dgm:bulletEnabled val="1"/>
        </dgm:presLayoutVars>
      </dgm:prSet>
      <dgm:spPr/>
    </dgm:pt>
    <dgm:pt modelId="{3EDF7AED-77AD-4B6A-BAF7-B16353C568AF}" type="pres">
      <dgm:prSet presAssocID="{2A0B6E00-4281-4C20-9452-526B91618188}" presName="childShp" presStyleLbl="bgAccFollowNode1" presStyleIdx="4" presStyleCnt="5" custScaleX="127445">
        <dgm:presLayoutVars>
          <dgm:bulletEnabled val="1"/>
        </dgm:presLayoutVars>
      </dgm:prSet>
      <dgm:spPr/>
    </dgm:pt>
  </dgm:ptLst>
  <dgm:cxnLst>
    <dgm:cxn modelId="{8A6EEB0F-C8ED-4FC0-B848-EF48615D06E5}" type="presOf" srcId="{D771B1A2-A451-4D10-996C-1D477121DBE3}" destId="{FAF14703-EE4B-4D1E-8CBB-936E0957E8F4}" srcOrd="0" destOrd="2" presId="urn:microsoft.com/office/officeart/2005/8/layout/vList6"/>
    <dgm:cxn modelId="{ED832A1A-A6B4-425A-925B-F6EC15CF3DC7}" type="presOf" srcId="{2A0B6E00-4281-4C20-9452-526B91618188}" destId="{E6042F74-6657-481D-A020-D910A83ABC58}" srcOrd="0" destOrd="0" presId="urn:microsoft.com/office/officeart/2005/8/layout/vList6"/>
    <dgm:cxn modelId="{D48A0F2B-3D31-4807-B7E1-AEFC8F8EED5C}" srcId="{AF529050-7847-4811-82FF-8B0BB2C8206C}" destId="{730957E0-CC6B-4059-B80C-E2BF849F92FD}" srcOrd="1" destOrd="0" parTransId="{304DA447-D28B-4094-9FFC-9F4AA12E6593}" sibTransId="{263F635F-5A17-4F3A-94AC-F803670D6A8F}"/>
    <dgm:cxn modelId="{BB2D1E2E-40D7-4079-8D19-179C6B4B53B6}" type="presOf" srcId="{E06D453F-9D55-4D49-A6D5-50BF8D28EC88}" destId="{2876E5F0-5073-4711-8F64-6778C8C4D5B9}" srcOrd="0" destOrd="1" presId="urn:microsoft.com/office/officeart/2005/8/layout/vList6"/>
    <dgm:cxn modelId="{2E8ACF3D-0716-453D-9B67-92DDE9F34086}" srcId="{E14661FA-0BB3-45C7-A4AC-1466E0A430CC}" destId="{E06D453F-9D55-4D49-A6D5-50BF8D28EC88}" srcOrd="1" destOrd="0" parTransId="{9312BB33-B136-4568-9142-BD69CB9A2EB4}" sibTransId="{BB7D0C5D-7816-4C16-BBAB-CBC3743DEE8C}"/>
    <dgm:cxn modelId="{59AE5D61-B57C-4F21-8DD7-2B8DFF42D880}" type="presOf" srcId="{730957E0-CC6B-4059-B80C-E2BF849F92FD}" destId="{2CA6EA07-3DDB-4320-8FD7-84968728376B}" srcOrd="0" destOrd="1" presId="urn:microsoft.com/office/officeart/2005/8/layout/vList6"/>
    <dgm:cxn modelId="{85DB7D41-C1F2-467F-8EA8-7BE16535B440}" type="presOf" srcId="{7AD94EFF-C002-4E88-A435-CFB3B81F977A}" destId="{2CA6EA07-3DDB-4320-8FD7-84968728376B}" srcOrd="0" destOrd="2" presId="urn:microsoft.com/office/officeart/2005/8/layout/vList6"/>
    <dgm:cxn modelId="{4D5CC661-399C-4EDF-82C8-95EFDBD9E031}" type="presOf" srcId="{E14661FA-0BB3-45C7-A4AC-1466E0A430CC}" destId="{EB6449D5-750E-459D-B9A8-3B626BB6C745}" srcOrd="0" destOrd="0" presId="urn:microsoft.com/office/officeart/2005/8/layout/vList6"/>
    <dgm:cxn modelId="{11AA8042-2861-4716-B139-A6F273CA955B}" srcId="{138DB9A2-2F4C-4BE4-825F-338565793724}" destId="{2A0B6E00-4281-4C20-9452-526B91618188}" srcOrd="4" destOrd="0" parTransId="{2FF9B735-4DC3-4B56-8314-46AF0389ADE8}" sibTransId="{A7AA32CD-9049-49FF-A671-06AB897F5612}"/>
    <dgm:cxn modelId="{30CC8046-8D86-4C4F-8722-D35B3E6D5531}" type="presOf" srcId="{55730FFD-5B12-42C0-AAD5-740F18CB11C5}" destId="{2CA6EA07-3DDB-4320-8FD7-84968728376B}" srcOrd="0" destOrd="0" presId="urn:microsoft.com/office/officeart/2005/8/layout/vList6"/>
    <dgm:cxn modelId="{CD05CE69-13C1-42A2-83C5-66CE5CE3B380}" type="presOf" srcId="{DD225D87-3EA9-4D0C-B6A9-A21BF68C98E9}" destId="{3EDF7AED-77AD-4B6A-BAF7-B16353C568AF}" srcOrd="0" destOrd="0" presId="urn:microsoft.com/office/officeart/2005/8/layout/vList6"/>
    <dgm:cxn modelId="{FDD29C6C-4A75-4756-913D-60392FEC157B}" srcId="{AF529050-7847-4811-82FF-8B0BB2C8206C}" destId="{7AD94EFF-C002-4E88-A435-CFB3B81F977A}" srcOrd="2" destOrd="0" parTransId="{E311D8EF-518D-4DF1-BADC-29B3897795BB}" sibTransId="{3EC069FF-C17A-42B3-9999-F2EF0D0BE7E2}"/>
    <dgm:cxn modelId="{B1CF434D-7660-4734-BE3A-F8CCD68C8E99}" type="presOf" srcId="{26378955-0696-435A-ADE2-E2BCB640BC9B}" destId="{3EDF7AED-77AD-4B6A-BAF7-B16353C568AF}" srcOrd="0" destOrd="2" presId="urn:microsoft.com/office/officeart/2005/8/layout/vList6"/>
    <dgm:cxn modelId="{1B0AC54E-9043-485D-82AD-5E26657B4BB2}" srcId="{2A0B6E00-4281-4C20-9452-526B91618188}" destId="{7733669E-8EEF-430B-BBAB-033B64D3F1A2}" srcOrd="1" destOrd="0" parTransId="{93D3EC28-E529-4743-B05C-1739F0079DB7}" sibTransId="{9104BEDF-1A47-4285-8093-465A4CDAA04B}"/>
    <dgm:cxn modelId="{78505F72-AF92-44DA-AED6-09F988DC1F12}" type="presOf" srcId="{679820E8-A865-4211-BB68-9E51BBAC878F}" destId="{591989B2-605F-4955-ADA9-7C2D171490A2}" srcOrd="0" destOrd="0" presId="urn:microsoft.com/office/officeart/2005/8/layout/vList6"/>
    <dgm:cxn modelId="{BB55377B-CC62-43BF-8ACB-08D100559CA9}" srcId="{2A0B6E00-4281-4C20-9452-526B91618188}" destId="{26378955-0696-435A-ADE2-E2BCB640BC9B}" srcOrd="2" destOrd="0" parTransId="{1289D10F-FBAB-4FB4-A12A-5F94004FBEBD}" sibTransId="{0427D865-21A0-4301-8C2A-3DF2FF7548A2}"/>
    <dgm:cxn modelId="{A6BB527C-F3A2-46AD-9AD6-FF52BB4E4B47}" srcId="{679820E8-A865-4211-BB68-9E51BBAC878F}" destId="{1951D007-663A-4E07-9E93-07273863231A}" srcOrd="0" destOrd="0" parTransId="{DB44CC20-7020-4217-8902-DEFCAAA4B263}" sibTransId="{A0DD1C60-FE8A-43C4-9E2C-916AB194DADD}"/>
    <dgm:cxn modelId="{8B1A2E87-6634-4A96-B957-CCCEF4E62D98}" srcId="{679820E8-A865-4211-BB68-9E51BBAC878F}" destId="{4B543110-4A55-4F39-9BE8-E6A2002C14D1}" srcOrd="2" destOrd="0" parTransId="{66A6EF25-51F2-4911-B3A8-DF62C847ADB9}" sibTransId="{F5D22E82-B789-4ECB-913D-4A10ACB00045}"/>
    <dgm:cxn modelId="{7715988D-2709-4F86-A018-B60F84B68CE5}" srcId="{138DB9A2-2F4C-4BE4-825F-338565793724}" destId="{8B9F9CD1-8E1A-4B1A-9D38-FE8C13594063}" srcOrd="2" destOrd="0" parTransId="{4DB676F8-FED5-4EC2-9A31-DD7E34EC440B}" sibTransId="{042837F2-9A0F-43BD-81AF-6D848A456D64}"/>
    <dgm:cxn modelId="{39AF4393-8E14-474B-9A25-0D3D8F2052EC}" srcId="{8B9F9CD1-8E1A-4B1A-9D38-FE8C13594063}" destId="{826793F4-E36A-434A-936D-1232A83A9823}" srcOrd="0" destOrd="0" parTransId="{42D51512-28B2-4FF9-BFC4-0C8AB9B500B6}" sibTransId="{E25408AC-BAA8-420F-B776-B15DF2F1D675}"/>
    <dgm:cxn modelId="{B7047F9D-AEBF-46B8-9A24-0836E6330DB5}" srcId="{2A0B6E00-4281-4C20-9452-526B91618188}" destId="{DD225D87-3EA9-4D0C-B6A9-A21BF68C98E9}" srcOrd="0" destOrd="0" parTransId="{63227BB5-2A0C-4117-A11C-7D038F3811E5}" sibTransId="{123EF48F-1D7C-4A20-B097-D0E47BF25BC6}"/>
    <dgm:cxn modelId="{B177369F-145F-4854-A8B2-FB1C426509AB}" srcId="{E14661FA-0BB3-45C7-A4AC-1466E0A430CC}" destId="{2BDC2FE2-10EC-4799-8790-53A02F26ACA8}" srcOrd="0" destOrd="0" parTransId="{2D5E1D5B-C91A-46BB-91C3-2D8A2DE00651}" sibTransId="{6778012A-0661-4A86-AC52-4FE690A364F3}"/>
    <dgm:cxn modelId="{D949AEA2-8F94-439B-A7A6-C6096454FC6B}" srcId="{138DB9A2-2F4C-4BE4-825F-338565793724}" destId="{AF529050-7847-4811-82FF-8B0BB2C8206C}" srcOrd="1" destOrd="0" parTransId="{4C2796C9-472F-4AA1-AC44-F16E753A9780}" sibTransId="{903F0F92-0AAB-41BD-B895-E139BDA04895}"/>
    <dgm:cxn modelId="{B9A47BA7-5391-4479-91FA-B1DD0C6F8888}" type="presOf" srcId="{1951D007-663A-4E07-9E93-07273863231A}" destId="{36B8747E-7405-43B4-9135-7E9E6133B88D}" srcOrd="0" destOrd="0" presId="urn:microsoft.com/office/officeart/2005/8/layout/vList6"/>
    <dgm:cxn modelId="{682218AA-AB29-42B0-A8BD-C58EA21968C9}" srcId="{AF529050-7847-4811-82FF-8B0BB2C8206C}" destId="{55730FFD-5B12-42C0-AAD5-740F18CB11C5}" srcOrd="0" destOrd="0" parTransId="{2769997E-F6B8-4925-B8B6-F99475359E5E}" sibTransId="{0579E67C-696B-4E01-9513-677F371E0B92}"/>
    <dgm:cxn modelId="{331EDCAC-C1C7-4495-8A24-A96D661B8C15}" srcId="{8B9F9CD1-8E1A-4B1A-9D38-FE8C13594063}" destId="{936D974D-5B3E-4C17-ABBB-D46548838D76}" srcOrd="1" destOrd="0" parTransId="{6E153CB7-83B5-496D-BA49-AE9F2F7028ED}" sibTransId="{BD2ED7C0-A14D-4999-A00A-8DB5122E6718}"/>
    <dgm:cxn modelId="{B41A23BA-24F2-4EC9-8E36-4C637E1AAED1}" srcId="{8B9F9CD1-8E1A-4B1A-9D38-FE8C13594063}" destId="{D771B1A2-A451-4D10-996C-1D477121DBE3}" srcOrd="2" destOrd="0" parTransId="{E4551463-4EAC-4DBC-939B-E721E64918BD}" sibTransId="{9025BCBF-C08D-41B0-BFE3-1B0DBBB547B6}"/>
    <dgm:cxn modelId="{CBAA9DBB-4186-40A2-8F7E-ACD2EC5E8AD2}" type="presOf" srcId="{8B9F9CD1-8E1A-4B1A-9D38-FE8C13594063}" destId="{4B97F400-9DCD-43FF-8D8C-5D00B7C26A22}" srcOrd="0" destOrd="0" presId="urn:microsoft.com/office/officeart/2005/8/layout/vList6"/>
    <dgm:cxn modelId="{7AA7C1C4-29A9-421B-9C3A-370A30AE99E8}" srcId="{E14661FA-0BB3-45C7-A4AC-1466E0A430CC}" destId="{8DE52586-0168-4207-A7B3-5F20B4FAB114}" srcOrd="2" destOrd="0" parTransId="{3AA8DE1F-EFB5-4995-A77F-7AC4C15546DA}" sibTransId="{74FD9AF5-016E-48DE-A925-844CA7305764}"/>
    <dgm:cxn modelId="{032DB1C6-466A-42C7-B9C4-F2672A38F642}" type="presOf" srcId="{8DE52586-0168-4207-A7B3-5F20B4FAB114}" destId="{2876E5F0-5073-4711-8F64-6778C8C4D5B9}" srcOrd="0" destOrd="2" presId="urn:microsoft.com/office/officeart/2005/8/layout/vList6"/>
    <dgm:cxn modelId="{E4A1C1CB-A215-4CB4-A349-7927049CC0B6}" type="presOf" srcId="{936D974D-5B3E-4C17-ABBB-D46548838D76}" destId="{FAF14703-EE4B-4D1E-8CBB-936E0957E8F4}" srcOrd="0" destOrd="1" presId="urn:microsoft.com/office/officeart/2005/8/layout/vList6"/>
    <dgm:cxn modelId="{B8151BCC-0E1C-41F3-A563-CE5A93A6F9D8}" srcId="{138DB9A2-2F4C-4BE4-825F-338565793724}" destId="{679820E8-A865-4211-BB68-9E51BBAC878F}" srcOrd="3" destOrd="0" parTransId="{9FB229CF-959A-4F13-AC52-DD1E1C39E9E3}" sibTransId="{57153109-0ACD-4A74-8CDF-17BADEA15A7F}"/>
    <dgm:cxn modelId="{B669F7D1-8D42-4EF9-B665-4A34FCACE320}" type="presOf" srcId="{AF529050-7847-4811-82FF-8B0BB2C8206C}" destId="{AE1B73AB-7FE2-4FB3-AACE-E465DDC10C27}" srcOrd="0" destOrd="0" presId="urn:microsoft.com/office/officeart/2005/8/layout/vList6"/>
    <dgm:cxn modelId="{644AE4DD-099B-4BCB-8BA1-054F4CD3750B}" type="presOf" srcId="{7733669E-8EEF-430B-BBAB-033B64D3F1A2}" destId="{3EDF7AED-77AD-4B6A-BAF7-B16353C568AF}" srcOrd="0" destOrd="1" presId="urn:microsoft.com/office/officeart/2005/8/layout/vList6"/>
    <dgm:cxn modelId="{D0FF86DE-1C69-4BAD-8EA3-4CFCC55B2031}" type="presOf" srcId="{0907B19E-F0C4-4860-B51E-FBE6B6A1BB3E}" destId="{36B8747E-7405-43B4-9135-7E9E6133B88D}" srcOrd="0" destOrd="1" presId="urn:microsoft.com/office/officeart/2005/8/layout/vList6"/>
    <dgm:cxn modelId="{317ED9DE-292C-4767-951B-D8635F6376B8}" type="presOf" srcId="{4B543110-4A55-4F39-9BE8-E6A2002C14D1}" destId="{36B8747E-7405-43B4-9135-7E9E6133B88D}" srcOrd="0" destOrd="2" presId="urn:microsoft.com/office/officeart/2005/8/layout/vList6"/>
    <dgm:cxn modelId="{25F1CFDF-88D2-44DC-91E6-2788EF3B7551}" type="presOf" srcId="{138DB9A2-2F4C-4BE4-825F-338565793724}" destId="{0362FA4E-87A3-45AA-B0CA-0AEB75AF646C}" srcOrd="0" destOrd="0" presId="urn:microsoft.com/office/officeart/2005/8/layout/vList6"/>
    <dgm:cxn modelId="{9B34D8EA-8BE3-41B3-8CF6-90AAEC8BC93D}" srcId="{679820E8-A865-4211-BB68-9E51BBAC878F}" destId="{0907B19E-F0C4-4860-B51E-FBE6B6A1BB3E}" srcOrd="1" destOrd="0" parTransId="{4A417627-1229-4512-893C-6855DF986985}" sibTransId="{759545BC-5496-44E3-8CF2-D4296FEFD1B6}"/>
    <dgm:cxn modelId="{4AC333F8-B1E8-43CE-A125-9FFC4C401142}" type="presOf" srcId="{2BDC2FE2-10EC-4799-8790-53A02F26ACA8}" destId="{2876E5F0-5073-4711-8F64-6778C8C4D5B9}" srcOrd="0" destOrd="0" presId="urn:microsoft.com/office/officeart/2005/8/layout/vList6"/>
    <dgm:cxn modelId="{E21B83FB-426F-49DF-B9E9-38C0386380DF}" srcId="{138DB9A2-2F4C-4BE4-825F-338565793724}" destId="{E14661FA-0BB3-45C7-A4AC-1466E0A430CC}" srcOrd="0" destOrd="0" parTransId="{48CB2545-FF8E-4AAF-B9F1-81AA44E375FF}" sibTransId="{AD0AF687-6F39-48FA-99B0-DAE54EDCB7B3}"/>
    <dgm:cxn modelId="{A002E3FB-F47A-4D7E-9798-D67F6880657E}" type="presOf" srcId="{826793F4-E36A-434A-936D-1232A83A9823}" destId="{FAF14703-EE4B-4D1E-8CBB-936E0957E8F4}" srcOrd="0" destOrd="0" presId="urn:microsoft.com/office/officeart/2005/8/layout/vList6"/>
    <dgm:cxn modelId="{3FD97CB6-7B40-4963-AA6B-AB3528B86803}" type="presParOf" srcId="{0362FA4E-87A3-45AA-B0CA-0AEB75AF646C}" destId="{05F35EBE-3FB9-4597-AA13-737E143529D0}" srcOrd="0" destOrd="0" presId="urn:microsoft.com/office/officeart/2005/8/layout/vList6"/>
    <dgm:cxn modelId="{AEBFE461-9E6A-443D-8A22-281C87E64E11}" type="presParOf" srcId="{05F35EBE-3FB9-4597-AA13-737E143529D0}" destId="{EB6449D5-750E-459D-B9A8-3B626BB6C745}" srcOrd="0" destOrd="0" presId="urn:microsoft.com/office/officeart/2005/8/layout/vList6"/>
    <dgm:cxn modelId="{53D2881D-D7E2-4210-A925-5BC39807BEF1}" type="presParOf" srcId="{05F35EBE-3FB9-4597-AA13-737E143529D0}" destId="{2876E5F0-5073-4711-8F64-6778C8C4D5B9}" srcOrd="1" destOrd="0" presId="urn:microsoft.com/office/officeart/2005/8/layout/vList6"/>
    <dgm:cxn modelId="{B7E49177-77D7-49D4-99C9-B7715B8DC306}" type="presParOf" srcId="{0362FA4E-87A3-45AA-B0CA-0AEB75AF646C}" destId="{C7FF7E3B-8629-47DA-98E2-43E9D4A4F431}" srcOrd="1" destOrd="0" presId="urn:microsoft.com/office/officeart/2005/8/layout/vList6"/>
    <dgm:cxn modelId="{79536C63-9C1A-4CA3-881F-534D5C25E971}" type="presParOf" srcId="{0362FA4E-87A3-45AA-B0CA-0AEB75AF646C}" destId="{8CC6B210-1BF3-40AE-BA6E-F482CC3456E2}" srcOrd="2" destOrd="0" presId="urn:microsoft.com/office/officeart/2005/8/layout/vList6"/>
    <dgm:cxn modelId="{80260046-6E28-450D-BDEE-EC5E26509A1A}" type="presParOf" srcId="{8CC6B210-1BF3-40AE-BA6E-F482CC3456E2}" destId="{AE1B73AB-7FE2-4FB3-AACE-E465DDC10C27}" srcOrd="0" destOrd="0" presId="urn:microsoft.com/office/officeart/2005/8/layout/vList6"/>
    <dgm:cxn modelId="{6ED144FE-7175-4938-9262-ABB4051FA8FB}" type="presParOf" srcId="{8CC6B210-1BF3-40AE-BA6E-F482CC3456E2}" destId="{2CA6EA07-3DDB-4320-8FD7-84968728376B}" srcOrd="1" destOrd="0" presId="urn:microsoft.com/office/officeart/2005/8/layout/vList6"/>
    <dgm:cxn modelId="{EB2E9C4F-1CEB-43B2-B780-5E2CC9524559}" type="presParOf" srcId="{0362FA4E-87A3-45AA-B0CA-0AEB75AF646C}" destId="{7D1E5F0D-CA4F-43BE-9E68-415283969856}" srcOrd="3" destOrd="0" presId="urn:microsoft.com/office/officeart/2005/8/layout/vList6"/>
    <dgm:cxn modelId="{9CCBAA1E-1A93-4EDD-B6C3-9EF2F27F1610}" type="presParOf" srcId="{0362FA4E-87A3-45AA-B0CA-0AEB75AF646C}" destId="{36715001-ACAA-4749-B1D1-EE741B164170}" srcOrd="4" destOrd="0" presId="urn:microsoft.com/office/officeart/2005/8/layout/vList6"/>
    <dgm:cxn modelId="{13AF455E-057C-4993-A620-91DFF8407CE2}" type="presParOf" srcId="{36715001-ACAA-4749-B1D1-EE741B164170}" destId="{4B97F400-9DCD-43FF-8D8C-5D00B7C26A22}" srcOrd="0" destOrd="0" presId="urn:microsoft.com/office/officeart/2005/8/layout/vList6"/>
    <dgm:cxn modelId="{F720F7CF-AC08-47F1-B476-05B7BA654CE3}" type="presParOf" srcId="{36715001-ACAA-4749-B1D1-EE741B164170}" destId="{FAF14703-EE4B-4D1E-8CBB-936E0957E8F4}" srcOrd="1" destOrd="0" presId="urn:microsoft.com/office/officeart/2005/8/layout/vList6"/>
    <dgm:cxn modelId="{EF34AF56-7248-4EAC-A4F3-C7BF09EE8FE4}" type="presParOf" srcId="{0362FA4E-87A3-45AA-B0CA-0AEB75AF646C}" destId="{220AD790-1D29-408D-8AC5-8A7C0B602641}" srcOrd="5" destOrd="0" presId="urn:microsoft.com/office/officeart/2005/8/layout/vList6"/>
    <dgm:cxn modelId="{70562CC4-B678-4AD8-869A-AC3500EE2442}" type="presParOf" srcId="{0362FA4E-87A3-45AA-B0CA-0AEB75AF646C}" destId="{31FB95EC-74DC-4506-9F08-A8C15C06BAE1}" srcOrd="6" destOrd="0" presId="urn:microsoft.com/office/officeart/2005/8/layout/vList6"/>
    <dgm:cxn modelId="{EC765CA4-9759-4CAB-89F7-89275F49B4D7}" type="presParOf" srcId="{31FB95EC-74DC-4506-9F08-A8C15C06BAE1}" destId="{591989B2-605F-4955-ADA9-7C2D171490A2}" srcOrd="0" destOrd="0" presId="urn:microsoft.com/office/officeart/2005/8/layout/vList6"/>
    <dgm:cxn modelId="{08FAA1F1-5063-4832-9B78-81CA3B1EAB0C}" type="presParOf" srcId="{31FB95EC-74DC-4506-9F08-A8C15C06BAE1}" destId="{36B8747E-7405-43B4-9135-7E9E6133B88D}" srcOrd="1" destOrd="0" presId="urn:microsoft.com/office/officeart/2005/8/layout/vList6"/>
    <dgm:cxn modelId="{44D474C8-F7E7-458C-83AC-FB7A479AD48B}" type="presParOf" srcId="{0362FA4E-87A3-45AA-B0CA-0AEB75AF646C}" destId="{526C25B3-D109-4246-AC75-8C1BFE96A2E0}" srcOrd="7" destOrd="0" presId="urn:microsoft.com/office/officeart/2005/8/layout/vList6"/>
    <dgm:cxn modelId="{070C0C3B-D401-4E2D-BFF4-871BDA1D2F4A}" type="presParOf" srcId="{0362FA4E-87A3-45AA-B0CA-0AEB75AF646C}" destId="{F9BA273B-7954-43EF-8D49-CE172236F5A2}" srcOrd="8" destOrd="0" presId="urn:microsoft.com/office/officeart/2005/8/layout/vList6"/>
    <dgm:cxn modelId="{FCF86FC3-DC89-42CA-8341-99A3A67FC3C7}" type="presParOf" srcId="{F9BA273B-7954-43EF-8D49-CE172236F5A2}" destId="{E6042F74-6657-481D-A020-D910A83ABC58}" srcOrd="0" destOrd="0" presId="urn:microsoft.com/office/officeart/2005/8/layout/vList6"/>
    <dgm:cxn modelId="{486328A0-65C8-4DCE-B857-E5235DC9CB3D}" type="presParOf" srcId="{F9BA273B-7954-43EF-8D49-CE172236F5A2}" destId="{3EDF7AED-77AD-4B6A-BAF7-B16353C568A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E5F0-5073-4711-8F64-6778C8C4D5B9}">
      <dsp:nvSpPr>
        <dsp:cNvPr id="0" name=""/>
        <dsp:cNvSpPr/>
      </dsp:nvSpPr>
      <dsp:spPr>
        <a:xfrm>
          <a:off x="2543075" y="1795"/>
          <a:ext cx="8492539" cy="9723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a:t>Actions taken: </a:t>
          </a:r>
          <a:r>
            <a:rPr lang="en-GB" sz="1200" kern="1200">
              <a:solidFill>
                <a:srgbClr val="000000"/>
              </a:solidFill>
              <a:latin typeface="+mj-lt"/>
              <a:cs typeface="Arial" charset="0"/>
            </a:rPr>
            <a:t>small suite of targets included with Q1 reporting</a:t>
          </a:r>
          <a:endParaRPr lang="en-GB" sz="1200" kern="1200"/>
        </a:p>
        <a:p>
          <a:pPr marL="114300" lvl="1" indent="-114300" algn="l" defTabSz="533400">
            <a:lnSpc>
              <a:spcPct val="90000"/>
            </a:lnSpc>
            <a:spcBef>
              <a:spcPct val="0"/>
            </a:spcBef>
            <a:spcAft>
              <a:spcPct val="15000"/>
            </a:spcAft>
            <a:buChar char="•"/>
          </a:pPr>
          <a:r>
            <a:rPr lang="en-GB" sz="1200" kern="1200"/>
            <a:t>Next steps: ‘stress test’ with finance and engagement with EDs to agree taking these forwards; discussion with PLT; </a:t>
          </a:r>
        </a:p>
        <a:p>
          <a:pPr marL="114300" lvl="1" indent="-114300" algn="l" defTabSz="533400">
            <a:lnSpc>
              <a:spcPct val="90000"/>
            </a:lnSpc>
            <a:spcBef>
              <a:spcPct val="0"/>
            </a:spcBef>
            <a:spcAft>
              <a:spcPct val="15000"/>
            </a:spcAft>
            <a:buChar char="•"/>
          </a:pPr>
          <a:r>
            <a:rPr lang="en-GB" sz="1200" kern="1200"/>
            <a:t>Asks of CLT: agree to engage on the content and processes for embedding these measures; agree how these will be reflected in WCT.</a:t>
          </a:r>
        </a:p>
      </dsp:txBody>
      <dsp:txXfrm>
        <a:off x="2543075" y="123341"/>
        <a:ext cx="8127901" cy="729277"/>
      </dsp:txXfrm>
    </dsp:sp>
    <dsp:sp modelId="{EB6449D5-750E-459D-B9A8-3B626BB6C745}">
      <dsp:nvSpPr>
        <dsp:cNvPr id="0" name=""/>
        <dsp:cNvSpPr/>
      </dsp:nvSpPr>
      <dsp:spPr>
        <a:xfrm>
          <a:off x="70535" y="1795"/>
          <a:ext cx="2472539" cy="97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a:t>CLT to agree corporate targets</a:t>
          </a:r>
        </a:p>
      </dsp:txBody>
      <dsp:txXfrm>
        <a:off x="118002" y="49262"/>
        <a:ext cx="2377605" cy="877435"/>
      </dsp:txXfrm>
    </dsp:sp>
    <dsp:sp modelId="{2CA6EA07-3DDB-4320-8FD7-84968728376B}">
      <dsp:nvSpPr>
        <dsp:cNvPr id="0" name=""/>
        <dsp:cNvSpPr/>
      </dsp:nvSpPr>
      <dsp:spPr>
        <a:xfrm>
          <a:off x="2543075" y="1071402"/>
          <a:ext cx="8492539" cy="9723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a:t>Actions taken: </a:t>
          </a:r>
          <a:r>
            <a:rPr lang="en-US" sz="1200" kern="1200">
              <a:solidFill>
                <a:srgbClr val="000000"/>
              </a:solidFill>
              <a:latin typeface="+mj-lt"/>
              <a:cs typeface="Arial" charset="0"/>
            </a:rPr>
            <a:t>Reports now include clearer direction to issues and proposed actions</a:t>
          </a:r>
          <a:r>
            <a:rPr lang="en-GB" sz="1200" kern="1200"/>
            <a:t> </a:t>
          </a:r>
        </a:p>
        <a:p>
          <a:pPr marL="114300" lvl="1" indent="-114300" algn="l" defTabSz="533400">
            <a:lnSpc>
              <a:spcPct val="90000"/>
            </a:lnSpc>
            <a:spcBef>
              <a:spcPct val="0"/>
            </a:spcBef>
            <a:spcAft>
              <a:spcPct val="15000"/>
            </a:spcAft>
            <a:buChar char="•"/>
          </a:pPr>
          <a:r>
            <a:rPr lang="en-GB" sz="1200" kern="1200"/>
            <a:t>Next steps: consider ‘just in time’ measures that represent immediate operational pressures alongside strategic progress. Review EE measures to progress any change control needed to ensure that strategic measures align with functional delivery</a:t>
          </a:r>
        </a:p>
        <a:p>
          <a:pPr marL="114300" lvl="1" indent="-114300" algn="l" defTabSz="533400">
            <a:lnSpc>
              <a:spcPct val="90000"/>
            </a:lnSpc>
            <a:spcBef>
              <a:spcPct val="0"/>
            </a:spcBef>
            <a:spcAft>
              <a:spcPct val="15000"/>
            </a:spcAft>
            <a:buChar char="•"/>
          </a:pPr>
          <a:r>
            <a:rPr lang="en-GB" sz="1200" kern="1200"/>
            <a:t>Asks of CLT: continue to focus on the presenting issues, and the required function and organisational action</a:t>
          </a:r>
        </a:p>
      </dsp:txBody>
      <dsp:txXfrm>
        <a:off x="2543075" y="1192948"/>
        <a:ext cx="8127901" cy="729277"/>
      </dsp:txXfrm>
    </dsp:sp>
    <dsp:sp modelId="{AE1B73AB-7FE2-4FB3-AACE-E465DDC10C27}">
      <dsp:nvSpPr>
        <dsp:cNvPr id="0" name=""/>
        <dsp:cNvSpPr/>
      </dsp:nvSpPr>
      <dsp:spPr>
        <a:xfrm>
          <a:off x="70535" y="1071402"/>
          <a:ext cx="2472539" cy="97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a:t>CLT to define how it works as a performance body</a:t>
          </a:r>
        </a:p>
      </dsp:txBody>
      <dsp:txXfrm>
        <a:off x="118002" y="1118869"/>
        <a:ext cx="2377605" cy="877435"/>
      </dsp:txXfrm>
    </dsp:sp>
    <dsp:sp modelId="{FAF14703-EE4B-4D1E-8CBB-936E0957E8F4}">
      <dsp:nvSpPr>
        <dsp:cNvPr id="0" name=""/>
        <dsp:cNvSpPr/>
      </dsp:nvSpPr>
      <dsp:spPr>
        <a:xfrm>
          <a:off x="2543075" y="2141008"/>
          <a:ext cx="8492539" cy="9723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a:t>Actions taken: </a:t>
          </a:r>
          <a:r>
            <a:rPr lang="en-GB" sz="1200" kern="1200">
              <a:solidFill>
                <a:srgbClr val="000000"/>
              </a:solidFill>
              <a:latin typeface="+mj-lt"/>
              <a:cs typeface="Arial" charset="0"/>
            </a:rPr>
            <a:t>introduced pre-meets with chairs in ASC to review performance reporting from across the organisation</a:t>
          </a:r>
          <a:endParaRPr lang="en-GB" sz="1200" kern="1200"/>
        </a:p>
        <a:p>
          <a:pPr marL="114300" lvl="1" indent="-114300" algn="l" defTabSz="533400">
            <a:lnSpc>
              <a:spcPct val="90000"/>
            </a:lnSpc>
            <a:spcBef>
              <a:spcPct val="0"/>
            </a:spcBef>
            <a:spcAft>
              <a:spcPct val="15000"/>
            </a:spcAft>
            <a:buChar char="•"/>
          </a:pPr>
          <a:r>
            <a:rPr lang="en-GB" sz="1200" kern="1200"/>
            <a:t>Next steps: lessons learnt and roll-out to other functions; integration into business planning</a:t>
          </a:r>
        </a:p>
        <a:p>
          <a:pPr marL="114300" lvl="1" indent="-114300" algn="l" defTabSz="533400">
            <a:lnSpc>
              <a:spcPct val="90000"/>
            </a:lnSpc>
            <a:spcBef>
              <a:spcPct val="0"/>
            </a:spcBef>
            <a:spcAft>
              <a:spcPct val="15000"/>
            </a:spcAft>
            <a:buChar char="•"/>
          </a:pPr>
          <a:r>
            <a:rPr lang="en-GB" sz="1200" kern="1200"/>
            <a:t>Future steps: review BP profiles, and other business partners to ensure alignment</a:t>
          </a:r>
        </a:p>
      </dsp:txBody>
      <dsp:txXfrm>
        <a:off x="2543075" y="2262554"/>
        <a:ext cx="8127901" cy="729277"/>
      </dsp:txXfrm>
    </dsp:sp>
    <dsp:sp modelId="{4B97F400-9DCD-43FF-8D8C-5D00B7C26A22}">
      <dsp:nvSpPr>
        <dsp:cNvPr id="0" name=""/>
        <dsp:cNvSpPr/>
      </dsp:nvSpPr>
      <dsp:spPr>
        <a:xfrm>
          <a:off x="70535" y="2141008"/>
          <a:ext cx="2472539" cy="97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a:t>Define role of PBI and other business partners</a:t>
          </a:r>
        </a:p>
      </dsp:txBody>
      <dsp:txXfrm>
        <a:off x="118002" y="2188475"/>
        <a:ext cx="2377605" cy="877435"/>
      </dsp:txXfrm>
    </dsp:sp>
    <dsp:sp modelId="{36B8747E-7405-43B4-9135-7E9E6133B88D}">
      <dsp:nvSpPr>
        <dsp:cNvPr id="0" name=""/>
        <dsp:cNvSpPr/>
      </dsp:nvSpPr>
      <dsp:spPr>
        <a:xfrm>
          <a:off x="2543075" y="3210615"/>
          <a:ext cx="8492539" cy="9723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a:t>Actions taken: joint sessions with BPs in ASC and Corporate services; </a:t>
          </a:r>
        </a:p>
        <a:p>
          <a:pPr marL="114300" lvl="1" indent="-114300" algn="l" defTabSz="533400">
            <a:lnSpc>
              <a:spcPct val="90000"/>
            </a:lnSpc>
            <a:spcBef>
              <a:spcPct val="0"/>
            </a:spcBef>
            <a:spcAft>
              <a:spcPct val="15000"/>
            </a:spcAft>
            <a:buChar char="•"/>
          </a:pPr>
          <a:r>
            <a:rPr lang="en-GB" sz="1200" kern="1200"/>
            <a:t>Next steps: roll-out in other functions; ‘just in time’ measures to align with finance reporting timescales</a:t>
          </a:r>
        </a:p>
        <a:p>
          <a:pPr marL="114300" lvl="1" indent="-114300" algn="l" defTabSz="533400">
            <a:lnSpc>
              <a:spcPct val="90000"/>
            </a:lnSpc>
            <a:spcBef>
              <a:spcPct val="0"/>
            </a:spcBef>
            <a:spcAft>
              <a:spcPct val="15000"/>
            </a:spcAft>
            <a:buChar char="•"/>
          </a:pPr>
          <a:r>
            <a:rPr lang="en-GB" sz="1200" kern="1200"/>
            <a:t>Asks of CLT: agree ‘just in time’ measures.</a:t>
          </a:r>
        </a:p>
      </dsp:txBody>
      <dsp:txXfrm>
        <a:off x="2543075" y="3332161"/>
        <a:ext cx="8127901" cy="729277"/>
      </dsp:txXfrm>
    </dsp:sp>
    <dsp:sp modelId="{591989B2-605F-4955-ADA9-7C2D171490A2}">
      <dsp:nvSpPr>
        <dsp:cNvPr id="0" name=""/>
        <dsp:cNvSpPr/>
      </dsp:nvSpPr>
      <dsp:spPr>
        <a:xfrm>
          <a:off x="70535" y="3210615"/>
          <a:ext cx="2472539" cy="97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a:t>Take practical steps to join up different performance reporting streams </a:t>
          </a:r>
        </a:p>
      </dsp:txBody>
      <dsp:txXfrm>
        <a:off x="118002" y="3258082"/>
        <a:ext cx="2377605" cy="877435"/>
      </dsp:txXfrm>
    </dsp:sp>
    <dsp:sp modelId="{3EDF7AED-77AD-4B6A-BAF7-B16353C568AF}">
      <dsp:nvSpPr>
        <dsp:cNvPr id="0" name=""/>
        <dsp:cNvSpPr/>
      </dsp:nvSpPr>
      <dsp:spPr>
        <a:xfrm>
          <a:off x="2543075" y="4280221"/>
          <a:ext cx="8492539" cy="97236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a:t>Actions taken: </a:t>
          </a:r>
          <a:r>
            <a:rPr lang="en-GB" sz="1200" kern="1200">
              <a:solidFill>
                <a:srgbClr val="000000"/>
              </a:solidFill>
              <a:latin typeface="+mj-lt"/>
              <a:cs typeface="Arial" charset="0"/>
            </a:rPr>
            <a:t>content for functional and strategic reports continues to evolve</a:t>
          </a:r>
          <a:endParaRPr lang="en-GB" sz="1200" kern="1200"/>
        </a:p>
        <a:p>
          <a:pPr marL="114300" lvl="1" indent="-114300" algn="l" defTabSz="533400">
            <a:lnSpc>
              <a:spcPct val="90000"/>
            </a:lnSpc>
            <a:spcBef>
              <a:spcPct val="0"/>
            </a:spcBef>
            <a:spcAft>
              <a:spcPct val="15000"/>
            </a:spcAft>
            <a:buChar char="•"/>
          </a:pPr>
          <a:r>
            <a:rPr lang="en-GB" sz="1200" kern="1200"/>
            <a:t>Next steps: publish accessible ‘KPI workbooks’ bringing definitions, rationale and responsibilities</a:t>
          </a:r>
        </a:p>
        <a:p>
          <a:pPr marL="114300" lvl="1" indent="-114300" algn="l" defTabSz="533400">
            <a:lnSpc>
              <a:spcPct val="90000"/>
            </a:lnSpc>
            <a:spcBef>
              <a:spcPct val="0"/>
            </a:spcBef>
            <a:spcAft>
              <a:spcPct val="15000"/>
            </a:spcAft>
            <a:buChar char="•"/>
          </a:pPr>
          <a:r>
            <a:rPr lang="en-GB" sz="1200" kern="1200"/>
            <a:t>Future steps: map the reporting ‘ecosystem’ of where KPIs and other core measures are reported and shared; roll out KPI workbooks to other reports</a:t>
          </a:r>
        </a:p>
      </dsp:txBody>
      <dsp:txXfrm>
        <a:off x="2543075" y="4401767"/>
        <a:ext cx="8127901" cy="729277"/>
      </dsp:txXfrm>
    </dsp:sp>
    <dsp:sp modelId="{E6042F74-6657-481D-A020-D910A83ABC58}">
      <dsp:nvSpPr>
        <dsp:cNvPr id="0" name=""/>
        <dsp:cNvSpPr/>
      </dsp:nvSpPr>
      <dsp:spPr>
        <a:xfrm>
          <a:off x="70535" y="4280221"/>
          <a:ext cx="2472539" cy="9723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a:t>Improve the quality of performance reporting and its transparency</a:t>
          </a:r>
        </a:p>
      </dsp:txBody>
      <dsp:txXfrm>
        <a:off x="118002" y="4327688"/>
        <a:ext cx="2377605" cy="87743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0.41573</cdr:x>
      <cdr:y>0.50368</cdr:y>
    </cdr:from>
    <cdr:to>
      <cdr:x>0.42625</cdr:x>
      <cdr:y>0.51832</cdr:y>
    </cdr:to>
    <cdr:sp macro="" textlink="">
      <cdr:nvSpPr>
        <cdr:cNvPr id="3" name="Oval 2">
          <a:extLst xmlns:a="http://schemas.openxmlformats.org/drawingml/2006/main">
            <a:ext uri="{FF2B5EF4-FFF2-40B4-BE49-F238E27FC236}">
              <a16:creationId xmlns:a16="http://schemas.microsoft.com/office/drawing/2014/main" id="{61CC172F-D040-9B49-200D-72A4911CE387}"/>
            </a:ext>
          </a:extLst>
        </cdr:cNvPr>
        <cdr:cNvSpPr/>
      </cdr:nvSpPr>
      <cdr:spPr>
        <a:xfrm xmlns:a="http://schemas.openxmlformats.org/drawingml/2006/main">
          <a:off x="1805977" y="1572984"/>
          <a:ext cx="45719" cy="45719"/>
        </a:xfrm>
        <a:prstGeom xmlns:a="http://schemas.openxmlformats.org/drawingml/2006/main" prst="ellipse">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0.02641</cdr:x>
      <cdr:y>0.83726</cdr:y>
    </cdr:from>
    <cdr:to>
      <cdr:x>0.86121</cdr:x>
      <cdr:y>1</cdr:y>
    </cdr:to>
    <cdr:sp macro="" textlink="">
      <cdr:nvSpPr>
        <cdr:cNvPr id="2" name="TextBox 1">
          <a:extLst xmlns:a="http://schemas.openxmlformats.org/drawingml/2006/main">
            <a:ext uri="{FF2B5EF4-FFF2-40B4-BE49-F238E27FC236}">
              <a16:creationId xmlns:a16="http://schemas.microsoft.com/office/drawing/2014/main" id="{E130BF9B-49D3-4E98-66D2-C697D4E4727E}"/>
            </a:ext>
          </a:extLst>
        </cdr:cNvPr>
        <cdr:cNvSpPr txBox="1"/>
      </cdr:nvSpPr>
      <cdr:spPr>
        <a:xfrm xmlns:a="http://schemas.openxmlformats.org/drawingml/2006/main">
          <a:off x="178010" y="2397542"/>
          <a:ext cx="5626827" cy="46602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gn="l">
            <a:spcAft>
              <a:spcPts val="1134"/>
            </a:spcAft>
          </a:pPr>
          <a:endParaRPr lang="en-GB" sz="15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a:t>
            </a:fld>
            <a:endParaRPr lang="en-GB"/>
          </a:p>
        </p:txBody>
      </p:sp>
    </p:spTree>
    <p:extLst>
      <p:ext uri="{BB962C8B-B14F-4D97-AF65-F5344CB8AC3E}">
        <p14:creationId xmlns:p14="http://schemas.microsoft.com/office/powerpoint/2010/main" val="375152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Trees/hectares: planting season starts in November, so no changes from Q1.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11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134"/>
              </a:spcAft>
            </a:pPr>
            <a:r>
              <a:rPr lang="en-GB" sz="1200" b="1"/>
              <a:t>Community</a:t>
            </a:r>
            <a:r>
              <a:rPr lang="en-GB" sz="1200" i="1"/>
              <a:t>: we are committed to addressing inequalities and levelling up life change for our residents and advancing equality of opportunity for our communities. </a:t>
            </a:r>
          </a:p>
          <a:p>
            <a:pPr algn="l">
              <a:spcAft>
                <a:spcPts val="1134"/>
              </a:spcAft>
            </a:pPr>
            <a:r>
              <a:rPr lang="en-GB" sz="1200" b="1"/>
              <a:t>Workforce</a:t>
            </a:r>
            <a:r>
              <a:rPr lang="en-GB" sz="1200" i="1"/>
              <a:t>:</a:t>
            </a:r>
            <a:r>
              <a:rPr lang="en-GB" sz="1200" b="1" i="1"/>
              <a:t> </a:t>
            </a:r>
            <a:r>
              <a:rPr lang="en-GB" sz="1200" i="1"/>
              <a:t>We are committed to being an employer that values difference and attracts, recruits and retains talented individuals from a diverse range of backgrounds. We will support and encourage our employees to be the best they can be at work and provide them with an employment deal that is fair and inclusive.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21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Awaiting update from Patrick and team. Due 20/11/23</a:t>
            </a:r>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383628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80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19</a:t>
            </a:fld>
            <a:endParaRPr lang="en-GB"/>
          </a:p>
        </p:txBody>
      </p:sp>
    </p:spTree>
    <p:extLst>
      <p:ext uri="{BB962C8B-B14F-4D97-AF65-F5344CB8AC3E}">
        <p14:creationId xmlns:p14="http://schemas.microsoft.com/office/powerpoint/2010/main" val="149927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Norfolk – remove</a:t>
            </a:r>
          </a:p>
          <a:p>
            <a:endParaRPr lang="en-GB"/>
          </a:p>
          <a:p>
            <a:endParaRPr lang="en-GB"/>
          </a:p>
          <a:p>
            <a:r>
              <a:rPr lang="en-GB"/>
              <a:t>Essex scale – 40%  </a:t>
            </a:r>
          </a:p>
        </p:txBody>
      </p:sp>
      <p:sp>
        <p:nvSpPr>
          <p:cNvPr id="4" name="Slide Number Placeholder 3"/>
          <p:cNvSpPr>
            <a:spLocks noGrp="1"/>
          </p:cNvSpPr>
          <p:nvPr>
            <p:ph type="sldNum" sz="quarter" idx="5"/>
          </p:nvPr>
        </p:nvSpPr>
        <p:spPr/>
        <p:txBody>
          <a:bodyPr/>
          <a:lstStyle/>
          <a:p>
            <a:fld id="{F1B10567-32D7-4C6B-A64F-CFCFF718CD9F}" type="slidenum">
              <a:rPr lang="en-GB" smtClean="0"/>
              <a:t>20</a:t>
            </a:fld>
            <a:endParaRPr lang="en-GB"/>
          </a:p>
        </p:txBody>
      </p:sp>
    </p:spTree>
    <p:extLst>
      <p:ext uri="{BB962C8B-B14F-4D97-AF65-F5344CB8AC3E}">
        <p14:creationId xmlns:p14="http://schemas.microsoft.com/office/powerpoint/2010/main" val="258008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Red box – bold key messages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57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Include text from Stuart</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23</a:t>
            </a:fld>
            <a:endParaRPr lang="en-GB"/>
          </a:p>
        </p:txBody>
      </p:sp>
    </p:spTree>
    <p:extLst>
      <p:ext uri="{BB962C8B-B14F-4D97-AF65-F5344CB8AC3E}">
        <p14:creationId xmlns:p14="http://schemas.microsoft.com/office/powerpoint/2010/main" val="334777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Q. </a:t>
            </a: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Would we be willing to </a:t>
            </a:r>
            <a:r>
              <a:rPr kumimoji="0" lang="en-GB" sz="1200" b="0" i="0" u="sng" strike="noStrike" kern="1200" cap="none" spc="0" normalizeH="0" baseline="0" noProof="0">
                <a:ln>
                  <a:noFill/>
                </a:ln>
                <a:solidFill>
                  <a:prstClr val="black"/>
                </a:solidFill>
                <a:effectLst/>
                <a:uLnTx/>
                <a:uFillTx/>
                <a:latin typeface="Calibri" panose="020F0502020204030204"/>
                <a:ea typeface="MS PGothic" pitchFamily="34" charset="-128"/>
                <a:cs typeface="+mn-cs"/>
              </a:rPr>
              <a:t>disinvest</a:t>
            </a: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 and accept performance may worsen slightly – knowing that we are already way ahead of the curve nationally on our performance in this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Include figure from previous slide (35m) in 2023/24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21.55 y 25-onwards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24</a:t>
            </a:fld>
            <a:endParaRPr lang="en-GB"/>
          </a:p>
        </p:txBody>
      </p:sp>
    </p:spTree>
    <p:extLst>
      <p:ext uri="{BB962C8B-B14F-4D97-AF65-F5344CB8AC3E}">
        <p14:creationId xmlns:p14="http://schemas.microsoft.com/office/powerpoint/2010/main" val="188584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Road users: Cars, motorbikes, pedestrians, bicycles</a:t>
            </a:r>
          </a:p>
          <a:p>
            <a:endParaRPr lang="en-GB"/>
          </a:p>
          <a:p>
            <a:r>
              <a:rPr lang="en-GB"/>
              <a:t>https://saferessexroads.org/visionzero/#:~:text=Whilst%20considerable%20success%20has%20been,recorded%20in%20Essex%20during%202022.</a:t>
            </a:r>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173365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a:t>
            </a:fld>
            <a:endParaRPr lang="en-GB"/>
          </a:p>
        </p:txBody>
      </p:sp>
    </p:spTree>
    <p:extLst>
      <p:ext uri="{BB962C8B-B14F-4D97-AF65-F5344CB8AC3E}">
        <p14:creationId xmlns:p14="http://schemas.microsoft.com/office/powerpoint/2010/main" val="2130354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cs typeface="Calibri"/>
              </a:rPr>
              <a:t>has been a delivery of 1,425 FTE jobs. This is 78% progress towards committed units. The largest numbers coming from Employment or retention from Local people and NEET.  </a:t>
            </a: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29</a:t>
            </a:fld>
            <a:endParaRPr lang="en-GB"/>
          </a:p>
        </p:txBody>
      </p:sp>
    </p:spTree>
    <p:extLst>
      <p:ext uri="{BB962C8B-B14F-4D97-AF65-F5344CB8AC3E}">
        <p14:creationId xmlns:p14="http://schemas.microsoft.com/office/powerpoint/2010/main" val="231238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F1B10567-32D7-4C6B-A64F-CFCFF718CD9F}" type="slidenum">
              <a:rPr lang="en-GB" smtClean="0"/>
              <a:t>30</a:t>
            </a:fld>
            <a:endParaRPr lang="en-GB"/>
          </a:p>
        </p:txBody>
      </p:sp>
    </p:spTree>
    <p:extLst>
      <p:ext uri="{BB962C8B-B14F-4D97-AF65-F5344CB8AC3E}">
        <p14:creationId xmlns:p14="http://schemas.microsoft.com/office/powerpoint/2010/main" val="71321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33</a:t>
            </a:fld>
            <a:endParaRPr lang="en-GB"/>
          </a:p>
        </p:txBody>
      </p:sp>
    </p:spTree>
    <p:extLst>
      <p:ext uri="{BB962C8B-B14F-4D97-AF65-F5344CB8AC3E}">
        <p14:creationId xmlns:p14="http://schemas.microsoft.com/office/powerpoint/2010/main" val="321032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34</a:t>
            </a:fld>
            <a:endParaRPr lang="en-GB"/>
          </a:p>
        </p:txBody>
      </p:sp>
    </p:spTree>
    <p:extLst>
      <p:ext uri="{BB962C8B-B14F-4D97-AF65-F5344CB8AC3E}">
        <p14:creationId xmlns:p14="http://schemas.microsoft.com/office/powerpoint/2010/main" val="92817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42</a:t>
            </a:fld>
            <a:endParaRPr lang="en-GB"/>
          </a:p>
        </p:txBody>
      </p:sp>
    </p:spTree>
    <p:extLst>
      <p:ext uri="{BB962C8B-B14F-4D97-AF65-F5344CB8AC3E}">
        <p14:creationId xmlns:p14="http://schemas.microsoft.com/office/powerpoint/2010/main" val="927758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43</a:t>
            </a:fld>
            <a:endParaRPr lang="en-GB"/>
          </a:p>
        </p:txBody>
      </p:sp>
    </p:spTree>
    <p:extLst>
      <p:ext uri="{BB962C8B-B14F-4D97-AF65-F5344CB8AC3E}">
        <p14:creationId xmlns:p14="http://schemas.microsoft.com/office/powerpoint/2010/main" val="143533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92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0">
                <a:solidFill>
                  <a:schemeClr val="tx1"/>
                </a:solidFill>
                <a:effectLst/>
              </a:rPr>
              <a:t>Inflation was </a:t>
            </a:r>
            <a:r>
              <a:rPr lang="en-GB" sz="1200" b="1" i="0" baseline="0">
                <a:solidFill>
                  <a:schemeClr val="tx1"/>
                </a:solidFill>
                <a:effectLst/>
              </a:rPr>
              <a:t>6.7% </a:t>
            </a:r>
            <a:r>
              <a:rPr lang="en-GB" sz="1200" b="0" i="0" baseline="0">
                <a:solidFill>
                  <a:schemeClr val="tx1"/>
                </a:solidFill>
                <a:effectLst/>
              </a:rPr>
              <a:t>for Q2, </a:t>
            </a:r>
            <a:r>
              <a:rPr lang="en-GB" sz="1200" b="0" i="0" u="sng" baseline="0">
                <a:solidFill>
                  <a:schemeClr val="tx1"/>
                </a:solidFill>
                <a:effectLst/>
              </a:rPr>
              <a:t>updated to 4.6% for November </a:t>
            </a:r>
            <a:r>
              <a:rPr lang="en-GB" sz="1200" b="0" i="0" baseline="0">
                <a:solidFill>
                  <a:schemeClr val="tx1"/>
                </a:solidFill>
                <a:effectLst/>
              </a:rPr>
              <a:t>forecast to continue to reduce this year. Interest rates remain unchanged from Q1 at </a:t>
            </a:r>
            <a:r>
              <a:rPr lang="en-GB" sz="1200" b="1" i="0" baseline="0">
                <a:solidFill>
                  <a:schemeClr val="tx1"/>
                </a:solidFill>
                <a:effectLst/>
              </a:rPr>
              <a:t>5.25%</a:t>
            </a:r>
            <a:endParaRPr lang="en-GB" sz="1200" b="0" i="1">
              <a:solidFill>
                <a:schemeClr val="tx1"/>
              </a:solidFill>
              <a:effectLst/>
            </a:endParaRPr>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7</a:t>
            </a:fld>
            <a:endParaRPr lang="en-GB"/>
          </a:p>
        </p:txBody>
      </p:sp>
    </p:spTree>
    <p:extLst>
      <p:ext uri="{BB962C8B-B14F-4D97-AF65-F5344CB8AC3E}">
        <p14:creationId xmlns:p14="http://schemas.microsoft.com/office/powerpoint/2010/main" val="296336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Crime and feeling safe: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https://www.ons.gov.uk/peoplepopulationandcommunity/wellbeing/articles/ukmeasuresofnationalwellbeing/dashboard</a:t>
            </a:r>
          </a:p>
          <a:p>
            <a:endParaRPr lang="en-GB" b="1"/>
          </a:p>
          <a:p>
            <a:r>
              <a:rPr lang="en-GB" b="1"/>
              <a:t>Participation &amp; satisfaction: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https://www.ons.gov.uk/peoplepopulationandcommunity/wellbeing/articles/ukmeasuresofnationalwellbeing/dashboard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22222"/>
                </a:solidFill>
                <a:effectLst/>
              </a:rPr>
              <a:t>Participation in, satisfaction with, and balance between work and leisure activities represent people’s lifestyle choices. Measures in this domain cover subjective and objective measures related to work, leisure and 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Employment rate 16-64: </a:t>
            </a:r>
            <a:r>
              <a:rPr lang="en-GB" b="0"/>
              <a:t>is down 1.1 % from last quarter (Nomis) </a:t>
            </a:r>
            <a:r>
              <a:rPr lang="en-GB" b="0" i="1"/>
              <a:t>Economically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a:t>https://www.ons.gov.uk/employmentandlabourmarket/peopleinwork/employmentandemployeetypes/timeseries/lf24/lms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p>
          <a:p>
            <a:r>
              <a:rPr lang="en-GB" b="1"/>
              <a:t>Claimant rate 16+ </a:t>
            </a:r>
            <a:r>
              <a:rPr lang="en-GB" b="0" i="0"/>
              <a:t>up 0.2% from last quarter (Nomis) </a:t>
            </a:r>
            <a:r>
              <a:rPr lang="en-GB" b="0" i="1"/>
              <a:t>Claimant Count</a:t>
            </a:r>
            <a:r>
              <a:rPr lang="en-GB" i="1"/>
              <a:t> </a:t>
            </a:r>
            <a:endParaRPr lang="en-GB" b="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ea typeface="Calibri"/>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8</a:t>
            </a:fld>
            <a:endParaRPr lang="en-GB"/>
          </a:p>
        </p:txBody>
      </p:sp>
    </p:spTree>
    <p:extLst>
      <p:ext uri="{BB962C8B-B14F-4D97-AF65-F5344CB8AC3E}">
        <p14:creationId xmlns:p14="http://schemas.microsoft.com/office/powerpoint/2010/main" val="268073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a:t>
            </a:r>
            <a:r>
              <a:rPr lang="en-GB" sz="1200">
                <a:effectLst/>
                <a:ea typeface="Calibri" panose="020F0502020204030204" pitchFamily="34" charset="0"/>
                <a:cs typeface="Times New Roman" panose="02020603050405020304" pitchFamily="18" charset="0"/>
              </a:rPr>
              <a:t>according to those asked in October 2023</a:t>
            </a:r>
            <a:endParaRPr lang="en-GB"/>
          </a:p>
          <a:p>
            <a:endParaRPr lang="en-GB"/>
          </a:p>
          <a:p>
            <a:r>
              <a:rPr lang="en-GB"/>
              <a:t>Rent and Mortgage insight:</a:t>
            </a:r>
          </a:p>
          <a:p>
            <a:r>
              <a:rPr lang="en-GB"/>
              <a:t>Source: https://www.ons.gov.uk/economy/inflationandpriceindices/articles/costoflivinginsights/housing</a:t>
            </a:r>
          </a:p>
          <a:p>
            <a:r>
              <a:rPr lang="en-GB"/>
              <a:t>Source: https://homelet.co.uk/-/media/project/barbon/homelet/homelet-documents/homelet-rental-index/2023-21-september-homelet_dataloft_rental-report_300.pdf</a:t>
            </a:r>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a:p>
        </p:txBody>
      </p:sp>
    </p:spTree>
    <p:extLst>
      <p:ext uri="{BB962C8B-B14F-4D97-AF65-F5344CB8AC3E}">
        <p14:creationId xmlns:p14="http://schemas.microsoft.com/office/powerpoint/2010/main" val="238427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highlight>
                  <a:srgbClr val="FFFF00"/>
                </a:highlight>
                <a:latin typeface="Calibri" panose="020F0502020204030204" pitchFamily="34" charset="0"/>
                <a:ea typeface="Calibri" panose="020F0502020204030204" pitchFamily="34" charset="0"/>
              </a:rPr>
              <a:t>FROM ALASTAIR: mock-up of the indicator-based section of the LU programme report – want to ensure consistency</a:t>
            </a:r>
          </a:p>
          <a:p>
            <a:endParaRPr lang="en-GB" sz="1200">
              <a:effectLst/>
              <a:highlight>
                <a:srgbClr val="FFFF00"/>
              </a:highlight>
              <a:latin typeface="Calibri" panose="020F0502020204030204" pitchFamily="34" charset="0"/>
              <a:ea typeface="Calibri" panose="020F0502020204030204" pitchFamily="34" charset="0"/>
            </a:endParaRPr>
          </a:p>
          <a:p>
            <a:r>
              <a:rPr lang="en-GB" sz="1200">
                <a:effectLst/>
                <a:highlight>
                  <a:srgbClr val="FFFF00"/>
                </a:highlight>
                <a:latin typeface="Calibri" panose="020F0502020204030204" pitchFamily="34" charset="0"/>
                <a:ea typeface="Calibri" panose="020F0502020204030204" pitchFamily="34" charset="0"/>
              </a:rPr>
              <a:t>Will need to select highlights from the longer report – 12 missions, ~9 slides</a:t>
            </a:r>
          </a:p>
          <a:p>
            <a:r>
              <a:rPr lang="en-GB" sz="1200">
                <a:effectLst/>
                <a:highlight>
                  <a:srgbClr val="FFFF00"/>
                </a:highlight>
                <a:latin typeface="Calibri" panose="020F0502020204030204" pitchFamily="34" charset="0"/>
                <a:ea typeface="Calibri" panose="020F0502020204030204" pitchFamily="34" charset="0"/>
              </a:rPr>
              <a:t>Highlight those with updates to data / change in performance</a:t>
            </a:r>
          </a:p>
          <a:p>
            <a:endParaRPr lang="en-GB" sz="1200">
              <a:effectLst/>
              <a:highlight>
                <a:srgbClr val="FFFF00"/>
              </a:highlight>
              <a:latin typeface="Calibri" panose="020F0502020204030204" pitchFamily="34" charset="0"/>
              <a:ea typeface="Calibri" panose="020F0502020204030204" pitchFamily="34" charset="0"/>
            </a:endParaRPr>
          </a:p>
          <a:p>
            <a:r>
              <a:rPr lang="en-GB" sz="1200">
                <a:effectLst/>
                <a:highlight>
                  <a:srgbClr val="FFFF00"/>
                </a:highlight>
                <a:latin typeface="Calibri" panose="020F0502020204030204" pitchFamily="34" charset="0"/>
                <a:ea typeface="Calibri" panose="020F0502020204030204" pitchFamily="34" charset="0"/>
              </a:rPr>
              <a:t>Combine benchmarking and change to one page??</a:t>
            </a:r>
          </a:p>
          <a:p>
            <a:endParaRPr lang="en-GB" sz="1200">
              <a:effectLst/>
              <a:highlight>
                <a:srgbClr val="FFFF00"/>
              </a:highlight>
              <a:latin typeface="Calibri" panose="020F0502020204030204" pitchFamily="34" charset="0"/>
              <a:ea typeface="Calibri" panose="020F0502020204030204" pitchFamily="34" charset="0"/>
            </a:endParaRPr>
          </a:p>
          <a:p>
            <a:r>
              <a:rPr lang="en-GB" sz="1200">
                <a:highlight>
                  <a:srgbClr val="FFFF00"/>
                </a:highlight>
                <a:latin typeface="Calibri" panose="020F0502020204030204" pitchFamily="34" charset="0"/>
                <a:ea typeface="Calibri" panose="020F0502020204030204" pitchFamily="34" charset="0"/>
              </a:rPr>
              <a:t>Purpose: Tracking / Trend </a:t>
            </a:r>
            <a:endParaRPr lang="en-GB" sz="1200">
              <a:effectLst/>
              <a:highlight>
                <a:srgbClr val="FFFF00"/>
              </a:highligh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91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48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highlight>
                  <a:srgbClr val="FFFF00"/>
                </a:highlight>
                <a:latin typeface="Calibri" panose="020F0502020204030204" pitchFamily="34" charset="0"/>
                <a:ea typeface="Calibri" panose="020F0502020204030204" pitchFamily="34" charset="0"/>
              </a:rPr>
              <a:t>FROM ALASTAIR: mock-up of the indicator-based section of the LU programme report – want to ensure consistency</a:t>
            </a:r>
          </a:p>
          <a:p>
            <a:endParaRPr lang="en-GB" sz="1200">
              <a:effectLst/>
              <a:highlight>
                <a:srgbClr val="FFFF00"/>
              </a:highlight>
              <a:latin typeface="Calibri" panose="020F0502020204030204" pitchFamily="34" charset="0"/>
              <a:ea typeface="Calibri" panose="020F0502020204030204" pitchFamily="34" charset="0"/>
            </a:endParaRPr>
          </a:p>
          <a:p>
            <a:r>
              <a:rPr lang="en-GB" sz="1200">
                <a:effectLst/>
                <a:highlight>
                  <a:srgbClr val="FFFF00"/>
                </a:highlight>
                <a:latin typeface="Calibri" panose="020F0502020204030204" pitchFamily="34" charset="0"/>
                <a:ea typeface="Calibri" panose="020F0502020204030204" pitchFamily="34" charset="0"/>
              </a:rPr>
              <a:t>Will need to select highlights from the longer report – 12 missions, ~9 slides</a:t>
            </a:r>
          </a:p>
          <a:p>
            <a:r>
              <a:rPr lang="en-GB" sz="1200">
                <a:effectLst/>
                <a:highlight>
                  <a:srgbClr val="FFFF00"/>
                </a:highlight>
                <a:latin typeface="Calibri" panose="020F0502020204030204" pitchFamily="34" charset="0"/>
                <a:ea typeface="Calibri" panose="020F0502020204030204" pitchFamily="34" charset="0"/>
              </a:rPr>
              <a:t>Highlight those with updates to data / change in performance</a:t>
            </a:r>
          </a:p>
          <a:p>
            <a:endParaRPr lang="en-GB" sz="1200">
              <a:effectLst/>
              <a:highlight>
                <a:srgbClr val="FFFF00"/>
              </a:highlight>
              <a:latin typeface="Calibri" panose="020F0502020204030204" pitchFamily="34" charset="0"/>
              <a:ea typeface="Calibri" panose="020F0502020204030204" pitchFamily="34" charset="0"/>
            </a:endParaRPr>
          </a:p>
          <a:p>
            <a:r>
              <a:rPr lang="en-GB" sz="1200">
                <a:effectLst/>
                <a:highlight>
                  <a:srgbClr val="FFFF00"/>
                </a:highlight>
                <a:latin typeface="Calibri" panose="020F0502020204030204" pitchFamily="34" charset="0"/>
                <a:ea typeface="Calibri" panose="020F0502020204030204" pitchFamily="34" charset="0"/>
              </a:rPr>
              <a:t>Combine benchmarking and change to one page??</a:t>
            </a:r>
          </a:p>
          <a:p>
            <a:endParaRPr lang="en-GB" sz="1200">
              <a:effectLst/>
              <a:highlight>
                <a:srgbClr val="FFFF00"/>
              </a:highlight>
              <a:latin typeface="Calibri" panose="020F0502020204030204" pitchFamily="34" charset="0"/>
              <a:ea typeface="Calibri" panose="020F0502020204030204" pitchFamily="34" charset="0"/>
            </a:endParaRPr>
          </a:p>
          <a:p>
            <a:r>
              <a:rPr lang="en-GB" sz="1200">
                <a:highlight>
                  <a:srgbClr val="FFFF00"/>
                </a:highlight>
                <a:latin typeface="Calibri" panose="020F0502020204030204" pitchFamily="34" charset="0"/>
                <a:ea typeface="Calibri" panose="020F0502020204030204" pitchFamily="34" charset="0"/>
              </a:rPr>
              <a:t>Purpose: Tracking / Trend </a:t>
            </a:r>
            <a:endParaRPr lang="en-GB" sz="1200">
              <a:effectLst/>
              <a:highlight>
                <a:srgbClr val="FFFF00"/>
              </a:highligh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89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873457"/>
            <a:ext cx="11216311" cy="5677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74867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1" y="166396"/>
            <a:ext cx="11161567"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160553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 commentary">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2" y="166397"/>
            <a:ext cx="7398554"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2041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6"/>
            <a:ext cx="3672000"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58463"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4621476" y="188999"/>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2792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67603" y="166396"/>
            <a:ext cx="7398554"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E01C6A9-259C-C321-9808-3396488B6F4E}"/>
              </a:ext>
            </a:extLst>
          </p:cNvPr>
          <p:cNvSpPr/>
          <p:nvPr userDrawn="1"/>
        </p:nvSpPr>
        <p:spPr>
          <a:xfrm>
            <a:off x="8384404" y="2341544"/>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BF516BD-34D2-C81A-3426-4860F31B360C}"/>
              </a:ext>
            </a:extLst>
          </p:cNvPr>
          <p:cNvSpPr/>
          <p:nvPr userDrawn="1"/>
        </p:nvSpPr>
        <p:spPr>
          <a:xfrm>
            <a:off x="8384404" y="166397"/>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858634"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B5C71E76-0F5C-A1CB-2714-3A055434E706}"/>
              </a:ext>
            </a:extLst>
          </p:cNvPr>
          <p:cNvSpPr/>
          <p:nvPr userDrawn="1"/>
        </p:nvSpPr>
        <p:spPr>
          <a:xfrm>
            <a:off x="4621562"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6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7599251" y="126640"/>
            <a:ext cx="4413959" cy="6439051"/>
          </a:xfrm>
          <a:prstGeom prst="roundRect">
            <a:avLst>
              <a:gd name="adj" fmla="val 101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17293" y="126641"/>
            <a:ext cx="6514021" cy="212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917293" y="2365186"/>
            <a:ext cx="6514021" cy="4218582"/>
          </a:xfrm>
          <a:prstGeom prst="roundRect">
            <a:avLst>
              <a:gd name="adj" fmla="val 10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5545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1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3838858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1795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4745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87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45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616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72100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114025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23534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238659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600773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175269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51898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954578"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328892" y="517524"/>
            <a:ext cx="7405200" cy="1065091"/>
          </a:xfrm>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1324506"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954578"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1324506"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954578"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1324506"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954578"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1324506"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886759"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625576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886759"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625576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886759"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625576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886759"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625576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Title 1">
            <a:extLst>
              <a:ext uri="{FF2B5EF4-FFF2-40B4-BE49-F238E27FC236}">
                <a16:creationId xmlns:a16="http://schemas.microsoft.com/office/drawing/2014/main" id="{9529EBA2-AF06-2F4F-27D7-B69968573F2F}"/>
              </a:ext>
            </a:extLst>
          </p:cNvPr>
          <p:cNvSpPr txBox="1">
            <a:spLocks/>
          </p:cNvSpPr>
          <p:nvPr userDrawn="1"/>
        </p:nvSpPr>
        <p:spPr>
          <a:xfrm rot="16200000">
            <a:off x="-3052798" y="3052801"/>
            <a:ext cx="6858000" cy="752400"/>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endParaRPr lang="en-GB">
              <a:solidFill>
                <a:schemeClr val="bg2"/>
              </a:solidFill>
            </a:endParaRPr>
          </a:p>
        </p:txBody>
      </p:sp>
    </p:spTree>
    <p:extLst>
      <p:ext uri="{BB962C8B-B14F-4D97-AF65-F5344CB8AC3E}">
        <p14:creationId xmlns:p14="http://schemas.microsoft.com/office/powerpoint/2010/main" val="197388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43217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163290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8475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615519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09/07/2024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875623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44589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1718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38179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065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771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highlights">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6" name="Text Placeholder 8">
            <a:extLst>
              <a:ext uri="{FF2B5EF4-FFF2-40B4-BE49-F238E27FC236}">
                <a16:creationId xmlns:a16="http://schemas.microsoft.com/office/drawing/2014/main" id="{6951D0B3-D1DE-736A-5370-3ECC8C6EB393}"/>
              </a:ext>
            </a:extLst>
          </p:cNvPr>
          <p:cNvSpPr>
            <a:spLocks noGrp="1"/>
          </p:cNvSpPr>
          <p:nvPr>
            <p:ph type="body" sz="quarter" idx="14" hasCustomPrompt="1"/>
          </p:nvPr>
        </p:nvSpPr>
        <p:spPr>
          <a:xfrm>
            <a:off x="1692000"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a:extLst>
              <a:ext uri="{FF2B5EF4-FFF2-40B4-BE49-F238E27FC236}">
                <a16:creationId xmlns:a16="http://schemas.microsoft.com/office/drawing/2014/main" id="{EA4BE194-DB2B-1D02-FB45-ABCEAD5D0311}"/>
              </a:ext>
            </a:extLst>
          </p:cNvPr>
          <p:cNvSpPr>
            <a:spLocks noGrp="1"/>
          </p:cNvSpPr>
          <p:nvPr>
            <p:ph type="body" sz="quarter" idx="15" hasCustomPrompt="1"/>
          </p:nvPr>
        </p:nvSpPr>
        <p:spPr>
          <a:xfrm>
            <a:off x="1692000"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18" name="Text Placeholder 8">
            <a:extLst>
              <a:ext uri="{FF2B5EF4-FFF2-40B4-BE49-F238E27FC236}">
                <a16:creationId xmlns:a16="http://schemas.microsoft.com/office/drawing/2014/main" id="{12B24494-25E9-FEF5-2ACD-CB25CB0AA8C3}"/>
              </a:ext>
            </a:extLst>
          </p:cNvPr>
          <p:cNvSpPr>
            <a:spLocks noGrp="1"/>
          </p:cNvSpPr>
          <p:nvPr>
            <p:ph type="body" sz="quarter" idx="16" hasCustomPrompt="1"/>
          </p:nvPr>
        </p:nvSpPr>
        <p:spPr>
          <a:xfrm>
            <a:off x="5487933"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8">
            <a:extLst>
              <a:ext uri="{FF2B5EF4-FFF2-40B4-BE49-F238E27FC236}">
                <a16:creationId xmlns:a16="http://schemas.microsoft.com/office/drawing/2014/main" id="{B362C4D3-8F37-C812-1E8F-E3E7625D6C30}"/>
              </a:ext>
            </a:extLst>
          </p:cNvPr>
          <p:cNvSpPr>
            <a:spLocks noGrp="1"/>
          </p:cNvSpPr>
          <p:nvPr>
            <p:ph type="body" sz="quarter" idx="17" hasCustomPrompt="1"/>
          </p:nvPr>
        </p:nvSpPr>
        <p:spPr>
          <a:xfrm>
            <a:off x="5487933"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0" name="Picture Placeholder 3">
            <a:extLst>
              <a:ext uri="{FF2B5EF4-FFF2-40B4-BE49-F238E27FC236}">
                <a16:creationId xmlns:a16="http://schemas.microsoft.com/office/drawing/2014/main" id="{0D92EEA2-36C8-37BA-3B4F-24FB64D45093}"/>
              </a:ext>
            </a:extLst>
          </p:cNvPr>
          <p:cNvSpPr>
            <a:spLocks noGrp="1"/>
          </p:cNvSpPr>
          <p:nvPr>
            <p:ph type="pic" sz="quarter" idx="11"/>
          </p:nvPr>
        </p:nvSpPr>
        <p:spPr>
          <a:xfrm>
            <a:off x="5714733" y="1365069"/>
            <a:ext cx="1710000" cy="1710000"/>
          </a:xfrm>
          <a:prstGeom prst="ellipse">
            <a:avLst/>
          </a:prstGeom>
          <a:solidFill>
            <a:srgbClr val="E40037"/>
          </a:solidFill>
        </p:spPr>
        <p:txBody>
          <a:bodyPr/>
          <a:lstStyle/>
          <a:p>
            <a:r>
              <a:rPr lang="en-US"/>
              <a:t>Click icon to add picture</a:t>
            </a:r>
            <a:endParaRPr lang="en-GB"/>
          </a:p>
        </p:txBody>
      </p:sp>
      <p:sp>
        <p:nvSpPr>
          <p:cNvPr id="24" name="Picture Placeholder 3">
            <a:extLst>
              <a:ext uri="{FF2B5EF4-FFF2-40B4-BE49-F238E27FC236}">
                <a16:creationId xmlns:a16="http://schemas.microsoft.com/office/drawing/2014/main" id="{CF700918-BCD0-ED66-AE29-C2B83A961B13}"/>
              </a:ext>
            </a:extLst>
          </p:cNvPr>
          <p:cNvSpPr>
            <a:spLocks noGrp="1"/>
          </p:cNvSpPr>
          <p:nvPr>
            <p:ph type="pic" sz="quarter" idx="18"/>
          </p:nvPr>
        </p:nvSpPr>
        <p:spPr>
          <a:xfrm>
            <a:off x="1918800" y="1365069"/>
            <a:ext cx="1710000" cy="1710000"/>
          </a:xfrm>
          <a:prstGeom prst="ellipse">
            <a:avLst/>
          </a:prstGeom>
          <a:solidFill>
            <a:srgbClr val="E40037"/>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0E5B439C-A7FB-0516-F23E-70CE634A77AA}"/>
              </a:ext>
            </a:extLst>
          </p:cNvPr>
          <p:cNvSpPr>
            <a:spLocks noGrp="1"/>
          </p:cNvSpPr>
          <p:nvPr>
            <p:ph type="body" sz="quarter" idx="19" hasCustomPrompt="1"/>
          </p:nvPr>
        </p:nvSpPr>
        <p:spPr>
          <a:xfrm>
            <a:off x="9283866"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8">
            <a:extLst>
              <a:ext uri="{FF2B5EF4-FFF2-40B4-BE49-F238E27FC236}">
                <a16:creationId xmlns:a16="http://schemas.microsoft.com/office/drawing/2014/main" id="{D7158382-C05E-558D-5B6C-2AF3C518AF27}"/>
              </a:ext>
            </a:extLst>
          </p:cNvPr>
          <p:cNvSpPr>
            <a:spLocks noGrp="1"/>
          </p:cNvSpPr>
          <p:nvPr>
            <p:ph type="body" sz="quarter" idx="20" hasCustomPrompt="1"/>
          </p:nvPr>
        </p:nvSpPr>
        <p:spPr>
          <a:xfrm>
            <a:off x="9283866"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7" name="Picture Placeholder 3">
            <a:extLst>
              <a:ext uri="{FF2B5EF4-FFF2-40B4-BE49-F238E27FC236}">
                <a16:creationId xmlns:a16="http://schemas.microsoft.com/office/drawing/2014/main" id="{187BE89C-A2B2-8BBF-D2FB-A92CC3F3A9CC}"/>
              </a:ext>
            </a:extLst>
          </p:cNvPr>
          <p:cNvSpPr>
            <a:spLocks noGrp="1"/>
          </p:cNvSpPr>
          <p:nvPr>
            <p:ph type="pic" sz="quarter" idx="21"/>
          </p:nvPr>
        </p:nvSpPr>
        <p:spPr>
          <a:xfrm>
            <a:off x="9510666" y="1365069"/>
            <a:ext cx="1710000" cy="1710000"/>
          </a:xfrm>
          <a:prstGeom prst="ellipse">
            <a:avLst/>
          </a:prstGeom>
          <a:solidFill>
            <a:srgbClr val="E40037"/>
          </a:solidFill>
        </p:spPr>
        <p:txBody>
          <a:bodyPr/>
          <a:lstStyle/>
          <a:p>
            <a:r>
              <a:rPr lang="en-US"/>
              <a:t>Click icon to add picture</a:t>
            </a:r>
            <a:endParaRPr lang="en-GB"/>
          </a:p>
        </p:txBody>
      </p:sp>
    </p:spTree>
    <p:extLst>
      <p:ext uri="{BB962C8B-B14F-4D97-AF65-F5344CB8AC3E}">
        <p14:creationId xmlns:p14="http://schemas.microsoft.com/office/powerpoint/2010/main" val="49402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854451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62447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427469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1623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553388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41750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9083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052218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6231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18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979C1663-75DE-8DBD-C1A3-2762A0B7277C}"/>
              </a:ext>
            </a:extLst>
          </p:cNvPr>
          <p:cNvSpPr/>
          <p:nvPr userDrawn="1"/>
        </p:nvSpPr>
        <p:spPr>
          <a:xfrm>
            <a:off x="8384489"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989E23F4-5644-931C-B2C7-EF262ED23788}"/>
              </a:ext>
            </a:extLst>
          </p:cNvPr>
          <p:cNvSpPr/>
          <p:nvPr userDrawn="1"/>
        </p:nvSpPr>
        <p:spPr>
          <a:xfrm>
            <a:off x="8384403"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D348E3E6-7312-5DDE-49E4-CAE53B86B48D}"/>
              </a:ext>
            </a:extLst>
          </p:cNvPr>
          <p:cNvSpPr/>
          <p:nvPr userDrawn="1"/>
        </p:nvSpPr>
        <p:spPr>
          <a:xfrm>
            <a:off x="858634"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8657E711-7E5A-8591-B0AA-D7C44412EF8E}"/>
              </a:ext>
            </a:extLst>
          </p:cNvPr>
          <p:cNvSpPr/>
          <p:nvPr userDrawn="1"/>
        </p:nvSpPr>
        <p:spPr>
          <a:xfrm>
            <a:off x="4621562"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13E85200-57B6-6B20-8FF5-FAC31DA9BC4F}"/>
              </a:ext>
            </a:extLst>
          </p:cNvPr>
          <p:cNvSpPr/>
          <p:nvPr userDrawn="1"/>
        </p:nvSpPr>
        <p:spPr>
          <a:xfrm>
            <a:off x="858463" y="166397"/>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F4EA9083-A689-1B77-9ABF-5A4C52BD42D5}"/>
              </a:ext>
            </a:extLst>
          </p:cNvPr>
          <p:cNvSpPr/>
          <p:nvPr userDrawn="1"/>
        </p:nvSpPr>
        <p:spPr>
          <a:xfrm>
            <a:off x="4621476"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44548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16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2E6F-DD82-94EF-477B-F3F0D6CD9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68DAE5-8C38-29CF-2A6D-22F5A54F6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6BE993-AFFC-C9FD-E439-277968F84953}"/>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3E068EC5-A980-E2A5-FA57-03275F94B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68024-7C8C-A1ED-5421-52830090E3B1}"/>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115838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9552-F62C-0623-7FB4-5D8699D459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B25950-8183-37E8-8BF6-A4F408E7F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AE411A-ABA7-01BA-B934-D5B07BB8FEBD}"/>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B47F865A-C569-38BB-A285-3690F5611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2D7FA-C2AA-C7A6-F0A8-5E36A0D35B72}"/>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2186077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F6D8-3B72-B153-F1C0-D4973B485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7A0A23-D084-D23E-DDAA-5CE4381F0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D7847-18EE-976D-C806-1055FAE82C23}"/>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FD880EA2-180A-F6F4-5DEE-42350F252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FBC00-3BB9-3051-4A9D-1F570A92060D}"/>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3743224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4F16-58B1-19AC-8EE9-C1CBD9787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1D71A0-0BFE-E445-00E3-133175F66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25AD0D-75B3-1489-CE50-A7713A31F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95964A-2339-DDF3-55F3-43E1B757EDBF}"/>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6" name="Footer Placeholder 5">
            <a:extLst>
              <a:ext uri="{FF2B5EF4-FFF2-40B4-BE49-F238E27FC236}">
                <a16:creationId xmlns:a16="http://schemas.microsoft.com/office/drawing/2014/main" id="{F57D422A-8A82-6930-C2EA-6AF51E3DCB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E2F745-3496-936F-26B8-5CC8FC7216C2}"/>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4234655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EC67-9279-36DE-7BE1-D872DC225B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A19F13-F172-55AF-7CF2-59F27B331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87143-03D4-47EB-FD12-A9CCEF9D0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A5580-DE56-CF7C-25AA-544A145E3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541DD-F1A1-E8F9-701D-A304CB00E1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E3ABD8-AF7B-0CCD-7294-DE5E848348EE}"/>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8" name="Footer Placeholder 7">
            <a:extLst>
              <a:ext uri="{FF2B5EF4-FFF2-40B4-BE49-F238E27FC236}">
                <a16:creationId xmlns:a16="http://schemas.microsoft.com/office/drawing/2014/main" id="{72A9F7B7-A635-EA80-92CB-24F498618A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A7394A-9C81-AF77-BE48-A14D8D8F2EAF}"/>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2370706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4D0C-EFD2-1A53-2168-0D519936A8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33ADFF-349F-F388-A3EC-674686C67BA4}"/>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4" name="Footer Placeholder 3">
            <a:extLst>
              <a:ext uri="{FF2B5EF4-FFF2-40B4-BE49-F238E27FC236}">
                <a16:creationId xmlns:a16="http://schemas.microsoft.com/office/drawing/2014/main" id="{BD81A349-D41C-6E0E-64E5-3A7017FFD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C71346-5879-99F1-92C1-6C58604C08A9}"/>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1526318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1CD6A-48CD-7C44-52A5-8121AF35EAE3}"/>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3" name="Footer Placeholder 2">
            <a:extLst>
              <a:ext uri="{FF2B5EF4-FFF2-40B4-BE49-F238E27FC236}">
                <a16:creationId xmlns:a16="http://schemas.microsoft.com/office/drawing/2014/main" id="{F993CA96-2B29-3BE0-4BBB-A95E622840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C99AAA-AE0F-B6F5-46D6-EDE8677744C6}"/>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1810151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A282-E925-5504-A1A0-8A79C8076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29BC95-8044-0E2C-EF59-A7DD3A2B5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D9C65-6DE8-4973-2A0B-AB2B04294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491F1-B012-D880-5EA8-69CD4782C894}"/>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6" name="Footer Placeholder 5">
            <a:extLst>
              <a:ext uri="{FF2B5EF4-FFF2-40B4-BE49-F238E27FC236}">
                <a16:creationId xmlns:a16="http://schemas.microsoft.com/office/drawing/2014/main" id="{1CD40CBA-4E2C-8D5D-D9FF-D3551C458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9FC4E-1493-A1DA-9694-CE5C76CE457F}"/>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1595878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0FA3-0FF1-57A2-B375-DB4922B1F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DB6B6D-80C0-36FA-A23D-2771781C2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50C2CE-49C2-FF66-2EF4-015481CF3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915AE-5B3C-2E35-75B4-BE2758E8B8AE}"/>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6" name="Footer Placeholder 5">
            <a:extLst>
              <a:ext uri="{FF2B5EF4-FFF2-40B4-BE49-F238E27FC236}">
                <a16:creationId xmlns:a16="http://schemas.microsoft.com/office/drawing/2014/main" id="{59829371-A102-2BC2-181B-0C52665AA4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75B5D-670C-BA55-21A0-68C1FE9D2802}"/>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41009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72934"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555E655-2EDB-A3C0-E52E-30C90BF81C07}"/>
              </a:ext>
            </a:extLst>
          </p:cNvPr>
          <p:cNvSpPr/>
          <p:nvPr userDrawn="1"/>
        </p:nvSpPr>
        <p:spPr>
          <a:xfrm>
            <a:off x="6548178"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6373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7477-9DDA-25AF-637A-84BA05E611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B0BAC4-262E-6C5F-1640-21199A90E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C02C0-BC37-8B16-2364-BC6D7F11DDB9}"/>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9A6A191F-6E63-F2C6-57CA-DEB0279EC5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CFF2C1-DE03-42F5-6D56-FE38E1672C24}"/>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2848966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0065B-1FEF-41B1-86C7-85FCEA05A8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C8977E-D738-DB66-A43B-138E935CE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A82C6-812B-F36D-4D7E-38B697205E7C}"/>
              </a:ext>
            </a:extLst>
          </p:cNvPr>
          <p:cNvSpPr>
            <a:spLocks noGrp="1"/>
          </p:cNvSpPr>
          <p:nvPr>
            <p:ph type="dt" sz="half" idx="10"/>
          </p:nvPr>
        </p:nvSpPr>
        <p:spPr/>
        <p:txBody>
          <a:body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879D5C5A-2A31-3776-AFDC-54CFF5B90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491D7-EFD6-0CFC-B69E-80B97B1E551D}"/>
              </a:ext>
            </a:extLst>
          </p:cNvPr>
          <p:cNvSpPr>
            <a:spLocks noGrp="1"/>
          </p:cNvSpPr>
          <p:nvPr>
            <p:ph type="sldNum" sz="quarter" idx="12"/>
          </p:nvPr>
        </p:nvSpPr>
        <p:spPr/>
        <p:txBody>
          <a:bodyPr/>
          <a:lstStyle/>
          <a:p>
            <a:fld id="{F849A261-7D00-4277-B8EF-E72F9EC8E228}" type="slidenum">
              <a:rPr lang="en-GB" smtClean="0"/>
              <a:t>‹#›</a:t>
            </a:fld>
            <a:endParaRPr lang="en-GB"/>
          </a:p>
        </p:txBody>
      </p:sp>
    </p:spTree>
    <p:extLst>
      <p:ext uri="{BB962C8B-B14F-4D97-AF65-F5344CB8AC3E}">
        <p14:creationId xmlns:p14="http://schemas.microsoft.com/office/powerpoint/2010/main" val="290722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1" y="900752"/>
            <a:ext cx="7415993"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6" y="900752"/>
            <a:ext cx="3672000"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14466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5"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CB5B99E2-9FE4-8070-2FD9-604F70305F65}"/>
              </a:ext>
            </a:extLst>
          </p:cNvPr>
          <p:cNvSpPr/>
          <p:nvPr userDrawn="1"/>
        </p:nvSpPr>
        <p:spPr>
          <a:xfrm>
            <a:off x="6492240"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0397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1384664"/>
            <a:ext cx="11216311"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82699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09/07/2024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808359147"/>
      </p:ext>
    </p:extLst>
  </p:cSld>
  <p:clrMap bg1="lt1" tx1="dk1" bg2="lt2" tx2="dk2" accent1="accent1" accent2="accent2" accent3="accent3" accent4="accent4" accent5="accent5" accent6="accent6" hlink="hlink" folHlink="folHlink"/>
  <p:sldLayoutIdLst>
    <p:sldLayoutId id="2147483739" r:id="rId1"/>
    <p:sldLayoutId id="2147483671" r:id="rId2"/>
    <p:sldLayoutId id="2147483690" r:id="rId3"/>
    <p:sldLayoutId id="2147483695" r:id="rId4"/>
    <p:sldLayoutId id="2147483674" r:id="rId5"/>
    <p:sldLayoutId id="2147483705" r:id="rId6"/>
    <p:sldLayoutId id="2147483702" r:id="rId7"/>
    <p:sldLayoutId id="2147483703" r:id="rId8"/>
    <p:sldLayoutId id="2147483709" r:id="rId9"/>
    <p:sldLayoutId id="2147483710" r:id="rId10"/>
    <p:sldLayoutId id="2147483696" r:id="rId11"/>
    <p:sldLayoutId id="2147483697" r:id="rId12"/>
    <p:sldLayoutId id="2147483699" r:id="rId13"/>
    <p:sldLayoutId id="2147483698" r:id="rId14"/>
    <p:sldLayoutId id="2147483704" r:id="rId15"/>
    <p:sldLayoutId id="2147483694" r:id="rId16"/>
    <p:sldLayoutId id="2147483706" r:id="rId17"/>
    <p:sldLayoutId id="2147483707" r:id="rId18"/>
    <p:sldLayoutId id="2147483708" r:id="rId19"/>
    <p:sldLayoutId id="2147483693" r:id="rId20"/>
    <p:sldLayoutId id="2147483740" r:id="rId21"/>
    <p:sldLayoutId id="2147483753" r:id="rId22"/>
    <p:sldLayoutId id="2147483754" r:id="rId23"/>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09/07/2024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41406424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32DEA-6495-7BED-4201-F350967D9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0C3518-9646-12F0-71AF-0FBD6C92D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42DB8-B521-971C-A084-CAF0E8B4F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A12A4-875A-40CE-81FA-78E32CE41474}" type="datetimeFigureOut">
              <a:rPr lang="en-GB" smtClean="0"/>
              <a:t>09/07/2024</a:t>
            </a:fld>
            <a:endParaRPr lang="en-GB"/>
          </a:p>
        </p:txBody>
      </p:sp>
      <p:sp>
        <p:nvSpPr>
          <p:cNvPr id="5" name="Footer Placeholder 4">
            <a:extLst>
              <a:ext uri="{FF2B5EF4-FFF2-40B4-BE49-F238E27FC236}">
                <a16:creationId xmlns:a16="http://schemas.microsoft.com/office/drawing/2014/main" id="{D0B74061-CFDF-DFB7-8ED0-A30331EEF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66FF38-879F-0420-1AFF-6E5531A48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9A261-7D00-4277-B8EF-E72F9EC8E228}" type="slidenum">
              <a:rPr lang="en-GB" smtClean="0"/>
              <a:t>‹#›</a:t>
            </a:fld>
            <a:endParaRPr lang="en-GB"/>
          </a:p>
        </p:txBody>
      </p:sp>
    </p:spTree>
    <p:extLst>
      <p:ext uri="{BB962C8B-B14F-4D97-AF65-F5344CB8AC3E}">
        <p14:creationId xmlns:p14="http://schemas.microsoft.com/office/powerpoint/2010/main" val="422562434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chart" Target="../charts/chart13.xml"/><Relationship Id="rId9" Type="http://schemas.openxmlformats.org/officeDocument/2006/relationships/image" Target="../media/image76.png"/><Relationship Id="rId14" Type="http://schemas.openxmlformats.org/officeDocument/2006/relationships/image" Target="../media/image81.svg"/></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83.emf"/></Relationships>
</file>

<file path=ppt/slides/_rels/slide16.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42.xml"/><Relationship Id="rId7" Type="http://schemas.openxmlformats.org/officeDocument/2006/relationships/image" Target="../media/image85.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4.png"/><Relationship Id="rId5" Type="http://schemas.openxmlformats.org/officeDocument/2006/relationships/hyperlink" Target="https://oflog.data.gov.uk/?" TargetMode="External"/><Relationship Id="rId4" Type="http://schemas.openxmlformats.org/officeDocument/2006/relationships/slide" Target="slide43.xml"/></Relationships>
</file>

<file path=ppt/slides/_rels/slide1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20.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svg"/><Relationship Id="rId7" Type="http://schemas.openxmlformats.org/officeDocument/2006/relationships/image" Target="../media/image101.svg"/><Relationship Id="rId2" Type="http://schemas.openxmlformats.org/officeDocument/2006/relationships/image" Target="../media/image96.png"/><Relationship Id="rId1" Type="http://schemas.openxmlformats.org/officeDocument/2006/relationships/slideLayout" Target="../slideLayouts/slideLayout20.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 Id="rId9" Type="http://schemas.openxmlformats.org/officeDocument/2006/relationships/image" Target="../media/image103.svg"/></Relationships>
</file>

<file path=ppt/slides/_rels/slide1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3" Type="http://schemas.openxmlformats.org/officeDocument/2006/relationships/image" Target="../media/image67.png"/><Relationship Id="rId7" Type="http://schemas.openxmlformats.org/officeDocument/2006/relationships/image" Target="../media/image105.svg"/><Relationship Id="rId12"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69.svg"/><Relationship Id="rId10" Type="http://schemas.openxmlformats.org/officeDocument/2006/relationships/image" Target="../media/image108.png"/><Relationship Id="rId4" Type="http://schemas.openxmlformats.org/officeDocument/2006/relationships/image" Target="../media/image68.png"/><Relationship Id="rId9" Type="http://schemas.openxmlformats.org/officeDocument/2006/relationships/image" Target="../media/image107.sv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8.xml"/><Relationship Id="rId2" Type="http://schemas.openxmlformats.org/officeDocument/2006/relationships/notesSlide" Target="../notesSlides/notesSlide1.xml"/><Relationship Id="rId16" Type="http://schemas.openxmlformats.org/officeDocument/2006/relationships/slide" Target="slide19.xml"/><Relationship Id="rId20" Type="http://schemas.openxmlformats.org/officeDocument/2006/relationships/slide" Target="slide41.xml"/><Relationship Id="rId1" Type="http://schemas.openxmlformats.org/officeDocument/2006/relationships/slideLayout" Target="../slideLayouts/slideLayout16.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chart" Target="../charts/chart19.xml"/><Relationship Id="rId3" Type="http://schemas.openxmlformats.org/officeDocument/2006/relationships/image" Target="../media/image112.png"/><Relationship Id="rId7" Type="http://schemas.openxmlformats.org/officeDocument/2006/relationships/chart" Target="../charts/chart15.xml"/><Relationship Id="rId12"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15.svg"/><Relationship Id="rId11" Type="http://schemas.openxmlformats.org/officeDocument/2006/relationships/image" Target="../media/image117.svg"/><Relationship Id="rId5" Type="http://schemas.openxmlformats.org/officeDocument/2006/relationships/image" Target="../media/image114.png"/><Relationship Id="rId10" Type="http://schemas.openxmlformats.org/officeDocument/2006/relationships/image" Target="../media/image116.png"/><Relationship Id="rId4" Type="http://schemas.openxmlformats.org/officeDocument/2006/relationships/image" Target="../media/image113.svg"/><Relationship Id="rId9"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0.xml"/><Relationship Id="rId5" Type="http://schemas.openxmlformats.org/officeDocument/2006/relationships/image" Target="../media/image119.svg"/><Relationship Id="rId4"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chart" Target="../charts/chart22.xml"/><Relationship Id="rId7" Type="http://schemas.openxmlformats.org/officeDocument/2006/relationships/image" Target="../media/image123.png"/><Relationship Id="rId12" Type="http://schemas.openxmlformats.org/officeDocument/2006/relationships/image" Target="../media/image128.sv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22.sv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svg"/><Relationship Id="rId4" Type="http://schemas.openxmlformats.org/officeDocument/2006/relationships/image" Target="../media/image120.emf"/><Relationship Id="rId9" Type="http://schemas.openxmlformats.org/officeDocument/2006/relationships/image" Target="../media/image125.png"/></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chart" Target="../charts/chart26.xml"/><Relationship Id="rId5" Type="http://schemas.openxmlformats.org/officeDocument/2006/relationships/image" Target="../media/image126.svg"/><Relationship Id="rId4" Type="http://schemas.openxmlformats.org/officeDocument/2006/relationships/image" Target="../media/image125.png"/></Relationships>
</file>

<file path=ppt/slides/_rels/slide25.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chart" Target="../charts/chart27.xml"/><Relationship Id="rId7" Type="http://schemas.openxmlformats.org/officeDocument/2006/relationships/image" Target="../media/image132.svg"/><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131.png"/><Relationship Id="rId5" Type="http://schemas.openxmlformats.org/officeDocument/2006/relationships/image" Target="../media/image130.svg"/><Relationship Id="rId4" Type="http://schemas.openxmlformats.org/officeDocument/2006/relationships/image" Target="../media/image129.png"/><Relationship Id="rId9" Type="http://schemas.openxmlformats.org/officeDocument/2006/relationships/image" Target="../media/image134.svg"/></Relationships>
</file>

<file path=ppt/slides/_rels/slide26.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svg"/><Relationship Id="rId18" Type="http://schemas.openxmlformats.org/officeDocument/2006/relationships/image" Target="../media/image149.png"/><Relationship Id="rId3" Type="http://schemas.openxmlformats.org/officeDocument/2006/relationships/image" Target="../media/image136.svg"/><Relationship Id="rId7" Type="http://schemas.openxmlformats.org/officeDocument/2006/relationships/image" Target="../media/image140.svg"/><Relationship Id="rId12" Type="http://schemas.openxmlformats.org/officeDocument/2006/relationships/image" Target="../media/image145.png"/><Relationship Id="rId17" Type="http://schemas.openxmlformats.org/officeDocument/2006/relationships/image" Target="../media/image27.svg"/><Relationship Id="rId2" Type="http://schemas.openxmlformats.org/officeDocument/2006/relationships/image" Target="../media/image135.png"/><Relationship Id="rId16"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139.png"/><Relationship Id="rId11" Type="http://schemas.openxmlformats.org/officeDocument/2006/relationships/image" Target="../media/image144.svg"/><Relationship Id="rId5" Type="http://schemas.openxmlformats.org/officeDocument/2006/relationships/image" Target="../media/image138.svg"/><Relationship Id="rId15" Type="http://schemas.openxmlformats.org/officeDocument/2006/relationships/image" Target="../media/image148.svg"/><Relationship Id="rId10" Type="http://schemas.openxmlformats.org/officeDocument/2006/relationships/image" Target="../media/image143.png"/><Relationship Id="rId19" Type="http://schemas.openxmlformats.org/officeDocument/2006/relationships/image" Target="../media/image150.svg"/><Relationship Id="rId4" Type="http://schemas.openxmlformats.org/officeDocument/2006/relationships/image" Target="../media/image137.png"/><Relationship Id="rId9" Type="http://schemas.openxmlformats.org/officeDocument/2006/relationships/image" Target="../media/image142.svg"/><Relationship Id="rId14" Type="http://schemas.openxmlformats.org/officeDocument/2006/relationships/image" Target="../media/image147.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58.svg"/><Relationship Id="rId5" Type="http://schemas.openxmlformats.org/officeDocument/2006/relationships/image" Target="../media/image157.png"/><Relationship Id="rId4" Type="http://schemas.openxmlformats.org/officeDocument/2006/relationships/image" Target="../media/image156.svg"/></Relationships>
</file>

<file path=ppt/slides/_rels/slide4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162.svg"/><Relationship Id="rId5" Type="http://schemas.openxmlformats.org/officeDocument/2006/relationships/image" Target="../media/image161.png"/><Relationship Id="rId4" Type="http://schemas.openxmlformats.org/officeDocument/2006/relationships/image" Target="../media/image160.svg"/></Relationships>
</file>

<file path=ppt/slides/_rels/slide4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hyperlink" Target="mailto:Louisa.Thomas@essex.gov.uk" TargetMode="External"/><Relationship Id="rId7" Type="http://schemas.openxmlformats.org/officeDocument/2006/relationships/hyperlink" Target="https://www.facebook.com/essexcountycouncil" TargetMode="External"/><Relationship Id="rId2" Type="http://schemas.openxmlformats.org/officeDocument/2006/relationships/hyperlink" Target="mailto:Duncan.Taylor@essex.gov.uk" TargetMode="External"/><Relationship Id="rId1" Type="http://schemas.openxmlformats.org/officeDocument/2006/relationships/slideLayout" Target="../slideLayouts/slideLayout47.xml"/><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hyperlink" Target="https://twitter.com/Essex_CC" TargetMode="External"/><Relationship Id="rId9" Type="http://schemas.openxmlformats.org/officeDocument/2006/relationships/image" Target="../media/image166.sv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43.svg"/><Relationship Id="rId4" Type="http://schemas.openxmlformats.org/officeDocument/2006/relationships/image" Target="../media/image55.sv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0.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chart" Target="../charts/chart4.xml"/><Relationship Id="rId4" Type="http://schemas.openxmlformats.org/officeDocument/2006/relationships/image" Target="../media/image61.svg"/><Relationship Id="rId9"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chart" Target="../charts/chart5.xml"/><Relationship Id="rId5" Type="http://schemas.openxmlformats.org/officeDocument/2006/relationships/image" Target="../media/image66.sv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6865F-1E03-265C-9306-9D6D4172F2D0}"/>
              </a:ext>
            </a:extLst>
          </p:cNvPr>
          <p:cNvSpPr/>
          <p:nvPr/>
        </p:nvSpPr>
        <p:spPr>
          <a:xfrm>
            <a:off x="1" y="0"/>
            <a:ext cx="12191999" cy="6843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Sea of hands in the middle">
            <a:extLst>
              <a:ext uri="{FF2B5EF4-FFF2-40B4-BE49-F238E27FC236}">
                <a16:creationId xmlns:a16="http://schemas.microsoft.com/office/drawing/2014/main" id="{F506D761-1F25-2CBF-B66B-83B5FF505775}"/>
              </a:ext>
            </a:extLst>
          </p:cNvPr>
          <p:cNvPicPr>
            <a:picLocks noChangeAspect="1"/>
          </p:cNvPicPr>
          <p:nvPr/>
        </p:nvPicPr>
        <p:blipFill rotWithShape="1">
          <a:blip r:embed="rId2">
            <a:extLst>
              <a:ext uri="{28A0092B-C50C-407E-A947-70E740481C1C}">
                <a14:useLocalDpi xmlns:a14="http://schemas.microsoft.com/office/drawing/2010/main" val="0"/>
              </a:ext>
            </a:extLst>
          </a:blip>
          <a:srcRect l="-4911" t="13449" r="11969" b="15112"/>
          <a:stretch/>
        </p:blipFill>
        <p:spPr>
          <a:xfrm>
            <a:off x="-791812" y="-47625"/>
            <a:ext cx="13060012" cy="6905625"/>
          </a:xfrm>
          <a:prstGeom prst="rect">
            <a:avLst/>
          </a:prstGeom>
        </p:spPr>
      </p:pic>
      <p:sp>
        <p:nvSpPr>
          <p:cNvPr id="14" name="Rectangle 13">
            <a:extLst>
              <a:ext uri="{FF2B5EF4-FFF2-40B4-BE49-F238E27FC236}">
                <a16:creationId xmlns:a16="http://schemas.microsoft.com/office/drawing/2014/main" id="{CB190F3E-8A86-E79D-6E56-975805CC7826}"/>
              </a:ext>
            </a:extLst>
          </p:cNvPr>
          <p:cNvSpPr/>
          <p:nvPr/>
        </p:nvSpPr>
        <p:spPr>
          <a:xfrm>
            <a:off x="-101967" y="-47625"/>
            <a:ext cx="5794004" cy="6905625"/>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B122B09-22E7-08F6-046E-BCCDF0E6D427}"/>
              </a:ext>
            </a:extLst>
          </p:cNvPr>
          <p:cNvSpPr/>
          <p:nvPr/>
        </p:nvSpPr>
        <p:spPr>
          <a:xfrm>
            <a:off x="-101967" y="5963807"/>
            <a:ext cx="12370167" cy="901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37489AB-DCE9-D6D3-DBCA-F5194C15AD74}"/>
              </a:ext>
            </a:extLst>
          </p:cNvPr>
          <p:cNvPicPr>
            <a:picLocks noChangeAspect="1"/>
          </p:cNvPicPr>
          <p:nvPr/>
        </p:nvPicPr>
        <p:blipFill>
          <a:blip r:embed="rId3"/>
          <a:stretch>
            <a:fillRect/>
          </a:stretch>
        </p:blipFill>
        <p:spPr>
          <a:xfrm>
            <a:off x="9176286" y="6057287"/>
            <a:ext cx="3053814" cy="714375"/>
          </a:xfrm>
          <a:prstGeom prst="rect">
            <a:avLst/>
          </a:prstGeom>
        </p:spPr>
      </p:pic>
      <p:sp>
        <p:nvSpPr>
          <p:cNvPr id="16" name="TextBox 15">
            <a:extLst>
              <a:ext uri="{FF2B5EF4-FFF2-40B4-BE49-F238E27FC236}">
                <a16:creationId xmlns:a16="http://schemas.microsoft.com/office/drawing/2014/main" id="{E3728E4A-6818-4FAC-03B0-12181E1D15E9}"/>
              </a:ext>
            </a:extLst>
          </p:cNvPr>
          <p:cNvSpPr txBox="1"/>
          <p:nvPr/>
        </p:nvSpPr>
        <p:spPr>
          <a:xfrm>
            <a:off x="356992" y="352817"/>
            <a:ext cx="5411244" cy="1691014"/>
          </a:xfrm>
          <a:prstGeom prst="rect">
            <a:avLst/>
          </a:prstGeom>
          <a:noFill/>
        </p:spPr>
        <p:txBody>
          <a:bodyPr wrap="square" lIns="0" tIns="0" rIns="0" bIns="0" rtlCol="0">
            <a:noAutofit/>
          </a:bodyPr>
          <a:lstStyle/>
          <a:p>
            <a:pPr>
              <a:spcAft>
                <a:spcPts val="1134"/>
              </a:spcAft>
            </a:pPr>
            <a:r>
              <a:rPr lang="en-GB" sz="6600" b="1">
                <a:solidFill>
                  <a:schemeClr val="bg1"/>
                </a:solidFill>
                <a:latin typeface="Aptos Black" panose="020B0004020202020204" pitchFamily="34" charset="0"/>
                <a:ea typeface="ADLaM Display" panose="020B0604020202020204" pitchFamily="2" charset="0"/>
                <a:cs typeface="ADLaM Display" panose="020B0604020202020204" pitchFamily="2" charset="0"/>
              </a:rPr>
              <a:t>Corporate Performance Report</a:t>
            </a:r>
          </a:p>
          <a:p>
            <a:pPr>
              <a:spcAft>
                <a:spcPts val="1134"/>
              </a:spcAft>
            </a:pPr>
            <a:r>
              <a:rPr lang="en-GB" sz="2800" b="1">
                <a:solidFill>
                  <a:schemeClr val="bg1"/>
                </a:solidFill>
                <a:latin typeface="Aptos Black" panose="020B0004020202020204" pitchFamily="34" charset="0"/>
                <a:cs typeface="Aharoni" panose="020B0604020202020204" pitchFamily="2" charset="-79"/>
              </a:rPr>
              <a:t>Quarter 2: July – September 2023-24</a:t>
            </a:r>
          </a:p>
          <a:p>
            <a:r>
              <a:rPr lang="en-GB" sz="1600">
                <a:solidFill>
                  <a:schemeClr val="bg1"/>
                </a:solidFill>
                <a:latin typeface="Aptos Black" panose="020B0004020202020204" pitchFamily="34" charset="0"/>
              </a:rPr>
              <a:t>Performance and Business Intelligence, </a:t>
            </a:r>
          </a:p>
          <a:p>
            <a:r>
              <a:rPr lang="en-GB" sz="1600">
                <a:solidFill>
                  <a:schemeClr val="bg1"/>
                </a:solidFill>
                <a:latin typeface="Aptos Black" panose="020B0004020202020204" pitchFamily="34" charset="0"/>
              </a:rPr>
              <a:t>Corporate Team</a:t>
            </a:r>
          </a:p>
          <a:p>
            <a:endParaRPr lang="en-GB" sz="1600">
              <a:solidFill>
                <a:schemeClr val="bg1"/>
              </a:solidFill>
              <a:latin typeface="Aptos Black" panose="020B0004020202020204" pitchFamily="34" charset="0"/>
            </a:endParaRPr>
          </a:p>
          <a:p>
            <a:r>
              <a:rPr lang="en-GB" sz="1600">
                <a:solidFill>
                  <a:schemeClr val="bg1"/>
                </a:solidFill>
                <a:latin typeface="Aptos Black" panose="020B0004020202020204" pitchFamily="34" charset="0"/>
              </a:rPr>
              <a:t>Policy Unit</a:t>
            </a:r>
          </a:p>
          <a:p>
            <a:pPr>
              <a:spcAft>
                <a:spcPts val="1134"/>
              </a:spcAft>
            </a:pPr>
            <a:endParaRPr lang="en-GB" sz="2800" b="1">
              <a:solidFill>
                <a:schemeClr val="bg1"/>
              </a:solidFill>
              <a:latin typeface="+mj-lt"/>
              <a:cs typeface="Aharoni" panose="020B0604020202020204" pitchFamily="2" charset="-79"/>
            </a:endParaRPr>
          </a:p>
        </p:txBody>
      </p:sp>
    </p:spTree>
    <p:extLst>
      <p:ext uri="{BB962C8B-B14F-4D97-AF65-F5344CB8AC3E}">
        <p14:creationId xmlns:p14="http://schemas.microsoft.com/office/powerpoint/2010/main" val="8875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1978F09-E87F-8AD0-C34F-175A820D21F4}"/>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j-ea"/>
                <a:cs typeface="+mj-cs"/>
              </a:rPr>
              <a:t>Levelling Up Progress Q3</a:t>
            </a:r>
          </a:p>
        </p:txBody>
      </p:sp>
      <p:sp>
        <p:nvSpPr>
          <p:cNvPr id="44" name="Rectangle: Top Corners Rounded 43">
            <a:extLst>
              <a:ext uri="{FF2B5EF4-FFF2-40B4-BE49-F238E27FC236}">
                <a16:creationId xmlns:a16="http://schemas.microsoft.com/office/drawing/2014/main" id="{C9275041-2799-4D06-483F-7270C8EBADA3}"/>
              </a:ext>
            </a:extLst>
          </p:cNvPr>
          <p:cNvSpPr/>
          <p:nvPr/>
        </p:nvSpPr>
        <p:spPr>
          <a:xfrm>
            <a:off x="880408" y="1400626"/>
            <a:ext cx="5572321" cy="384285"/>
          </a:xfrm>
          <a:prstGeom prst="round2Same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84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Latest data (Oct ’23)</a:t>
            </a:r>
          </a:p>
        </p:txBody>
      </p:sp>
      <p:sp>
        <p:nvSpPr>
          <p:cNvPr id="48" name="TextBox 47">
            <a:extLst>
              <a:ext uri="{FF2B5EF4-FFF2-40B4-BE49-F238E27FC236}">
                <a16:creationId xmlns:a16="http://schemas.microsoft.com/office/drawing/2014/main" id="{11336EC5-91B8-775A-12ED-9698CB044A12}"/>
              </a:ext>
            </a:extLst>
          </p:cNvPr>
          <p:cNvSpPr txBox="1"/>
          <p:nvPr/>
        </p:nvSpPr>
        <p:spPr>
          <a:xfrm>
            <a:off x="917625" y="379186"/>
            <a:ext cx="11190562" cy="707886"/>
          </a:xfrm>
          <a:prstGeom prst="rect">
            <a:avLst/>
          </a:prstGeom>
          <a:noFill/>
          <a:ln>
            <a:noFill/>
          </a:ln>
        </p:spPr>
        <p:txBody>
          <a:bodyPr wrap="square" rtlCol="0">
            <a:spAutoFit/>
          </a:bodyPr>
          <a:lstStyle/>
          <a:p>
            <a:pPr marL="0" marR="0" lvl="0" indent="0" algn="ctr" defTabSz="968463" rtl="0" eaLnBrk="1" fontAlgn="auto" latinLnBrk="0" hangingPunct="1">
              <a:lnSpc>
                <a:spcPct val="100000"/>
              </a:lnSpc>
              <a:spcBef>
                <a:spcPts val="0"/>
              </a:spcBef>
              <a:spcAft>
                <a:spcPts val="0"/>
              </a:spcAft>
              <a:buClrTx/>
              <a:buSzTx/>
              <a:buFontTx/>
              <a:buNone/>
              <a:tabLst/>
              <a:defRPr/>
            </a:pPr>
            <a:r>
              <a:rPr lang="en-GB" sz="2000" b="1">
                <a:latin typeface="Calibri"/>
              </a:rPr>
              <a:t>Data on the below charts are gathered from the ECC Residents panel, residents were asked:</a:t>
            </a:r>
          </a:p>
          <a:p>
            <a:pPr marL="0" marR="0" lvl="0" indent="0" algn="ctr" defTabSz="968463" rtl="0" eaLnBrk="1" fontAlgn="auto" latinLnBrk="0" hangingPunct="1">
              <a:lnSpc>
                <a:spcPct val="100000"/>
              </a:lnSpc>
              <a:spcBef>
                <a:spcPts val="0"/>
              </a:spcBef>
              <a:spcAft>
                <a:spcPts val="0"/>
              </a:spcAft>
              <a:buClrTx/>
              <a:buSzTx/>
              <a:buFontTx/>
              <a:buNone/>
              <a:tabLst/>
              <a:defRPr/>
            </a:pPr>
            <a:r>
              <a:rPr lang="en-GB" sz="2000" b="1" i="1">
                <a:latin typeface="Calibri"/>
              </a:rPr>
              <a:t>‘To what extent do you think these statements apply to ECC’  </a:t>
            </a:r>
            <a:endParaRPr kumimoji="0" lang="en-GB" sz="2000" b="1" i="1" u="none" strike="noStrike" kern="1200" cap="none" spc="0" normalizeH="0" baseline="0" noProof="0">
              <a:ln>
                <a:noFill/>
              </a:ln>
              <a:effectLst/>
              <a:uLnTx/>
              <a:uFillTx/>
              <a:latin typeface="Calibri"/>
              <a:ea typeface="+mn-ea"/>
              <a:cs typeface="+mn-cs"/>
            </a:endParaRPr>
          </a:p>
        </p:txBody>
      </p:sp>
      <p:sp>
        <p:nvSpPr>
          <p:cNvPr id="60" name="TextBox 59">
            <a:extLst>
              <a:ext uri="{FF2B5EF4-FFF2-40B4-BE49-F238E27FC236}">
                <a16:creationId xmlns:a16="http://schemas.microsoft.com/office/drawing/2014/main" id="{EDE8A378-760C-4673-7929-C9FB08B09706}"/>
              </a:ext>
            </a:extLst>
          </p:cNvPr>
          <p:cNvSpPr txBox="1"/>
          <p:nvPr/>
        </p:nvSpPr>
        <p:spPr>
          <a:xfrm>
            <a:off x="3188896" y="2161874"/>
            <a:ext cx="2641797" cy="276999"/>
          </a:xfrm>
          <a:prstGeom prst="rect">
            <a:avLst/>
          </a:prstGeom>
          <a:noFill/>
        </p:spPr>
        <p:txBody>
          <a:bodyPr wrap="square" anchor="ctr">
            <a:spAutoFit/>
          </a:bodyPr>
          <a:lstStyle/>
          <a:p>
            <a:pPr marL="0" marR="0" lvl="0" indent="0" algn="ctr" defTabSz="96846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Source Sans Pro" panose="020B0503030403020204" pitchFamily="34" charset="0"/>
                <a:cs typeface="+mn-cs"/>
              </a:rPr>
              <a:t>ECC compared to National benchmark</a:t>
            </a:r>
          </a:p>
        </p:txBody>
      </p:sp>
      <p:sp>
        <p:nvSpPr>
          <p:cNvPr id="77" name="TextBox 76">
            <a:extLst>
              <a:ext uri="{FF2B5EF4-FFF2-40B4-BE49-F238E27FC236}">
                <a16:creationId xmlns:a16="http://schemas.microsoft.com/office/drawing/2014/main" id="{FFF6D0A2-F26F-6108-C8A8-83FE391BB902}"/>
              </a:ext>
            </a:extLst>
          </p:cNvPr>
          <p:cNvSpPr txBox="1"/>
          <p:nvPr/>
        </p:nvSpPr>
        <p:spPr>
          <a:xfrm>
            <a:off x="865101" y="6018395"/>
            <a:ext cx="1117525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Data gathered from ECC Residents panel.  We asked “Here are some things that other people have said about their council. To what extent do you think these statements apply to Essex County Council? The analysis excludes ‘don’t know’ responses.  Reported figures include respondents who agreed ‘to some extent’ or ‘a great deal.’   The base sizes for Oct ‘23 were as follows:  . Treats all people with respect</a:t>
            </a:r>
            <a:r>
              <a:rPr lang="en-US" sz="1000">
                <a:solidFill>
                  <a:srgbClr val="FFFFFF">
                    <a:lumMod val="65000"/>
                  </a:srgbClr>
                </a:solidFill>
                <a:latin typeface="Calibri"/>
              </a:rPr>
              <a:t> </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n = </a:t>
            </a:r>
            <a:r>
              <a:rPr lang="en-US" sz="1000">
                <a:solidFill>
                  <a:srgbClr val="FFFFFF">
                    <a:lumMod val="65000"/>
                  </a:srgbClr>
                </a:solidFill>
                <a:latin typeface="Calibri"/>
              </a:rPr>
              <a:t>440</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Is trustworthy n = 482; Provides good customer service n = 456; Is making the local area a better place to live n = </a:t>
            </a:r>
            <a:r>
              <a:rPr lang="en-US" sz="1000">
                <a:solidFill>
                  <a:srgbClr val="FFFFFF">
                    <a:lumMod val="65000"/>
                  </a:srgbClr>
                </a:solidFill>
                <a:latin typeface="Calibri"/>
              </a:rPr>
              <a:t>518</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Provides good value n = </a:t>
            </a:r>
            <a:r>
              <a:rPr lang="en-US" sz="1000">
                <a:solidFill>
                  <a:srgbClr val="FFFFFF">
                    <a:lumMod val="65000"/>
                  </a:srgbClr>
                </a:solidFill>
                <a:latin typeface="Calibri"/>
              </a:rPr>
              <a:t>503</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Acts on the concerns of residents n = </a:t>
            </a:r>
            <a:r>
              <a:rPr lang="en-US" sz="1000">
                <a:solidFill>
                  <a:srgbClr val="FFFFFF">
                    <a:lumMod val="65000"/>
                  </a:srgbClr>
                </a:solidFill>
                <a:latin typeface="Calibri"/>
              </a:rPr>
              <a:t>510</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Listens to the concerns of its residents n = </a:t>
            </a:r>
            <a:r>
              <a:rPr lang="en-US" sz="1000">
                <a:solidFill>
                  <a:srgbClr val="FFFFFF">
                    <a:lumMod val="65000"/>
                  </a:srgbClr>
                </a:solidFill>
                <a:latin typeface="Calibri"/>
              </a:rPr>
              <a:t>509</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Is efficient and well-run n = </a:t>
            </a:r>
            <a:r>
              <a:rPr lang="en-US" sz="1000">
                <a:solidFill>
                  <a:srgbClr val="FFFFFF">
                    <a:lumMod val="65000"/>
                  </a:srgbClr>
                </a:solidFill>
                <a:latin typeface="Calibri"/>
              </a:rPr>
              <a:t>504</a:t>
            </a:r>
            <a:r>
              <a:rPr kumimoji="0" lang="en-US" sz="1000" b="0" i="0" u="none" strike="noStrike" kern="1200" cap="none" spc="0" normalizeH="0" baseline="0" noProof="0">
                <a:ln>
                  <a:noFill/>
                </a:ln>
                <a:solidFill>
                  <a:srgbClr val="FFFFFF">
                    <a:lumMod val="65000"/>
                  </a:srgbClr>
                </a:solidFill>
                <a:effectLst/>
                <a:uLnTx/>
                <a:uFillTx/>
                <a:latin typeface="Calibri"/>
                <a:ea typeface="+mn-ea"/>
                <a:cs typeface="+mn-cs"/>
              </a:rPr>
              <a:t>.   The national benchmark comparison was obtained from the Yonder Omnibus survey Sept 2023, asking similar questions about respondents view of their local areas and councils. n=~1,815</a:t>
            </a:r>
          </a:p>
        </p:txBody>
      </p:sp>
      <p:sp>
        <p:nvSpPr>
          <p:cNvPr id="3" name="Title 2">
            <a:extLst>
              <a:ext uri="{FF2B5EF4-FFF2-40B4-BE49-F238E27FC236}">
                <a16:creationId xmlns:a16="http://schemas.microsoft.com/office/drawing/2014/main" id="{52CF00AD-7A95-3EEB-EFE8-37073DA71A07}"/>
              </a:ext>
            </a:extLst>
          </p:cNvPr>
          <p:cNvSpPr>
            <a:spLocks noGrp="1"/>
          </p:cNvSpPr>
          <p:nvPr>
            <p:ph type="title"/>
          </p:nvPr>
        </p:nvSpPr>
        <p:spPr>
          <a:xfrm rot="16200000">
            <a:off x="-3054899" y="3053746"/>
            <a:ext cx="6858001" cy="750508"/>
          </a:xfrm>
        </p:spPr>
        <p:txBody>
          <a:bodyPr/>
          <a:lstStyle/>
          <a:p>
            <a:pPr algn="ctr"/>
            <a:r>
              <a:rPr lang="en-GB" sz="2400">
                <a:solidFill>
                  <a:schemeClr val="bg1"/>
                </a:solidFill>
              </a:rPr>
              <a:t>Operating Context: Essex Reputation Tracker</a:t>
            </a:r>
          </a:p>
        </p:txBody>
      </p:sp>
      <p:sp>
        <p:nvSpPr>
          <p:cNvPr id="4" name="Rectangle: Top Corners Rounded 3">
            <a:extLst>
              <a:ext uri="{FF2B5EF4-FFF2-40B4-BE49-F238E27FC236}">
                <a16:creationId xmlns:a16="http://schemas.microsoft.com/office/drawing/2014/main" id="{4B8D9F65-C746-AA17-429E-DC3534088A50}"/>
              </a:ext>
            </a:extLst>
          </p:cNvPr>
          <p:cNvSpPr/>
          <p:nvPr/>
        </p:nvSpPr>
        <p:spPr>
          <a:xfrm>
            <a:off x="6512906" y="1407456"/>
            <a:ext cx="5542757" cy="384285"/>
          </a:xfrm>
          <a:prstGeom prst="round2Same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84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Trend</a:t>
            </a:r>
          </a:p>
        </p:txBody>
      </p:sp>
      <p:graphicFrame>
        <p:nvGraphicFramePr>
          <p:cNvPr id="5" name="Chart 4">
            <a:extLst>
              <a:ext uri="{FF2B5EF4-FFF2-40B4-BE49-F238E27FC236}">
                <a16:creationId xmlns:a16="http://schemas.microsoft.com/office/drawing/2014/main" id="{4D6090DA-73E3-44E1-13CE-1317E4EAB9B2}"/>
              </a:ext>
            </a:extLst>
          </p:cNvPr>
          <p:cNvGraphicFramePr/>
          <p:nvPr/>
        </p:nvGraphicFramePr>
        <p:xfrm>
          <a:off x="6514098" y="2118793"/>
          <a:ext cx="5419284" cy="3737062"/>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a:extLst>
              <a:ext uri="{FF2B5EF4-FFF2-40B4-BE49-F238E27FC236}">
                <a16:creationId xmlns:a16="http://schemas.microsoft.com/office/drawing/2014/main" id="{74614709-7355-4C22-8F9B-C32046175940}"/>
              </a:ext>
            </a:extLst>
          </p:cNvPr>
          <p:cNvGrpSpPr/>
          <p:nvPr/>
        </p:nvGrpSpPr>
        <p:grpSpPr>
          <a:xfrm>
            <a:off x="880408" y="2438873"/>
            <a:ext cx="5480901" cy="3259138"/>
            <a:chOff x="0" y="0"/>
            <a:chExt cx="6867524" cy="3529012"/>
          </a:xfrm>
        </p:grpSpPr>
        <p:graphicFrame>
          <p:nvGraphicFramePr>
            <p:cNvPr id="29" name="Chart 28">
              <a:extLst>
                <a:ext uri="{FF2B5EF4-FFF2-40B4-BE49-F238E27FC236}">
                  <a16:creationId xmlns:a16="http://schemas.microsoft.com/office/drawing/2014/main" id="{935426F2-1CFF-CC0C-4651-217C25D3CBB1}"/>
                </a:ext>
              </a:extLst>
            </p:cNvPr>
            <p:cNvGraphicFramePr/>
            <p:nvPr/>
          </p:nvGraphicFramePr>
          <p:xfrm>
            <a:off x="2005011" y="0"/>
            <a:ext cx="4862513" cy="3529012"/>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a:extLst>
                <a:ext uri="{FF2B5EF4-FFF2-40B4-BE49-F238E27FC236}">
                  <a16:creationId xmlns:a16="http://schemas.microsoft.com/office/drawing/2014/main" id="{5D6816F6-3CCA-7F2E-DFD5-179E48ABEBF0}"/>
                </a:ext>
              </a:extLst>
            </p:cNvPr>
            <p:cNvGrpSpPr/>
            <p:nvPr/>
          </p:nvGrpSpPr>
          <p:grpSpPr>
            <a:xfrm>
              <a:off x="0" y="228600"/>
              <a:ext cx="2571750" cy="3067050"/>
              <a:chOff x="0" y="228600"/>
              <a:chExt cx="2571750" cy="3067050"/>
            </a:xfrm>
          </p:grpSpPr>
          <p:sp>
            <p:nvSpPr>
              <p:cNvPr id="31" name="TextBox 5">
                <a:extLst>
                  <a:ext uri="{FF2B5EF4-FFF2-40B4-BE49-F238E27FC236}">
                    <a16:creationId xmlns:a16="http://schemas.microsoft.com/office/drawing/2014/main" id="{BB5CB095-02FB-3219-D240-C06BD8D6E873}"/>
                  </a:ext>
                </a:extLst>
              </p:cNvPr>
              <p:cNvSpPr txBox="1"/>
              <p:nvPr/>
            </p:nvSpPr>
            <p:spPr>
              <a:xfrm>
                <a:off x="0" y="228600"/>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Treats all people with respect</a:t>
                </a:r>
              </a:p>
            </p:txBody>
          </p:sp>
          <p:sp>
            <p:nvSpPr>
              <p:cNvPr id="32" name="TextBox 6">
                <a:extLst>
                  <a:ext uri="{FF2B5EF4-FFF2-40B4-BE49-F238E27FC236}">
                    <a16:creationId xmlns:a16="http://schemas.microsoft.com/office/drawing/2014/main" id="{DBC3DCBF-7175-2F84-B8DC-FF3EE11E9722}"/>
                  </a:ext>
                </a:extLst>
              </p:cNvPr>
              <p:cNvSpPr txBox="1"/>
              <p:nvPr/>
            </p:nvSpPr>
            <p:spPr>
              <a:xfrm>
                <a:off x="0" y="635454"/>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Is trustworthy</a:t>
                </a:r>
              </a:p>
            </p:txBody>
          </p:sp>
          <p:sp>
            <p:nvSpPr>
              <p:cNvPr id="33" name="TextBox 7">
                <a:extLst>
                  <a:ext uri="{FF2B5EF4-FFF2-40B4-BE49-F238E27FC236}">
                    <a16:creationId xmlns:a16="http://schemas.microsoft.com/office/drawing/2014/main" id="{46EF2F96-B22A-0C2B-E549-53753B07FD4B}"/>
                  </a:ext>
                </a:extLst>
              </p:cNvPr>
              <p:cNvSpPr txBox="1"/>
              <p:nvPr/>
            </p:nvSpPr>
            <p:spPr>
              <a:xfrm>
                <a:off x="0" y="1042308"/>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Provides good customer service</a:t>
                </a:r>
              </a:p>
            </p:txBody>
          </p:sp>
          <p:sp>
            <p:nvSpPr>
              <p:cNvPr id="34" name="TextBox 8">
                <a:extLst>
                  <a:ext uri="{FF2B5EF4-FFF2-40B4-BE49-F238E27FC236}">
                    <a16:creationId xmlns:a16="http://schemas.microsoft.com/office/drawing/2014/main" id="{7A3C5E46-FFFF-4358-1C5B-65BB24FE57B0}"/>
                  </a:ext>
                </a:extLst>
              </p:cNvPr>
              <p:cNvSpPr txBox="1"/>
              <p:nvPr/>
            </p:nvSpPr>
            <p:spPr>
              <a:xfrm>
                <a:off x="0" y="1449162"/>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Is making the local area a better place to live</a:t>
                </a:r>
              </a:p>
            </p:txBody>
          </p:sp>
          <p:sp>
            <p:nvSpPr>
              <p:cNvPr id="35" name="TextBox 9">
                <a:extLst>
                  <a:ext uri="{FF2B5EF4-FFF2-40B4-BE49-F238E27FC236}">
                    <a16:creationId xmlns:a16="http://schemas.microsoft.com/office/drawing/2014/main" id="{90B17478-890E-CF66-C598-4CF311F14457}"/>
                  </a:ext>
                </a:extLst>
              </p:cNvPr>
              <p:cNvSpPr txBox="1"/>
              <p:nvPr/>
            </p:nvSpPr>
            <p:spPr>
              <a:xfrm>
                <a:off x="0" y="1856016"/>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Provides good value for money</a:t>
                </a:r>
              </a:p>
            </p:txBody>
          </p:sp>
          <p:sp>
            <p:nvSpPr>
              <p:cNvPr id="36" name="TextBox 10">
                <a:extLst>
                  <a:ext uri="{FF2B5EF4-FFF2-40B4-BE49-F238E27FC236}">
                    <a16:creationId xmlns:a16="http://schemas.microsoft.com/office/drawing/2014/main" id="{461812DE-E3FB-60A7-852B-B3A2A667F969}"/>
                  </a:ext>
                </a:extLst>
              </p:cNvPr>
              <p:cNvSpPr txBox="1"/>
              <p:nvPr/>
            </p:nvSpPr>
            <p:spPr>
              <a:xfrm>
                <a:off x="0" y="2262870"/>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Acts on residents' concerns</a:t>
                </a:r>
              </a:p>
            </p:txBody>
          </p:sp>
          <p:sp>
            <p:nvSpPr>
              <p:cNvPr id="37" name="TextBox 11">
                <a:extLst>
                  <a:ext uri="{FF2B5EF4-FFF2-40B4-BE49-F238E27FC236}">
                    <a16:creationId xmlns:a16="http://schemas.microsoft.com/office/drawing/2014/main" id="{46C667BE-B8D5-4748-A6AE-031C28883672}"/>
                  </a:ext>
                </a:extLst>
              </p:cNvPr>
              <p:cNvSpPr txBox="1"/>
              <p:nvPr/>
            </p:nvSpPr>
            <p:spPr>
              <a:xfrm>
                <a:off x="0" y="2669724"/>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Listens to residents' concerns</a:t>
                </a:r>
              </a:p>
            </p:txBody>
          </p:sp>
          <p:sp>
            <p:nvSpPr>
              <p:cNvPr id="38" name="TextBox 12">
                <a:extLst>
                  <a:ext uri="{FF2B5EF4-FFF2-40B4-BE49-F238E27FC236}">
                    <a16:creationId xmlns:a16="http://schemas.microsoft.com/office/drawing/2014/main" id="{CC18B89A-76CF-AC2C-843F-9DD98F01E6ED}"/>
                  </a:ext>
                </a:extLst>
              </p:cNvPr>
              <p:cNvSpPr txBox="1"/>
              <p:nvPr/>
            </p:nvSpPr>
            <p:spPr>
              <a:xfrm>
                <a:off x="0" y="3076575"/>
                <a:ext cx="2571750" cy="219075"/>
              </a:xfrm>
              <a:prstGeom prst="rect">
                <a:avLst/>
              </a:prstGeom>
              <a:solidFill>
                <a:sysClr val="window" lastClr="FFFFFF"/>
              </a:solid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rPr>
                  <a:t>Is efficient and well run</a:t>
                </a:r>
              </a:p>
            </p:txBody>
          </p:sp>
        </p:grpSp>
      </p:grpSp>
    </p:spTree>
    <p:extLst>
      <p:ext uri="{BB962C8B-B14F-4D97-AF65-F5344CB8AC3E}">
        <p14:creationId xmlns:p14="http://schemas.microsoft.com/office/powerpoint/2010/main" val="92425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1978F09-E87F-8AD0-C34F-175A820D21F4}"/>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j-ea"/>
                <a:cs typeface="+mj-cs"/>
              </a:rPr>
              <a:t>Satisfaction tracker Q3</a:t>
            </a:r>
          </a:p>
        </p:txBody>
      </p:sp>
      <p:graphicFrame>
        <p:nvGraphicFramePr>
          <p:cNvPr id="4" name="Chart 3">
            <a:extLst>
              <a:ext uri="{FF2B5EF4-FFF2-40B4-BE49-F238E27FC236}">
                <a16:creationId xmlns:a16="http://schemas.microsoft.com/office/drawing/2014/main" id="{CF3B60AB-84DD-DB8D-71F8-9C4ABD7D6FCE}"/>
              </a:ext>
            </a:extLst>
          </p:cNvPr>
          <p:cNvGraphicFramePr/>
          <p:nvPr/>
        </p:nvGraphicFramePr>
        <p:xfrm>
          <a:off x="958692" y="953093"/>
          <a:ext cx="5260769" cy="2533998"/>
        </p:xfrm>
        <a:graphic>
          <a:graphicData uri="http://schemas.openxmlformats.org/drawingml/2006/chart">
            <c:chart xmlns:c="http://schemas.openxmlformats.org/drawingml/2006/chart" xmlns:r="http://schemas.openxmlformats.org/officeDocument/2006/relationships" r:id="rId3"/>
          </a:graphicData>
        </a:graphic>
      </p:graphicFrame>
      <p:sp>
        <p:nvSpPr>
          <p:cNvPr id="58" name="TextBox 57">
            <a:extLst>
              <a:ext uri="{FF2B5EF4-FFF2-40B4-BE49-F238E27FC236}">
                <a16:creationId xmlns:a16="http://schemas.microsoft.com/office/drawing/2014/main" id="{5EE947B7-6790-167A-A366-7C2D916D92E0}"/>
              </a:ext>
            </a:extLst>
          </p:cNvPr>
          <p:cNvSpPr txBox="1"/>
          <p:nvPr/>
        </p:nvSpPr>
        <p:spPr>
          <a:xfrm>
            <a:off x="895962" y="808746"/>
            <a:ext cx="53862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Calibri"/>
                <a:ea typeface="+mn-ea"/>
                <a:cs typeface="+mn-cs"/>
              </a:rPr>
              <a:t>Satisfaction with ECC meeting community need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Calibri"/>
                <a:ea typeface="+mn-ea"/>
                <a:cs typeface="+mn-cs"/>
              </a:rPr>
              <a:t>NET SCORE: % satisfied minus % dissatisfied</a:t>
            </a:r>
          </a:p>
        </p:txBody>
      </p:sp>
      <p:graphicFrame>
        <p:nvGraphicFramePr>
          <p:cNvPr id="65" name="Chart 64">
            <a:extLst>
              <a:ext uri="{FF2B5EF4-FFF2-40B4-BE49-F238E27FC236}">
                <a16:creationId xmlns:a16="http://schemas.microsoft.com/office/drawing/2014/main" id="{D946C332-89D1-2DD0-0D64-919C88D68053}"/>
              </a:ext>
            </a:extLst>
          </p:cNvPr>
          <p:cNvGraphicFramePr/>
          <p:nvPr/>
        </p:nvGraphicFramePr>
        <p:xfrm>
          <a:off x="6548420" y="1032982"/>
          <a:ext cx="5260769" cy="2533998"/>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Box 65">
            <a:extLst>
              <a:ext uri="{FF2B5EF4-FFF2-40B4-BE49-F238E27FC236}">
                <a16:creationId xmlns:a16="http://schemas.microsoft.com/office/drawing/2014/main" id="{B5F880A5-8B85-60CA-EEAA-7970CDAC97D1}"/>
              </a:ext>
            </a:extLst>
          </p:cNvPr>
          <p:cNvSpPr txBox="1"/>
          <p:nvPr/>
        </p:nvSpPr>
        <p:spPr>
          <a:xfrm>
            <a:off x="6248686" y="925235"/>
            <a:ext cx="53862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Calibri"/>
                <a:ea typeface="+mn-ea"/>
                <a:cs typeface="+mn-cs"/>
              </a:rPr>
              <a:t>Satisfaction with ECC’s response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Calibri"/>
                <a:ea typeface="+mn-ea"/>
                <a:cs typeface="+mn-cs"/>
              </a:rPr>
              <a:t>% satisfied</a:t>
            </a:r>
          </a:p>
        </p:txBody>
      </p:sp>
      <p:sp>
        <p:nvSpPr>
          <p:cNvPr id="68" name="Rectangle 67">
            <a:extLst>
              <a:ext uri="{FF2B5EF4-FFF2-40B4-BE49-F238E27FC236}">
                <a16:creationId xmlns:a16="http://schemas.microsoft.com/office/drawing/2014/main" id="{FCEB56EA-DEF2-9833-DECD-9A9258E8B725}"/>
              </a:ext>
            </a:extLst>
          </p:cNvPr>
          <p:cNvSpPr/>
          <p:nvPr/>
        </p:nvSpPr>
        <p:spPr>
          <a:xfrm>
            <a:off x="7718980" y="1527001"/>
            <a:ext cx="522514" cy="314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-33</a:t>
            </a:r>
          </a:p>
        </p:txBody>
      </p:sp>
      <p:sp>
        <p:nvSpPr>
          <p:cNvPr id="69" name="Rectangle 68">
            <a:extLst>
              <a:ext uri="{FF2B5EF4-FFF2-40B4-BE49-F238E27FC236}">
                <a16:creationId xmlns:a16="http://schemas.microsoft.com/office/drawing/2014/main" id="{4546F0BC-4D39-441A-F889-7FCAE6E168EF}"/>
              </a:ext>
            </a:extLst>
          </p:cNvPr>
          <p:cNvSpPr/>
          <p:nvPr/>
        </p:nvSpPr>
        <p:spPr>
          <a:xfrm>
            <a:off x="9182136" y="1527001"/>
            <a:ext cx="522514" cy="314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-35</a:t>
            </a:r>
          </a:p>
        </p:txBody>
      </p:sp>
      <p:sp>
        <p:nvSpPr>
          <p:cNvPr id="70" name="Rectangle 69">
            <a:extLst>
              <a:ext uri="{FF2B5EF4-FFF2-40B4-BE49-F238E27FC236}">
                <a16:creationId xmlns:a16="http://schemas.microsoft.com/office/drawing/2014/main" id="{DBAB757B-BE03-39B9-35C0-F7F8C0185561}"/>
              </a:ext>
            </a:extLst>
          </p:cNvPr>
          <p:cNvSpPr/>
          <p:nvPr/>
        </p:nvSpPr>
        <p:spPr>
          <a:xfrm>
            <a:off x="10762742" y="1527001"/>
            <a:ext cx="522514" cy="314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a:t>
            </a:r>
            <a:r>
              <a:rPr lang="en-GB" sz="1200">
                <a:solidFill>
                  <a:srgbClr val="000000"/>
                </a:solidFill>
                <a:latin typeface="Calibri"/>
              </a:rPr>
              <a:t>10</a:t>
            </a: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87E47EF4-A695-61CB-B6A9-CA17C1D519B0}"/>
              </a:ext>
            </a:extLst>
          </p:cNvPr>
          <p:cNvSpPr txBox="1"/>
          <p:nvPr/>
        </p:nvSpPr>
        <p:spPr>
          <a:xfrm>
            <a:off x="6827991" y="1564082"/>
            <a:ext cx="96326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NET SCORE: </a:t>
            </a:r>
          </a:p>
        </p:txBody>
      </p:sp>
      <p:graphicFrame>
        <p:nvGraphicFramePr>
          <p:cNvPr id="73" name="Chart 72">
            <a:extLst>
              <a:ext uri="{FF2B5EF4-FFF2-40B4-BE49-F238E27FC236}">
                <a16:creationId xmlns:a16="http://schemas.microsoft.com/office/drawing/2014/main" id="{113B575C-CEDA-D451-8A2E-3297D4D0D37F}"/>
              </a:ext>
            </a:extLst>
          </p:cNvPr>
          <p:cNvGraphicFramePr/>
          <p:nvPr/>
        </p:nvGraphicFramePr>
        <p:xfrm>
          <a:off x="1049090" y="3868319"/>
          <a:ext cx="5260769" cy="2533998"/>
        </p:xfrm>
        <a:graphic>
          <a:graphicData uri="http://schemas.openxmlformats.org/drawingml/2006/chart">
            <c:chart xmlns:c="http://schemas.openxmlformats.org/drawingml/2006/chart" xmlns:r="http://schemas.openxmlformats.org/officeDocument/2006/relationships" r:id="rId5"/>
          </a:graphicData>
        </a:graphic>
      </p:graphicFrame>
      <p:sp>
        <p:nvSpPr>
          <p:cNvPr id="74" name="TextBox 73">
            <a:extLst>
              <a:ext uri="{FF2B5EF4-FFF2-40B4-BE49-F238E27FC236}">
                <a16:creationId xmlns:a16="http://schemas.microsoft.com/office/drawing/2014/main" id="{244DF0AF-06E1-FD24-91B8-0954E8C951F8}"/>
              </a:ext>
            </a:extLst>
          </p:cNvPr>
          <p:cNvSpPr txBox="1"/>
          <p:nvPr/>
        </p:nvSpPr>
        <p:spPr>
          <a:xfrm>
            <a:off x="844317" y="3825155"/>
            <a:ext cx="53862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Calibri"/>
                <a:ea typeface="+mn-ea"/>
                <a:cs typeface="+mn-cs"/>
              </a:rPr>
              <a:t>Confidence that ECC can support the response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Calibri"/>
                <a:ea typeface="+mn-ea"/>
                <a:cs typeface="+mn-cs"/>
              </a:rPr>
              <a:t>% very / fairly confident</a:t>
            </a:r>
          </a:p>
        </p:txBody>
      </p:sp>
      <p:graphicFrame>
        <p:nvGraphicFramePr>
          <p:cNvPr id="75" name="Chart 74">
            <a:extLst>
              <a:ext uri="{FF2B5EF4-FFF2-40B4-BE49-F238E27FC236}">
                <a16:creationId xmlns:a16="http://schemas.microsoft.com/office/drawing/2014/main" id="{5D061873-3839-9718-B5F5-C9383583F384}"/>
              </a:ext>
            </a:extLst>
          </p:cNvPr>
          <p:cNvGraphicFramePr/>
          <p:nvPr/>
        </p:nvGraphicFramePr>
        <p:xfrm>
          <a:off x="6609593" y="3919227"/>
          <a:ext cx="5260769" cy="2533998"/>
        </p:xfrm>
        <a:graphic>
          <a:graphicData uri="http://schemas.openxmlformats.org/drawingml/2006/chart">
            <c:chart xmlns:c="http://schemas.openxmlformats.org/drawingml/2006/chart" xmlns:r="http://schemas.openxmlformats.org/officeDocument/2006/relationships" r:id="rId6"/>
          </a:graphicData>
        </a:graphic>
      </p:graphicFrame>
      <p:sp>
        <p:nvSpPr>
          <p:cNvPr id="76" name="TextBox 75">
            <a:extLst>
              <a:ext uri="{FF2B5EF4-FFF2-40B4-BE49-F238E27FC236}">
                <a16:creationId xmlns:a16="http://schemas.microsoft.com/office/drawing/2014/main" id="{1F0ABDE9-55BF-E170-94D2-AC562D44EAE4}"/>
              </a:ext>
            </a:extLst>
          </p:cNvPr>
          <p:cNvSpPr txBox="1"/>
          <p:nvPr/>
        </p:nvSpPr>
        <p:spPr>
          <a:xfrm>
            <a:off x="6404820" y="3762846"/>
            <a:ext cx="53862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Calibri"/>
                <a:ea typeface="+mn-ea"/>
                <a:cs typeface="+mn-cs"/>
              </a:rPr>
              <a:t>% Feel informed about ECC’s response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lumMod val="75000"/>
                    <a:lumOff val="25000"/>
                  </a:srgbClr>
                </a:solidFill>
                <a:effectLst/>
                <a:uLnTx/>
                <a:uFillTx/>
                <a:latin typeface="Calibri"/>
                <a:ea typeface="+mn-ea"/>
                <a:cs typeface="+mn-cs"/>
              </a:rPr>
              <a:t>% very / fairly informed</a:t>
            </a:r>
          </a:p>
        </p:txBody>
      </p:sp>
      <p:sp>
        <p:nvSpPr>
          <p:cNvPr id="77" name="Rectangle: Top Corners Rounded 76">
            <a:extLst>
              <a:ext uri="{FF2B5EF4-FFF2-40B4-BE49-F238E27FC236}">
                <a16:creationId xmlns:a16="http://schemas.microsoft.com/office/drawing/2014/main" id="{832D983A-CE1A-6110-AB2A-5AE9221D9CAD}"/>
              </a:ext>
            </a:extLst>
          </p:cNvPr>
          <p:cNvSpPr/>
          <p:nvPr/>
        </p:nvSpPr>
        <p:spPr>
          <a:xfrm rot="16200000">
            <a:off x="9126715" y="1638324"/>
            <a:ext cx="5738216" cy="384285"/>
          </a:xfrm>
          <a:prstGeom prst="round2Same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846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Latest data: October 2023</a:t>
            </a:r>
          </a:p>
        </p:txBody>
      </p:sp>
      <p:sp>
        <p:nvSpPr>
          <p:cNvPr id="79" name="TextBox 78">
            <a:extLst>
              <a:ext uri="{FF2B5EF4-FFF2-40B4-BE49-F238E27FC236}">
                <a16:creationId xmlns:a16="http://schemas.microsoft.com/office/drawing/2014/main" id="{A440E7D4-113B-AE49-FD1F-FF2E4FED1B6A}"/>
              </a:ext>
            </a:extLst>
          </p:cNvPr>
          <p:cNvSpPr txBox="1"/>
          <p:nvPr/>
        </p:nvSpPr>
        <p:spPr>
          <a:xfrm>
            <a:off x="749356" y="6301762"/>
            <a:ext cx="1144264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75000"/>
                  </a:srgbClr>
                </a:solidFill>
                <a:effectLst/>
                <a:uLnTx/>
                <a:uFillTx/>
                <a:latin typeface="Calibri"/>
                <a:ea typeface="+mn-ea"/>
                <a:cs typeface="+mn-cs"/>
              </a:rPr>
              <a:t>Data </a:t>
            </a:r>
            <a:r>
              <a:rPr kumimoji="0" lang="en-US" sz="1000" b="0" i="0" u="none" strike="noStrike" kern="1200" cap="none" spc="0" normalizeH="0" baseline="0" noProof="0">
                <a:ln>
                  <a:noFill/>
                </a:ln>
                <a:solidFill>
                  <a:prstClr val="white">
                    <a:lumMod val="65000"/>
                  </a:prstClr>
                </a:solidFill>
                <a:effectLst/>
                <a:uLnTx/>
                <a:uFillTx/>
                <a:latin typeface="Calibri"/>
                <a:ea typeface="+mn-ea"/>
                <a:cs typeface="+mn-cs"/>
              </a:rPr>
              <a:t>gathered</a:t>
            </a:r>
            <a:r>
              <a:rPr kumimoji="0" lang="en-US" sz="1000" b="0" i="0" u="none" strike="noStrike" kern="1200" cap="none" spc="0" normalizeH="0" baseline="0" noProof="0">
                <a:ln>
                  <a:noFill/>
                </a:ln>
                <a:solidFill>
                  <a:srgbClr val="FFFFFF">
                    <a:lumMod val="75000"/>
                  </a:srgbClr>
                </a:solidFill>
                <a:effectLst/>
                <a:uLnTx/>
                <a:uFillTx/>
                <a:latin typeface="Calibri"/>
                <a:ea typeface="+mn-ea"/>
                <a:cs typeface="+mn-cs"/>
              </a:rPr>
              <a:t> from ECC Residents panel. We asked ‘How satisfied or dissatisfied are you with Essex County Council’s local response to…?’; ‘Do you feel confident that Essex County Council can support the effort towards…?’, ‘Before today, how informed would you say you were about the work Essex County Council is doing to tackle…?’</a:t>
            </a:r>
            <a:r>
              <a:rPr kumimoji="0" lang="en-GB" sz="1000" b="0" i="0" u="none" strike="noStrike" kern="1200" cap="none" spc="0" normalizeH="0" baseline="0" noProof="0">
                <a:ln>
                  <a:noFill/>
                </a:ln>
                <a:solidFill>
                  <a:srgbClr val="FFFFFF">
                    <a:lumMod val="75000"/>
                  </a:srgbClr>
                </a:solidFill>
                <a:effectLst/>
                <a:uLnTx/>
                <a:uFillTx/>
                <a:latin typeface="Calibri"/>
                <a:ea typeface="+mn-ea"/>
                <a:cs typeface="+mn-cs"/>
              </a:rPr>
              <a:t>,</a:t>
            </a:r>
            <a:r>
              <a:rPr kumimoji="0" lang="en-US" sz="1000" b="0" i="0" u="none" strike="noStrike" kern="1200" cap="none" spc="0" normalizeH="0" baseline="0" noProof="0">
                <a:ln>
                  <a:noFill/>
                </a:ln>
                <a:solidFill>
                  <a:srgbClr val="FFFFFF">
                    <a:lumMod val="75000"/>
                  </a:srgbClr>
                </a:solidFill>
                <a:effectLst/>
                <a:uLnTx/>
                <a:uFillTx/>
                <a:latin typeface="Calibri"/>
                <a:ea typeface="+mn-ea"/>
                <a:cs typeface="+mn-cs"/>
              </a:rPr>
              <a:t> ‘</a:t>
            </a:r>
            <a:r>
              <a:rPr kumimoji="0" lang="en-GB" sz="1000" b="0" i="0" u="none" strike="noStrike" kern="1200" cap="none" spc="0" normalizeH="0" baseline="0" noProof="0">
                <a:ln>
                  <a:noFill/>
                </a:ln>
                <a:solidFill>
                  <a:srgbClr val="FFFFFF">
                    <a:lumMod val="75000"/>
                  </a:srgbClr>
                </a:solidFill>
                <a:effectLst/>
                <a:uLnTx/>
                <a:uFillTx/>
                <a:latin typeface="Calibri"/>
                <a:ea typeface="+mn-ea"/>
                <a:cs typeface="+mn-cs"/>
              </a:rPr>
              <a:t>Are you satisfied or dissatisfied with the way Essex County Council is doing its job of meeting the needs of Essex people, businesses, and communities today?’ </a:t>
            </a:r>
            <a:r>
              <a:rPr kumimoji="0" lang="en-US" sz="1000" b="0" i="0" u="none" strike="noStrike" kern="1200" cap="none" spc="0" normalizeH="0" baseline="0" noProof="0">
                <a:ln>
                  <a:noFill/>
                </a:ln>
                <a:solidFill>
                  <a:srgbClr val="FFFFFF">
                    <a:lumMod val="75000"/>
                  </a:srgbClr>
                </a:solidFill>
                <a:effectLst/>
                <a:uLnTx/>
                <a:uFillTx/>
                <a:latin typeface="Calibri"/>
                <a:ea typeface="+mn-ea"/>
                <a:cs typeface="+mn-cs"/>
              </a:rPr>
              <a:t>All respondents Oct’ 22, n = 504; </a:t>
            </a:r>
            <a:r>
              <a:rPr lang="en-US" sz="1000">
                <a:solidFill>
                  <a:srgbClr val="FFFFFF">
                    <a:lumMod val="75000"/>
                  </a:srgbClr>
                </a:solidFill>
                <a:latin typeface="Calibri"/>
              </a:rPr>
              <a:t>Apr ‘</a:t>
            </a:r>
            <a:r>
              <a:rPr kumimoji="0" lang="en-US" sz="1000" b="0" i="0" u="none" strike="noStrike" kern="1200" cap="none" spc="0" normalizeH="0" baseline="0" noProof="0">
                <a:ln>
                  <a:noFill/>
                </a:ln>
                <a:solidFill>
                  <a:srgbClr val="FFFFFF">
                    <a:lumMod val="75000"/>
                  </a:srgbClr>
                </a:solidFill>
                <a:effectLst/>
                <a:uLnTx/>
                <a:uFillTx/>
                <a:latin typeface="Calibri"/>
                <a:ea typeface="+mn-ea"/>
                <a:cs typeface="+mn-cs"/>
              </a:rPr>
              <a:t>23 n=489; Oct ‘23 m=542 ‘Don’t know’ responses are not shown but included in the base size.</a:t>
            </a:r>
          </a:p>
        </p:txBody>
      </p:sp>
      <p:sp>
        <p:nvSpPr>
          <p:cNvPr id="3" name="Title 2">
            <a:extLst>
              <a:ext uri="{FF2B5EF4-FFF2-40B4-BE49-F238E27FC236}">
                <a16:creationId xmlns:a16="http://schemas.microsoft.com/office/drawing/2014/main" id="{17CE6615-E308-13AE-08D1-4A3D757715D9}"/>
              </a:ext>
            </a:extLst>
          </p:cNvPr>
          <p:cNvSpPr>
            <a:spLocks noGrp="1"/>
          </p:cNvSpPr>
          <p:nvPr>
            <p:ph type="title"/>
          </p:nvPr>
        </p:nvSpPr>
        <p:spPr/>
        <p:txBody>
          <a:bodyPr/>
          <a:lstStyle/>
          <a:p>
            <a:pPr algn="ctr"/>
            <a:r>
              <a:rPr lang="en-GB" sz="2400">
                <a:solidFill>
                  <a:schemeClr val="bg1"/>
                </a:solidFill>
              </a:rPr>
              <a:t>Operating Context: Essex Satisfaction Tracker </a:t>
            </a:r>
          </a:p>
        </p:txBody>
      </p:sp>
      <p:sp>
        <p:nvSpPr>
          <p:cNvPr id="5" name="TextBox 4">
            <a:extLst>
              <a:ext uri="{FF2B5EF4-FFF2-40B4-BE49-F238E27FC236}">
                <a16:creationId xmlns:a16="http://schemas.microsoft.com/office/drawing/2014/main" id="{EBA6F2E3-AD4A-5EEC-CE6B-08115A27875E}"/>
              </a:ext>
            </a:extLst>
          </p:cNvPr>
          <p:cNvSpPr txBox="1"/>
          <p:nvPr/>
        </p:nvSpPr>
        <p:spPr>
          <a:xfrm>
            <a:off x="1049090" y="6967"/>
            <a:ext cx="11190562" cy="707886"/>
          </a:xfrm>
          <a:prstGeom prst="rect">
            <a:avLst/>
          </a:prstGeom>
          <a:noFill/>
          <a:ln>
            <a:noFill/>
          </a:ln>
        </p:spPr>
        <p:txBody>
          <a:bodyPr wrap="square" rtlCol="0">
            <a:spAutoFit/>
          </a:bodyPr>
          <a:lstStyle/>
          <a:p>
            <a:pPr marL="0" marR="0" lvl="0" indent="0" algn="ctr" defTabSz="968463" rtl="0" eaLnBrk="1" fontAlgn="auto" latinLnBrk="0" hangingPunct="1">
              <a:lnSpc>
                <a:spcPct val="100000"/>
              </a:lnSpc>
              <a:spcBef>
                <a:spcPts val="0"/>
              </a:spcBef>
              <a:spcAft>
                <a:spcPts val="0"/>
              </a:spcAft>
              <a:buClrTx/>
              <a:buSzTx/>
              <a:buFontTx/>
              <a:buNone/>
              <a:tabLst/>
              <a:defRPr/>
            </a:pPr>
            <a:r>
              <a:rPr lang="en-GB" sz="2000" b="1">
                <a:latin typeface="Calibri"/>
              </a:rPr>
              <a:t>Data on the below charts are gathered from the ECC Residents panel, residents were asked:</a:t>
            </a:r>
          </a:p>
          <a:p>
            <a:pPr marL="0" marR="0" lvl="0" indent="0" algn="ctr" defTabSz="968463" rtl="0" eaLnBrk="1" fontAlgn="auto" latinLnBrk="0" hangingPunct="1">
              <a:lnSpc>
                <a:spcPct val="100000"/>
              </a:lnSpc>
              <a:spcBef>
                <a:spcPts val="0"/>
              </a:spcBef>
              <a:spcAft>
                <a:spcPts val="0"/>
              </a:spcAft>
              <a:buClrTx/>
              <a:buSzTx/>
              <a:buFontTx/>
              <a:buNone/>
              <a:tabLst/>
              <a:defRPr/>
            </a:pPr>
            <a:r>
              <a:rPr lang="en-GB" sz="2000" b="1" i="1">
                <a:latin typeface="Calibri"/>
              </a:rPr>
              <a:t>‘How satisfied or dissatisfied are you with Essex County Council’s local response to…?’  </a:t>
            </a:r>
            <a:endParaRPr kumimoji="0" lang="en-GB" sz="2000" b="1" i="1"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13731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A426EA8-6D07-4569-BFDC-F207A9194A44}"/>
              </a:ext>
            </a:extLst>
          </p:cNvPr>
          <p:cNvGrpSpPr/>
          <p:nvPr/>
        </p:nvGrpSpPr>
        <p:grpSpPr>
          <a:xfrm>
            <a:off x="1666875" y="1652015"/>
            <a:ext cx="8858250" cy="4396121"/>
            <a:chOff x="0" y="0"/>
            <a:chExt cx="7946571" cy="5408839"/>
          </a:xfrm>
        </p:grpSpPr>
        <p:sp>
          <p:nvSpPr>
            <p:cNvPr id="4" name="TextBox 3">
              <a:extLst>
                <a:ext uri="{FF2B5EF4-FFF2-40B4-BE49-F238E27FC236}">
                  <a16:creationId xmlns:a16="http://schemas.microsoft.com/office/drawing/2014/main" id="{CA712748-D92A-4896-BA7F-4C3EF47F64A3}"/>
                </a:ext>
              </a:extLst>
            </p:cNvPr>
            <p:cNvSpPr txBox="1"/>
            <p:nvPr/>
          </p:nvSpPr>
          <p:spPr>
            <a:xfrm>
              <a:off x="3554185" y="0"/>
              <a:ext cx="3080486"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b="1" baseline="0"/>
                <a:t>Comparison to Previous Position</a:t>
              </a:r>
              <a:endParaRPr lang="en-GB" sz="1400" b="1"/>
            </a:p>
          </p:txBody>
        </p:sp>
        <p:grpSp>
          <p:nvGrpSpPr>
            <p:cNvPr id="5" name="Group 4">
              <a:extLst>
                <a:ext uri="{FF2B5EF4-FFF2-40B4-BE49-F238E27FC236}">
                  <a16:creationId xmlns:a16="http://schemas.microsoft.com/office/drawing/2014/main" id="{A4161029-00F6-5E86-E594-65A9E0410CFF}"/>
                </a:ext>
              </a:extLst>
            </p:cNvPr>
            <p:cNvGrpSpPr/>
            <p:nvPr/>
          </p:nvGrpSpPr>
          <p:grpSpPr>
            <a:xfrm>
              <a:off x="0" y="190499"/>
              <a:ext cx="7946571" cy="5218340"/>
              <a:chOff x="0" y="190499"/>
              <a:chExt cx="7946571" cy="5218340"/>
            </a:xfrm>
          </p:grpSpPr>
          <p:graphicFrame>
            <p:nvGraphicFramePr>
              <p:cNvPr id="6" name="Chart 5">
                <a:extLst>
                  <a:ext uri="{FF2B5EF4-FFF2-40B4-BE49-F238E27FC236}">
                    <a16:creationId xmlns:a16="http://schemas.microsoft.com/office/drawing/2014/main" id="{F964EE92-4161-7E90-E42E-8286E709EBEC}"/>
                  </a:ext>
                </a:extLst>
              </p:cNvPr>
              <p:cNvGraphicFramePr/>
              <p:nvPr/>
            </p:nvGraphicFramePr>
            <p:xfrm>
              <a:off x="2326821" y="190499"/>
              <a:ext cx="5619750" cy="521834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D4AF9EF8-CE07-9225-F398-B4740C3CA9AA}"/>
                  </a:ext>
                </a:extLst>
              </p:cNvPr>
              <p:cNvGrpSpPr/>
              <p:nvPr/>
            </p:nvGrpSpPr>
            <p:grpSpPr>
              <a:xfrm>
                <a:off x="0" y="445768"/>
                <a:ext cx="2919211" cy="4635638"/>
                <a:chOff x="0" y="445768"/>
                <a:chExt cx="2919211" cy="4635638"/>
              </a:xfrm>
            </p:grpSpPr>
            <p:sp>
              <p:nvSpPr>
                <p:cNvPr id="8" name="TextBox 7">
                  <a:extLst>
                    <a:ext uri="{FF2B5EF4-FFF2-40B4-BE49-F238E27FC236}">
                      <a16:creationId xmlns:a16="http://schemas.microsoft.com/office/drawing/2014/main" id="{1D959C71-ADC0-35A2-97E1-CE691930D8C8}"/>
                    </a:ext>
                  </a:extLst>
                </p:cNvPr>
                <p:cNvSpPr txBox="1"/>
                <p:nvPr/>
              </p:nvSpPr>
              <p:spPr>
                <a:xfrm>
                  <a:off x="0" y="445768"/>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9119E285-F88D-4415-8E53-38C1187AB4F4}" type="TxLink">
                    <a:rPr lang="en-US" sz="1100" b="0" i="0" u="none" strike="noStrike" smtClean="0">
                      <a:solidFill>
                        <a:srgbClr val="000000"/>
                      </a:solidFill>
                      <a:latin typeface="Calibri"/>
                      <a:cs typeface="Calibri"/>
                    </a:rPr>
                    <a:pPr algn="r"/>
                    <a:t>National Health Service / Hospitals / Healthcare</a:t>
                  </a:fld>
                  <a:endParaRPr lang="en-GB" sz="1100"/>
                </a:p>
              </p:txBody>
            </p:sp>
            <p:sp>
              <p:nvSpPr>
                <p:cNvPr id="9" name="TextBox 8">
                  <a:extLst>
                    <a:ext uri="{FF2B5EF4-FFF2-40B4-BE49-F238E27FC236}">
                      <a16:creationId xmlns:a16="http://schemas.microsoft.com/office/drawing/2014/main" id="{365900B7-7790-4EC6-88B7-381FD777A6E3}"/>
                    </a:ext>
                  </a:extLst>
                </p:cNvPr>
                <p:cNvSpPr txBox="1"/>
                <p:nvPr/>
              </p:nvSpPr>
              <p:spPr>
                <a:xfrm>
                  <a:off x="0" y="843765"/>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515DCBE-88A0-40F2-95BB-9CC30A2FA5D6}" type="TxLink">
                    <a:rPr lang="en-US" sz="1100" b="0" i="0" u="none" strike="noStrike" smtClean="0">
                      <a:solidFill>
                        <a:srgbClr val="000000"/>
                      </a:solidFill>
                      <a:latin typeface="Calibri"/>
                      <a:cs typeface="Calibri"/>
                    </a:rPr>
                    <a:pPr algn="r"/>
                    <a:t>Inflation/prices</a:t>
                  </a:fld>
                  <a:endParaRPr lang="en-GB" sz="1100"/>
                </a:p>
              </p:txBody>
            </p:sp>
            <p:sp>
              <p:nvSpPr>
                <p:cNvPr id="12" name="TextBox 9">
                  <a:extLst>
                    <a:ext uri="{FF2B5EF4-FFF2-40B4-BE49-F238E27FC236}">
                      <a16:creationId xmlns:a16="http://schemas.microsoft.com/office/drawing/2014/main" id="{BAC6C560-93AE-C4E0-1414-FC89424A5A82}"/>
                    </a:ext>
                  </a:extLst>
                </p:cNvPr>
                <p:cNvSpPr txBox="1"/>
                <p:nvPr/>
              </p:nvSpPr>
              <p:spPr>
                <a:xfrm>
                  <a:off x="0" y="1241762"/>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C80999F6-86C7-4FBA-8E30-F43E3DAF59E2}" type="TxLink">
                    <a:rPr lang="en-US" sz="1100" b="0" i="0" u="none" strike="noStrike" smtClean="0">
                      <a:solidFill>
                        <a:srgbClr val="000000"/>
                      </a:solidFill>
                      <a:latin typeface="Calibri"/>
                      <a:cs typeface="Calibri"/>
                    </a:rPr>
                    <a:pPr algn="r"/>
                    <a:t>Housing</a:t>
                  </a:fld>
                  <a:endParaRPr lang="en-GB" sz="1100"/>
                </a:p>
              </p:txBody>
            </p:sp>
            <p:sp>
              <p:nvSpPr>
                <p:cNvPr id="15" name="TextBox 10">
                  <a:extLst>
                    <a:ext uri="{FF2B5EF4-FFF2-40B4-BE49-F238E27FC236}">
                      <a16:creationId xmlns:a16="http://schemas.microsoft.com/office/drawing/2014/main" id="{2F0C17B6-D8B9-4E89-B673-42F561A8ACDF}"/>
                    </a:ext>
                  </a:extLst>
                </p:cNvPr>
                <p:cNvSpPr txBox="1"/>
                <p:nvPr/>
              </p:nvSpPr>
              <p:spPr>
                <a:xfrm>
                  <a:off x="0" y="1639759"/>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4F2ACD0C-AF40-435B-B1B9-E15B0A863745}" type="TxLink">
                    <a:rPr lang="en-US" sz="1100" b="0" i="0" u="none" strike="noStrike" smtClean="0">
                      <a:solidFill>
                        <a:srgbClr val="000000"/>
                      </a:solidFill>
                      <a:latin typeface="Calibri"/>
                      <a:cs typeface="Calibri"/>
                    </a:rPr>
                    <a:pPr algn="r"/>
                    <a:t>Lack of faith in politics / politicians / local government</a:t>
                  </a:fld>
                  <a:endParaRPr lang="en-GB" sz="1100"/>
                </a:p>
              </p:txBody>
            </p:sp>
            <p:sp>
              <p:nvSpPr>
                <p:cNvPr id="17" name="TextBox 11">
                  <a:extLst>
                    <a:ext uri="{FF2B5EF4-FFF2-40B4-BE49-F238E27FC236}">
                      <a16:creationId xmlns:a16="http://schemas.microsoft.com/office/drawing/2014/main" id="{260E1F4E-CB95-20F2-0443-3B94F80DA1E8}"/>
                    </a:ext>
                  </a:extLst>
                </p:cNvPr>
                <p:cNvSpPr txBox="1"/>
                <p:nvPr/>
              </p:nvSpPr>
              <p:spPr>
                <a:xfrm>
                  <a:off x="0" y="2037756"/>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67EDAD05-718B-4DFD-A66D-0C8446D88F92}" type="TxLink">
                    <a:rPr lang="en-US" sz="1100" b="0" i="0" u="none" strike="noStrike" smtClean="0">
                      <a:solidFill>
                        <a:srgbClr val="000000"/>
                      </a:solidFill>
                      <a:latin typeface="Calibri"/>
                      <a:cs typeface="Calibri"/>
                    </a:rPr>
                    <a:pPr algn="r"/>
                    <a:t>Crime/Community safety</a:t>
                  </a:fld>
                  <a:endParaRPr lang="en-GB" sz="1100"/>
                </a:p>
              </p:txBody>
            </p:sp>
            <p:sp>
              <p:nvSpPr>
                <p:cNvPr id="31" name="TextBox 12">
                  <a:extLst>
                    <a:ext uri="{FF2B5EF4-FFF2-40B4-BE49-F238E27FC236}">
                      <a16:creationId xmlns:a16="http://schemas.microsoft.com/office/drawing/2014/main" id="{8E97B602-B71A-CAB8-9B72-265AD361A387}"/>
                    </a:ext>
                  </a:extLst>
                </p:cNvPr>
                <p:cNvSpPr txBox="1"/>
                <p:nvPr/>
              </p:nvSpPr>
              <p:spPr>
                <a:xfrm>
                  <a:off x="0" y="2435753"/>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50F5D079-6D5B-471F-828A-F6F8F68C9447}" type="TxLink">
                    <a:rPr lang="en-US" sz="1100" b="0" i="0" u="none" strike="noStrike" smtClean="0">
                      <a:solidFill>
                        <a:srgbClr val="000000"/>
                      </a:solidFill>
                      <a:latin typeface="Calibri"/>
                      <a:cs typeface="Calibri"/>
                    </a:rPr>
                    <a:pPr algn="r"/>
                    <a:t>Pollution / Environment / climate change</a:t>
                  </a:fld>
                  <a:endParaRPr lang="en-GB" sz="1100"/>
                </a:p>
              </p:txBody>
            </p:sp>
            <p:sp>
              <p:nvSpPr>
                <p:cNvPr id="34" name="TextBox 13">
                  <a:extLst>
                    <a:ext uri="{FF2B5EF4-FFF2-40B4-BE49-F238E27FC236}">
                      <a16:creationId xmlns:a16="http://schemas.microsoft.com/office/drawing/2014/main" id="{BA0F7162-D044-8BFE-B988-0581D772350E}"/>
                    </a:ext>
                  </a:extLst>
                </p:cNvPr>
                <p:cNvSpPr txBox="1"/>
                <p:nvPr/>
              </p:nvSpPr>
              <p:spPr>
                <a:xfrm>
                  <a:off x="0" y="2833750"/>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428EF1B2-0143-4A39-BCC1-B79465B65C0F}" type="TxLink">
                    <a:rPr lang="en-US" sz="1100" b="0" i="0" u="none" strike="noStrike" smtClean="0">
                      <a:solidFill>
                        <a:srgbClr val="000000"/>
                      </a:solidFill>
                      <a:latin typeface="Calibri"/>
                      <a:cs typeface="Calibri"/>
                    </a:rPr>
                    <a:pPr algn="r"/>
                    <a:t>Population levels/over-population</a:t>
                  </a:fld>
                  <a:endParaRPr lang="en-GB" sz="1100"/>
                </a:p>
              </p:txBody>
            </p:sp>
            <p:sp>
              <p:nvSpPr>
                <p:cNvPr id="35" name="TextBox 14">
                  <a:extLst>
                    <a:ext uri="{FF2B5EF4-FFF2-40B4-BE49-F238E27FC236}">
                      <a16:creationId xmlns:a16="http://schemas.microsoft.com/office/drawing/2014/main" id="{8DCFF96C-CE08-3094-3EE7-F0B42336A32F}"/>
                    </a:ext>
                  </a:extLst>
                </p:cNvPr>
                <p:cNvSpPr txBox="1"/>
                <p:nvPr/>
              </p:nvSpPr>
              <p:spPr>
                <a:xfrm>
                  <a:off x="0" y="3231747"/>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C32F1DD2-DCA1-4924-9CD3-944A99A700A2}" type="TxLink">
                    <a:rPr lang="en-US" sz="1100" b="0" i="0" u="none" strike="noStrike" smtClean="0">
                      <a:solidFill>
                        <a:srgbClr val="000000"/>
                      </a:solidFill>
                      <a:latin typeface="Calibri"/>
                      <a:cs typeface="Calibri"/>
                    </a:rPr>
                    <a:pPr algn="r"/>
                    <a:t>Economy/economic situation</a:t>
                  </a:fld>
                  <a:endParaRPr lang="en-GB" sz="1100"/>
                </a:p>
              </p:txBody>
            </p:sp>
            <p:sp>
              <p:nvSpPr>
                <p:cNvPr id="36" name="TextBox 15">
                  <a:extLst>
                    <a:ext uri="{FF2B5EF4-FFF2-40B4-BE49-F238E27FC236}">
                      <a16:creationId xmlns:a16="http://schemas.microsoft.com/office/drawing/2014/main" id="{DADC801E-D99C-E804-3F89-E02C6EA9CF23}"/>
                    </a:ext>
                  </a:extLst>
                </p:cNvPr>
                <p:cNvSpPr txBox="1"/>
                <p:nvPr/>
              </p:nvSpPr>
              <p:spPr>
                <a:xfrm>
                  <a:off x="0" y="3629744"/>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7A2CB690-3CB5-41A5-98FC-0972D17164D1}" type="TxLink">
                    <a:rPr lang="en-US" sz="1100" b="0" i="0" u="none" strike="noStrike" smtClean="0">
                      <a:solidFill>
                        <a:srgbClr val="000000"/>
                      </a:solidFill>
                      <a:latin typeface="Calibri"/>
                      <a:cs typeface="Calibri"/>
                    </a:rPr>
                    <a:pPr algn="r"/>
                    <a:t>Poverty / inequality</a:t>
                  </a:fld>
                  <a:endParaRPr lang="en-GB" sz="1100"/>
                </a:p>
              </p:txBody>
            </p:sp>
            <p:sp>
              <p:nvSpPr>
                <p:cNvPr id="37" name="TextBox 16">
                  <a:extLst>
                    <a:ext uri="{FF2B5EF4-FFF2-40B4-BE49-F238E27FC236}">
                      <a16:creationId xmlns:a16="http://schemas.microsoft.com/office/drawing/2014/main" id="{331500F8-EA6A-BE72-3EB6-0A76A7E2AE21}"/>
                    </a:ext>
                  </a:extLst>
                </p:cNvPr>
                <p:cNvSpPr txBox="1"/>
                <p:nvPr/>
              </p:nvSpPr>
              <p:spPr>
                <a:xfrm>
                  <a:off x="0" y="4027741"/>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B3DC37DC-1BFD-40BA-92F4-702FA4E9628E}" type="TxLink">
                    <a:rPr lang="en-US" sz="1100" b="0" i="0" u="none" strike="noStrike" smtClean="0">
                      <a:solidFill>
                        <a:srgbClr val="000000"/>
                      </a:solidFill>
                      <a:latin typeface="Calibri"/>
                      <a:cs typeface="Calibri"/>
                    </a:rPr>
                    <a:pPr algn="r"/>
                    <a:t>Immigration / immigrants</a:t>
                  </a:fld>
                  <a:endParaRPr lang="en-GB" sz="1100"/>
                </a:p>
              </p:txBody>
            </p:sp>
            <p:sp>
              <p:nvSpPr>
                <p:cNvPr id="38" name="TextBox 17">
                  <a:extLst>
                    <a:ext uri="{FF2B5EF4-FFF2-40B4-BE49-F238E27FC236}">
                      <a16:creationId xmlns:a16="http://schemas.microsoft.com/office/drawing/2014/main" id="{E113D3E7-38D7-21EB-0B8A-5E13BC70827D}"/>
                    </a:ext>
                  </a:extLst>
                </p:cNvPr>
                <p:cNvSpPr txBox="1"/>
                <p:nvPr/>
              </p:nvSpPr>
              <p:spPr>
                <a:xfrm>
                  <a:off x="0" y="4425738"/>
                  <a:ext cx="2919211" cy="257673"/>
                </a:xfrm>
                <a:prstGeom prst="rect">
                  <a:avLst/>
                </a:prstGeom>
                <a:solidFill>
                  <a:sysClr val="window" lastClr="FFFFFF"/>
                </a:solid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EB289B10-7185-435A-AD47-DF9BA19F525B}" type="TxLink">
                    <a:rPr kumimoji="0" lang="en-US" sz="1100" b="0" i="0" u="none" strike="noStrike" kern="0" cap="none" spc="0" normalizeH="0" baseline="0" noProof="0" smtClean="0">
                      <a:ln>
                        <a:noFill/>
                      </a:ln>
                      <a:solidFill>
                        <a:srgbClr val="000000"/>
                      </a:solidFill>
                      <a:effectLst/>
                      <a:uLnTx/>
                      <a:uFillTx/>
                      <a:latin typeface="Calibri"/>
                      <a:ea typeface="+mn-ea"/>
                      <a:cs typeface="Calibri"/>
                    </a:rPr>
                    <a:pPr marL="0" marR="0" lvl="0" indent="0" algn="r" defTabSz="914400" eaLnBrk="1" fontAlgn="auto" latinLnBrk="0" hangingPunct="1">
                      <a:lnSpc>
                        <a:spcPct val="100000"/>
                      </a:lnSpc>
                      <a:spcBef>
                        <a:spcPts val="0"/>
                      </a:spcBef>
                      <a:spcAft>
                        <a:spcPts val="0"/>
                      </a:spcAft>
                      <a:buClrTx/>
                      <a:buSzTx/>
                      <a:buFontTx/>
                      <a:buNone/>
                      <a:tabLst/>
                      <a:defRPr/>
                    </a:pPr>
                    <a:t>Social Care provision</a:t>
                  </a:fld>
                  <a:endParaRPr kumimoji="0" lang="en-GB"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9" name="TextBox 18">
                  <a:extLst>
                    <a:ext uri="{FF2B5EF4-FFF2-40B4-BE49-F238E27FC236}">
                      <a16:creationId xmlns:a16="http://schemas.microsoft.com/office/drawing/2014/main" id="{76D1972E-1036-F821-42AB-AFEC8257DDF9}"/>
                    </a:ext>
                  </a:extLst>
                </p:cNvPr>
                <p:cNvSpPr txBox="1"/>
                <p:nvPr/>
              </p:nvSpPr>
              <p:spPr>
                <a:xfrm>
                  <a:off x="0" y="4823733"/>
                  <a:ext cx="2919211" cy="2576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D0DAC1C9-E5CC-45D4-88C0-DA0830516139}" type="TxLink">
                    <a:rPr lang="en-US" sz="1100" b="0" i="0" u="none" strike="noStrike" smtClean="0">
                      <a:solidFill>
                        <a:srgbClr val="000000"/>
                      </a:solidFill>
                      <a:latin typeface="Calibri"/>
                      <a:cs typeface="Calibri"/>
                    </a:rPr>
                    <a:pPr algn="r"/>
                    <a:t>Education/Schools</a:t>
                  </a:fld>
                  <a:endParaRPr lang="en-GB" sz="1100"/>
                </a:p>
              </p:txBody>
            </p:sp>
          </p:grpSp>
        </p:grpSp>
      </p:grpSp>
      <p:sp>
        <p:nvSpPr>
          <p:cNvPr id="2" name="Title 4">
            <a:extLst>
              <a:ext uri="{FF2B5EF4-FFF2-40B4-BE49-F238E27FC236}">
                <a16:creationId xmlns:a16="http://schemas.microsoft.com/office/drawing/2014/main" id="{81978F09-E87F-8AD0-C34F-175A820D21F4}"/>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a:ea typeface="+mj-ea"/>
                <a:cs typeface="+mj-cs"/>
              </a:rPr>
              <a:t>Issues tracker Q3</a:t>
            </a:r>
          </a:p>
        </p:txBody>
      </p:sp>
      <p:grpSp>
        <p:nvGrpSpPr>
          <p:cNvPr id="16" name="Group 15">
            <a:extLst>
              <a:ext uri="{FF2B5EF4-FFF2-40B4-BE49-F238E27FC236}">
                <a16:creationId xmlns:a16="http://schemas.microsoft.com/office/drawing/2014/main" id="{4ABA3824-2AB8-536E-75C7-8E963697A670}"/>
              </a:ext>
            </a:extLst>
          </p:cNvPr>
          <p:cNvGrpSpPr/>
          <p:nvPr/>
        </p:nvGrpSpPr>
        <p:grpSpPr>
          <a:xfrm>
            <a:off x="8865221" y="890892"/>
            <a:ext cx="2930165" cy="409943"/>
            <a:chOff x="8221502" y="168982"/>
            <a:chExt cx="2930165" cy="409943"/>
          </a:xfrm>
        </p:grpSpPr>
        <p:sp>
          <p:nvSpPr>
            <p:cNvPr id="92" name="Oval 91">
              <a:extLst>
                <a:ext uri="{FF2B5EF4-FFF2-40B4-BE49-F238E27FC236}">
                  <a16:creationId xmlns:a16="http://schemas.microsoft.com/office/drawing/2014/main" id="{0D9D6B21-FA19-DDA6-3E03-40B25211D68B}"/>
                </a:ext>
              </a:extLst>
            </p:cNvPr>
            <p:cNvSpPr/>
            <p:nvPr/>
          </p:nvSpPr>
          <p:spPr>
            <a:xfrm>
              <a:off x="8221502" y="211333"/>
              <a:ext cx="298800" cy="299405"/>
            </a:xfrm>
            <a:prstGeom prst="ellipse">
              <a:avLst/>
            </a:prstGeom>
            <a:solidFill>
              <a:srgbClr val="E3ED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05154283-D6C6-C29D-DC23-277D3EBBA7E1}"/>
                </a:ext>
              </a:extLst>
            </p:cNvPr>
            <p:cNvSpPr txBox="1"/>
            <p:nvPr/>
          </p:nvSpPr>
          <p:spPr>
            <a:xfrm>
              <a:off x="8587898" y="178815"/>
              <a:ext cx="1166393" cy="400110"/>
            </a:xfrm>
            <a:prstGeom prst="rect">
              <a:avLst/>
            </a:prstGeom>
            <a:noFill/>
          </p:spPr>
          <p:txBody>
            <a:bodyPr wrap="square" anchor="ctr">
              <a:spAutoFit/>
            </a:bodyPr>
            <a:lstStyle/>
            <a:p>
              <a:pPr marL="0" marR="0" lvl="0" indent="0" algn="l" defTabSz="968463"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Source Sans Pro" panose="020B0503030403020204" pitchFamily="34" charset="0"/>
                  <a:cs typeface="+mn-cs"/>
                </a:rPr>
                <a:t>Previous quarter/ datapoint</a:t>
              </a:r>
            </a:p>
          </p:txBody>
        </p:sp>
        <p:sp>
          <p:nvSpPr>
            <p:cNvPr id="94" name="Oval 93">
              <a:extLst>
                <a:ext uri="{FF2B5EF4-FFF2-40B4-BE49-F238E27FC236}">
                  <a16:creationId xmlns:a16="http://schemas.microsoft.com/office/drawing/2014/main" id="{E8EA492C-8F85-C4FB-D2FF-27FA5B694D9B}"/>
                </a:ext>
              </a:extLst>
            </p:cNvPr>
            <p:cNvSpPr/>
            <p:nvPr/>
          </p:nvSpPr>
          <p:spPr>
            <a:xfrm>
              <a:off x="9720382" y="211332"/>
              <a:ext cx="298800" cy="298800"/>
            </a:xfrm>
            <a:prstGeom prst="ellipse">
              <a:avLst/>
            </a:prstGeom>
            <a:solidFill>
              <a:srgbClr val="729D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white"/>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1AA2F5A6-0EF1-7E00-D9D3-3900505F18A8}"/>
                </a:ext>
              </a:extLst>
            </p:cNvPr>
            <p:cNvSpPr txBox="1"/>
            <p:nvPr/>
          </p:nvSpPr>
          <p:spPr>
            <a:xfrm>
              <a:off x="10130261" y="168982"/>
              <a:ext cx="1021406" cy="400110"/>
            </a:xfrm>
            <a:prstGeom prst="rect">
              <a:avLst/>
            </a:prstGeom>
            <a:noFill/>
          </p:spPr>
          <p:txBody>
            <a:bodyPr wrap="square" anchor="ctr">
              <a:spAutoFit/>
            </a:bodyPr>
            <a:lstStyle/>
            <a:p>
              <a:pPr marL="0" marR="0" lvl="0" indent="0" algn="l" defTabSz="968463"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Source Sans Pro" panose="020B0503030403020204" pitchFamily="34" charset="0"/>
                  <a:cs typeface="+mn-cs"/>
                </a:rPr>
                <a:t>Latest quarter/ datapoint</a:t>
              </a:r>
            </a:p>
          </p:txBody>
        </p:sp>
      </p:grpSp>
      <p:sp>
        <p:nvSpPr>
          <p:cNvPr id="98" name="TextBox 97">
            <a:extLst>
              <a:ext uri="{FF2B5EF4-FFF2-40B4-BE49-F238E27FC236}">
                <a16:creationId xmlns:a16="http://schemas.microsoft.com/office/drawing/2014/main" id="{0D911685-F76C-F8A6-FC28-2521E9A1C8E5}"/>
              </a:ext>
            </a:extLst>
          </p:cNvPr>
          <p:cNvSpPr txBox="1"/>
          <p:nvPr/>
        </p:nvSpPr>
        <p:spPr>
          <a:xfrm>
            <a:off x="979730" y="6448831"/>
            <a:ext cx="11201006"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lumMod val="65000"/>
                  </a:prstClr>
                </a:solidFill>
                <a:effectLst/>
                <a:uLnTx/>
                <a:uFillTx/>
                <a:latin typeface="Calibri"/>
                <a:ea typeface="+mn-ea"/>
                <a:cs typeface="+mn-cs"/>
              </a:rPr>
              <a:t>Data gathered from Essex Residents Pulse survey April 2023 and October 2023. We asked ‘What would you say are the </a:t>
            </a:r>
            <a:r>
              <a:rPr kumimoji="0" lang="en-US" sz="1050" b="0" i="0" u="sng" strike="noStrike" kern="1200" cap="none" spc="0" normalizeH="0" baseline="0" noProof="0">
                <a:ln>
                  <a:noFill/>
                </a:ln>
                <a:solidFill>
                  <a:prstClr val="white">
                    <a:lumMod val="65000"/>
                  </a:prstClr>
                </a:solidFill>
                <a:effectLst/>
                <a:uLnTx/>
                <a:uFillTx/>
                <a:latin typeface="Calibri"/>
                <a:ea typeface="+mn-ea"/>
                <a:cs typeface="+mn-cs"/>
              </a:rPr>
              <a:t>most</a:t>
            </a:r>
            <a:r>
              <a:rPr kumimoji="0" lang="en-US" sz="1050" b="0" i="0" u="none" strike="noStrike" kern="1200" cap="none" spc="0" normalizeH="0" baseline="0" noProof="0">
                <a:ln>
                  <a:noFill/>
                </a:ln>
                <a:solidFill>
                  <a:prstClr val="white">
                    <a:lumMod val="65000"/>
                  </a:prstClr>
                </a:solidFill>
                <a:effectLst/>
                <a:uLnTx/>
                <a:uFillTx/>
                <a:latin typeface="Calibri"/>
                <a:ea typeface="+mn-ea"/>
                <a:cs typeface="+mn-cs"/>
              </a:rPr>
              <a:t> important issues facing Essex today? Respondents could select up to 3 responses. Base sizes: all respondents who answers in April 2023 = 489; October 2023 = 542 Chart shows top 12 responses</a:t>
            </a:r>
          </a:p>
        </p:txBody>
      </p:sp>
      <p:sp>
        <p:nvSpPr>
          <p:cNvPr id="10" name="Title 9">
            <a:extLst>
              <a:ext uri="{FF2B5EF4-FFF2-40B4-BE49-F238E27FC236}">
                <a16:creationId xmlns:a16="http://schemas.microsoft.com/office/drawing/2014/main" id="{9879A13A-41C1-17E3-8FC6-CB4BEEB0E6F6}"/>
              </a:ext>
            </a:extLst>
          </p:cNvPr>
          <p:cNvSpPr>
            <a:spLocks noGrp="1"/>
          </p:cNvSpPr>
          <p:nvPr>
            <p:ph type="title"/>
          </p:nvPr>
        </p:nvSpPr>
        <p:spPr/>
        <p:txBody>
          <a:bodyPr/>
          <a:lstStyle/>
          <a:p>
            <a:pPr algn="ctr"/>
            <a:r>
              <a:rPr lang="en-GB" sz="2400">
                <a:solidFill>
                  <a:schemeClr val="bg1"/>
                </a:solidFill>
              </a:rPr>
              <a:t>Operating Context: Essex Issues Tracker</a:t>
            </a:r>
          </a:p>
        </p:txBody>
      </p:sp>
      <p:sp>
        <p:nvSpPr>
          <p:cNvPr id="14" name="Rectangle: Top Corners Rounded 13">
            <a:extLst>
              <a:ext uri="{FF2B5EF4-FFF2-40B4-BE49-F238E27FC236}">
                <a16:creationId xmlns:a16="http://schemas.microsoft.com/office/drawing/2014/main" id="{6E9508D3-1793-B417-2092-E746818CAAEC}"/>
              </a:ext>
            </a:extLst>
          </p:cNvPr>
          <p:cNvSpPr/>
          <p:nvPr/>
        </p:nvSpPr>
        <p:spPr>
          <a:xfrm>
            <a:off x="1406776" y="1376584"/>
            <a:ext cx="5738216" cy="384285"/>
          </a:xfrm>
          <a:prstGeom prst="round2Same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8463"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Latest data: October 2023</a:t>
            </a:r>
          </a:p>
        </p:txBody>
      </p:sp>
      <p:cxnSp>
        <p:nvCxnSpPr>
          <p:cNvPr id="55" name="Straight Arrow Connector 54">
            <a:extLst>
              <a:ext uri="{FF2B5EF4-FFF2-40B4-BE49-F238E27FC236}">
                <a16:creationId xmlns:a16="http://schemas.microsoft.com/office/drawing/2014/main" id="{9B504805-0D59-5E2C-9A0D-19517040F62B}"/>
              </a:ext>
            </a:extLst>
          </p:cNvPr>
          <p:cNvCxnSpPr>
            <a:cxnSpLocks/>
          </p:cNvCxnSpPr>
          <p:nvPr/>
        </p:nvCxnSpPr>
        <p:spPr>
          <a:xfrm flipH="1">
            <a:off x="6050863" y="4045068"/>
            <a:ext cx="2556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E1589E4-7663-0440-97D8-82955B6EE69D}"/>
              </a:ext>
            </a:extLst>
          </p:cNvPr>
          <p:cNvCxnSpPr>
            <a:cxnSpLocks/>
          </p:cNvCxnSpPr>
          <p:nvPr/>
        </p:nvCxnSpPr>
        <p:spPr>
          <a:xfrm flipH="1">
            <a:off x="6191250" y="5336350"/>
            <a:ext cx="1152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2E4796-AFE3-E013-C8CC-48391662D413}"/>
              </a:ext>
            </a:extLst>
          </p:cNvPr>
          <p:cNvSpPr txBox="1"/>
          <p:nvPr/>
        </p:nvSpPr>
        <p:spPr>
          <a:xfrm>
            <a:off x="463583" y="70951"/>
            <a:ext cx="12233299" cy="984885"/>
          </a:xfrm>
          <a:prstGeom prst="rect">
            <a:avLst/>
          </a:prstGeom>
          <a:noFill/>
          <a:ln>
            <a:noFill/>
          </a:ln>
        </p:spPr>
        <p:txBody>
          <a:bodyPr wrap="square" rtlCol="0">
            <a:spAutoFit/>
          </a:bodyPr>
          <a:lstStyle/>
          <a:p>
            <a:pPr algn="ctr" defTabSz="968463">
              <a:defRPr/>
            </a:pPr>
            <a:r>
              <a:rPr lang="en-GB" sz="2000" b="1">
                <a:latin typeface="Calibri"/>
              </a:rPr>
              <a:t>Essex Issues Tracker data is gathered from the ECC Residents panel, we asked residents: </a:t>
            </a:r>
          </a:p>
          <a:p>
            <a:pPr algn="ctr" defTabSz="968463">
              <a:defRPr/>
            </a:pPr>
            <a:r>
              <a:rPr lang="en-GB" sz="2000" b="1">
                <a:latin typeface="Calibri"/>
              </a:rPr>
              <a:t>‘</a:t>
            </a:r>
            <a:r>
              <a:rPr kumimoji="0" lang="en-GB" sz="2000" b="1" i="1" u="none" strike="noStrike" kern="1200" cap="none" spc="0" normalizeH="0" baseline="0" noProof="0">
                <a:ln>
                  <a:noFill/>
                </a:ln>
                <a:solidFill>
                  <a:srgbClr val="000000"/>
                </a:solidFill>
                <a:effectLst/>
                <a:uLnTx/>
                <a:uFillTx/>
                <a:latin typeface="Calibri"/>
                <a:ea typeface="+mn-ea"/>
                <a:cs typeface="+mn-cs"/>
              </a:rPr>
              <a:t>What would you say are the most important issues facing Essex today?’ </a:t>
            </a:r>
          </a:p>
          <a:p>
            <a:pPr marL="0" marR="0" lvl="0" indent="0" algn="l" defTabSz="968463" rtl="0" eaLnBrk="1" fontAlgn="auto" latinLnBrk="0" hangingPunct="1">
              <a:lnSpc>
                <a:spcPct val="100000"/>
              </a:lnSpc>
              <a:spcBef>
                <a:spcPts val="0"/>
              </a:spcBef>
              <a:spcAft>
                <a:spcPts val="0"/>
              </a:spcAft>
              <a:buClrTx/>
              <a:buSzTx/>
              <a:buFontTx/>
              <a:buNone/>
              <a:tabLst/>
              <a:defRPr/>
            </a:pPr>
            <a:endParaRPr kumimoji="0" lang="en-GB" b="1" i="1"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219606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7ACA198-998A-8A24-4031-1E2B90A0A56B}"/>
              </a:ext>
            </a:extLst>
          </p:cNvPr>
          <p:cNvSpPr/>
          <p:nvPr/>
        </p:nvSpPr>
        <p:spPr>
          <a:xfrm>
            <a:off x="3489162" y="2508831"/>
            <a:ext cx="8602876" cy="4273695"/>
          </a:xfrm>
          <a:prstGeom prst="roundRect">
            <a:avLst>
              <a:gd name="adj" fmla="val 172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FC257212-8F93-4A69-FF0E-5B86B3E8757D}"/>
              </a:ext>
            </a:extLst>
          </p:cNvPr>
          <p:cNvSpPr/>
          <p:nvPr/>
        </p:nvSpPr>
        <p:spPr>
          <a:xfrm>
            <a:off x="3485320" y="199401"/>
            <a:ext cx="4787174" cy="2202811"/>
          </a:xfrm>
          <a:prstGeom prst="roundRect">
            <a:avLst>
              <a:gd name="adj" fmla="val 614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62DC6BBD-BB7E-F1CA-EC56-B8C65C7F60CC}"/>
              </a:ext>
            </a:extLst>
          </p:cNvPr>
          <p:cNvSpPr/>
          <p:nvPr/>
        </p:nvSpPr>
        <p:spPr>
          <a:xfrm>
            <a:off x="10232434" y="471981"/>
            <a:ext cx="1859604" cy="926578"/>
          </a:xfrm>
          <a:prstGeom prst="roundRect">
            <a:avLst/>
          </a:prstGeom>
          <a:solidFill>
            <a:srgbClr val="D2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Chart 2">
            <a:extLst>
              <a:ext uri="{FF2B5EF4-FFF2-40B4-BE49-F238E27FC236}">
                <a16:creationId xmlns:a16="http://schemas.microsoft.com/office/drawing/2014/main" id="{26005F7D-8DD4-29EE-C2B7-CC01CC39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762" y="2760083"/>
            <a:ext cx="4307340" cy="25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Chart 22">
            <a:extLst>
              <a:ext uri="{FF2B5EF4-FFF2-40B4-BE49-F238E27FC236}">
                <a16:creationId xmlns:a16="http://schemas.microsoft.com/office/drawing/2014/main" id="{B13C1ADD-F2CC-C847-65ED-16F79C48FD16}"/>
              </a:ext>
            </a:extLst>
          </p:cNvPr>
          <p:cNvGraphicFramePr>
            <a:graphicFrameLocks/>
          </p:cNvGraphicFramePr>
          <p:nvPr/>
        </p:nvGraphicFramePr>
        <p:xfrm>
          <a:off x="3359329" y="2662773"/>
          <a:ext cx="4344114" cy="3122952"/>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415B54B9-C079-048D-3CE2-014A1A5EBDC7}"/>
              </a:ext>
            </a:extLst>
          </p:cNvPr>
          <p:cNvSpPr/>
          <p:nvPr/>
        </p:nvSpPr>
        <p:spPr>
          <a:xfrm>
            <a:off x="3554337" y="2024580"/>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4">
            <a:extLst>
              <a:ext uri="{FF2B5EF4-FFF2-40B4-BE49-F238E27FC236}">
                <a16:creationId xmlns:a16="http://schemas.microsoft.com/office/drawing/2014/main" id="{F0E79A9B-122A-A3B8-67AE-7A8DC5DE4EE9}"/>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Strategic Priorities: Climate </a:t>
            </a:r>
          </a:p>
        </p:txBody>
      </p:sp>
      <p:sp>
        <p:nvSpPr>
          <p:cNvPr id="27" name="Rectangle: Rounded Corners 26">
            <a:extLst>
              <a:ext uri="{FF2B5EF4-FFF2-40B4-BE49-F238E27FC236}">
                <a16:creationId xmlns:a16="http://schemas.microsoft.com/office/drawing/2014/main" id="{57936002-4F7E-3D9F-5306-28604926214C}"/>
              </a:ext>
            </a:extLst>
          </p:cNvPr>
          <p:cNvSpPr/>
          <p:nvPr/>
        </p:nvSpPr>
        <p:spPr>
          <a:xfrm>
            <a:off x="942451" y="417822"/>
            <a:ext cx="2369909" cy="6214680"/>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883F7896-1F48-FA99-2314-7B6281B37DAA}"/>
              </a:ext>
            </a:extLst>
          </p:cNvPr>
          <p:cNvSpPr/>
          <p:nvPr/>
        </p:nvSpPr>
        <p:spPr>
          <a:xfrm>
            <a:off x="1609340" y="79748"/>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A41487A1-0E4A-6D0C-DCF0-7C0E380680C7}"/>
              </a:ext>
            </a:extLst>
          </p:cNvPr>
          <p:cNvSpPr txBox="1"/>
          <p:nvPr/>
        </p:nvSpPr>
        <p:spPr>
          <a:xfrm>
            <a:off x="1074784" y="1177196"/>
            <a:ext cx="2098246" cy="384798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a:ea typeface="+mn-ea"/>
                <a:cs typeface="+mn-cs"/>
              </a:rPr>
              <a:t>243,373</a:t>
            </a:r>
            <a:r>
              <a:rPr kumimoji="0" lang="en-GB" sz="2400" b="1" i="0" u="none" strike="noStrike" kern="1200" cap="none" spc="0" normalizeH="0" baseline="0" noProof="0">
                <a:ln>
                  <a:noFill/>
                </a:ln>
                <a:solidFill>
                  <a:srgbClr val="000000"/>
                </a:solidFill>
                <a:effectLst/>
                <a:uLnTx/>
                <a:uFillTx/>
                <a:latin typeface="Calibri"/>
                <a:ea typeface="+mn-ea"/>
                <a:cs typeface="+mn-cs"/>
              </a:rPr>
              <a:t> </a:t>
            </a:r>
            <a:endParaRPr kumimoji="0" lang="en-GB" sz="14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Trees planted by Essex Forest Initiative since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000000"/>
                </a:solidFill>
                <a:effectLst/>
                <a:uLnTx/>
                <a:uFillTx/>
                <a:latin typeface="Calibri"/>
                <a:ea typeface="+mn-ea"/>
                <a:cs typeface="+mn-cs"/>
              </a:rPr>
              <a:t>New woodland contributes to delivering net zero carbon, nature recovery, reduces flooding, cooling city centres and provides protection against airborne pollution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504D984D-B07F-BC49-20EB-03F8D9274241}"/>
              </a:ext>
            </a:extLst>
          </p:cNvPr>
          <p:cNvSpPr txBox="1"/>
          <p:nvPr/>
        </p:nvSpPr>
        <p:spPr>
          <a:xfrm>
            <a:off x="1045167" y="3359162"/>
            <a:ext cx="2197374" cy="175078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3A7D64"/>
                </a:solidFill>
                <a:effectLst/>
                <a:uLnTx/>
                <a:uFillTx/>
                <a:latin typeface="Calibri"/>
                <a:ea typeface="+mn-ea"/>
                <a:cs typeface="+mn-cs"/>
              </a:rPr>
              <a:t>61.7 Hectares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Planted (from 2021/22 – 22/23)</a:t>
            </a:r>
          </a:p>
        </p:txBody>
      </p:sp>
      <p:sp>
        <p:nvSpPr>
          <p:cNvPr id="33" name="TextBox 32">
            <a:extLst>
              <a:ext uri="{FF2B5EF4-FFF2-40B4-BE49-F238E27FC236}">
                <a16:creationId xmlns:a16="http://schemas.microsoft.com/office/drawing/2014/main" id="{7725524B-9195-1B4F-D2E5-8D379B3C5BFE}"/>
              </a:ext>
            </a:extLst>
          </p:cNvPr>
          <p:cNvSpPr txBox="1"/>
          <p:nvPr/>
        </p:nvSpPr>
        <p:spPr>
          <a:xfrm>
            <a:off x="1309157" y="4197978"/>
            <a:ext cx="1655382" cy="113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3A7D64"/>
                </a:solidFill>
                <a:effectLst/>
                <a:uLnTx/>
                <a:uFillTx/>
                <a:latin typeface="Calibri"/>
                <a:ea typeface="+mn-ea"/>
                <a:cs typeface="+mn-cs"/>
              </a:rPr>
              <a:t>13.8km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Hedgerows planted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(2022/23)</a:t>
            </a:r>
          </a:p>
        </p:txBody>
      </p:sp>
      <p:sp>
        <p:nvSpPr>
          <p:cNvPr id="34" name="Graphic 45" descr="Deciduous tree outline">
            <a:extLst>
              <a:ext uri="{FF2B5EF4-FFF2-40B4-BE49-F238E27FC236}">
                <a16:creationId xmlns:a16="http://schemas.microsoft.com/office/drawing/2014/main" id="{AAE0DCB3-046F-01A1-F58B-522DE9D6DD7E}"/>
              </a:ext>
            </a:extLst>
          </p:cNvPr>
          <p:cNvSpPr/>
          <p:nvPr/>
        </p:nvSpPr>
        <p:spPr>
          <a:xfrm>
            <a:off x="1713692" y="173572"/>
            <a:ext cx="762162" cy="721486"/>
          </a:xfrm>
          <a:custGeom>
            <a:avLst/>
            <a:gdLst>
              <a:gd name="connsiteX0" fmla="*/ 721374 w 795490"/>
              <a:gd name="connsiteY0" fmla="*/ 255067 h 809641"/>
              <a:gd name="connsiteX1" fmla="*/ 642580 w 795490"/>
              <a:gd name="connsiteY1" fmla="*/ 163810 h 809641"/>
              <a:gd name="connsiteX2" fmla="*/ 642530 w 795490"/>
              <a:gd name="connsiteY2" fmla="*/ 163720 h 809641"/>
              <a:gd name="connsiteX3" fmla="*/ 643101 w 795490"/>
              <a:gd name="connsiteY3" fmla="*/ 152414 h 809641"/>
              <a:gd name="connsiteX4" fmla="*/ 528982 w 795490"/>
              <a:gd name="connsiteY4" fmla="*/ 38112 h 809641"/>
              <a:gd name="connsiteX5" fmla="*/ 472689 w 795490"/>
              <a:gd name="connsiteY5" fmla="*/ 52897 h 809641"/>
              <a:gd name="connsiteX6" fmla="*/ 315151 w 795490"/>
              <a:gd name="connsiteY6" fmla="*/ 17837 h 809641"/>
              <a:gd name="connsiteX7" fmla="*/ 265694 w 795490"/>
              <a:gd name="connsiteY7" fmla="*/ 86385 h 809641"/>
              <a:gd name="connsiteX8" fmla="*/ 100824 w 795490"/>
              <a:gd name="connsiteY8" fmla="*/ 120084 h 809641"/>
              <a:gd name="connsiteX9" fmla="*/ 102418 w 795490"/>
              <a:gd name="connsiteY9" fmla="*/ 253607 h 809641"/>
              <a:gd name="connsiteX10" fmla="*/ 5881 w 795490"/>
              <a:gd name="connsiteY10" fmla="*/ 431017 h 809641"/>
              <a:gd name="connsiteX11" fmla="*/ 183292 w 795490"/>
              <a:gd name="connsiteY11" fmla="*/ 527554 h 809641"/>
              <a:gd name="connsiteX12" fmla="*/ 198506 w 795490"/>
              <a:gd name="connsiteY12" fmla="*/ 522110 h 809641"/>
              <a:gd name="connsiteX13" fmla="*/ 225737 w 795490"/>
              <a:gd name="connsiteY13" fmla="*/ 543376 h 809641"/>
              <a:gd name="connsiteX14" fmla="*/ 275478 w 795490"/>
              <a:gd name="connsiteY14" fmla="*/ 583927 h 809641"/>
              <a:gd name="connsiteX15" fmla="*/ 284314 w 795490"/>
              <a:gd name="connsiteY15" fmla="*/ 591703 h 809641"/>
              <a:gd name="connsiteX16" fmla="*/ 328772 w 795490"/>
              <a:gd name="connsiteY16" fmla="*/ 689497 h 809641"/>
              <a:gd name="connsiteX17" fmla="*/ 328772 w 795490"/>
              <a:gd name="connsiteY17" fmla="*/ 762014 h 809641"/>
              <a:gd name="connsiteX18" fmla="*/ 300197 w 795490"/>
              <a:gd name="connsiteY18" fmla="*/ 790589 h 809641"/>
              <a:gd name="connsiteX19" fmla="*/ 281658 w 795490"/>
              <a:gd name="connsiteY19" fmla="*/ 790589 h 809641"/>
              <a:gd name="connsiteX20" fmla="*/ 271752 w 795490"/>
              <a:gd name="connsiteY20" fmla="*/ 798514 h 809641"/>
              <a:gd name="connsiteX21" fmla="*/ 279556 w 795490"/>
              <a:gd name="connsiteY21" fmla="*/ 809505 h 809641"/>
              <a:gd name="connsiteX22" fmla="*/ 281147 w 795490"/>
              <a:gd name="connsiteY22" fmla="*/ 809639 h 809641"/>
              <a:gd name="connsiteX23" fmla="*/ 461612 w 795490"/>
              <a:gd name="connsiteY23" fmla="*/ 809639 h 809641"/>
              <a:gd name="connsiteX24" fmla="*/ 471518 w 795490"/>
              <a:gd name="connsiteY24" fmla="*/ 801714 h 809641"/>
              <a:gd name="connsiteX25" fmla="*/ 463714 w 795490"/>
              <a:gd name="connsiteY25" fmla="*/ 790723 h 809641"/>
              <a:gd name="connsiteX26" fmla="*/ 462122 w 795490"/>
              <a:gd name="connsiteY26" fmla="*/ 790589 h 809641"/>
              <a:gd name="connsiteX27" fmla="*/ 443072 w 795490"/>
              <a:gd name="connsiteY27" fmla="*/ 790589 h 809641"/>
              <a:gd name="connsiteX28" fmla="*/ 414497 w 795490"/>
              <a:gd name="connsiteY28" fmla="*/ 762014 h 809641"/>
              <a:gd name="connsiteX29" fmla="*/ 414497 w 795490"/>
              <a:gd name="connsiteY29" fmla="*/ 680400 h 809641"/>
              <a:gd name="connsiteX30" fmla="*/ 470722 w 795490"/>
              <a:gd name="connsiteY30" fmla="*/ 590150 h 809641"/>
              <a:gd name="connsiteX31" fmla="*/ 614739 w 795490"/>
              <a:gd name="connsiteY31" fmla="*/ 490105 h 809641"/>
              <a:gd name="connsiteX32" fmla="*/ 635620 w 795490"/>
              <a:gd name="connsiteY32" fmla="*/ 466709 h 809641"/>
              <a:gd name="connsiteX33" fmla="*/ 785954 w 795490"/>
              <a:gd name="connsiteY33" fmla="*/ 407622 h 809641"/>
              <a:gd name="connsiteX34" fmla="*/ 726868 w 795490"/>
              <a:gd name="connsiteY34" fmla="*/ 257288 h 809641"/>
              <a:gd name="connsiteX35" fmla="*/ 721377 w 795490"/>
              <a:gd name="connsiteY35" fmla="*/ 255063 h 809641"/>
              <a:gd name="connsiteX36" fmla="*/ 600500 w 795490"/>
              <a:gd name="connsiteY36" fmla="*/ 477445 h 809641"/>
              <a:gd name="connsiteX37" fmla="*/ 462239 w 795490"/>
              <a:gd name="connsiteY37" fmla="*/ 573090 h 809641"/>
              <a:gd name="connsiteX38" fmla="*/ 395447 w 795490"/>
              <a:gd name="connsiteY38" fmla="*/ 680400 h 809641"/>
              <a:gd name="connsiteX39" fmla="*/ 395447 w 795490"/>
              <a:gd name="connsiteY39" fmla="*/ 762014 h 809641"/>
              <a:gd name="connsiteX40" fmla="*/ 405216 w 795490"/>
              <a:gd name="connsiteY40" fmla="*/ 790589 h 809641"/>
              <a:gd name="connsiteX41" fmla="*/ 338054 w 795490"/>
              <a:gd name="connsiteY41" fmla="*/ 790589 h 809641"/>
              <a:gd name="connsiteX42" fmla="*/ 347822 w 795490"/>
              <a:gd name="connsiteY42" fmla="*/ 762014 h 809641"/>
              <a:gd name="connsiteX43" fmla="*/ 347822 w 795490"/>
              <a:gd name="connsiteY43" fmla="*/ 689497 h 809641"/>
              <a:gd name="connsiteX44" fmla="*/ 296872 w 795490"/>
              <a:gd name="connsiteY44" fmla="*/ 577379 h 809641"/>
              <a:gd name="connsiteX45" fmla="*/ 288077 w 795490"/>
              <a:gd name="connsiteY45" fmla="*/ 569639 h 809641"/>
              <a:gd name="connsiteX46" fmla="*/ 237159 w 795490"/>
              <a:gd name="connsiteY46" fmla="*/ 528135 h 809641"/>
              <a:gd name="connsiteX47" fmla="*/ 217176 w 795490"/>
              <a:gd name="connsiteY47" fmla="*/ 512521 h 809641"/>
              <a:gd name="connsiteX48" fmla="*/ 236360 w 795490"/>
              <a:gd name="connsiteY48" fmla="*/ 498580 h 809641"/>
              <a:gd name="connsiteX49" fmla="*/ 321838 w 795490"/>
              <a:gd name="connsiteY49" fmla="*/ 565663 h 809641"/>
              <a:gd name="connsiteX50" fmla="*/ 338297 w 795490"/>
              <a:gd name="connsiteY50" fmla="*/ 583151 h 809641"/>
              <a:gd name="connsiteX51" fmla="*/ 338297 w 795490"/>
              <a:gd name="connsiteY51" fmla="*/ 559131 h 809641"/>
              <a:gd name="connsiteX52" fmla="*/ 321483 w 795490"/>
              <a:gd name="connsiteY52" fmla="*/ 465727 h 809641"/>
              <a:gd name="connsiteX53" fmla="*/ 338297 w 795490"/>
              <a:gd name="connsiteY53" fmla="*/ 466739 h 809641"/>
              <a:gd name="connsiteX54" fmla="*/ 351424 w 795490"/>
              <a:gd name="connsiteY54" fmla="*/ 466092 h 809641"/>
              <a:gd name="connsiteX55" fmla="*/ 365035 w 795490"/>
              <a:gd name="connsiteY55" fmla="*/ 527879 h 809641"/>
              <a:gd name="connsiteX56" fmla="*/ 370323 w 795490"/>
              <a:gd name="connsiteY56" fmla="*/ 572007 h 809641"/>
              <a:gd name="connsiteX57" fmla="*/ 383583 w 795490"/>
              <a:gd name="connsiteY57" fmla="*/ 529586 h 809641"/>
              <a:gd name="connsiteX58" fmla="*/ 420903 w 795490"/>
              <a:gd name="connsiteY58" fmla="*/ 441350 h 809641"/>
              <a:gd name="connsiteX59" fmla="*/ 458271 w 795490"/>
              <a:gd name="connsiteY59" fmla="*/ 404922 h 809641"/>
              <a:gd name="connsiteX60" fmla="*/ 469892 w 795490"/>
              <a:gd name="connsiteY60" fmla="*/ 416686 h 809641"/>
              <a:gd name="connsiteX61" fmla="*/ 405418 w 795490"/>
              <a:gd name="connsiteY61" fmla="*/ 559111 h 809641"/>
              <a:gd name="connsiteX62" fmla="*/ 396437 w 795490"/>
              <a:gd name="connsiteY62" fmla="*/ 587439 h 809641"/>
              <a:gd name="connsiteX63" fmla="*/ 420212 w 795490"/>
              <a:gd name="connsiteY63" fmla="*/ 569609 h 809641"/>
              <a:gd name="connsiteX64" fmla="*/ 504482 w 795490"/>
              <a:gd name="connsiteY64" fmla="*/ 522886 h 809641"/>
              <a:gd name="connsiteX65" fmla="*/ 584822 w 795490"/>
              <a:gd name="connsiteY65" fmla="*/ 456783 h 809641"/>
              <a:gd name="connsiteX66" fmla="*/ 611502 w 795490"/>
              <a:gd name="connsiteY66" fmla="*/ 452463 h 809641"/>
              <a:gd name="connsiteX67" fmla="*/ 611579 w 795490"/>
              <a:gd name="connsiteY67" fmla="*/ 452479 h 809641"/>
              <a:gd name="connsiteX68" fmla="*/ 618437 w 795490"/>
              <a:gd name="connsiteY68" fmla="*/ 457347 h 809641"/>
              <a:gd name="connsiteX69" fmla="*/ 271726 w 795490"/>
              <a:gd name="connsiteY69" fmla="*/ 452212 h 809641"/>
              <a:gd name="connsiteX70" fmla="*/ 272289 w 795490"/>
              <a:gd name="connsiteY70" fmla="*/ 450951 h 809641"/>
              <a:gd name="connsiteX71" fmla="*/ 277702 w 795490"/>
              <a:gd name="connsiteY71" fmla="*/ 453434 h 809641"/>
              <a:gd name="connsiteX72" fmla="*/ 298045 w 795490"/>
              <a:gd name="connsiteY72" fmla="*/ 460884 h 809641"/>
              <a:gd name="connsiteX73" fmla="*/ 298732 w 795490"/>
              <a:gd name="connsiteY73" fmla="*/ 461060 h 809641"/>
              <a:gd name="connsiteX74" fmla="*/ 318200 w 795490"/>
              <a:gd name="connsiteY74" fmla="*/ 535432 h 809641"/>
              <a:gd name="connsiteX75" fmla="*/ 250234 w 795490"/>
              <a:gd name="connsiteY75" fmla="*/ 484769 h 809641"/>
              <a:gd name="connsiteX76" fmla="*/ 271726 w 795490"/>
              <a:gd name="connsiteY76" fmla="*/ 452212 h 809641"/>
              <a:gd name="connsiteX77" fmla="*/ 370481 w 795490"/>
              <a:gd name="connsiteY77" fmla="*/ 463140 h 809641"/>
              <a:gd name="connsiteX78" fmla="*/ 391843 w 795490"/>
              <a:gd name="connsiteY78" fmla="*/ 456663 h 809641"/>
              <a:gd name="connsiteX79" fmla="*/ 377714 w 795490"/>
              <a:gd name="connsiteY79" fmla="*/ 489164 h 809641"/>
              <a:gd name="connsiteX80" fmla="*/ 370481 w 795490"/>
              <a:gd name="connsiteY80" fmla="*/ 463140 h 809641"/>
              <a:gd name="connsiteX81" fmla="*/ 560817 w 795490"/>
              <a:gd name="connsiteY81" fmla="*/ 456490 h 809641"/>
              <a:gd name="connsiteX82" fmla="*/ 496083 w 795490"/>
              <a:gd name="connsiteY82" fmla="*/ 505791 h 809641"/>
              <a:gd name="connsiteX83" fmla="*/ 432110 w 795490"/>
              <a:gd name="connsiteY83" fmla="*/ 539003 h 809641"/>
              <a:gd name="connsiteX84" fmla="*/ 484712 w 795490"/>
              <a:gd name="connsiteY84" fmla="*/ 428521 h 809641"/>
              <a:gd name="connsiteX85" fmla="*/ 560817 w 795490"/>
              <a:gd name="connsiteY85" fmla="*/ 456490 h 809641"/>
              <a:gd name="connsiteX86" fmla="*/ 694189 w 795490"/>
              <a:gd name="connsiteY86" fmla="*/ 456357 h 809641"/>
              <a:gd name="connsiteX87" fmla="*/ 623177 w 795490"/>
              <a:gd name="connsiteY87" fmla="*/ 437360 h 809641"/>
              <a:gd name="connsiteX88" fmla="*/ 615915 w 795490"/>
              <a:gd name="connsiteY88" fmla="*/ 431762 h 809641"/>
              <a:gd name="connsiteX89" fmla="*/ 615833 w 795490"/>
              <a:gd name="connsiteY89" fmla="*/ 431745 h 809641"/>
              <a:gd name="connsiteX90" fmla="*/ 606937 w 795490"/>
              <a:gd name="connsiteY90" fmla="*/ 433964 h 809641"/>
              <a:gd name="connsiteX91" fmla="*/ 472530 w 795490"/>
              <a:gd name="connsiteY91" fmla="*/ 392290 h 809641"/>
              <a:gd name="connsiteX92" fmla="*/ 469387 w 795490"/>
              <a:gd name="connsiteY92" fmla="*/ 388745 h 809641"/>
              <a:gd name="connsiteX93" fmla="*/ 473757 w 795490"/>
              <a:gd name="connsiteY93" fmla="*/ 382796 h 809641"/>
              <a:gd name="connsiteX94" fmla="*/ 473216 w 795490"/>
              <a:gd name="connsiteY94" fmla="*/ 370128 h 809641"/>
              <a:gd name="connsiteX95" fmla="*/ 459748 w 795490"/>
              <a:gd name="connsiteY95" fmla="*/ 369919 h 809641"/>
              <a:gd name="connsiteX96" fmla="*/ 458700 w 795490"/>
              <a:gd name="connsiteY96" fmla="*/ 371120 h 809641"/>
              <a:gd name="connsiteX97" fmla="*/ 448073 w 795490"/>
              <a:gd name="connsiteY97" fmla="*/ 385835 h 809641"/>
              <a:gd name="connsiteX98" fmla="*/ 442801 w 795490"/>
              <a:gd name="connsiteY98" fmla="*/ 393806 h 809641"/>
              <a:gd name="connsiteX99" fmla="*/ 442134 w 795490"/>
              <a:gd name="connsiteY99" fmla="*/ 394722 h 809641"/>
              <a:gd name="connsiteX100" fmla="*/ 338297 w 795490"/>
              <a:gd name="connsiteY100" fmla="*/ 447689 h 809641"/>
              <a:gd name="connsiteX101" fmla="*/ 280862 w 795490"/>
              <a:gd name="connsiteY101" fmla="*/ 434008 h 809641"/>
              <a:gd name="connsiteX102" fmla="*/ 269539 w 795490"/>
              <a:gd name="connsiteY102" fmla="*/ 428769 h 809641"/>
              <a:gd name="connsiteX103" fmla="*/ 263338 w 795490"/>
              <a:gd name="connsiteY103" fmla="*/ 425334 h 809641"/>
              <a:gd name="connsiteX104" fmla="*/ 257719 w 795490"/>
              <a:gd name="connsiteY104" fmla="*/ 421951 h 809641"/>
              <a:gd name="connsiteX105" fmla="*/ 245146 w 795490"/>
              <a:gd name="connsiteY105" fmla="*/ 423634 h 809641"/>
              <a:gd name="connsiteX106" fmla="*/ 246161 w 795490"/>
              <a:gd name="connsiteY106" fmla="*/ 437078 h 809641"/>
              <a:gd name="connsiteX107" fmla="*/ 247459 w 795490"/>
              <a:gd name="connsiteY107" fmla="*/ 438016 h 809641"/>
              <a:gd name="connsiteX108" fmla="*/ 255210 w 795490"/>
              <a:gd name="connsiteY108" fmla="*/ 442684 h 809641"/>
              <a:gd name="connsiteX109" fmla="*/ 255081 w 795490"/>
              <a:gd name="connsiteY109" fmla="*/ 442957 h 809641"/>
              <a:gd name="connsiteX110" fmla="*/ 90553 w 795490"/>
              <a:gd name="connsiteY110" fmla="*/ 502633 h 809641"/>
              <a:gd name="connsiteX111" fmla="*/ 30877 w 795490"/>
              <a:gd name="connsiteY111" fmla="*/ 338104 h 809641"/>
              <a:gd name="connsiteX112" fmla="*/ 107829 w 795490"/>
              <a:gd name="connsiteY112" fmla="*/ 271872 h 809641"/>
              <a:gd name="connsiteX113" fmla="*/ 115096 w 795490"/>
              <a:gd name="connsiteY113" fmla="*/ 269718 h 809641"/>
              <a:gd name="connsiteX114" fmla="*/ 126418 w 795490"/>
              <a:gd name="connsiteY114" fmla="*/ 282346 h 809641"/>
              <a:gd name="connsiteX115" fmla="*/ 139467 w 795490"/>
              <a:gd name="connsiteY115" fmla="*/ 283421 h 809641"/>
              <a:gd name="connsiteX116" fmla="*/ 140327 w 795490"/>
              <a:gd name="connsiteY116" fmla="*/ 269321 h 809641"/>
              <a:gd name="connsiteX117" fmla="*/ 140169 w 795490"/>
              <a:gd name="connsiteY117" fmla="*/ 269146 h 809641"/>
              <a:gd name="connsiteX118" fmla="*/ 123500 w 795490"/>
              <a:gd name="connsiteY118" fmla="*/ 250555 h 809641"/>
              <a:gd name="connsiteX119" fmla="*/ 119413 w 795490"/>
              <a:gd name="connsiteY119" fmla="*/ 244683 h 809641"/>
              <a:gd name="connsiteX120" fmla="*/ 100484 w 795490"/>
              <a:gd name="connsiteY120" fmla="*/ 193770 h 809641"/>
              <a:gd name="connsiteX121" fmla="*/ 192431 w 795490"/>
              <a:gd name="connsiteY121" fmla="*/ 86030 h 809641"/>
              <a:gd name="connsiteX122" fmla="*/ 217546 w 795490"/>
              <a:gd name="connsiteY122" fmla="*/ 87210 h 809641"/>
              <a:gd name="connsiteX123" fmla="*/ 256573 w 795490"/>
              <a:gd name="connsiteY123" fmla="*/ 103187 h 809641"/>
              <a:gd name="connsiteX124" fmla="*/ 261907 w 795490"/>
              <a:gd name="connsiteY124" fmla="*/ 106711 h 809641"/>
              <a:gd name="connsiteX125" fmla="*/ 260142 w 795490"/>
              <a:gd name="connsiteY125" fmla="*/ 123553 h 809641"/>
              <a:gd name="connsiteX126" fmla="*/ 268450 w 795490"/>
              <a:gd name="connsiteY126" fmla="*/ 134205 h 809641"/>
              <a:gd name="connsiteX127" fmla="*/ 269609 w 795490"/>
              <a:gd name="connsiteY127" fmla="*/ 134272 h 809641"/>
              <a:gd name="connsiteX128" fmla="*/ 279068 w 795490"/>
              <a:gd name="connsiteY128" fmla="*/ 125742 h 809641"/>
              <a:gd name="connsiteX129" fmla="*/ 281683 w 795490"/>
              <a:gd name="connsiteY129" fmla="*/ 100836 h 809641"/>
              <a:gd name="connsiteX130" fmla="*/ 283610 w 795490"/>
              <a:gd name="connsiteY130" fmla="*/ 93183 h 809641"/>
              <a:gd name="connsiteX131" fmla="*/ 367573 w 795490"/>
              <a:gd name="connsiteY131" fmla="*/ 19459 h 809641"/>
              <a:gd name="connsiteX132" fmla="*/ 456638 w 795490"/>
              <a:gd name="connsiteY132" fmla="*/ 63151 h 809641"/>
              <a:gd name="connsiteX133" fmla="*/ 456761 w 795490"/>
              <a:gd name="connsiteY133" fmla="*/ 63342 h 809641"/>
              <a:gd name="connsiteX134" fmla="*/ 443980 w 795490"/>
              <a:gd name="connsiteY134" fmla="*/ 71276 h 809641"/>
              <a:gd name="connsiteX135" fmla="*/ 439985 w 795490"/>
              <a:gd name="connsiteY135" fmla="*/ 83830 h 809641"/>
              <a:gd name="connsiteX136" fmla="*/ 452723 w 795490"/>
              <a:gd name="connsiteY136" fmla="*/ 88213 h 809641"/>
              <a:gd name="connsiteX137" fmla="*/ 453570 w 795490"/>
              <a:gd name="connsiteY137" fmla="*/ 87745 h 809641"/>
              <a:gd name="connsiteX138" fmla="*/ 476620 w 795490"/>
              <a:gd name="connsiteY138" fmla="*/ 72822 h 809641"/>
              <a:gd name="connsiteX139" fmla="*/ 481150 w 795490"/>
              <a:gd name="connsiteY139" fmla="*/ 69988 h 809641"/>
              <a:gd name="connsiteX140" fmla="*/ 611114 w 795490"/>
              <a:gd name="connsiteY140" fmla="*/ 104221 h 809641"/>
              <a:gd name="connsiteX141" fmla="*/ 624047 w 795490"/>
              <a:gd name="connsiteY141" fmla="*/ 152414 h 809641"/>
              <a:gd name="connsiteX142" fmla="*/ 623571 w 795490"/>
              <a:gd name="connsiteY142" fmla="*/ 161909 h 809641"/>
              <a:gd name="connsiteX143" fmla="*/ 622283 w 795490"/>
              <a:gd name="connsiteY143" fmla="*/ 174948 h 809641"/>
              <a:gd name="connsiteX144" fmla="*/ 622336 w 795490"/>
              <a:gd name="connsiteY144" fmla="*/ 175043 h 809641"/>
              <a:gd name="connsiteX145" fmla="*/ 634078 w 795490"/>
              <a:gd name="connsiteY145" fmla="*/ 180854 h 809641"/>
              <a:gd name="connsiteX146" fmla="*/ 699297 w 795490"/>
              <a:gd name="connsiteY146" fmla="*/ 250481 h 809641"/>
              <a:gd name="connsiteX147" fmla="*/ 692951 w 795490"/>
              <a:gd name="connsiteY147" fmla="*/ 248885 h 809641"/>
              <a:gd name="connsiteX148" fmla="*/ 681400 w 795490"/>
              <a:gd name="connsiteY148" fmla="*/ 254150 h 809641"/>
              <a:gd name="connsiteX149" fmla="*/ 686275 w 795490"/>
              <a:gd name="connsiteY149" fmla="*/ 266707 h 809641"/>
              <a:gd name="connsiteX150" fmla="*/ 687797 w 795490"/>
              <a:gd name="connsiteY150" fmla="*/ 267229 h 809641"/>
              <a:gd name="connsiteX151" fmla="*/ 721121 w 795490"/>
              <a:gd name="connsiteY151" fmla="*/ 275611 h 809641"/>
              <a:gd name="connsiteX152" fmla="*/ 767641 w 795490"/>
              <a:gd name="connsiteY152" fmla="*/ 401956 h 809641"/>
              <a:gd name="connsiteX153" fmla="*/ 694189 w 795490"/>
              <a:gd name="connsiteY153" fmla="*/ 456357 h 8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795490" h="809641">
                <a:moveTo>
                  <a:pt x="721374" y="255067"/>
                </a:moveTo>
                <a:cubicBezTo>
                  <a:pt x="708497" y="215263"/>
                  <a:pt x="680081" y="182352"/>
                  <a:pt x="642580" y="163810"/>
                </a:cubicBezTo>
                <a:cubicBezTo>
                  <a:pt x="642546" y="163794"/>
                  <a:pt x="642526" y="163757"/>
                  <a:pt x="642530" y="163720"/>
                </a:cubicBezTo>
                <a:cubicBezTo>
                  <a:pt x="642895" y="160000"/>
                  <a:pt x="643101" y="156230"/>
                  <a:pt x="643101" y="152414"/>
                </a:cubicBezTo>
                <a:cubicBezTo>
                  <a:pt x="643152" y="89338"/>
                  <a:pt x="592059" y="38163"/>
                  <a:pt x="528982" y="38112"/>
                </a:cubicBezTo>
                <a:cubicBezTo>
                  <a:pt x="509256" y="38096"/>
                  <a:pt x="489862" y="43190"/>
                  <a:pt x="472689" y="52897"/>
                </a:cubicBezTo>
                <a:cubicBezTo>
                  <a:pt x="438868" y="-288"/>
                  <a:pt x="368335" y="-15984"/>
                  <a:pt x="315151" y="17837"/>
                </a:cubicBezTo>
                <a:cubicBezTo>
                  <a:pt x="290499" y="33514"/>
                  <a:pt x="272798" y="58048"/>
                  <a:pt x="265694" y="86385"/>
                </a:cubicBezTo>
                <a:cubicBezTo>
                  <a:pt x="210860" y="50163"/>
                  <a:pt x="137046" y="65251"/>
                  <a:pt x="100824" y="120084"/>
                </a:cubicBezTo>
                <a:cubicBezTo>
                  <a:pt x="73979" y="160724"/>
                  <a:pt x="74610" y="213620"/>
                  <a:pt x="102418" y="253607"/>
                </a:cubicBezTo>
                <a:cubicBezTo>
                  <a:pt x="26770" y="275939"/>
                  <a:pt x="-16451" y="355369"/>
                  <a:pt x="5881" y="431017"/>
                </a:cubicBezTo>
                <a:cubicBezTo>
                  <a:pt x="28214" y="506666"/>
                  <a:pt x="107644" y="549887"/>
                  <a:pt x="183292" y="527554"/>
                </a:cubicBezTo>
                <a:cubicBezTo>
                  <a:pt x="188462" y="526027"/>
                  <a:pt x="193541" y="524210"/>
                  <a:pt x="198506" y="522110"/>
                </a:cubicBezTo>
                <a:lnTo>
                  <a:pt x="225737" y="543376"/>
                </a:lnTo>
                <a:cubicBezTo>
                  <a:pt x="243053" y="555964"/>
                  <a:pt x="259659" y="569502"/>
                  <a:pt x="275478" y="583927"/>
                </a:cubicBezTo>
                <a:lnTo>
                  <a:pt x="284314" y="591703"/>
                </a:lnTo>
                <a:cubicBezTo>
                  <a:pt x="312528" y="616376"/>
                  <a:pt x="328731" y="652017"/>
                  <a:pt x="328772" y="689497"/>
                </a:cubicBezTo>
                <a:lnTo>
                  <a:pt x="328772" y="762014"/>
                </a:lnTo>
                <a:cubicBezTo>
                  <a:pt x="328772" y="777796"/>
                  <a:pt x="315979" y="790589"/>
                  <a:pt x="300197" y="790589"/>
                </a:cubicBezTo>
                <a:lnTo>
                  <a:pt x="281658" y="790589"/>
                </a:lnTo>
                <a:cubicBezTo>
                  <a:pt x="276873" y="790482"/>
                  <a:pt x="272698" y="793821"/>
                  <a:pt x="271752" y="798514"/>
                </a:cubicBezTo>
                <a:cubicBezTo>
                  <a:pt x="270872" y="803704"/>
                  <a:pt x="274366" y="808625"/>
                  <a:pt x="279556" y="809505"/>
                </a:cubicBezTo>
                <a:cubicBezTo>
                  <a:pt x="280081" y="809594"/>
                  <a:pt x="280614" y="809639"/>
                  <a:pt x="281147" y="809639"/>
                </a:cubicBezTo>
                <a:lnTo>
                  <a:pt x="461612" y="809639"/>
                </a:lnTo>
                <a:cubicBezTo>
                  <a:pt x="466397" y="809746"/>
                  <a:pt x="470572" y="806407"/>
                  <a:pt x="471518" y="801714"/>
                </a:cubicBezTo>
                <a:cubicBezTo>
                  <a:pt x="472398" y="796524"/>
                  <a:pt x="468904" y="791603"/>
                  <a:pt x="463714" y="790723"/>
                </a:cubicBezTo>
                <a:cubicBezTo>
                  <a:pt x="463188" y="790634"/>
                  <a:pt x="462656" y="790589"/>
                  <a:pt x="462122" y="790589"/>
                </a:cubicBezTo>
                <a:lnTo>
                  <a:pt x="443072" y="790589"/>
                </a:lnTo>
                <a:cubicBezTo>
                  <a:pt x="427290" y="790589"/>
                  <a:pt x="414497" y="777796"/>
                  <a:pt x="414497" y="762014"/>
                </a:cubicBezTo>
                <a:lnTo>
                  <a:pt x="414497" y="680400"/>
                </a:lnTo>
                <a:cubicBezTo>
                  <a:pt x="414453" y="642045"/>
                  <a:pt x="436273" y="607018"/>
                  <a:pt x="470722" y="590150"/>
                </a:cubicBezTo>
                <a:cubicBezTo>
                  <a:pt x="518598" y="566337"/>
                  <a:pt x="581585" y="527554"/>
                  <a:pt x="614739" y="490105"/>
                </a:cubicBezTo>
                <a:lnTo>
                  <a:pt x="635620" y="466709"/>
                </a:lnTo>
                <a:cubicBezTo>
                  <a:pt x="693450" y="491906"/>
                  <a:pt x="760757" y="465452"/>
                  <a:pt x="785954" y="407622"/>
                </a:cubicBezTo>
                <a:cubicBezTo>
                  <a:pt x="811152" y="349792"/>
                  <a:pt x="784697" y="282485"/>
                  <a:pt x="726868" y="257288"/>
                </a:cubicBezTo>
                <a:cubicBezTo>
                  <a:pt x="725057" y="256499"/>
                  <a:pt x="723225" y="255757"/>
                  <a:pt x="721377" y="255063"/>
                </a:cubicBezTo>
                <a:close/>
                <a:moveTo>
                  <a:pt x="600500" y="477445"/>
                </a:moveTo>
                <a:cubicBezTo>
                  <a:pt x="569098" y="512917"/>
                  <a:pt x="506393" y="551138"/>
                  <a:pt x="462239" y="573090"/>
                </a:cubicBezTo>
                <a:cubicBezTo>
                  <a:pt x="421300" y="593161"/>
                  <a:pt x="395379" y="634807"/>
                  <a:pt x="395447" y="680400"/>
                </a:cubicBezTo>
                <a:lnTo>
                  <a:pt x="395447" y="762014"/>
                </a:lnTo>
                <a:cubicBezTo>
                  <a:pt x="395484" y="772352"/>
                  <a:pt x="398916" y="782392"/>
                  <a:pt x="405216" y="790589"/>
                </a:cubicBezTo>
                <a:lnTo>
                  <a:pt x="338054" y="790589"/>
                </a:lnTo>
                <a:cubicBezTo>
                  <a:pt x="344353" y="782392"/>
                  <a:pt x="347786" y="772352"/>
                  <a:pt x="347822" y="762014"/>
                </a:cubicBezTo>
                <a:lnTo>
                  <a:pt x="347822" y="689497"/>
                </a:lnTo>
                <a:cubicBezTo>
                  <a:pt x="347781" y="646530"/>
                  <a:pt x="329212" y="605668"/>
                  <a:pt x="296872" y="577379"/>
                </a:cubicBezTo>
                <a:lnTo>
                  <a:pt x="288077" y="569639"/>
                </a:lnTo>
                <a:cubicBezTo>
                  <a:pt x="271887" y="554872"/>
                  <a:pt x="254888" y="541015"/>
                  <a:pt x="237159" y="528135"/>
                </a:cubicBezTo>
                <a:lnTo>
                  <a:pt x="217176" y="512521"/>
                </a:lnTo>
                <a:cubicBezTo>
                  <a:pt x="223945" y="508412"/>
                  <a:pt x="230361" y="503749"/>
                  <a:pt x="236360" y="498580"/>
                </a:cubicBezTo>
                <a:cubicBezTo>
                  <a:pt x="267603" y="517196"/>
                  <a:pt x="296329" y="539741"/>
                  <a:pt x="321838" y="565663"/>
                </a:cubicBezTo>
                <a:lnTo>
                  <a:pt x="338297" y="583151"/>
                </a:lnTo>
                <a:lnTo>
                  <a:pt x="338297" y="559131"/>
                </a:lnTo>
                <a:cubicBezTo>
                  <a:pt x="338524" y="527225"/>
                  <a:pt x="332822" y="495552"/>
                  <a:pt x="321483" y="465727"/>
                </a:cubicBezTo>
                <a:cubicBezTo>
                  <a:pt x="327064" y="466388"/>
                  <a:pt x="332678" y="466727"/>
                  <a:pt x="338297" y="466739"/>
                </a:cubicBezTo>
                <a:cubicBezTo>
                  <a:pt x="342728" y="466739"/>
                  <a:pt x="347094" y="466476"/>
                  <a:pt x="351424" y="466092"/>
                </a:cubicBezTo>
                <a:cubicBezTo>
                  <a:pt x="358050" y="486171"/>
                  <a:pt x="362611" y="506874"/>
                  <a:pt x="365035" y="527879"/>
                </a:cubicBezTo>
                <a:lnTo>
                  <a:pt x="370323" y="572007"/>
                </a:lnTo>
                <a:lnTo>
                  <a:pt x="383583" y="529586"/>
                </a:lnTo>
                <a:cubicBezTo>
                  <a:pt x="393226" y="499068"/>
                  <a:pt x="405721" y="469525"/>
                  <a:pt x="420903" y="441350"/>
                </a:cubicBezTo>
                <a:cubicBezTo>
                  <a:pt x="435405" y="431500"/>
                  <a:pt x="448055" y="419168"/>
                  <a:pt x="458271" y="404922"/>
                </a:cubicBezTo>
                <a:cubicBezTo>
                  <a:pt x="461935" y="409045"/>
                  <a:pt x="465814" y="412972"/>
                  <a:pt x="469892" y="416686"/>
                </a:cubicBezTo>
                <a:cubicBezTo>
                  <a:pt x="439380" y="459168"/>
                  <a:pt x="418587" y="517556"/>
                  <a:pt x="405418" y="559111"/>
                </a:cubicBezTo>
                <a:lnTo>
                  <a:pt x="396437" y="587439"/>
                </a:lnTo>
                <a:lnTo>
                  <a:pt x="420212" y="569609"/>
                </a:lnTo>
                <a:cubicBezTo>
                  <a:pt x="446917" y="551657"/>
                  <a:pt x="475110" y="536026"/>
                  <a:pt x="504482" y="522886"/>
                </a:cubicBezTo>
                <a:cubicBezTo>
                  <a:pt x="536492" y="508112"/>
                  <a:pt x="564160" y="485347"/>
                  <a:pt x="584822" y="456783"/>
                </a:cubicBezTo>
                <a:cubicBezTo>
                  <a:pt x="593822" y="456102"/>
                  <a:pt x="602748" y="454656"/>
                  <a:pt x="611502" y="452463"/>
                </a:cubicBezTo>
                <a:lnTo>
                  <a:pt x="611579" y="452479"/>
                </a:lnTo>
                <a:cubicBezTo>
                  <a:pt x="613798" y="454194"/>
                  <a:pt x="616096" y="455800"/>
                  <a:pt x="618437" y="457347"/>
                </a:cubicBezTo>
                <a:close/>
                <a:moveTo>
                  <a:pt x="271726" y="452212"/>
                </a:moveTo>
                <a:cubicBezTo>
                  <a:pt x="272093" y="451409"/>
                  <a:pt x="272289" y="450951"/>
                  <a:pt x="272289" y="450951"/>
                </a:cubicBezTo>
                <a:cubicBezTo>
                  <a:pt x="272289" y="450951"/>
                  <a:pt x="276956" y="453095"/>
                  <a:pt x="277702" y="453434"/>
                </a:cubicBezTo>
                <a:cubicBezTo>
                  <a:pt x="284293" y="456408"/>
                  <a:pt x="291092" y="458898"/>
                  <a:pt x="298045" y="460884"/>
                </a:cubicBezTo>
                <a:cubicBezTo>
                  <a:pt x="298513" y="461019"/>
                  <a:pt x="298732" y="461060"/>
                  <a:pt x="298732" y="461060"/>
                </a:cubicBezTo>
                <a:cubicBezTo>
                  <a:pt x="309530" y="484518"/>
                  <a:pt x="316119" y="509692"/>
                  <a:pt x="318200" y="535432"/>
                </a:cubicBezTo>
                <a:cubicBezTo>
                  <a:pt x="297055" y="516608"/>
                  <a:pt x="274314" y="499656"/>
                  <a:pt x="250234" y="484769"/>
                </a:cubicBezTo>
                <a:cubicBezTo>
                  <a:pt x="258846" y="474945"/>
                  <a:pt x="266076" y="463992"/>
                  <a:pt x="271726" y="452212"/>
                </a:cubicBezTo>
                <a:close/>
                <a:moveTo>
                  <a:pt x="370481" y="463140"/>
                </a:moveTo>
                <a:cubicBezTo>
                  <a:pt x="377757" y="461529"/>
                  <a:pt x="384898" y="459363"/>
                  <a:pt x="391843" y="456663"/>
                </a:cubicBezTo>
                <a:cubicBezTo>
                  <a:pt x="386820" y="467284"/>
                  <a:pt x="382054" y="478179"/>
                  <a:pt x="377714" y="489164"/>
                </a:cubicBezTo>
                <a:cubicBezTo>
                  <a:pt x="375671" y="480129"/>
                  <a:pt x="373183" y="471522"/>
                  <a:pt x="370481" y="463140"/>
                </a:cubicBezTo>
                <a:close/>
                <a:moveTo>
                  <a:pt x="560817" y="456490"/>
                </a:moveTo>
                <a:cubicBezTo>
                  <a:pt x="543078" y="477433"/>
                  <a:pt x="520987" y="494257"/>
                  <a:pt x="496083" y="505791"/>
                </a:cubicBezTo>
                <a:cubicBezTo>
                  <a:pt x="477075" y="514963"/>
                  <a:pt x="453062" y="526556"/>
                  <a:pt x="432110" y="539003"/>
                </a:cubicBezTo>
                <a:cubicBezTo>
                  <a:pt x="444546" y="499958"/>
                  <a:pt x="462242" y="462789"/>
                  <a:pt x="484712" y="428521"/>
                </a:cubicBezTo>
                <a:cubicBezTo>
                  <a:pt x="507110" y="444506"/>
                  <a:pt x="533398" y="454167"/>
                  <a:pt x="560817" y="456490"/>
                </a:cubicBezTo>
                <a:close/>
                <a:moveTo>
                  <a:pt x="694189" y="456357"/>
                </a:moveTo>
                <a:cubicBezTo>
                  <a:pt x="668925" y="459852"/>
                  <a:pt x="643320" y="453003"/>
                  <a:pt x="623177" y="437360"/>
                </a:cubicBezTo>
                <a:lnTo>
                  <a:pt x="615915" y="431762"/>
                </a:lnTo>
                <a:lnTo>
                  <a:pt x="615833" y="431745"/>
                </a:lnTo>
                <a:lnTo>
                  <a:pt x="606937" y="433964"/>
                </a:lnTo>
                <a:cubicBezTo>
                  <a:pt x="557860" y="446537"/>
                  <a:pt x="505885" y="430421"/>
                  <a:pt x="472530" y="392290"/>
                </a:cubicBezTo>
                <a:lnTo>
                  <a:pt x="469387" y="388745"/>
                </a:lnTo>
                <a:lnTo>
                  <a:pt x="473757" y="382796"/>
                </a:lnTo>
                <a:cubicBezTo>
                  <a:pt x="476674" y="379001"/>
                  <a:pt x="476446" y="373661"/>
                  <a:pt x="473216" y="370128"/>
                </a:cubicBezTo>
                <a:cubicBezTo>
                  <a:pt x="469555" y="366351"/>
                  <a:pt x="463524" y="366258"/>
                  <a:pt x="459748" y="369919"/>
                </a:cubicBezTo>
                <a:cubicBezTo>
                  <a:pt x="459365" y="370290"/>
                  <a:pt x="459015" y="370692"/>
                  <a:pt x="458700" y="371120"/>
                </a:cubicBezTo>
                <a:lnTo>
                  <a:pt x="448073" y="385835"/>
                </a:lnTo>
                <a:cubicBezTo>
                  <a:pt x="448073" y="385835"/>
                  <a:pt x="443386" y="392825"/>
                  <a:pt x="442801" y="393806"/>
                </a:cubicBezTo>
                <a:cubicBezTo>
                  <a:pt x="442801" y="393806"/>
                  <a:pt x="442356" y="394424"/>
                  <a:pt x="442134" y="394722"/>
                </a:cubicBezTo>
                <a:cubicBezTo>
                  <a:pt x="417935" y="427910"/>
                  <a:pt x="379371" y="447582"/>
                  <a:pt x="338297" y="447689"/>
                </a:cubicBezTo>
                <a:cubicBezTo>
                  <a:pt x="318343" y="447699"/>
                  <a:pt x="298669" y="443011"/>
                  <a:pt x="280862" y="434008"/>
                </a:cubicBezTo>
                <a:cubicBezTo>
                  <a:pt x="280862" y="434008"/>
                  <a:pt x="275187" y="431642"/>
                  <a:pt x="269539" y="428769"/>
                </a:cubicBezTo>
                <a:cubicBezTo>
                  <a:pt x="266613" y="427284"/>
                  <a:pt x="263338" y="425334"/>
                  <a:pt x="263338" y="425334"/>
                </a:cubicBezTo>
                <a:lnTo>
                  <a:pt x="257719" y="421951"/>
                </a:lnTo>
                <a:cubicBezTo>
                  <a:pt x="253673" y="419391"/>
                  <a:pt x="248376" y="420101"/>
                  <a:pt x="245146" y="423634"/>
                </a:cubicBezTo>
                <a:cubicBezTo>
                  <a:pt x="241714" y="427626"/>
                  <a:pt x="242168" y="433645"/>
                  <a:pt x="246161" y="437078"/>
                </a:cubicBezTo>
                <a:cubicBezTo>
                  <a:pt x="246567" y="437427"/>
                  <a:pt x="247001" y="437740"/>
                  <a:pt x="247459" y="438016"/>
                </a:cubicBezTo>
                <a:lnTo>
                  <a:pt x="255210" y="442684"/>
                </a:lnTo>
                <a:lnTo>
                  <a:pt x="255081" y="442957"/>
                </a:lnTo>
                <a:cubicBezTo>
                  <a:pt x="226127" y="504869"/>
                  <a:pt x="152465" y="531587"/>
                  <a:pt x="90553" y="502633"/>
                </a:cubicBezTo>
                <a:cubicBezTo>
                  <a:pt x="28640" y="473679"/>
                  <a:pt x="1923" y="400016"/>
                  <a:pt x="30877" y="338104"/>
                </a:cubicBezTo>
                <a:cubicBezTo>
                  <a:pt x="45874" y="306036"/>
                  <a:pt x="73886" y="281926"/>
                  <a:pt x="107829" y="271872"/>
                </a:cubicBezTo>
                <a:lnTo>
                  <a:pt x="115096" y="269718"/>
                </a:lnTo>
                <a:lnTo>
                  <a:pt x="126418" y="282346"/>
                </a:lnTo>
                <a:cubicBezTo>
                  <a:pt x="129792" y="286111"/>
                  <a:pt x="135522" y="286583"/>
                  <a:pt x="139467" y="283421"/>
                </a:cubicBezTo>
                <a:cubicBezTo>
                  <a:pt x="143598" y="279765"/>
                  <a:pt x="143984" y="273452"/>
                  <a:pt x="140327" y="269321"/>
                </a:cubicBezTo>
                <a:cubicBezTo>
                  <a:pt x="140275" y="269262"/>
                  <a:pt x="140222" y="269204"/>
                  <a:pt x="140169" y="269146"/>
                </a:cubicBezTo>
                <a:lnTo>
                  <a:pt x="123500" y="250555"/>
                </a:lnTo>
                <a:lnTo>
                  <a:pt x="119413" y="244683"/>
                </a:lnTo>
                <a:cubicBezTo>
                  <a:pt x="108704" y="229688"/>
                  <a:pt x="102171" y="212118"/>
                  <a:pt x="100484" y="193770"/>
                </a:cubicBezTo>
                <a:cubicBezTo>
                  <a:pt x="96123" y="138628"/>
                  <a:pt x="137289" y="90391"/>
                  <a:pt x="192431" y="86030"/>
                </a:cubicBezTo>
                <a:cubicBezTo>
                  <a:pt x="200819" y="85367"/>
                  <a:pt x="209257" y="85763"/>
                  <a:pt x="217546" y="87210"/>
                </a:cubicBezTo>
                <a:cubicBezTo>
                  <a:pt x="231524" y="89766"/>
                  <a:pt x="244815" y="95207"/>
                  <a:pt x="256573" y="103187"/>
                </a:cubicBezTo>
                <a:lnTo>
                  <a:pt x="261907" y="106711"/>
                </a:lnTo>
                <a:lnTo>
                  <a:pt x="260142" y="123553"/>
                </a:lnTo>
                <a:cubicBezTo>
                  <a:pt x="259528" y="128780"/>
                  <a:pt x="263231" y="133528"/>
                  <a:pt x="268450" y="134205"/>
                </a:cubicBezTo>
                <a:cubicBezTo>
                  <a:pt x="268834" y="134248"/>
                  <a:pt x="269221" y="134270"/>
                  <a:pt x="269609" y="134272"/>
                </a:cubicBezTo>
                <a:cubicBezTo>
                  <a:pt x="274479" y="134265"/>
                  <a:pt x="278559" y="130586"/>
                  <a:pt x="279068" y="125742"/>
                </a:cubicBezTo>
                <a:lnTo>
                  <a:pt x="281683" y="100836"/>
                </a:lnTo>
                <a:lnTo>
                  <a:pt x="283610" y="93183"/>
                </a:lnTo>
                <a:cubicBezTo>
                  <a:pt x="293192" y="53325"/>
                  <a:pt x="326812" y="23806"/>
                  <a:pt x="367573" y="19459"/>
                </a:cubicBezTo>
                <a:cubicBezTo>
                  <a:pt x="403115" y="16119"/>
                  <a:pt x="437526" y="33000"/>
                  <a:pt x="456638" y="63151"/>
                </a:cubicBezTo>
                <a:lnTo>
                  <a:pt x="456761" y="63342"/>
                </a:lnTo>
                <a:lnTo>
                  <a:pt x="443980" y="71276"/>
                </a:lnTo>
                <a:cubicBezTo>
                  <a:pt x="439651" y="73838"/>
                  <a:pt x="437933" y="79238"/>
                  <a:pt x="439985" y="83830"/>
                </a:cubicBezTo>
                <a:cubicBezTo>
                  <a:pt x="442292" y="88557"/>
                  <a:pt x="447995" y="90521"/>
                  <a:pt x="452723" y="88213"/>
                </a:cubicBezTo>
                <a:cubicBezTo>
                  <a:pt x="453013" y="88072"/>
                  <a:pt x="453296" y="87915"/>
                  <a:pt x="453570" y="87745"/>
                </a:cubicBezTo>
                <a:lnTo>
                  <a:pt x="476620" y="72822"/>
                </a:lnTo>
                <a:cubicBezTo>
                  <a:pt x="477547" y="72246"/>
                  <a:pt x="481150" y="69988"/>
                  <a:pt x="481150" y="69988"/>
                </a:cubicBezTo>
                <a:cubicBezTo>
                  <a:pt x="526492" y="43553"/>
                  <a:pt x="584679" y="58879"/>
                  <a:pt x="611114" y="104221"/>
                </a:cubicBezTo>
                <a:cubicBezTo>
                  <a:pt x="619641" y="118847"/>
                  <a:pt x="624105" y="135484"/>
                  <a:pt x="624047" y="152414"/>
                </a:cubicBezTo>
                <a:cubicBezTo>
                  <a:pt x="624047" y="155478"/>
                  <a:pt x="623885" y="158673"/>
                  <a:pt x="623571" y="161909"/>
                </a:cubicBezTo>
                <a:lnTo>
                  <a:pt x="622283" y="174948"/>
                </a:lnTo>
                <a:cubicBezTo>
                  <a:pt x="622280" y="174988"/>
                  <a:pt x="622300" y="175025"/>
                  <a:pt x="622336" y="175043"/>
                </a:cubicBezTo>
                <a:lnTo>
                  <a:pt x="634078" y="180854"/>
                </a:lnTo>
                <a:cubicBezTo>
                  <a:pt x="663475" y="195476"/>
                  <a:pt x="686626" y="220192"/>
                  <a:pt x="699297" y="250481"/>
                </a:cubicBezTo>
                <a:lnTo>
                  <a:pt x="692951" y="248885"/>
                </a:lnTo>
                <a:cubicBezTo>
                  <a:pt x="688334" y="247613"/>
                  <a:pt x="683468" y="249830"/>
                  <a:pt x="681400" y="254150"/>
                </a:cubicBezTo>
                <a:cubicBezTo>
                  <a:pt x="679279" y="258963"/>
                  <a:pt x="681461" y="264585"/>
                  <a:pt x="686275" y="266707"/>
                </a:cubicBezTo>
                <a:cubicBezTo>
                  <a:pt x="686767" y="266924"/>
                  <a:pt x="687276" y="267099"/>
                  <a:pt x="687797" y="267229"/>
                </a:cubicBezTo>
                <a:lnTo>
                  <a:pt x="721121" y="275611"/>
                </a:lnTo>
                <a:cubicBezTo>
                  <a:pt x="768857" y="297654"/>
                  <a:pt x="789684" y="354220"/>
                  <a:pt x="767641" y="401956"/>
                </a:cubicBezTo>
                <a:cubicBezTo>
                  <a:pt x="754032" y="431426"/>
                  <a:pt x="726346" y="451931"/>
                  <a:pt x="694189" y="456357"/>
                </a:cubicBezTo>
                <a:close/>
              </a:path>
            </a:pathLst>
          </a:custGeom>
          <a:solidFill>
            <a:schemeClr val="bg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9DAD926B-8ECB-0FC9-DF3C-53C6B44EE7DD}"/>
              </a:ext>
            </a:extLst>
          </p:cNvPr>
          <p:cNvSpPr txBox="1"/>
          <p:nvPr/>
        </p:nvSpPr>
        <p:spPr>
          <a:xfrm>
            <a:off x="979544" y="5300050"/>
            <a:ext cx="2288725" cy="9144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Percentage of land that is now green infrastructure </a:t>
            </a:r>
          </a:p>
        </p:txBody>
      </p:sp>
      <p:sp>
        <p:nvSpPr>
          <p:cNvPr id="37" name="TextBox 36">
            <a:extLst>
              <a:ext uri="{FF2B5EF4-FFF2-40B4-BE49-F238E27FC236}">
                <a16:creationId xmlns:a16="http://schemas.microsoft.com/office/drawing/2014/main" id="{DC0CFC93-6495-D75A-05DD-A826655E39E0}"/>
              </a:ext>
            </a:extLst>
          </p:cNvPr>
          <p:cNvSpPr txBox="1"/>
          <p:nvPr/>
        </p:nvSpPr>
        <p:spPr>
          <a:xfrm>
            <a:off x="4432580" y="273858"/>
            <a:ext cx="3697025" cy="546847"/>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Energy Efficiency – Net Zero Policy   </a:t>
            </a:r>
          </a:p>
        </p:txBody>
      </p:sp>
      <p:sp>
        <p:nvSpPr>
          <p:cNvPr id="41" name="TextBox 40">
            <a:extLst>
              <a:ext uri="{FF2B5EF4-FFF2-40B4-BE49-F238E27FC236}">
                <a16:creationId xmlns:a16="http://schemas.microsoft.com/office/drawing/2014/main" id="{9EAD1DD3-D2DC-B3B8-AA61-E8C6C1FE1639}"/>
              </a:ext>
            </a:extLst>
          </p:cNvPr>
          <p:cNvSpPr txBox="1"/>
          <p:nvPr/>
        </p:nvSpPr>
        <p:spPr>
          <a:xfrm>
            <a:off x="937351" y="5946839"/>
            <a:ext cx="860611" cy="6702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14%</a:t>
            </a:r>
          </a:p>
        </p:txBody>
      </p:sp>
      <p:sp>
        <p:nvSpPr>
          <p:cNvPr id="42" name="Arrow: Right 41">
            <a:extLst>
              <a:ext uri="{FF2B5EF4-FFF2-40B4-BE49-F238E27FC236}">
                <a16:creationId xmlns:a16="http://schemas.microsoft.com/office/drawing/2014/main" id="{FEC0740D-D748-EB8F-81CE-4E35588B5D13}"/>
              </a:ext>
            </a:extLst>
          </p:cNvPr>
          <p:cNvSpPr/>
          <p:nvPr/>
        </p:nvSpPr>
        <p:spPr>
          <a:xfrm>
            <a:off x="1810648" y="5991898"/>
            <a:ext cx="582895" cy="365733"/>
          </a:xfrm>
          <a:prstGeom prst="rightArrow">
            <a:avLst/>
          </a:prstGeom>
          <a:solidFill>
            <a:srgbClr val="729D4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85734463-593D-E2D7-ED3B-6AD81A32A250}"/>
              </a:ext>
            </a:extLst>
          </p:cNvPr>
          <p:cNvSpPr txBox="1"/>
          <p:nvPr/>
        </p:nvSpPr>
        <p:spPr>
          <a:xfrm>
            <a:off x="2489448" y="5860118"/>
            <a:ext cx="753093" cy="8506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2040 target</a:t>
            </a:r>
          </a:p>
        </p:txBody>
      </p:sp>
      <p:sp>
        <p:nvSpPr>
          <p:cNvPr id="48" name="Rectangle: Rounded Corners 47">
            <a:extLst>
              <a:ext uri="{FF2B5EF4-FFF2-40B4-BE49-F238E27FC236}">
                <a16:creationId xmlns:a16="http://schemas.microsoft.com/office/drawing/2014/main" id="{91088072-324D-370C-B167-974E6C1F5B77}"/>
              </a:ext>
            </a:extLst>
          </p:cNvPr>
          <p:cNvSpPr/>
          <p:nvPr/>
        </p:nvSpPr>
        <p:spPr>
          <a:xfrm>
            <a:off x="8473412" y="764038"/>
            <a:ext cx="1610106" cy="1580779"/>
          </a:xfrm>
          <a:prstGeom prst="roundRect">
            <a:avLst>
              <a:gd name="adj" fmla="val 11619"/>
            </a:avLst>
          </a:prstGeom>
          <a:solidFill>
            <a:srgbClr val="A6A6A6">
              <a:alpha val="34902"/>
            </a:srgbClr>
          </a:solidFill>
          <a:ln w="38100">
            <a:solidFill>
              <a:srgbClr val="478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49D59A74-1623-6EF6-F61E-15FD866B7611}"/>
              </a:ext>
            </a:extLst>
          </p:cNvPr>
          <p:cNvSpPr/>
          <p:nvPr/>
        </p:nvSpPr>
        <p:spPr>
          <a:xfrm flipH="1">
            <a:off x="9201082" y="945580"/>
            <a:ext cx="238971"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a:ln w="22225">
                  <a:solidFill>
                    <a:srgbClr val="D2DCBB"/>
                  </a:solidFill>
                  <a:prstDash val="solid"/>
                </a:ln>
                <a:solidFill>
                  <a:srgbClr val="3A7D64"/>
                </a:solidFill>
                <a:effectLst/>
                <a:uLnTx/>
                <a:uFillTx/>
                <a:latin typeface="Calibri"/>
                <a:ea typeface="+mn-ea"/>
                <a:cs typeface="+mn-cs"/>
              </a:rPr>
              <a:t>A</a:t>
            </a:r>
          </a:p>
        </p:txBody>
      </p:sp>
      <p:sp>
        <p:nvSpPr>
          <p:cNvPr id="50" name="TextBox 49">
            <a:extLst>
              <a:ext uri="{FF2B5EF4-FFF2-40B4-BE49-F238E27FC236}">
                <a16:creationId xmlns:a16="http://schemas.microsoft.com/office/drawing/2014/main" id="{0B3A9B83-8DD4-6AA1-C8E9-B4A069DCB5CF}"/>
              </a:ext>
            </a:extLst>
          </p:cNvPr>
          <p:cNvSpPr txBox="1"/>
          <p:nvPr/>
        </p:nvSpPr>
        <p:spPr>
          <a:xfrm>
            <a:off x="8296912" y="854692"/>
            <a:ext cx="204731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ECC rating for Carbon Disclosure Project</a:t>
            </a:r>
          </a:p>
        </p:txBody>
      </p:sp>
      <p:pic>
        <p:nvPicPr>
          <p:cNvPr id="52" name="Graphic 51" descr="Power Plant outline">
            <a:extLst>
              <a:ext uri="{FF2B5EF4-FFF2-40B4-BE49-F238E27FC236}">
                <a16:creationId xmlns:a16="http://schemas.microsoft.com/office/drawing/2014/main" id="{64F35948-B59A-363E-05BF-75718E33A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2983" y="2133993"/>
            <a:ext cx="654780" cy="672709"/>
          </a:xfrm>
          <a:prstGeom prst="rect">
            <a:avLst/>
          </a:prstGeom>
        </p:spPr>
      </p:pic>
      <p:sp>
        <p:nvSpPr>
          <p:cNvPr id="54" name="Rectangle: Rounded Corners 53">
            <a:extLst>
              <a:ext uri="{FF2B5EF4-FFF2-40B4-BE49-F238E27FC236}">
                <a16:creationId xmlns:a16="http://schemas.microsoft.com/office/drawing/2014/main" id="{004A412D-7E06-AB68-BC76-ED0BC3BD06E6}"/>
              </a:ext>
            </a:extLst>
          </p:cNvPr>
          <p:cNvSpPr/>
          <p:nvPr/>
        </p:nvSpPr>
        <p:spPr>
          <a:xfrm>
            <a:off x="10232434" y="1499380"/>
            <a:ext cx="1848926" cy="926578"/>
          </a:xfrm>
          <a:prstGeom prst="roundRect">
            <a:avLst/>
          </a:prstGeom>
          <a:solidFill>
            <a:srgbClr val="D2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07459F1A-BEDD-3F98-61ED-60EA056AAF3C}"/>
              </a:ext>
            </a:extLst>
          </p:cNvPr>
          <p:cNvSpPr txBox="1"/>
          <p:nvPr/>
        </p:nvSpPr>
        <p:spPr>
          <a:xfrm>
            <a:off x="10287717" y="1536366"/>
            <a:ext cx="1749038" cy="81075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 </a:t>
            </a:r>
            <a:r>
              <a:rPr kumimoji="0" lang="en-GB" sz="900" b="0" i="0" u="none" strike="noStrike" kern="1200" cap="none" spc="0" normalizeH="0" baseline="0" noProof="0">
                <a:ln>
                  <a:noFill/>
                </a:ln>
                <a:solidFill>
                  <a:srgbClr val="000000"/>
                </a:solidFill>
                <a:effectLst/>
                <a:uLnTx/>
                <a:uFillTx/>
                <a:latin typeface="Calibri"/>
                <a:ea typeface="+mn-ea"/>
                <a:cs typeface="+mn-cs"/>
              </a:rPr>
              <a:t>(Q2) T</a:t>
            </a:r>
            <a:r>
              <a:rPr kumimoji="0" lang="en-GB" sz="900" b="0" i="0" u="none" strike="noStrike" kern="1200" cap="none" spc="0" normalizeH="0" baseline="0" noProof="0" err="1">
                <a:ln>
                  <a:noFill/>
                </a:ln>
                <a:solidFill>
                  <a:srgbClr val="000000"/>
                </a:solidFill>
                <a:effectLst/>
                <a:uLnTx/>
                <a:uFillTx/>
                <a:latin typeface="Calibri"/>
                <a:ea typeface="+mn-ea"/>
                <a:cs typeface="+mn-cs"/>
              </a:rPr>
              <a:t>otal</a:t>
            </a:r>
            <a:r>
              <a:rPr kumimoji="0" lang="en-GB" sz="900" b="0" i="0" u="none" strike="noStrike" kern="1200" cap="none" spc="0" normalizeH="0" baseline="0" noProof="0">
                <a:ln>
                  <a:noFill/>
                </a:ln>
                <a:solidFill>
                  <a:srgbClr val="000000"/>
                </a:solidFill>
                <a:effectLst/>
                <a:uLnTx/>
                <a:uFillTx/>
                <a:latin typeface="Calibri"/>
                <a:ea typeface="+mn-ea"/>
                <a:cs typeface="+mn-cs"/>
              </a:rPr>
              <a:t> consumption Solar Energy Produced by ECC Sites Fed to Grid (</a:t>
            </a:r>
            <a:r>
              <a:rPr kumimoji="0" lang="en-GB" sz="900" b="0" i="0" u="none" strike="noStrike" kern="1200" cap="none" spc="0" normalizeH="0" baseline="0" noProof="0" err="1">
                <a:ln>
                  <a:noFill/>
                </a:ln>
                <a:solidFill>
                  <a:srgbClr val="000000"/>
                </a:solidFill>
                <a:effectLst/>
                <a:uLnTx/>
                <a:uFillTx/>
                <a:latin typeface="Calibri"/>
                <a:ea typeface="+mn-ea"/>
                <a:cs typeface="+mn-cs"/>
              </a:rPr>
              <a:t>Wh</a:t>
            </a:r>
            <a:r>
              <a:rPr kumimoji="0" lang="en-GB" sz="900" b="0" i="0" u="none" strike="noStrike" kern="1200" cap="none" spc="0" normalizeH="0" baseline="0" noProof="0">
                <a:ln>
                  <a:noFill/>
                </a:ln>
                <a:solidFill>
                  <a:srgbClr val="000000"/>
                </a:solidFill>
                <a:effectLst/>
                <a:uLnTx/>
                <a:uFillTx/>
                <a:latin typeface="Calibri"/>
                <a:ea typeface="+mn-ea"/>
                <a:cs typeface="+mn-cs"/>
              </a:rPr>
              <a:t>)</a:t>
            </a:r>
            <a:endParaRPr kumimoji="0" lang="en-GB" sz="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74669C8-5062-09B3-237D-30A8BB885A71}"/>
              </a:ext>
            </a:extLst>
          </p:cNvPr>
          <p:cNvSpPr/>
          <p:nvPr/>
        </p:nvSpPr>
        <p:spPr>
          <a:xfrm>
            <a:off x="6447200" y="3060062"/>
            <a:ext cx="1138174" cy="930201"/>
          </a:xfrm>
          <a:prstGeom prst="roundRect">
            <a:avLst>
              <a:gd name="adj" fmla="val 11619"/>
            </a:avLst>
          </a:prstGeom>
          <a:solidFill>
            <a:schemeClr val="tx1">
              <a:lumMod val="75000"/>
              <a:lumOff val="25000"/>
              <a:alpha val="34902"/>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5">
            <a:extLst>
              <a:ext uri="{FF2B5EF4-FFF2-40B4-BE49-F238E27FC236}">
                <a16:creationId xmlns:a16="http://schemas.microsoft.com/office/drawing/2014/main" id="{3E832E9C-8431-2CFB-CB22-AE633940557C}"/>
              </a:ext>
            </a:extLst>
          </p:cNvPr>
          <p:cNvGraphicFramePr>
            <a:graphicFrameLocks noGrp="1"/>
          </p:cNvGraphicFramePr>
          <p:nvPr/>
        </p:nvGraphicFramePr>
        <p:xfrm>
          <a:off x="3742259" y="5648645"/>
          <a:ext cx="7795258" cy="1052241"/>
        </p:xfrm>
        <a:graphic>
          <a:graphicData uri="http://schemas.openxmlformats.org/drawingml/2006/table">
            <a:tbl>
              <a:tblPr firstRow="1" bandRow="1">
                <a:tableStyleId>{5940675A-B579-460E-94D1-54222C63F5DA}</a:tableStyleId>
              </a:tblPr>
              <a:tblGrid>
                <a:gridCol w="490536">
                  <a:extLst>
                    <a:ext uri="{9D8B030D-6E8A-4147-A177-3AD203B41FA5}">
                      <a16:colId xmlns:a16="http://schemas.microsoft.com/office/drawing/2014/main" val="4001658804"/>
                    </a:ext>
                  </a:extLst>
                </a:gridCol>
                <a:gridCol w="686755">
                  <a:extLst>
                    <a:ext uri="{9D8B030D-6E8A-4147-A177-3AD203B41FA5}">
                      <a16:colId xmlns:a16="http://schemas.microsoft.com/office/drawing/2014/main" val="2837329268"/>
                    </a:ext>
                  </a:extLst>
                </a:gridCol>
                <a:gridCol w="800100">
                  <a:extLst>
                    <a:ext uri="{9D8B030D-6E8A-4147-A177-3AD203B41FA5}">
                      <a16:colId xmlns:a16="http://schemas.microsoft.com/office/drawing/2014/main" val="423777412"/>
                    </a:ext>
                  </a:extLst>
                </a:gridCol>
                <a:gridCol w="548640">
                  <a:extLst>
                    <a:ext uri="{9D8B030D-6E8A-4147-A177-3AD203B41FA5}">
                      <a16:colId xmlns:a16="http://schemas.microsoft.com/office/drawing/2014/main" val="1169131870"/>
                    </a:ext>
                  </a:extLst>
                </a:gridCol>
                <a:gridCol w="788670">
                  <a:extLst>
                    <a:ext uri="{9D8B030D-6E8A-4147-A177-3AD203B41FA5}">
                      <a16:colId xmlns:a16="http://schemas.microsoft.com/office/drawing/2014/main" val="2443720572"/>
                    </a:ext>
                  </a:extLst>
                </a:gridCol>
                <a:gridCol w="685767">
                  <a:extLst>
                    <a:ext uri="{9D8B030D-6E8A-4147-A177-3AD203B41FA5}">
                      <a16:colId xmlns:a16="http://schemas.microsoft.com/office/drawing/2014/main" val="1250729958"/>
                    </a:ext>
                  </a:extLst>
                </a:gridCol>
                <a:gridCol w="777273">
                  <a:extLst>
                    <a:ext uri="{9D8B030D-6E8A-4147-A177-3AD203B41FA5}">
                      <a16:colId xmlns:a16="http://schemas.microsoft.com/office/drawing/2014/main" val="3421309278"/>
                    </a:ext>
                  </a:extLst>
                </a:gridCol>
                <a:gridCol w="693337">
                  <a:extLst>
                    <a:ext uri="{9D8B030D-6E8A-4147-A177-3AD203B41FA5}">
                      <a16:colId xmlns:a16="http://schemas.microsoft.com/office/drawing/2014/main" val="1275915337"/>
                    </a:ext>
                  </a:extLst>
                </a:gridCol>
                <a:gridCol w="792563">
                  <a:extLst>
                    <a:ext uri="{9D8B030D-6E8A-4147-A177-3AD203B41FA5}">
                      <a16:colId xmlns:a16="http://schemas.microsoft.com/office/drawing/2014/main" val="1563126990"/>
                    </a:ext>
                  </a:extLst>
                </a:gridCol>
                <a:gridCol w="676442">
                  <a:extLst>
                    <a:ext uri="{9D8B030D-6E8A-4147-A177-3AD203B41FA5}">
                      <a16:colId xmlns:a16="http://schemas.microsoft.com/office/drawing/2014/main" val="3353752148"/>
                    </a:ext>
                  </a:extLst>
                </a:gridCol>
                <a:gridCol w="855175">
                  <a:extLst>
                    <a:ext uri="{9D8B030D-6E8A-4147-A177-3AD203B41FA5}">
                      <a16:colId xmlns:a16="http://schemas.microsoft.com/office/drawing/2014/main" val="677378780"/>
                    </a:ext>
                  </a:extLst>
                </a:gridCol>
              </a:tblGrid>
              <a:tr h="373639">
                <a:tc>
                  <a:txBody>
                    <a:bodyPr/>
                    <a:lstStyle/>
                    <a:p>
                      <a:pPr algn="l"/>
                      <a:r>
                        <a:rPr lang="en-GB" sz="1000" b="1">
                          <a:solidFill>
                            <a:schemeClr val="tx1"/>
                          </a:solidFill>
                        </a:rPr>
                        <a:t>Year</a:t>
                      </a:r>
                    </a:p>
                  </a:txBody>
                  <a:tcPr marL="87710" marR="87710" marT="43855" marB="43855" anchor="ctr">
                    <a:solidFill>
                      <a:schemeClr val="bg2">
                        <a:lumMod val="85000"/>
                      </a:schemeClr>
                    </a:solidFill>
                  </a:tcPr>
                </a:tc>
                <a:tc>
                  <a:txBody>
                    <a:bodyPr/>
                    <a:lstStyle/>
                    <a:p>
                      <a:pPr algn="ctr"/>
                      <a:r>
                        <a:rPr lang="en-GB" sz="1000" b="1">
                          <a:solidFill>
                            <a:schemeClr val="tx1"/>
                          </a:solidFill>
                        </a:rPr>
                        <a:t>Domestic Actual</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I&amp;C Actual</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Industrial Actual</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tc>
                  <a:txBody>
                    <a:bodyPr/>
                    <a:lstStyle/>
                    <a:p>
                      <a:pPr algn="ctr"/>
                      <a:r>
                        <a:rPr lang="en-GB" sz="1000" b="1">
                          <a:solidFill>
                            <a:schemeClr val="tx1"/>
                          </a:solidFill>
                        </a:rPr>
                        <a:t>Transport Actual</a:t>
                      </a:r>
                    </a:p>
                  </a:txBody>
                  <a:tcPr marL="87710" marR="87710" marT="43855" marB="43855" anchor="ctr">
                    <a:solidFill>
                      <a:schemeClr val="bg2">
                        <a:lumMod val="85000"/>
                      </a:schemeClr>
                    </a:solidFill>
                  </a:tcPr>
                </a:tc>
                <a:tc>
                  <a:txBody>
                    <a:bodyPr/>
                    <a:lstStyle/>
                    <a:p>
                      <a:pPr algn="ctr"/>
                      <a:r>
                        <a:rPr lang="en-GB" sz="1000" b="1">
                          <a:solidFill>
                            <a:schemeClr val="tx1"/>
                          </a:solidFill>
                        </a:rPr>
                        <a:t>Projections</a:t>
                      </a:r>
                      <a:endParaRPr lang="en-GB" sz="1000" b="1" i="1">
                        <a:solidFill>
                          <a:schemeClr val="tx1"/>
                        </a:solidFill>
                      </a:endParaRPr>
                    </a:p>
                  </a:txBody>
                  <a:tcPr marL="87710" marR="87710" marT="43855" marB="43855" anchor="ctr">
                    <a:solidFill>
                      <a:schemeClr val="bg2">
                        <a:lumMod val="85000"/>
                      </a:schemeClr>
                    </a:solidFill>
                  </a:tcPr>
                </a:tc>
                <a:tc>
                  <a:txBody>
                    <a:bodyPr/>
                    <a:lstStyle/>
                    <a:p>
                      <a:pPr algn="ctr"/>
                      <a:r>
                        <a:rPr lang="en-GB" sz="1000" b="1">
                          <a:solidFill>
                            <a:schemeClr val="tx1"/>
                          </a:solidFill>
                        </a:rPr>
                        <a:t>Waste Actuals</a:t>
                      </a:r>
                    </a:p>
                  </a:txBody>
                  <a:tcPr marL="87710" marR="87710" marT="43855" marB="43855" anchor="ctr">
                    <a:solidFill>
                      <a:schemeClr val="bg2">
                        <a:lumMod val="85000"/>
                      </a:schemeClr>
                    </a:solidFill>
                  </a:tcPr>
                </a:tc>
                <a:tc>
                  <a:txBody>
                    <a:bodyPr/>
                    <a:lstStyle/>
                    <a:p>
                      <a:pPr algn="ctr"/>
                      <a:r>
                        <a:rPr lang="en-GB" sz="1000" b="1" i="1">
                          <a:solidFill>
                            <a:schemeClr val="tx1"/>
                          </a:solidFill>
                        </a:rPr>
                        <a:t>Projections</a:t>
                      </a:r>
                    </a:p>
                  </a:txBody>
                  <a:tcPr marL="87710" marR="87710" marT="43855" marB="43855" anchor="ctr">
                    <a:solidFill>
                      <a:schemeClr val="bg2">
                        <a:lumMod val="85000"/>
                      </a:schemeClr>
                    </a:solidFill>
                  </a:tcPr>
                </a:tc>
                <a:extLst>
                  <a:ext uri="{0D108BD9-81ED-4DB2-BD59-A6C34878D82A}">
                    <a16:rowId xmlns:a16="http://schemas.microsoft.com/office/drawing/2014/main" val="4155799610"/>
                  </a:ext>
                </a:extLst>
              </a:tr>
              <a:tr h="324113">
                <a:tc>
                  <a:txBody>
                    <a:bodyPr/>
                    <a:lstStyle/>
                    <a:p>
                      <a:r>
                        <a:rPr lang="en-GB" sz="1000" b="1"/>
                        <a:t>2018</a:t>
                      </a:r>
                    </a:p>
                  </a:txBody>
                  <a:tcPr marL="87710" marR="87710" marT="43855" marB="43855" anchor="ctr">
                    <a:solidFill>
                      <a:schemeClr val="bg2">
                        <a:lumMod val="85000"/>
                      </a:schemeClr>
                    </a:solidFill>
                  </a:tcPr>
                </a:tc>
                <a:tc>
                  <a:txBody>
                    <a:bodyPr/>
                    <a:lstStyle/>
                    <a:p>
                      <a:pPr algn="ctr"/>
                      <a:r>
                        <a:rPr lang="en-GB" sz="1000" b="1"/>
                        <a:t>2.16</a:t>
                      </a:r>
                    </a:p>
                  </a:txBody>
                  <a:tcPr marL="87710" marR="87710" marT="43855" marB="43855" anchor="ctr">
                    <a:solidFill>
                      <a:schemeClr val="bg1"/>
                    </a:solidFill>
                  </a:tcPr>
                </a:tc>
                <a:tc>
                  <a:txBody>
                    <a:bodyPr/>
                    <a:lstStyle/>
                    <a:p>
                      <a:pPr algn="ctr"/>
                      <a:r>
                        <a:rPr lang="en-GB" sz="1000" i="1"/>
                        <a:t>2.16</a:t>
                      </a:r>
                    </a:p>
                  </a:txBody>
                  <a:tcPr marL="87710" marR="87710" marT="43855" marB="43855" anchor="ctr">
                    <a:solidFill>
                      <a:schemeClr val="bg1"/>
                    </a:solidFill>
                  </a:tcPr>
                </a:tc>
                <a:tc>
                  <a:txBody>
                    <a:bodyPr/>
                    <a:lstStyle/>
                    <a:p>
                      <a:pPr algn="ctr"/>
                      <a:r>
                        <a:rPr lang="en-GB" sz="1000" b="1"/>
                        <a:t>1.51</a:t>
                      </a:r>
                    </a:p>
                  </a:txBody>
                  <a:tcPr marL="87710" marR="87710" marT="43855" marB="43855" anchor="ctr">
                    <a:solidFill>
                      <a:schemeClr val="bg1"/>
                    </a:solidFill>
                  </a:tcPr>
                </a:tc>
                <a:tc>
                  <a:txBody>
                    <a:bodyPr/>
                    <a:lstStyle/>
                    <a:p>
                      <a:pPr algn="ctr"/>
                      <a:r>
                        <a:rPr lang="en-GB" sz="1000" i="1"/>
                        <a:t>1.51</a:t>
                      </a:r>
                    </a:p>
                  </a:txBody>
                  <a:tcPr marL="87710" marR="87710" marT="43855" marB="43855" anchor="ctr">
                    <a:solidFill>
                      <a:schemeClr val="bg1"/>
                    </a:solidFill>
                  </a:tcPr>
                </a:tc>
                <a:tc>
                  <a:txBody>
                    <a:bodyPr/>
                    <a:lstStyle/>
                    <a:p>
                      <a:pPr algn="ctr"/>
                      <a:r>
                        <a:rPr lang="en-GB" sz="1000" b="1"/>
                        <a:t>0.35</a:t>
                      </a:r>
                    </a:p>
                  </a:txBody>
                  <a:tcPr marL="87710" marR="87710" marT="43855" marB="43855" anchor="ctr">
                    <a:solidFill>
                      <a:schemeClr val="bg1"/>
                    </a:solidFill>
                  </a:tcPr>
                </a:tc>
                <a:tc>
                  <a:txBody>
                    <a:bodyPr/>
                    <a:lstStyle/>
                    <a:p>
                      <a:pPr algn="ctr"/>
                      <a:r>
                        <a:rPr lang="en-GB" sz="1000" i="1"/>
                        <a:t>0.35</a:t>
                      </a:r>
                    </a:p>
                  </a:txBody>
                  <a:tcPr marL="87710" marR="87710" marT="43855" marB="43855" anchor="ctr">
                    <a:solidFill>
                      <a:schemeClr val="bg1"/>
                    </a:solidFill>
                  </a:tcPr>
                </a:tc>
                <a:tc>
                  <a:txBody>
                    <a:bodyPr/>
                    <a:lstStyle/>
                    <a:p>
                      <a:pPr algn="ctr"/>
                      <a:r>
                        <a:rPr lang="en-GB" sz="1000" b="1"/>
                        <a:t>3.07</a:t>
                      </a:r>
                    </a:p>
                  </a:txBody>
                  <a:tcPr marL="87710" marR="87710" marT="43855" marB="43855" anchor="ctr">
                    <a:solidFill>
                      <a:schemeClr val="bg1"/>
                    </a:solidFill>
                  </a:tcPr>
                </a:tc>
                <a:tc>
                  <a:txBody>
                    <a:bodyPr/>
                    <a:lstStyle/>
                    <a:p>
                      <a:pPr algn="ctr"/>
                      <a:r>
                        <a:rPr lang="en-GB" sz="1000" i="1"/>
                        <a:t>3.07</a:t>
                      </a:r>
                    </a:p>
                  </a:txBody>
                  <a:tcPr marL="87710" marR="87710" marT="43855" marB="43855" anchor="ctr">
                    <a:solidFill>
                      <a:schemeClr val="bg1"/>
                    </a:solidFill>
                  </a:tcPr>
                </a:tc>
                <a:tc>
                  <a:txBody>
                    <a:bodyPr/>
                    <a:lstStyle/>
                    <a:p>
                      <a:pPr algn="ctr"/>
                      <a:r>
                        <a:rPr lang="en-GB" sz="1000" b="1"/>
                        <a:t>0.97</a:t>
                      </a:r>
                    </a:p>
                  </a:txBody>
                  <a:tcPr marL="87710" marR="87710" marT="43855" marB="43855" anchor="ctr">
                    <a:solidFill>
                      <a:schemeClr val="bg1"/>
                    </a:solidFill>
                  </a:tcPr>
                </a:tc>
                <a:tc>
                  <a:txBody>
                    <a:bodyPr/>
                    <a:lstStyle/>
                    <a:p>
                      <a:pPr algn="ctr"/>
                      <a:r>
                        <a:rPr lang="en-GB" sz="1000" i="1"/>
                        <a:t>0.97</a:t>
                      </a:r>
                    </a:p>
                  </a:txBody>
                  <a:tcPr marL="87710" marR="87710" marT="43855" marB="43855" anchor="ctr">
                    <a:solidFill>
                      <a:schemeClr val="bg1"/>
                    </a:solidFill>
                  </a:tcPr>
                </a:tc>
                <a:extLst>
                  <a:ext uri="{0D108BD9-81ED-4DB2-BD59-A6C34878D82A}">
                    <a16:rowId xmlns:a16="http://schemas.microsoft.com/office/drawing/2014/main" val="3023391338"/>
                  </a:ext>
                </a:extLst>
              </a:tr>
              <a:tr h="335618">
                <a:tc>
                  <a:txBody>
                    <a:bodyPr/>
                    <a:lstStyle/>
                    <a:p>
                      <a:r>
                        <a:rPr lang="en-GB" sz="1000" b="1"/>
                        <a:t>2019</a:t>
                      </a:r>
                    </a:p>
                  </a:txBody>
                  <a:tcPr marL="87710" marR="87710" marT="43855" marB="43855" anchor="ctr">
                    <a:solidFill>
                      <a:schemeClr val="bg2">
                        <a:lumMod val="85000"/>
                      </a:schemeClr>
                    </a:solidFill>
                  </a:tcPr>
                </a:tc>
                <a:tc>
                  <a:txBody>
                    <a:bodyPr/>
                    <a:lstStyle/>
                    <a:p>
                      <a:pPr algn="ctr"/>
                      <a:r>
                        <a:rPr lang="en-GB" sz="1000" b="1"/>
                        <a:t>2.17</a:t>
                      </a:r>
                    </a:p>
                  </a:txBody>
                  <a:tcPr marL="87710" marR="87710" marT="43855" marB="43855" anchor="ctr">
                    <a:solidFill>
                      <a:schemeClr val="bg1"/>
                    </a:solidFill>
                  </a:tcPr>
                </a:tc>
                <a:tc>
                  <a:txBody>
                    <a:bodyPr/>
                    <a:lstStyle/>
                    <a:p>
                      <a:pPr algn="ctr"/>
                      <a:r>
                        <a:rPr lang="en-GB" sz="1000" i="1"/>
                        <a:t>2.09</a:t>
                      </a:r>
                    </a:p>
                  </a:txBody>
                  <a:tcPr marL="87710" marR="87710" marT="43855" marB="43855" anchor="ctr">
                    <a:solidFill>
                      <a:schemeClr val="bg1"/>
                    </a:solidFill>
                  </a:tcPr>
                </a:tc>
                <a:tc>
                  <a:txBody>
                    <a:bodyPr/>
                    <a:lstStyle/>
                    <a:p>
                      <a:pPr algn="ctr"/>
                      <a:r>
                        <a:rPr lang="en-GB" sz="1000" b="1"/>
                        <a:t>1.54</a:t>
                      </a:r>
                    </a:p>
                  </a:txBody>
                  <a:tcPr marL="87710" marR="87710" marT="43855" marB="43855" anchor="ctr">
                    <a:solidFill>
                      <a:schemeClr val="bg1"/>
                    </a:solidFill>
                  </a:tcPr>
                </a:tc>
                <a:tc>
                  <a:txBody>
                    <a:bodyPr/>
                    <a:lstStyle/>
                    <a:p>
                      <a:pPr algn="ctr"/>
                      <a:r>
                        <a:rPr lang="en-GB" sz="1000" i="1"/>
                        <a:t>1.41</a:t>
                      </a:r>
                    </a:p>
                  </a:txBody>
                  <a:tcPr marL="87710" marR="87710" marT="43855" marB="43855" anchor="ctr">
                    <a:solidFill>
                      <a:schemeClr val="bg1"/>
                    </a:solidFill>
                  </a:tcPr>
                </a:tc>
                <a:tc>
                  <a:txBody>
                    <a:bodyPr/>
                    <a:lstStyle/>
                    <a:p>
                      <a:pPr algn="ctr"/>
                      <a:r>
                        <a:rPr lang="en-GB" sz="1000" b="1"/>
                        <a:t>0.36</a:t>
                      </a:r>
                    </a:p>
                  </a:txBody>
                  <a:tcPr marL="87710" marR="87710" marT="43855" marB="43855" anchor="ctr">
                    <a:solidFill>
                      <a:schemeClr val="bg1"/>
                    </a:solidFill>
                  </a:tcPr>
                </a:tc>
                <a:tc>
                  <a:txBody>
                    <a:bodyPr/>
                    <a:lstStyle/>
                    <a:p>
                      <a:pPr algn="ctr"/>
                      <a:r>
                        <a:rPr lang="en-GB" sz="1000" i="1"/>
                        <a:t>0.33</a:t>
                      </a:r>
                    </a:p>
                  </a:txBody>
                  <a:tcPr marL="87710" marR="87710" marT="43855" marB="43855" anchor="ctr">
                    <a:solidFill>
                      <a:schemeClr val="bg1"/>
                    </a:solidFill>
                  </a:tcPr>
                </a:tc>
                <a:tc>
                  <a:txBody>
                    <a:bodyPr/>
                    <a:lstStyle/>
                    <a:p>
                      <a:pPr algn="ctr"/>
                      <a:r>
                        <a:rPr lang="en-GB" sz="1000" b="1"/>
                        <a:t>3.25</a:t>
                      </a:r>
                    </a:p>
                  </a:txBody>
                  <a:tcPr marL="87710" marR="87710" marT="43855" marB="43855" anchor="ctr">
                    <a:solidFill>
                      <a:schemeClr val="bg1"/>
                    </a:solidFill>
                  </a:tcPr>
                </a:tc>
                <a:tc>
                  <a:txBody>
                    <a:bodyPr/>
                    <a:lstStyle/>
                    <a:p>
                      <a:pPr algn="ctr"/>
                      <a:r>
                        <a:rPr lang="en-GB" sz="1000" i="1"/>
                        <a:t>2.98</a:t>
                      </a:r>
                    </a:p>
                  </a:txBody>
                  <a:tcPr marL="87710" marR="87710" marT="43855" marB="43855" anchor="ctr">
                    <a:solidFill>
                      <a:schemeClr val="bg1"/>
                    </a:solidFill>
                  </a:tcPr>
                </a:tc>
                <a:tc>
                  <a:txBody>
                    <a:bodyPr/>
                    <a:lstStyle/>
                    <a:p>
                      <a:pPr algn="ctr"/>
                      <a:r>
                        <a:rPr lang="en-GB" sz="1000" b="1"/>
                        <a:t>0.89</a:t>
                      </a:r>
                    </a:p>
                  </a:txBody>
                  <a:tcPr marL="87710" marR="87710" marT="43855" marB="43855" anchor="ctr">
                    <a:solidFill>
                      <a:schemeClr val="bg1"/>
                    </a:solidFill>
                  </a:tcPr>
                </a:tc>
                <a:tc>
                  <a:txBody>
                    <a:bodyPr/>
                    <a:lstStyle/>
                    <a:p>
                      <a:pPr algn="ctr"/>
                      <a:r>
                        <a:rPr lang="en-GB" sz="1000" i="1"/>
                        <a:t>0.89</a:t>
                      </a:r>
                    </a:p>
                  </a:txBody>
                  <a:tcPr marL="87710" marR="87710" marT="43855" marB="43855" anchor="ctr">
                    <a:solidFill>
                      <a:schemeClr val="bg1"/>
                    </a:solidFill>
                  </a:tcPr>
                </a:tc>
                <a:extLst>
                  <a:ext uri="{0D108BD9-81ED-4DB2-BD59-A6C34878D82A}">
                    <a16:rowId xmlns:a16="http://schemas.microsoft.com/office/drawing/2014/main" val="2484680263"/>
                  </a:ext>
                </a:extLst>
              </a:tr>
            </a:tbl>
          </a:graphicData>
        </a:graphic>
      </p:graphicFrame>
      <p:sp>
        <p:nvSpPr>
          <p:cNvPr id="8" name="TextBox 7">
            <a:extLst>
              <a:ext uri="{FF2B5EF4-FFF2-40B4-BE49-F238E27FC236}">
                <a16:creationId xmlns:a16="http://schemas.microsoft.com/office/drawing/2014/main" id="{F2097255-5E2E-BA6B-3D6B-16203D6F593F}"/>
              </a:ext>
            </a:extLst>
          </p:cNvPr>
          <p:cNvSpPr txBox="1"/>
          <p:nvPr/>
        </p:nvSpPr>
        <p:spPr>
          <a:xfrm>
            <a:off x="10359494" y="569582"/>
            <a:ext cx="1638279" cy="100243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457.8M</a:t>
            </a:r>
            <a:r>
              <a:rPr kumimoji="0" lang="en-GB" sz="1200" b="0" i="0" u="none" strike="noStrike" kern="1200" cap="none" spc="0" normalizeH="0" baseline="0" noProof="0">
                <a:ln>
                  <a:noFill/>
                </a:ln>
                <a:solidFill>
                  <a:srgbClr val="0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(Q2) Total Solar Energy Produced by ECC Sites (</a:t>
            </a:r>
            <a:r>
              <a:rPr kumimoji="0" lang="en-GB" sz="1050" b="0" i="0" u="none" strike="noStrike" kern="1200" cap="none" spc="0" normalizeH="0" baseline="0" noProof="0" err="1">
                <a:ln>
                  <a:noFill/>
                </a:ln>
                <a:solidFill>
                  <a:srgbClr val="000000"/>
                </a:solidFill>
                <a:effectLst/>
                <a:uLnTx/>
                <a:uFillTx/>
                <a:latin typeface="Calibri"/>
                <a:ea typeface="+mn-ea"/>
                <a:cs typeface="+mn-cs"/>
              </a:rPr>
              <a:t>Wh</a:t>
            </a:r>
            <a:r>
              <a:rPr kumimoji="0" lang="en-GB" sz="1050" b="0" i="0" u="none" strike="noStrike" kern="1200" cap="none" spc="0" normalizeH="0" baseline="0" noProof="0">
                <a:ln>
                  <a:noFill/>
                </a:ln>
                <a:solidFill>
                  <a:srgbClr val="000000"/>
                </a:solidFill>
                <a:effectLst/>
                <a:uLnTx/>
                <a:uFillTx/>
                <a:latin typeface="Calibri"/>
                <a:ea typeface="+mn-ea"/>
                <a:cs typeface="+mn-cs"/>
              </a:rPr>
              <a:t>)</a:t>
            </a:r>
          </a:p>
        </p:txBody>
      </p:sp>
      <p:sp>
        <p:nvSpPr>
          <p:cNvPr id="44" name="Oval 43">
            <a:extLst>
              <a:ext uri="{FF2B5EF4-FFF2-40B4-BE49-F238E27FC236}">
                <a16:creationId xmlns:a16="http://schemas.microsoft.com/office/drawing/2014/main" id="{0F7CE875-8C16-ABB7-8083-BAE2213F64F9}"/>
              </a:ext>
            </a:extLst>
          </p:cNvPr>
          <p:cNvSpPr/>
          <p:nvPr/>
        </p:nvSpPr>
        <p:spPr>
          <a:xfrm>
            <a:off x="8897614" y="33047"/>
            <a:ext cx="672842" cy="678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Graphic 44" descr="Electric Tower with solid fill">
            <a:extLst>
              <a:ext uri="{FF2B5EF4-FFF2-40B4-BE49-F238E27FC236}">
                <a16:creationId xmlns:a16="http://schemas.microsoft.com/office/drawing/2014/main" id="{1FF1F0A4-32A4-B0E8-908F-5DCE994802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7253" y="97607"/>
            <a:ext cx="513564" cy="513564"/>
          </a:xfrm>
          <a:prstGeom prst="rect">
            <a:avLst/>
          </a:prstGeom>
        </p:spPr>
      </p:pic>
      <p:sp>
        <p:nvSpPr>
          <p:cNvPr id="29" name="Oval 28">
            <a:extLst>
              <a:ext uri="{FF2B5EF4-FFF2-40B4-BE49-F238E27FC236}">
                <a16:creationId xmlns:a16="http://schemas.microsoft.com/office/drawing/2014/main" id="{3D77A376-B6FC-61E2-3F6A-92D2A0F9A2DD}"/>
              </a:ext>
            </a:extLst>
          </p:cNvPr>
          <p:cNvSpPr/>
          <p:nvPr/>
        </p:nvSpPr>
        <p:spPr>
          <a:xfrm>
            <a:off x="3421050" y="75473"/>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1CE89034-C636-18F8-23BF-CA345F92628D}"/>
              </a:ext>
            </a:extLst>
          </p:cNvPr>
          <p:cNvSpPr txBox="1"/>
          <p:nvPr/>
        </p:nvSpPr>
        <p:spPr>
          <a:xfrm>
            <a:off x="3798667" y="1312413"/>
            <a:ext cx="2105129" cy="110109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A turnaround on Energy Efficiency Standards for landlords could lead to costs of up to £325 per year for tenants on elevated energy costs</a:t>
            </a: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984D5B5-7FEB-986A-7879-1EFBE469AF00}"/>
              </a:ext>
            </a:extLst>
          </p:cNvPr>
          <p:cNvSpPr/>
          <p:nvPr/>
        </p:nvSpPr>
        <p:spPr>
          <a:xfrm>
            <a:off x="4324942" y="4056786"/>
            <a:ext cx="726976" cy="431885"/>
          </a:xfrm>
          <a:prstGeom prst="roundRect">
            <a:avLst>
              <a:gd name="adj" fmla="val 65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DA9C6DA-1218-5EA1-0263-8A93B28EBC41}"/>
              </a:ext>
            </a:extLst>
          </p:cNvPr>
          <p:cNvSpPr txBox="1"/>
          <p:nvPr/>
        </p:nvSpPr>
        <p:spPr>
          <a:xfrm>
            <a:off x="4361683" y="4097227"/>
            <a:ext cx="641784" cy="4601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700" b="0" i="0" u="none" strike="noStrike" kern="1200" cap="none" spc="0" normalizeH="0" baseline="0" noProof="0">
                <a:ln>
                  <a:noFill/>
                </a:ln>
                <a:solidFill>
                  <a:srgbClr val="000000"/>
                </a:solidFill>
                <a:effectLst/>
                <a:uLnTx/>
                <a:uFillTx/>
                <a:latin typeface="Calibri"/>
                <a:ea typeface="+mn-ea"/>
                <a:cs typeface="+mn-cs"/>
              </a:rPr>
              <a:t>WWF Science based target 3.19 MtCO2e by 2030</a:t>
            </a:r>
          </a:p>
        </p:txBody>
      </p:sp>
      <p:sp>
        <p:nvSpPr>
          <p:cNvPr id="13" name="Arrow: Right 12">
            <a:extLst>
              <a:ext uri="{FF2B5EF4-FFF2-40B4-BE49-F238E27FC236}">
                <a16:creationId xmlns:a16="http://schemas.microsoft.com/office/drawing/2014/main" id="{BDCACB00-FC12-8502-2E0D-4250738A64DA}"/>
              </a:ext>
            </a:extLst>
          </p:cNvPr>
          <p:cNvSpPr/>
          <p:nvPr/>
        </p:nvSpPr>
        <p:spPr>
          <a:xfrm>
            <a:off x="5010267" y="4215363"/>
            <a:ext cx="131754" cy="102437"/>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Renewable Energy with solid fill">
            <a:extLst>
              <a:ext uri="{FF2B5EF4-FFF2-40B4-BE49-F238E27FC236}">
                <a16:creationId xmlns:a16="http://schemas.microsoft.com/office/drawing/2014/main" id="{25B11A08-EF26-2E00-8833-216FEE336C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87243" y="112747"/>
            <a:ext cx="842002" cy="842002"/>
          </a:xfrm>
          <a:prstGeom prst="rect">
            <a:avLst/>
          </a:prstGeom>
        </p:spPr>
      </p:pic>
      <p:sp>
        <p:nvSpPr>
          <p:cNvPr id="15" name="TextBox 14">
            <a:extLst>
              <a:ext uri="{FF2B5EF4-FFF2-40B4-BE49-F238E27FC236}">
                <a16:creationId xmlns:a16="http://schemas.microsoft.com/office/drawing/2014/main" id="{79A7F642-763D-4592-928A-637EAFBA9C38}"/>
              </a:ext>
            </a:extLst>
          </p:cNvPr>
          <p:cNvSpPr txBox="1"/>
          <p:nvPr/>
        </p:nvSpPr>
        <p:spPr>
          <a:xfrm>
            <a:off x="6159769" y="1293546"/>
            <a:ext cx="2034603" cy="110109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Heat pump installation is behind the curve with an estimated 13,000 qualified engineers needed in Essex to carry out installations and maintenance to meet Net Zero outcomes</a:t>
            </a: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pic>
        <p:nvPicPr>
          <p:cNvPr id="18" name="Graphic 17" descr="House outline">
            <a:extLst>
              <a:ext uri="{FF2B5EF4-FFF2-40B4-BE49-F238E27FC236}">
                <a16:creationId xmlns:a16="http://schemas.microsoft.com/office/drawing/2014/main" id="{354F55AA-006F-E045-DD72-05EC0AD1C9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56524" y="559401"/>
            <a:ext cx="728850" cy="728850"/>
          </a:xfrm>
          <a:prstGeom prst="rect">
            <a:avLst/>
          </a:prstGeom>
        </p:spPr>
      </p:pic>
      <p:pic>
        <p:nvPicPr>
          <p:cNvPr id="20" name="Graphic 19" descr="Fluorescent Light Bulb outline">
            <a:extLst>
              <a:ext uri="{FF2B5EF4-FFF2-40B4-BE49-F238E27FC236}">
                <a16:creationId xmlns:a16="http://schemas.microsoft.com/office/drawing/2014/main" id="{B0EE2AF9-C0C5-6A4C-006E-D11B381C20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31785" y="580892"/>
            <a:ext cx="751036" cy="751036"/>
          </a:xfrm>
          <a:prstGeom prst="rect">
            <a:avLst/>
          </a:prstGeom>
        </p:spPr>
      </p:pic>
      <p:sp>
        <p:nvSpPr>
          <p:cNvPr id="10" name="TextBox 9">
            <a:extLst>
              <a:ext uri="{FF2B5EF4-FFF2-40B4-BE49-F238E27FC236}">
                <a16:creationId xmlns:a16="http://schemas.microsoft.com/office/drawing/2014/main" id="{6FD8D4D9-6FA0-55AA-FFD9-0C619B66F2B5}"/>
              </a:ext>
            </a:extLst>
          </p:cNvPr>
          <p:cNvSpPr txBox="1"/>
          <p:nvPr/>
        </p:nvSpPr>
        <p:spPr>
          <a:xfrm>
            <a:off x="5894057" y="3156885"/>
            <a:ext cx="2269535" cy="1330845"/>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00" b="1" i="0" u="none" strike="noStrike" kern="1200" cap="none" spc="0" normalizeH="0" baseline="0" noProof="0">
                <a:ln>
                  <a:noFill/>
                </a:ln>
                <a:solidFill>
                  <a:srgbClr val="000000"/>
                </a:solidFill>
                <a:effectLst/>
                <a:uLnTx/>
                <a:uFillTx/>
                <a:latin typeface="Calibri"/>
                <a:ea typeface="+mn-ea"/>
                <a:cs typeface="+mn-cs"/>
              </a:rPr>
              <a:t> 8.09 MtCO2e </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00" b="0" i="1" u="none" strike="noStrike" kern="1200" cap="none" spc="0" normalizeH="0" baseline="0" noProof="0">
                <a:ln>
                  <a:noFill/>
                </a:ln>
                <a:solidFill>
                  <a:srgbClr val="000000"/>
                </a:solidFill>
                <a:effectLst/>
                <a:uLnTx/>
                <a:uFillTx/>
                <a:latin typeface="Calibri"/>
                <a:ea typeface="+mn-ea"/>
                <a:cs typeface="+mn-cs"/>
              </a:rPr>
              <a:t>Actual (2020)</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00" b="1" i="0" u="none" strike="noStrike" kern="1200" cap="none" spc="0" normalizeH="0" baseline="0" noProof="0">
                <a:ln>
                  <a:noFill/>
                </a:ln>
                <a:solidFill>
                  <a:srgbClr val="000000"/>
                </a:solidFill>
                <a:effectLst/>
                <a:uLnTx/>
                <a:uFillTx/>
                <a:latin typeface="Calibri"/>
                <a:ea typeface="+mn-ea"/>
                <a:cs typeface="+mn-cs"/>
              </a:rPr>
              <a:t>0.81 MtCO2e</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200" b="0" i="1" u="none" strike="noStrike" kern="1200" cap="none" spc="0" normalizeH="0" baseline="0" noProof="0">
                <a:ln>
                  <a:noFill/>
                </a:ln>
                <a:solidFill>
                  <a:srgbClr val="000000"/>
                </a:solidFill>
                <a:effectLst/>
                <a:uLnTx/>
                <a:uFillTx/>
                <a:latin typeface="Calibri"/>
                <a:ea typeface="+mn-ea"/>
                <a:cs typeface="+mn-cs"/>
              </a:rPr>
              <a:t>Projection 2050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6790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1F6713F-67BF-478F-50EC-F5198E0FB6CF}"/>
              </a:ext>
            </a:extLst>
          </p:cNvPr>
          <p:cNvSpPr/>
          <p:nvPr/>
        </p:nvSpPr>
        <p:spPr>
          <a:xfrm>
            <a:off x="791228" y="76956"/>
            <a:ext cx="4451029" cy="6596572"/>
          </a:xfrm>
          <a:prstGeom prst="roundRect">
            <a:avLst>
              <a:gd name="adj" fmla="val 26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31EE9F0-6513-0442-32B0-81380C9C9E59}"/>
              </a:ext>
            </a:extLst>
          </p:cNvPr>
          <p:cNvSpPr>
            <a:spLocks noGrp="1"/>
          </p:cNvSpPr>
          <p:nvPr>
            <p:ph type="title"/>
          </p:nvPr>
        </p:nvSpPr>
        <p:spPr/>
        <p:txBody>
          <a:bodyPr/>
          <a:lstStyle/>
          <a:p>
            <a:endParaRPr lang="en-GB"/>
          </a:p>
        </p:txBody>
      </p:sp>
      <p:sp>
        <p:nvSpPr>
          <p:cNvPr id="3" name="Rectangle: Rounded Corners 2">
            <a:extLst>
              <a:ext uri="{FF2B5EF4-FFF2-40B4-BE49-F238E27FC236}">
                <a16:creationId xmlns:a16="http://schemas.microsoft.com/office/drawing/2014/main" id="{2EC72249-9686-999A-22CA-8F31A605BF5E}"/>
              </a:ext>
            </a:extLst>
          </p:cNvPr>
          <p:cNvSpPr/>
          <p:nvPr/>
        </p:nvSpPr>
        <p:spPr>
          <a:xfrm>
            <a:off x="5332288" y="45575"/>
            <a:ext cx="6779662" cy="6694008"/>
          </a:xfrm>
          <a:prstGeom prst="roundRect">
            <a:avLst>
              <a:gd name="adj" fmla="val 1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Table 10">
            <a:extLst>
              <a:ext uri="{FF2B5EF4-FFF2-40B4-BE49-F238E27FC236}">
                <a16:creationId xmlns:a16="http://schemas.microsoft.com/office/drawing/2014/main" id="{01F7F2C5-3AE6-D301-9F9D-CF8C4BB841A8}"/>
              </a:ext>
            </a:extLst>
          </p:cNvPr>
          <p:cNvGraphicFramePr>
            <a:graphicFrameLocks noGrp="1"/>
          </p:cNvGraphicFramePr>
          <p:nvPr/>
        </p:nvGraphicFramePr>
        <p:xfrm>
          <a:off x="8539331" y="3253484"/>
          <a:ext cx="3473758" cy="3422206"/>
        </p:xfrm>
        <a:graphic>
          <a:graphicData uri="http://schemas.openxmlformats.org/drawingml/2006/table">
            <a:tbl>
              <a:tblPr firstRow="1" bandRow="1">
                <a:tableStyleId>{5DA37D80-6434-44D0-A028-1B22A696006F}</a:tableStyleId>
              </a:tblPr>
              <a:tblGrid>
                <a:gridCol w="1420738">
                  <a:extLst>
                    <a:ext uri="{9D8B030D-6E8A-4147-A177-3AD203B41FA5}">
                      <a16:colId xmlns:a16="http://schemas.microsoft.com/office/drawing/2014/main" val="2855089636"/>
                    </a:ext>
                  </a:extLst>
                </a:gridCol>
                <a:gridCol w="491121">
                  <a:extLst>
                    <a:ext uri="{9D8B030D-6E8A-4147-A177-3AD203B41FA5}">
                      <a16:colId xmlns:a16="http://schemas.microsoft.com/office/drawing/2014/main" val="359963712"/>
                    </a:ext>
                  </a:extLst>
                </a:gridCol>
                <a:gridCol w="531716">
                  <a:extLst>
                    <a:ext uri="{9D8B030D-6E8A-4147-A177-3AD203B41FA5}">
                      <a16:colId xmlns:a16="http://schemas.microsoft.com/office/drawing/2014/main" val="3937896871"/>
                    </a:ext>
                  </a:extLst>
                </a:gridCol>
                <a:gridCol w="491121">
                  <a:extLst>
                    <a:ext uri="{9D8B030D-6E8A-4147-A177-3AD203B41FA5}">
                      <a16:colId xmlns:a16="http://schemas.microsoft.com/office/drawing/2014/main" val="3235782030"/>
                    </a:ext>
                  </a:extLst>
                </a:gridCol>
                <a:gridCol w="539062">
                  <a:extLst>
                    <a:ext uri="{9D8B030D-6E8A-4147-A177-3AD203B41FA5}">
                      <a16:colId xmlns:a16="http://schemas.microsoft.com/office/drawing/2014/main" val="608590325"/>
                    </a:ext>
                  </a:extLst>
                </a:gridCol>
              </a:tblGrid>
              <a:tr h="274505">
                <a:tc gridSpan="5">
                  <a:txBody>
                    <a:bodyPr/>
                    <a:lstStyle/>
                    <a:p>
                      <a:r>
                        <a:rPr lang="en-GB" sz="1200"/>
                        <a:t>ECIAs by function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3817913"/>
                  </a:ext>
                </a:extLst>
              </a:tr>
              <a:tr h="244004">
                <a:tc>
                  <a:txBody>
                    <a:bodyPr/>
                    <a:lstStyle/>
                    <a:p>
                      <a:r>
                        <a:rPr lang="en-GB" sz="1000" b="1"/>
                        <a:t>Function</a:t>
                      </a:r>
                    </a:p>
                  </a:txBody>
                  <a:tcPr/>
                </a:tc>
                <a:tc gridSpan="2">
                  <a:txBody>
                    <a:bodyPr/>
                    <a:lstStyle/>
                    <a:p>
                      <a:pPr algn="ctr"/>
                      <a:r>
                        <a:rPr lang="en-GB" sz="1000" b="1" i="0"/>
                        <a:t>2022/23</a:t>
                      </a:r>
                    </a:p>
                  </a:txBody>
                  <a:tcPr>
                    <a:lnR w="12700" cap="flat" cmpd="sng" algn="ctr">
                      <a:solidFill>
                        <a:schemeClr val="tx1"/>
                      </a:solidFill>
                      <a:prstDash val="solid"/>
                      <a:round/>
                      <a:headEnd type="none" w="med" len="med"/>
                      <a:tailEnd type="none" w="med" len="med"/>
                    </a:lnR>
                  </a:tcPr>
                </a:tc>
                <a:tc hMerge="1">
                  <a:txBody>
                    <a:bodyPr/>
                    <a:lstStyle/>
                    <a:p>
                      <a:r>
                        <a:rPr lang="en-GB"/>
                        <a:t>2022/23</a:t>
                      </a:r>
                    </a:p>
                  </a:txBody>
                  <a:tcPr/>
                </a:tc>
                <a:tc gridSpan="2">
                  <a:txBody>
                    <a:bodyPr/>
                    <a:lstStyle/>
                    <a:p>
                      <a:pPr algn="ctr"/>
                      <a:r>
                        <a:rPr lang="en-GB" sz="1000" b="1"/>
                        <a:t>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46070332"/>
                  </a:ext>
                </a:extLst>
              </a:tr>
              <a:tr h="244004">
                <a:tc>
                  <a:txBody>
                    <a:bodyPr/>
                    <a:lstStyle/>
                    <a:p>
                      <a:endParaRPr lang="en-GB" sz="1000"/>
                    </a:p>
                  </a:txBody>
                  <a:tcPr/>
                </a:tc>
                <a:tc>
                  <a:txBody>
                    <a:bodyPr/>
                    <a:lstStyle/>
                    <a:p>
                      <a:pPr algn="ctr"/>
                      <a:r>
                        <a:rPr lang="en-GB" sz="1000" b="1"/>
                        <a:t>#</a:t>
                      </a:r>
                    </a:p>
                  </a:txBody>
                  <a:tcPr anchor="ctr"/>
                </a:tc>
                <a:tc>
                  <a:txBody>
                    <a:bodyPr/>
                    <a:lstStyle/>
                    <a:p>
                      <a:pPr algn="ctr"/>
                      <a:r>
                        <a:rPr lang="en-GB" sz="1000" b="1"/>
                        <a:t>%</a:t>
                      </a:r>
                    </a:p>
                  </a:txBody>
                  <a:tcPr anchor="ctr">
                    <a:lnR w="12700" cap="flat" cmpd="sng" algn="ctr">
                      <a:solidFill>
                        <a:schemeClr val="tx1"/>
                      </a:solidFill>
                      <a:prstDash val="solid"/>
                      <a:round/>
                      <a:headEnd type="none" w="med" len="med"/>
                      <a:tailEnd type="none" w="med" len="med"/>
                    </a:lnR>
                  </a:tcPr>
                </a:tc>
                <a:tc>
                  <a:txBody>
                    <a:bodyPr/>
                    <a:lstStyle/>
                    <a:p>
                      <a:pPr algn="ctr"/>
                      <a:r>
                        <a:rPr lang="en-GB" sz="1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349930"/>
                  </a:ext>
                </a:extLst>
              </a:tr>
              <a:tr h="244004">
                <a:tc>
                  <a:txBody>
                    <a:bodyPr/>
                    <a:lstStyle/>
                    <a:p>
                      <a:r>
                        <a:rPr lang="en-GB" sz="1000" b="1"/>
                        <a:t>Adult Social Care</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55</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21%</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20</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22%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854395"/>
                  </a:ext>
                </a:extLst>
              </a:tr>
              <a:tr h="244004">
                <a:tc>
                  <a:txBody>
                    <a:bodyPr/>
                    <a:lstStyle/>
                    <a:p>
                      <a:r>
                        <a:rPr lang="en-GB" sz="1000" b="1"/>
                        <a:t>Chief Executive </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7</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3%</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695579"/>
                  </a:ext>
                </a:extLst>
              </a:tr>
              <a:tr h="396507">
                <a:tc>
                  <a:txBody>
                    <a:bodyPr/>
                    <a:lstStyle/>
                    <a:p>
                      <a:r>
                        <a:rPr lang="en-GB" sz="1000" b="1"/>
                        <a:t>Children, families &amp; education</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43</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16%</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16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17%</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92876"/>
                  </a:ext>
                </a:extLst>
              </a:tr>
              <a:tr h="396507">
                <a:tc>
                  <a:txBody>
                    <a:bodyPr/>
                    <a:lstStyle/>
                    <a:p>
                      <a:r>
                        <a:rPr lang="en-GB" sz="1000" b="1"/>
                        <a:t>Climate, Environment &amp; customer services</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61</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23%</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24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26%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10147"/>
                  </a:ext>
                </a:extLst>
              </a:tr>
              <a:tr h="244004">
                <a:tc>
                  <a:txBody>
                    <a:bodyPr/>
                    <a:lstStyle/>
                    <a:p>
                      <a:r>
                        <a:rPr lang="en-GB" sz="1000" b="1"/>
                        <a:t>Corporate Services</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36</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13%</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152621"/>
                  </a:ext>
                </a:extLst>
              </a:tr>
              <a:tr h="396507">
                <a:tc>
                  <a:txBody>
                    <a:bodyPr/>
                    <a:lstStyle/>
                    <a:p>
                      <a:r>
                        <a:rPr lang="en-GB" sz="1000" b="1"/>
                        <a:t>Economy, Investment &amp; Public Health</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56</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21%</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18</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20%</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676293"/>
                  </a:ext>
                </a:extLst>
              </a:tr>
              <a:tr h="486530">
                <a:tc>
                  <a:txBody>
                    <a:bodyPr/>
                    <a:lstStyle/>
                    <a:p>
                      <a:r>
                        <a:rPr lang="en-GB" sz="1000" b="1"/>
                        <a:t>Organisation Development &amp; People </a:t>
                      </a:r>
                    </a:p>
                  </a:txBody>
                  <a:tcPr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10</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000">
                          <a:solidFill>
                            <a:srgbClr val="000000"/>
                          </a:solidFill>
                          <a:effectLst/>
                          <a:latin typeface="Calibri" panose="020F0502020204030204" pitchFamily="34" charset="0"/>
                          <a:ea typeface="Calibri" panose="020F0502020204030204" pitchFamily="34" charset="0"/>
                        </a:rPr>
                        <a:t>4%</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solidFill>
                            <a:srgbClr val="000000"/>
                          </a:solidFill>
                          <a:effectLst/>
                          <a:latin typeface="Calibri" panose="020F0502020204030204" pitchFamily="34" charset="0"/>
                          <a:ea typeface="Calibri" panose="020F0502020204030204" pitchFamily="34" charset="0"/>
                        </a:rPr>
                        <a:t>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532596"/>
                  </a:ext>
                </a:extLst>
              </a:tr>
              <a:tr h="251630">
                <a:tc>
                  <a:txBody>
                    <a:bodyPr/>
                    <a:lstStyle/>
                    <a:p>
                      <a:r>
                        <a:rPr lang="en-GB" sz="1050" b="1"/>
                        <a:t>Total</a:t>
                      </a:r>
                    </a:p>
                  </a:txBody>
                  <a:tcPr/>
                </a:tc>
                <a:tc gridSpan="2">
                  <a:txBody>
                    <a:bodyPr/>
                    <a:lstStyle/>
                    <a:p>
                      <a:pPr algn="ctr"/>
                      <a:r>
                        <a:rPr lang="en-GB" sz="1000" b="1">
                          <a:solidFill>
                            <a:srgbClr val="000000"/>
                          </a:solidFill>
                          <a:effectLst/>
                          <a:latin typeface="Calibri" panose="020F0502020204030204" pitchFamily="34" charset="0"/>
                          <a:ea typeface="Calibri" panose="020F0502020204030204" pitchFamily="34" charset="0"/>
                        </a:rPr>
                        <a:t>268</a:t>
                      </a:r>
                      <a:endParaRPr lang="en-GB" sz="1100">
                        <a:effectLst/>
                        <a:latin typeface="Calibri" panose="020F0502020204030204" pitchFamily="34"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hMerge="1">
                  <a:txBody>
                    <a:bodyPr/>
                    <a:lstStyle/>
                    <a:p>
                      <a:endParaRPr lang="en-GB"/>
                    </a:p>
                  </a:txBody>
                  <a:tcPr/>
                </a:tc>
                <a:tc gridSpan="2">
                  <a:txBody>
                    <a:bodyPr/>
                    <a:lstStyle/>
                    <a:p>
                      <a:pPr algn="ctr"/>
                      <a:r>
                        <a:rPr lang="en-GB" sz="1000" b="1">
                          <a:solidFill>
                            <a:srgbClr val="000000"/>
                          </a:solidFill>
                          <a:effectLst/>
                          <a:latin typeface="Calibri" panose="020F0502020204030204" pitchFamily="34" charset="0"/>
                          <a:ea typeface="Calibri" panose="020F0502020204030204" pitchFamily="34" charset="0"/>
                        </a:rPr>
                        <a:t>92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00717047"/>
                  </a:ext>
                </a:extLst>
              </a:tr>
            </a:tbl>
          </a:graphicData>
        </a:graphic>
      </p:graphicFrame>
      <p:sp>
        <p:nvSpPr>
          <p:cNvPr id="14" name="TextBox 13">
            <a:extLst>
              <a:ext uri="{FF2B5EF4-FFF2-40B4-BE49-F238E27FC236}">
                <a16:creationId xmlns:a16="http://schemas.microsoft.com/office/drawing/2014/main" id="{66E1CC53-A11B-3EFF-477A-FFE45994F2B5}"/>
              </a:ext>
            </a:extLst>
          </p:cNvPr>
          <p:cNvSpPr txBox="1"/>
          <p:nvPr/>
        </p:nvSpPr>
        <p:spPr>
          <a:xfrm>
            <a:off x="5694241" y="3537354"/>
            <a:ext cx="236748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2060"/>
                </a:solidFill>
                <a:effectLst/>
                <a:uLnTx/>
                <a:uFillTx/>
                <a:latin typeface="Calibri"/>
                <a:ea typeface="+mn-ea"/>
                <a:cs typeface="+mn-cs"/>
              </a:rPr>
              <a:t>Workforce representation:</a:t>
            </a:r>
            <a:endParaRPr kumimoji="0" lang="en-GB" sz="2000" b="0" i="0" u="none" strike="noStrike" kern="1200" cap="none" spc="0" normalizeH="0" baseline="0" noProof="0">
              <a:ln>
                <a:noFill/>
              </a:ln>
              <a:solidFill>
                <a:srgbClr val="002060"/>
              </a:solidFill>
              <a:effectLst/>
              <a:uLnTx/>
              <a:uFillTx/>
              <a:latin typeface="Calibri"/>
              <a:ea typeface="+mn-ea"/>
              <a:cs typeface="+mn-cs"/>
            </a:endParaRPr>
          </a:p>
        </p:txBody>
      </p:sp>
      <p:sp>
        <p:nvSpPr>
          <p:cNvPr id="23" name="Title 2">
            <a:extLst>
              <a:ext uri="{FF2B5EF4-FFF2-40B4-BE49-F238E27FC236}">
                <a16:creationId xmlns:a16="http://schemas.microsoft.com/office/drawing/2014/main" id="{34182915-897C-99F9-C3D4-EC0C11A5C507}"/>
              </a:ext>
            </a:extLst>
          </p:cNvPr>
          <p:cNvSpPr txBox="1">
            <a:spLocks/>
          </p:cNvSpPr>
          <p:nvPr/>
        </p:nvSpPr>
        <p:spPr>
          <a:xfrm rot="16200000">
            <a:off x="-3053746"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Strategic Priorities: Equalities </a:t>
            </a:r>
          </a:p>
        </p:txBody>
      </p:sp>
      <p:graphicFrame>
        <p:nvGraphicFramePr>
          <p:cNvPr id="8" name="Chart 7">
            <a:extLst>
              <a:ext uri="{FF2B5EF4-FFF2-40B4-BE49-F238E27FC236}">
                <a16:creationId xmlns:a16="http://schemas.microsoft.com/office/drawing/2014/main" id="{D8422F4F-1421-E076-CAF0-639F11B35A6B}"/>
              </a:ext>
            </a:extLst>
          </p:cNvPr>
          <p:cNvGraphicFramePr/>
          <p:nvPr/>
        </p:nvGraphicFramePr>
        <p:xfrm>
          <a:off x="5456640" y="3850451"/>
          <a:ext cx="2845090" cy="2603031"/>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EF9849CC-15E3-55AB-80BA-F4B678591D7F}"/>
              </a:ext>
            </a:extLst>
          </p:cNvPr>
          <p:cNvSpPr txBox="1"/>
          <p:nvPr/>
        </p:nvSpPr>
        <p:spPr>
          <a:xfrm>
            <a:off x="935306" y="368614"/>
            <a:ext cx="4211942" cy="616774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Everyone’s Essex places great emphasis on addressing inequalities and improving life chances of our most vulnerable. We are building on our Year 1 equality objectives progress review report which we published in June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We are now developing and delivering an </a:t>
            </a:r>
            <a:r>
              <a:rPr kumimoji="0" lang="en-GB" sz="1500" b="1" i="0" u="none" strike="noStrike" kern="1200" cap="none" spc="0" normalizeH="0" baseline="0" noProof="0">
                <a:ln>
                  <a:noFill/>
                </a:ln>
                <a:solidFill>
                  <a:srgbClr val="000000"/>
                </a:solidFill>
                <a:effectLst/>
                <a:uLnTx/>
                <a:uFillTx/>
                <a:latin typeface="Calibri"/>
                <a:ea typeface="+mn-lt"/>
                <a:cs typeface="Calibri"/>
              </a:rPr>
              <a:t>equalities insight plan </a:t>
            </a:r>
            <a:r>
              <a:rPr kumimoji="0" lang="en-GB" sz="1500" b="0" i="0" u="none" strike="noStrike" kern="1200" cap="none" spc="0" normalizeH="0" baseline="0" noProof="0">
                <a:ln>
                  <a:noFill/>
                </a:ln>
                <a:solidFill>
                  <a:srgbClr val="000000"/>
                </a:solidFill>
                <a:effectLst/>
                <a:uLnTx/>
                <a:uFillTx/>
                <a:latin typeface="Calibri"/>
                <a:ea typeface="+mn-lt"/>
                <a:cs typeface="Calibri"/>
              </a:rPr>
              <a:t>that will deepen our understanding of communities across Essex and improve both the quality and coverage of the data we hold on those who use our services.  We have drawn together a multi-disciplinary team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better understand, for each ECC function, the data that is collected by ECC and in commissioned services, and to improve the information we collect;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analyse available data to understand if groups experience differential impacts in terms of access to services or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assess the relationship between particular protected  characteristics and key outcomes across the Essex population, irrespective of whether individuals are in touch with ECC services;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000000"/>
                </a:solidFill>
                <a:effectLst/>
                <a:uLnTx/>
                <a:uFillTx/>
                <a:latin typeface="Calibri"/>
                <a:ea typeface="+mn-lt"/>
                <a:cs typeface="Calibri"/>
              </a:rPr>
              <a:t>explore what further insights are needed to better understand the lived experience of different populations and groups within Essex, including of accessing and using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p:txBody>
      </p:sp>
      <p:sp>
        <p:nvSpPr>
          <p:cNvPr id="11" name="Rectangle 1">
            <a:extLst>
              <a:ext uri="{FF2B5EF4-FFF2-40B4-BE49-F238E27FC236}">
                <a16:creationId xmlns:a16="http://schemas.microsoft.com/office/drawing/2014/main" id="{E72F8BA9-0983-0EC5-D934-8618C98E064A}"/>
              </a:ext>
            </a:extLst>
          </p:cNvPr>
          <p:cNvSpPr>
            <a:spLocks noChangeArrowheads="1"/>
          </p:cNvSpPr>
          <p:nvPr/>
        </p:nvSpPr>
        <p:spPr bwMode="auto">
          <a:xfrm flipV="1">
            <a:off x="5952750" y="91693"/>
            <a:ext cx="10934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E42CD20-E667-43FD-216E-8FCEFDBB4235}"/>
              </a:ext>
            </a:extLst>
          </p:cNvPr>
          <p:cNvSpPr txBox="1"/>
          <p:nvPr/>
        </p:nvSpPr>
        <p:spPr>
          <a:xfrm>
            <a:off x="10266910" y="86061"/>
            <a:ext cx="3307069" cy="21503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EDI training by function</a:t>
            </a: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E40037"/>
                </a:solidFill>
                <a:effectLst/>
                <a:uLnTx/>
                <a:uFillTx/>
                <a:latin typeface="Calibri"/>
                <a:ea typeface="+mn-ea"/>
                <a:cs typeface="+mn-cs"/>
              </a:rPr>
              <a:t> </a:t>
            </a:r>
          </a:p>
        </p:txBody>
      </p:sp>
      <p:graphicFrame>
        <p:nvGraphicFramePr>
          <p:cNvPr id="5" name="Table 4">
            <a:extLst>
              <a:ext uri="{FF2B5EF4-FFF2-40B4-BE49-F238E27FC236}">
                <a16:creationId xmlns:a16="http://schemas.microsoft.com/office/drawing/2014/main" id="{7A167108-532A-605F-B481-3EAB75F10C45}"/>
              </a:ext>
            </a:extLst>
          </p:cNvPr>
          <p:cNvGraphicFramePr>
            <a:graphicFrameLocks noGrp="1"/>
          </p:cNvGraphicFramePr>
          <p:nvPr/>
        </p:nvGraphicFramePr>
        <p:xfrm>
          <a:off x="5401131" y="335352"/>
          <a:ext cx="6641975" cy="2883872"/>
        </p:xfrm>
        <a:graphic>
          <a:graphicData uri="http://schemas.openxmlformats.org/drawingml/2006/table">
            <a:tbl>
              <a:tblPr/>
              <a:tblGrid>
                <a:gridCol w="1778822">
                  <a:extLst>
                    <a:ext uri="{9D8B030D-6E8A-4147-A177-3AD203B41FA5}">
                      <a16:colId xmlns:a16="http://schemas.microsoft.com/office/drawing/2014/main" val="2736207462"/>
                    </a:ext>
                  </a:extLst>
                </a:gridCol>
                <a:gridCol w="665758">
                  <a:extLst>
                    <a:ext uri="{9D8B030D-6E8A-4147-A177-3AD203B41FA5}">
                      <a16:colId xmlns:a16="http://schemas.microsoft.com/office/drawing/2014/main" val="1370749176"/>
                    </a:ext>
                  </a:extLst>
                </a:gridCol>
                <a:gridCol w="826996">
                  <a:extLst>
                    <a:ext uri="{9D8B030D-6E8A-4147-A177-3AD203B41FA5}">
                      <a16:colId xmlns:a16="http://schemas.microsoft.com/office/drawing/2014/main" val="395289139"/>
                    </a:ext>
                  </a:extLst>
                </a:gridCol>
                <a:gridCol w="826996">
                  <a:extLst>
                    <a:ext uri="{9D8B030D-6E8A-4147-A177-3AD203B41FA5}">
                      <a16:colId xmlns:a16="http://schemas.microsoft.com/office/drawing/2014/main" val="143989262"/>
                    </a:ext>
                  </a:extLst>
                </a:gridCol>
                <a:gridCol w="842600">
                  <a:extLst>
                    <a:ext uri="{9D8B030D-6E8A-4147-A177-3AD203B41FA5}">
                      <a16:colId xmlns:a16="http://schemas.microsoft.com/office/drawing/2014/main" val="308848317"/>
                    </a:ext>
                  </a:extLst>
                </a:gridCol>
                <a:gridCol w="842600">
                  <a:extLst>
                    <a:ext uri="{9D8B030D-6E8A-4147-A177-3AD203B41FA5}">
                      <a16:colId xmlns:a16="http://schemas.microsoft.com/office/drawing/2014/main" val="2294818080"/>
                    </a:ext>
                  </a:extLst>
                </a:gridCol>
                <a:gridCol w="858203">
                  <a:extLst>
                    <a:ext uri="{9D8B030D-6E8A-4147-A177-3AD203B41FA5}">
                      <a16:colId xmlns:a16="http://schemas.microsoft.com/office/drawing/2014/main" val="2434608384"/>
                    </a:ext>
                  </a:extLst>
                </a:gridCol>
              </a:tblGrid>
              <a:tr h="172449">
                <a:tc rowSpan="2">
                  <a:txBody>
                    <a:bodyPr/>
                    <a:lstStyle/>
                    <a:p>
                      <a:pPr algn="ctr" fontAlgn="base"/>
                      <a:r>
                        <a:rPr lang="en-GB" sz="800" b="1" i="0">
                          <a:solidFill>
                            <a:srgbClr val="FFFFFF"/>
                          </a:solidFill>
                          <a:effectLst/>
                          <a:latin typeface="Arial" panose="020B0604020202020204" pitchFamily="34" charset="0"/>
                        </a:rPr>
                        <a:t>Measure​</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rowSpan="2">
                  <a:txBody>
                    <a:bodyPr/>
                    <a:lstStyle/>
                    <a:p>
                      <a:pPr algn="ctr" fontAlgn="base"/>
                      <a:r>
                        <a:rPr lang="en-GB" sz="800" b="1" i="0">
                          <a:solidFill>
                            <a:srgbClr val="FFFFFF"/>
                          </a:solidFill>
                          <a:effectLst/>
                          <a:latin typeface="Arial" panose="020B0604020202020204" pitchFamily="34" charset="0"/>
                        </a:rPr>
                        <a:t>Target​</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Q3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Q4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Q1 (22/23)​</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a:txBody>
                    <a:bodyPr/>
                    <a:lstStyle/>
                    <a:p>
                      <a:pPr algn="ctr" fontAlgn="base"/>
                      <a:r>
                        <a:rPr lang="en-GB" sz="800" b="1" i="0">
                          <a:solidFill>
                            <a:srgbClr val="FFFFFF"/>
                          </a:solidFill>
                          <a:effectLst/>
                          <a:latin typeface="Arial" panose="020B0604020202020204" pitchFamily="34" charset="0"/>
                        </a:rPr>
                        <a:t>Q2 (22/23)​</a:t>
                      </a:r>
                      <a:endParaRPr lang="en-GB" sz="1400" b="1" i="0">
                        <a:solidFill>
                          <a:srgbClr val="FFFFFF"/>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tc rowSpan="2">
                  <a:txBody>
                    <a:bodyPr/>
                    <a:lstStyle/>
                    <a:p>
                      <a:pPr algn="ctr" fontAlgn="base"/>
                      <a:r>
                        <a:rPr lang="en-GB" sz="800" b="1" i="0">
                          <a:solidFill>
                            <a:srgbClr val="FFFFFF"/>
                          </a:solidFill>
                          <a:effectLst/>
                          <a:latin typeface="Arial" panose="020B0604020202020204" pitchFamily="34" charset="0"/>
                        </a:rPr>
                        <a:t>Direction of Travel​</a:t>
                      </a:r>
                      <a:endParaRPr lang="en-GB" sz="1400" b="1" i="0">
                        <a:solidFill>
                          <a:srgbClr val="FFFFFF"/>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4899"/>
                    </a:solidFill>
                  </a:tcPr>
                </a:tc>
                <a:extLst>
                  <a:ext uri="{0D108BD9-81ED-4DB2-BD59-A6C34878D82A}">
                    <a16:rowId xmlns:a16="http://schemas.microsoft.com/office/drawing/2014/main" val="2636572958"/>
                  </a:ext>
                </a:extLst>
              </a:tr>
              <a:tr h="172449">
                <a:tc vMerge="1">
                  <a:txBody>
                    <a:bodyPr/>
                    <a:lstStyle/>
                    <a:p>
                      <a:endParaRPr lang="en-GB"/>
                    </a:p>
                  </a:txBody>
                  <a:tcPr/>
                </a:tc>
                <a:tc vMerge="1">
                  <a:txBody>
                    <a:bodyPr/>
                    <a:lstStyle/>
                    <a:p>
                      <a:endParaRPr lang="en-GB"/>
                    </a:p>
                  </a:txBody>
                  <a:tcPr/>
                </a:tc>
                <a:tc>
                  <a:txBody>
                    <a:bodyPr/>
                    <a:lstStyle/>
                    <a:p>
                      <a:pPr algn="ctr" fontAlgn="base"/>
                      <a:r>
                        <a:rPr lang="en-GB" sz="800" b="0" i="0">
                          <a:solidFill>
                            <a:srgbClr val="000000"/>
                          </a:solidFill>
                          <a:effectLst/>
                          <a:latin typeface="Arial" panose="020B0604020202020204" pitchFamily="34" charset="0"/>
                        </a:rPr>
                        <a:t>Dec 22​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Mar 23​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Jun 23​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800" b="0" i="0">
                          <a:solidFill>
                            <a:srgbClr val="000000"/>
                          </a:solidFill>
                          <a:effectLst/>
                          <a:latin typeface="Arial" panose="020B0604020202020204" pitchFamily="34" charset="0"/>
                        </a:rPr>
                        <a:t>Aug 23​</a:t>
                      </a:r>
                      <a:endParaRPr lang="en-GB" sz="1400" b="0" i="0">
                        <a:solidFill>
                          <a:srgbClr val="000000"/>
                        </a:solidFill>
                        <a:effectLst/>
                      </a:endParaRP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vMerge="1">
                  <a:txBody>
                    <a:bodyPr/>
                    <a:lstStyle/>
                    <a:p>
                      <a:endParaRPr lang="en-GB"/>
                    </a:p>
                  </a:txBody>
                  <a:tcPr/>
                </a:tc>
                <a:extLst>
                  <a:ext uri="{0D108BD9-81ED-4DB2-BD59-A6C34878D82A}">
                    <a16:rowId xmlns:a16="http://schemas.microsoft.com/office/drawing/2014/main" val="3804672997"/>
                  </a:ext>
                </a:extLst>
              </a:tr>
              <a:tr h="426049">
                <a:tc>
                  <a:txBody>
                    <a:bodyPr/>
                    <a:lstStyle/>
                    <a:p>
                      <a:pPr algn="l" fontAlgn="base"/>
                      <a:r>
                        <a:rPr lang="en-GB" sz="900" b="0" i="0" u="none" strike="noStrike">
                          <a:solidFill>
                            <a:srgbClr val="000000"/>
                          </a:solidFill>
                          <a:effectLst/>
                          <a:latin typeface="Calibri" panose="020F0502020204030204" pitchFamily="34" charset="0"/>
                        </a:rPr>
                        <a:t>% of employees who have completed the Equality and Diversity e-learning modules</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79.6%​</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83.3%​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82.1%​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82.7%</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1154744476"/>
                  </a:ext>
                </a:extLst>
              </a:tr>
              <a:tr h="192737">
                <a:tc>
                  <a:txBody>
                    <a:bodyPr/>
                    <a:lstStyle/>
                    <a:p>
                      <a:pPr algn="l" fontAlgn="base"/>
                      <a:r>
                        <a:rPr lang="en-GB" sz="900" b="0" i="0" u="none" strike="noStrike">
                          <a:solidFill>
                            <a:srgbClr val="000000"/>
                          </a:solidFill>
                          <a:effectLst/>
                          <a:latin typeface="Calibri" panose="020F0502020204030204" pitchFamily="34" charset="0"/>
                        </a:rPr>
                        <a:t>Adult Social Care</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85.9%​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88.0%​</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88.3%​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89.1%</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2629202340"/>
                  </a:ext>
                </a:extLst>
              </a:tr>
              <a:tr h="192737">
                <a:tc>
                  <a:txBody>
                    <a:bodyPr/>
                    <a:lstStyle/>
                    <a:p>
                      <a:pPr algn="l" fontAlgn="base"/>
                      <a:r>
                        <a:rPr lang="en-GB" sz="900" b="0" i="0" u="none" strike="noStrike">
                          <a:solidFill>
                            <a:srgbClr val="000000"/>
                          </a:solidFill>
                          <a:effectLst/>
                          <a:latin typeface="Calibri" panose="020F0502020204030204" pitchFamily="34" charset="0"/>
                        </a:rPr>
                        <a:t>Chief Executive's Office</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94.8%​</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93.7%​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92.6%</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1000" b="1" i="0">
                          <a:solidFill>
                            <a:srgbClr val="000000"/>
                          </a:solidFill>
                          <a:effectLst/>
                        </a:rPr>
                        <a:t>↓</a:t>
                      </a: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3621160581"/>
                  </a:ext>
                </a:extLst>
              </a:tr>
              <a:tr h="192737">
                <a:tc>
                  <a:txBody>
                    <a:bodyPr/>
                    <a:lstStyle/>
                    <a:p>
                      <a:pPr algn="l" fontAlgn="base"/>
                      <a:r>
                        <a:rPr lang="en-GB" sz="900" b="0" i="0" u="none" strike="noStrike">
                          <a:solidFill>
                            <a:srgbClr val="000000"/>
                          </a:solidFill>
                          <a:effectLst/>
                          <a:latin typeface="Calibri" panose="020F0502020204030204" pitchFamily="34" charset="0"/>
                        </a:rPr>
                        <a:t>Children &amp; Families</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75.9%​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84.2%​</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84.3%​</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83.7%</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1687656070"/>
                  </a:ext>
                </a:extLst>
              </a:tr>
              <a:tr h="192737">
                <a:tc>
                  <a:txBody>
                    <a:bodyPr/>
                    <a:lstStyle/>
                    <a:p>
                      <a:pPr algn="l" fontAlgn="base"/>
                      <a:r>
                        <a:rPr lang="en-GB" sz="900" b="0" i="0" u="none" strike="noStrike">
                          <a:solidFill>
                            <a:srgbClr val="000000"/>
                          </a:solidFill>
                          <a:effectLst/>
                          <a:latin typeface="Calibri" panose="020F0502020204030204" pitchFamily="34" charset="0"/>
                        </a:rPr>
                        <a:t>Corporate Services</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97.4%​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97.4%​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96.9%​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97.1%</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2188502120"/>
                  </a:ext>
                </a:extLst>
              </a:tr>
              <a:tr h="192737">
                <a:tc>
                  <a:txBody>
                    <a:bodyPr/>
                    <a:lstStyle/>
                    <a:p>
                      <a:pPr algn="l" fontAlgn="base"/>
                      <a:r>
                        <a:rPr lang="en-GB" sz="900" b="0" i="0" u="none" strike="noStrike">
                          <a:solidFill>
                            <a:srgbClr val="000000"/>
                          </a:solidFill>
                          <a:effectLst/>
                          <a:latin typeface="Calibri" panose="020F0502020204030204" pitchFamily="34" charset="0"/>
                        </a:rPr>
                        <a:t>Education</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56.1%​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56.7%​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59.4%​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60.2%</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a:t>
                      </a: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3297687971"/>
                  </a:ext>
                </a:extLst>
              </a:tr>
              <a:tr h="192737">
                <a:tc>
                  <a:txBody>
                    <a:bodyPr/>
                    <a:lstStyle/>
                    <a:p>
                      <a:pPr algn="l" fontAlgn="base"/>
                      <a:r>
                        <a:rPr lang="en-GB" sz="900" b="0" i="0" u="none" strike="noStrike">
                          <a:solidFill>
                            <a:srgbClr val="000000"/>
                          </a:solidFill>
                          <a:effectLst/>
                          <a:latin typeface="Calibri" panose="020F0502020204030204" pitchFamily="34" charset="0"/>
                        </a:rPr>
                        <a:t>People and Transformation</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94.8%​</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94.9%​</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95.4%​</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96%</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a:t>
                      </a: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3469609100"/>
                  </a:ext>
                </a:extLst>
              </a:tr>
              <a:tr h="304320">
                <a:tc>
                  <a:txBody>
                    <a:bodyPr/>
                    <a:lstStyle/>
                    <a:p>
                      <a:pPr algn="l" fontAlgn="base"/>
                      <a:r>
                        <a:rPr lang="en-GB" sz="900" b="0" i="0">
                          <a:solidFill>
                            <a:srgbClr val="000000"/>
                          </a:solidFill>
                          <a:effectLst/>
                          <a:latin typeface="Calibri" panose="020F0502020204030204" pitchFamily="34" charset="0"/>
                        </a:rPr>
                        <a:t>Climate, Environment &amp; Customer Services​</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70.1%​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0000"/>
                    </a:solidFill>
                  </a:tcPr>
                </a:tc>
                <a:tc>
                  <a:txBody>
                    <a:bodyPr/>
                    <a:lstStyle/>
                    <a:p>
                      <a:pPr algn="ctr" fontAlgn="base"/>
                      <a:r>
                        <a:rPr lang="en-GB" sz="800" b="0" i="0">
                          <a:solidFill>
                            <a:srgbClr val="000000"/>
                          </a:solidFill>
                          <a:effectLst/>
                          <a:latin typeface="Arial" panose="020B0604020202020204" pitchFamily="34" charset="0"/>
                        </a:rPr>
                        <a:t>76.6%​</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0" i="0">
                          <a:solidFill>
                            <a:srgbClr val="000000"/>
                          </a:solidFill>
                          <a:effectLst/>
                          <a:latin typeface="Arial" panose="020B0604020202020204" pitchFamily="34" charset="0"/>
                        </a:rPr>
                        <a:t>69.5%​</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70.6%</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729D4D"/>
                    </a:solidFill>
                  </a:tcPr>
                </a:tc>
                <a:tc>
                  <a:txBody>
                    <a:bodyPr/>
                    <a:lstStyle/>
                    <a:p>
                      <a:pPr algn="ctr" fontAlgn="base"/>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BCFDE"/>
                    </a:solidFill>
                  </a:tcPr>
                </a:tc>
                <a:extLst>
                  <a:ext uri="{0D108BD9-81ED-4DB2-BD59-A6C34878D82A}">
                    <a16:rowId xmlns:a16="http://schemas.microsoft.com/office/drawing/2014/main" val="3346062004"/>
                  </a:ext>
                </a:extLst>
              </a:tr>
              <a:tr h="192737">
                <a:tc>
                  <a:txBody>
                    <a:bodyPr/>
                    <a:lstStyle/>
                    <a:p>
                      <a:pPr algn="l" fontAlgn="base"/>
                      <a:r>
                        <a:rPr lang="en-GB" sz="900" b="0" i="0">
                          <a:solidFill>
                            <a:srgbClr val="000000"/>
                          </a:solidFill>
                          <a:effectLst/>
                          <a:latin typeface="Calibri" panose="020F0502020204030204" pitchFamily="34" charset="0"/>
                        </a:rPr>
                        <a:t>Economy, Investment &amp; Public Health​</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tc>
                  <a:txBody>
                    <a:bodyPr/>
                    <a:lstStyle/>
                    <a:p>
                      <a:pPr algn="ctr" fontAlgn="base"/>
                      <a:r>
                        <a:rPr lang="en-GB" sz="900" b="0" i="0" u="none" strike="noStrike">
                          <a:solidFill>
                            <a:srgbClr val="000000"/>
                          </a:solidFill>
                          <a:effectLst/>
                          <a:latin typeface="Calibri" panose="020F0502020204030204" pitchFamily="34" charset="0"/>
                        </a:rPr>
                        <a:t>75-80%</a:t>
                      </a:r>
                      <a:r>
                        <a:rPr lang="en-GB" sz="900" b="0" i="0">
                          <a:solidFill>
                            <a:srgbClr val="000000"/>
                          </a:solidFill>
                          <a:effectLst/>
                          <a:latin typeface="Calibri" panose="020F0502020204030204" pitchFamily="34" charset="0"/>
                        </a:rPr>
                        <a:t>​</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2">
                        <a:lumMod val="85000"/>
                      </a:schemeClr>
                    </a:solidFill>
                  </a:tcPr>
                </a:tc>
                <a:tc>
                  <a:txBody>
                    <a:bodyPr/>
                    <a:lstStyle/>
                    <a:p>
                      <a:pPr algn="ctr" fontAlgn="base"/>
                      <a:r>
                        <a:rPr lang="en-GB" sz="800" b="0" i="0">
                          <a:solidFill>
                            <a:srgbClr val="000000"/>
                          </a:solidFill>
                          <a:effectLst/>
                          <a:latin typeface="Arial" panose="020B0604020202020204" pitchFamily="34" charset="0"/>
                        </a:rPr>
                        <a:t>89.1%​</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91.7%​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0" i="0">
                          <a:solidFill>
                            <a:srgbClr val="000000"/>
                          </a:solidFill>
                          <a:effectLst/>
                          <a:latin typeface="Arial" panose="020B0604020202020204" pitchFamily="34" charset="0"/>
                        </a:rPr>
                        <a:t>92.7%​</a:t>
                      </a:r>
                      <a:endParaRPr lang="en-GB" sz="1400" b="0"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lang="en-GB" sz="800" b="1" i="0">
                          <a:solidFill>
                            <a:srgbClr val="000000"/>
                          </a:solidFill>
                          <a:effectLst/>
                          <a:latin typeface="Arial" panose="020B0604020202020204" pitchFamily="34" charset="0"/>
                          <a:cs typeface="Arial" panose="020B0604020202020204" pitchFamily="34" charset="0"/>
                        </a:rPr>
                        <a:t>93.7%</a:t>
                      </a:r>
                    </a:p>
                  </a:txBody>
                  <a:tcPr marL="69591" marR="69591" marT="34796" marB="34796" anchor="ctr">
                    <a:lnL w="21946" cap="flat" cmpd="sng" algn="ctr">
                      <a:solidFill>
                        <a:srgbClr val="000000"/>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B050"/>
                    </a:solidFill>
                  </a:tcPr>
                </a:tc>
                <a:tc>
                  <a:txBody>
                    <a:bodyPr/>
                    <a:lstStyle/>
                    <a:p>
                      <a:pPr algn="ctr" fontAlgn="base"/>
                      <a:r>
                        <a:rPr kumimoji="0" lang="en-GB" sz="1000" b="1" i="0" u="none" strike="noStrike" kern="1200" cap="none" spc="0" normalizeH="0" baseline="0" noProof="0">
                          <a:ln>
                            <a:noFill/>
                          </a:ln>
                          <a:solidFill>
                            <a:srgbClr val="000000"/>
                          </a:solidFill>
                          <a:effectLst/>
                          <a:uLnTx/>
                          <a:uFillTx/>
                          <a:latin typeface="Calibri"/>
                          <a:ea typeface="+mn-ea"/>
                          <a:cs typeface="+mn-cs"/>
                        </a:rPr>
                        <a:t>↑</a:t>
                      </a:r>
                      <a:endParaRPr lang="en-GB" sz="1000" b="1" i="0">
                        <a:solidFill>
                          <a:srgbClr val="000000"/>
                        </a:solidFill>
                        <a:effectLst/>
                      </a:endParaRPr>
                    </a:p>
                  </a:txBody>
                  <a:tcPr marL="69591" marR="69591" marT="34796" marB="34796" anchor="ctr">
                    <a:lnL w="7620" cap="flat" cmpd="sng" algn="ctr">
                      <a:solidFill>
                        <a:srgbClr val="FFFFFF"/>
                      </a:solidFill>
                      <a:prstDash val="solid"/>
                      <a:round/>
                      <a:headEnd type="none" w="med" len="med"/>
                      <a:tailEnd type="none" w="med" len="med"/>
                    </a:lnL>
                    <a:lnR w="21946" cap="flat" cmpd="sng" algn="ctr">
                      <a:solidFill>
                        <a:srgbClr val="000000"/>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1122183031"/>
                  </a:ext>
                </a:extLst>
              </a:tr>
            </a:tbl>
          </a:graphicData>
        </a:graphic>
      </p:graphicFrame>
      <p:sp>
        <p:nvSpPr>
          <p:cNvPr id="33" name="TextBox 32">
            <a:extLst>
              <a:ext uri="{FF2B5EF4-FFF2-40B4-BE49-F238E27FC236}">
                <a16:creationId xmlns:a16="http://schemas.microsoft.com/office/drawing/2014/main" id="{1020DF0F-C747-CF8E-4F16-A66F30619010}"/>
              </a:ext>
            </a:extLst>
          </p:cNvPr>
          <p:cNvSpPr txBox="1"/>
          <p:nvPr/>
        </p:nvSpPr>
        <p:spPr>
          <a:xfrm>
            <a:off x="-526723" y="86814"/>
            <a:ext cx="4820191"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400" b="1" i="0" u="none" strike="noStrike" kern="1200" cap="none" spc="0" normalizeH="0" baseline="0" noProof="0">
                <a:ln>
                  <a:noFill/>
                </a:ln>
                <a:solidFill>
                  <a:sysClr val="windowText" lastClr="000000">
                    <a:lumMod val="65000"/>
                    <a:lumOff val="35000"/>
                  </a:sysClr>
                </a:solidFill>
                <a:effectLst/>
                <a:uLnTx/>
                <a:uFillTx/>
                <a:latin typeface="Calibri"/>
                <a:ea typeface="+mn-ea"/>
                <a:cs typeface="+mn-cs"/>
              </a:rPr>
              <a:t>EMBEDDING EQUALITIES </a:t>
            </a:r>
          </a:p>
        </p:txBody>
      </p:sp>
      <p:sp>
        <p:nvSpPr>
          <p:cNvPr id="4" name="TextBox 3">
            <a:extLst>
              <a:ext uri="{FF2B5EF4-FFF2-40B4-BE49-F238E27FC236}">
                <a16:creationId xmlns:a16="http://schemas.microsoft.com/office/drawing/2014/main" id="{B3DD8C1A-1EB9-2439-FCE3-B59CCF6F22D7}"/>
              </a:ext>
            </a:extLst>
          </p:cNvPr>
          <p:cNvSpPr txBox="1"/>
          <p:nvPr/>
        </p:nvSpPr>
        <p:spPr>
          <a:xfrm>
            <a:off x="4729813" y="45575"/>
            <a:ext cx="333191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400" b="1" i="0" u="none" strike="noStrike" kern="1200" cap="none" spc="0" normalizeH="0" baseline="0" noProof="0">
                <a:ln>
                  <a:noFill/>
                </a:ln>
                <a:solidFill>
                  <a:sysClr val="windowText" lastClr="000000">
                    <a:lumMod val="65000"/>
                    <a:lumOff val="35000"/>
                  </a:sysClr>
                </a:solidFill>
                <a:effectLst/>
                <a:uLnTx/>
                <a:uFillTx/>
                <a:latin typeface="Calibri"/>
                <a:ea typeface="+mn-ea"/>
                <a:cs typeface="+mn-cs"/>
              </a:rPr>
              <a:t>ORGANISATIONAL HEALTH</a:t>
            </a:r>
          </a:p>
        </p:txBody>
      </p:sp>
    </p:spTree>
    <p:extLst>
      <p:ext uri="{BB962C8B-B14F-4D97-AF65-F5344CB8AC3E}">
        <p14:creationId xmlns:p14="http://schemas.microsoft.com/office/powerpoint/2010/main" val="217799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6A28D1F-3BE7-261E-6725-A2AD972BFABB}"/>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Calibri"/>
              <a:ea typeface="+mj-ea"/>
              <a:cs typeface="+mj-cs"/>
            </a:endParaRPr>
          </a:p>
        </p:txBody>
      </p:sp>
      <p:sp>
        <p:nvSpPr>
          <p:cNvPr id="4" name="Title 3">
            <a:extLst>
              <a:ext uri="{FF2B5EF4-FFF2-40B4-BE49-F238E27FC236}">
                <a16:creationId xmlns:a16="http://schemas.microsoft.com/office/drawing/2014/main" id="{6C227DAC-2E35-5478-E8D3-B01AB522534B}"/>
              </a:ext>
            </a:extLst>
          </p:cNvPr>
          <p:cNvSpPr>
            <a:spLocks noGrp="1"/>
          </p:cNvSpPr>
          <p:nvPr>
            <p:ph type="title" idx="4294967295"/>
          </p:nvPr>
        </p:nvSpPr>
        <p:spPr>
          <a:xfrm rot="16200000">
            <a:off x="-3054321" y="3054320"/>
            <a:ext cx="6858004" cy="749357"/>
          </a:xfrm>
        </p:spPr>
        <p:txBody>
          <a:bodyPr anchor="ctr"/>
          <a:lstStyle/>
          <a:p>
            <a:pPr algn="ctr"/>
            <a:r>
              <a:rPr lang="en-GB" sz="2400">
                <a:solidFill>
                  <a:schemeClr val="bg1"/>
                </a:solidFill>
              </a:rPr>
              <a:t>Strategic Priorities: 100 Deliverables</a:t>
            </a:r>
          </a:p>
        </p:txBody>
      </p:sp>
      <p:sp>
        <p:nvSpPr>
          <p:cNvPr id="3" name="TextBox 2">
            <a:extLst>
              <a:ext uri="{FF2B5EF4-FFF2-40B4-BE49-F238E27FC236}">
                <a16:creationId xmlns:a16="http://schemas.microsoft.com/office/drawing/2014/main" id="{71E04C99-1B77-30EB-9854-EA5C7820E69C}"/>
              </a:ext>
            </a:extLst>
          </p:cNvPr>
          <p:cNvSpPr txBox="1"/>
          <p:nvPr/>
        </p:nvSpPr>
        <p:spPr>
          <a:xfrm>
            <a:off x="878768" y="181991"/>
            <a:ext cx="5700452" cy="141732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The 100 deliverables are commitments made in our annual plan for 2023/24. Reporting on progress against projects and outcomes will be included throughout the financial year</a:t>
            </a:r>
          </a:p>
        </p:txBody>
      </p:sp>
      <p:pic>
        <p:nvPicPr>
          <p:cNvPr id="11" name="Picture 10">
            <a:extLst>
              <a:ext uri="{FF2B5EF4-FFF2-40B4-BE49-F238E27FC236}">
                <a16:creationId xmlns:a16="http://schemas.microsoft.com/office/drawing/2014/main" id="{4E3E1806-F9E8-F175-B505-7B1FE0DB9362}"/>
              </a:ext>
            </a:extLst>
          </p:cNvPr>
          <p:cNvPicPr>
            <a:picLocks noChangeAspect="1"/>
          </p:cNvPicPr>
          <p:nvPr/>
        </p:nvPicPr>
        <p:blipFill>
          <a:blip r:embed="rId3"/>
          <a:stretch>
            <a:fillRect/>
          </a:stretch>
        </p:blipFill>
        <p:spPr>
          <a:xfrm>
            <a:off x="8657112" y="66692"/>
            <a:ext cx="3420094" cy="963738"/>
          </a:xfrm>
          <a:prstGeom prst="rect">
            <a:avLst/>
          </a:prstGeom>
        </p:spPr>
      </p:pic>
      <p:pic>
        <p:nvPicPr>
          <p:cNvPr id="5" name="Picture 4">
            <a:extLst>
              <a:ext uri="{FF2B5EF4-FFF2-40B4-BE49-F238E27FC236}">
                <a16:creationId xmlns:a16="http://schemas.microsoft.com/office/drawing/2014/main" id="{5374016D-2201-0023-D9A5-B1E3FACC1CCF}"/>
              </a:ext>
            </a:extLst>
          </p:cNvPr>
          <p:cNvPicPr>
            <a:picLocks noChangeAspect="1"/>
          </p:cNvPicPr>
          <p:nvPr/>
        </p:nvPicPr>
        <p:blipFill>
          <a:blip r:embed="rId4"/>
          <a:stretch>
            <a:fillRect/>
          </a:stretch>
        </p:blipFill>
        <p:spPr>
          <a:xfrm>
            <a:off x="749356" y="1030430"/>
            <a:ext cx="11442644" cy="5645580"/>
          </a:xfrm>
          <a:prstGeom prst="rect">
            <a:avLst/>
          </a:prstGeom>
        </p:spPr>
      </p:pic>
    </p:spTree>
    <p:extLst>
      <p:ext uri="{BB962C8B-B14F-4D97-AF65-F5344CB8AC3E}">
        <p14:creationId xmlns:p14="http://schemas.microsoft.com/office/powerpoint/2010/main" val="73393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33F43D9-2933-22C0-FA0A-4D3FBFDE93FD}"/>
              </a:ext>
            </a:extLst>
          </p:cNvPr>
          <p:cNvSpPr/>
          <p:nvPr/>
        </p:nvSpPr>
        <p:spPr>
          <a:xfrm>
            <a:off x="1739873" y="2322135"/>
            <a:ext cx="2511800" cy="3925513"/>
          </a:xfrm>
          <a:prstGeom prst="roundRect">
            <a:avLst>
              <a:gd name="adj" fmla="val 4455"/>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0B66E668-24DC-17A2-7B41-A706C9CE0250}"/>
              </a:ext>
            </a:extLst>
          </p:cNvPr>
          <p:cNvSpPr/>
          <p:nvPr/>
        </p:nvSpPr>
        <p:spPr>
          <a:xfrm>
            <a:off x="4342381" y="2322136"/>
            <a:ext cx="2511800" cy="3943540"/>
          </a:xfrm>
          <a:prstGeom prst="roundRect">
            <a:avLst>
              <a:gd name="adj" fmla="val 4455"/>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24F4CFC2-6F6F-F08B-197D-EE268FF57933}"/>
              </a:ext>
            </a:extLst>
          </p:cNvPr>
          <p:cNvSpPr/>
          <p:nvPr/>
        </p:nvSpPr>
        <p:spPr>
          <a:xfrm>
            <a:off x="6944889" y="2304109"/>
            <a:ext cx="2511800" cy="3943540"/>
          </a:xfrm>
          <a:prstGeom prst="roundRect">
            <a:avLst>
              <a:gd name="adj" fmla="val 4455"/>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rapezoid 8">
            <a:extLst>
              <a:ext uri="{FF2B5EF4-FFF2-40B4-BE49-F238E27FC236}">
                <a16:creationId xmlns:a16="http://schemas.microsoft.com/office/drawing/2014/main" id="{D64ED30B-F62A-4659-1379-36AF31743122}"/>
              </a:ext>
            </a:extLst>
          </p:cNvPr>
          <p:cNvSpPr/>
          <p:nvPr/>
        </p:nvSpPr>
        <p:spPr>
          <a:xfrm rot="16200000">
            <a:off x="745375" y="464710"/>
            <a:ext cx="1174437" cy="942394"/>
          </a:xfrm>
          <a:prstGeom prst="trapezoid">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4">
            <a:extLst>
              <a:ext uri="{FF2B5EF4-FFF2-40B4-BE49-F238E27FC236}">
                <a16:creationId xmlns:a16="http://schemas.microsoft.com/office/drawing/2014/main" id="{81978F09-E87F-8AD0-C34F-175A820D21F4}"/>
              </a:ext>
            </a:extLst>
          </p:cNvPr>
          <p:cNvSpPr txBox="1">
            <a:spLocks/>
          </p:cNvSpPr>
          <p:nvPr/>
        </p:nvSpPr>
        <p:spPr>
          <a:xfrm rot="16200000">
            <a:off x="-3055454"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Spotlight: OFLOG Measures</a:t>
            </a:r>
          </a:p>
        </p:txBody>
      </p:sp>
      <p:sp>
        <p:nvSpPr>
          <p:cNvPr id="8" name="Rectangle: Rounded Corners 7">
            <a:extLst>
              <a:ext uri="{FF2B5EF4-FFF2-40B4-BE49-F238E27FC236}">
                <a16:creationId xmlns:a16="http://schemas.microsoft.com/office/drawing/2014/main" id="{BE7011E0-BD3C-162C-532C-3A3A6A23B3E2}"/>
              </a:ext>
            </a:extLst>
          </p:cNvPr>
          <p:cNvSpPr/>
          <p:nvPr/>
        </p:nvSpPr>
        <p:spPr>
          <a:xfrm>
            <a:off x="1271321" y="142441"/>
            <a:ext cx="10787875" cy="1858616"/>
          </a:xfrm>
          <a:prstGeom prst="roundRect">
            <a:avLst>
              <a:gd name="adj" fmla="val 958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C991E505-8781-2457-5721-B89FF8F593D6}"/>
              </a:ext>
            </a:extLst>
          </p:cNvPr>
          <p:cNvSpPr/>
          <p:nvPr/>
        </p:nvSpPr>
        <p:spPr>
          <a:xfrm>
            <a:off x="861396" y="581891"/>
            <a:ext cx="825295" cy="70082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9295FF6-84EB-96BC-78BD-7BCA7ABE0B7D}"/>
              </a:ext>
            </a:extLst>
          </p:cNvPr>
          <p:cNvSpPr txBox="1"/>
          <p:nvPr/>
        </p:nvSpPr>
        <p:spPr>
          <a:xfrm>
            <a:off x="1974937" y="114684"/>
            <a:ext cx="9939904"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0000"/>
                </a:solidFill>
                <a:latin typeface="Calibri"/>
              </a:rPr>
              <a:t>What are the OFLOG Measures? </a:t>
            </a:r>
            <a:endParaRPr lang="en-GB" b="1" i="0" u="none" strike="noStrike" kern="1200" cap="none" spc="0" normalizeH="0" baseline="0" noProof="0">
              <a:ln>
                <a:noFill/>
              </a:ln>
              <a:solidFill>
                <a:srgbClr val="000000"/>
              </a:solidFill>
              <a:effectLst/>
              <a:uLnTx/>
              <a:uFillTx/>
              <a:latin typeface="Calibri"/>
              <a:cs typeface="Calibri"/>
            </a:endParaRPr>
          </a:p>
        </p:txBody>
      </p:sp>
      <p:sp>
        <p:nvSpPr>
          <p:cNvPr id="25" name="Rectangle: Rounded Corners 24">
            <a:extLst>
              <a:ext uri="{FF2B5EF4-FFF2-40B4-BE49-F238E27FC236}">
                <a16:creationId xmlns:a16="http://schemas.microsoft.com/office/drawing/2014/main" id="{492CE792-D372-64F5-CFA9-6624D63F3529}"/>
              </a:ext>
            </a:extLst>
          </p:cNvPr>
          <p:cNvSpPr/>
          <p:nvPr/>
        </p:nvSpPr>
        <p:spPr>
          <a:xfrm>
            <a:off x="9547396" y="2292739"/>
            <a:ext cx="2511800" cy="3943540"/>
          </a:xfrm>
          <a:prstGeom prst="roundRect">
            <a:avLst>
              <a:gd name="adj" fmla="val 4455"/>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3FF1BEB-37C0-7866-592D-F6C73297A77E}"/>
              </a:ext>
            </a:extLst>
          </p:cNvPr>
          <p:cNvSpPr txBox="1"/>
          <p:nvPr/>
        </p:nvSpPr>
        <p:spPr>
          <a:xfrm>
            <a:off x="1686691" y="456259"/>
            <a:ext cx="9949327" cy="236988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150" b="0" i="0">
                <a:solidFill>
                  <a:srgbClr val="0B0C0C"/>
                </a:solidFill>
                <a:effectLst/>
              </a:rPr>
              <a:t>OFLOG confirmed the ‘launch’ metrics </a:t>
            </a:r>
            <a:r>
              <a:rPr lang="en-GB" sz="1150">
                <a:solidFill>
                  <a:srgbClr val="0B0C0C"/>
                </a:solidFill>
              </a:rPr>
              <a:t>in </a:t>
            </a:r>
            <a:r>
              <a:rPr lang="en-GB" sz="1150" b="0" i="0">
                <a:solidFill>
                  <a:srgbClr val="0B0C0C"/>
                </a:solidFill>
                <a:effectLst/>
              </a:rPr>
              <a:t>July 2023</a:t>
            </a:r>
            <a:r>
              <a:rPr lang="en-GB" sz="1150">
                <a:solidFill>
                  <a:srgbClr val="0B0C0C"/>
                </a:solidFill>
              </a:rPr>
              <a:t>, with the</a:t>
            </a:r>
            <a:r>
              <a:rPr lang="en-GB" sz="1150" b="0" i="0">
                <a:solidFill>
                  <a:srgbClr val="0B0C0C"/>
                </a:solidFill>
                <a:effectLst/>
              </a:rPr>
              <a:t> aim to provide accessible data, insight and analysis around the performance of local government, to be more transparent as well as to support service improvement.</a:t>
            </a:r>
          </a:p>
          <a:p>
            <a:pPr marL="285750" indent="-285750">
              <a:buFont typeface="Arial" panose="020B0604020202020204" pitchFamily="34" charset="0"/>
              <a:buChar char="•"/>
            </a:pPr>
            <a:r>
              <a:rPr lang="en-GB" sz="1150">
                <a:solidFill>
                  <a:srgbClr val="0B0C0C"/>
                </a:solidFill>
              </a:rPr>
              <a:t>OFLOG have focused on a small number of metrics, the four areas are: Waste management, Adult Social Care, Adult skills and Finance.</a:t>
            </a:r>
          </a:p>
          <a:p>
            <a:pPr marL="285750" indent="-285750">
              <a:buFont typeface="Arial" panose="020B0604020202020204" pitchFamily="34" charset="0"/>
              <a:buChar char="•"/>
            </a:pPr>
            <a:r>
              <a:rPr lang="en-GB" sz="1150" b="0" i="0">
                <a:solidFill>
                  <a:srgbClr val="0B0C0C"/>
                </a:solidFill>
                <a:effectLst/>
              </a:rPr>
              <a:t>These selected metrics have been made available on a new online tool, which will bring together a selection of existing measures across a subset of service areas, for data that is available at different levels of local authority, from Mayoral Combined Authority to District Council level.</a:t>
            </a:r>
          </a:p>
          <a:p>
            <a:pPr marL="285750" indent="-285750">
              <a:buFont typeface="Arial" panose="020B0604020202020204" pitchFamily="34" charset="0"/>
              <a:buChar char="•"/>
            </a:pPr>
            <a:r>
              <a:rPr lang="en-GB" sz="1150">
                <a:solidFill>
                  <a:srgbClr val="0B0C0C"/>
                </a:solidFill>
              </a:rPr>
              <a:t>OFLOG will periodically review the metrics under each service area and will continue to engage with local authorities.</a:t>
            </a:r>
          </a:p>
          <a:p>
            <a:pPr marL="285750" indent="-285750">
              <a:buFont typeface="Arial" panose="020B0604020202020204" pitchFamily="34" charset="0"/>
              <a:buChar char="•"/>
            </a:pPr>
            <a:r>
              <a:rPr lang="en-GB" sz="1150" b="0" i="0">
                <a:solidFill>
                  <a:srgbClr val="0B0C0C"/>
                </a:solidFill>
                <a:effectLst/>
              </a:rPr>
              <a:t>Further service areas will be added to the OFLOG list, as well as existing service areas being expanded, as the metrics are developed and improved.</a:t>
            </a:r>
          </a:p>
          <a:p>
            <a:pPr marL="285750" indent="-285750">
              <a:buFont typeface="Arial" panose="020B0604020202020204" pitchFamily="34" charset="0"/>
              <a:buChar char="•"/>
            </a:pPr>
            <a:r>
              <a:rPr lang="en-GB" sz="1150" b="0" i="0">
                <a:solidFill>
                  <a:srgbClr val="0B0C0C"/>
                </a:solidFill>
                <a:effectLst/>
              </a:rPr>
              <a:t>Local authorities are invited to provide feedback on their experience and the ease of use of the new online tool. </a:t>
            </a:r>
          </a:p>
          <a:p>
            <a:endParaRPr lang="en-GB" sz="1400">
              <a:solidFill>
                <a:srgbClr val="0B0C0C"/>
              </a:solidFill>
              <a:latin typeface="Arial" panose="020B0604020202020204" pitchFamily="34" charset="0"/>
            </a:endParaRPr>
          </a:p>
          <a:p>
            <a:pPr algn="l"/>
            <a:endParaRPr lang="en-GB" sz="1400" b="0" i="0">
              <a:solidFill>
                <a:srgbClr val="0B0C0C"/>
              </a:solidFill>
              <a:effectLst/>
              <a:latin typeface="Arial" panose="020B0604020202020204" pitchFamily="34" charset="0"/>
            </a:endParaRPr>
          </a:p>
          <a:p>
            <a:pPr algn="l"/>
            <a:endParaRPr lang="en-GB" sz="1400" b="0" i="0">
              <a:solidFill>
                <a:srgbClr val="0B0C0C"/>
              </a:solidFill>
              <a:effectLst/>
              <a:latin typeface="Arial" panose="020B0604020202020204" pitchFamily="34" charset="0"/>
            </a:endParaRPr>
          </a:p>
          <a:p>
            <a:pPr marL="0" indent="0"/>
            <a:endParaRPr lang="en-GB" sz="1400" b="1"/>
          </a:p>
        </p:txBody>
      </p:sp>
      <p:sp>
        <p:nvSpPr>
          <p:cNvPr id="4" name="TextBox 3">
            <a:extLst>
              <a:ext uri="{FF2B5EF4-FFF2-40B4-BE49-F238E27FC236}">
                <a16:creationId xmlns:a16="http://schemas.microsoft.com/office/drawing/2014/main" id="{76B73ECD-8745-429D-F38E-E2FD36D7257F}"/>
              </a:ext>
            </a:extLst>
          </p:cNvPr>
          <p:cNvSpPr txBox="1"/>
          <p:nvPr/>
        </p:nvSpPr>
        <p:spPr>
          <a:xfrm>
            <a:off x="2240994" y="2370752"/>
            <a:ext cx="2148970" cy="408038"/>
          </a:xfrm>
          <a:prstGeom prst="rect">
            <a:avLst/>
          </a:prstGeom>
          <a:noFill/>
        </p:spPr>
        <p:txBody>
          <a:bodyPr wrap="square" lIns="0" tIns="0" rIns="0" bIns="0" rtlCol="0">
            <a:noAutofit/>
          </a:bodyPr>
          <a:lstStyle/>
          <a:p>
            <a:pPr algn="l">
              <a:spcAft>
                <a:spcPts val="1134"/>
              </a:spcAft>
            </a:pPr>
            <a:r>
              <a:rPr lang="en-GB" sz="1400" b="1">
                <a:hlinkClick r:id="rId3" action="ppaction://hlinksldjump"/>
              </a:rPr>
              <a:t>Waste Management </a:t>
            </a:r>
            <a:endParaRPr lang="en-GB" sz="1400" b="1"/>
          </a:p>
        </p:txBody>
      </p:sp>
      <p:sp>
        <p:nvSpPr>
          <p:cNvPr id="5" name="TextBox 4">
            <a:extLst>
              <a:ext uri="{FF2B5EF4-FFF2-40B4-BE49-F238E27FC236}">
                <a16:creationId xmlns:a16="http://schemas.microsoft.com/office/drawing/2014/main" id="{50A45858-95B4-3DFC-0804-89E5A12C492E}"/>
              </a:ext>
            </a:extLst>
          </p:cNvPr>
          <p:cNvSpPr txBox="1"/>
          <p:nvPr/>
        </p:nvSpPr>
        <p:spPr>
          <a:xfrm>
            <a:off x="7548394" y="2383815"/>
            <a:ext cx="2148970" cy="408038"/>
          </a:xfrm>
          <a:prstGeom prst="rect">
            <a:avLst/>
          </a:prstGeom>
          <a:noFill/>
        </p:spPr>
        <p:txBody>
          <a:bodyPr wrap="square" lIns="0" tIns="0" rIns="0" bIns="0" rtlCol="0">
            <a:noAutofit/>
          </a:bodyPr>
          <a:lstStyle/>
          <a:p>
            <a:pPr algn="l">
              <a:spcAft>
                <a:spcPts val="1134"/>
              </a:spcAft>
            </a:pPr>
            <a:r>
              <a:rPr lang="en-GB" sz="1400" b="1">
                <a:hlinkClick r:id="rId3" action="ppaction://hlinksldjump"/>
              </a:rPr>
              <a:t>Adult Social Care</a:t>
            </a:r>
            <a:endParaRPr lang="en-GB" sz="1400" b="1"/>
          </a:p>
        </p:txBody>
      </p:sp>
      <p:sp>
        <p:nvSpPr>
          <p:cNvPr id="10" name="TextBox 9">
            <a:extLst>
              <a:ext uri="{FF2B5EF4-FFF2-40B4-BE49-F238E27FC236}">
                <a16:creationId xmlns:a16="http://schemas.microsoft.com/office/drawing/2014/main" id="{BC050892-DACA-77D3-BF04-DAD56C6A4CE6}"/>
              </a:ext>
            </a:extLst>
          </p:cNvPr>
          <p:cNvSpPr txBox="1"/>
          <p:nvPr/>
        </p:nvSpPr>
        <p:spPr>
          <a:xfrm>
            <a:off x="4539733" y="2386757"/>
            <a:ext cx="2148970" cy="408038"/>
          </a:xfrm>
          <a:prstGeom prst="rect">
            <a:avLst/>
          </a:prstGeom>
          <a:noFill/>
        </p:spPr>
        <p:txBody>
          <a:bodyPr wrap="square" lIns="0" tIns="0" rIns="0" bIns="0" rtlCol="0">
            <a:noAutofit/>
          </a:bodyPr>
          <a:lstStyle/>
          <a:p>
            <a:pPr algn="ctr">
              <a:spcAft>
                <a:spcPts val="1134"/>
              </a:spcAft>
            </a:pPr>
            <a:r>
              <a:rPr lang="en-GB" sz="1400" b="1">
                <a:hlinkClick r:id="rId4" action="ppaction://hlinksldjump"/>
              </a:rPr>
              <a:t>Adult Skills </a:t>
            </a:r>
            <a:endParaRPr lang="en-GB" sz="1400" b="1"/>
          </a:p>
        </p:txBody>
      </p:sp>
      <p:sp>
        <p:nvSpPr>
          <p:cNvPr id="11" name="TextBox 10">
            <a:extLst>
              <a:ext uri="{FF2B5EF4-FFF2-40B4-BE49-F238E27FC236}">
                <a16:creationId xmlns:a16="http://schemas.microsoft.com/office/drawing/2014/main" id="{47F0B9B3-2AB0-82CA-D11B-9FBB600589B3}"/>
              </a:ext>
            </a:extLst>
          </p:cNvPr>
          <p:cNvSpPr txBox="1"/>
          <p:nvPr/>
        </p:nvSpPr>
        <p:spPr>
          <a:xfrm>
            <a:off x="9728810" y="2373983"/>
            <a:ext cx="2148970" cy="408038"/>
          </a:xfrm>
          <a:prstGeom prst="rect">
            <a:avLst/>
          </a:prstGeom>
          <a:noFill/>
        </p:spPr>
        <p:txBody>
          <a:bodyPr wrap="square" lIns="0" tIns="0" rIns="0" bIns="0" rtlCol="0">
            <a:noAutofit/>
          </a:bodyPr>
          <a:lstStyle/>
          <a:p>
            <a:pPr algn="ctr">
              <a:spcAft>
                <a:spcPts val="1134"/>
              </a:spcAft>
            </a:pPr>
            <a:r>
              <a:rPr lang="en-GB" sz="1400" b="1">
                <a:hlinkClick r:id="rId4" action="ppaction://hlinksldjump"/>
              </a:rPr>
              <a:t>Finance</a:t>
            </a:r>
            <a:r>
              <a:rPr lang="en-GB" sz="1500"/>
              <a:t> </a:t>
            </a:r>
          </a:p>
        </p:txBody>
      </p:sp>
      <p:sp>
        <p:nvSpPr>
          <p:cNvPr id="12" name="TextBox 11">
            <a:extLst>
              <a:ext uri="{FF2B5EF4-FFF2-40B4-BE49-F238E27FC236}">
                <a16:creationId xmlns:a16="http://schemas.microsoft.com/office/drawing/2014/main" id="{7AF815C5-C5F4-5BD8-B0C7-79CFB6CE36CF}"/>
              </a:ext>
            </a:extLst>
          </p:cNvPr>
          <p:cNvSpPr txBox="1"/>
          <p:nvPr/>
        </p:nvSpPr>
        <p:spPr>
          <a:xfrm>
            <a:off x="5187179" y="2006029"/>
            <a:ext cx="4106755" cy="627920"/>
          </a:xfrm>
          <a:prstGeom prst="rect">
            <a:avLst/>
          </a:prstGeom>
          <a:noFill/>
        </p:spPr>
        <p:txBody>
          <a:bodyPr wrap="square" lIns="0" tIns="0" rIns="0" bIns="0" rtlCol="0">
            <a:noAutofit/>
          </a:bodyPr>
          <a:lstStyle/>
          <a:p>
            <a:pPr algn="l">
              <a:spcAft>
                <a:spcPts val="1134"/>
              </a:spcAft>
            </a:pPr>
            <a:r>
              <a:rPr lang="en-GB" sz="1600" b="1" i="1">
                <a:hlinkClick r:id="rId5">
                  <a:extLst>
                    <a:ext uri="{A12FA001-AC4F-418D-AE19-62706E023703}">
                      <ahyp:hlinkClr xmlns:ahyp="http://schemas.microsoft.com/office/drawing/2018/hyperlinkcolor" val="tx"/>
                    </a:ext>
                  </a:extLst>
                </a:hlinkClick>
              </a:rPr>
              <a:t>More information can be found here</a:t>
            </a:r>
            <a:endParaRPr lang="en-GB" sz="1600" b="1" i="1"/>
          </a:p>
        </p:txBody>
      </p:sp>
      <p:pic>
        <p:nvPicPr>
          <p:cNvPr id="21" name="Graphic 20" descr="Bar chart with solid fill">
            <a:extLst>
              <a:ext uri="{FF2B5EF4-FFF2-40B4-BE49-F238E27FC236}">
                <a16:creationId xmlns:a16="http://schemas.microsoft.com/office/drawing/2014/main" id="{3B390E90-5075-D73E-DD4B-0A2434E938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0977" y="645035"/>
            <a:ext cx="522346" cy="522346"/>
          </a:xfrm>
          <a:prstGeom prst="rect">
            <a:avLst/>
          </a:prstGeom>
        </p:spPr>
      </p:pic>
      <p:sp>
        <p:nvSpPr>
          <p:cNvPr id="18" name="TextBox 17">
            <a:extLst>
              <a:ext uri="{FF2B5EF4-FFF2-40B4-BE49-F238E27FC236}">
                <a16:creationId xmlns:a16="http://schemas.microsoft.com/office/drawing/2014/main" id="{B774CC75-BD79-D752-1C89-40A4A165F904}"/>
              </a:ext>
            </a:extLst>
          </p:cNvPr>
          <p:cNvSpPr txBox="1"/>
          <p:nvPr/>
        </p:nvSpPr>
        <p:spPr>
          <a:xfrm>
            <a:off x="1132863" y="6480938"/>
            <a:ext cx="8921870" cy="627920"/>
          </a:xfrm>
          <a:prstGeom prst="rect">
            <a:avLst/>
          </a:prstGeom>
          <a:noFill/>
        </p:spPr>
        <p:txBody>
          <a:bodyPr wrap="square" lIns="0" tIns="0" rIns="0" bIns="0" rtlCol="0">
            <a:noAutofit/>
          </a:bodyPr>
          <a:lstStyle/>
          <a:p>
            <a:pPr>
              <a:spcAft>
                <a:spcPts val="1134"/>
              </a:spcAft>
            </a:pPr>
            <a:r>
              <a:rPr lang="en-GB" sz="1400" b="1"/>
              <a:t>Work is underway to ensure these measures form part of future ECC performance management reporting </a:t>
            </a:r>
          </a:p>
        </p:txBody>
      </p:sp>
      <p:graphicFrame>
        <p:nvGraphicFramePr>
          <p:cNvPr id="27" name="Table 26">
            <a:extLst>
              <a:ext uri="{FF2B5EF4-FFF2-40B4-BE49-F238E27FC236}">
                <a16:creationId xmlns:a16="http://schemas.microsoft.com/office/drawing/2014/main" id="{14E11B5C-9EA8-5814-9BF4-6F874F6B8106}"/>
              </a:ext>
            </a:extLst>
          </p:cNvPr>
          <p:cNvGraphicFramePr>
            <a:graphicFrameLocks noGrp="1"/>
          </p:cNvGraphicFramePr>
          <p:nvPr>
            <p:extLst>
              <p:ext uri="{D42A27DB-BD31-4B8C-83A1-F6EECF244321}">
                <p14:modId xmlns:p14="http://schemas.microsoft.com/office/powerpoint/2010/main" val="1504267431"/>
              </p:ext>
            </p:extLst>
          </p:nvPr>
        </p:nvGraphicFramePr>
        <p:xfrm>
          <a:off x="1781920" y="2896863"/>
          <a:ext cx="2440908" cy="1117746"/>
        </p:xfrm>
        <a:graphic>
          <a:graphicData uri="http://schemas.openxmlformats.org/drawingml/2006/table">
            <a:tbl>
              <a:tblPr firstRow="1" bandRow="1">
                <a:tableStyleId>{D7AC3CCA-C797-4891-BE02-D94E43425B78}</a:tableStyleId>
              </a:tblPr>
              <a:tblGrid>
                <a:gridCol w="2440908">
                  <a:extLst>
                    <a:ext uri="{9D8B030D-6E8A-4147-A177-3AD203B41FA5}">
                      <a16:colId xmlns:a16="http://schemas.microsoft.com/office/drawing/2014/main" val="3903564291"/>
                    </a:ext>
                  </a:extLst>
                </a:gridCol>
              </a:tblGrid>
              <a:tr h="343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Household waste recycling rate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399885949"/>
                  </a:ext>
                </a:extLst>
              </a:tr>
              <a:tr h="474496">
                <a:tc>
                  <a:txBody>
                    <a:bodyPr/>
                    <a:lstStyle/>
                    <a:p>
                      <a:pPr algn="ctr">
                        <a:spcAft>
                          <a:spcPts val="0"/>
                        </a:spcAft>
                      </a:pPr>
                      <a:r>
                        <a:rPr lang="en-GB" sz="1200" b="1"/>
                        <a:t>Residual household waste (kg per household)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244675307"/>
                  </a:ext>
                </a:extLst>
              </a:tr>
              <a:tr h="2997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Recycling contamination rate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56971020"/>
                  </a:ext>
                </a:extLst>
              </a:tr>
            </a:tbl>
          </a:graphicData>
        </a:graphic>
      </p:graphicFrame>
      <p:graphicFrame>
        <p:nvGraphicFramePr>
          <p:cNvPr id="30" name="Table 26">
            <a:extLst>
              <a:ext uri="{FF2B5EF4-FFF2-40B4-BE49-F238E27FC236}">
                <a16:creationId xmlns:a16="http://schemas.microsoft.com/office/drawing/2014/main" id="{8476F559-6874-550D-91DC-305D2FB27A5D}"/>
              </a:ext>
            </a:extLst>
          </p:cNvPr>
          <p:cNvGraphicFramePr>
            <a:graphicFrameLocks noGrp="1"/>
          </p:cNvGraphicFramePr>
          <p:nvPr>
            <p:extLst>
              <p:ext uri="{D42A27DB-BD31-4B8C-83A1-F6EECF244321}">
                <p14:modId xmlns:p14="http://schemas.microsoft.com/office/powerpoint/2010/main" val="3474298355"/>
              </p:ext>
            </p:extLst>
          </p:nvPr>
        </p:nvGraphicFramePr>
        <p:xfrm>
          <a:off x="6966895" y="2912745"/>
          <a:ext cx="2467787" cy="3026641"/>
        </p:xfrm>
        <a:graphic>
          <a:graphicData uri="http://schemas.openxmlformats.org/drawingml/2006/table">
            <a:tbl>
              <a:tblPr firstRow="1" bandRow="1">
                <a:tableStyleId>{D7AC3CCA-C797-4891-BE02-D94E43425B78}</a:tableStyleId>
              </a:tblPr>
              <a:tblGrid>
                <a:gridCol w="2467787">
                  <a:extLst>
                    <a:ext uri="{9D8B030D-6E8A-4147-A177-3AD203B41FA5}">
                      <a16:colId xmlns:a16="http://schemas.microsoft.com/office/drawing/2014/main" val="3903564291"/>
                    </a:ext>
                  </a:extLst>
                </a:gridCol>
              </a:tblGrid>
              <a:tr h="299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Requests resulting in a service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99885949"/>
                  </a:ext>
                </a:extLst>
              </a:tr>
              <a:tr h="36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Workforce turnover rate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44675307"/>
                  </a:ext>
                </a:extLst>
              </a:tr>
              <a:tr h="439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People in adult social care, quality of life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56971020"/>
                  </a:ext>
                </a:extLst>
              </a:tr>
              <a:tr h="555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Carers of people in adult social care, quality of life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174706494"/>
                  </a:ext>
                </a:extLst>
              </a:tr>
              <a:tr h="340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Short-term service provision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498274758"/>
                  </a:ext>
                </a:extLst>
              </a:tr>
              <a:tr h="439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People who use services who found it east to find information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72912835"/>
                  </a:ext>
                </a:extLst>
              </a:tr>
              <a:tr h="555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Carers who found it easy to find information about services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542655610"/>
                  </a:ext>
                </a:extLst>
              </a:tr>
            </a:tbl>
          </a:graphicData>
        </a:graphic>
      </p:graphicFrame>
      <p:graphicFrame>
        <p:nvGraphicFramePr>
          <p:cNvPr id="31" name="Table 26">
            <a:extLst>
              <a:ext uri="{FF2B5EF4-FFF2-40B4-BE49-F238E27FC236}">
                <a16:creationId xmlns:a16="http://schemas.microsoft.com/office/drawing/2014/main" id="{DEC06A6C-B8C4-5152-C27F-F9F473DC9C02}"/>
              </a:ext>
            </a:extLst>
          </p:cNvPr>
          <p:cNvGraphicFramePr>
            <a:graphicFrameLocks noGrp="1"/>
          </p:cNvGraphicFramePr>
          <p:nvPr>
            <p:extLst>
              <p:ext uri="{D42A27DB-BD31-4B8C-83A1-F6EECF244321}">
                <p14:modId xmlns:p14="http://schemas.microsoft.com/office/powerpoint/2010/main" val="3383722808"/>
              </p:ext>
            </p:extLst>
          </p:nvPr>
        </p:nvGraphicFramePr>
        <p:xfrm>
          <a:off x="4373216" y="2905500"/>
          <a:ext cx="2441165" cy="1920240"/>
        </p:xfrm>
        <a:graphic>
          <a:graphicData uri="http://schemas.openxmlformats.org/drawingml/2006/table">
            <a:tbl>
              <a:tblPr firstRow="1" bandRow="1">
                <a:tableStyleId>{D7AC3CCA-C797-4891-BE02-D94E43425B78}</a:tableStyleId>
              </a:tblPr>
              <a:tblGrid>
                <a:gridCol w="2441165">
                  <a:extLst>
                    <a:ext uri="{9D8B030D-6E8A-4147-A177-3AD203B41FA5}">
                      <a16:colId xmlns:a16="http://schemas.microsoft.com/office/drawing/2014/main" val="3903564291"/>
                    </a:ext>
                  </a:extLst>
                </a:gridCol>
              </a:tblGrid>
              <a:tr h="547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19+ further education and skills achievements per 100,000 population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399885949"/>
                  </a:ext>
                </a:extLst>
              </a:tr>
              <a:tr h="60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19+ further education and skills achievements per 100,000 population (excluding apprenticeships)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244675307"/>
                  </a:ext>
                </a:extLst>
              </a:tr>
              <a:tr h="349843">
                <a:tc>
                  <a:txBody>
                    <a:bodyPr/>
                    <a:lstStyle/>
                    <a:p>
                      <a:pPr algn="ctr">
                        <a:spcAft>
                          <a:spcPts val="1134"/>
                        </a:spcAft>
                      </a:pPr>
                      <a:r>
                        <a:rPr lang="en-GB" sz="1200" b="1"/>
                        <a:t>Adults with a Level 3 or above qualification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56971020"/>
                  </a:ext>
                </a:extLst>
              </a:tr>
            </a:tbl>
          </a:graphicData>
        </a:graphic>
      </p:graphicFrame>
      <p:graphicFrame>
        <p:nvGraphicFramePr>
          <p:cNvPr id="34" name="Table 26">
            <a:extLst>
              <a:ext uri="{FF2B5EF4-FFF2-40B4-BE49-F238E27FC236}">
                <a16:creationId xmlns:a16="http://schemas.microsoft.com/office/drawing/2014/main" id="{992B5825-7323-582B-5676-2FD8BEA6B920}"/>
              </a:ext>
            </a:extLst>
          </p:cNvPr>
          <p:cNvGraphicFramePr>
            <a:graphicFrameLocks noGrp="1"/>
          </p:cNvGraphicFramePr>
          <p:nvPr>
            <p:extLst>
              <p:ext uri="{D42A27DB-BD31-4B8C-83A1-F6EECF244321}">
                <p14:modId xmlns:p14="http://schemas.microsoft.com/office/powerpoint/2010/main" val="3455428074"/>
              </p:ext>
            </p:extLst>
          </p:nvPr>
        </p:nvGraphicFramePr>
        <p:xfrm>
          <a:off x="9570491" y="2856921"/>
          <a:ext cx="2465608" cy="3294015"/>
        </p:xfrm>
        <a:graphic>
          <a:graphicData uri="http://schemas.openxmlformats.org/drawingml/2006/table">
            <a:tbl>
              <a:tblPr firstRow="1" bandRow="1">
                <a:tableStyleId>{D7AC3CCA-C797-4891-BE02-D94E43425B78}</a:tableStyleId>
              </a:tblPr>
              <a:tblGrid>
                <a:gridCol w="2465608">
                  <a:extLst>
                    <a:ext uri="{9D8B030D-6E8A-4147-A177-3AD203B41FA5}">
                      <a16:colId xmlns:a16="http://schemas.microsoft.com/office/drawing/2014/main" val="3903564291"/>
                    </a:ext>
                  </a:extLst>
                </a:gridCol>
              </a:tblGrid>
              <a:tr h="443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Non-ringfenced reserves as % of net revenue expenditure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99885949"/>
                  </a:ext>
                </a:extLst>
              </a:tr>
              <a:tr h="4483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Non-ringfenced reserves as % of service spend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44675307"/>
                  </a:ext>
                </a:extLst>
              </a:tr>
              <a:tr h="47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Total core spending power per dwelling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56971020"/>
                  </a:ext>
                </a:extLst>
              </a:tr>
              <a:tr h="442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Level of Band D council tax rates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74706494"/>
                  </a:ext>
                </a:extLst>
              </a:tr>
              <a:tr h="537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Social care spend as % of core spending power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98274758"/>
                  </a:ext>
                </a:extLst>
              </a:tr>
              <a:tr h="462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Debt servicing as % of core spending power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72912835"/>
                  </a:ext>
                </a:extLst>
              </a:tr>
              <a:tr h="442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Total debt as % of core spending power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42655610"/>
                  </a:ext>
                </a:extLst>
              </a:tr>
            </a:tbl>
          </a:graphicData>
        </a:graphic>
      </p:graphicFrame>
      <p:sp>
        <p:nvSpPr>
          <p:cNvPr id="23" name="Arrow: Pentagon 22">
            <a:extLst>
              <a:ext uri="{FF2B5EF4-FFF2-40B4-BE49-F238E27FC236}">
                <a16:creationId xmlns:a16="http://schemas.microsoft.com/office/drawing/2014/main" id="{BBE585F2-58E9-3538-CC12-2C31B3A0B68D}"/>
              </a:ext>
            </a:extLst>
          </p:cNvPr>
          <p:cNvSpPr/>
          <p:nvPr/>
        </p:nvSpPr>
        <p:spPr>
          <a:xfrm>
            <a:off x="819558" y="2269228"/>
            <a:ext cx="1107157" cy="3943539"/>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F759ACE-E932-F933-D482-C56F51492333}"/>
              </a:ext>
            </a:extLst>
          </p:cNvPr>
          <p:cNvSpPr txBox="1"/>
          <p:nvPr/>
        </p:nvSpPr>
        <p:spPr>
          <a:xfrm rot="16200000">
            <a:off x="-762984" y="3983951"/>
            <a:ext cx="3842016" cy="514092"/>
          </a:xfrm>
          <a:prstGeom prst="rect">
            <a:avLst/>
          </a:prstGeom>
          <a:noFill/>
        </p:spPr>
        <p:txBody>
          <a:bodyPr wrap="square" lIns="0" tIns="0" rIns="0" bIns="0" rtlCol="0">
            <a:noAutofit/>
          </a:bodyPr>
          <a:lstStyle/>
          <a:p>
            <a:pPr algn="ctr">
              <a:spcAft>
                <a:spcPts val="1134"/>
              </a:spcAft>
            </a:pPr>
            <a:r>
              <a:rPr lang="en-GB" sz="2000" b="1">
                <a:solidFill>
                  <a:schemeClr val="bg1"/>
                </a:solidFill>
              </a:rPr>
              <a:t>Initial areas with metrics delivered in July 2023: </a:t>
            </a:r>
          </a:p>
        </p:txBody>
      </p:sp>
      <p:graphicFrame>
        <p:nvGraphicFramePr>
          <p:cNvPr id="26" name="Table 27">
            <a:extLst>
              <a:ext uri="{FF2B5EF4-FFF2-40B4-BE49-F238E27FC236}">
                <a16:creationId xmlns:a16="http://schemas.microsoft.com/office/drawing/2014/main" id="{73647BA6-CF5D-2F32-10D6-CAEDCA528CC0}"/>
              </a:ext>
            </a:extLst>
          </p:cNvPr>
          <p:cNvGraphicFramePr>
            <a:graphicFrameLocks noGrp="1"/>
          </p:cNvGraphicFramePr>
          <p:nvPr>
            <p:extLst>
              <p:ext uri="{D42A27DB-BD31-4B8C-83A1-F6EECF244321}">
                <p14:modId xmlns:p14="http://schemas.microsoft.com/office/powerpoint/2010/main" val="1870466401"/>
              </p:ext>
            </p:extLst>
          </p:nvPr>
        </p:nvGraphicFramePr>
        <p:xfrm>
          <a:off x="8973968" y="6368462"/>
          <a:ext cx="3039036" cy="396240"/>
        </p:xfrm>
        <a:graphic>
          <a:graphicData uri="http://schemas.openxmlformats.org/drawingml/2006/table">
            <a:tbl>
              <a:tblPr firstRow="1" bandRow="1">
                <a:tableStyleId>{5C22544A-7EE6-4342-B048-85BDC9FD1C3A}</a:tableStyleId>
              </a:tblPr>
              <a:tblGrid>
                <a:gridCol w="1013012">
                  <a:extLst>
                    <a:ext uri="{9D8B030D-6E8A-4147-A177-3AD203B41FA5}">
                      <a16:colId xmlns:a16="http://schemas.microsoft.com/office/drawing/2014/main" val="469553956"/>
                    </a:ext>
                  </a:extLst>
                </a:gridCol>
                <a:gridCol w="1013012">
                  <a:extLst>
                    <a:ext uri="{9D8B030D-6E8A-4147-A177-3AD203B41FA5}">
                      <a16:colId xmlns:a16="http://schemas.microsoft.com/office/drawing/2014/main" val="878165204"/>
                    </a:ext>
                  </a:extLst>
                </a:gridCol>
                <a:gridCol w="1013012">
                  <a:extLst>
                    <a:ext uri="{9D8B030D-6E8A-4147-A177-3AD203B41FA5}">
                      <a16:colId xmlns:a16="http://schemas.microsoft.com/office/drawing/2014/main" val="3434810030"/>
                    </a:ext>
                  </a:extLst>
                </a:gridCol>
              </a:tblGrid>
              <a:tr h="304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Currently reported</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In development for reporting</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Not reported</a:t>
                      </a:r>
                    </a:p>
                  </a:txBody>
                  <a:tcPr>
                    <a:solidFill>
                      <a:schemeClr val="accent1">
                        <a:lumMod val="40000"/>
                        <a:lumOff val="60000"/>
                      </a:schemeClr>
                    </a:solidFill>
                  </a:tcPr>
                </a:tc>
                <a:extLst>
                  <a:ext uri="{0D108BD9-81ED-4DB2-BD59-A6C34878D82A}">
                    <a16:rowId xmlns:a16="http://schemas.microsoft.com/office/drawing/2014/main" val="2544955544"/>
                  </a:ext>
                </a:extLst>
              </a:tr>
            </a:tbl>
          </a:graphicData>
        </a:graphic>
      </p:graphicFrame>
      <p:sp>
        <p:nvSpPr>
          <p:cNvPr id="28" name="Speech Bubble: Rectangle 27">
            <a:extLst>
              <a:ext uri="{FF2B5EF4-FFF2-40B4-BE49-F238E27FC236}">
                <a16:creationId xmlns:a16="http://schemas.microsoft.com/office/drawing/2014/main" id="{8ACA53C0-F44D-76B2-DA0E-75FEA639AC0B}"/>
              </a:ext>
            </a:extLst>
          </p:cNvPr>
          <p:cNvSpPr/>
          <p:nvPr/>
        </p:nvSpPr>
        <p:spPr>
          <a:xfrm>
            <a:off x="1840730" y="4764962"/>
            <a:ext cx="1843695" cy="1397043"/>
          </a:xfrm>
          <a:prstGeom prst="wedgeRectCallout">
            <a:avLst>
              <a:gd name="adj1" fmla="val 68548"/>
              <a:gd name="adj2" fmla="val -38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2828845-FCDF-A3FF-5005-53D81C535CE6}"/>
              </a:ext>
            </a:extLst>
          </p:cNvPr>
          <p:cNvSpPr txBox="1"/>
          <p:nvPr/>
        </p:nvSpPr>
        <p:spPr>
          <a:xfrm>
            <a:off x="1926715" y="4889497"/>
            <a:ext cx="1651604" cy="989207"/>
          </a:xfrm>
          <a:prstGeom prst="rect">
            <a:avLst/>
          </a:prstGeom>
          <a:noFill/>
        </p:spPr>
        <p:txBody>
          <a:bodyPr wrap="square" lIns="0" tIns="0" rIns="0" bIns="0" rtlCol="0">
            <a:noAutofit/>
          </a:bodyPr>
          <a:lstStyle/>
          <a:p>
            <a:pPr algn="ctr">
              <a:spcAft>
                <a:spcPts val="1134"/>
              </a:spcAft>
            </a:pPr>
            <a:r>
              <a:rPr lang="en-GB" sz="1600" b="1"/>
              <a:t>ECC performance on these initial measures can be found in the </a:t>
            </a:r>
            <a:r>
              <a:rPr lang="en-GB" sz="1600" b="1">
                <a:hlinkClick r:id="rId8" action="ppaction://hlinksldjump"/>
              </a:rPr>
              <a:t>OFLOG Annex</a:t>
            </a:r>
            <a:endParaRPr lang="en-GB" sz="1400" b="1"/>
          </a:p>
        </p:txBody>
      </p:sp>
    </p:spTree>
    <p:extLst>
      <p:ext uri="{BB962C8B-B14F-4D97-AF65-F5344CB8AC3E}">
        <p14:creationId xmlns:p14="http://schemas.microsoft.com/office/powerpoint/2010/main" val="2356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C24952BF-CC60-80DD-1D76-1F4E43DBAC83}"/>
              </a:ext>
            </a:extLst>
          </p:cNvPr>
          <p:cNvSpPr/>
          <p:nvPr/>
        </p:nvSpPr>
        <p:spPr>
          <a:xfrm>
            <a:off x="10507008" y="859796"/>
            <a:ext cx="1087982" cy="1018624"/>
          </a:xfrm>
          <a:prstGeom prst="ellipse">
            <a:avLst/>
          </a:prstGeom>
          <a:solidFill>
            <a:schemeClr val="bg2"/>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68641F41-3EED-ECE8-20A1-75D366EC0090}"/>
              </a:ext>
            </a:extLst>
          </p:cNvPr>
          <p:cNvSpPr/>
          <p:nvPr/>
        </p:nvSpPr>
        <p:spPr>
          <a:xfrm>
            <a:off x="8244407" y="846677"/>
            <a:ext cx="1087982" cy="1018624"/>
          </a:xfrm>
          <a:prstGeom prst="ellipse">
            <a:avLst/>
          </a:prstGeom>
          <a:solidFill>
            <a:schemeClr val="bg2"/>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id="{0A38FE9B-49FD-561D-EF24-6E794A206B29}"/>
              </a:ext>
            </a:extLst>
          </p:cNvPr>
          <p:cNvSpPr/>
          <p:nvPr/>
        </p:nvSpPr>
        <p:spPr>
          <a:xfrm>
            <a:off x="5994755" y="846677"/>
            <a:ext cx="1087982" cy="1018624"/>
          </a:xfrm>
          <a:prstGeom prst="ellipse">
            <a:avLst/>
          </a:prstGeom>
          <a:solidFill>
            <a:schemeClr val="bg2"/>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C25026D9-7FAC-E990-9CF8-33E3F5406F65}"/>
              </a:ext>
            </a:extLst>
          </p:cNvPr>
          <p:cNvSpPr/>
          <p:nvPr/>
        </p:nvSpPr>
        <p:spPr>
          <a:xfrm>
            <a:off x="3670550" y="852987"/>
            <a:ext cx="1087982" cy="1018624"/>
          </a:xfrm>
          <a:prstGeom prst="ellipse">
            <a:avLst/>
          </a:prstGeom>
          <a:solidFill>
            <a:schemeClr val="bg2"/>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7D588341-A9C3-9FCE-A914-3CA0E53AF309}"/>
              </a:ext>
            </a:extLst>
          </p:cNvPr>
          <p:cNvSpPr/>
          <p:nvPr/>
        </p:nvSpPr>
        <p:spPr>
          <a:xfrm>
            <a:off x="1429219" y="852987"/>
            <a:ext cx="1087982" cy="1018624"/>
          </a:xfrm>
          <a:prstGeom prst="ellipse">
            <a:avLst/>
          </a:prstGeom>
          <a:solidFill>
            <a:schemeClr val="bg2"/>
          </a:solidFill>
          <a:ln w="28575">
            <a:solidFill>
              <a:srgbClr val="417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84E58A1-A60D-010F-D6CC-FC61B3F4E35A}"/>
              </a:ext>
            </a:extLst>
          </p:cNvPr>
          <p:cNvSpPr txBox="1"/>
          <p:nvPr/>
        </p:nvSpPr>
        <p:spPr>
          <a:xfrm>
            <a:off x="878609" y="106876"/>
            <a:ext cx="7036084" cy="51409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Areas with metrics currently being shared for comment with local authorities:</a:t>
            </a:r>
          </a:p>
        </p:txBody>
      </p:sp>
      <p:sp>
        <p:nvSpPr>
          <p:cNvPr id="3" name="Title 4">
            <a:extLst>
              <a:ext uri="{FF2B5EF4-FFF2-40B4-BE49-F238E27FC236}">
                <a16:creationId xmlns:a16="http://schemas.microsoft.com/office/drawing/2014/main" id="{F6C8E7A9-04F3-5C4D-EE81-0C0503457900}"/>
              </a:ext>
            </a:extLst>
          </p:cNvPr>
          <p:cNvSpPr txBox="1">
            <a:spLocks/>
          </p:cNvSpPr>
          <p:nvPr/>
        </p:nvSpPr>
        <p:spPr>
          <a:xfrm rot="16200000">
            <a:off x="-3054884"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j-ea"/>
                <a:cs typeface="+mj-cs"/>
              </a:rPr>
              <a:t>OFLOG Measures</a:t>
            </a:r>
          </a:p>
        </p:txBody>
      </p:sp>
      <p:sp>
        <p:nvSpPr>
          <p:cNvPr id="11" name="Rectangle: Rounded Corners 10">
            <a:extLst>
              <a:ext uri="{FF2B5EF4-FFF2-40B4-BE49-F238E27FC236}">
                <a16:creationId xmlns:a16="http://schemas.microsoft.com/office/drawing/2014/main" id="{44327CE4-3782-7164-183D-CB7587859BF9}"/>
              </a:ext>
            </a:extLst>
          </p:cNvPr>
          <p:cNvSpPr/>
          <p:nvPr/>
        </p:nvSpPr>
        <p:spPr>
          <a:xfrm>
            <a:off x="784526" y="1708477"/>
            <a:ext cx="2233589" cy="4431700"/>
          </a:xfrm>
          <a:prstGeom prst="roundRect">
            <a:avLst>
              <a:gd name="adj" fmla="val 3135"/>
            </a:avLst>
          </a:prstGeom>
          <a:solidFill>
            <a:schemeClr val="bg2">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B2E9C1A9-19C8-7837-549D-7B0D2787A3E8}"/>
              </a:ext>
            </a:extLst>
          </p:cNvPr>
          <p:cNvSpPr/>
          <p:nvPr/>
        </p:nvSpPr>
        <p:spPr>
          <a:xfrm>
            <a:off x="3097990" y="1708475"/>
            <a:ext cx="2233589" cy="4431701"/>
          </a:xfrm>
          <a:prstGeom prst="roundRect">
            <a:avLst>
              <a:gd name="adj" fmla="val 3135"/>
            </a:avLst>
          </a:prstGeom>
          <a:solidFill>
            <a:schemeClr val="bg2">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D731DBFB-E090-1FF3-4D6D-4C75C6880315}"/>
              </a:ext>
            </a:extLst>
          </p:cNvPr>
          <p:cNvSpPr/>
          <p:nvPr/>
        </p:nvSpPr>
        <p:spPr>
          <a:xfrm>
            <a:off x="5384797" y="1708476"/>
            <a:ext cx="2233589" cy="4433477"/>
          </a:xfrm>
          <a:prstGeom prst="roundRect">
            <a:avLst>
              <a:gd name="adj" fmla="val 3135"/>
            </a:avLst>
          </a:prstGeom>
          <a:solidFill>
            <a:schemeClr val="bg2">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DEAC8729-6A4A-E21E-6CCA-FBF380B7C373}"/>
              </a:ext>
            </a:extLst>
          </p:cNvPr>
          <p:cNvSpPr/>
          <p:nvPr/>
        </p:nvSpPr>
        <p:spPr>
          <a:xfrm>
            <a:off x="7671604" y="1708476"/>
            <a:ext cx="2233589" cy="4431700"/>
          </a:xfrm>
          <a:prstGeom prst="roundRect">
            <a:avLst>
              <a:gd name="adj" fmla="val 3135"/>
            </a:avLst>
          </a:prstGeom>
          <a:solidFill>
            <a:schemeClr val="bg2">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DEBE3B91-E756-82E9-3204-5D834B002732}"/>
              </a:ext>
            </a:extLst>
          </p:cNvPr>
          <p:cNvSpPr/>
          <p:nvPr/>
        </p:nvSpPr>
        <p:spPr>
          <a:xfrm>
            <a:off x="9958411" y="1708476"/>
            <a:ext cx="2233589" cy="4431700"/>
          </a:xfrm>
          <a:prstGeom prst="roundRect">
            <a:avLst>
              <a:gd name="adj" fmla="val 3135"/>
            </a:avLst>
          </a:prstGeom>
          <a:solidFill>
            <a:schemeClr val="bg2">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Graphic 18" descr="Blueprint outline">
            <a:extLst>
              <a:ext uri="{FF2B5EF4-FFF2-40B4-BE49-F238E27FC236}">
                <a16:creationId xmlns:a16="http://schemas.microsoft.com/office/drawing/2014/main" id="{10B1FF01-3986-1A9F-199F-F19AFAD95D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2569" y="857452"/>
            <a:ext cx="752353" cy="752353"/>
          </a:xfrm>
          <a:prstGeom prst="rect">
            <a:avLst/>
          </a:prstGeom>
        </p:spPr>
      </p:pic>
      <p:pic>
        <p:nvPicPr>
          <p:cNvPr id="21" name="Graphic 20" descr="Road outline">
            <a:extLst>
              <a:ext uri="{FF2B5EF4-FFF2-40B4-BE49-F238E27FC236}">
                <a16:creationId xmlns:a16="http://schemas.microsoft.com/office/drawing/2014/main" id="{A34E10C7-F089-6248-324A-8A3BA61E0C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2104" y="904270"/>
            <a:ext cx="692588" cy="692588"/>
          </a:xfrm>
          <a:prstGeom prst="rect">
            <a:avLst/>
          </a:prstGeom>
        </p:spPr>
      </p:pic>
      <p:sp>
        <p:nvSpPr>
          <p:cNvPr id="25" name="Flowchart: Terminator 24">
            <a:extLst>
              <a:ext uri="{FF2B5EF4-FFF2-40B4-BE49-F238E27FC236}">
                <a16:creationId xmlns:a16="http://schemas.microsoft.com/office/drawing/2014/main" id="{05A3B148-69E6-2610-5056-F4CD1A7839C1}"/>
              </a:ext>
            </a:extLst>
          </p:cNvPr>
          <p:cNvSpPr/>
          <p:nvPr/>
        </p:nvSpPr>
        <p:spPr>
          <a:xfrm>
            <a:off x="871546" y="1531594"/>
            <a:ext cx="2139519" cy="752353"/>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54D8793B-904B-932B-ADC8-EB651C16E97B}"/>
              </a:ext>
            </a:extLst>
          </p:cNvPr>
          <p:cNvSpPr txBox="1"/>
          <p:nvPr/>
        </p:nvSpPr>
        <p:spPr>
          <a:xfrm>
            <a:off x="1078340" y="1633884"/>
            <a:ext cx="1680023" cy="32077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Business and Economic Growth</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28" name="Flowchart: Terminator 27">
            <a:extLst>
              <a:ext uri="{FF2B5EF4-FFF2-40B4-BE49-F238E27FC236}">
                <a16:creationId xmlns:a16="http://schemas.microsoft.com/office/drawing/2014/main" id="{CD97BB86-0A46-8C7C-B652-9780EF59A7F1}"/>
              </a:ext>
            </a:extLst>
          </p:cNvPr>
          <p:cNvSpPr/>
          <p:nvPr/>
        </p:nvSpPr>
        <p:spPr>
          <a:xfrm>
            <a:off x="3145025" y="1533370"/>
            <a:ext cx="2139519" cy="752353"/>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1BF12BA4-3459-45BB-983D-31A06CB0500B}"/>
              </a:ext>
            </a:extLst>
          </p:cNvPr>
          <p:cNvSpPr txBox="1"/>
          <p:nvPr/>
        </p:nvSpPr>
        <p:spPr>
          <a:xfrm>
            <a:off x="3258436" y="1735570"/>
            <a:ext cx="2126961" cy="89643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Corporate and Finance</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32" name="Flowchart: Terminator 31">
            <a:extLst>
              <a:ext uri="{FF2B5EF4-FFF2-40B4-BE49-F238E27FC236}">
                <a16:creationId xmlns:a16="http://schemas.microsoft.com/office/drawing/2014/main" id="{C6FBABF3-17F2-2DF8-EB53-77A1DE0E3F51}"/>
              </a:ext>
            </a:extLst>
          </p:cNvPr>
          <p:cNvSpPr/>
          <p:nvPr/>
        </p:nvSpPr>
        <p:spPr>
          <a:xfrm>
            <a:off x="5445160" y="1531593"/>
            <a:ext cx="2139519" cy="752353"/>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lowchart: Terminator 32">
            <a:extLst>
              <a:ext uri="{FF2B5EF4-FFF2-40B4-BE49-F238E27FC236}">
                <a16:creationId xmlns:a16="http://schemas.microsoft.com/office/drawing/2014/main" id="{9689B642-F10C-C807-79D7-A9171FF238EC}"/>
              </a:ext>
            </a:extLst>
          </p:cNvPr>
          <p:cNvSpPr/>
          <p:nvPr/>
        </p:nvSpPr>
        <p:spPr>
          <a:xfrm>
            <a:off x="7711589" y="1531592"/>
            <a:ext cx="2139519" cy="752353"/>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lowchart: Terminator 33">
            <a:extLst>
              <a:ext uri="{FF2B5EF4-FFF2-40B4-BE49-F238E27FC236}">
                <a16:creationId xmlns:a16="http://schemas.microsoft.com/office/drawing/2014/main" id="{B48E3183-402D-E5EB-F749-86EDA034E1CB}"/>
              </a:ext>
            </a:extLst>
          </p:cNvPr>
          <p:cNvSpPr/>
          <p:nvPr/>
        </p:nvSpPr>
        <p:spPr>
          <a:xfrm>
            <a:off x="10011724" y="1531591"/>
            <a:ext cx="2139519" cy="752353"/>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38AEA314-6D09-959D-03D9-A91BC8D13600}"/>
              </a:ext>
            </a:extLst>
          </p:cNvPr>
          <p:cNvSpPr txBox="1"/>
          <p:nvPr/>
        </p:nvSpPr>
        <p:spPr>
          <a:xfrm>
            <a:off x="5519624" y="1725208"/>
            <a:ext cx="2015231" cy="7476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Planning</a:t>
            </a:r>
          </a:p>
        </p:txBody>
      </p:sp>
      <p:sp>
        <p:nvSpPr>
          <p:cNvPr id="30" name="TextBox 29">
            <a:extLst>
              <a:ext uri="{FF2B5EF4-FFF2-40B4-BE49-F238E27FC236}">
                <a16:creationId xmlns:a16="http://schemas.microsoft.com/office/drawing/2014/main" id="{582B4E7D-26CE-4E2F-8421-B73A6EC5B111}"/>
              </a:ext>
            </a:extLst>
          </p:cNvPr>
          <p:cNvSpPr txBox="1"/>
          <p:nvPr/>
        </p:nvSpPr>
        <p:spPr>
          <a:xfrm>
            <a:off x="7800722" y="1728837"/>
            <a:ext cx="2015231" cy="7476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Roads</a:t>
            </a:r>
          </a:p>
        </p:txBody>
      </p:sp>
      <p:sp>
        <p:nvSpPr>
          <p:cNvPr id="31" name="TextBox 30">
            <a:extLst>
              <a:ext uri="{FF2B5EF4-FFF2-40B4-BE49-F238E27FC236}">
                <a16:creationId xmlns:a16="http://schemas.microsoft.com/office/drawing/2014/main" id="{0F5254E0-4B32-16DB-CA18-B12D225CF894}"/>
              </a:ext>
            </a:extLst>
          </p:cNvPr>
          <p:cNvSpPr txBox="1"/>
          <p:nvPr/>
        </p:nvSpPr>
        <p:spPr>
          <a:xfrm>
            <a:off x="10067589" y="1701775"/>
            <a:ext cx="2015231" cy="7476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Waste Management       (fly-tipping)</a:t>
            </a:r>
          </a:p>
        </p:txBody>
      </p:sp>
      <p:pic>
        <p:nvPicPr>
          <p:cNvPr id="35" name="Graphic 34" descr="Briefcase outline">
            <a:extLst>
              <a:ext uri="{FF2B5EF4-FFF2-40B4-BE49-F238E27FC236}">
                <a16:creationId xmlns:a16="http://schemas.microsoft.com/office/drawing/2014/main" id="{AE31927E-C23B-37A5-82F7-1E4C9EE2C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26177" y="913621"/>
            <a:ext cx="656202" cy="656202"/>
          </a:xfrm>
          <a:prstGeom prst="rect">
            <a:avLst/>
          </a:prstGeom>
        </p:spPr>
      </p:pic>
      <p:pic>
        <p:nvPicPr>
          <p:cNvPr id="50" name="Graphic 49" descr="Garbage outline">
            <a:extLst>
              <a:ext uri="{FF2B5EF4-FFF2-40B4-BE49-F238E27FC236}">
                <a16:creationId xmlns:a16="http://schemas.microsoft.com/office/drawing/2014/main" id="{55B3C337-6F66-4875-CAC2-39BA5624BA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49371" y="928860"/>
            <a:ext cx="625723" cy="625723"/>
          </a:xfrm>
          <a:prstGeom prst="rect">
            <a:avLst/>
          </a:prstGeom>
        </p:spPr>
      </p:pic>
      <p:pic>
        <p:nvPicPr>
          <p:cNvPr id="57" name="Graphic 56" descr="Coins outline">
            <a:extLst>
              <a:ext uri="{FF2B5EF4-FFF2-40B4-BE49-F238E27FC236}">
                <a16:creationId xmlns:a16="http://schemas.microsoft.com/office/drawing/2014/main" id="{9D024581-7A28-AF5C-46AB-A9C96A8690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04681" y="885450"/>
            <a:ext cx="685213" cy="685213"/>
          </a:xfrm>
          <a:prstGeom prst="rect">
            <a:avLst/>
          </a:prstGeom>
        </p:spPr>
      </p:pic>
      <p:graphicFrame>
        <p:nvGraphicFramePr>
          <p:cNvPr id="4" name="Table 3">
            <a:extLst>
              <a:ext uri="{FF2B5EF4-FFF2-40B4-BE49-F238E27FC236}">
                <a16:creationId xmlns:a16="http://schemas.microsoft.com/office/drawing/2014/main" id="{AE72C0FB-CC47-6505-58CB-074BFAF0A607}"/>
              </a:ext>
            </a:extLst>
          </p:cNvPr>
          <p:cNvGraphicFramePr>
            <a:graphicFrameLocks noGrp="1"/>
          </p:cNvGraphicFramePr>
          <p:nvPr>
            <p:extLst>
              <p:ext uri="{D42A27DB-BD31-4B8C-83A1-F6EECF244321}">
                <p14:modId xmlns:p14="http://schemas.microsoft.com/office/powerpoint/2010/main" val="672200206"/>
              </p:ext>
            </p:extLst>
          </p:nvPr>
        </p:nvGraphicFramePr>
        <p:xfrm>
          <a:off x="851625" y="2386237"/>
          <a:ext cx="2114338" cy="2865120"/>
        </p:xfrm>
        <a:graphic>
          <a:graphicData uri="http://schemas.openxmlformats.org/drawingml/2006/table">
            <a:tbl>
              <a:tblPr firstRow="1" bandRow="1">
                <a:tableStyleId>{D7AC3CCA-C797-4891-BE02-D94E43425B78}</a:tableStyleId>
              </a:tblPr>
              <a:tblGrid>
                <a:gridCol w="2114338">
                  <a:extLst>
                    <a:ext uri="{9D8B030D-6E8A-4147-A177-3AD203B41FA5}">
                      <a16:colId xmlns:a16="http://schemas.microsoft.com/office/drawing/2014/main" val="3903564291"/>
                    </a:ext>
                  </a:extLst>
                </a:gridCol>
              </a:tblGrid>
              <a:tr h="3434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Births of new enterprises </a:t>
                      </a:r>
                      <a:r>
                        <a:rPr kumimoji="0" lang="en-GB" sz="1100" b="0" i="1" u="none" strike="noStrike" kern="1200" cap="none" spc="0" normalizeH="0" baseline="0" noProof="0">
                          <a:ln>
                            <a:noFill/>
                          </a:ln>
                          <a:solidFill>
                            <a:srgbClr val="000000"/>
                          </a:solidFill>
                          <a:effectLst/>
                          <a:uLnTx/>
                          <a:uFillTx/>
                          <a:latin typeface="Calibri"/>
                          <a:ea typeface="+mn-ea"/>
                          <a:cs typeface="+mn-cs"/>
                        </a:rPr>
                        <a:t>[upper tier, unitary authorities, MCAs]</a:t>
                      </a:r>
                      <a:r>
                        <a:rPr kumimoji="0" lang="en-GB" sz="1100" b="0" i="0" u="none" strike="noStrike" kern="1200" cap="none" spc="0" normalizeH="0" baseline="0" noProof="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Deaths of enterprises </a:t>
                      </a:r>
                      <a:r>
                        <a:rPr kumimoji="0" lang="en-GB" sz="1100" b="0" i="1" u="none" strike="noStrike" kern="1200" cap="none" spc="0" normalizeH="0" baseline="0" noProof="0">
                          <a:ln>
                            <a:noFill/>
                          </a:ln>
                          <a:solidFill>
                            <a:srgbClr val="000000"/>
                          </a:solidFill>
                          <a:effectLst/>
                          <a:uLnTx/>
                          <a:uFillTx/>
                          <a:latin typeface="Calibri"/>
                          <a:ea typeface="+mn-ea"/>
                          <a:cs typeface="+mn-cs"/>
                        </a:rPr>
                        <a:t>[upper tier, unitary authorities, MCAs]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Number of high growth enterprises </a:t>
                      </a:r>
                      <a:r>
                        <a:rPr kumimoji="0" lang="en-GB" sz="1100" b="0" i="1" u="none" strike="noStrike" kern="1200" cap="none" spc="0" normalizeH="0" baseline="0" noProof="0">
                          <a:ln>
                            <a:noFill/>
                          </a:ln>
                          <a:solidFill>
                            <a:srgbClr val="000000"/>
                          </a:solidFill>
                          <a:effectLst/>
                          <a:uLnTx/>
                          <a:uFillTx/>
                          <a:latin typeface="Calibri"/>
                          <a:ea typeface="+mn-ea"/>
                          <a:cs typeface="+mn-cs"/>
                        </a:rPr>
                        <a:t>[upper tier, unitary authorities, MCAs]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EA9"/>
                    </a:solidFill>
                  </a:tcPr>
                </a:tc>
                <a:extLst>
                  <a:ext uri="{0D108BD9-81ED-4DB2-BD59-A6C34878D82A}">
                    <a16:rowId xmlns:a16="http://schemas.microsoft.com/office/drawing/2014/main" val="2399885949"/>
                  </a:ext>
                </a:extLst>
              </a:tr>
              <a:tr h="47449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Gross Value Added (GVA) per hour worked </a:t>
                      </a:r>
                      <a:r>
                        <a:rPr kumimoji="0" lang="en-GB" sz="1100" b="0" i="1" u="none" strike="noStrike" kern="1200" cap="none" spc="0" normalizeH="0" baseline="0" noProof="0">
                          <a:ln>
                            <a:noFill/>
                          </a:ln>
                          <a:solidFill>
                            <a:srgbClr val="000000"/>
                          </a:solidFill>
                          <a:effectLst/>
                          <a:uLnTx/>
                          <a:uFillTx/>
                          <a:latin typeface="+mn-lt"/>
                          <a:ea typeface="+mn-ea"/>
                          <a:cs typeface="+mn-cs"/>
                        </a:rPr>
                        <a:t>[upper tier, unitary authorities, MCAs]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Gross median weekly pay (£) </a:t>
                      </a:r>
                      <a:r>
                        <a:rPr kumimoji="0" lang="en-GB" sz="1100" b="0" i="1" u="none" strike="noStrike" kern="1200" cap="none" spc="0" normalizeH="0" baseline="0" noProof="0">
                          <a:ln>
                            <a:noFill/>
                          </a:ln>
                          <a:solidFill>
                            <a:srgbClr val="000000"/>
                          </a:solidFill>
                          <a:effectLst/>
                          <a:uLnTx/>
                          <a:uFillTx/>
                          <a:latin typeface="+mn-lt"/>
                          <a:ea typeface="+mn-ea"/>
                          <a:cs typeface="+mn-cs"/>
                        </a:rPr>
                        <a:t>[upper tier, unitary authorities, MCAs]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Employment rate for 16-64 years olds </a:t>
                      </a:r>
                      <a:r>
                        <a:rPr kumimoji="0" lang="en-GB" sz="1100" b="0" i="1" u="none" strike="noStrike" kern="1200" cap="none" spc="0" normalizeH="0" baseline="0" noProof="0">
                          <a:ln>
                            <a:noFill/>
                          </a:ln>
                          <a:solidFill>
                            <a:srgbClr val="000000"/>
                          </a:solidFill>
                          <a:effectLst/>
                          <a:uLnTx/>
                          <a:uFillTx/>
                          <a:latin typeface="+mn-lt"/>
                          <a:ea typeface="+mn-ea"/>
                          <a:cs typeface="+mn-cs"/>
                        </a:rPr>
                        <a:t>[upper tier, unitary authorities, MCAs]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244675307"/>
                  </a:ext>
                </a:extLst>
              </a:tr>
            </a:tbl>
          </a:graphicData>
        </a:graphic>
      </p:graphicFrame>
      <p:graphicFrame>
        <p:nvGraphicFramePr>
          <p:cNvPr id="7" name="Table 26">
            <a:extLst>
              <a:ext uri="{FF2B5EF4-FFF2-40B4-BE49-F238E27FC236}">
                <a16:creationId xmlns:a16="http://schemas.microsoft.com/office/drawing/2014/main" id="{80F29207-F0AE-A031-00AA-2CBE5A29D226}"/>
              </a:ext>
            </a:extLst>
          </p:cNvPr>
          <p:cNvGraphicFramePr>
            <a:graphicFrameLocks noGrp="1"/>
          </p:cNvGraphicFramePr>
          <p:nvPr>
            <p:extLst>
              <p:ext uri="{D42A27DB-BD31-4B8C-83A1-F6EECF244321}">
                <p14:modId xmlns:p14="http://schemas.microsoft.com/office/powerpoint/2010/main" val="969602517"/>
              </p:ext>
            </p:extLst>
          </p:nvPr>
        </p:nvGraphicFramePr>
        <p:xfrm>
          <a:off x="3173951" y="2345537"/>
          <a:ext cx="2063511" cy="2362200"/>
        </p:xfrm>
        <a:graphic>
          <a:graphicData uri="http://schemas.openxmlformats.org/drawingml/2006/table">
            <a:tbl>
              <a:tblPr firstRow="1" bandRow="1">
                <a:tableStyleId>{D7AC3CCA-C797-4891-BE02-D94E43425B78}</a:tableStyleId>
              </a:tblPr>
              <a:tblGrid>
                <a:gridCol w="2063511">
                  <a:extLst>
                    <a:ext uri="{9D8B030D-6E8A-4147-A177-3AD203B41FA5}">
                      <a16:colId xmlns:a16="http://schemas.microsoft.com/office/drawing/2014/main" val="3903564291"/>
                    </a:ext>
                  </a:extLst>
                </a:gridCol>
              </a:tblGrid>
              <a:tr h="2990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Ombudsman complaints upheld </a:t>
                      </a:r>
                      <a:r>
                        <a:rPr kumimoji="0" lang="en-GB" sz="1100" b="0" i="1" u="none" strike="noStrike" kern="1200" cap="none" spc="0" normalizeH="0" baseline="0" noProof="0">
                          <a:ln>
                            <a:noFill/>
                          </a:ln>
                          <a:solidFill>
                            <a:srgbClr val="000000"/>
                          </a:solidFill>
                          <a:effectLst/>
                          <a:uLnTx/>
                          <a:uFillTx/>
                          <a:latin typeface="+mn-lt"/>
                          <a:ea typeface="+mn-ea"/>
                          <a:cs typeface="+mn-cs"/>
                        </a:rPr>
                        <a:t>[all tiers]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Number of upheld Ombudsman complaints per 10,000 population </a:t>
                      </a:r>
                      <a:r>
                        <a:rPr kumimoji="0" lang="en-GB" sz="1100" b="0" i="1" u="none" strike="noStrike" kern="1200" cap="none" spc="0" normalizeH="0" baseline="0" noProof="0">
                          <a:ln>
                            <a:noFill/>
                          </a:ln>
                          <a:solidFill>
                            <a:srgbClr val="000000"/>
                          </a:solidFill>
                          <a:effectLst/>
                          <a:uLnTx/>
                          <a:uFillTx/>
                          <a:latin typeface="+mn-lt"/>
                          <a:ea typeface="+mn-ea"/>
                          <a:cs typeface="+mn-cs"/>
                        </a:rPr>
                        <a:t>[all tiers]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Council tax collection rates </a:t>
                      </a:r>
                      <a:r>
                        <a:rPr kumimoji="0" lang="en-GB" sz="1100" b="0" i="1" u="none" strike="noStrike" kern="1200" cap="none" spc="0" normalizeH="0" baseline="0" noProof="0">
                          <a:ln>
                            <a:noFill/>
                          </a:ln>
                          <a:solidFill>
                            <a:srgbClr val="000000"/>
                          </a:solidFill>
                          <a:effectLst/>
                          <a:uLnTx/>
                          <a:uFillTx/>
                          <a:latin typeface="+mn-lt"/>
                          <a:ea typeface="+mn-ea"/>
                          <a:cs typeface="+mn-cs"/>
                        </a:rPr>
                        <a:t>[lower tier, unitary authorities, London and metropolitan boroughs]</a:t>
                      </a:r>
                      <a:endParaRPr lang="en-GB" sz="1100" b="1"/>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99885949"/>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Non-domestic rates collection rates </a:t>
                      </a:r>
                      <a:r>
                        <a:rPr kumimoji="0" lang="en-GB" sz="1100" b="0" i="1" u="none" strike="noStrike" kern="1200" cap="none" spc="0" normalizeH="0" baseline="0" noProof="0">
                          <a:ln>
                            <a:noFill/>
                          </a:ln>
                          <a:solidFill>
                            <a:srgbClr val="000000"/>
                          </a:solidFill>
                          <a:effectLst/>
                          <a:uLnTx/>
                          <a:uFillTx/>
                          <a:latin typeface="+mn-lt"/>
                          <a:ea typeface="+mn-ea"/>
                          <a:cs typeface="+mn-cs"/>
                        </a:rPr>
                        <a:t>[lower tier, unitary authorities, London boroughs and metropolitan boroughs]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244675307"/>
                  </a:ext>
                </a:extLst>
              </a:tr>
            </a:tbl>
          </a:graphicData>
        </a:graphic>
      </p:graphicFrame>
      <p:graphicFrame>
        <p:nvGraphicFramePr>
          <p:cNvPr id="10" name="Table 27">
            <a:extLst>
              <a:ext uri="{FF2B5EF4-FFF2-40B4-BE49-F238E27FC236}">
                <a16:creationId xmlns:a16="http://schemas.microsoft.com/office/drawing/2014/main" id="{56166F0E-257A-0F6E-BA73-5486E2687F54}"/>
              </a:ext>
            </a:extLst>
          </p:cNvPr>
          <p:cNvGraphicFramePr>
            <a:graphicFrameLocks noGrp="1"/>
          </p:cNvGraphicFramePr>
          <p:nvPr/>
        </p:nvGraphicFramePr>
        <p:xfrm>
          <a:off x="7618386" y="6368462"/>
          <a:ext cx="4394620" cy="396240"/>
        </p:xfrm>
        <a:graphic>
          <a:graphicData uri="http://schemas.openxmlformats.org/drawingml/2006/table">
            <a:tbl>
              <a:tblPr firstRow="1" bandRow="1">
                <a:tableStyleId>{5C22544A-7EE6-4342-B048-85BDC9FD1C3A}</a:tableStyleId>
              </a:tblPr>
              <a:tblGrid>
                <a:gridCol w="1098655">
                  <a:extLst>
                    <a:ext uri="{9D8B030D-6E8A-4147-A177-3AD203B41FA5}">
                      <a16:colId xmlns:a16="http://schemas.microsoft.com/office/drawing/2014/main" val="469553956"/>
                    </a:ext>
                  </a:extLst>
                </a:gridCol>
                <a:gridCol w="1098655">
                  <a:extLst>
                    <a:ext uri="{9D8B030D-6E8A-4147-A177-3AD203B41FA5}">
                      <a16:colId xmlns:a16="http://schemas.microsoft.com/office/drawing/2014/main" val="878165204"/>
                    </a:ext>
                  </a:extLst>
                </a:gridCol>
                <a:gridCol w="1098655">
                  <a:extLst>
                    <a:ext uri="{9D8B030D-6E8A-4147-A177-3AD203B41FA5}">
                      <a16:colId xmlns:a16="http://schemas.microsoft.com/office/drawing/2014/main" val="3434810030"/>
                    </a:ext>
                  </a:extLst>
                </a:gridCol>
                <a:gridCol w="1098655">
                  <a:extLst>
                    <a:ext uri="{9D8B030D-6E8A-4147-A177-3AD203B41FA5}">
                      <a16:colId xmlns:a16="http://schemas.microsoft.com/office/drawing/2014/main" val="4177305577"/>
                    </a:ext>
                  </a:extLst>
                </a:gridCol>
              </a:tblGrid>
              <a:tr h="3049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Currently reported</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In development for reporting</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Not reported</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a:solidFill>
                            <a:schemeClr val="tx1"/>
                          </a:solidFill>
                        </a:rPr>
                        <a:t>N/A</a:t>
                      </a:r>
                    </a:p>
                  </a:txBody>
                  <a:tcPr>
                    <a:solidFill>
                      <a:srgbClr val="D9D9D9"/>
                    </a:solidFill>
                  </a:tcPr>
                </a:tc>
                <a:extLst>
                  <a:ext uri="{0D108BD9-81ED-4DB2-BD59-A6C34878D82A}">
                    <a16:rowId xmlns:a16="http://schemas.microsoft.com/office/drawing/2014/main" val="2544955544"/>
                  </a:ext>
                </a:extLst>
              </a:tr>
            </a:tbl>
          </a:graphicData>
        </a:graphic>
      </p:graphicFrame>
      <p:graphicFrame>
        <p:nvGraphicFramePr>
          <p:cNvPr id="12" name="Table 26">
            <a:extLst>
              <a:ext uri="{FF2B5EF4-FFF2-40B4-BE49-F238E27FC236}">
                <a16:creationId xmlns:a16="http://schemas.microsoft.com/office/drawing/2014/main" id="{8B56CE57-A410-E19E-D60E-18239C5F16B4}"/>
              </a:ext>
            </a:extLst>
          </p:cNvPr>
          <p:cNvGraphicFramePr>
            <a:graphicFrameLocks noGrp="1"/>
          </p:cNvGraphicFramePr>
          <p:nvPr>
            <p:extLst>
              <p:ext uri="{D42A27DB-BD31-4B8C-83A1-F6EECF244321}">
                <p14:modId xmlns:p14="http://schemas.microsoft.com/office/powerpoint/2010/main" val="1328750139"/>
              </p:ext>
            </p:extLst>
          </p:nvPr>
        </p:nvGraphicFramePr>
        <p:xfrm>
          <a:off x="5527209" y="2314752"/>
          <a:ext cx="2063511" cy="3520440"/>
        </p:xfrm>
        <a:graphic>
          <a:graphicData uri="http://schemas.openxmlformats.org/drawingml/2006/table">
            <a:tbl>
              <a:tblPr firstRow="1" bandRow="1">
                <a:tableStyleId>{D7AC3CCA-C797-4891-BE02-D94E43425B78}</a:tableStyleId>
              </a:tblPr>
              <a:tblGrid>
                <a:gridCol w="2063511">
                  <a:extLst>
                    <a:ext uri="{9D8B030D-6E8A-4147-A177-3AD203B41FA5}">
                      <a16:colId xmlns:a16="http://schemas.microsoft.com/office/drawing/2014/main" val="3903564291"/>
                    </a:ext>
                  </a:extLst>
                </a:gridCol>
              </a:tblGrid>
              <a:tr h="2990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major planning applications decided on time </a:t>
                      </a:r>
                      <a:r>
                        <a:rPr kumimoji="0" lang="en-GB" sz="1100" b="0" i="1" u="none" strike="noStrike" kern="1200" cap="none" spc="0" normalizeH="0" baseline="0" noProof="0">
                          <a:ln>
                            <a:noFill/>
                          </a:ln>
                          <a:solidFill>
                            <a:srgbClr val="000000"/>
                          </a:solidFill>
                          <a:effectLst/>
                          <a:uLnTx/>
                          <a:uFillTx/>
                          <a:latin typeface="+mn-lt"/>
                          <a:ea typeface="+mn-ea"/>
                          <a:cs typeface="+mn-cs"/>
                        </a:rPr>
                        <a:t>(district matters)</a:t>
                      </a:r>
                    </a:p>
                  </a:txBody>
                  <a:tcPr marL="0" marR="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15002399"/>
                  </a:ext>
                </a:extLst>
              </a:tr>
              <a:tr h="2990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major planning applications decided on time </a:t>
                      </a:r>
                      <a:r>
                        <a:rPr kumimoji="0" lang="en-GB" sz="1100" b="0" i="1" u="none" strike="noStrike" kern="1200" cap="none" spc="0" normalizeH="0" baseline="0" noProof="0">
                          <a:ln>
                            <a:noFill/>
                          </a:ln>
                          <a:solidFill>
                            <a:srgbClr val="000000"/>
                          </a:solidFill>
                          <a:effectLst/>
                          <a:uLnTx/>
                          <a:uFillTx/>
                          <a:latin typeface="+mn-lt"/>
                          <a:ea typeface="+mn-ea"/>
                          <a:cs typeface="+mn-cs"/>
                        </a:rPr>
                        <a:t>(County) </a:t>
                      </a:r>
                    </a:p>
                  </a:txBody>
                  <a:tcPr marL="0" marR="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99885949"/>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non-major planning applications decided on time </a:t>
                      </a:r>
                      <a:r>
                        <a:rPr kumimoji="0" lang="en-GB" sz="1100" b="0" i="1" u="none" strike="noStrike" kern="1200" cap="none" spc="0" normalizeH="0" baseline="0" noProof="0">
                          <a:ln>
                            <a:noFill/>
                          </a:ln>
                          <a:solidFill>
                            <a:srgbClr val="000000"/>
                          </a:solidFill>
                          <a:effectLst/>
                          <a:uLnTx/>
                          <a:uFillTx/>
                          <a:latin typeface="+mn-lt"/>
                          <a:ea typeface="+mn-ea"/>
                          <a:cs typeface="+mn-cs"/>
                        </a:rPr>
                        <a:t>(district matters)</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803663730"/>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major planning applications overturned on appeal </a:t>
                      </a:r>
                      <a:r>
                        <a:rPr kumimoji="0" lang="en-GB" sz="1100" b="0" i="1" u="none" strike="noStrike" kern="1200" cap="none" spc="0" normalizeH="0" baseline="0" noProof="0">
                          <a:ln>
                            <a:noFill/>
                          </a:ln>
                          <a:solidFill>
                            <a:srgbClr val="000000"/>
                          </a:solidFill>
                          <a:effectLst/>
                          <a:uLnTx/>
                          <a:uFillTx/>
                          <a:latin typeface="+mn-lt"/>
                          <a:ea typeface="+mn-ea"/>
                          <a:cs typeface="+mn-cs"/>
                        </a:rPr>
                        <a:t>(district matters) </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343119067"/>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major planning applications overturned on appeal </a:t>
                      </a:r>
                      <a:r>
                        <a:rPr kumimoji="0" lang="en-GB" sz="1100" b="0" i="1" u="none" strike="noStrike" kern="1200" cap="none" spc="0" normalizeH="0" baseline="0" noProof="0">
                          <a:ln>
                            <a:noFill/>
                          </a:ln>
                          <a:solidFill>
                            <a:srgbClr val="000000"/>
                          </a:solidFill>
                          <a:effectLst/>
                          <a:uLnTx/>
                          <a:uFillTx/>
                          <a:latin typeface="+mn-lt"/>
                          <a:ea typeface="+mn-ea"/>
                          <a:cs typeface="+mn-cs"/>
                        </a:rPr>
                        <a:t>(county matters) </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EA9"/>
                    </a:solidFill>
                  </a:tcPr>
                </a:tc>
                <a:extLst>
                  <a:ext uri="{0D108BD9-81ED-4DB2-BD59-A6C34878D82A}">
                    <a16:rowId xmlns:a16="http://schemas.microsoft.com/office/drawing/2014/main" val="350288828"/>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non-major planning applications overturned on appeal </a:t>
                      </a:r>
                      <a:r>
                        <a:rPr kumimoji="0" lang="en-GB" sz="1100" b="0" i="1" u="none" strike="noStrike" kern="1200" cap="none" spc="0" normalizeH="0" baseline="0" noProof="0">
                          <a:ln>
                            <a:noFill/>
                          </a:ln>
                          <a:solidFill>
                            <a:srgbClr val="000000"/>
                          </a:solidFill>
                          <a:effectLst/>
                          <a:uLnTx/>
                          <a:uFillTx/>
                          <a:latin typeface="+mn-lt"/>
                          <a:ea typeface="+mn-ea"/>
                          <a:cs typeface="+mn-cs"/>
                        </a:rPr>
                        <a:t>(district) </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244675307"/>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Date when a Local Plan was formally adopted by an authority </a:t>
                      </a:r>
                      <a:r>
                        <a:rPr kumimoji="0" lang="en-GB" sz="1100" b="0" i="1" u="none" strike="noStrike" kern="1200" cap="none" spc="0" normalizeH="0" baseline="0" noProof="0">
                          <a:ln>
                            <a:noFill/>
                          </a:ln>
                          <a:solidFill>
                            <a:srgbClr val="000000"/>
                          </a:solidFill>
                          <a:effectLst/>
                          <a:uLnTx/>
                          <a:uFillTx/>
                          <a:latin typeface="+mn-lt"/>
                          <a:ea typeface="+mn-ea"/>
                          <a:cs typeface="+mn-cs"/>
                        </a:rPr>
                        <a:t>(lower tier)</a:t>
                      </a: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217004036"/>
                  </a:ext>
                </a:extLst>
              </a:tr>
            </a:tbl>
          </a:graphicData>
        </a:graphic>
      </p:graphicFrame>
      <p:graphicFrame>
        <p:nvGraphicFramePr>
          <p:cNvPr id="13" name="Table 12">
            <a:extLst>
              <a:ext uri="{FF2B5EF4-FFF2-40B4-BE49-F238E27FC236}">
                <a16:creationId xmlns:a16="http://schemas.microsoft.com/office/drawing/2014/main" id="{9B84F358-83BE-4AD3-6CDB-7A89CC9951EF}"/>
              </a:ext>
            </a:extLst>
          </p:cNvPr>
          <p:cNvGraphicFramePr>
            <a:graphicFrameLocks noGrp="1"/>
          </p:cNvGraphicFramePr>
          <p:nvPr/>
        </p:nvGraphicFramePr>
        <p:xfrm>
          <a:off x="10030301" y="2377440"/>
          <a:ext cx="2114338" cy="2103120"/>
        </p:xfrm>
        <a:graphic>
          <a:graphicData uri="http://schemas.openxmlformats.org/drawingml/2006/table">
            <a:tbl>
              <a:tblPr firstRow="1" bandRow="1">
                <a:tableStyleId>{D7AC3CCA-C797-4891-BE02-D94E43425B78}</a:tableStyleId>
              </a:tblPr>
              <a:tblGrid>
                <a:gridCol w="2114338">
                  <a:extLst>
                    <a:ext uri="{9D8B030D-6E8A-4147-A177-3AD203B41FA5}">
                      <a16:colId xmlns:a16="http://schemas.microsoft.com/office/drawing/2014/main" val="3903564291"/>
                    </a:ext>
                  </a:extLst>
                </a:gridCol>
              </a:tblGrid>
              <a:tr h="33846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incidents per 1,000 people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fixed penalty notices issued per incident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fixed penalty notices issued per 1,000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fixed penalty notices percent 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fixed penalty notices paid per incidents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Fly-tipping enforcement actions per incident</a:t>
                      </a:r>
                      <a:endParaRPr kumimoji="0" lang="en-GB" sz="1100" b="0" i="1" u="none" strike="noStrike" kern="1200" cap="none" spc="0" normalizeH="0" baseline="0" noProof="0">
                        <a:ln>
                          <a:noFill/>
                        </a:ln>
                        <a:solidFill>
                          <a:srgbClr val="000000"/>
                        </a:solidFill>
                        <a:effectLst/>
                        <a:uLnTx/>
                        <a:uFillTx/>
                        <a:latin typeface="Calibri"/>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99885949"/>
                  </a:ext>
                </a:extLst>
              </a:tr>
            </a:tbl>
          </a:graphicData>
        </a:graphic>
      </p:graphicFrame>
      <p:graphicFrame>
        <p:nvGraphicFramePr>
          <p:cNvPr id="36" name="Table 26">
            <a:extLst>
              <a:ext uri="{FF2B5EF4-FFF2-40B4-BE49-F238E27FC236}">
                <a16:creationId xmlns:a16="http://schemas.microsoft.com/office/drawing/2014/main" id="{B55AE82F-59D4-8346-1104-2095BDD2DF32}"/>
              </a:ext>
            </a:extLst>
          </p:cNvPr>
          <p:cNvGraphicFramePr>
            <a:graphicFrameLocks noGrp="1"/>
          </p:cNvGraphicFramePr>
          <p:nvPr>
            <p:extLst>
              <p:ext uri="{D42A27DB-BD31-4B8C-83A1-F6EECF244321}">
                <p14:modId xmlns:p14="http://schemas.microsoft.com/office/powerpoint/2010/main" val="4123713464"/>
              </p:ext>
            </p:extLst>
          </p:nvPr>
        </p:nvGraphicFramePr>
        <p:xfrm>
          <a:off x="7760199" y="2314752"/>
          <a:ext cx="2122510" cy="2788920"/>
        </p:xfrm>
        <a:graphic>
          <a:graphicData uri="http://schemas.openxmlformats.org/drawingml/2006/table">
            <a:tbl>
              <a:tblPr firstRow="1" bandRow="1">
                <a:tableStyleId>{D7AC3CCA-C797-4891-BE02-D94E43425B78}</a:tableStyleId>
              </a:tblPr>
              <a:tblGrid>
                <a:gridCol w="2122510">
                  <a:extLst>
                    <a:ext uri="{9D8B030D-6E8A-4147-A177-3AD203B41FA5}">
                      <a16:colId xmlns:a16="http://schemas.microsoft.com/office/drawing/2014/main" val="3903564291"/>
                    </a:ext>
                  </a:extLst>
                </a:gridCol>
              </a:tblGrid>
              <a:tr h="2990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local authority A roads considered for maintenance </a:t>
                      </a:r>
                      <a:r>
                        <a:rPr kumimoji="0" lang="en-GB" sz="1100" b="0" i="1" u="none" strike="noStrike" kern="1200" cap="none" spc="0" normalizeH="0" baseline="0" noProof="0">
                          <a:ln>
                            <a:noFill/>
                          </a:ln>
                          <a:solidFill>
                            <a:srgbClr val="000000"/>
                          </a:solidFill>
                          <a:effectLst/>
                          <a:uLnTx/>
                          <a:uFillTx/>
                          <a:latin typeface="+mn-lt"/>
                          <a:ea typeface="+mn-ea"/>
                          <a:cs typeface="+mn-cs"/>
                        </a:rPr>
                        <a:t>[upper tier below MCAs, unitary authorities, London and metropolitan boroughs] </a:t>
                      </a:r>
                    </a:p>
                  </a:txBody>
                  <a:tcPr marL="45720" marR="457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6C4"/>
                    </a:solidFill>
                  </a:tcPr>
                </a:tc>
                <a:extLst>
                  <a:ext uri="{0D108BD9-81ED-4DB2-BD59-A6C34878D82A}">
                    <a16:rowId xmlns:a16="http://schemas.microsoft.com/office/drawing/2014/main" val="815002399"/>
                  </a:ext>
                </a:extLst>
              </a:tr>
              <a:tr h="2990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Percentage of local authority B and C roads considered for maintenance </a:t>
                      </a:r>
                      <a:r>
                        <a:rPr kumimoji="0" lang="en-GB" sz="1100" b="0" i="1" u="none" strike="noStrike" kern="1200" cap="none" spc="0" normalizeH="0" baseline="0" noProof="0">
                          <a:ln>
                            <a:noFill/>
                          </a:ln>
                          <a:solidFill>
                            <a:srgbClr val="000000"/>
                          </a:solidFill>
                          <a:effectLst/>
                          <a:uLnTx/>
                          <a:uFillTx/>
                          <a:latin typeface="+mn-lt"/>
                          <a:ea typeface="+mn-ea"/>
                          <a:cs typeface="+mn-cs"/>
                        </a:rPr>
                        <a:t>[upper tier below MCAs, unitary authorities, London and metropolitan boroughs] </a:t>
                      </a:r>
                    </a:p>
                  </a:txBody>
                  <a:tcPr marL="45720" marR="457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D6C4"/>
                    </a:solidFill>
                  </a:tcPr>
                </a:tc>
                <a:extLst>
                  <a:ext uri="{0D108BD9-81ED-4DB2-BD59-A6C34878D82A}">
                    <a16:rowId xmlns:a16="http://schemas.microsoft.com/office/drawing/2014/main" val="2399885949"/>
                  </a:ext>
                </a:extLst>
              </a:tr>
              <a:tr h="361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Number of casualties in reported road traffic collisions per billion vehicle miles </a:t>
                      </a:r>
                      <a:r>
                        <a:rPr kumimoji="0" lang="en-GB" sz="1100" b="0" i="1" u="none" strike="noStrike" kern="1200" cap="none" spc="0" normalizeH="0" baseline="0" noProof="0">
                          <a:ln>
                            <a:noFill/>
                          </a:ln>
                          <a:solidFill>
                            <a:srgbClr val="000000"/>
                          </a:solidFill>
                          <a:effectLst/>
                          <a:uLnTx/>
                          <a:uFillTx/>
                          <a:latin typeface="+mn-lt"/>
                          <a:ea typeface="+mn-ea"/>
                          <a:cs typeface="+mn-cs"/>
                        </a:rPr>
                        <a:t>[upper tier below MCAs, unitary authorities, London and metropolitan boroughs] </a:t>
                      </a:r>
                      <a:endParaRPr kumimoji="0" lang="en-GB" sz="1100" b="1" i="1" u="none" strike="noStrike" kern="1200" cap="none" spc="0" normalizeH="0" baseline="0" noProof="0">
                        <a:ln>
                          <a:noFill/>
                        </a:ln>
                        <a:solidFill>
                          <a:srgbClr val="000000"/>
                        </a:solidFill>
                        <a:effectLst/>
                        <a:uLnTx/>
                        <a:uFillTx/>
                        <a:latin typeface="+mn-lt"/>
                        <a:ea typeface="+mn-ea"/>
                        <a:cs typeface="+mn-cs"/>
                      </a:endParaRPr>
                    </a:p>
                  </a:txBody>
                  <a:tcPr marL="45720" marR="457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EA9"/>
                    </a:solidFill>
                  </a:tcPr>
                </a:tc>
                <a:extLst>
                  <a:ext uri="{0D108BD9-81ED-4DB2-BD59-A6C34878D82A}">
                    <a16:rowId xmlns:a16="http://schemas.microsoft.com/office/drawing/2014/main" val="2803663730"/>
                  </a:ext>
                </a:extLst>
              </a:tr>
            </a:tbl>
          </a:graphicData>
        </a:graphic>
      </p:graphicFrame>
    </p:spTree>
    <p:extLst>
      <p:ext uri="{BB962C8B-B14F-4D97-AF65-F5344CB8AC3E}">
        <p14:creationId xmlns:p14="http://schemas.microsoft.com/office/powerpoint/2010/main" val="6301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6C8E7A9-04F3-5C4D-EE81-0C0503457900}"/>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Spotlight: OFLOG Measures</a:t>
            </a:r>
          </a:p>
        </p:txBody>
      </p:sp>
      <p:sp>
        <p:nvSpPr>
          <p:cNvPr id="5" name="TextBox 4">
            <a:extLst>
              <a:ext uri="{FF2B5EF4-FFF2-40B4-BE49-F238E27FC236}">
                <a16:creationId xmlns:a16="http://schemas.microsoft.com/office/drawing/2014/main" id="{B46BADAA-5171-39F1-51BA-12E3A35EDAA4}"/>
              </a:ext>
            </a:extLst>
          </p:cNvPr>
          <p:cNvSpPr txBox="1"/>
          <p:nvPr/>
        </p:nvSpPr>
        <p:spPr>
          <a:xfrm>
            <a:off x="896379" y="334797"/>
            <a:ext cx="10111931" cy="514092"/>
          </a:xfrm>
          <a:prstGeom prst="rect">
            <a:avLst/>
          </a:prstGeom>
          <a:noFill/>
        </p:spPr>
        <p:txBody>
          <a:bodyPr wrap="square" lIns="0" tIns="0" rIns="0" bIns="0" rtlCol="0">
            <a:noAutofit/>
          </a:bodyPr>
          <a:lstStyle/>
          <a:p>
            <a:pPr algn="l">
              <a:spcAft>
                <a:spcPts val="1134"/>
              </a:spcAft>
            </a:pPr>
            <a:r>
              <a:rPr lang="en-GB" sz="1600" b="1"/>
              <a:t>Areas proposed for development next (subject to change), measures underneath each to be confirmed for each area</a:t>
            </a:r>
          </a:p>
        </p:txBody>
      </p:sp>
      <p:sp>
        <p:nvSpPr>
          <p:cNvPr id="6" name="Rectangle: Rounded Corners 5">
            <a:extLst>
              <a:ext uri="{FF2B5EF4-FFF2-40B4-BE49-F238E27FC236}">
                <a16:creationId xmlns:a16="http://schemas.microsoft.com/office/drawing/2014/main" id="{BB4FB745-5DC0-99C6-F4F2-5B44D8121F72}"/>
              </a:ext>
            </a:extLst>
          </p:cNvPr>
          <p:cNvSpPr/>
          <p:nvPr/>
        </p:nvSpPr>
        <p:spPr>
          <a:xfrm>
            <a:off x="877534" y="978056"/>
            <a:ext cx="2689419" cy="1265625"/>
          </a:xfrm>
          <a:prstGeom prst="roundRect">
            <a:avLst>
              <a:gd name="adj" fmla="val 4455"/>
            </a:avLst>
          </a:prstGeom>
          <a:solidFill>
            <a:schemeClr val="bg1">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0188A9F9-FF6C-AD4E-9A47-35A3EDB15BAA}"/>
              </a:ext>
            </a:extLst>
          </p:cNvPr>
          <p:cNvSpPr/>
          <p:nvPr/>
        </p:nvSpPr>
        <p:spPr>
          <a:xfrm>
            <a:off x="3644797" y="978057"/>
            <a:ext cx="2689419" cy="1265625"/>
          </a:xfrm>
          <a:prstGeom prst="roundRect">
            <a:avLst>
              <a:gd name="adj" fmla="val 4455"/>
            </a:avLst>
          </a:prstGeom>
          <a:solidFill>
            <a:schemeClr val="bg1">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C332515A-D8B7-9A19-A629-5E75956E4C0D}"/>
              </a:ext>
            </a:extLst>
          </p:cNvPr>
          <p:cNvSpPr/>
          <p:nvPr/>
        </p:nvSpPr>
        <p:spPr>
          <a:xfrm>
            <a:off x="9284970" y="971477"/>
            <a:ext cx="2689419" cy="1265625"/>
          </a:xfrm>
          <a:prstGeom prst="roundRect">
            <a:avLst>
              <a:gd name="adj" fmla="val 4455"/>
            </a:avLst>
          </a:prstGeom>
          <a:solidFill>
            <a:schemeClr val="bg1">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C7E5AE34-4BCD-BB1A-BB6C-1A575B27658E}"/>
              </a:ext>
            </a:extLst>
          </p:cNvPr>
          <p:cNvSpPr/>
          <p:nvPr/>
        </p:nvSpPr>
        <p:spPr>
          <a:xfrm>
            <a:off x="6474379" y="969552"/>
            <a:ext cx="2689419" cy="1265625"/>
          </a:xfrm>
          <a:prstGeom prst="roundRect">
            <a:avLst>
              <a:gd name="adj" fmla="val 4455"/>
            </a:avLst>
          </a:prstGeom>
          <a:solidFill>
            <a:schemeClr val="bg1">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48963F4-EAF7-BEE2-A64E-2D094FC3D7C9}"/>
              </a:ext>
            </a:extLst>
          </p:cNvPr>
          <p:cNvSpPr txBox="1"/>
          <p:nvPr/>
        </p:nvSpPr>
        <p:spPr>
          <a:xfrm>
            <a:off x="1163632" y="1364985"/>
            <a:ext cx="2050488" cy="1033499"/>
          </a:xfrm>
          <a:prstGeom prst="rect">
            <a:avLst/>
          </a:prstGeom>
          <a:noFill/>
        </p:spPr>
        <p:txBody>
          <a:bodyPr wrap="square" lIns="0" tIns="0" rIns="0" bIns="0" rtlCol="0">
            <a:noAutofit/>
          </a:bodyPr>
          <a:lstStyle/>
          <a:p>
            <a:pPr algn="ctr"/>
            <a:r>
              <a:rPr lang="en-GB" sz="1600" b="1" i="0" u="none" strike="noStrike" baseline="0">
                <a:solidFill>
                  <a:srgbClr val="000000"/>
                </a:solidFill>
              </a:rPr>
              <a:t>Childrens Soci</a:t>
            </a:r>
            <a:r>
              <a:rPr lang="en-GB" sz="1600" b="1">
                <a:solidFill>
                  <a:srgbClr val="000000"/>
                </a:solidFill>
              </a:rPr>
              <a:t>al Care</a:t>
            </a:r>
            <a:endParaRPr lang="en-GB" sz="1600" b="1" i="0" u="none" strike="noStrike" baseline="0">
              <a:solidFill>
                <a:srgbClr val="000000"/>
              </a:solidFill>
            </a:endParaRPr>
          </a:p>
          <a:p>
            <a:endParaRPr lang="en-GB" sz="1600" b="0" i="0" u="none" strike="noStrike" baseline="0">
              <a:solidFill>
                <a:srgbClr val="000000"/>
              </a:solidFill>
            </a:endParaRPr>
          </a:p>
          <a:p>
            <a:pPr algn="l">
              <a:spcAft>
                <a:spcPts val="1134"/>
              </a:spcAft>
            </a:pPr>
            <a:endParaRPr lang="en-GB" sz="1500"/>
          </a:p>
        </p:txBody>
      </p:sp>
      <p:sp>
        <p:nvSpPr>
          <p:cNvPr id="12" name="TextBox 11">
            <a:extLst>
              <a:ext uri="{FF2B5EF4-FFF2-40B4-BE49-F238E27FC236}">
                <a16:creationId xmlns:a16="http://schemas.microsoft.com/office/drawing/2014/main" id="{BD5934A3-178B-FD8D-4AD4-BA647463FF3D}"/>
              </a:ext>
            </a:extLst>
          </p:cNvPr>
          <p:cNvSpPr txBox="1"/>
          <p:nvPr/>
        </p:nvSpPr>
        <p:spPr>
          <a:xfrm>
            <a:off x="3964262" y="1304114"/>
            <a:ext cx="2050488" cy="1033499"/>
          </a:xfrm>
          <a:prstGeom prst="rect">
            <a:avLst/>
          </a:prstGeom>
          <a:noFill/>
        </p:spPr>
        <p:txBody>
          <a:bodyPr wrap="square" lIns="0" tIns="0" rIns="0" bIns="0" rtlCol="0">
            <a:noAutofit/>
          </a:bodyPr>
          <a:lstStyle/>
          <a:p>
            <a:pPr algn="ctr"/>
            <a:r>
              <a:rPr lang="en-GB" sz="1600" b="1" i="0" u="none" strike="noStrike" baseline="0">
                <a:solidFill>
                  <a:srgbClr val="000000"/>
                </a:solidFill>
              </a:rPr>
              <a:t>Homelessness and Rough Sleeping</a:t>
            </a:r>
          </a:p>
          <a:p>
            <a:endParaRPr lang="en-GB" sz="1600" b="0" i="0" u="none" strike="noStrike" baseline="0">
              <a:solidFill>
                <a:srgbClr val="000000"/>
              </a:solidFill>
            </a:endParaRPr>
          </a:p>
          <a:p>
            <a:pPr algn="l">
              <a:spcAft>
                <a:spcPts val="1134"/>
              </a:spcAft>
            </a:pPr>
            <a:endParaRPr lang="en-GB" sz="1500"/>
          </a:p>
        </p:txBody>
      </p:sp>
      <p:sp>
        <p:nvSpPr>
          <p:cNvPr id="13" name="TextBox 12">
            <a:extLst>
              <a:ext uri="{FF2B5EF4-FFF2-40B4-BE49-F238E27FC236}">
                <a16:creationId xmlns:a16="http://schemas.microsoft.com/office/drawing/2014/main" id="{C48C4F8F-825C-9473-77B4-9A1E6C94D025}"/>
              </a:ext>
            </a:extLst>
          </p:cNvPr>
          <p:cNvSpPr txBox="1"/>
          <p:nvPr/>
        </p:nvSpPr>
        <p:spPr>
          <a:xfrm>
            <a:off x="9604435" y="1304114"/>
            <a:ext cx="2050488" cy="1033499"/>
          </a:xfrm>
          <a:prstGeom prst="rect">
            <a:avLst/>
          </a:prstGeom>
          <a:noFill/>
        </p:spPr>
        <p:txBody>
          <a:bodyPr wrap="square" lIns="0" tIns="0" rIns="0" bIns="0" rtlCol="0">
            <a:noAutofit/>
          </a:bodyPr>
          <a:lstStyle/>
          <a:p>
            <a:pPr algn="ctr"/>
            <a:r>
              <a:rPr lang="en-GB" sz="1600" b="1" i="0" u="none" strike="noStrike" baseline="0">
                <a:solidFill>
                  <a:srgbClr val="000000"/>
                </a:solidFill>
              </a:rPr>
              <a:t>Youth Justice &amp; Accommodation</a:t>
            </a:r>
          </a:p>
          <a:p>
            <a:endParaRPr lang="en-GB" sz="1600" b="0" i="0" u="none" strike="noStrike" baseline="0">
              <a:solidFill>
                <a:srgbClr val="000000"/>
              </a:solidFill>
            </a:endParaRPr>
          </a:p>
          <a:p>
            <a:pPr algn="l">
              <a:spcAft>
                <a:spcPts val="1134"/>
              </a:spcAft>
            </a:pPr>
            <a:endParaRPr lang="en-GB" sz="1500"/>
          </a:p>
        </p:txBody>
      </p:sp>
      <p:sp>
        <p:nvSpPr>
          <p:cNvPr id="51" name="TextBox 50">
            <a:extLst>
              <a:ext uri="{FF2B5EF4-FFF2-40B4-BE49-F238E27FC236}">
                <a16:creationId xmlns:a16="http://schemas.microsoft.com/office/drawing/2014/main" id="{EA40D4F0-9572-28B3-DEED-68CA6B98A90B}"/>
              </a:ext>
            </a:extLst>
          </p:cNvPr>
          <p:cNvSpPr txBox="1"/>
          <p:nvPr/>
        </p:nvSpPr>
        <p:spPr>
          <a:xfrm>
            <a:off x="6801575" y="1364985"/>
            <a:ext cx="2050488" cy="1033499"/>
          </a:xfrm>
          <a:prstGeom prst="rect">
            <a:avLst/>
          </a:prstGeom>
          <a:noFill/>
        </p:spPr>
        <p:txBody>
          <a:bodyPr wrap="square" lIns="0" tIns="0" rIns="0" bIns="0" rtlCol="0">
            <a:noAutofit/>
          </a:bodyPr>
          <a:lstStyle/>
          <a:p>
            <a:pPr algn="ctr"/>
            <a:r>
              <a:rPr lang="en-GB" sz="1600" b="1" i="0" u="none" strike="noStrike" baseline="0">
                <a:solidFill>
                  <a:srgbClr val="000000"/>
                </a:solidFill>
              </a:rPr>
              <a:t>Public Health</a:t>
            </a:r>
          </a:p>
          <a:p>
            <a:endParaRPr lang="en-GB" sz="1600" b="0" i="0" u="none" strike="noStrike" baseline="0">
              <a:solidFill>
                <a:srgbClr val="000000"/>
              </a:solidFill>
            </a:endParaRPr>
          </a:p>
          <a:p>
            <a:pPr algn="l">
              <a:spcAft>
                <a:spcPts val="1134"/>
              </a:spcAft>
            </a:pPr>
            <a:endParaRPr lang="en-GB" sz="1500"/>
          </a:p>
        </p:txBody>
      </p:sp>
      <p:pic>
        <p:nvPicPr>
          <p:cNvPr id="52" name="Graphic 51" descr="Child with balloon with solid fill">
            <a:extLst>
              <a:ext uri="{FF2B5EF4-FFF2-40B4-BE49-F238E27FC236}">
                <a16:creationId xmlns:a16="http://schemas.microsoft.com/office/drawing/2014/main" id="{F2CC1516-8376-5431-40C7-53A9B8290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1676" y="1126299"/>
            <a:ext cx="914400" cy="914400"/>
          </a:xfrm>
          <a:prstGeom prst="rect">
            <a:avLst/>
          </a:prstGeom>
        </p:spPr>
      </p:pic>
      <p:pic>
        <p:nvPicPr>
          <p:cNvPr id="53" name="Graphic 52" descr="Heart with pulse with solid fill">
            <a:extLst>
              <a:ext uri="{FF2B5EF4-FFF2-40B4-BE49-F238E27FC236}">
                <a16:creationId xmlns:a16="http://schemas.microsoft.com/office/drawing/2014/main" id="{6B131D62-150B-CF13-784D-A15DFDCF57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1572" y="1075115"/>
            <a:ext cx="1040202" cy="1040202"/>
          </a:xfrm>
          <a:prstGeom prst="rect">
            <a:avLst/>
          </a:prstGeom>
        </p:spPr>
      </p:pic>
      <p:pic>
        <p:nvPicPr>
          <p:cNvPr id="54" name="Graphic 53" descr="Scales of justice with solid fill">
            <a:extLst>
              <a:ext uri="{FF2B5EF4-FFF2-40B4-BE49-F238E27FC236}">
                <a16:creationId xmlns:a16="http://schemas.microsoft.com/office/drawing/2014/main" id="{99D242C4-C4EE-8E3E-FBDA-D29CFDBF19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76793" y="1126299"/>
            <a:ext cx="914400" cy="914400"/>
          </a:xfrm>
          <a:prstGeom prst="rect">
            <a:avLst/>
          </a:prstGeom>
        </p:spPr>
      </p:pic>
      <p:pic>
        <p:nvPicPr>
          <p:cNvPr id="55" name="Graphic 54" descr="Sleep with solid fill">
            <a:extLst>
              <a:ext uri="{FF2B5EF4-FFF2-40B4-BE49-F238E27FC236}">
                <a16:creationId xmlns:a16="http://schemas.microsoft.com/office/drawing/2014/main" id="{26D71A63-62BC-F8F2-0091-79064FEC7F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85646" y="992373"/>
            <a:ext cx="1141698" cy="1141698"/>
          </a:xfrm>
          <a:prstGeom prst="rect">
            <a:avLst/>
          </a:prstGeom>
        </p:spPr>
      </p:pic>
      <p:sp>
        <p:nvSpPr>
          <p:cNvPr id="56" name="TextBox 55">
            <a:extLst>
              <a:ext uri="{FF2B5EF4-FFF2-40B4-BE49-F238E27FC236}">
                <a16:creationId xmlns:a16="http://schemas.microsoft.com/office/drawing/2014/main" id="{0949FCF9-C4E3-C900-33BC-A2A694A0C3CC}"/>
              </a:ext>
            </a:extLst>
          </p:cNvPr>
          <p:cNvSpPr txBox="1"/>
          <p:nvPr/>
        </p:nvSpPr>
        <p:spPr>
          <a:xfrm>
            <a:off x="896380" y="2459997"/>
            <a:ext cx="5758171" cy="514092"/>
          </a:xfrm>
          <a:prstGeom prst="rect">
            <a:avLst/>
          </a:prstGeom>
          <a:noFill/>
        </p:spPr>
        <p:txBody>
          <a:bodyPr wrap="square" lIns="0" tIns="0" rIns="0" bIns="0" rtlCol="0">
            <a:noAutofit/>
          </a:bodyPr>
          <a:lstStyle/>
          <a:p>
            <a:pPr>
              <a:spcAft>
                <a:spcPts val="1134"/>
              </a:spcAft>
            </a:pPr>
            <a:r>
              <a:rPr lang="en-GB" sz="1600" b="1"/>
              <a:t>Future areas for development:</a:t>
            </a:r>
          </a:p>
          <a:p>
            <a:pPr algn="l">
              <a:spcAft>
                <a:spcPts val="1134"/>
              </a:spcAft>
            </a:pPr>
            <a:endParaRPr lang="en-GB" sz="1600" b="1"/>
          </a:p>
        </p:txBody>
      </p:sp>
      <p:sp>
        <p:nvSpPr>
          <p:cNvPr id="57" name="Rectangle: Rounded Corners 56">
            <a:extLst>
              <a:ext uri="{FF2B5EF4-FFF2-40B4-BE49-F238E27FC236}">
                <a16:creationId xmlns:a16="http://schemas.microsoft.com/office/drawing/2014/main" id="{41E896B2-D410-ECB7-093E-FF12990749D1}"/>
              </a:ext>
            </a:extLst>
          </p:cNvPr>
          <p:cNvSpPr/>
          <p:nvPr/>
        </p:nvSpPr>
        <p:spPr>
          <a:xfrm>
            <a:off x="896380" y="2915306"/>
            <a:ext cx="6738151" cy="2844814"/>
          </a:xfrm>
          <a:prstGeom prst="roundRect">
            <a:avLst>
              <a:gd name="adj" fmla="val 4455"/>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FED8D749-DC34-A8EB-030E-AB5A2A67F6FA}"/>
              </a:ext>
            </a:extLst>
          </p:cNvPr>
          <p:cNvSpPr txBox="1"/>
          <p:nvPr/>
        </p:nvSpPr>
        <p:spPr>
          <a:xfrm>
            <a:off x="1253131" y="3150087"/>
            <a:ext cx="2790436" cy="1033499"/>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GB" sz="1600" b="0" i="0" u="none" strike="noStrike" baseline="0">
                <a:solidFill>
                  <a:srgbClr val="000000"/>
                </a:solidFill>
              </a:rPr>
              <a:t>Animal Welfare </a:t>
            </a:r>
          </a:p>
          <a:p>
            <a:pPr marL="285750" indent="-285750">
              <a:buFont typeface="Arial" panose="020B0604020202020204" pitchFamily="34" charset="0"/>
              <a:buChar char="•"/>
            </a:pPr>
            <a:r>
              <a:rPr lang="en-GB" sz="1600" b="0" i="0" u="none" strike="noStrike" baseline="0">
                <a:solidFill>
                  <a:srgbClr val="000000"/>
                </a:solidFill>
              </a:rPr>
              <a:t>Anti-Social Behaviour </a:t>
            </a:r>
          </a:p>
          <a:p>
            <a:pPr marL="285750" indent="-285750">
              <a:buFont typeface="Arial" panose="020B0604020202020204" pitchFamily="34" charset="0"/>
              <a:buChar char="•"/>
            </a:pPr>
            <a:r>
              <a:rPr lang="en-GB" sz="1600" b="0" i="0" u="none" strike="noStrike" baseline="0">
                <a:solidFill>
                  <a:srgbClr val="000000"/>
                </a:solidFill>
              </a:rPr>
              <a:t>Asylum Services </a:t>
            </a:r>
          </a:p>
          <a:p>
            <a:pPr marL="285750" indent="-285750">
              <a:buFont typeface="Arial" panose="020B0604020202020204" pitchFamily="34" charset="0"/>
              <a:buChar char="•"/>
            </a:pPr>
            <a:r>
              <a:rPr lang="en-GB" sz="1600" b="0" i="0" u="none" strike="noStrike" baseline="0">
                <a:solidFill>
                  <a:srgbClr val="000000"/>
                </a:solidFill>
              </a:rPr>
              <a:t>Climate Change Mitigation and Adaptation </a:t>
            </a:r>
          </a:p>
          <a:p>
            <a:pPr marL="285750" indent="-285750">
              <a:buFont typeface="Arial" panose="020B0604020202020204" pitchFamily="34" charset="0"/>
              <a:buChar char="•"/>
            </a:pPr>
            <a:r>
              <a:rPr lang="en-GB" sz="1600" b="0" i="0" u="none" strike="noStrike" baseline="0">
                <a:solidFill>
                  <a:srgbClr val="000000"/>
                </a:solidFill>
              </a:rPr>
              <a:t>Early Years </a:t>
            </a:r>
          </a:p>
          <a:p>
            <a:pPr marL="285750" indent="-285750">
              <a:buFont typeface="Arial" panose="020B0604020202020204" pitchFamily="34" charset="0"/>
              <a:buChar char="•"/>
            </a:pPr>
            <a:r>
              <a:rPr lang="en-GB" sz="1600" b="0" i="0" u="none" strike="noStrike" baseline="0">
                <a:solidFill>
                  <a:srgbClr val="000000"/>
                </a:solidFill>
              </a:rPr>
              <a:t>Employment Rate </a:t>
            </a:r>
          </a:p>
          <a:p>
            <a:pPr marL="285750" indent="-285750">
              <a:buFont typeface="Arial" panose="020B0604020202020204" pitchFamily="34" charset="0"/>
              <a:buChar char="•"/>
            </a:pPr>
            <a:r>
              <a:rPr lang="en-GB" sz="1600" b="0" i="0" u="none" strike="noStrike" baseline="0">
                <a:solidFill>
                  <a:srgbClr val="000000"/>
                </a:solidFill>
              </a:rPr>
              <a:t>Environment </a:t>
            </a:r>
          </a:p>
          <a:p>
            <a:pPr marL="285750" indent="-285750">
              <a:buFont typeface="Arial" panose="020B0604020202020204" pitchFamily="34" charset="0"/>
              <a:buChar char="•"/>
            </a:pPr>
            <a:r>
              <a:rPr lang="en-GB" sz="1600">
                <a:solidFill>
                  <a:srgbClr val="000000"/>
                </a:solidFill>
              </a:rPr>
              <a:t>Housing</a:t>
            </a:r>
          </a:p>
          <a:p>
            <a:pPr marL="285750" indent="-285750">
              <a:buFont typeface="Arial" panose="020B0604020202020204" pitchFamily="34" charset="0"/>
              <a:buChar char="•"/>
            </a:pPr>
            <a:r>
              <a:rPr lang="en-GB" sz="1600" b="0" i="0" u="none" strike="noStrike" baseline="0">
                <a:solidFill>
                  <a:srgbClr val="000000"/>
                </a:solidFill>
              </a:rPr>
              <a:t>Neighbourhood Crime</a:t>
            </a:r>
          </a:p>
          <a:p>
            <a:pPr marL="285750" indent="-285750">
              <a:buFont typeface="Arial" panose="020B0604020202020204" pitchFamily="34" charset="0"/>
              <a:buChar char="•"/>
            </a:pPr>
            <a:endParaRPr lang="en-GB" sz="1600" b="0" i="0" u="none" strike="noStrike" baseline="0">
              <a:solidFill>
                <a:srgbClr val="000000"/>
              </a:solidFill>
            </a:endParaRPr>
          </a:p>
          <a:p>
            <a:endParaRPr lang="en-GB" sz="1600" b="0" i="0" u="none" strike="noStrike" baseline="0">
              <a:solidFill>
                <a:srgbClr val="000000"/>
              </a:solidFill>
            </a:endParaRPr>
          </a:p>
          <a:p>
            <a:pPr algn="l">
              <a:spcAft>
                <a:spcPts val="1134"/>
              </a:spcAft>
            </a:pPr>
            <a:endParaRPr lang="en-GB" sz="1500"/>
          </a:p>
        </p:txBody>
      </p:sp>
      <p:sp>
        <p:nvSpPr>
          <p:cNvPr id="60" name="TextBox 59">
            <a:extLst>
              <a:ext uri="{FF2B5EF4-FFF2-40B4-BE49-F238E27FC236}">
                <a16:creationId xmlns:a16="http://schemas.microsoft.com/office/drawing/2014/main" id="{E02FAB62-AEFE-7350-3100-D3AFC0602C2B}"/>
              </a:ext>
            </a:extLst>
          </p:cNvPr>
          <p:cNvSpPr txBox="1"/>
          <p:nvPr/>
        </p:nvSpPr>
        <p:spPr>
          <a:xfrm>
            <a:off x="4220706" y="3150087"/>
            <a:ext cx="3165800" cy="218157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GB" sz="1600" b="0" i="0" u="none" strike="noStrike" baseline="0">
                <a:solidFill>
                  <a:srgbClr val="000000"/>
                </a:solidFill>
              </a:rPr>
              <a:t>Parks and Green Spaces</a:t>
            </a:r>
          </a:p>
          <a:p>
            <a:pPr marL="285750" indent="-285750">
              <a:buFont typeface="Arial" panose="020B0604020202020204" pitchFamily="34" charset="0"/>
              <a:buChar char="•"/>
            </a:pPr>
            <a:r>
              <a:rPr lang="en-GB" sz="1600">
                <a:solidFill>
                  <a:srgbClr val="000000"/>
                </a:solidFill>
              </a:rPr>
              <a:t>Public Transport</a:t>
            </a:r>
          </a:p>
          <a:p>
            <a:pPr marL="285750" indent="-285750">
              <a:buFont typeface="Arial" panose="020B0604020202020204" pitchFamily="34" charset="0"/>
              <a:buChar char="•"/>
            </a:pPr>
            <a:r>
              <a:rPr lang="en-GB" sz="1600" b="0" i="0" u="none" strike="noStrike" baseline="0">
                <a:solidFill>
                  <a:srgbClr val="000000"/>
                </a:solidFill>
              </a:rPr>
              <a:t>Special Educational Needs and Disabilities (SEND)</a:t>
            </a:r>
          </a:p>
          <a:p>
            <a:pPr marL="285750" indent="-285750">
              <a:buFont typeface="Arial" panose="020B0604020202020204" pitchFamily="34" charset="0"/>
              <a:buChar char="•"/>
            </a:pPr>
            <a:r>
              <a:rPr lang="en-GB" sz="1600">
                <a:solidFill>
                  <a:srgbClr val="000000"/>
                </a:solidFill>
              </a:rPr>
              <a:t>Sport, Leisure &amp; Recreational Services (inc. Libraries)</a:t>
            </a:r>
          </a:p>
          <a:p>
            <a:pPr marL="285750" indent="-285750">
              <a:buFont typeface="Arial" panose="020B0604020202020204" pitchFamily="34" charset="0"/>
              <a:buChar char="•"/>
            </a:pPr>
            <a:r>
              <a:rPr lang="en-GB" sz="1600">
                <a:solidFill>
                  <a:srgbClr val="000000"/>
                </a:solidFill>
              </a:rPr>
              <a:t>Support Services for vulnerable people</a:t>
            </a:r>
            <a:endParaRPr lang="en-GB" sz="1600" b="0" i="0" u="none" strike="noStrike" baseline="0">
              <a:solidFill>
                <a:srgbClr val="000000"/>
              </a:solidFill>
            </a:endParaRPr>
          </a:p>
          <a:p>
            <a:endParaRPr lang="en-GB" sz="1400" b="0" i="0" u="none" strike="noStrike" baseline="0">
              <a:solidFill>
                <a:srgbClr val="000000"/>
              </a:solidFill>
            </a:endParaRPr>
          </a:p>
          <a:p>
            <a:pPr marL="285750" indent="-285750">
              <a:buFont typeface="Arial" panose="020B0604020202020204" pitchFamily="34" charset="0"/>
              <a:buChar char="•"/>
            </a:pPr>
            <a:endParaRPr lang="en-GB" sz="1400" b="0" i="0" u="none" strike="noStrike" baseline="0">
              <a:solidFill>
                <a:srgbClr val="000000"/>
              </a:solidFill>
            </a:endParaRPr>
          </a:p>
          <a:p>
            <a:pPr algn="l">
              <a:spcAft>
                <a:spcPts val="1134"/>
              </a:spcAft>
            </a:pPr>
            <a:endParaRPr lang="en-GB" sz="1500"/>
          </a:p>
        </p:txBody>
      </p:sp>
    </p:spTree>
    <p:extLst>
      <p:ext uri="{BB962C8B-B14F-4D97-AF65-F5344CB8AC3E}">
        <p14:creationId xmlns:p14="http://schemas.microsoft.com/office/powerpoint/2010/main" val="427547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1F2DC505-F16F-AA78-5028-8EE4AC6247E9}"/>
              </a:ext>
            </a:extLst>
          </p:cNvPr>
          <p:cNvSpPr/>
          <p:nvPr/>
        </p:nvSpPr>
        <p:spPr>
          <a:xfrm>
            <a:off x="6489817" y="5800150"/>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Rectangle: Rounded Corners 67">
            <a:extLst>
              <a:ext uri="{FF2B5EF4-FFF2-40B4-BE49-F238E27FC236}">
                <a16:creationId xmlns:a16="http://schemas.microsoft.com/office/drawing/2014/main" id="{DE6CFDA6-7C7D-8682-8B8C-A7B84C0F6B2C}"/>
              </a:ext>
            </a:extLst>
          </p:cNvPr>
          <p:cNvSpPr/>
          <p:nvPr/>
        </p:nvSpPr>
        <p:spPr>
          <a:xfrm>
            <a:off x="6489817" y="4666798"/>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Rectangle: Rounded Corners 68">
            <a:extLst>
              <a:ext uri="{FF2B5EF4-FFF2-40B4-BE49-F238E27FC236}">
                <a16:creationId xmlns:a16="http://schemas.microsoft.com/office/drawing/2014/main" id="{9F236271-A9F2-6E06-D0EE-2F6B2E4A5FE0}"/>
              </a:ext>
            </a:extLst>
          </p:cNvPr>
          <p:cNvSpPr/>
          <p:nvPr/>
        </p:nvSpPr>
        <p:spPr>
          <a:xfrm>
            <a:off x="6489817" y="3533446"/>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Rounded Corners 69">
            <a:extLst>
              <a:ext uri="{FF2B5EF4-FFF2-40B4-BE49-F238E27FC236}">
                <a16:creationId xmlns:a16="http://schemas.microsoft.com/office/drawing/2014/main" id="{2BF0D94E-9283-5FB9-6CB8-405D3A51B1E9}"/>
              </a:ext>
            </a:extLst>
          </p:cNvPr>
          <p:cNvSpPr/>
          <p:nvPr/>
        </p:nvSpPr>
        <p:spPr>
          <a:xfrm>
            <a:off x="6480924" y="2400094"/>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Rounded Corners 70">
            <a:extLst>
              <a:ext uri="{FF2B5EF4-FFF2-40B4-BE49-F238E27FC236}">
                <a16:creationId xmlns:a16="http://schemas.microsoft.com/office/drawing/2014/main" id="{532E35BE-1AD5-822B-7A13-53420F903B0B}"/>
              </a:ext>
            </a:extLst>
          </p:cNvPr>
          <p:cNvSpPr/>
          <p:nvPr/>
        </p:nvSpPr>
        <p:spPr>
          <a:xfrm>
            <a:off x="6470777" y="1270207"/>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ectangle: Rounded Corners 71">
            <a:extLst>
              <a:ext uri="{FF2B5EF4-FFF2-40B4-BE49-F238E27FC236}">
                <a16:creationId xmlns:a16="http://schemas.microsoft.com/office/drawing/2014/main" id="{0267BEF8-A1F3-8D67-2F0E-E805DCB629F8}"/>
              </a:ext>
            </a:extLst>
          </p:cNvPr>
          <p:cNvSpPr/>
          <p:nvPr/>
        </p:nvSpPr>
        <p:spPr>
          <a:xfrm>
            <a:off x="6470777" y="150376"/>
            <a:ext cx="1229425" cy="100896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rapezoid 6">
            <a:extLst>
              <a:ext uri="{FF2B5EF4-FFF2-40B4-BE49-F238E27FC236}">
                <a16:creationId xmlns:a16="http://schemas.microsoft.com/office/drawing/2014/main" id="{C605A734-E369-58C6-5935-E5033D674B1E}"/>
              </a:ext>
            </a:extLst>
          </p:cNvPr>
          <p:cNvSpPr/>
          <p:nvPr/>
        </p:nvSpPr>
        <p:spPr>
          <a:xfrm rot="16200000">
            <a:off x="7652357" y="435030"/>
            <a:ext cx="925456" cy="656802"/>
          </a:xfrm>
          <a:prstGeom prst="trapezoid">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24478A54-BF8D-5FD8-343C-515E2BA1B8D7}"/>
              </a:ext>
            </a:extLst>
          </p:cNvPr>
          <p:cNvSpPr/>
          <p:nvPr/>
        </p:nvSpPr>
        <p:spPr>
          <a:xfrm>
            <a:off x="8018400" y="150377"/>
            <a:ext cx="4021214" cy="6658739"/>
          </a:xfrm>
          <a:prstGeom prst="roundRect">
            <a:avLst>
              <a:gd name="adj" fmla="val 801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C1929EFB-C2BC-8C96-B621-5DCD8521C883}"/>
              </a:ext>
            </a:extLst>
          </p:cNvPr>
          <p:cNvSpPr/>
          <p:nvPr/>
        </p:nvSpPr>
        <p:spPr>
          <a:xfrm>
            <a:off x="876994" y="311993"/>
            <a:ext cx="5320282" cy="5029798"/>
          </a:xfrm>
          <a:prstGeom prst="roundRect">
            <a:avLst>
              <a:gd name="adj" fmla="val 3717"/>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4">
            <a:extLst>
              <a:ext uri="{FF2B5EF4-FFF2-40B4-BE49-F238E27FC236}">
                <a16:creationId xmlns:a16="http://schemas.microsoft.com/office/drawing/2014/main" id="{AECE5E4B-106F-AA30-771B-C765A374F514}"/>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j-ea"/>
                <a:cs typeface="+mj-cs"/>
              </a:rPr>
              <a:t>Spotlight: Highways</a:t>
            </a:r>
          </a:p>
        </p:txBody>
      </p:sp>
      <p:sp>
        <p:nvSpPr>
          <p:cNvPr id="14" name="TextBox 13">
            <a:extLst>
              <a:ext uri="{FF2B5EF4-FFF2-40B4-BE49-F238E27FC236}">
                <a16:creationId xmlns:a16="http://schemas.microsoft.com/office/drawing/2014/main" id="{0E1429E2-F962-700F-C726-F444E923C217}"/>
              </a:ext>
            </a:extLst>
          </p:cNvPr>
          <p:cNvSpPr txBox="1"/>
          <p:nvPr/>
        </p:nvSpPr>
        <p:spPr>
          <a:xfrm>
            <a:off x="1145778" y="986540"/>
            <a:ext cx="4766526" cy="42265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Essex has one of the largest and busiest road networks in the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The highways network is vital to keep the economy and productivity moving, as well as maintaining social growth and relations.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Our highways network also helps to address key policy areas, that are not often seen or recognised as a barrier for people, these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Decarbonisation: </a:t>
            </a:r>
            <a:r>
              <a:rPr kumimoji="0" lang="en-GB" sz="1200" b="0" i="0" u="none" strike="noStrike" kern="1200" cap="none" spc="0" normalizeH="0" baseline="0" noProof="0">
                <a:ln>
                  <a:noFill/>
                </a:ln>
                <a:solidFill>
                  <a:srgbClr val="000000"/>
                </a:solidFill>
                <a:effectLst/>
                <a:uLnTx/>
                <a:uFillTx/>
                <a:latin typeface="Calibri"/>
                <a:ea typeface="+mn-ea"/>
                <a:cs typeface="+mn-cs"/>
              </a:rPr>
              <a:t>Transport emissions remain high; there is a need for better infrastructure to support the move towards an increase in electric vehicles, and other sustainable transport modes for journeys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Inequalities: </a:t>
            </a:r>
            <a:r>
              <a:rPr lang="en-GB" sz="1200">
                <a:solidFill>
                  <a:srgbClr val="000000"/>
                </a:solidFill>
                <a:effectLst/>
                <a:latin typeface="Calibri" panose="020F0502020204030204" pitchFamily="34" charset="0"/>
                <a:ea typeface="Calibri" panose="020F0502020204030204" pitchFamily="34" charset="0"/>
              </a:rPr>
              <a:t>The Essex road network provides access to education, skills, and jobs for all. Communities are reliant on the network, and it’s important that these are inclusive and accessible for public use and need</a:t>
            </a:r>
            <a:r>
              <a:rPr lang="en-GB" sz="1200">
                <a:solidFill>
                  <a:srgbClr val="000000"/>
                </a:solidFill>
                <a:latin typeface="Calibri" panose="020F0502020204030204" pitchFamily="34" charset="0"/>
                <a:ea typeface="Calibri" panose="020F0502020204030204" pitchFamily="34" charset="0"/>
              </a:rPr>
              <a:t>;</a:t>
            </a:r>
            <a:endParaRPr lang="en-GB" sz="1200">
              <a:solidFill>
                <a:srgbClr val="000000"/>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Health and wellbeing: </a:t>
            </a:r>
            <a:r>
              <a:rPr kumimoji="0" lang="en-GB" sz="1200" b="0" i="0" u="none" strike="noStrike" kern="1200" cap="none" spc="0" normalizeH="0" baseline="0" noProof="0">
                <a:ln>
                  <a:noFill/>
                </a:ln>
                <a:solidFill>
                  <a:srgbClr val="000000"/>
                </a:solidFill>
                <a:effectLst/>
                <a:uLnTx/>
                <a:uFillTx/>
                <a:latin typeface="Calibri"/>
                <a:ea typeface="+mn-ea"/>
                <a:cs typeface="+mn-cs"/>
              </a:rPr>
              <a:t>Increased active travel to help support improved health outcomes and would contribute to reduce emissions. Nationally, road safety continues to be a key area, to reduce accidents and deaths on the highways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Housing and communities: </a:t>
            </a:r>
            <a:r>
              <a:rPr lang="en-GB" sz="1200">
                <a:solidFill>
                  <a:srgbClr val="000000"/>
                </a:solidFill>
                <a:effectLst/>
                <a:latin typeface="Calibri" panose="020F0502020204030204" pitchFamily="34" charset="0"/>
                <a:ea typeface="Times New Roman" panose="02020603050405020304" pitchFamily="18" charset="0"/>
              </a:rPr>
              <a:t>It’s important to ensure we help form</a:t>
            </a:r>
            <a:r>
              <a:rPr lang="en-GB" sz="1200" b="1">
                <a:solidFill>
                  <a:srgbClr val="000000"/>
                </a:solidFill>
                <a:effectLst/>
                <a:latin typeface="Calibri" panose="020F0502020204030204" pitchFamily="34" charset="0"/>
                <a:ea typeface="Times New Roman" panose="02020603050405020304" pitchFamily="18" charset="0"/>
              </a:rPr>
              <a:t> </a:t>
            </a:r>
            <a:r>
              <a:rPr lang="en-GB" sz="1200">
                <a:solidFill>
                  <a:srgbClr val="000000"/>
                </a:solidFill>
                <a:effectLst/>
                <a:latin typeface="Calibri" panose="020F0502020204030204" pitchFamily="34" charset="0"/>
                <a:ea typeface="Times New Roman" panose="02020603050405020304" pitchFamily="18" charset="0"/>
              </a:rPr>
              <a:t>sustainable and resilient communities with considered planning that enables sustainable, reliable and safe network including and active travel provisions;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Economic stability and growth: </a:t>
            </a:r>
            <a:r>
              <a:rPr kumimoji="0" lang="en-GB" sz="1200" b="0" i="0" u="none" strike="noStrike" kern="1200" cap="none" spc="0" normalizeH="0" baseline="0" noProof="0">
                <a:ln>
                  <a:noFill/>
                </a:ln>
                <a:solidFill>
                  <a:srgbClr val="000000"/>
                </a:solidFill>
                <a:effectLst/>
                <a:uLnTx/>
                <a:uFillTx/>
                <a:latin typeface="Calibri"/>
                <a:ea typeface="+mn-ea"/>
                <a:cs typeface="+mn-cs"/>
              </a:rPr>
              <a:t>Effective transport infrastructure and systems are vital for a successful economy across the UK, as well as supporting links to international trade.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A77F0F3A-FAB9-E565-1D78-D3550DF2EDE1}"/>
              </a:ext>
            </a:extLst>
          </p:cNvPr>
          <p:cNvSpPr txBox="1"/>
          <p:nvPr/>
        </p:nvSpPr>
        <p:spPr>
          <a:xfrm>
            <a:off x="10997040" y="2043234"/>
            <a:ext cx="829339" cy="31694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a:ea typeface="+mn-ea"/>
                <a:cs typeface="+mn-cs"/>
              </a:rPr>
              <a:t>Target score:</a:t>
            </a:r>
          </a:p>
        </p:txBody>
      </p:sp>
      <p:sp>
        <p:nvSpPr>
          <p:cNvPr id="44" name="Rectangle 43">
            <a:extLst>
              <a:ext uri="{FF2B5EF4-FFF2-40B4-BE49-F238E27FC236}">
                <a16:creationId xmlns:a16="http://schemas.microsoft.com/office/drawing/2014/main" id="{1D170067-7F3D-89E7-1BD1-423342C75891}"/>
              </a:ext>
            </a:extLst>
          </p:cNvPr>
          <p:cNvSpPr/>
          <p:nvPr/>
        </p:nvSpPr>
        <p:spPr>
          <a:xfrm>
            <a:off x="11143877" y="2261745"/>
            <a:ext cx="503346" cy="47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7AD26901-F81E-61DB-B67E-928134979144}"/>
              </a:ext>
            </a:extLst>
          </p:cNvPr>
          <p:cNvSpPr txBox="1"/>
          <p:nvPr/>
        </p:nvSpPr>
        <p:spPr>
          <a:xfrm>
            <a:off x="11064139" y="2269011"/>
            <a:ext cx="690027" cy="6033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a:ea typeface="+mn-ea"/>
                <a:cs typeface="+mn-cs"/>
              </a:rPr>
              <a:t>(3, 3)</a:t>
            </a:r>
          </a:p>
        </p:txBody>
      </p:sp>
      <p:pic>
        <p:nvPicPr>
          <p:cNvPr id="47" name="Picture 46">
            <a:extLst>
              <a:ext uri="{FF2B5EF4-FFF2-40B4-BE49-F238E27FC236}">
                <a16:creationId xmlns:a16="http://schemas.microsoft.com/office/drawing/2014/main" id="{0FF62B68-0DE8-8C68-B4A1-C64B52A98A63}"/>
              </a:ext>
            </a:extLst>
          </p:cNvPr>
          <p:cNvPicPr>
            <a:picLocks noChangeAspect="1"/>
          </p:cNvPicPr>
          <p:nvPr/>
        </p:nvPicPr>
        <p:blipFill>
          <a:blip r:embed="rId3"/>
          <a:stretch>
            <a:fillRect/>
          </a:stretch>
        </p:blipFill>
        <p:spPr>
          <a:xfrm>
            <a:off x="8413137" y="2026384"/>
            <a:ext cx="926643" cy="962375"/>
          </a:xfrm>
          <a:prstGeom prst="rect">
            <a:avLst/>
          </a:prstGeom>
        </p:spPr>
      </p:pic>
      <p:sp>
        <p:nvSpPr>
          <p:cNvPr id="49" name="TextBox 48">
            <a:extLst>
              <a:ext uri="{FF2B5EF4-FFF2-40B4-BE49-F238E27FC236}">
                <a16:creationId xmlns:a16="http://schemas.microsoft.com/office/drawing/2014/main" id="{0983FD61-3901-2CD7-E35E-0259F7E57E3F}"/>
              </a:ext>
            </a:extLst>
          </p:cNvPr>
          <p:cNvSpPr txBox="1"/>
          <p:nvPr/>
        </p:nvSpPr>
        <p:spPr>
          <a:xfrm rot="16200000">
            <a:off x="7809239" y="2340165"/>
            <a:ext cx="1035160" cy="19336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000" b="0" i="1" u="none" strike="noStrike" kern="1200" cap="none" spc="0" normalizeH="0" baseline="0" noProof="0">
                <a:ln>
                  <a:noFill/>
                </a:ln>
                <a:solidFill>
                  <a:srgbClr val="000000"/>
                </a:solidFill>
                <a:effectLst/>
                <a:uLnTx/>
                <a:uFillTx/>
                <a:latin typeface="Calibri"/>
                <a:ea typeface="+mn-ea"/>
                <a:cs typeface="+mn-cs"/>
              </a:rPr>
              <a:t>Probability</a:t>
            </a:r>
          </a:p>
        </p:txBody>
      </p:sp>
      <p:sp>
        <p:nvSpPr>
          <p:cNvPr id="50" name="TextBox 49">
            <a:extLst>
              <a:ext uri="{FF2B5EF4-FFF2-40B4-BE49-F238E27FC236}">
                <a16:creationId xmlns:a16="http://schemas.microsoft.com/office/drawing/2014/main" id="{AAAEEABB-2C4A-5AAC-15B6-9FD2C01E557F}"/>
              </a:ext>
            </a:extLst>
          </p:cNvPr>
          <p:cNvSpPr txBox="1"/>
          <p:nvPr/>
        </p:nvSpPr>
        <p:spPr>
          <a:xfrm>
            <a:off x="8649412" y="3016633"/>
            <a:ext cx="1035160" cy="19336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000" b="0" i="1" u="none" strike="noStrike" kern="1200" cap="none" spc="0" normalizeH="0" baseline="0" noProof="0">
                <a:ln>
                  <a:noFill/>
                </a:ln>
                <a:solidFill>
                  <a:srgbClr val="000000"/>
                </a:solidFill>
                <a:effectLst/>
                <a:uLnTx/>
                <a:uFillTx/>
                <a:latin typeface="Calibri"/>
                <a:ea typeface="+mn-ea"/>
                <a:cs typeface="+mn-cs"/>
              </a:rPr>
              <a:t>Impact</a:t>
            </a:r>
          </a:p>
        </p:txBody>
      </p:sp>
      <p:sp>
        <p:nvSpPr>
          <p:cNvPr id="51" name="Flowchart: Connector 50">
            <a:extLst>
              <a:ext uri="{FF2B5EF4-FFF2-40B4-BE49-F238E27FC236}">
                <a16:creationId xmlns:a16="http://schemas.microsoft.com/office/drawing/2014/main" id="{517729ED-8F9D-D481-44B2-E9E18154813E}"/>
              </a:ext>
            </a:extLst>
          </p:cNvPr>
          <p:cNvSpPr/>
          <p:nvPr/>
        </p:nvSpPr>
        <p:spPr>
          <a:xfrm>
            <a:off x="8937174" y="2316002"/>
            <a:ext cx="136522" cy="1360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row: Pentagon 5">
            <a:extLst>
              <a:ext uri="{FF2B5EF4-FFF2-40B4-BE49-F238E27FC236}">
                <a16:creationId xmlns:a16="http://schemas.microsoft.com/office/drawing/2014/main" id="{F6CC7072-BEFD-9708-96CD-FFB6D251AA52}"/>
              </a:ext>
            </a:extLst>
          </p:cNvPr>
          <p:cNvSpPr/>
          <p:nvPr/>
        </p:nvSpPr>
        <p:spPr>
          <a:xfrm>
            <a:off x="7786684" y="465452"/>
            <a:ext cx="656802" cy="59022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Graphic 7" descr="Warning with solid fill">
            <a:extLst>
              <a:ext uri="{FF2B5EF4-FFF2-40B4-BE49-F238E27FC236}">
                <a16:creationId xmlns:a16="http://schemas.microsoft.com/office/drawing/2014/main" id="{82FD25BC-88AC-B550-B482-AE6C0E96B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2474" y="500057"/>
            <a:ext cx="434170" cy="434170"/>
          </a:xfrm>
          <a:prstGeom prst="rect">
            <a:avLst/>
          </a:prstGeom>
        </p:spPr>
      </p:pic>
      <p:sp>
        <p:nvSpPr>
          <p:cNvPr id="10" name="TextBox 9">
            <a:extLst>
              <a:ext uri="{FF2B5EF4-FFF2-40B4-BE49-F238E27FC236}">
                <a16:creationId xmlns:a16="http://schemas.microsoft.com/office/drawing/2014/main" id="{F8C58CCF-404B-64D5-50DB-233AE282BF2A}"/>
              </a:ext>
            </a:extLst>
          </p:cNvPr>
          <p:cNvSpPr txBox="1"/>
          <p:nvPr/>
        </p:nvSpPr>
        <p:spPr>
          <a:xfrm>
            <a:off x="8461422" y="378454"/>
            <a:ext cx="3414225" cy="174100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Strategic Risk</a:t>
            </a:r>
            <a:r>
              <a:rPr kumimoji="0" lang="en-GB" sz="1500" b="0" i="0" u="none" strike="noStrike" kern="1200" cap="none" spc="0" normalizeH="0" baseline="0" noProof="0">
                <a:ln>
                  <a:noFill/>
                </a:ln>
                <a:solidFill>
                  <a:srgbClr val="000000"/>
                </a:solidFill>
                <a:effectLst/>
                <a:uLnTx/>
                <a:uFillTx/>
                <a:latin typeface="Calibri"/>
                <a:ea typeface="+mn-ea"/>
                <a:cs typeface="+mn-cs"/>
              </a:rPr>
              <a:t>: </a:t>
            </a:r>
            <a:r>
              <a:rPr kumimoji="0" lang="en-GB" sz="1400" b="1" i="0" u="none" strike="noStrike" kern="1200" cap="none" spc="0" normalizeH="0" baseline="0" noProof="0">
                <a:ln>
                  <a:noFill/>
                </a:ln>
                <a:solidFill>
                  <a:srgbClr val="000000"/>
                </a:solidFill>
                <a:effectLst/>
                <a:uLnTx/>
                <a:uFillTx/>
                <a:latin typeface="Calibri"/>
                <a:ea typeface="+mn-ea"/>
                <a:cs typeface="+mn-cs"/>
              </a:rPr>
              <a:t>SRR0098 </a:t>
            </a:r>
            <a:r>
              <a:rPr kumimoji="0" lang="en-GB" sz="1400" b="0" i="1" u="none" strike="noStrike" kern="1200" cap="none" spc="0" normalizeH="0" baseline="0" noProof="0">
                <a:ln>
                  <a:noFill/>
                </a:ln>
                <a:solidFill>
                  <a:srgbClr val="000000"/>
                </a:solidFill>
                <a:effectLst/>
                <a:uLnTx/>
                <a:uFillTx/>
                <a:latin typeface="Calibri"/>
                <a:ea typeface="+mn-ea"/>
                <a:cs typeface="+mn-cs"/>
              </a:rPr>
              <a:t>Tolerate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Highways Network: </a:t>
            </a:r>
            <a:r>
              <a:rPr kumimoji="0" lang="en-GB" sz="1100" b="0" i="0" u="none" strike="noStrike" kern="1200" cap="none" spc="0" normalizeH="0" baseline="0" noProof="0">
                <a:ln>
                  <a:noFill/>
                </a:ln>
                <a:solidFill>
                  <a:srgbClr val="000000"/>
                </a:solidFill>
                <a:effectLst/>
                <a:uLnTx/>
                <a:uFillTx/>
                <a:latin typeface="Calibri"/>
                <a:ea typeface="+mn-ea"/>
                <a:cs typeface="+mn-cs"/>
              </a:rPr>
              <a:t>Due to insufficient investment, extreme weather and inflationary increases in the cost of resource and materials, there is a risk of further deterioration to the highways network. This will result in public dissatisfaction and increased number of complaints, insurance claims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safety incidents</a:t>
            </a:r>
            <a:endParaRPr kumimoji="0" lang="en-GB" sz="1100" b="0" i="1"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D6C91C3A-9A86-0FF4-34F4-9C81D5CC5800}"/>
              </a:ext>
            </a:extLst>
          </p:cNvPr>
          <p:cNvSpPr txBox="1"/>
          <p:nvPr/>
        </p:nvSpPr>
        <p:spPr>
          <a:xfrm>
            <a:off x="9681211" y="2039813"/>
            <a:ext cx="1065455" cy="49569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Current risk score:</a:t>
            </a:r>
          </a:p>
        </p:txBody>
      </p:sp>
      <p:sp>
        <p:nvSpPr>
          <p:cNvPr id="43" name="Rectangle 42">
            <a:extLst>
              <a:ext uri="{FF2B5EF4-FFF2-40B4-BE49-F238E27FC236}">
                <a16:creationId xmlns:a16="http://schemas.microsoft.com/office/drawing/2014/main" id="{308B0338-ADF7-4732-5D27-8609547346C4}"/>
              </a:ext>
            </a:extLst>
          </p:cNvPr>
          <p:cNvSpPr/>
          <p:nvPr/>
        </p:nvSpPr>
        <p:spPr>
          <a:xfrm>
            <a:off x="9970729" y="2250401"/>
            <a:ext cx="503346" cy="47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B3686772-C34D-3569-8B39-7E1498532FE8}"/>
              </a:ext>
            </a:extLst>
          </p:cNvPr>
          <p:cNvSpPr txBox="1"/>
          <p:nvPr/>
        </p:nvSpPr>
        <p:spPr>
          <a:xfrm>
            <a:off x="9892997" y="2287659"/>
            <a:ext cx="690027" cy="6033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a:ea typeface="+mn-ea"/>
                <a:cs typeface="+mn-cs"/>
              </a:rPr>
              <a:t>(3, 3)</a:t>
            </a:r>
          </a:p>
        </p:txBody>
      </p:sp>
      <p:sp>
        <p:nvSpPr>
          <p:cNvPr id="16" name="TextBox 15">
            <a:extLst>
              <a:ext uri="{FF2B5EF4-FFF2-40B4-BE49-F238E27FC236}">
                <a16:creationId xmlns:a16="http://schemas.microsoft.com/office/drawing/2014/main" id="{F69A2545-1BB7-5F7F-2785-63C6CD907084}"/>
              </a:ext>
            </a:extLst>
          </p:cNvPr>
          <p:cNvSpPr txBox="1"/>
          <p:nvPr/>
        </p:nvSpPr>
        <p:spPr>
          <a:xfrm>
            <a:off x="8148277" y="3279851"/>
            <a:ext cx="3777575" cy="311360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050" b="1" i="1" u="none" strike="noStrike" kern="1200" cap="none" spc="0" normalizeH="0" baseline="0" noProof="0">
                <a:ln>
                  <a:noFill/>
                </a:ln>
                <a:solidFill>
                  <a:srgbClr val="000000"/>
                </a:solidFill>
                <a:effectLst/>
                <a:uLnTx/>
                <a:uFillTx/>
                <a:latin typeface="Calibri"/>
                <a:ea typeface="+mn-ea"/>
                <a:cs typeface="+mn-cs"/>
              </a:rPr>
              <a:t>October Status: In-progress: </a:t>
            </a:r>
            <a:r>
              <a:rPr kumimoji="0" lang="en-GB" sz="1050" b="0" i="0" u="none" strike="noStrike" kern="1200" cap="none" spc="0" normalizeH="0" baseline="0" noProof="0">
                <a:ln>
                  <a:noFill/>
                </a:ln>
                <a:solidFill>
                  <a:srgbClr val="000000"/>
                </a:solidFill>
                <a:effectLst/>
                <a:uLnTx/>
                <a:uFillTx/>
                <a:latin typeface="Calibri"/>
                <a:ea typeface="+mn-ea"/>
                <a:cs typeface="+mn-cs"/>
              </a:rPr>
              <a:t>Develop a long-term, sustainable investment strategy to arrest deterioration as current funding has been reduced over recent financial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A business case is being prepared for 2024/25, and this will be shared with Members via the budget setting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The new business case outlines the impacts of budgets remaining static, as well as levels of funding that may be required to slow down or prevent deterioration longer terms, for example, and extra £11m/annum targeted towards PR1 routes only would support maintaining condition on this strategic aspect of the network, over a 10-year period. </a:t>
            </a:r>
            <a:r>
              <a:rPr kumimoji="0" lang="en-GB" sz="1050" b="0" i="1" u="none" strike="noStrike" kern="1200" cap="none" spc="0" normalizeH="0" baseline="0" noProof="0">
                <a:ln>
                  <a:noFill/>
                </a:ln>
                <a:solidFill>
                  <a:srgbClr val="000000"/>
                </a:solidFill>
                <a:effectLst/>
                <a:uLnTx/>
                <a:uFillTx/>
                <a:latin typeface="Calibri"/>
                <a:ea typeface="+mn-ea"/>
                <a:cs typeface="+mn-cs"/>
              </a:rPr>
              <a:t>For subsidence sites, an element (c.£1.5m) of the existing capital budget has been ‘ring-fenced’ for dealing with subsidence sites. However, this only reduces capital spend on other carriageway maintenance treatments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sng" strike="noStrike" kern="1200" cap="none" spc="0" normalizeH="0" baseline="0" noProof="0">
                <a:ln>
                  <a:noFill/>
                </a:ln>
                <a:solidFill>
                  <a:srgbClr val="000000"/>
                </a:solidFill>
                <a:effectLst/>
                <a:uLnTx/>
                <a:uFillTx/>
                <a:latin typeface="Calibri"/>
                <a:ea typeface="+mn-ea"/>
                <a:cs typeface="+mn-cs"/>
              </a:rPr>
              <a:t>Annual Survey: </a:t>
            </a:r>
            <a:r>
              <a:rPr kumimoji="0" lang="en-GB" sz="1050" b="0" i="0" u="none" strike="noStrike" kern="1200" cap="none" spc="0" normalizeH="0" baseline="0" noProof="0">
                <a:ln>
                  <a:noFill/>
                </a:ln>
                <a:solidFill>
                  <a:srgbClr val="000000"/>
                </a:solidFill>
                <a:effectLst/>
                <a:uLnTx/>
                <a:uFillTx/>
                <a:latin typeface="Calibri"/>
                <a:ea typeface="+mn-ea"/>
                <a:cs typeface="+mn-cs"/>
              </a:rPr>
              <a:t>Continued annual survey to monitor situation. The current level of annual capital-based budget investment in carriageways continues to be held at ECCs £35.15m. This is significantly lower than the modelled deterioration annually of £85.4m (24/25 budget business case) and will not result in improvements to condition and will now see increasing deterioration annually. </a:t>
            </a:r>
            <a:r>
              <a:rPr kumimoji="0" lang="en-GB" sz="1050" b="1" i="1" u="none" strike="noStrike" kern="1200" cap="none" spc="0" normalizeH="0" baseline="0" noProof="0">
                <a:ln>
                  <a:noFill/>
                </a:ln>
                <a:solidFill>
                  <a:srgbClr val="000000"/>
                </a:solidFill>
                <a:effectLst/>
                <a:uLnTx/>
                <a:uFillTx/>
                <a:latin typeface="Calibri"/>
                <a:ea typeface="+mn-ea"/>
                <a:cs typeface="+mn-cs"/>
              </a:rPr>
              <a:t>Status:</a:t>
            </a:r>
            <a:r>
              <a:rPr kumimoji="0" lang="en-GB" sz="1050" b="0" i="1" u="none" strike="noStrike" kern="1200" cap="none" spc="0" normalizeH="0" baseline="0" noProof="0">
                <a:ln>
                  <a:noFill/>
                </a:ln>
                <a:solidFill>
                  <a:srgbClr val="000000"/>
                </a:solidFill>
                <a:effectLst/>
                <a:uLnTx/>
                <a:uFillTx/>
                <a:latin typeface="Calibri"/>
                <a:ea typeface="+mn-ea"/>
                <a:cs typeface="+mn-cs"/>
              </a:rPr>
              <a:t>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100" b="0" i="1"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3CCAA6A4-6316-5D1C-39A9-72793CE7DE3A}"/>
              </a:ext>
            </a:extLst>
          </p:cNvPr>
          <p:cNvSpPr/>
          <p:nvPr/>
        </p:nvSpPr>
        <p:spPr>
          <a:xfrm>
            <a:off x="10978382" y="1967229"/>
            <a:ext cx="829340" cy="87486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91C71684-E22D-5CF7-C4E2-4AA35592586A}"/>
              </a:ext>
            </a:extLst>
          </p:cNvPr>
          <p:cNvSpPr txBox="1"/>
          <p:nvPr/>
        </p:nvSpPr>
        <p:spPr>
          <a:xfrm>
            <a:off x="6589599" y="3519016"/>
            <a:ext cx="1012074" cy="51518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0000"/>
                </a:solidFill>
                <a:effectLst/>
                <a:uLnTx/>
                <a:uFillTx/>
                <a:latin typeface="Calibri"/>
                <a:ea typeface="+mn-ea"/>
                <a:cs typeface="+mn-cs"/>
              </a:rPr>
              <a:t>8.5bn miles</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Total motor vehicle mileage (2021)   </a:t>
            </a:r>
            <a:r>
              <a:rPr lang="en-GB" sz="700" i="1">
                <a:solidFill>
                  <a:srgbClr val="000000"/>
                </a:solidFill>
                <a:latin typeface="Calibri"/>
              </a:rPr>
              <a:t>Essex position 1/24</a:t>
            </a:r>
            <a:endParaRPr kumimoji="0" lang="en-GB" sz="700" b="0" i="1" u="none" strike="noStrike" kern="1200" cap="none" spc="0" normalizeH="0" baseline="0" noProof="0">
              <a:ln>
                <a:noFill/>
              </a:ln>
              <a:solidFill>
                <a:srgbClr val="000000"/>
              </a:solidFill>
              <a:effectLst/>
              <a:uLnTx/>
              <a:uFillTx/>
              <a:latin typeface="Calibri"/>
              <a:ea typeface="+mn-ea"/>
              <a:cs typeface="+mn-cs"/>
            </a:endParaRPr>
          </a:p>
        </p:txBody>
      </p:sp>
      <p:pic>
        <p:nvPicPr>
          <p:cNvPr id="73" name="Graphic 72" descr="Car with solid fill">
            <a:extLst>
              <a:ext uri="{FF2B5EF4-FFF2-40B4-BE49-F238E27FC236}">
                <a16:creationId xmlns:a16="http://schemas.microsoft.com/office/drawing/2014/main" id="{2E2C2D36-3C0F-77F3-2E99-02C395766E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8216" y="1270207"/>
            <a:ext cx="458940" cy="458940"/>
          </a:xfrm>
          <a:prstGeom prst="rect">
            <a:avLst/>
          </a:prstGeom>
        </p:spPr>
      </p:pic>
      <p:sp>
        <p:nvSpPr>
          <p:cNvPr id="74" name="Freeform 131">
            <a:extLst>
              <a:ext uri="{FF2B5EF4-FFF2-40B4-BE49-F238E27FC236}">
                <a16:creationId xmlns:a16="http://schemas.microsoft.com/office/drawing/2014/main" id="{3787D242-8CFC-5820-9D9F-6965F3322E41}"/>
              </a:ext>
            </a:extLst>
          </p:cNvPr>
          <p:cNvSpPr>
            <a:spLocks noEditPoints="1"/>
          </p:cNvSpPr>
          <p:nvPr/>
        </p:nvSpPr>
        <p:spPr bwMode="auto">
          <a:xfrm>
            <a:off x="6978341" y="208717"/>
            <a:ext cx="257735" cy="388044"/>
          </a:xfrm>
          <a:custGeom>
            <a:avLst/>
            <a:gdLst>
              <a:gd name="T0" fmla="*/ 201613 w 186"/>
              <a:gd name="T1" fmla="*/ 0 h 185"/>
              <a:gd name="T2" fmla="*/ 93663 w 186"/>
              <a:gd name="T3" fmla="*/ 0 h 185"/>
              <a:gd name="T4" fmla="*/ 0 w 186"/>
              <a:gd name="T5" fmla="*/ 293688 h 185"/>
              <a:gd name="T6" fmla="*/ 295275 w 186"/>
              <a:gd name="T7" fmla="*/ 293688 h 185"/>
              <a:gd name="T8" fmla="*/ 201613 w 186"/>
              <a:gd name="T9" fmla="*/ 0 h 185"/>
              <a:gd name="T10" fmla="*/ 166688 w 186"/>
              <a:gd name="T11" fmla="*/ 273050 h 185"/>
              <a:gd name="T12" fmla="*/ 128588 w 186"/>
              <a:gd name="T13" fmla="*/ 273050 h 185"/>
              <a:gd name="T14" fmla="*/ 128588 w 186"/>
              <a:gd name="T15" fmla="*/ 220663 h 185"/>
              <a:gd name="T16" fmla="*/ 166688 w 186"/>
              <a:gd name="T17" fmla="*/ 220663 h 185"/>
              <a:gd name="T18" fmla="*/ 166688 w 186"/>
              <a:gd name="T19" fmla="*/ 273050 h 185"/>
              <a:gd name="T20" fmla="*/ 166688 w 186"/>
              <a:gd name="T21" fmla="*/ 182563 h 185"/>
              <a:gd name="T22" fmla="*/ 128588 w 186"/>
              <a:gd name="T23" fmla="*/ 182563 h 185"/>
              <a:gd name="T24" fmla="*/ 128588 w 186"/>
              <a:gd name="T25" fmla="*/ 127000 h 185"/>
              <a:gd name="T26" fmla="*/ 166688 w 186"/>
              <a:gd name="T27" fmla="*/ 127000 h 185"/>
              <a:gd name="T28" fmla="*/ 166688 w 186"/>
              <a:gd name="T29" fmla="*/ 182563 h 185"/>
              <a:gd name="T30" fmla="*/ 166688 w 186"/>
              <a:gd name="T31" fmla="*/ 92075 h 185"/>
              <a:gd name="T32" fmla="*/ 128588 w 186"/>
              <a:gd name="T33" fmla="*/ 92075 h 185"/>
              <a:gd name="T34" fmla="*/ 128588 w 186"/>
              <a:gd name="T35" fmla="*/ 36513 h 185"/>
              <a:gd name="T36" fmla="*/ 166688 w 186"/>
              <a:gd name="T37" fmla="*/ 36513 h 185"/>
              <a:gd name="T38" fmla="*/ 166688 w 186"/>
              <a:gd name="T39" fmla="*/ 92075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chemeClr val="tx1"/>
          </a:solidFill>
          <a:ln>
            <a:noFill/>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404028"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pic>
        <p:nvPicPr>
          <p:cNvPr id="75" name="Graphic 74" descr="Road outline">
            <a:extLst>
              <a:ext uri="{FF2B5EF4-FFF2-40B4-BE49-F238E27FC236}">
                <a16:creationId xmlns:a16="http://schemas.microsoft.com/office/drawing/2014/main" id="{3C20DDFE-6CEC-3C35-2CB0-04C85547D0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5139" y="2384046"/>
            <a:ext cx="498779" cy="498779"/>
          </a:xfrm>
          <a:prstGeom prst="rect">
            <a:avLst/>
          </a:prstGeom>
        </p:spPr>
      </p:pic>
      <p:pic>
        <p:nvPicPr>
          <p:cNvPr id="76" name="Graphic 75" descr="Truck with solid fill">
            <a:extLst>
              <a:ext uri="{FF2B5EF4-FFF2-40B4-BE49-F238E27FC236}">
                <a16:creationId xmlns:a16="http://schemas.microsoft.com/office/drawing/2014/main" id="{2CA5CA1E-F848-B5C8-7AA4-A16900C0F8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28102" y="4622627"/>
            <a:ext cx="428055" cy="428055"/>
          </a:xfrm>
          <a:prstGeom prst="rect">
            <a:avLst/>
          </a:prstGeom>
        </p:spPr>
      </p:pic>
      <p:sp>
        <p:nvSpPr>
          <p:cNvPr id="77" name="TextBox 76">
            <a:extLst>
              <a:ext uri="{FF2B5EF4-FFF2-40B4-BE49-F238E27FC236}">
                <a16:creationId xmlns:a16="http://schemas.microsoft.com/office/drawing/2014/main" id="{A8A61C8F-C00C-B459-489A-FDE74FF32371}"/>
              </a:ext>
            </a:extLst>
          </p:cNvPr>
          <p:cNvSpPr txBox="1"/>
          <p:nvPr/>
        </p:nvSpPr>
        <p:spPr>
          <a:xfrm>
            <a:off x="6512176" y="2848895"/>
            <a:ext cx="1229426" cy="135281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4,054km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a:ea typeface="+mn-ea"/>
                <a:cs typeface="+mn-cs"/>
              </a:rPr>
              <a:t>Total Rural 'C' and 'U' roads (km)</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2E2952AB-FF4B-5F0E-E5D7-9D2CCC058895}"/>
              </a:ext>
            </a:extLst>
          </p:cNvPr>
          <p:cNvSpPr txBox="1"/>
          <p:nvPr/>
        </p:nvSpPr>
        <p:spPr>
          <a:xfrm>
            <a:off x="6468345" y="1658489"/>
            <a:ext cx="1229425" cy="4834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Essex has one of the largest networks for heavily trafficked road classes</a:t>
            </a:r>
            <a:endParaRPr kumimoji="0" lang="en-GB" sz="700" b="0" i="0" u="none" strike="noStrike" kern="1200" cap="none" spc="0" normalizeH="0" baseline="0" noProof="0">
              <a:ln>
                <a:noFill/>
              </a:ln>
              <a:solidFill>
                <a:srgbClr val="000000"/>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BD757F2D-AB8D-A7B7-B30F-048BFBE739F7}"/>
              </a:ext>
            </a:extLst>
          </p:cNvPr>
          <p:cNvSpPr txBox="1"/>
          <p:nvPr/>
        </p:nvSpPr>
        <p:spPr>
          <a:xfrm>
            <a:off x="6659921" y="573867"/>
            <a:ext cx="964420" cy="4834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8,331 km</a:t>
            </a:r>
          </a:p>
        </p:txBody>
      </p:sp>
      <p:sp>
        <p:nvSpPr>
          <p:cNvPr id="80" name="TextBox 79">
            <a:extLst>
              <a:ext uri="{FF2B5EF4-FFF2-40B4-BE49-F238E27FC236}">
                <a16:creationId xmlns:a16="http://schemas.microsoft.com/office/drawing/2014/main" id="{9A210164-E307-55FA-4604-151656E9EAA9}"/>
              </a:ext>
            </a:extLst>
          </p:cNvPr>
          <p:cNvSpPr txBox="1"/>
          <p:nvPr/>
        </p:nvSpPr>
        <p:spPr>
          <a:xfrm>
            <a:off x="6543553" y="830373"/>
            <a:ext cx="1128265" cy="42265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Total length of road network</a:t>
            </a:r>
          </a:p>
        </p:txBody>
      </p:sp>
      <p:sp>
        <p:nvSpPr>
          <p:cNvPr id="81" name="TextBox 80">
            <a:extLst>
              <a:ext uri="{FF2B5EF4-FFF2-40B4-BE49-F238E27FC236}">
                <a16:creationId xmlns:a16="http://schemas.microsoft.com/office/drawing/2014/main" id="{15F9DB65-29CE-F155-73EF-31FD9006D500}"/>
              </a:ext>
            </a:extLst>
          </p:cNvPr>
          <p:cNvSpPr txBox="1"/>
          <p:nvPr/>
        </p:nvSpPr>
        <p:spPr>
          <a:xfrm>
            <a:off x="6776127" y="4928740"/>
            <a:ext cx="656802" cy="33222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 </a:t>
            </a:r>
            <a:r>
              <a:rPr kumimoji="0" lang="en-GB" sz="1800" b="1" i="0" u="none" strike="noStrike" kern="1200" cap="none" spc="0" normalizeH="0" baseline="0" noProof="0">
                <a:ln>
                  <a:noFill/>
                </a:ln>
                <a:solidFill>
                  <a:srgbClr val="000000"/>
                </a:solidFill>
                <a:effectLst/>
                <a:uLnTx/>
                <a:uFillTx/>
                <a:latin typeface="Calibri"/>
                <a:ea typeface="+mn-ea"/>
                <a:cs typeface="+mn-cs"/>
              </a:rPr>
              <a:t>472m</a:t>
            </a:r>
            <a:endParaRPr kumimoji="0" lang="en-GB" sz="2000" b="1" i="0" u="none" strike="noStrike" kern="1200" cap="none" spc="0" normalizeH="0" baseline="0" noProof="0">
              <a:ln>
                <a:noFill/>
              </a:ln>
              <a:solidFill>
                <a:srgbClr val="000000"/>
              </a:solidFill>
              <a:effectLst/>
              <a:uLnTx/>
              <a:uFillTx/>
              <a:latin typeface="Calibri"/>
              <a:ea typeface="+mn-ea"/>
              <a:cs typeface="+mn-cs"/>
            </a:endParaRPr>
          </a:p>
        </p:txBody>
      </p:sp>
      <p:sp>
        <p:nvSpPr>
          <p:cNvPr id="82" name="TextBox 81">
            <a:extLst>
              <a:ext uri="{FF2B5EF4-FFF2-40B4-BE49-F238E27FC236}">
                <a16:creationId xmlns:a16="http://schemas.microsoft.com/office/drawing/2014/main" id="{1DBC6A9D-1AD9-0CCB-6317-A0C5023DBF14}"/>
              </a:ext>
            </a:extLst>
          </p:cNvPr>
          <p:cNvSpPr txBox="1"/>
          <p:nvPr/>
        </p:nvSpPr>
        <p:spPr>
          <a:xfrm>
            <a:off x="6522902" y="5171280"/>
            <a:ext cx="123845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Miles driven by HGVs on Essex Highways  </a:t>
            </a:r>
            <a:r>
              <a:rPr kumimoji="0" lang="en-GB" sz="1000" b="0" i="0" u="none" strike="noStrike" kern="1200" cap="none" spc="0" normalizeH="0" baseline="0" noProof="0">
                <a:ln>
                  <a:noFill/>
                </a:ln>
                <a:solidFill>
                  <a:srgbClr val="000000"/>
                </a:solidFill>
                <a:effectLst/>
                <a:uLnTx/>
                <a:uFillTx/>
                <a:latin typeface="Calibri"/>
                <a:ea typeface="+mn-ea"/>
                <a:cs typeface="+mn-cs"/>
              </a:rPr>
              <a:t>(</a:t>
            </a:r>
            <a:r>
              <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2021)</a:t>
            </a:r>
          </a:p>
        </p:txBody>
      </p:sp>
      <p:sp>
        <p:nvSpPr>
          <p:cNvPr id="83" name="TextBox 82">
            <a:extLst>
              <a:ext uri="{FF2B5EF4-FFF2-40B4-BE49-F238E27FC236}">
                <a16:creationId xmlns:a16="http://schemas.microsoft.com/office/drawing/2014/main" id="{A83EE032-CCBF-09C0-31C2-50C8414AA9A2}"/>
              </a:ext>
            </a:extLst>
          </p:cNvPr>
          <p:cNvSpPr txBox="1"/>
          <p:nvPr/>
        </p:nvSpPr>
        <p:spPr>
          <a:xfrm>
            <a:off x="6494513" y="6261507"/>
            <a:ext cx="1220030" cy="7167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 </a:t>
            </a:r>
            <a:r>
              <a:rPr kumimoji="0" lang="en-GB" sz="1000" b="0" i="0" u="none" strike="noStrike" kern="1200" cap="none" spc="0" normalizeH="0" baseline="0" noProof="0">
                <a:ln>
                  <a:noFill/>
                </a:ln>
                <a:solidFill>
                  <a:srgbClr val="000000"/>
                </a:solidFill>
                <a:effectLst/>
                <a:uLnTx/>
                <a:uFillTx/>
                <a:latin typeface="Calibri"/>
                <a:ea typeface="+mn-ea"/>
                <a:cs typeface="+mn-cs"/>
              </a:rPr>
              <a:t>Largest road network of the 24 County Councils</a:t>
            </a: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F67A7CF4-29A1-EB7F-84C0-EC5001288295}"/>
              </a:ext>
            </a:extLst>
          </p:cNvPr>
          <p:cNvSpPr txBox="1"/>
          <p:nvPr/>
        </p:nvSpPr>
        <p:spPr>
          <a:xfrm>
            <a:off x="6148793" y="5918303"/>
            <a:ext cx="1829487" cy="4834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 </a:t>
            </a:r>
            <a:r>
              <a:rPr kumimoji="0" lang="en-GB" sz="1800" b="1" i="0" u="none" strike="noStrike" kern="1200" cap="none" spc="0" normalizeH="0" baseline="0" noProof="0">
                <a:ln>
                  <a:noFill/>
                </a:ln>
                <a:solidFill>
                  <a:srgbClr val="000000"/>
                </a:solidFill>
                <a:effectLst/>
                <a:uLnTx/>
                <a:uFillTx/>
                <a:latin typeface="Calibri"/>
                <a:ea typeface="+mn-ea"/>
                <a:cs typeface="+mn-cs"/>
              </a:rPr>
              <a:t>Essex: 7th</a:t>
            </a:r>
            <a:endParaRPr kumimoji="0" lang="en-GB" sz="2000" b="1" i="0" u="none" strike="noStrike" kern="1200" cap="none" spc="0" normalizeH="0" baseline="0" noProof="0">
              <a:ln>
                <a:noFill/>
              </a:ln>
              <a:solidFill>
                <a:srgbClr val="000000"/>
              </a:solidFill>
              <a:effectLst/>
              <a:uLnTx/>
              <a:uFillTx/>
              <a:latin typeface="Calibri"/>
              <a:ea typeface="+mn-ea"/>
              <a:cs typeface="+mn-cs"/>
            </a:endParaRPr>
          </a:p>
        </p:txBody>
      </p:sp>
      <p:sp>
        <p:nvSpPr>
          <p:cNvPr id="89" name="Oval 88">
            <a:extLst>
              <a:ext uri="{FF2B5EF4-FFF2-40B4-BE49-F238E27FC236}">
                <a16:creationId xmlns:a16="http://schemas.microsoft.com/office/drawing/2014/main" id="{606CB712-F79B-E32E-9013-C3C396C03990}"/>
              </a:ext>
            </a:extLst>
          </p:cNvPr>
          <p:cNvSpPr/>
          <p:nvPr/>
        </p:nvSpPr>
        <p:spPr>
          <a:xfrm>
            <a:off x="865005" y="35476"/>
            <a:ext cx="796541" cy="780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46EE12F9-DD78-5D75-AD1B-4D3EF3DE742E}"/>
              </a:ext>
            </a:extLst>
          </p:cNvPr>
          <p:cNvSpPr/>
          <p:nvPr/>
        </p:nvSpPr>
        <p:spPr>
          <a:xfrm>
            <a:off x="1546196" y="172068"/>
            <a:ext cx="3061560"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6" name="Graphic 95" descr="Road with solid fill">
            <a:extLst>
              <a:ext uri="{FF2B5EF4-FFF2-40B4-BE49-F238E27FC236}">
                <a16:creationId xmlns:a16="http://schemas.microsoft.com/office/drawing/2014/main" id="{610CAB88-40F5-B489-796C-9016A7D8CD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1426" y="172068"/>
            <a:ext cx="524697" cy="524697"/>
          </a:xfrm>
          <a:prstGeom prst="rect">
            <a:avLst/>
          </a:prstGeom>
        </p:spPr>
      </p:pic>
      <p:sp>
        <p:nvSpPr>
          <p:cNvPr id="97" name="TextBox 96">
            <a:extLst>
              <a:ext uri="{FF2B5EF4-FFF2-40B4-BE49-F238E27FC236}">
                <a16:creationId xmlns:a16="http://schemas.microsoft.com/office/drawing/2014/main" id="{B122012C-91C3-C4F3-9126-C3C769257951}"/>
              </a:ext>
            </a:extLst>
          </p:cNvPr>
          <p:cNvSpPr txBox="1"/>
          <p:nvPr/>
        </p:nvSpPr>
        <p:spPr>
          <a:xfrm>
            <a:off x="1711619" y="258319"/>
            <a:ext cx="2871717" cy="4834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Introduction: Essex Highways</a:t>
            </a:r>
          </a:p>
        </p:txBody>
      </p:sp>
      <p:sp>
        <p:nvSpPr>
          <p:cNvPr id="98" name="Rectangle: Rounded Corners 97">
            <a:extLst>
              <a:ext uri="{FF2B5EF4-FFF2-40B4-BE49-F238E27FC236}">
                <a16:creationId xmlns:a16="http://schemas.microsoft.com/office/drawing/2014/main" id="{4A565842-B8B1-CA2C-D263-292BA81DB066}"/>
              </a:ext>
            </a:extLst>
          </p:cNvPr>
          <p:cNvSpPr/>
          <p:nvPr/>
        </p:nvSpPr>
        <p:spPr>
          <a:xfrm>
            <a:off x="866262" y="5745681"/>
            <a:ext cx="5320282" cy="920064"/>
          </a:xfrm>
          <a:prstGeom prst="roundRect">
            <a:avLst>
              <a:gd name="adj" fmla="val 22097"/>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F40140AE-93D0-9B54-0559-462DDA64A12C}"/>
              </a:ext>
            </a:extLst>
          </p:cNvPr>
          <p:cNvSpPr txBox="1"/>
          <p:nvPr/>
        </p:nvSpPr>
        <p:spPr>
          <a:xfrm>
            <a:off x="1079448" y="5914749"/>
            <a:ext cx="5003015" cy="33176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Road Length: </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Essex ranks </a:t>
            </a:r>
            <a:r>
              <a:rPr kumimoji="0" lang="en-GB"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second place </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(out of all 24 county councils) for more ‘Urban’ and  heavily trafficked roads, with our closest statistical neighbours in terms of </a:t>
            </a:r>
            <a:r>
              <a:rPr kumimoji="0" lang="en-GB" sz="1200" b="0" i="0" u="sng" strike="noStrike" kern="1200" cap="none" spc="0" normalizeH="0" baseline="0" noProof="0">
                <a:ln>
                  <a:noFill/>
                </a:ln>
                <a:solidFill>
                  <a:srgbClr val="000000"/>
                </a:solidFill>
                <a:effectLst/>
                <a:uLnTx/>
                <a:uFillTx/>
                <a:latin typeface="Calibri" panose="020F0502020204030204" pitchFamily="34" charset="0"/>
                <a:ea typeface="+mn-ea"/>
                <a:cs typeface="+mn-cs"/>
              </a:rPr>
              <a:t>road length </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and road class as </a:t>
            </a:r>
            <a:r>
              <a:rPr kumimoji="0" lang="en-GB"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Hampshire, Kent, Lancashire, Surrey and Hertfordshire.</a:t>
            </a:r>
          </a:p>
        </p:txBody>
      </p:sp>
    </p:spTree>
    <p:extLst>
      <p:ext uri="{BB962C8B-B14F-4D97-AF65-F5344CB8AC3E}">
        <p14:creationId xmlns:p14="http://schemas.microsoft.com/office/powerpoint/2010/main" val="176113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21D48-1A99-C915-4B9C-BC8F2619D876}"/>
              </a:ext>
            </a:extLst>
          </p:cNvPr>
          <p:cNvSpPr>
            <a:spLocks noGrp="1"/>
          </p:cNvSpPr>
          <p:nvPr>
            <p:ph type="title"/>
          </p:nvPr>
        </p:nvSpPr>
        <p:spPr>
          <a:solidFill>
            <a:srgbClr val="E40037"/>
          </a:solidFill>
        </p:spPr>
        <p:txBody>
          <a:bodyPr anchor="ctr"/>
          <a:lstStyle/>
          <a:p>
            <a:pPr algn="ctr"/>
            <a:r>
              <a:rPr lang="en-GB">
                <a:solidFill>
                  <a:schemeClr val="bg1"/>
                </a:solidFill>
              </a:rPr>
              <a:t>Contents</a:t>
            </a:r>
          </a:p>
        </p:txBody>
      </p:sp>
      <p:sp>
        <p:nvSpPr>
          <p:cNvPr id="4" name="Content Placeholder 3">
            <a:extLst>
              <a:ext uri="{FF2B5EF4-FFF2-40B4-BE49-F238E27FC236}">
                <a16:creationId xmlns:a16="http://schemas.microsoft.com/office/drawing/2014/main" id="{9A8BB3E7-BC92-00B8-9E53-F4998ADD4A3C}"/>
              </a:ext>
            </a:extLst>
          </p:cNvPr>
          <p:cNvSpPr>
            <a:spLocks noGrp="1"/>
          </p:cNvSpPr>
          <p:nvPr>
            <p:ph sz="half" idx="1"/>
          </p:nvPr>
        </p:nvSpPr>
        <p:spPr>
          <a:xfrm>
            <a:off x="1452359" y="665055"/>
            <a:ext cx="10027069" cy="5797390"/>
          </a:xfrm>
        </p:spPr>
        <p:txBody>
          <a:bodyPr vert="horz" lIns="0" tIns="0" rIns="0" bIns="0" numCol="2" rtlCol="0" anchor="t">
            <a:noAutofit/>
          </a:bodyPr>
          <a:lstStyle/>
          <a:p>
            <a:pPr marL="342900" indent="-342900">
              <a:buAutoNum type="arabicPeriod"/>
            </a:pPr>
            <a:r>
              <a:rPr lang="en-GB" sz="2000"/>
              <a:t>The Essex Story </a:t>
            </a:r>
          </a:p>
          <a:p>
            <a:pPr marL="572770" lvl="2" indent="-342900">
              <a:spcAft>
                <a:spcPts val="600"/>
              </a:spcAft>
            </a:pPr>
            <a:r>
              <a:rPr lang="en-GB" sz="1600">
                <a:solidFill>
                  <a:srgbClr val="002060"/>
                </a:solidFill>
                <a:hlinkClick r:id="rId3" action="ppaction://hlinksldjump"/>
              </a:rPr>
              <a:t>Purpose of the report</a:t>
            </a:r>
            <a:endParaRPr lang="en-GB" sz="1600">
              <a:solidFill>
                <a:srgbClr val="002060"/>
              </a:solidFill>
              <a:cs typeface="Calibri"/>
            </a:endParaRPr>
          </a:p>
          <a:p>
            <a:pPr marL="572770" lvl="2" indent="-342900">
              <a:spcAft>
                <a:spcPts val="600"/>
              </a:spcAft>
            </a:pPr>
            <a:r>
              <a:rPr lang="en-GB" sz="1600">
                <a:solidFill>
                  <a:srgbClr val="002060"/>
                </a:solidFill>
                <a:hlinkClick r:id="rId4" action="ppaction://hlinksldjump"/>
              </a:rPr>
              <a:t>Key points for consideration</a:t>
            </a:r>
            <a:endParaRPr lang="en-GB" sz="1600">
              <a:solidFill>
                <a:srgbClr val="002060"/>
              </a:solidFill>
            </a:endParaRPr>
          </a:p>
          <a:p>
            <a:pPr marL="572770" lvl="2" indent="-342900">
              <a:spcAft>
                <a:spcPts val="600"/>
              </a:spcAft>
            </a:pPr>
            <a:r>
              <a:rPr lang="en-GB" sz="1600">
                <a:solidFill>
                  <a:srgbClr val="002060"/>
                </a:solidFill>
                <a:cs typeface="Calibri"/>
                <a:hlinkClick r:id="rId3" action="ppaction://hlinksldjump"/>
              </a:rPr>
              <a:t>Actions from last quarter</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5" action="ppaction://hlinksldjump"/>
              </a:rPr>
              <a:t>Financial Well-being</a:t>
            </a:r>
            <a:endParaRPr lang="en-GB" sz="1600">
              <a:solidFill>
                <a:srgbClr val="002060"/>
              </a:solidFill>
              <a:cs typeface="Calibri"/>
            </a:endParaRPr>
          </a:p>
          <a:p>
            <a:pPr marL="342900" lvl="1" indent="-342900">
              <a:spcBef>
                <a:spcPts val="1134"/>
              </a:spcBef>
              <a:buFont typeface="+mj-lt"/>
              <a:buAutoNum type="arabicPeriod" startAt="2"/>
            </a:pPr>
            <a:r>
              <a:rPr lang="en-GB" sz="2000" b="1"/>
              <a:t>Operating Context</a:t>
            </a:r>
            <a:endParaRPr lang="en-GB" sz="2000" b="1">
              <a:cs typeface="Calibri"/>
            </a:endParaRPr>
          </a:p>
          <a:p>
            <a:pPr marL="572770" lvl="2" indent="-342900">
              <a:spcAft>
                <a:spcPts val="600"/>
              </a:spcAft>
            </a:pPr>
            <a:r>
              <a:rPr lang="en-GB" sz="1600">
                <a:solidFill>
                  <a:srgbClr val="002060"/>
                </a:solidFill>
                <a:hlinkClick r:id="rId6" action="ppaction://hlinksldjump"/>
              </a:rPr>
              <a:t>Operating context for Everyone’s Essex</a:t>
            </a:r>
            <a:endParaRPr lang="en-GB" sz="1600">
              <a:solidFill>
                <a:srgbClr val="002060"/>
              </a:solidFill>
              <a:cs typeface="Calibri"/>
            </a:endParaRPr>
          </a:p>
          <a:p>
            <a:pPr marL="572770" lvl="2" indent="-342900">
              <a:spcAft>
                <a:spcPts val="600"/>
              </a:spcAft>
            </a:pPr>
            <a:r>
              <a:rPr lang="en-GB" sz="1600">
                <a:solidFill>
                  <a:srgbClr val="002060"/>
                </a:solidFill>
                <a:hlinkClick r:id="rId7" action="ppaction://hlinksldjump"/>
              </a:rPr>
              <a:t>Society</a:t>
            </a:r>
            <a:endParaRPr lang="en-GB" sz="1600">
              <a:solidFill>
                <a:srgbClr val="002060"/>
              </a:solidFill>
            </a:endParaRPr>
          </a:p>
          <a:p>
            <a:pPr marL="572770" lvl="2" indent="-342900">
              <a:spcAft>
                <a:spcPts val="600"/>
              </a:spcAft>
            </a:pPr>
            <a:r>
              <a:rPr lang="en-GB" sz="1600">
                <a:solidFill>
                  <a:srgbClr val="002060"/>
                </a:solidFill>
                <a:hlinkClick r:id="rId8" action="ppaction://hlinksldjump"/>
              </a:rPr>
              <a:t>Risk: Inflation </a:t>
            </a:r>
            <a:endParaRPr lang="en-GB" sz="1600">
              <a:solidFill>
                <a:srgbClr val="002060"/>
              </a:solidFill>
              <a:hlinkClick r:id="rId8" action="ppaction://hlinksldjump">
                <a:extLst>
                  <a:ext uri="{A12FA001-AC4F-418D-AE19-62706E023703}">
                    <ahyp:hlinkClr xmlns:ahyp="http://schemas.microsoft.com/office/drawing/2018/hyperlinkcolor" val="tx"/>
                  </a:ext>
                </a:extLst>
              </a:hlinkClick>
            </a:endParaRPr>
          </a:p>
          <a:p>
            <a:pPr marL="572770" lvl="2" indent="-342900">
              <a:spcAft>
                <a:spcPts val="600"/>
              </a:spcAft>
            </a:pPr>
            <a:r>
              <a:rPr lang="en-GB" sz="1600">
                <a:solidFill>
                  <a:srgbClr val="002060"/>
                </a:solidFill>
                <a:hlinkClick r:id="rId9" action="ppaction://hlinksldjump"/>
              </a:rPr>
              <a:t>Essex: Reputation Tracker</a:t>
            </a:r>
            <a:endParaRPr lang="en-GB" sz="1600">
              <a:solidFill>
                <a:srgbClr val="002060"/>
              </a:solidFill>
            </a:endParaRPr>
          </a:p>
          <a:p>
            <a:pPr marL="572770" lvl="2" indent="-342900">
              <a:spcAft>
                <a:spcPts val="600"/>
              </a:spcAft>
            </a:pPr>
            <a:r>
              <a:rPr lang="en-GB" sz="1600">
                <a:solidFill>
                  <a:srgbClr val="002060"/>
                </a:solidFill>
                <a:hlinkClick r:id="rId10" action="ppaction://hlinksldjump"/>
              </a:rPr>
              <a:t>Essex: Satisfaction Tracker</a:t>
            </a:r>
            <a:endParaRPr lang="en-GB" sz="1600">
              <a:solidFill>
                <a:srgbClr val="002060"/>
              </a:solidFill>
            </a:endParaRPr>
          </a:p>
          <a:p>
            <a:pPr marL="572770" lvl="2" indent="-342900">
              <a:spcAft>
                <a:spcPts val="600"/>
              </a:spcAft>
            </a:pPr>
            <a:r>
              <a:rPr lang="en-GB" sz="1600">
                <a:solidFill>
                  <a:srgbClr val="002060"/>
                </a:solidFill>
                <a:hlinkClick r:id="rId11" action="ppaction://hlinksldjump"/>
              </a:rPr>
              <a:t>Essex: Issues Tracker</a:t>
            </a:r>
            <a:endParaRPr lang="en-GB" sz="1600">
              <a:solidFill>
                <a:srgbClr val="002060"/>
              </a:solidFill>
            </a:endParaRPr>
          </a:p>
          <a:p>
            <a:pPr marL="342900" lvl="1" indent="-342900">
              <a:spcBef>
                <a:spcPts val="1134"/>
              </a:spcBef>
              <a:buFont typeface="+mj-lt"/>
              <a:buAutoNum type="arabicPeriod" startAt="2"/>
            </a:pPr>
            <a:r>
              <a:rPr lang="en-GB" sz="2000" b="1"/>
              <a:t>Strategic Priorities</a:t>
            </a:r>
            <a:endParaRPr lang="en-GB" sz="2000" b="1">
              <a:cs typeface="Calibri"/>
            </a:endParaRPr>
          </a:p>
          <a:p>
            <a:pPr marL="572770" lvl="2" indent="-342900">
              <a:spcAft>
                <a:spcPts val="600"/>
              </a:spcAft>
            </a:pPr>
            <a:r>
              <a:rPr lang="en-GB" sz="1600">
                <a:solidFill>
                  <a:srgbClr val="002060"/>
                </a:solidFill>
                <a:cs typeface="Calibri"/>
                <a:hlinkClick r:id="rId12" action="ppaction://hlinksldjump"/>
              </a:rPr>
              <a:t>Climate</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13" action="ppaction://hlinksldjump"/>
              </a:rPr>
              <a:t>Equalities</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14" action="ppaction://hlinksldjump"/>
              </a:rPr>
              <a:t>100 Deliverables</a:t>
            </a:r>
            <a:endParaRPr lang="en-GB" sz="1600">
              <a:solidFill>
                <a:srgbClr val="002060"/>
              </a:solidFill>
              <a:cs typeface="Calibri"/>
            </a:endParaRPr>
          </a:p>
          <a:p>
            <a:pPr marL="342900" lvl="1" indent="-342900">
              <a:spcBef>
                <a:spcPts val="1134"/>
              </a:spcBef>
              <a:buFont typeface="+mj-lt"/>
              <a:buAutoNum type="arabicPeriod" startAt="2"/>
            </a:pPr>
            <a:r>
              <a:rPr lang="en-GB" sz="2000" b="1"/>
              <a:t>Spotlight</a:t>
            </a:r>
            <a:endParaRPr lang="en-GB" sz="2000" b="1">
              <a:cs typeface="Calibri"/>
            </a:endParaRPr>
          </a:p>
          <a:p>
            <a:pPr marL="572770" lvl="2" indent="-342900">
              <a:spcAft>
                <a:spcPts val="600"/>
              </a:spcAft>
            </a:pPr>
            <a:r>
              <a:rPr lang="en-GB" sz="1600">
                <a:solidFill>
                  <a:srgbClr val="002060"/>
                </a:solidFill>
                <a:cs typeface="Calibri"/>
                <a:hlinkClick r:id="rId15" action="ppaction://hlinksldjump"/>
              </a:rPr>
              <a:t>OFLOG</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16" action="ppaction://hlinksldjump"/>
              </a:rPr>
              <a:t>Highways</a:t>
            </a:r>
            <a:endParaRPr lang="en-GB" sz="1600">
              <a:solidFill>
                <a:srgbClr val="002060"/>
              </a:solidFill>
              <a:cs typeface="Calibri"/>
            </a:endParaRPr>
          </a:p>
          <a:p>
            <a:pPr marL="572770" lvl="2" indent="-342900">
              <a:spcAft>
                <a:spcPts val="600"/>
              </a:spcAft>
              <a:buClr>
                <a:srgbClr val="E40037"/>
              </a:buClr>
            </a:pPr>
            <a:r>
              <a:rPr lang="en-GB" sz="1600">
                <a:solidFill>
                  <a:srgbClr val="002060"/>
                </a:solidFill>
                <a:cs typeface="Calibri"/>
                <a:hlinkClick r:id="rId17" action="ppaction://hlinksldjump"/>
              </a:rPr>
              <a:t>Performance reporting updates</a:t>
            </a:r>
            <a:endParaRPr lang="en-GB" sz="1600">
              <a:solidFill>
                <a:srgbClr val="002060"/>
              </a:solidFill>
            </a:endParaRPr>
          </a:p>
          <a:p>
            <a:pPr marL="342900" lvl="1" indent="-342900">
              <a:spcBef>
                <a:spcPts val="1134"/>
              </a:spcBef>
              <a:buFont typeface="+mj-lt"/>
              <a:buAutoNum type="arabicPeriod" startAt="2"/>
            </a:pPr>
            <a:r>
              <a:rPr lang="en-GB" sz="2000" b="1"/>
              <a:t>Strategic Indicators</a:t>
            </a:r>
            <a:endParaRPr lang="en-GB" sz="2000" b="1">
              <a:cs typeface="Calibri"/>
            </a:endParaRPr>
          </a:p>
          <a:p>
            <a:pPr marL="572770" lvl="2" indent="-342900">
              <a:spcAft>
                <a:spcPts val="600"/>
              </a:spcAft>
            </a:pPr>
            <a:r>
              <a:rPr lang="en-GB" sz="1600">
                <a:solidFill>
                  <a:srgbClr val="002060"/>
                </a:solidFill>
                <a:cs typeface="Calibri"/>
                <a:hlinkClick r:id="rId14" action="ppaction://hlinksldjump"/>
              </a:rPr>
              <a:t>Everyone’s Essex: Achievements</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18" action="ppaction://hlinksldjump"/>
              </a:rPr>
              <a:t>Measures to watch</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19" action="ppaction://hlinksldjump"/>
              </a:rPr>
              <a:t>Performance Report Annex</a:t>
            </a:r>
            <a:endParaRPr lang="en-GB" sz="1600">
              <a:solidFill>
                <a:srgbClr val="002060"/>
              </a:solidFill>
              <a:cs typeface="Calibri"/>
            </a:endParaRPr>
          </a:p>
          <a:p>
            <a:pPr marL="572770" lvl="2" indent="-342900">
              <a:spcAft>
                <a:spcPts val="600"/>
              </a:spcAft>
            </a:pPr>
            <a:r>
              <a:rPr lang="en-GB" sz="1600">
                <a:solidFill>
                  <a:srgbClr val="002060"/>
                </a:solidFill>
                <a:cs typeface="Calibri"/>
                <a:hlinkClick r:id="rId20" action="ppaction://hlinksldjump"/>
              </a:rPr>
              <a:t>OFLOG Measures: Annex</a:t>
            </a:r>
            <a:endParaRPr lang="en-GB" sz="1600">
              <a:solidFill>
                <a:srgbClr val="002060"/>
              </a:solidFill>
              <a:cs typeface="Calibri"/>
            </a:endParaRPr>
          </a:p>
          <a:p>
            <a:pPr marL="572770" lvl="2" indent="-342900">
              <a:spcAft>
                <a:spcPts val="600"/>
              </a:spcAft>
            </a:pPr>
            <a:endParaRPr lang="en-GB">
              <a:solidFill>
                <a:srgbClr val="002060"/>
              </a:solidFill>
              <a:cs typeface="Calibri"/>
            </a:endParaRPr>
          </a:p>
          <a:p>
            <a:pPr marL="803275" lvl="3" indent="-342900"/>
            <a:endParaRPr lang="en-GB">
              <a:solidFill>
                <a:srgbClr val="002060"/>
              </a:solidFill>
              <a:cs typeface="Calibri"/>
            </a:endParaRPr>
          </a:p>
          <a:p>
            <a:pPr marL="803275" lvl="3" indent="-342900"/>
            <a:endParaRPr lang="en-GB">
              <a:cs typeface="Calibri"/>
            </a:endParaRPr>
          </a:p>
        </p:txBody>
      </p:sp>
    </p:spTree>
    <p:extLst>
      <p:ext uri="{BB962C8B-B14F-4D97-AF65-F5344CB8AC3E}">
        <p14:creationId xmlns:p14="http://schemas.microsoft.com/office/powerpoint/2010/main" val="171960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26E662-5E31-555C-4A19-6A88C8CDB40A}"/>
              </a:ext>
            </a:extLst>
          </p:cNvPr>
          <p:cNvSpPr/>
          <p:nvPr/>
        </p:nvSpPr>
        <p:spPr>
          <a:xfrm>
            <a:off x="11475910" y="2557373"/>
            <a:ext cx="700744" cy="7091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9C079B9-DFC4-708F-0887-B68055A3D48F}"/>
              </a:ext>
            </a:extLst>
          </p:cNvPr>
          <p:cNvSpPr/>
          <p:nvPr/>
        </p:nvSpPr>
        <p:spPr>
          <a:xfrm>
            <a:off x="11475910" y="3937485"/>
            <a:ext cx="700744" cy="7091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AD95933-0F72-E4DE-F1B7-AB93BB2AB453}"/>
              </a:ext>
            </a:extLst>
          </p:cNvPr>
          <p:cNvSpPr/>
          <p:nvPr/>
        </p:nvSpPr>
        <p:spPr>
          <a:xfrm>
            <a:off x="11475911" y="5405228"/>
            <a:ext cx="700744" cy="7091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EAD2116-DFE5-97F3-B694-0330F533468C}"/>
              </a:ext>
            </a:extLst>
          </p:cNvPr>
          <p:cNvSpPr/>
          <p:nvPr/>
        </p:nvSpPr>
        <p:spPr>
          <a:xfrm>
            <a:off x="5951397" y="4820749"/>
            <a:ext cx="700744" cy="7091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82983964-A996-1DED-3406-EBEAA48BF7C8}"/>
              </a:ext>
            </a:extLst>
          </p:cNvPr>
          <p:cNvSpPr/>
          <p:nvPr/>
        </p:nvSpPr>
        <p:spPr>
          <a:xfrm rot="16200000">
            <a:off x="-1404070" y="4052122"/>
            <a:ext cx="4800284" cy="3493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9077A7C0-0433-D656-DF6C-9AE28D887D40}"/>
              </a:ext>
            </a:extLst>
          </p:cNvPr>
          <p:cNvSpPr/>
          <p:nvPr/>
        </p:nvSpPr>
        <p:spPr>
          <a:xfrm rot="16200000">
            <a:off x="4521244" y="4022840"/>
            <a:ext cx="4788545" cy="3493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4">
            <a:extLst>
              <a:ext uri="{FF2B5EF4-FFF2-40B4-BE49-F238E27FC236}">
                <a16:creationId xmlns:a16="http://schemas.microsoft.com/office/drawing/2014/main" id="{52A72DF8-9440-ED92-5095-7DF55E2994FA}"/>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Spotlight: Highways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 Road conditions &amp; expenditure on roads</a:t>
            </a:r>
          </a:p>
        </p:txBody>
      </p:sp>
      <p:sp>
        <p:nvSpPr>
          <p:cNvPr id="68" name="TextBox 67">
            <a:extLst>
              <a:ext uri="{FF2B5EF4-FFF2-40B4-BE49-F238E27FC236}">
                <a16:creationId xmlns:a16="http://schemas.microsoft.com/office/drawing/2014/main" id="{E894A710-61E2-329A-CA15-6FD5F3C181C4}"/>
              </a:ext>
            </a:extLst>
          </p:cNvPr>
          <p:cNvSpPr txBox="1"/>
          <p:nvPr/>
        </p:nvSpPr>
        <p:spPr>
          <a:xfrm>
            <a:off x="1338350" y="1079036"/>
            <a:ext cx="4290697" cy="776970"/>
          </a:xfrm>
          <a:prstGeom prst="rect">
            <a:avLst/>
          </a:prstGeom>
          <a:noFill/>
        </p:spPr>
        <p:txBody>
          <a:bodyPr wrap="square" lIns="68415" tIns="34208" rIns="68415" bIns="3420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Percentage of network in need of repair 2021/22: REVENUE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879B88D9-A768-59C2-66AB-641CBA178FC5}"/>
              </a:ext>
            </a:extLst>
          </p:cNvPr>
          <p:cNvSpPr txBox="1"/>
          <p:nvPr/>
        </p:nvSpPr>
        <p:spPr>
          <a:xfrm rot="16200000">
            <a:off x="-1425099" y="4078324"/>
            <a:ext cx="4872553" cy="29695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Smallest and Largest 5-year average REVENUE £ per Km</a:t>
            </a:r>
          </a:p>
        </p:txBody>
      </p:sp>
      <p:sp>
        <p:nvSpPr>
          <p:cNvPr id="82" name="TextBox 81">
            <a:extLst>
              <a:ext uri="{FF2B5EF4-FFF2-40B4-BE49-F238E27FC236}">
                <a16:creationId xmlns:a16="http://schemas.microsoft.com/office/drawing/2014/main" id="{25524050-175C-C173-740C-A105FB6B7113}"/>
              </a:ext>
            </a:extLst>
          </p:cNvPr>
          <p:cNvSpPr txBox="1"/>
          <p:nvPr/>
        </p:nvSpPr>
        <p:spPr>
          <a:xfrm rot="16200000">
            <a:off x="4441354" y="4091149"/>
            <a:ext cx="4944471" cy="27130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Smallest and Largest 5-year average CAPITAL £ per Km</a:t>
            </a:r>
          </a:p>
        </p:txBody>
      </p:sp>
      <p:sp>
        <p:nvSpPr>
          <p:cNvPr id="83" name="TextBox 82">
            <a:extLst>
              <a:ext uri="{FF2B5EF4-FFF2-40B4-BE49-F238E27FC236}">
                <a16:creationId xmlns:a16="http://schemas.microsoft.com/office/drawing/2014/main" id="{3E1FDC60-E517-FD71-64AF-35D143C35356}"/>
              </a:ext>
            </a:extLst>
          </p:cNvPr>
          <p:cNvSpPr txBox="1"/>
          <p:nvPr/>
        </p:nvSpPr>
        <p:spPr>
          <a:xfrm>
            <a:off x="7148047" y="1058188"/>
            <a:ext cx="4290697" cy="776970"/>
          </a:xfrm>
          <a:prstGeom prst="rect">
            <a:avLst/>
          </a:prstGeom>
          <a:noFill/>
        </p:spPr>
        <p:txBody>
          <a:bodyPr wrap="square" lIns="68415" tIns="34208" rIns="68415" bIns="3420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Percentage of network in need of repair 2021/22: CAPITAL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30" name="Rectangle: Rounded Corners 29">
            <a:extLst>
              <a:ext uri="{FF2B5EF4-FFF2-40B4-BE49-F238E27FC236}">
                <a16:creationId xmlns:a16="http://schemas.microsoft.com/office/drawing/2014/main" id="{F8580BB7-A7E9-454E-5DC0-EF4A878F45CF}"/>
              </a:ext>
            </a:extLst>
          </p:cNvPr>
          <p:cNvSpPr/>
          <p:nvPr/>
        </p:nvSpPr>
        <p:spPr>
          <a:xfrm>
            <a:off x="3864505" y="4616063"/>
            <a:ext cx="2023240" cy="115103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Rounded Corners 27">
            <a:extLst>
              <a:ext uri="{FF2B5EF4-FFF2-40B4-BE49-F238E27FC236}">
                <a16:creationId xmlns:a16="http://schemas.microsoft.com/office/drawing/2014/main" id="{2887E30F-246F-648A-1A61-F9EA8E1FDF21}"/>
              </a:ext>
            </a:extLst>
          </p:cNvPr>
          <p:cNvSpPr/>
          <p:nvPr/>
        </p:nvSpPr>
        <p:spPr>
          <a:xfrm>
            <a:off x="3881691" y="2651262"/>
            <a:ext cx="1975663" cy="11540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23">
            <a:extLst>
              <a:ext uri="{FF2B5EF4-FFF2-40B4-BE49-F238E27FC236}">
                <a16:creationId xmlns:a16="http://schemas.microsoft.com/office/drawing/2014/main" id="{B7B6F5F9-3B04-8859-D40B-9113DE0874B1}"/>
              </a:ext>
            </a:extLst>
          </p:cNvPr>
          <p:cNvSpPr/>
          <p:nvPr/>
        </p:nvSpPr>
        <p:spPr bwMode="auto">
          <a:xfrm>
            <a:off x="1860697" y="2532961"/>
            <a:ext cx="2415956" cy="1390652"/>
          </a:xfrm>
          <a:prstGeom prst="roundRect">
            <a:avLst>
              <a:gd name="adj" fmla="val 4095"/>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2" name="Rounded Rectangle 23">
            <a:extLst>
              <a:ext uri="{FF2B5EF4-FFF2-40B4-BE49-F238E27FC236}">
                <a16:creationId xmlns:a16="http://schemas.microsoft.com/office/drawing/2014/main" id="{8230BD30-8F85-7E0C-CAB7-A472395DAC0B}"/>
              </a:ext>
            </a:extLst>
          </p:cNvPr>
          <p:cNvSpPr/>
          <p:nvPr/>
        </p:nvSpPr>
        <p:spPr bwMode="auto">
          <a:xfrm>
            <a:off x="1995329" y="4497761"/>
            <a:ext cx="2338981" cy="1390652"/>
          </a:xfrm>
          <a:prstGeom prst="roundRect">
            <a:avLst>
              <a:gd name="adj" fmla="val 4095"/>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1" name="Oval 40">
            <a:extLst>
              <a:ext uri="{FF2B5EF4-FFF2-40B4-BE49-F238E27FC236}">
                <a16:creationId xmlns:a16="http://schemas.microsoft.com/office/drawing/2014/main" id="{4E902C52-963D-5CEB-4837-6D7379A26520}"/>
              </a:ext>
            </a:extLst>
          </p:cNvPr>
          <p:cNvSpPr/>
          <p:nvPr/>
        </p:nvSpPr>
        <p:spPr>
          <a:xfrm>
            <a:off x="4833116" y="2283405"/>
            <a:ext cx="522515" cy="555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a:extLst>
              <a:ext uri="{FF2B5EF4-FFF2-40B4-BE49-F238E27FC236}">
                <a16:creationId xmlns:a16="http://schemas.microsoft.com/office/drawing/2014/main" id="{35F93360-CFE2-AE68-1042-2EC500365360}"/>
              </a:ext>
            </a:extLst>
          </p:cNvPr>
          <p:cNvSpPr/>
          <p:nvPr/>
        </p:nvSpPr>
        <p:spPr>
          <a:xfrm>
            <a:off x="4885819" y="4301312"/>
            <a:ext cx="522515" cy="555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9" name="Graphic 48" descr="Pound with solid fill">
            <a:extLst>
              <a:ext uri="{FF2B5EF4-FFF2-40B4-BE49-F238E27FC236}">
                <a16:creationId xmlns:a16="http://schemas.microsoft.com/office/drawing/2014/main" id="{0B4903C5-A4A9-F3EB-BF19-FC05DA542D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0470" y="2337657"/>
            <a:ext cx="409138" cy="409138"/>
          </a:xfrm>
          <a:prstGeom prst="rect">
            <a:avLst/>
          </a:prstGeom>
        </p:spPr>
      </p:pic>
      <p:pic>
        <p:nvPicPr>
          <p:cNvPr id="51" name="Graphic 50" descr="Pound with solid fill">
            <a:extLst>
              <a:ext uri="{FF2B5EF4-FFF2-40B4-BE49-F238E27FC236}">
                <a16:creationId xmlns:a16="http://schemas.microsoft.com/office/drawing/2014/main" id="{6EDFC21A-72DC-2049-37D0-F67336FEB7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303" y="4350777"/>
            <a:ext cx="409138" cy="409138"/>
          </a:xfrm>
          <a:prstGeom prst="rect">
            <a:avLst/>
          </a:prstGeom>
        </p:spPr>
      </p:pic>
      <p:sp>
        <p:nvSpPr>
          <p:cNvPr id="64" name="Arrow: Pentagon 63">
            <a:extLst>
              <a:ext uri="{FF2B5EF4-FFF2-40B4-BE49-F238E27FC236}">
                <a16:creationId xmlns:a16="http://schemas.microsoft.com/office/drawing/2014/main" id="{9827587A-5850-C242-D644-FE922833039D}"/>
              </a:ext>
            </a:extLst>
          </p:cNvPr>
          <p:cNvSpPr/>
          <p:nvPr/>
        </p:nvSpPr>
        <p:spPr>
          <a:xfrm>
            <a:off x="1662846" y="2651262"/>
            <a:ext cx="541071" cy="1154049"/>
          </a:xfrm>
          <a:prstGeom prst="homePlate">
            <a:avLst>
              <a:gd name="adj" fmla="val 481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Arrow: Pentagon 65">
            <a:extLst>
              <a:ext uri="{FF2B5EF4-FFF2-40B4-BE49-F238E27FC236}">
                <a16:creationId xmlns:a16="http://schemas.microsoft.com/office/drawing/2014/main" id="{23600BA2-DF93-BF54-1F79-0C352A20DF6B}"/>
              </a:ext>
            </a:extLst>
          </p:cNvPr>
          <p:cNvSpPr/>
          <p:nvPr/>
        </p:nvSpPr>
        <p:spPr>
          <a:xfrm>
            <a:off x="1679174" y="4623677"/>
            <a:ext cx="541071" cy="1154049"/>
          </a:xfrm>
          <a:prstGeom prst="homePlate">
            <a:avLst>
              <a:gd name="adj" fmla="val 481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317C0790-3C90-B5D4-7E22-C0B685896082}"/>
              </a:ext>
            </a:extLst>
          </p:cNvPr>
          <p:cNvSpPr txBox="1"/>
          <p:nvPr/>
        </p:nvSpPr>
        <p:spPr>
          <a:xfrm rot="16200000">
            <a:off x="1638605" y="4229622"/>
            <a:ext cx="1250291" cy="11639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Herts</a:t>
            </a:r>
            <a:r>
              <a:rPr kumimoji="0" lang="en-GB" sz="2000" b="1" i="0" u="none" strike="noStrike" kern="1200" cap="none" spc="0" normalizeH="0" baseline="0" noProof="0">
                <a:ln>
                  <a:noFill/>
                </a:ln>
                <a:solidFill>
                  <a:srgbClr val="000000"/>
                </a:solidFill>
                <a:effectLst/>
                <a:uLnTx/>
                <a:uFillTx/>
                <a:latin typeface="Calibri"/>
                <a:ea typeface="+mn-ea"/>
                <a:cs typeface="+mn-cs"/>
              </a:rPr>
              <a:t> </a:t>
            </a:r>
          </a:p>
        </p:txBody>
      </p:sp>
      <p:sp>
        <p:nvSpPr>
          <p:cNvPr id="70" name="TextBox 69">
            <a:extLst>
              <a:ext uri="{FF2B5EF4-FFF2-40B4-BE49-F238E27FC236}">
                <a16:creationId xmlns:a16="http://schemas.microsoft.com/office/drawing/2014/main" id="{91635A23-DE25-C9BD-5B04-241BAF284922}"/>
              </a:ext>
            </a:extLst>
          </p:cNvPr>
          <p:cNvSpPr txBox="1"/>
          <p:nvPr/>
        </p:nvSpPr>
        <p:spPr>
          <a:xfrm rot="16200000">
            <a:off x="1665581" y="2278906"/>
            <a:ext cx="1262743" cy="11639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Essex</a:t>
            </a:r>
          </a:p>
        </p:txBody>
      </p:sp>
      <p:sp>
        <p:nvSpPr>
          <p:cNvPr id="91" name="TextBox 90">
            <a:extLst>
              <a:ext uri="{FF2B5EF4-FFF2-40B4-BE49-F238E27FC236}">
                <a16:creationId xmlns:a16="http://schemas.microsoft.com/office/drawing/2014/main" id="{F9DCCB72-33AB-F86A-F68C-58C9FDA66A39}"/>
              </a:ext>
            </a:extLst>
          </p:cNvPr>
          <p:cNvSpPr txBox="1"/>
          <p:nvPr/>
        </p:nvSpPr>
        <p:spPr>
          <a:xfrm>
            <a:off x="4214273" y="2809039"/>
            <a:ext cx="16769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£2,293 per km Revenue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000000"/>
                </a:solidFill>
                <a:effectLst/>
                <a:uLnTx/>
                <a:uFillTx/>
                <a:latin typeface="Calibri"/>
                <a:ea typeface="+mn-ea"/>
                <a:cs typeface="+mn-cs"/>
              </a:rPr>
              <a:t>(Rank: 14/24)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£8,510 per km Capital </a:t>
            </a:r>
            <a:r>
              <a:rPr kumimoji="0" lang="en-GB" sz="1200" b="0" i="1" u="none" strike="noStrike" kern="1200" cap="none" spc="0" normalizeH="0" baseline="0" noProof="0">
                <a:ln>
                  <a:noFill/>
                </a:ln>
                <a:solidFill>
                  <a:srgbClr val="000000"/>
                </a:solidFill>
                <a:effectLst/>
                <a:uLnTx/>
                <a:uFillTx/>
                <a:latin typeface="Calibri"/>
                <a:ea typeface="+mn-ea"/>
                <a:cs typeface="+mn-cs"/>
              </a:rPr>
              <a:t>(Rank: </a:t>
            </a:r>
            <a:r>
              <a:rPr lang="en-GB" sz="1200" i="1">
                <a:solidFill>
                  <a:srgbClr val="000000"/>
                </a:solidFill>
                <a:latin typeface="Calibri"/>
              </a:rPr>
              <a:t>23/24)</a:t>
            </a:r>
            <a:endParaRPr kumimoji="0" lang="en-GB" sz="1200" b="0" i="1" u="none" strike="noStrike" kern="1200" cap="none" spc="0" normalizeH="0" baseline="0" noProof="0">
              <a:ln>
                <a:noFill/>
              </a:ln>
              <a:solidFill>
                <a:srgbClr val="00000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8073E5C0-EBC8-572B-429D-13749CCD8A0C}"/>
              </a:ext>
            </a:extLst>
          </p:cNvPr>
          <p:cNvSpPr txBox="1"/>
          <p:nvPr/>
        </p:nvSpPr>
        <p:spPr>
          <a:xfrm>
            <a:off x="4173369" y="4894493"/>
            <a:ext cx="18420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£4,739 per km Revenue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 (Rank: 24/24)</a:t>
            </a:r>
            <a:endParaRPr kumimoji="0" lang="en-GB" sz="1200" b="0" i="1"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£11,580 per km Capital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(Rank: </a:t>
            </a:r>
            <a:r>
              <a:rPr lang="en-GB" sz="1200" i="1">
                <a:solidFill>
                  <a:srgbClr val="000000"/>
                </a:solidFill>
                <a:latin typeface="Calibri" panose="020F0502020204030204" pitchFamily="34" charset="0"/>
              </a:rPr>
              <a:t>24/24</a:t>
            </a:r>
            <a:r>
              <a:rPr kumimoji="0" lang="en-GB" sz="12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p>
        </p:txBody>
      </p:sp>
      <p:sp>
        <p:nvSpPr>
          <p:cNvPr id="109" name="Flowchart: Process 108">
            <a:extLst>
              <a:ext uri="{FF2B5EF4-FFF2-40B4-BE49-F238E27FC236}">
                <a16:creationId xmlns:a16="http://schemas.microsoft.com/office/drawing/2014/main" id="{98E1D529-9EF5-8DCD-E866-C8D3B20AD3E4}"/>
              </a:ext>
            </a:extLst>
          </p:cNvPr>
          <p:cNvSpPr/>
          <p:nvPr/>
        </p:nvSpPr>
        <p:spPr>
          <a:xfrm>
            <a:off x="1232608" y="2656084"/>
            <a:ext cx="352188" cy="115404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8FDC1C70-E4BA-B13D-0096-A57E33CB6FE8}"/>
              </a:ext>
            </a:extLst>
          </p:cNvPr>
          <p:cNvSpPr txBox="1"/>
          <p:nvPr/>
        </p:nvSpPr>
        <p:spPr>
          <a:xfrm rot="16200000">
            <a:off x="872408" y="3027554"/>
            <a:ext cx="1154050" cy="38419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a:ea typeface="+mn-ea"/>
                <a:cs typeface="+mn-cs"/>
              </a:rPr>
              <a:t>Total Road length </a:t>
            </a:r>
            <a:r>
              <a:rPr kumimoji="0" lang="en-GB" sz="1050" b="1" i="0" u="none" strike="noStrike" kern="1200" cap="none" spc="0" normalizeH="0" baseline="0" noProof="0">
                <a:ln>
                  <a:noFill/>
                </a:ln>
                <a:solidFill>
                  <a:prstClr val="white"/>
                </a:solidFill>
                <a:effectLst/>
                <a:uLnTx/>
                <a:uFillTx/>
                <a:latin typeface="Calibri"/>
                <a:ea typeface="+mn-ea"/>
                <a:cs typeface="+mn-cs"/>
              </a:rPr>
              <a:t>8,331km</a:t>
            </a:r>
          </a:p>
        </p:txBody>
      </p:sp>
      <p:sp>
        <p:nvSpPr>
          <p:cNvPr id="112" name="Flowchart: Process 111">
            <a:extLst>
              <a:ext uri="{FF2B5EF4-FFF2-40B4-BE49-F238E27FC236}">
                <a16:creationId xmlns:a16="http://schemas.microsoft.com/office/drawing/2014/main" id="{29E5B97C-9FE2-75B8-94C6-5DBCC6E9186E}"/>
              </a:ext>
            </a:extLst>
          </p:cNvPr>
          <p:cNvSpPr/>
          <p:nvPr/>
        </p:nvSpPr>
        <p:spPr>
          <a:xfrm>
            <a:off x="1243198" y="4623676"/>
            <a:ext cx="352188" cy="115404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AB504376-EA6E-C483-06A4-7BDA77AC227B}"/>
              </a:ext>
            </a:extLst>
          </p:cNvPr>
          <p:cNvSpPr txBox="1"/>
          <p:nvPr/>
        </p:nvSpPr>
        <p:spPr>
          <a:xfrm rot="16200000">
            <a:off x="892840" y="5008600"/>
            <a:ext cx="1154050" cy="38419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a:ea typeface="+mn-ea"/>
                <a:cs typeface="+mn-cs"/>
              </a:rPr>
              <a:t>Total Road length 5,054</a:t>
            </a:r>
            <a:r>
              <a:rPr kumimoji="0" lang="en-GB" sz="1050" b="1" i="0" u="none" strike="noStrike" kern="1200" cap="none" spc="0" normalizeH="0" baseline="0" noProof="0">
                <a:ln>
                  <a:noFill/>
                </a:ln>
                <a:solidFill>
                  <a:prstClr val="white"/>
                </a:solidFill>
                <a:effectLst/>
                <a:uLnTx/>
                <a:uFillTx/>
                <a:latin typeface="Calibri"/>
                <a:ea typeface="+mn-ea"/>
                <a:cs typeface="+mn-cs"/>
              </a:rPr>
              <a:t>km</a:t>
            </a:r>
          </a:p>
        </p:txBody>
      </p:sp>
      <p:grpSp>
        <p:nvGrpSpPr>
          <p:cNvPr id="40" name="Group 39">
            <a:extLst>
              <a:ext uri="{FF2B5EF4-FFF2-40B4-BE49-F238E27FC236}">
                <a16:creationId xmlns:a16="http://schemas.microsoft.com/office/drawing/2014/main" id="{3090FF03-6085-300A-D7B9-35D7AC980277}"/>
              </a:ext>
            </a:extLst>
          </p:cNvPr>
          <p:cNvGrpSpPr/>
          <p:nvPr/>
        </p:nvGrpSpPr>
        <p:grpSpPr>
          <a:xfrm>
            <a:off x="7675044" y="2074292"/>
            <a:ext cx="3763700" cy="4391031"/>
            <a:chOff x="5378475" y="581021"/>
            <a:chExt cx="3763700" cy="4391031"/>
          </a:xfrm>
        </p:grpSpPr>
        <p:sp>
          <p:nvSpPr>
            <p:cNvPr id="33" name="Rectangle: Rounded Corners 32">
              <a:extLst>
                <a:ext uri="{FF2B5EF4-FFF2-40B4-BE49-F238E27FC236}">
                  <a16:creationId xmlns:a16="http://schemas.microsoft.com/office/drawing/2014/main" id="{43DCE617-6CF8-2ABB-8A20-4FEA1B638B95}"/>
                </a:ext>
              </a:extLst>
            </p:cNvPr>
            <p:cNvSpPr/>
            <p:nvPr/>
          </p:nvSpPr>
          <p:spPr>
            <a:xfrm>
              <a:off x="6369917" y="3699701"/>
              <a:ext cx="2758080" cy="11540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3F958E1B-1084-D24F-4629-9672F7C5B2AD}"/>
                </a:ext>
              </a:extLst>
            </p:cNvPr>
            <p:cNvSpPr/>
            <p:nvPr/>
          </p:nvSpPr>
          <p:spPr>
            <a:xfrm>
              <a:off x="6369916" y="2204275"/>
              <a:ext cx="2760929" cy="11540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Rounded Corners 34">
              <a:extLst>
                <a:ext uri="{FF2B5EF4-FFF2-40B4-BE49-F238E27FC236}">
                  <a16:creationId xmlns:a16="http://schemas.microsoft.com/office/drawing/2014/main" id="{510AB3FE-8826-05B1-D3D6-986ECB021A0D}"/>
                </a:ext>
              </a:extLst>
            </p:cNvPr>
            <p:cNvSpPr/>
            <p:nvPr/>
          </p:nvSpPr>
          <p:spPr>
            <a:xfrm>
              <a:off x="6369917" y="699322"/>
              <a:ext cx="2772258" cy="11540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23">
              <a:extLst>
                <a:ext uri="{FF2B5EF4-FFF2-40B4-BE49-F238E27FC236}">
                  <a16:creationId xmlns:a16="http://schemas.microsoft.com/office/drawing/2014/main" id="{C864D103-9458-0F87-3FD9-CAC8F00F47B5}"/>
                </a:ext>
              </a:extLst>
            </p:cNvPr>
            <p:cNvSpPr/>
            <p:nvPr/>
          </p:nvSpPr>
          <p:spPr bwMode="auto">
            <a:xfrm>
              <a:off x="5378475" y="581021"/>
              <a:ext cx="2448603" cy="1390652"/>
            </a:xfrm>
            <a:prstGeom prst="roundRect">
              <a:avLst>
                <a:gd name="adj" fmla="val 4095"/>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37" name="Rounded Rectangle 23">
              <a:extLst>
                <a:ext uri="{FF2B5EF4-FFF2-40B4-BE49-F238E27FC236}">
                  <a16:creationId xmlns:a16="http://schemas.microsoft.com/office/drawing/2014/main" id="{6F8322D3-FED2-9428-5309-CECB5C495C62}"/>
                </a:ext>
              </a:extLst>
            </p:cNvPr>
            <p:cNvSpPr/>
            <p:nvPr/>
          </p:nvSpPr>
          <p:spPr bwMode="auto">
            <a:xfrm>
              <a:off x="5378475" y="2085974"/>
              <a:ext cx="2338981" cy="1390652"/>
            </a:xfrm>
            <a:prstGeom prst="roundRect">
              <a:avLst>
                <a:gd name="adj" fmla="val 4095"/>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38" name="Rounded Rectangle 23">
              <a:extLst>
                <a:ext uri="{FF2B5EF4-FFF2-40B4-BE49-F238E27FC236}">
                  <a16:creationId xmlns:a16="http://schemas.microsoft.com/office/drawing/2014/main" id="{6E206E6B-9EBD-2BE7-5FA4-C8AE580E724A}"/>
                </a:ext>
              </a:extLst>
            </p:cNvPr>
            <p:cNvSpPr/>
            <p:nvPr/>
          </p:nvSpPr>
          <p:spPr bwMode="auto">
            <a:xfrm>
              <a:off x="5378475" y="3581400"/>
              <a:ext cx="2338981" cy="1390652"/>
            </a:xfrm>
            <a:prstGeom prst="roundRect">
              <a:avLst>
                <a:gd name="adj" fmla="val 4095"/>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42" name="Oval 41">
            <a:extLst>
              <a:ext uri="{FF2B5EF4-FFF2-40B4-BE49-F238E27FC236}">
                <a16:creationId xmlns:a16="http://schemas.microsoft.com/office/drawing/2014/main" id="{9826BDE6-511C-421A-6930-4FD1874B6E64}"/>
              </a:ext>
            </a:extLst>
          </p:cNvPr>
          <p:cNvSpPr/>
          <p:nvPr/>
        </p:nvSpPr>
        <p:spPr>
          <a:xfrm rot="10800000">
            <a:off x="10424673" y="3508702"/>
            <a:ext cx="522515" cy="555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a:extLst>
              <a:ext uri="{FF2B5EF4-FFF2-40B4-BE49-F238E27FC236}">
                <a16:creationId xmlns:a16="http://schemas.microsoft.com/office/drawing/2014/main" id="{2222B5F1-6419-E389-9023-C9B342BAAE59}"/>
              </a:ext>
            </a:extLst>
          </p:cNvPr>
          <p:cNvSpPr/>
          <p:nvPr/>
        </p:nvSpPr>
        <p:spPr>
          <a:xfrm rot="10800000">
            <a:off x="10424674" y="1898224"/>
            <a:ext cx="522515" cy="555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311EBD4A-0435-4226-62AC-51328053F743}"/>
              </a:ext>
            </a:extLst>
          </p:cNvPr>
          <p:cNvSpPr/>
          <p:nvPr/>
        </p:nvSpPr>
        <p:spPr>
          <a:xfrm rot="10800000">
            <a:off x="10439143" y="5013656"/>
            <a:ext cx="522515" cy="555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Arrow: Pentagon 77">
            <a:extLst>
              <a:ext uri="{FF2B5EF4-FFF2-40B4-BE49-F238E27FC236}">
                <a16:creationId xmlns:a16="http://schemas.microsoft.com/office/drawing/2014/main" id="{F2FB2A54-FB7C-C33D-3737-92ED64380BAC}"/>
              </a:ext>
            </a:extLst>
          </p:cNvPr>
          <p:cNvSpPr/>
          <p:nvPr/>
        </p:nvSpPr>
        <p:spPr>
          <a:xfrm>
            <a:off x="7541132" y="2191948"/>
            <a:ext cx="541071" cy="1154049"/>
          </a:xfrm>
          <a:prstGeom prst="homePlate">
            <a:avLst>
              <a:gd name="adj" fmla="val 481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Arrow: Pentagon 78">
            <a:extLst>
              <a:ext uri="{FF2B5EF4-FFF2-40B4-BE49-F238E27FC236}">
                <a16:creationId xmlns:a16="http://schemas.microsoft.com/office/drawing/2014/main" id="{1439BA80-912D-8B7A-1AF3-24B4B453A6D7}"/>
              </a:ext>
            </a:extLst>
          </p:cNvPr>
          <p:cNvSpPr/>
          <p:nvPr/>
        </p:nvSpPr>
        <p:spPr>
          <a:xfrm>
            <a:off x="7532058" y="3715050"/>
            <a:ext cx="541071" cy="1154049"/>
          </a:xfrm>
          <a:prstGeom prst="homePlate">
            <a:avLst>
              <a:gd name="adj" fmla="val 481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Arrow: Pentagon 79">
            <a:extLst>
              <a:ext uri="{FF2B5EF4-FFF2-40B4-BE49-F238E27FC236}">
                <a16:creationId xmlns:a16="http://schemas.microsoft.com/office/drawing/2014/main" id="{5352C3D7-56EA-4922-4544-AC4F2B8BDCEE}"/>
              </a:ext>
            </a:extLst>
          </p:cNvPr>
          <p:cNvSpPr/>
          <p:nvPr/>
        </p:nvSpPr>
        <p:spPr>
          <a:xfrm>
            <a:off x="7541132" y="5192971"/>
            <a:ext cx="541071" cy="1154049"/>
          </a:xfrm>
          <a:prstGeom prst="homePlate">
            <a:avLst>
              <a:gd name="adj" fmla="val 481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1DE83F84-D3DA-5B80-D35D-E5E323D40F2D}"/>
              </a:ext>
            </a:extLst>
          </p:cNvPr>
          <p:cNvSpPr txBox="1"/>
          <p:nvPr/>
        </p:nvSpPr>
        <p:spPr>
          <a:xfrm rot="16200000">
            <a:off x="7539679" y="1798730"/>
            <a:ext cx="1262743" cy="11639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Essex</a:t>
            </a:r>
          </a:p>
        </p:txBody>
      </p:sp>
      <p:sp>
        <p:nvSpPr>
          <p:cNvPr id="87" name="TextBox 86">
            <a:extLst>
              <a:ext uri="{FF2B5EF4-FFF2-40B4-BE49-F238E27FC236}">
                <a16:creationId xmlns:a16="http://schemas.microsoft.com/office/drawing/2014/main" id="{447AECA3-DAF3-ECD4-8642-93A13C49079D}"/>
              </a:ext>
            </a:extLst>
          </p:cNvPr>
          <p:cNvSpPr txBox="1"/>
          <p:nvPr/>
        </p:nvSpPr>
        <p:spPr>
          <a:xfrm rot="16200000">
            <a:off x="7533558" y="3584245"/>
            <a:ext cx="1262743" cy="11639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mn-cs"/>
              </a:rPr>
              <a:t>Derbyshire</a:t>
            </a:r>
          </a:p>
        </p:txBody>
      </p:sp>
      <p:sp>
        <p:nvSpPr>
          <p:cNvPr id="88" name="TextBox 87">
            <a:extLst>
              <a:ext uri="{FF2B5EF4-FFF2-40B4-BE49-F238E27FC236}">
                <a16:creationId xmlns:a16="http://schemas.microsoft.com/office/drawing/2014/main" id="{ACA800F8-78D1-C9FD-1061-71711B509A62}"/>
              </a:ext>
            </a:extLst>
          </p:cNvPr>
          <p:cNvSpPr txBox="1"/>
          <p:nvPr/>
        </p:nvSpPr>
        <p:spPr>
          <a:xfrm rot="16200000">
            <a:off x="7513443" y="4866745"/>
            <a:ext cx="1262743" cy="11639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Herts</a:t>
            </a:r>
          </a:p>
        </p:txBody>
      </p:sp>
      <p:sp>
        <p:nvSpPr>
          <p:cNvPr id="95" name="TextBox 94">
            <a:extLst>
              <a:ext uri="{FF2B5EF4-FFF2-40B4-BE49-F238E27FC236}">
                <a16:creationId xmlns:a16="http://schemas.microsoft.com/office/drawing/2014/main" id="{B5B37145-FD74-A0CE-12A9-36C39A2D99AA}"/>
              </a:ext>
            </a:extLst>
          </p:cNvPr>
          <p:cNvSpPr txBox="1"/>
          <p:nvPr/>
        </p:nvSpPr>
        <p:spPr>
          <a:xfrm>
            <a:off x="10008715" y="2426994"/>
            <a:ext cx="15294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a:ea typeface="+mn-ea"/>
                <a:cs typeface="+mn-cs"/>
              </a:rPr>
              <a:t>£8,510 per km Capital </a:t>
            </a:r>
            <a:r>
              <a:rPr kumimoji="0" lang="en-GB" sz="1050" b="1" i="1" u="none" strike="noStrike" kern="1200" cap="none" spc="0" normalizeH="0" baseline="0" noProof="0">
                <a:ln>
                  <a:noFill/>
                </a:ln>
                <a:solidFill>
                  <a:srgbClr val="000000"/>
                </a:solidFill>
                <a:effectLst/>
                <a:uLnTx/>
                <a:uFillTx/>
                <a:latin typeface="Calibri"/>
                <a:ea typeface="+mn-ea"/>
                <a:cs typeface="+mn-cs"/>
              </a:rPr>
              <a:t>(Rank: 23/24)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£2,293 per km Revenue </a:t>
            </a:r>
            <a:r>
              <a:rPr kumimoji="0" lang="en-GB" sz="1050" b="0" i="1" u="none" strike="noStrike" kern="1200" cap="none" spc="0" normalizeH="0" baseline="0" noProof="0">
                <a:ln>
                  <a:noFill/>
                </a:ln>
                <a:solidFill>
                  <a:srgbClr val="000000"/>
                </a:solidFill>
                <a:effectLst/>
                <a:uLnTx/>
                <a:uFillTx/>
                <a:latin typeface="Calibri"/>
                <a:ea typeface="+mn-ea"/>
                <a:cs typeface="+mn-cs"/>
              </a:rPr>
              <a:t>(Rank: </a:t>
            </a:r>
            <a:r>
              <a:rPr lang="en-GB" sz="1050" i="1">
                <a:solidFill>
                  <a:srgbClr val="000000"/>
                </a:solidFill>
                <a:latin typeface="Calibri"/>
              </a:rPr>
              <a:t>14/24)</a:t>
            </a:r>
            <a:endParaRPr kumimoji="0" lang="en-GB" sz="1050" b="0" i="1" u="none" strike="noStrike" kern="1200" cap="none" spc="0" normalizeH="0" baseline="0" noProof="0">
              <a:ln>
                <a:noFill/>
              </a:ln>
              <a:solidFill>
                <a:srgbClr val="000000"/>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9BDC7B4-BA0E-CD7F-F208-5EB447AF3F60}"/>
              </a:ext>
            </a:extLst>
          </p:cNvPr>
          <p:cNvSpPr txBox="1"/>
          <p:nvPr/>
        </p:nvSpPr>
        <p:spPr>
          <a:xfrm>
            <a:off x="9923554" y="4014025"/>
            <a:ext cx="156738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£2,049 per Capital km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(Rank: 1/24)</a:t>
            </a:r>
            <a:endParaRPr kumimoji="0" lang="en-GB" sz="1050" b="0" i="1"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£1,953 per km Revenue </a:t>
            </a:r>
            <a:r>
              <a:rPr kumimoji="0" lang="en-GB" sz="105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(Rank: 10/24)</a:t>
            </a:r>
          </a:p>
        </p:txBody>
      </p:sp>
      <p:sp>
        <p:nvSpPr>
          <p:cNvPr id="97" name="TextBox 96">
            <a:extLst>
              <a:ext uri="{FF2B5EF4-FFF2-40B4-BE49-F238E27FC236}">
                <a16:creationId xmlns:a16="http://schemas.microsoft.com/office/drawing/2014/main" id="{85440DBA-01F3-E3B8-97EF-53DF69E8EAAF}"/>
              </a:ext>
            </a:extLst>
          </p:cNvPr>
          <p:cNvSpPr txBox="1"/>
          <p:nvPr/>
        </p:nvSpPr>
        <p:spPr>
          <a:xfrm>
            <a:off x="9895465" y="5536019"/>
            <a:ext cx="161812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a:ea typeface="+mn-ea"/>
                <a:cs typeface="+mn-cs"/>
              </a:rPr>
              <a:t>£11,580 per km Capital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a:ln>
                  <a:noFill/>
                </a:ln>
                <a:solidFill>
                  <a:srgbClr val="000000"/>
                </a:solidFill>
                <a:effectLst/>
                <a:uLnTx/>
                <a:uFillTx/>
                <a:latin typeface="Calibri"/>
                <a:ea typeface="+mn-ea"/>
                <a:cs typeface="+mn-cs"/>
              </a:rPr>
              <a:t>(Rank: 24/24)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£4,739 per km Revenue </a:t>
            </a:r>
            <a:r>
              <a:rPr kumimoji="0" lang="en-GB" sz="1050" b="0" i="1" u="none" strike="noStrike" kern="1200" cap="none" spc="0" normalizeH="0" baseline="0" noProof="0">
                <a:ln>
                  <a:noFill/>
                </a:ln>
                <a:solidFill>
                  <a:srgbClr val="000000"/>
                </a:solidFill>
                <a:effectLst/>
                <a:uLnTx/>
                <a:uFillTx/>
                <a:latin typeface="Calibri"/>
                <a:ea typeface="+mn-ea"/>
                <a:cs typeface="+mn-cs"/>
              </a:rPr>
              <a:t>(Rank: 24/24)</a:t>
            </a:r>
          </a:p>
        </p:txBody>
      </p:sp>
      <p:pic>
        <p:nvPicPr>
          <p:cNvPr id="99" name="Graphic 98" descr="Pound with solid fill">
            <a:extLst>
              <a:ext uri="{FF2B5EF4-FFF2-40B4-BE49-F238E27FC236}">
                <a16:creationId xmlns:a16="http://schemas.microsoft.com/office/drawing/2014/main" id="{DF8E2ADC-A978-7548-1623-C19DA0F40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2543" y="3561232"/>
            <a:ext cx="409138" cy="409138"/>
          </a:xfrm>
          <a:prstGeom prst="rect">
            <a:avLst/>
          </a:prstGeom>
        </p:spPr>
      </p:pic>
      <p:pic>
        <p:nvPicPr>
          <p:cNvPr id="100" name="Graphic 99" descr="Pound with solid fill">
            <a:extLst>
              <a:ext uri="{FF2B5EF4-FFF2-40B4-BE49-F238E27FC236}">
                <a16:creationId xmlns:a16="http://schemas.microsoft.com/office/drawing/2014/main" id="{186265ED-39FD-35D8-2513-53D32F9FD5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8945" y="1959432"/>
            <a:ext cx="409138" cy="409138"/>
          </a:xfrm>
          <a:prstGeom prst="rect">
            <a:avLst/>
          </a:prstGeom>
        </p:spPr>
      </p:pic>
      <p:pic>
        <p:nvPicPr>
          <p:cNvPr id="101" name="Graphic 100" descr="Pound with solid fill">
            <a:extLst>
              <a:ext uri="{FF2B5EF4-FFF2-40B4-BE49-F238E27FC236}">
                <a16:creationId xmlns:a16="http://schemas.microsoft.com/office/drawing/2014/main" id="{E4D52048-EC4D-5024-A644-9EC167182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5831" y="5049755"/>
            <a:ext cx="409138" cy="409138"/>
          </a:xfrm>
          <a:prstGeom prst="rect">
            <a:avLst/>
          </a:prstGeom>
        </p:spPr>
      </p:pic>
      <p:sp>
        <p:nvSpPr>
          <p:cNvPr id="117" name="Flowchart: Process 116">
            <a:extLst>
              <a:ext uri="{FF2B5EF4-FFF2-40B4-BE49-F238E27FC236}">
                <a16:creationId xmlns:a16="http://schemas.microsoft.com/office/drawing/2014/main" id="{E87AEBBB-CA76-AF4C-603E-F8E40E3F0A0D}"/>
              </a:ext>
            </a:extLst>
          </p:cNvPr>
          <p:cNvSpPr/>
          <p:nvPr/>
        </p:nvSpPr>
        <p:spPr>
          <a:xfrm>
            <a:off x="7127046" y="5203798"/>
            <a:ext cx="352188" cy="115404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Flowchart: Process 118">
            <a:extLst>
              <a:ext uri="{FF2B5EF4-FFF2-40B4-BE49-F238E27FC236}">
                <a16:creationId xmlns:a16="http://schemas.microsoft.com/office/drawing/2014/main" id="{3FD04A56-47EE-5557-7BF6-6C87F42C8484}"/>
              </a:ext>
            </a:extLst>
          </p:cNvPr>
          <p:cNvSpPr/>
          <p:nvPr/>
        </p:nvSpPr>
        <p:spPr>
          <a:xfrm>
            <a:off x="7132033" y="3726772"/>
            <a:ext cx="352188" cy="115404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Flowchart: Process 119">
            <a:extLst>
              <a:ext uri="{FF2B5EF4-FFF2-40B4-BE49-F238E27FC236}">
                <a16:creationId xmlns:a16="http://schemas.microsoft.com/office/drawing/2014/main" id="{8399038D-0718-9567-98B4-61DA29873053}"/>
              </a:ext>
            </a:extLst>
          </p:cNvPr>
          <p:cNvSpPr/>
          <p:nvPr/>
        </p:nvSpPr>
        <p:spPr>
          <a:xfrm>
            <a:off x="7130151" y="2191947"/>
            <a:ext cx="352188" cy="115404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TextBox 120">
            <a:extLst>
              <a:ext uri="{FF2B5EF4-FFF2-40B4-BE49-F238E27FC236}">
                <a16:creationId xmlns:a16="http://schemas.microsoft.com/office/drawing/2014/main" id="{5A4C1315-6599-D047-687A-C440348CDCD4}"/>
              </a:ext>
            </a:extLst>
          </p:cNvPr>
          <p:cNvSpPr txBox="1"/>
          <p:nvPr/>
        </p:nvSpPr>
        <p:spPr>
          <a:xfrm rot="16200000">
            <a:off x="6769825" y="2554696"/>
            <a:ext cx="1154050" cy="38419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a:ea typeface="+mn-ea"/>
                <a:cs typeface="+mn-cs"/>
              </a:rPr>
              <a:t>Total Road length </a:t>
            </a:r>
            <a:r>
              <a:rPr kumimoji="0" lang="en-GB" sz="1050" b="1" i="0" u="none" strike="noStrike" kern="1200" cap="none" spc="0" normalizeH="0" baseline="0" noProof="0">
                <a:ln>
                  <a:noFill/>
                </a:ln>
                <a:solidFill>
                  <a:prstClr val="white"/>
                </a:solidFill>
                <a:effectLst/>
                <a:uLnTx/>
                <a:uFillTx/>
                <a:latin typeface="Calibri"/>
                <a:ea typeface="+mn-ea"/>
                <a:cs typeface="+mn-cs"/>
              </a:rPr>
              <a:t>8,331km</a:t>
            </a:r>
          </a:p>
        </p:txBody>
      </p:sp>
      <p:sp>
        <p:nvSpPr>
          <p:cNvPr id="122" name="TextBox 121">
            <a:extLst>
              <a:ext uri="{FF2B5EF4-FFF2-40B4-BE49-F238E27FC236}">
                <a16:creationId xmlns:a16="http://schemas.microsoft.com/office/drawing/2014/main" id="{29032782-8C4D-9DBD-8405-4C03D568DB85}"/>
              </a:ext>
            </a:extLst>
          </p:cNvPr>
          <p:cNvSpPr txBox="1"/>
          <p:nvPr/>
        </p:nvSpPr>
        <p:spPr>
          <a:xfrm rot="16200000">
            <a:off x="6780472" y="4100715"/>
            <a:ext cx="1154050" cy="38419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a:ea typeface="+mn-ea"/>
                <a:cs typeface="+mn-cs"/>
              </a:rPr>
              <a:t>Total Road length </a:t>
            </a:r>
            <a:r>
              <a:rPr kumimoji="0" lang="en-GB" sz="1050" b="1" i="0" u="none" strike="noStrike" kern="1200" cap="none" spc="0" normalizeH="0" baseline="0" noProof="0">
                <a:ln>
                  <a:noFill/>
                </a:ln>
                <a:solidFill>
                  <a:prstClr val="white"/>
                </a:solidFill>
                <a:effectLst/>
                <a:uLnTx/>
                <a:uFillTx/>
                <a:latin typeface="Calibri"/>
                <a:ea typeface="+mn-ea"/>
                <a:cs typeface="+mn-cs"/>
              </a:rPr>
              <a:t>5,657km</a:t>
            </a:r>
          </a:p>
        </p:txBody>
      </p:sp>
      <p:sp>
        <p:nvSpPr>
          <p:cNvPr id="123" name="TextBox 122">
            <a:extLst>
              <a:ext uri="{FF2B5EF4-FFF2-40B4-BE49-F238E27FC236}">
                <a16:creationId xmlns:a16="http://schemas.microsoft.com/office/drawing/2014/main" id="{5BEF1342-FBE5-6086-DD8E-B60840C3D707}"/>
              </a:ext>
            </a:extLst>
          </p:cNvPr>
          <p:cNvSpPr txBox="1"/>
          <p:nvPr/>
        </p:nvSpPr>
        <p:spPr>
          <a:xfrm rot="16200000">
            <a:off x="6760155" y="5585626"/>
            <a:ext cx="1154050" cy="38419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a:ea typeface="+mn-ea"/>
                <a:cs typeface="+mn-cs"/>
              </a:rPr>
              <a:t>Total Road length </a:t>
            </a:r>
            <a:r>
              <a:rPr kumimoji="0" lang="en-GB" sz="1050" b="1" i="0" u="none" strike="noStrike" kern="1200" cap="none" spc="0" normalizeH="0" baseline="0" noProof="0">
                <a:ln>
                  <a:noFill/>
                </a:ln>
                <a:solidFill>
                  <a:prstClr val="white"/>
                </a:solidFill>
                <a:effectLst/>
                <a:uLnTx/>
                <a:uFillTx/>
                <a:latin typeface="Calibri"/>
                <a:ea typeface="+mn-ea"/>
                <a:cs typeface="+mn-cs"/>
              </a:rPr>
              <a:t>5,054km</a:t>
            </a:r>
          </a:p>
        </p:txBody>
      </p:sp>
      <p:sp>
        <p:nvSpPr>
          <p:cNvPr id="128" name="Arrow: Pentagon 127">
            <a:extLst>
              <a:ext uri="{FF2B5EF4-FFF2-40B4-BE49-F238E27FC236}">
                <a16:creationId xmlns:a16="http://schemas.microsoft.com/office/drawing/2014/main" id="{FBC25F86-DA21-1DF2-258F-49C540EE3805}"/>
              </a:ext>
            </a:extLst>
          </p:cNvPr>
          <p:cNvSpPr/>
          <p:nvPr/>
        </p:nvSpPr>
        <p:spPr>
          <a:xfrm rot="5400000">
            <a:off x="11404722" y="1692753"/>
            <a:ext cx="735005" cy="897774"/>
          </a:xfrm>
          <a:prstGeom prst="homePlate">
            <a:avLst>
              <a:gd name="adj" fmla="val 4646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2" name="Graphic 131" descr="Rating 1 Star with solid fill">
            <a:extLst>
              <a:ext uri="{FF2B5EF4-FFF2-40B4-BE49-F238E27FC236}">
                <a16:creationId xmlns:a16="http://schemas.microsoft.com/office/drawing/2014/main" id="{81EC12F2-952D-7640-A550-F27FD1D3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25334" y="2736672"/>
            <a:ext cx="616921" cy="616921"/>
          </a:xfrm>
          <a:prstGeom prst="rect">
            <a:avLst/>
          </a:prstGeom>
        </p:spPr>
      </p:pic>
      <p:pic>
        <p:nvPicPr>
          <p:cNvPr id="134" name="Graphic 133" descr="Rating 1 Star with solid fill">
            <a:extLst>
              <a:ext uri="{FF2B5EF4-FFF2-40B4-BE49-F238E27FC236}">
                <a16:creationId xmlns:a16="http://schemas.microsoft.com/office/drawing/2014/main" id="{9B38D127-7B2C-B6B7-FC4B-2951662663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17822" y="5577623"/>
            <a:ext cx="616921" cy="616921"/>
          </a:xfrm>
          <a:prstGeom prst="rect">
            <a:avLst/>
          </a:prstGeom>
        </p:spPr>
      </p:pic>
      <p:sp>
        <p:nvSpPr>
          <p:cNvPr id="137" name="TextBox 136">
            <a:extLst>
              <a:ext uri="{FF2B5EF4-FFF2-40B4-BE49-F238E27FC236}">
                <a16:creationId xmlns:a16="http://schemas.microsoft.com/office/drawing/2014/main" id="{86846D96-5E58-8243-ED51-2DBD7F75D9FF}"/>
              </a:ext>
            </a:extLst>
          </p:cNvPr>
          <p:cNvSpPr txBox="1"/>
          <p:nvPr/>
        </p:nvSpPr>
        <p:spPr>
          <a:xfrm>
            <a:off x="11550761" y="2622548"/>
            <a:ext cx="588727" cy="5216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22% </a:t>
            </a:r>
          </a:p>
        </p:txBody>
      </p:sp>
      <p:sp>
        <p:nvSpPr>
          <p:cNvPr id="138" name="TextBox 137">
            <a:extLst>
              <a:ext uri="{FF2B5EF4-FFF2-40B4-BE49-F238E27FC236}">
                <a16:creationId xmlns:a16="http://schemas.microsoft.com/office/drawing/2014/main" id="{F90872A0-527E-5BAD-F066-CA633E679D50}"/>
              </a:ext>
            </a:extLst>
          </p:cNvPr>
          <p:cNvSpPr txBox="1"/>
          <p:nvPr/>
        </p:nvSpPr>
        <p:spPr>
          <a:xfrm>
            <a:off x="11539432" y="4013738"/>
            <a:ext cx="588727" cy="5216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33% </a:t>
            </a:r>
          </a:p>
        </p:txBody>
      </p:sp>
      <p:sp>
        <p:nvSpPr>
          <p:cNvPr id="139" name="TextBox 138">
            <a:extLst>
              <a:ext uri="{FF2B5EF4-FFF2-40B4-BE49-F238E27FC236}">
                <a16:creationId xmlns:a16="http://schemas.microsoft.com/office/drawing/2014/main" id="{B007A4C1-7E38-418D-DC72-B3555FD16746}"/>
              </a:ext>
            </a:extLst>
          </p:cNvPr>
          <p:cNvSpPr txBox="1"/>
          <p:nvPr/>
        </p:nvSpPr>
        <p:spPr>
          <a:xfrm>
            <a:off x="11550761" y="5475451"/>
            <a:ext cx="588727" cy="61692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32% </a:t>
            </a:r>
          </a:p>
        </p:txBody>
      </p:sp>
      <p:sp>
        <p:nvSpPr>
          <p:cNvPr id="142" name="TextBox 141">
            <a:extLst>
              <a:ext uri="{FF2B5EF4-FFF2-40B4-BE49-F238E27FC236}">
                <a16:creationId xmlns:a16="http://schemas.microsoft.com/office/drawing/2014/main" id="{13B2636B-9077-43A6-3C0C-1C91D7991591}"/>
              </a:ext>
            </a:extLst>
          </p:cNvPr>
          <p:cNvSpPr txBox="1"/>
          <p:nvPr/>
        </p:nvSpPr>
        <p:spPr>
          <a:xfrm>
            <a:off x="6018488" y="4886587"/>
            <a:ext cx="588727" cy="45468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32% </a:t>
            </a:r>
          </a:p>
        </p:txBody>
      </p:sp>
      <p:sp>
        <p:nvSpPr>
          <p:cNvPr id="150" name="TextBox 149">
            <a:extLst>
              <a:ext uri="{FF2B5EF4-FFF2-40B4-BE49-F238E27FC236}">
                <a16:creationId xmlns:a16="http://schemas.microsoft.com/office/drawing/2014/main" id="{8C987B7B-3D6D-6A5B-B0FB-FCCB0F9987C3}"/>
              </a:ext>
            </a:extLst>
          </p:cNvPr>
          <p:cNvSpPr txBox="1"/>
          <p:nvPr/>
        </p:nvSpPr>
        <p:spPr>
          <a:xfrm>
            <a:off x="2551433" y="4408591"/>
            <a:ext cx="1190719" cy="5216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2020/21 data</a:t>
            </a:r>
            <a:r>
              <a:rPr kumimoji="0" lang="en-GB" sz="2000" b="1" i="0" u="none" strike="noStrike" kern="1200" cap="none" spc="0" normalizeH="0" baseline="0" noProof="0">
                <a:ln>
                  <a:noFill/>
                </a:ln>
                <a:solidFill>
                  <a:srgbClr val="000000"/>
                </a:solidFill>
                <a:effectLst/>
                <a:uLnTx/>
                <a:uFillTx/>
                <a:latin typeface="Calibri"/>
                <a:ea typeface="+mn-ea"/>
                <a:cs typeface="+mn-cs"/>
              </a:rPr>
              <a:t> </a:t>
            </a:r>
          </a:p>
        </p:txBody>
      </p:sp>
      <p:graphicFrame>
        <p:nvGraphicFramePr>
          <p:cNvPr id="3" name="Chart 2">
            <a:extLst>
              <a:ext uri="{FF2B5EF4-FFF2-40B4-BE49-F238E27FC236}">
                <a16:creationId xmlns:a16="http://schemas.microsoft.com/office/drawing/2014/main" id="{433C7445-DDB3-C95A-6F01-785D99AFE319}"/>
              </a:ext>
            </a:extLst>
          </p:cNvPr>
          <p:cNvGraphicFramePr>
            <a:graphicFrameLocks/>
          </p:cNvGraphicFramePr>
          <p:nvPr>
            <p:extLst>
              <p:ext uri="{D42A27DB-BD31-4B8C-83A1-F6EECF244321}">
                <p14:modId xmlns:p14="http://schemas.microsoft.com/office/powerpoint/2010/main" val="3635870886"/>
              </p:ext>
            </p:extLst>
          </p:nvPr>
        </p:nvGraphicFramePr>
        <p:xfrm>
          <a:off x="2261574" y="4671699"/>
          <a:ext cx="1925501" cy="12898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BB30D445-0C5A-C4EA-E69F-FE89731FD068}"/>
              </a:ext>
            </a:extLst>
          </p:cNvPr>
          <p:cNvGraphicFramePr>
            <a:graphicFrameLocks/>
          </p:cNvGraphicFramePr>
          <p:nvPr>
            <p:extLst>
              <p:ext uri="{D42A27DB-BD31-4B8C-83A1-F6EECF244321}">
                <p14:modId xmlns:p14="http://schemas.microsoft.com/office/powerpoint/2010/main" val="3259980164"/>
              </p:ext>
            </p:extLst>
          </p:nvPr>
        </p:nvGraphicFramePr>
        <p:xfrm>
          <a:off x="8040146" y="3631693"/>
          <a:ext cx="2005182" cy="137250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Chart 4">
            <a:extLst>
              <a:ext uri="{FF2B5EF4-FFF2-40B4-BE49-F238E27FC236}">
                <a16:creationId xmlns:a16="http://schemas.microsoft.com/office/drawing/2014/main" id="{7753A2A5-23AC-0392-B403-43008E1A6C7C}"/>
              </a:ext>
            </a:extLst>
          </p:cNvPr>
          <p:cNvGraphicFramePr>
            <a:graphicFrameLocks/>
          </p:cNvGraphicFramePr>
          <p:nvPr>
            <p:extLst>
              <p:ext uri="{D42A27DB-BD31-4B8C-83A1-F6EECF244321}">
                <p14:modId xmlns:p14="http://schemas.microsoft.com/office/powerpoint/2010/main" val="3535752096"/>
              </p:ext>
            </p:extLst>
          </p:nvPr>
        </p:nvGraphicFramePr>
        <p:xfrm>
          <a:off x="7984993" y="5166638"/>
          <a:ext cx="1925501" cy="1289881"/>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a:extLst>
              <a:ext uri="{FF2B5EF4-FFF2-40B4-BE49-F238E27FC236}">
                <a16:creationId xmlns:a16="http://schemas.microsoft.com/office/drawing/2014/main" id="{37FED86D-FD41-3F8E-D0AF-86A135D166CE}"/>
              </a:ext>
            </a:extLst>
          </p:cNvPr>
          <p:cNvSpPr txBox="1"/>
          <p:nvPr/>
        </p:nvSpPr>
        <p:spPr>
          <a:xfrm>
            <a:off x="8331151" y="4969466"/>
            <a:ext cx="1190719" cy="5216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2020/21 data</a:t>
            </a:r>
            <a:r>
              <a:rPr kumimoji="0" lang="en-GB" sz="2000" b="1" i="0" u="none" strike="noStrike" kern="1200" cap="none" spc="0" normalizeH="0" baseline="0" noProof="0">
                <a:ln>
                  <a:noFill/>
                </a:ln>
                <a:solidFill>
                  <a:srgbClr val="000000"/>
                </a:solidFill>
                <a:effectLst/>
                <a:uLnTx/>
                <a:uFillTx/>
                <a:latin typeface="Calibri"/>
                <a:ea typeface="+mn-ea"/>
                <a:cs typeface="+mn-cs"/>
              </a:rPr>
              <a:t> </a:t>
            </a:r>
          </a:p>
        </p:txBody>
      </p:sp>
      <p:pic>
        <p:nvPicPr>
          <p:cNvPr id="8" name="Graphic 7" descr="Rating Star with solid fill">
            <a:extLst>
              <a:ext uri="{FF2B5EF4-FFF2-40B4-BE49-F238E27FC236}">
                <a16:creationId xmlns:a16="http://schemas.microsoft.com/office/drawing/2014/main" id="{8665993F-6E05-F84B-F7CA-17A5703298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63835" y="4186445"/>
            <a:ext cx="543899" cy="543899"/>
          </a:xfrm>
          <a:prstGeom prst="rect">
            <a:avLst/>
          </a:prstGeom>
        </p:spPr>
      </p:pic>
      <p:graphicFrame>
        <p:nvGraphicFramePr>
          <p:cNvPr id="6" name="Chart 5">
            <a:extLst>
              <a:ext uri="{FF2B5EF4-FFF2-40B4-BE49-F238E27FC236}">
                <a16:creationId xmlns:a16="http://schemas.microsoft.com/office/drawing/2014/main" id="{1C074746-A7AA-1A46-1964-8CFFFB37A9B9}"/>
              </a:ext>
            </a:extLst>
          </p:cNvPr>
          <p:cNvGraphicFramePr>
            <a:graphicFrameLocks/>
          </p:cNvGraphicFramePr>
          <p:nvPr>
            <p:extLst>
              <p:ext uri="{D42A27DB-BD31-4B8C-83A1-F6EECF244321}">
                <p14:modId xmlns:p14="http://schemas.microsoft.com/office/powerpoint/2010/main" val="3076081707"/>
              </p:ext>
            </p:extLst>
          </p:nvPr>
        </p:nvGraphicFramePr>
        <p:xfrm>
          <a:off x="2143949" y="2640224"/>
          <a:ext cx="2265420" cy="115179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 name="Chart 8">
            <a:extLst>
              <a:ext uri="{FF2B5EF4-FFF2-40B4-BE49-F238E27FC236}">
                <a16:creationId xmlns:a16="http://schemas.microsoft.com/office/drawing/2014/main" id="{B859E377-F3DB-ED2C-6736-790A0BFAAD2A}"/>
              </a:ext>
            </a:extLst>
          </p:cNvPr>
          <p:cNvGraphicFramePr>
            <a:graphicFrameLocks/>
          </p:cNvGraphicFramePr>
          <p:nvPr>
            <p:extLst>
              <p:ext uri="{D42A27DB-BD31-4B8C-83A1-F6EECF244321}">
                <p14:modId xmlns:p14="http://schemas.microsoft.com/office/powerpoint/2010/main" val="1161495607"/>
              </p:ext>
            </p:extLst>
          </p:nvPr>
        </p:nvGraphicFramePr>
        <p:xfrm>
          <a:off x="8008929" y="2171486"/>
          <a:ext cx="2265420" cy="1151795"/>
        </p:xfrm>
        <a:graphic>
          <a:graphicData uri="http://schemas.openxmlformats.org/drawingml/2006/chart">
            <c:chart xmlns:c="http://schemas.openxmlformats.org/drawingml/2006/chart" xmlns:r="http://schemas.openxmlformats.org/officeDocument/2006/relationships" r:id="rId13"/>
          </a:graphicData>
        </a:graphic>
      </p:graphicFrame>
      <p:sp>
        <p:nvSpPr>
          <p:cNvPr id="10" name="Rectangle: Rounded Corners 9">
            <a:extLst>
              <a:ext uri="{FF2B5EF4-FFF2-40B4-BE49-F238E27FC236}">
                <a16:creationId xmlns:a16="http://schemas.microsoft.com/office/drawing/2014/main" id="{2892848A-097E-E34F-E440-7D1EB8B2A58A}"/>
              </a:ext>
            </a:extLst>
          </p:cNvPr>
          <p:cNvSpPr/>
          <p:nvPr/>
        </p:nvSpPr>
        <p:spPr>
          <a:xfrm>
            <a:off x="1505388" y="990216"/>
            <a:ext cx="3952234" cy="7350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DBEED3D2-C3EB-5695-9D61-EBE531352B48}"/>
              </a:ext>
            </a:extLst>
          </p:cNvPr>
          <p:cNvSpPr/>
          <p:nvPr/>
        </p:nvSpPr>
        <p:spPr>
          <a:xfrm>
            <a:off x="7202017" y="979319"/>
            <a:ext cx="3952234" cy="7350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E4543C-3538-CF20-F9AF-5D6C237CB11C}"/>
              </a:ext>
            </a:extLst>
          </p:cNvPr>
          <p:cNvSpPr/>
          <p:nvPr/>
        </p:nvSpPr>
        <p:spPr>
          <a:xfrm>
            <a:off x="5907479" y="2855971"/>
            <a:ext cx="700744" cy="7091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6" name="Graphic 145" descr="Rating 1 Star with solid fill">
            <a:extLst>
              <a:ext uri="{FF2B5EF4-FFF2-40B4-BE49-F238E27FC236}">
                <a16:creationId xmlns:a16="http://schemas.microsoft.com/office/drawing/2014/main" id="{D1ED5ABB-B480-6757-7D0D-E25FC3D9D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4615" y="5048024"/>
            <a:ext cx="616921" cy="616921"/>
          </a:xfrm>
          <a:prstGeom prst="rect">
            <a:avLst/>
          </a:prstGeom>
        </p:spPr>
      </p:pic>
      <p:sp>
        <p:nvSpPr>
          <p:cNvPr id="136" name="TextBox 135">
            <a:extLst>
              <a:ext uri="{FF2B5EF4-FFF2-40B4-BE49-F238E27FC236}">
                <a16:creationId xmlns:a16="http://schemas.microsoft.com/office/drawing/2014/main" id="{D0061F4D-30D6-CF5D-20B9-E444191D6FCB}"/>
              </a:ext>
            </a:extLst>
          </p:cNvPr>
          <p:cNvSpPr txBox="1"/>
          <p:nvPr/>
        </p:nvSpPr>
        <p:spPr>
          <a:xfrm>
            <a:off x="5970248" y="2925210"/>
            <a:ext cx="588727" cy="2004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22% </a:t>
            </a:r>
          </a:p>
        </p:txBody>
      </p:sp>
      <p:pic>
        <p:nvPicPr>
          <p:cNvPr id="131" name="Graphic 130" descr="Rating 1 Star with solid fill">
            <a:extLst>
              <a:ext uri="{FF2B5EF4-FFF2-40B4-BE49-F238E27FC236}">
                <a16:creationId xmlns:a16="http://schemas.microsoft.com/office/drawing/2014/main" id="{687232D9-3B5C-42BE-4E5B-A224DE839C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39135" y="3065248"/>
            <a:ext cx="616921" cy="616921"/>
          </a:xfrm>
          <a:prstGeom prst="rect">
            <a:avLst/>
          </a:prstGeom>
        </p:spPr>
      </p:pic>
      <p:sp>
        <p:nvSpPr>
          <p:cNvPr id="17" name="TextBox 16">
            <a:extLst>
              <a:ext uri="{FF2B5EF4-FFF2-40B4-BE49-F238E27FC236}">
                <a16:creationId xmlns:a16="http://schemas.microsoft.com/office/drawing/2014/main" id="{2BCE1353-5639-B9F8-FC47-9731AC915499}"/>
              </a:ext>
            </a:extLst>
          </p:cNvPr>
          <p:cNvSpPr txBox="1"/>
          <p:nvPr/>
        </p:nvSpPr>
        <p:spPr>
          <a:xfrm>
            <a:off x="11338128" y="1814760"/>
            <a:ext cx="861647" cy="5551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Satisfaction </a:t>
            </a:r>
            <a:r>
              <a:rPr kumimoji="0" lang="en-GB" sz="1000" b="0" i="0" u="none" strike="noStrike" kern="1200" cap="none" spc="0" normalizeH="0" baseline="0" noProof="0">
                <a:ln>
                  <a:noFill/>
                </a:ln>
                <a:solidFill>
                  <a:srgbClr val="000000"/>
                </a:solidFill>
                <a:effectLst/>
                <a:uLnTx/>
                <a:uFillTx/>
                <a:latin typeface="Calibri"/>
                <a:ea typeface="+mn-ea"/>
                <a:cs typeface="+mn-cs"/>
              </a:rPr>
              <a:t>with road conditions</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rrow: Pentagon 17">
            <a:extLst>
              <a:ext uri="{FF2B5EF4-FFF2-40B4-BE49-F238E27FC236}">
                <a16:creationId xmlns:a16="http://schemas.microsoft.com/office/drawing/2014/main" id="{C16909C3-7BAA-66A6-02E2-529DCB3CC95F}"/>
              </a:ext>
            </a:extLst>
          </p:cNvPr>
          <p:cNvSpPr/>
          <p:nvPr/>
        </p:nvSpPr>
        <p:spPr>
          <a:xfrm rot="5400000">
            <a:off x="5888915" y="1727619"/>
            <a:ext cx="735005" cy="897774"/>
          </a:xfrm>
          <a:prstGeom prst="homePlate">
            <a:avLst>
              <a:gd name="adj" fmla="val 4646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395169E0-F4E8-0533-48D9-70D33EB9B5C1}"/>
              </a:ext>
            </a:extLst>
          </p:cNvPr>
          <p:cNvSpPr txBox="1"/>
          <p:nvPr/>
        </p:nvSpPr>
        <p:spPr>
          <a:xfrm>
            <a:off x="5819937" y="1845404"/>
            <a:ext cx="861647" cy="5551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a:ea typeface="+mn-ea"/>
                <a:cs typeface="+mn-cs"/>
              </a:rPr>
              <a:t>Satisfaction </a:t>
            </a:r>
            <a:r>
              <a:rPr kumimoji="0" lang="en-GB" sz="1000" b="0" i="0" u="none" strike="noStrike" kern="1200" cap="none" spc="0" normalizeH="0" baseline="0" noProof="0">
                <a:ln>
                  <a:noFill/>
                </a:ln>
                <a:solidFill>
                  <a:srgbClr val="000000"/>
                </a:solidFill>
                <a:effectLst/>
                <a:uLnTx/>
                <a:uFillTx/>
                <a:latin typeface="Calibri"/>
                <a:ea typeface="+mn-ea"/>
                <a:cs typeface="+mn-cs"/>
              </a:rPr>
              <a:t>with road conditions</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3CAB479-0C22-DE18-1E24-81E44B793275}"/>
              </a:ext>
            </a:extLst>
          </p:cNvPr>
          <p:cNvSpPr txBox="1"/>
          <p:nvPr/>
        </p:nvSpPr>
        <p:spPr>
          <a:xfrm>
            <a:off x="862700" y="166651"/>
            <a:ext cx="11132784" cy="545732"/>
          </a:xfrm>
          <a:prstGeom prst="rect">
            <a:avLst/>
          </a:prstGeom>
          <a:noFill/>
        </p:spPr>
        <p:txBody>
          <a:bodyPr wrap="square" lIns="0" tIns="0" rIns="0" bIns="0" rtlCol="0">
            <a:noAutofit/>
          </a:bodyPr>
          <a:lstStyle/>
          <a:p>
            <a:pPr algn="l">
              <a:spcAft>
                <a:spcPts val="1134"/>
              </a:spcAft>
            </a:pPr>
            <a:r>
              <a:rPr lang="en-GB" sz="1500" b="1"/>
              <a:t>Essex Road conditions, presented as the percentage of road network </a:t>
            </a:r>
            <a:r>
              <a:rPr lang="en-GB" sz="1500" b="1" u="sng"/>
              <a:t>in need of repair </a:t>
            </a:r>
            <a:r>
              <a:rPr lang="en-GB" sz="1500" b="1"/>
              <a:t>for both </a:t>
            </a:r>
            <a:r>
              <a:rPr lang="en-GB" sz="1500" b="1" u="sng"/>
              <a:t>Revenue</a:t>
            </a:r>
            <a:r>
              <a:rPr lang="en-GB" sz="1500" b="1"/>
              <a:t> and </a:t>
            </a:r>
            <a:r>
              <a:rPr lang="en-GB" sz="1500" b="1" u="sng"/>
              <a:t>Capital</a:t>
            </a:r>
            <a:r>
              <a:rPr lang="en-GB" sz="1500" b="1"/>
              <a:t> budgets. This includes County Council performance ranking (24 in total). Essex continues to receive poor levels of satisfaction </a:t>
            </a:r>
          </a:p>
        </p:txBody>
      </p:sp>
    </p:spTree>
    <p:extLst>
      <p:ext uri="{BB962C8B-B14F-4D97-AF65-F5344CB8AC3E}">
        <p14:creationId xmlns:p14="http://schemas.microsoft.com/office/powerpoint/2010/main" val="341787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2A72DF8-9440-ED92-5095-7DF55E2994FA}"/>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Spotlight: Highways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Road conditions &amp; expenditure on roads</a:t>
            </a:r>
          </a:p>
        </p:txBody>
      </p:sp>
      <p:graphicFrame>
        <p:nvGraphicFramePr>
          <p:cNvPr id="9" name="Chart 8">
            <a:extLst>
              <a:ext uri="{FF2B5EF4-FFF2-40B4-BE49-F238E27FC236}">
                <a16:creationId xmlns:a16="http://schemas.microsoft.com/office/drawing/2014/main" id="{378CE265-A9DC-4EBF-67CF-8B2323EEF644}"/>
              </a:ext>
            </a:extLst>
          </p:cNvPr>
          <p:cNvGraphicFramePr>
            <a:graphicFrameLocks/>
          </p:cNvGraphicFramePr>
          <p:nvPr/>
        </p:nvGraphicFramePr>
        <p:xfrm>
          <a:off x="1231569" y="710470"/>
          <a:ext cx="6923748" cy="2863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8E623DB0-5CAA-6E53-56FF-5D9DAF2892D2}"/>
              </a:ext>
            </a:extLst>
          </p:cNvPr>
          <p:cNvGraphicFramePr>
            <a:graphicFrameLocks/>
          </p:cNvGraphicFramePr>
          <p:nvPr/>
        </p:nvGraphicFramePr>
        <p:xfrm>
          <a:off x="983884" y="4124039"/>
          <a:ext cx="7171433" cy="273396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A117C1FE-F395-C0D9-93D4-E9E48ABAE487}"/>
              </a:ext>
            </a:extLst>
          </p:cNvPr>
          <p:cNvSpPr/>
          <p:nvPr/>
        </p:nvSpPr>
        <p:spPr>
          <a:xfrm>
            <a:off x="8736405" y="3921902"/>
            <a:ext cx="3257121" cy="2618291"/>
          </a:xfrm>
          <a:prstGeom prst="roundRect">
            <a:avLst>
              <a:gd name="adj" fmla="val 801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B1CA7DBE-2DFE-97C5-91C6-8F732A1F61FE}"/>
              </a:ext>
            </a:extLst>
          </p:cNvPr>
          <p:cNvSpPr/>
          <p:nvPr/>
        </p:nvSpPr>
        <p:spPr>
          <a:xfrm>
            <a:off x="8736405" y="710470"/>
            <a:ext cx="3257121" cy="2863571"/>
          </a:xfrm>
          <a:prstGeom prst="roundRect">
            <a:avLst>
              <a:gd name="adj" fmla="val 801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348E183-4A1F-BFB0-1D03-85661F6DF573}"/>
              </a:ext>
            </a:extLst>
          </p:cNvPr>
          <p:cNvSpPr txBox="1"/>
          <p:nvPr/>
        </p:nvSpPr>
        <p:spPr>
          <a:xfrm>
            <a:off x="8899452" y="845389"/>
            <a:ext cx="3094074" cy="22966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Google Sans"/>
                <a:ea typeface="+mn-ea"/>
                <a:cs typeface="+mn-cs"/>
              </a:rPr>
              <a:t>A-roads</a:t>
            </a:r>
            <a:r>
              <a:rPr kumimoji="0" lang="en-GB" sz="1400" b="0" i="0" u="none" strike="noStrike" kern="1200" cap="none" spc="0" normalizeH="0" baseline="0" noProof="0">
                <a:ln>
                  <a:noFill/>
                </a:ln>
                <a:solidFill>
                  <a:srgbClr val="000000"/>
                </a:solidFill>
                <a:effectLst/>
                <a:uLnTx/>
                <a:uFillTx/>
                <a:latin typeface="Google Sans"/>
                <a:ea typeface="+mn-ea"/>
                <a:cs typeface="+mn-cs"/>
              </a:rPr>
              <a:t> are classed as major roads that link regional towns and cities. These are also referred to as 'trunk' roads. A-roads can be either single or dual-carriageways and are found in both rural and urban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Google Sans"/>
                <a:ea typeface="+mn-ea"/>
                <a:cs typeface="+mn-cs"/>
              </a:rPr>
              <a:t>Against the County Council Mean (4%), Essex has a lower maintenance requirements on A-roads for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Google Sans"/>
                <a:ea typeface="+mn-ea"/>
                <a:cs typeface="+mn-cs"/>
              </a:rPr>
              <a:t>Essex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Google Sans"/>
                <a:ea typeface="+mn-ea"/>
                <a:cs typeface="+mn-cs"/>
              </a:rPr>
              <a:t>Derbyshire: 20%</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8CC4678B-CC89-ADE7-0BD1-3C06FD207554}"/>
              </a:ext>
            </a:extLst>
          </p:cNvPr>
          <p:cNvSpPr txBox="1"/>
          <p:nvPr/>
        </p:nvSpPr>
        <p:spPr>
          <a:xfrm>
            <a:off x="8899452" y="4082730"/>
            <a:ext cx="2979359" cy="22966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B &amp; C roads </a:t>
            </a:r>
            <a:r>
              <a:rPr kumimoji="0" lang="en-GB" sz="1400" b="0" i="0" u="none" strike="noStrike" kern="1200" cap="none" spc="0" normalizeH="0" baseline="0" noProof="0">
                <a:ln>
                  <a:noFill/>
                </a:ln>
                <a:solidFill>
                  <a:srgbClr val="000000"/>
                </a:solidFill>
                <a:effectLst/>
                <a:uLnTx/>
                <a:uFillTx/>
                <a:latin typeface="Calibri"/>
                <a:ea typeface="+mn-ea"/>
                <a:cs typeface="+mn-cs"/>
              </a:rPr>
              <a:t>are sometimes referred to as ‘minor’ roads, where they connect small towns and villages. These roads are important to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Against the County Council Mean (6%), Essex has lower maintenance requirements on B &amp; C roads: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For 2021/22: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Essex: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Derbyshire: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Google Sans"/>
                <a:ea typeface="+mn-ea"/>
                <a:cs typeface="+mn-cs"/>
              </a:rPr>
              <a:t> </a:t>
            </a:r>
            <a:endParaRPr kumimoji="0" lang="en-GB" sz="15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8EF152-A7FE-C92B-9982-F3A0D1F66491}"/>
              </a:ext>
            </a:extLst>
          </p:cNvPr>
          <p:cNvSpPr txBox="1"/>
          <p:nvPr/>
        </p:nvSpPr>
        <p:spPr>
          <a:xfrm>
            <a:off x="2090698" y="206227"/>
            <a:ext cx="5442552" cy="40132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Percentage of A-roads where maintenance should be considered: ECC v County Council mean</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CD55CFF-FBC6-523B-D48A-8D3C618ABF9B}"/>
              </a:ext>
            </a:extLst>
          </p:cNvPr>
          <p:cNvSpPr txBox="1"/>
          <p:nvPr/>
        </p:nvSpPr>
        <p:spPr>
          <a:xfrm>
            <a:off x="1880458" y="3722716"/>
            <a:ext cx="5442552" cy="40132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Percentage of B &amp; C roads where maintenance should be considered: ECC v County Council mean</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E02B9327-6AB6-4AA8-7AF9-8AAA25F1A90A}"/>
              </a:ext>
            </a:extLst>
          </p:cNvPr>
          <p:cNvSpPr/>
          <p:nvPr/>
        </p:nvSpPr>
        <p:spPr>
          <a:xfrm>
            <a:off x="7569266" y="845389"/>
            <a:ext cx="467300" cy="2413049"/>
          </a:xfrm>
          <a:prstGeom prst="rect">
            <a:avLst/>
          </a:prstGeom>
          <a:solidFill>
            <a:schemeClr val="bg2">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EB3150E-F2C4-4822-D395-A452305B9D8F}"/>
              </a:ext>
            </a:extLst>
          </p:cNvPr>
          <p:cNvSpPr/>
          <p:nvPr/>
        </p:nvSpPr>
        <p:spPr>
          <a:xfrm>
            <a:off x="7569266" y="4255697"/>
            <a:ext cx="467300" cy="2211091"/>
          </a:xfrm>
          <a:prstGeom prst="rect">
            <a:avLst/>
          </a:prstGeom>
          <a:solidFill>
            <a:schemeClr val="bg2">
              <a:lumMod val="6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4D3480AD-A373-D39F-08D7-DE80C2D387AE}"/>
              </a:ext>
            </a:extLst>
          </p:cNvPr>
          <p:cNvSpPr/>
          <p:nvPr/>
        </p:nvSpPr>
        <p:spPr>
          <a:xfrm>
            <a:off x="9867898" y="40161"/>
            <a:ext cx="796541" cy="780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Graphic 20" descr="Information outline">
            <a:extLst>
              <a:ext uri="{FF2B5EF4-FFF2-40B4-BE49-F238E27FC236}">
                <a16:creationId xmlns:a16="http://schemas.microsoft.com/office/drawing/2014/main" id="{E52031EA-2EC7-3202-87FB-10E890B0B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3569" y="97670"/>
            <a:ext cx="665198" cy="665198"/>
          </a:xfrm>
          <a:prstGeom prst="rect">
            <a:avLst/>
          </a:prstGeom>
        </p:spPr>
      </p:pic>
    </p:spTree>
    <p:extLst>
      <p:ext uri="{BB962C8B-B14F-4D97-AF65-F5344CB8AC3E}">
        <p14:creationId xmlns:p14="http://schemas.microsoft.com/office/powerpoint/2010/main" val="224048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9B6C41F-9BE6-266A-2470-476778FE7129}"/>
              </a:ext>
            </a:extLst>
          </p:cNvPr>
          <p:cNvSpPr/>
          <p:nvPr/>
        </p:nvSpPr>
        <p:spPr>
          <a:xfrm>
            <a:off x="6117990" y="4095480"/>
            <a:ext cx="2222427" cy="2643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23">
            <a:extLst>
              <a:ext uri="{FF2B5EF4-FFF2-40B4-BE49-F238E27FC236}">
                <a16:creationId xmlns:a16="http://schemas.microsoft.com/office/drawing/2014/main" id="{CF369E25-BCB6-9547-5366-271249B7D0A6}"/>
              </a:ext>
            </a:extLst>
          </p:cNvPr>
          <p:cNvSpPr/>
          <p:nvPr/>
        </p:nvSpPr>
        <p:spPr bwMode="auto">
          <a:xfrm>
            <a:off x="1166646" y="2390121"/>
            <a:ext cx="4738693" cy="2902641"/>
          </a:xfrm>
          <a:prstGeom prst="roundRect">
            <a:avLst>
              <a:gd name="adj" fmla="val 4095"/>
            </a:avLst>
          </a:prstGeom>
          <a:no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3" name="Arrow: Pentagon 2">
            <a:extLst>
              <a:ext uri="{FF2B5EF4-FFF2-40B4-BE49-F238E27FC236}">
                <a16:creationId xmlns:a16="http://schemas.microsoft.com/office/drawing/2014/main" id="{0F653A50-7307-4A8B-DF1C-7249216B9223}"/>
              </a:ext>
            </a:extLst>
          </p:cNvPr>
          <p:cNvSpPr/>
          <p:nvPr/>
        </p:nvSpPr>
        <p:spPr>
          <a:xfrm rot="10800000">
            <a:off x="5599556" y="2230659"/>
            <a:ext cx="2814599" cy="1054227"/>
          </a:xfrm>
          <a:prstGeom prst="homePlate">
            <a:avLst>
              <a:gd name="adj" fmla="val 3102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23">
            <a:extLst>
              <a:ext uri="{FF2B5EF4-FFF2-40B4-BE49-F238E27FC236}">
                <a16:creationId xmlns:a16="http://schemas.microsoft.com/office/drawing/2014/main" id="{08144219-41A4-B0B2-9FD8-13BD0E9B89A2}"/>
              </a:ext>
            </a:extLst>
          </p:cNvPr>
          <p:cNvSpPr/>
          <p:nvPr/>
        </p:nvSpPr>
        <p:spPr bwMode="auto">
          <a:xfrm>
            <a:off x="8520113" y="6300612"/>
            <a:ext cx="3598177" cy="272217"/>
          </a:xfrm>
          <a:prstGeom prst="roundRect">
            <a:avLst>
              <a:gd name="adj" fmla="val 1501"/>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53870" tIns="53870" rIns="53870" bIns="53870" numCol="1" rtlCol="0" anchor="t" anchorCtr="0" compatLnSpc="1">
            <a:prstTxWarp prst="textNoShape">
              <a:avLst/>
            </a:prstTxWarp>
          </a:bodyPr>
          <a:lstStyle/>
          <a:p>
            <a:pPr marL="40402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MetaBold-Roman" panose="020B0802030000020004" pitchFamily="34" charset="0"/>
              <a:ea typeface="ＭＳ Ｐゴシック" charset="0"/>
              <a:cs typeface="+mn-cs"/>
            </a:endParaRPr>
          </a:p>
          <a:p>
            <a:pPr marL="404028" marR="0" lvl="0" indent="0" algn="l" defTabSz="68415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aphicFrame>
        <p:nvGraphicFramePr>
          <p:cNvPr id="16" name="Chart 15">
            <a:extLst>
              <a:ext uri="{FF2B5EF4-FFF2-40B4-BE49-F238E27FC236}">
                <a16:creationId xmlns:a16="http://schemas.microsoft.com/office/drawing/2014/main" id="{4B81B70F-6643-8B1D-387C-DD1FA59CE7AB}"/>
              </a:ext>
            </a:extLst>
          </p:cNvPr>
          <p:cNvGraphicFramePr>
            <a:graphicFrameLocks/>
          </p:cNvGraphicFramePr>
          <p:nvPr/>
        </p:nvGraphicFramePr>
        <p:xfrm>
          <a:off x="1359247" y="2742290"/>
          <a:ext cx="4272113" cy="251198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B4C36C7A-D702-07D6-4B6D-F9B53DD4AA5E}"/>
              </a:ext>
            </a:extLst>
          </p:cNvPr>
          <p:cNvSpPr txBox="1"/>
          <p:nvPr/>
        </p:nvSpPr>
        <p:spPr>
          <a:xfrm>
            <a:off x="5867193" y="2274198"/>
            <a:ext cx="254696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Leicestershire County Council </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consistently rank in the top counties in terms of public satisfaction with road conditions, and other highways related topics.  </a:t>
            </a:r>
          </a:p>
        </p:txBody>
      </p:sp>
      <p:sp>
        <p:nvSpPr>
          <p:cNvPr id="26" name="Title 4">
            <a:extLst>
              <a:ext uri="{FF2B5EF4-FFF2-40B4-BE49-F238E27FC236}">
                <a16:creationId xmlns:a16="http://schemas.microsoft.com/office/drawing/2014/main" id="{1E05BB66-4A8E-4301-1240-9B80D4D1B30F}"/>
              </a:ext>
            </a:extLst>
          </p:cNvPr>
          <p:cNvSpPr txBox="1">
            <a:spLocks/>
          </p:cNvSpPr>
          <p:nvPr/>
        </p:nvSpPr>
        <p:spPr>
          <a:xfrm rot="16200000">
            <a:off x="-3067552"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Spotlight: Highways</a:t>
            </a:r>
            <a:endParaRPr lang="en-GB" sz="2400">
              <a:solidFill>
                <a:prstClr val="white"/>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 Satisfaction </a:t>
            </a:r>
            <a:endParaRPr kumimoji="0" lang="en-GB" sz="2800" b="1" i="0" u="none" strike="noStrike" kern="1200" cap="none" spc="0" normalizeH="0" baseline="0" noProof="0">
              <a:ln>
                <a:noFill/>
              </a:ln>
              <a:solidFill>
                <a:prstClr val="white"/>
              </a:solidFill>
              <a:effectLst/>
              <a:uLnTx/>
              <a:uFillTx/>
              <a:latin typeface="Calibri"/>
              <a:ea typeface="+mj-ea"/>
              <a:cs typeface="+mj-cs"/>
            </a:endParaRPr>
          </a:p>
        </p:txBody>
      </p:sp>
      <p:pic>
        <p:nvPicPr>
          <p:cNvPr id="62" name="Picture 61">
            <a:extLst>
              <a:ext uri="{FF2B5EF4-FFF2-40B4-BE49-F238E27FC236}">
                <a16:creationId xmlns:a16="http://schemas.microsoft.com/office/drawing/2014/main" id="{12F65C30-1D3C-04AB-6817-9F8B2B4941CC}"/>
              </a:ext>
            </a:extLst>
          </p:cNvPr>
          <p:cNvPicPr>
            <a:picLocks noChangeAspect="1"/>
          </p:cNvPicPr>
          <p:nvPr/>
        </p:nvPicPr>
        <p:blipFill>
          <a:blip r:embed="rId4"/>
          <a:stretch>
            <a:fillRect/>
          </a:stretch>
        </p:blipFill>
        <p:spPr>
          <a:xfrm>
            <a:off x="8718654" y="1268976"/>
            <a:ext cx="3386968" cy="5260822"/>
          </a:xfrm>
          <a:prstGeom prst="rect">
            <a:avLst/>
          </a:prstGeom>
        </p:spPr>
      </p:pic>
      <p:sp>
        <p:nvSpPr>
          <p:cNvPr id="63" name="TextBox 62">
            <a:extLst>
              <a:ext uri="{FF2B5EF4-FFF2-40B4-BE49-F238E27FC236}">
                <a16:creationId xmlns:a16="http://schemas.microsoft.com/office/drawing/2014/main" id="{DC5CA5C5-793E-E608-3A0C-5112563663B5}"/>
              </a:ext>
            </a:extLst>
          </p:cNvPr>
          <p:cNvSpPr txBox="1"/>
          <p:nvPr/>
        </p:nvSpPr>
        <p:spPr>
          <a:xfrm>
            <a:off x="8763564" y="189465"/>
            <a:ext cx="2824082" cy="12347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The National Highways and Transport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Annual Public Satisfaction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Q. Satisfaction with condition of highways (KBI 23)</a:t>
            </a:r>
          </a:p>
        </p:txBody>
      </p:sp>
      <p:sp>
        <p:nvSpPr>
          <p:cNvPr id="2" name="TextBox 1">
            <a:extLst>
              <a:ext uri="{FF2B5EF4-FFF2-40B4-BE49-F238E27FC236}">
                <a16:creationId xmlns:a16="http://schemas.microsoft.com/office/drawing/2014/main" id="{95006520-0700-3BB1-0D3C-F6648932544F}"/>
              </a:ext>
            </a:extLst>
          </p:cNvPr>
          <p:cNvSpPr txBox="1"/>
          <p:nvPr/>
        </p:nvSpPr>
        <p:spPr>
          <a:xfrm>
            <a:off x="2160613" y="2470870"/>
            <a:ext cx="2963145" cy="38687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Satisfaction with the condition of Highways</a:t>
            </a:r>
          </a:p>
        </p:txBody>
      </p:sp>
      <p:sp>
        <p:nvSpPr>
          <p:cNvPr id="5" name="Rectangle: Rounded Corners 4">
            <a:extLst>
              <a:ext uri="{FF2B5EF4-FFF2-40B4-BE49-F238E27FC236}">
                <a16:creationId xmlns:a16="http://schemas.microsoft.com/office/drawing/2014/main" id="{173DD023-9E17-CFD2-6617-158C5C8E2045}"/>
              </a:ext>
            </a:extLst>
          </p:cNvPr>
          <p:cNvSpPr/>
          <p:nvPr/>
        </p:nvSpPr>
        <p:spPr>
          <a:xfrm>
            <a:off x="980138" y="312311"/>
            <a:ext cx="7401296" cy="1709523"/>
          </a:xfrm>
          <a:prstGeom prst="roundRect">
            <a:avLst>
              <a:gd name="adj" fmla="val 4846"/>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94E504F-4E2A-B9D6-206A-E8BD14371BDE}"/>
              </a:ext>
            </a:extLst>
          </p:cNvPr>
          <p:cNvSpPr txBox="1"/>
          <p:nvPr/>
        </p:nvSpPr>
        <p:spPr>
          <a:xfrm>
            <a:off x="1166646" y="879729"/>
            <a:ext cx="7175071" cy="9759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Highways continues to be a highly political area, that has caused some anxiety around resident satisfaction and perception that our road network is poor. Essex continues to remain in the lower quartile in the National Highways and Transport Network: </a:t>
            </a:r>
            <a:r>
              <a:rPr kumimoji="0" lang="en-GB" sz="1200" b="0" i="1" u="none" strike="noStrike" kern="1200" cap="none" spc="0" normalizeH="0" baseline="0" noProof="0">
                <a:ln>
                  <a:noFill/>
                </a:ln>
                <a:solidFill>
                  <a:srgbClr val="000000"/>
                </a:solidFill>
                <a:effectLst/>
                <a:uLnTx/>
                <a:uFillTx/>
                <a:latin typeface="Calibri"/>
                <a:ea typeface="MS PGothic" pitchFamily="34" charset="-128"/>
                <a:cs typeface="+mn-cs"/>
              </a:rPr>
              <a:t>Annual Public Satisfaction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However, Essex have some of the </a:t>
            </a:r>
            <a:r>
              <a:rPr kumimoji="0" lang="en-GB" sz="1200" b="1" i="0" u="none" strike="noStrike" kern="1200" cap="none" spc="0" normalizeH="0" baseline="0" noProof="0">
                <a:ln>
                  <a:noFill/>
                </a:ln>
                <a:solidFill>
                  <a:srgbClr val="000000"/>
                </a:solidFill>
                <a:effectLst/>
                <a:uLnTx/>
                <a:uFillTx/>
                <a:latin typeface="Calibri"/>
                <a:ea typeface="MS PGothic" pitchFamily="34" charset="-128"/>
                <a:cs typeface="+mn-cs"/>
              </a:rPr>
              <a:t>lowest defects </a:t>
            </a: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on our road network compared to all other counties (24),  especially given our geographical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 </a:t>
            </a:r>
          </a:p>
        </p:txBody>
      </p:sp>
      <p:sp>
        <p:nvSpPr>
          <p:cNvPr id="61" name="Oval 60">
            <a:extLst>
              <a:ext uri="{FF2B5EF4-FFF2-40B4-BE49-F238E27FC236}">
                <a16:creationId xmlns:a16="http://schemas.microsoft.com/office/drawing/2014/main" id="{E7992E83-DE9F-D2AB-C216-4EA9634F1967}"/>
              </a:ext>
            </a:extLst>
          </p:cNvPr>
          <p:cNvSpPr/>
          <p:nvPr/>
        </p:nvSpPr>
        <p:spPr>
          <a:xfrm>
            <a:off x="844292" y="90992"/>
            <a:ext cx="796541" cy="780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0823390D-9F5C-C587-FAD7-7FC160258669}"/>
              </a:ext>
            </a:extLst>
          </p:cNvPr>
          <p:cNvSpPr/>
          <p:nvPr/>
        </p:nvSpPr>
        <p:spPr>
          <a:xfrm>
            <a:off x="884432" y="2208659"/>
            <a:ext cx="796541" cy="780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0" name="Graphic 59" descr="Thumbs up sign outline">
            <a:extLst>
              <a:ext uri="{FF2B5EF4-FFF2-40B4-BE49-F238E27FC236}">
                <a16:creationId xmlns:a16="http://schemas.microsoft.com/office/drawing/2014/main" id="{29F3EB40-5E08-768E-ECAA-6EBB58DD29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189" y="2240211"/>
            <a:ext cx="589524" cy="587002"/>
          </a:xfrm>
          <a:prstGeom prst="rect">
            <a:avLst/>
          </a:prstGeom>
        </p:spPr>
      </p:pic>
      <p:sp>
        <p:nvSpPr>
          <p:cNvPr id="14" name="Rectangle 13">
            <a:extLst>
              <a:ext uri="{FF2B5EF4-FFF2-40B4-BE49-F238E27FC236}">
                <a16:creationId xmlns:a16="http://schemas.microsoft.com/office/drawing/2014/main" id="{D3FAD7F4-5744-9E58-1BF0-6C4997F3068E}"/>
              </a:ext>
            </a:extLst>
          </p:cNvPr>
          <p:cNvSpPr/>
          <p:nvPr/>
        </p:nvSpPr>
        <p:spPr>
          <a:xfrm>
            <a:off x="1514650" y="227583"/>
            <a:ext cx="3061560"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Graphic 12" descr="Car with solid fill">
            <a:extLst>
              <a:ext uri="{FF2B5EF4-FFF2-40B4-BE49-F238E27FC236}">
                <a16:creationId xmlns:a16="http://schemas.microsoft.com/office/drawing/2014/main" id="{57770051-040C-9C86-CD75-A8047C0D1A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305" y="136650"/>
            <a:ext cx="619125" cy="619125"/>
          </a:xfrm>
          <a:prstGeom prst="rect">
            <a:avLst/>
          </a:prstGeom>
        </p:spPr>
      </p:pic>
      <p:sp>
        <p:nvSpPr>
          <p:cNvPr id="15" name="TextBox 14">
            <a:extLst>
              <a:ext uri="{FF2B5EF4-FFF2-40B4-BE49-F238E27FC236}">
                <a16:creationId xmlns:a16="http://schemas.microsoft.com/office/drawing/2014/main" id="{B689B69C-2B4B-B384-88CE-CB989C25064A}"/>
              </a:ext>
            </a:extLst>
          </p:cNvPr>
          <p:cNvSpPr txBox="1"/>
          <p:nvPr/>
        </p:nvSpPr>
        <p:spPr>
          <a:xfrm>
            <a:off x="1748422" y="321528"/>
            <a:ext cx="3156953" cy="33538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Resident satisfaction: insight </a:t>
            </a:r>
          </a:p>
        </p:txBody>
      </p:sp>
      <p:sp>
        <p:nvSpPr>
          <p:cNvPr id="19" name="Arrow: Pentagon 18">
            <a:extLst>
              <a:ext uri="{FF2B5EF4-FFF2-40B4-BE49-F238E27FC236}">
                <a16:creationId xmlns:a16="http://schemas.microsoft.com/office/drawing/2014/main" id="{87937A5A-0DF9-6AC8-8B00-680605160E06}"/>
              </a:ext>
            </a:extLst>
          </p:cNvPr>
          <p:cNvSpPr/>
          <p:nvPr/>
        </p:nvSpPr>
        <p:spPr>
          <a:xfrm rot="10800000">
            <a:off x="5586884" y="3493709"/>
            <a:ext cx="2759726" cy="676219"/>
          </a:xfrm>
          <a:prstGeom prst="homePlate">
            <a:avLst>
              <a:gd name="adj" fmla="val 31029"/>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2AA1037-1CED-6DDB-0236-608B7A3BB8F6}"/>
              </a:ext>
            </a:extLst>
          </p:cNvPr>
          <p:cNvSpPr txBox="1"/>
          <p:nvPr/>
        </p:nvSpPr>
        <p:spPr>
          <a:xfrm>
            <a:off x="5934020" y="3510162"/>
            <a:ext cx="241330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Essex County Council</a:t>
            </a:r>
            <a:endPar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a16="http://schemas.microsoft.com/office/drawing/2014/main" id="{367BA117-B074-ACE9-18E3-330C6CA1860F}"/>
              </a:ext>
            </a:extLst>
          </p:cNvPr>
          <p:cNvSpPr txBox="1"/>
          <p:nvPr/>
        </p:nvSpPr>
        <p:spPr>
          <a:xfrm>
            <a:off x="6117990" y="5365434"/>
            <a:ext cx="22678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 2022, we saw a small upturn in levels of satisfaction, following a large decrease in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However, Essex has followed the pattern of increases and decreases of the county council average across the years, albeit always with a slightly lower value. </a:t>
            </a:r>
          </a:p>
        </p:txBody>
      </p:sp>
      <p:sp>
        <p:nvSpPr>
          <p:cNvPr id="8" name="Rectangle: Rounded Corners 7">
            <a:extLst>
              <a:ext uri="{FF2B5EF4-FFF2-40B4-BE49-F238E27FC236}">
                <a16:creationId xmlns:a16="http://schemas.microsoft.com/office/drawing/2014/main" id="{B6807ED9-4014-A2BE-7EAA-75806E6023C9}"/>
              </a:ext>
            </a:extLst>
          </p:cNvPr>
          <p:cNvSpPr/>
          <p:nvPr/>
        </p:nvSpPr>
        <p:spPr>
          <a:xfrm>
            <a:off x="927752" y="5435988"/>
            <a:ext cx="5081845" cy="1302596"/>
          </a:xfrm>
          <a:prstGeom prst="roundRect">
            <a:avLst>
              <a:gd name="adj" fmla="val 4846"/>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BE258D5-A42F-CD75-6BBA-90C148226F9B}"/>
              </a:ext>
            </a:extLst>
          </p:cNvPr>
          <p:cNvSpPr/>
          <p:nvPr/>
        </p:nvSpPr>
        <p:spPr>
          <a:xfrm>
            <a:off x="819359" y="4955453"/>
            <a:ext cx="796541" cy="7802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Graphic 6" descr="Help outline">
            <a:extLst>
              <a:ext uri="{FF2B5EF4-FFF2-40B4-BE49-F238E27FC236}">
                <a16:creationId xmlns:a16="http://schemas.microsoft.com/office/drawing/2014/main" id="{C3DA6D36-7781-BEEA-EAC3-05CCB29E15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9426" y="4968839"/>
            <a:ext cx="753443" cy="753443"/>
          </a:xfrm>
          <a:prstGeom prst="rect">
            <a:avLst/>
          </a:prstGeom>
        </p:spPr>
      </p:pic>
      <p:sp>
        <p:nvSpPr>
          <p:cNvPr id="11" name="TextBox 10">
            <a:extLst>
              <a:ext uri="{FF2B5EF4-FFF2-40B4-BE49-F238E27FC236}">
                <a16:creationId xmlns:a16="http://schemas.microsoft.com/office/drawing/2014/main" id="{63D9E398-9B7B-D9DC-AC0F-D38879A82E31}"/>
              </a:ext>
            </a:extLst>
          </p:cNvPr>
          <p:cNvSpPr txBox="1"/>
          <p:nvPr/>
        </p:nvSpPr>
        <p:spPr>
          <a:xfrm>
            <a:off x="1524834" y="5550906"/>
            <a:ext cx="4500821" cy="107951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We understand that Essex spend per km, compared to other county councils is </a:t>
            </a:r>
            <a:r>
              <a:rPr kumimoji="0" lang="en-GB" sz="1200" b="1" i="0" u="none" strike="noStrike" kern="1200" cap="none" spc="0" normalizeH="0" baseline="0" noProof="0">
                <a:ln>
                  <a:noFill/>
                </a:ln>
                <a:solidFill>
                  <a:srgbClr val="000000"/>
                </a:solidFill>
                <a:effectLst/>
                <a:uLnTx/>
                <a:uFillTx/>
                <a:latin typeface="Calibri"/>
                <a:ea typeface="MS PGothic" pitchFamily="34" charset="-128"/>
                <a:cs typeface="+mn-cs"/>
              </a:rPr>
              <a:t>high</a:t>
            </a: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We also understand that Essex have </a:t>
            </a:r>
            <a:r>
              <a:rPr kumimoji="0" lang="en-GB" sz="1200" b="1" i="0" u="none" strike="noStrike" kern="1200" cap="none" spc="0" normalizeH="0" baseline="0" noProof="0">
                <a:ln>
                  <a:noFill/>
                </a:ln>
                <a:solidFill>
                  <a:srgbClr val="000000"/>
                </a:solidFill>
                <a:effectLst/>
                <a:uLnTx/>
                <a:uFillTx/>
                <a:latin typeface="Calibri"/>
                <a:ea typeface="MS PGothic" pitchFamily="34" charset="-128"/>
                <a:cs typeface="+mn-cs"/>
              </a:rPr>
              <a:t>spent more </a:t>
            </a: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with Ringway Jacobs than originally envisaged in the 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Is there an opportunity to focus on targeted communication campaigns to shift public perception of the performance on Highways?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S PGothic" pitchFamily="34" charset="-128"/>
                <a:cs typeface="+mn-cs"/>
              </a:rPr>
              <a:t> </a:t>
            </a:r>
          </a:p>
        </p:txBody>
      </p:sp>
      <p:pic>
        <p:nvPicPr>
          <p:cNvPr id="12" name="Graphic 11" descr="Rating 1 Star with solid fill">
            <a:extLst>
              <a:ext uri="{FF2B5EF4-FFF2-40B4-BE49-F238E27FC236}">
                <a16:creationId xmlns:a16="http://schemas.microsoft.com/office/drawing/2014/main" id="{2DE787FD-3F4A-DB33-0394-E6B4E41A1E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06855" y="4939952"/>
            <a:ext cx="548553" cy="548553"/>
          </a:xfrm>
          <a:prstGeom prst="rect">
            <a:avLst/>
          </a:prstGeom>
        </p:spPr>
      </p:pic>
      <p:sp>
        <p:nvSpPr>
          <p:cNvPr id="22" name="TextBox 21">
            <a:extLst>
              <a:ext uri="{FF2B5EF4-FFF2-40B4-BE49-F238E27FC236}">
                <a16:creationId xmlns:a16="http://schemas.microsoft.com/office/drawing/2014/main" id="{8E8AD7BA-BCD8-E9E7-EE0E-15279148461E}"/>
              </a:ext>
            </a:extLst>
          </p:cNvPr>
          <p:cNvSpPr txBox="1"/>
          <p:nvPr/>
        </p:nvSpPr>
        <p:spPr>
          <a:xfrm>
            <a:off x="6072530" y="3862694"/>
            <a:ext cx="22678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Essex has always received comparatively </a:t>
            </a: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low satisfaction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scores in this survey, and for this indicator, </a:t>
            </a:r>
            <a:r>
              <a:rPr kumimoji="0" lang="en-GB" sz="1200" b="1"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even though our road condition is comparable to or better than most authorities.</a:t>
            </a:r>
            <a:r>
              <a:rPr kumimoji="0" lang="en-GB" sz="12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9278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4270559-067E-B9FA-E53A-73BF087F2C11}"/>
              </a:ext>
            </a:extLst>
          </p:cNvPr>
          <p:cNvSpPr/>
          <p:nvPr/>
        </p:nvSpPr>
        <p:spPr>
          <a:xfrm>
            <a:off x="6686765" y="656645"/>
            <a:ext cx="5270090" cy="5772478"/>
          </a:xfrm>
          <a:prstGeom prst="roundRect">
            <a:avLst>
              <a:gd name="adj" fmla="val 7277"/>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206024FB-4C59-E8EF-0992-3081A1CFD296}"/>
              </a:ext>
            </a:extLst>
          </p:cNvPr>
          <p:cNvSpPr/>
          <p:nvPr/>
        </p:nvSpPr>
        <p:spPr>
          <a:xfrm>
            <a:off x="954943" y="665322"/>
            <a:ext cx="5270090" cy="5772478"/>
          </a:xfrm>
          <a:prstGeom prst="roundRect">
            <a:avLst>
              <a:gd name="adj" fmla="val 7277"/>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4">
            <a:extLst>
              <a:ext uri="{FF2B5EF4-FFF2-40B4-BE49-F238E27FC236}">
                <a16:creationId xmlns:a16="http://schemas.microsoft.com/office/drawing/2014/main" id="{52A72DF8-9440-ED92-5095-7DF55E2994FA}"/>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Spotlight: Highways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j-ea"/>
                <a:cs typeface="+mj-cs"/>
              </a:rPr>
              <a:t>Road conditions &amp; expenditure on roads</a:t>
            </a:r>
          </a:p>
        </p:txBody>
      </p:sp>
      <p:graphicFrame>
        <p:nvGraphicFramePr>
          <p:cNvPr id="4" name="Chart 3">
            <a:extLst>
              <a:ext uri="{FF2B5EF4-FFF2-40B4-BE49-F238E27FC236}">
                <a16:creationId xmlns:a16="http://schemas.microsoft.com/office/drawing/2014/main" id="{402AE77B-C066-DA63-BCFC-4CD57D3D19E5}"/>
              </a:ext>
            </a:extLst>
          </p:cNvPr>
          <p:cNvGraphicFramePr>
            <a:graphicFrameLocks/>
          </p:cNvGraphicFramePr>
          <p:nvPr>
            <p:extLst>
              <p:ext uri="{D42A27DB-BD31-4B8C-83A1-F6EECF244321}">
                <p14:modId xmlns:p14="http://schemas.microsoft.com/office/powerpoint/2010/main" val="2901997391"/>
              </p:ext>
            </p:extLst>
          </p:nvPr>
        </p:nvGraphicFramePr>
        <p:xfrm>
          <a:off x="6686765" y="913904"/>
          <a:ext cx="5633884" cy="4090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A67C9D5-7FFC-7BFC-E4F7-BF55D6B0F33A}"/>
              </a:ext>
            </a:extLst>
          </p:cNvPr>
          <p:cNvGraphicFramePr>
            <a:graphicFrameLocks/>
          </p:cNvGraphicFramePr>
          <p:nvPr>
            <p:extLst>
              <p:ext uri="{D42A27DB-BD31-4B8C-83A1-F6EECF244321}">
                <p14:modId xmlns:p14="http://schemas.microsoft.com/office/powerpoint/2010/main" val="2843205962"/>
              </p:ext>
            </p:extLst>
          </p:nvPr>
        </p:nvGraphicFramePr>
        <p:xfrm>
          <a:off x="750509" y="1099005"/>
          <a:ext cx="5722374" cy="397383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D8D610B-E7B7-3DAD-C4D7-C5923C750590}"/>
              </a:ext>
            </a:extLst>
          </p:cNvPr>
          <p:cNvSpPr txBox="1"/>
          <p:nvPr/>
        </p:nvSpPr>
        <p:spPr>
          <a:xfrm>
            <a:off x="1257562" y="6526339"/>
            <a:ext cx="11219436" cy="95372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 This discounts service elements/budget lines which through income or specific grants have negative values, such as Congestion and Traffic </a:t>
            </a:r>
            <a:r>
              <a:rPr kumimoji="0" lang="en-GB" sz="1200" b="0" i="1" u="none" strike="noStrike" kern="1200" cap="none" spc="0" normalizeH="0" baseline="0" noProof="0" err="1">
                <a:ln>
                  <a:noFill/>
                </a:ln>
                <a:solidFill>
                  <a:srgbClr val="000000"/>
                </a:solidFill>
                <a:effectLst/>
                <a:uLnTx/>
                <a:uFillTx/>
                <a:latin typeface="Calibri"/>
                <a:ea typeface="+mn-ea"/>
                <a:cs typeface="+mn-cs"/>
              </a:rPr>
              <a:t>Mgt</a:t>
            </a:r>
            <a:r>
              <a:rPr kumimoji="0" lang="en-GB" sz="1200" b="0" i="1" u="none" strike="noStrike" kern="1200" cap="none" spc="0" normalizeH="0" baseline="0" noProof="0">
                <a:ln>
                  <a:noFill/>
                </a:ln>
                <a:solidFill>
                  <a:srgbClr val="000000"/>
                </a:solidFill>
                <a:effectLst/>
                <a:uLnTx/>
                <a:uFillTx/>
                <a:latin typeface="Calibri"/>
                <a:ea typeface="+mn-ea"/>
                <a:cs typeface="+mn-cs"/>
              </a:rPr>
              <a:t> Act.</a:t>
            </a:r>
          </a:p>
        </p:txBody>
      </p:sp>
      <p:sp>
        <p:nvSpPr>
          <p:cNvPr id="7" name="TextBox 6">
            <a:extLst>
              <a:ext uri="{FF2B5EF4-FFF2-40B4-BE49-F238E27FC236}">
                <a16:creationId xmlns:a16="http://schemas.microsoft.com/office/drawing/2014/main" id="{7FA41F37-B1A7-4B8A-542B-2EAA14B997FB}"/>
              </a:ext>
            </a:extLst>
          </p:cNvPr>
          <p:cNvSpPr txBox="1"/>
          <p:nvPr/>
        </p:nvSpPr>
        <p:spPr>
          <a:xfrm>
            <a:off x="1112112" y="5506517"/>
            <a:ext cx="4955752" cy="12883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Other Revenue elements include Highways Asset Management, Park and Ride, Public Rights Of Way and Road Safety</a:t>
            </a:r>
          </a:p>
        </p:txBody>
      </p:sp>
      <p:sp>
        <p:nvSpPr>
          <p:cNvPr id="8" name="TextBox 7">
            <a:extLst>
              <a:ext uri="{FF2B5EF4-FFF2-40B4-BE49-F238E27FC236}">
                <a16:creationId xmlns:a16="http://schemas.microsoft.com/office/drawing/2014/main" id="{628937F5-4D71-9198-7210-92FAA2110AB5}"/>
              </a:ext>
            </a:extLst>
          </p:cNvPr>
          <p:cNvSpPr txBox="1"/>
          <p:nvPr/>
        </p:nvSpPr>
        <p:spPr>
          <a:xfrm>
            <a:off x="7060169" y="5442116"/>
            <a:ext cx="4662399" cy="95372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Other Capital elements include Surface Water Alleviation, Active Travel, Safety Barrier Replacement, Traffic Signal Refurbishment, Cycle Asset Renewal and Public Rights of Way</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60F2C3C7-AD9A-EBAD-0853-722A1AA81039}"/>
              </a:ext>
            </a:extLst>
          </p:cNvPr>
          <p:cNvSpPr txBox="1"/>
          <p:nvPr/>
        </p:nvSpPr>
        <p:spPr>
          <a:xfrm>
            <a:off x="1112112" y="156297"/>
            <a:ext cx="7053429" cy="585627"/>
          </a:xfrm>
          <a:prstGeom prst="rect">
            <a:avLst/>
          </a:prstGeom>
          <a:noFill/>
        </p:spPr>
        <p:txBody>
          <a:bodyPr wrap="square" lIns="0" tIns="0" rIns="0" bIns="0" rtlCol="0">
            <a:noAutofit/>
          </a:bodyPr>
          <a:lstStyle/>
          <a:p>
            <a:pPr algn="l">
              <a:spcAft>
                <a:spcPts val="1134"/>
              </a:spcAft>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These show the original 2023/24 Highways budgets, as published in the ECC Annual Plan</a:t>
            </a:r>
            <a:endParaRPr lang="en-GB" sz="1500"/>
          </a:p>
        </p:txBody>
      </p:sp>
    </p:spTree>
    <p:extLst>
      <p:ext uri="{BB962C8B-B14F-4D97-AF65-F5344CB8AC3E}">
        <p14:creationId xmlns:p14="http://schemas.microsoft.com/office/powerpoint/2010/main" val="392623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34DAF37-41BE-3D1F-2526-7C5C60FE5E47}"/>
              </a:ext>
            </a:extLst>
          </p:cNvPr>
          <p:cNvSpPr/>
          <p:nvPr/>
        </p:nvSpPr>
        <p:spPr>
          <a:xfrm>
            <a:off x="838200" y="599879"/>
            <a:ext cx="11287125" cy="6162065"/>
          </a:xfrm>
          <a:prstGeom prst="roundRect">
            <a:avLst>
              <a:gd name="adj" fmla="val 118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94F4F15-BAD3-D533-58BB-590AC0B1AFC1}"/>
              </a:ext>
            </a:extLst>
          </p:cNvPr>
          <p:cNvSpPr/>
          <p:nvPr/>
        </p:nvSpPr>
        <p:spPr>
          <a:xfrm>
            <a:off x="952802" y="96055"/>
            <a:ext cx="11096676" cy="389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A498493-2859-1985-C344-3B79E9E3A99B}"/>
              </a:ext>
            </a:extLst>
          </p:cNvPr>
          <p:cNvSpPr txBox="1">
            <a:spLocks/>
          </p:cNvSpPr>
          <p:nvPr/>
        </p:nvSpPr>
        <p:spPr>
          <a:xfrm rot="16200000">
            <a:off x="-3054899"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Spotlight: Highways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 </a:t>
            </a:r>
            <a:r>
              <a:rPr lang="en-GB" sz="2400">
                <a:solidFill>
                  <a:prstClr val="white"/>
                </a:solidFill>
                <a:latin typeface="Calibri"/>
              </a:rPr>
              <a:t>C</a:t>
            </a:r>
            <a:r>
              <a:rPr kumimoji="0" lang="en-GB" sz="2400" b="1" i="0" u="none" strike="noStrike" kern="1200" cap="none" spc="0" normalizeH="0" baseline="0" noProof="0" err="1">
                <a:ln>
                  <a:noFill/>
                </a:ln>
                <a:solidFill>
                  <a:prstClr val="white"/>
                </a:solidFill>
                <a:effectLst/>
                <a:uLnTx/>
                <a:uFillTx/>
                <a:latin typeface="Calibri"/>
                <a:ea typeface="+mj-ea"/>
                <a:cs typeface="+mj-cs"/>
              </a:rPr>
              <a:t>hallenges</a:t>
            </a:r>
            <a:endParaRPr kumimoji="0" lang="en-GB" sz="2800" b="1" i="0" u="none" strike="noStrike" kern="1200" cap="none" spc="0" normalizeH="0" baseline="0" noProof="0">
              <a:ln>
                <a:noFill/>
              </a:ln>
              <a:solidFill>
                <a:prstClr val="white"/>
              </a:solidFill>
              <a:effectLst/>
              <a:uLnTx/>
              <a:uFillTx/>
              <a:latin typeface="Calibri"/>
              <a:ea typeface="+mj-ea"/>
              <a:cs typeface="+mj-cs"/>
            </a:endParaRPr>
          </a:p>
        </p:txBody>
      </p:sp>
      <p:sp>
        <p:nvSpPr>
          <p:cNvPr id="7" name="TextBox 6">
            <a:extLst>
              <a:ext uri="{FF2B5EF4-FFF2-40B4-BE49-F238E27FC236}">
                <a16:creationId xmlns:a16="http://schemas.microsoft.com/office/drawing/2014/main" id="{4F9E0C5E-C88F-16DA-FDEE-4AAE096D5820}"/>
              </a:ext>
            </a:extLst>
          </p:cNvPr>
          <p:cNvSpPr txBox="1"/>
          <p:nvPr/>
        </p:nvSpPr>
        <p:spPr>
          <a:xfrm>
            <a:off x="1012308" y="126665"/>
            <a:ext cx="1001999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The two graphs below outline some of the challenges in maintaining Essex’s roads in the years ahead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51EF61-F9AC-4E74-6D12-ADB1AF12C2DE}"/>
              </a:ext>
            </a:extLst>
          </p:cNvPr>
          <p:cNvSpPr/>
          <p:nvPr/>
        </p:nvSpPr>
        <p:spPr>
          <a:xfrm>
            <a:off x="905139" y="669178"/>
            <a:ext cx="4608902" cy="6002360"/>
          </a:xfrm>
          <a:prstGeom prst="roundRect">
            <a:avLst>
              <a:gd name="adj" fmla="val 19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169AE126-8B79-9001-103D-5ACB80171832}"/>
              </a:ext>
            </a:extLst>
          </p:cNvPr>
          <p:cNvSpPr/>
          <p:nvPr/>
        </p:nvSpPr>
        <p:spPr>
          <a:xfrm>
            <a:off x="7232672" y="668489"/>
            <a:ext cx="4868313" cy="6002360"/>
          </a:xfrm>
          <a:prstGeom prst="roundRect">
            <a:avLst>
              <a:gd name="adj" fmla="val 19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E1B99C91-17BD-441F-1260-5DDAA636FBF4}"/>
              </a:ext>
            </a:extLst>
          </p:cNvPr>
          <p:cNvGraphicFramePr>
            <a:graphicFrameLocks/>
          </p:cNvGraphicFramePr>
          <p:nvPr>
            <p:extLst>
              <p:ext uri="{D42A27DB-BD31-4B8C-83A1-F6EECF244321}">
                <p14:modId xmlns:p14="http://schemas.microsoft.com/office/powerpoint/2010/main" val="32578242"/>
              </p:ext>
            </p:extLst>
          </p:nvPr>
        </p:nvGraphicFramePr>
        <p:xfrm>
          <a:off x="7285208" y="781179"/>
          <a:ext cx="4786227" cy="588967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Rounded Corners 12">
            <a:extLst>
              <a:ext uri="{FF2B5EF4-FFF2-40B4-BE49-F238E27FC236}">
                <a16:creationId xmlns:a16="http://schemas.microsoft.com/office/drawing/2014/main" id="{3498C3F2-9D04-1639-9A0B-9B81F177444B}"/>
              </a:ext>
            </a:extLst>
          </p:cNvPr>
          <p:cNvSpPr/>
          <p:nvPr/>
        </p:nvSpPr>
        <p:spPr>
          <a:xfrm>
            <a:off x="5577410" y="4024467"/>
            <a:ext cx="1500683" cy="2646382"/>
          </a:xfrm>
          <a:prstGeom prst="roundRect">
            <a:avLst>
              <a:gd name="adj" fmla="val 4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00F2E7-E5A4-9C26-22C0-659638195D00}"/>
              </a:ext>
            </a:extLst>
          </p:cNvPr>
          <p:cNvSpPr txBox="1"/>
          <p:nvPr/>
        </p:nvSpPr>
        <p:spPr>
          <a:xfrm>
            <a:off x="5614240" y="4451466"/>
            <a:ext cx="140017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Would we be willing to </a:t>
            </a:r>
            <a:r>
              <a:rPr kumimoji="0" lang="en-GB" sz="1200" b="0" i="0" u="sng" strike="noStrike" kern="1200" cap="none" spc="0" normalizeH="0" baseline="0" noProof="0">
                <a:ln>
                  <a:noFill/>
                </a:ln>
                <a:solidFill>
                  <a:prstClr val="black"/>
                </a:solidFill>
                <a:effectLst/>
                <a:uLnTx/>
                <a:uFillTx/>
                <a:latin typeface="Calibri" panose="020F0502020204030204"/>
                <a:ea typeface="MS PGothic" pitchFamily="34" charset="-128"/>
                <a:cs typeface="+mn-cs"/>
              </a:rPr>
              <a:t>disinvest</a:t>
            </a:r>
            <a:r>
              <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rPr>
              <a:t>, and accept performance may worsen slightly – knowing that we are already way ahead of the curve nationally on our performance in this area?</a:t>
            </a:r>
          </a:p>
        </p:txBody>
      </p:sp>
      <p:sp>
        <p:nvSpPr>
          <p:cNvPr id="17" name="Oval 16">
            <a:extLst>
              <a:ext uri="{FF2B5EF4-FFF2-40B4-BE49-F238E27FC236}">
                <a16:creationId xmlns:a16="http://schemas.microsoft.com/office/drawing/2014/main" id="{E538D0A5-DFDD-5ED3-29CF-0715279665D9}"/>
              </a:ext>
            </a:extLst>
          </p:cNvPr>
          <p:cNvSpPr/>
          <p:nvPr/>
        </p:nvSpPr>
        <p:spPr>
          <a:xfrm>
            <a:off x="5949415" y="3687524"/>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Graphic 1" descr="Help outline">
            <a:extLst>
              <a:ext uri="{FF2B5EF4-FFF2-40B4-BE49-F238E27FC236}">
                <a16:creationId xmlns:a16="http://schemas.microsoft.com/office/drawing/2014/main" id="{6F98C3FB-CDBE-E9F3-7C50-DB991FA60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099" y="3687524"/>
            <a:ext cx="753443" cy="753443"/>
          </a:xfrm>
          <a:prstGeom prst="rect">
            <a:avLst/>
          </a:prstGeom>
        </p:spPr>
      </p:pic>
      <p:sp>
        <p:nvSpPr>
          <p:cNvPr id="12" name="Rectangle: Rounded Corners 11">
            <a:extLst>
              <a:ext uri="{FF2B5EF4-FFF2-40B4-BE49-F238E27FC236}">
                <a16:creationId xmlns:a16="http://schemas.microsoft.com/office/drawing/2014/main" id="{4BEA5533-34A6-2194-97B1-477848121A82}"/>
              </a:ext>
            </a:extLst>
          </p:cNvPr>
          <p:cNvSpPr/>
          <p:nvPr/>
        </p:nvSpPr>
        <p:spPr>
          <a:xfrm>
            <a:off x="5612585" y="668489"/>
            <a:ext cx="1500683" cy="2905455"/>
          </a:xfrm>
          <a:prstGeom prst="roundRect">
            <a:avLst>
              <a:gd name="adj" fmla="val 4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E491A57-6691-83C7-69A0-BEDEF12EFB8F}"/>
              </a:ext>
            </a:extLst>
          </p:cNvPr>
          <p:cNvSpPr txBox="1"/>
          <p:nvPr/>
        </p:nvSpPr>
        <p:spPr>
          <a:xfrm>
            <a:off x="5548714" y="872253"/>
            <a:ext cx="1575665" cy="2462213"/>
          </a:xfrm>
          <a:prstGeom prst="rect">
            <a:avLst/>
          </a:prstGeom>
          <a:noFill/>
        </p:spPr>
        <p:txBody>
          <a:bodyPr wrap="square" rtlCol="0">
            <a:spAutoFit/>
          </a:bodyPr>
          <a:lstStyle/>
          <a:p>
            <a:pPr algn="ctr"/>
            <a:r>
              <a:rPr lang="en-GB" sz="1400"/>
              <a:t>The 3-year DfT </a:t>
            </a:r>
            <a:r>
              <a:rPr lang="en-GB" sz="1400" b="1"/>
              <a:t>Capital </a:t>
            </a:r>
            <a:r>
              <a:rPr lang="en-GB" sz="1400"/>
              <a:t>Pothole Allocation ceases after the 2024/25 year, and there has so far been no confirmation that this will continue.  This is currently worth </a:t>
            </a:r>
            <a:r>
              <a:rPr lang="en-GB" sz="1400" b="1"/>
              <a:t>£13.6m per year</a:t>
            </a:r>
          </a:p>
        </p:txBody>
      </p:sp>
      <p:graphicFrame>
        <p:nvGraphicFramePr>
          <p:cNvPr id="16" name="Chart 15">
            <a:extLst>
              <a:ext uri="{FF2B5EF4-FFF2-40B4-BE49-F238E27FC236}">
                <a16:creationId xmlns:a16="http://schemas.microsoft.com/office/drawing/2014/main" id="{2D303660-CA08-467D-BE98-0C53F808880C}"/>
              </a:ext>
            </a:extLst>
          </p:cNvPr>
          <p:cNvGraphicFramePr>
            <a:graphicFrameLocks/>
          </p:cNvGraphicFramePr>
          <p:nvPr>
            <p:extLst>
              <p:ext uri="{D42A27DB-BD31-4B8C-83A1-F6EECF244321}">
                <p14:modId xmlns:p14="http://schemas.microsoft.com/office/powerpoint/2010/main" val="3844578811"/>
              </p:ext>
            </p:extLst>
          </p:nvPr>
        </p:nvGraphicFramePr>
        <p:xfrm>
          <a:off x="1012308" y="781179"/>
          <a:ext cx="4410523" cy="57939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7301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3AA78E3-B967-B74D-F286-DBACABD0B9AA}"/>
              </a:ext>
            </a:extLst>
          </p:cNvPr>
          <p:cNvSpPr/>
          <p:nvPr/>
        </p:nvSpPr>
        <p:spPr>
          <a:xfrm>
            <a:off x="989228" y="747783"/>
            <a:ext cx="8285378" cy="1976396"/>
          </a:xfrm>
          <a:prstGeom prst="roundRect">
            <a:avLst>
              <a:gd name="adj" fmla="val 48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3DED22D0-A358-F14B-D2D8-C5A6B59DD79B}"/>
              </a:ext>
            </a:extLst>
          </p:cNvPr>
          <p:cNvGraphicFramePr>
            <a:graphicFrameLocks/>
          </p:cNvGraphicFramePr>
          <p:nvPr>
            <p:extLst>
              <p:ext uri="{D42A27DB-BD31-4B8C-83A1-F6EECF244321}">
                <p14:modId xmlns:p14="http://schemas.microsoft.com/office/powerpoint/2010/main" val="3541743882"/>
              </p:ext>
            </p:extLst>
          </p:nvPr>
        </p:nvGraphicFramePr>
        <p:xfrm>
          <a:off x="915732" y="3007565"/>
          <a:ext cx="8432369" cy="356779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9B21A499-FF5E-A659-484D-60B907D69CF8}"/>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a:solidFill>
                  <a:prstClr val="white"/>
                </a:solidFill>
                <a:latin typeface="Calibri"/>
              </a:rPr>
              <a:t>Spotlight: Highways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 </a:t>
            </a:r>
            <a:r>
              <a:rPr lang="en-GB" sz="2400">
                <a:solidFill>
                  <a:prstClr val="white"/>
                </a:solidFill>
                <a:latin typeface="Calibri"/>
              </a:rPr>
              <a:t>O</a:t>
            </a:r>
            <a:r>
              <a:rPr kumimoji="0" lang="en-GB" sz="2400" b="1" i="0" u="none" strike="noStrike" kern="1200" cap="none" spc="0" normalizeH="0" baseline="0" noProof="0" err="1">
                <a:ln>
                  <a:noFill/>
                </a:ln>
                <a:solidFill>
                  <a:prstClr val="white"/>
                </a:solidFill>
                <a:effectLst/>
                <a:uLnTx/>
                <a:uFillTx/>
                <a:latin typeface="Calibri"/>
                <a:ea typeface="+mj-ea"/>
                <a:cs typeface="+mj-cs"/>
              </a:rPr>
              <a:t>ther</a:t>
            </a:r>
            <a:r>
              <a:rPr kumimoji="0" lang="en-GB" sz="2400" b="1" i="0" u="none" strike="noStrike" kern="1200" cap="none" spc="0" normalizeH="0" baseline="0" noProof="0">
                <a:ln>
                  <a:noFill/>
                </a:ln>
                <a:solidFill>
                  <a:prstClr val="white"/>
                </a:solidFill>
                <a:effectLst/>
                <a:uLnTx/>
                <a:uFillTx/>
                <a:latin typeface="Calibri"/>
                <a:ea typeface="+mj-ea"/>
                <a:cs typeface="+mj-cs"/>
              </a:rPr>
              <a:t> factors</a:t>
            </a:r>
          </a:p>
        </p:txBody>
      </p:sp>
      <p:sp>
        <p:nvSpPr>
          <p:cNvPr id="6" name="Rectangle: Rounded Corners 5">
            <a:extLst>
              <a:ext uri="{FF2B5EF4-FFF2-40B4-BE49-F238E27FC236}">
                <a16:creationId xmlns:a16="http://schemas.microsoft.com/office/drawing/2014/main" id="{18989CC1-F7F0-8FBE-D7D6-698995473FD0}"/>
              </a:ext>
            </a:extLst>
          </p:cNvPr>
          <p:cNvSpPr/>
          <p:nvPr/>
        </p:nvSpPr>
        <p:spPr>
          <a:xfrm>
            <a:off x="9606455" y="126123"/>
            <a:ext cx="2480442" cy="3489435"/>
          </a:xfrm>
          <a:prstGeom prst="roundRect">
            <a:avLst>
              <a:gd name="adj" fmla="val 64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BBF930-A728-A78E-682F-D7F1EC9939DB}"/>
              </a:ext>
            </a:extLst>
          </p:cNvPr>
          <p:cNvSpPr txBox="1"/>
          <p:nvPr/>
        </p:nvSpPr>
        <p:spPr>
          <a:xfrm>
            <a:off x="1075001" y="877520"/>
            <a:ext cx="8199605" cy="1815882"/>
          </a:xfrm>
          <a:prstGeom prst="rect">
            <a:avLst/>
          </a:prstGeom>
          <a:noFill/>
        </p:spPr>
        <p:txBody>
          <a:bodyPr wrap="square" rtlCol="0">
            <a:spAutoFit/>
          </a:bodyPr>
          <a:lstStyle/>
          <a:p>
            <a:r>
              <a:rPr lang="en-GB" sz="1600"/>
              <a:t>It’s important to consider the relationship between our road maintenance conditions and road safety and understand what factors can influence road traffic incidents and the impact.</a:t>
            </a:r>
          </a:p>
          <a:p>
            <a:r>
              <a:rPr lang="en-GB" sz="1600"/>
              <a:t>Road traffic accidents can occur for several reasons including weather conditions; traffic congestion; road users; road conditions and more.</a:t>
            </a:r>
          </a:p>
          <a:p>
            <a:endParaRPr lang="en-GB" sz="1600"/>
          </a:p>
          <a:p>
            <a:r>
              <a:rPr lang="en-GB" sz="1600"/>
              <a:t>Below, the chart shows the number of highways related insurance claims received each year, these include personal injury claims and damages, as the chart show these are increasing. </a:t>
            </a:r>
          </a:p>
        </p:txBody>
      </p:sp>
      <p:sp>
        <p:nvSpPr>
          <p:cNvPr id="12" name="Oval 11">
            <a:extLst>
              <a:ext uri="{FF2B5EF4-FFF2-40B4-BE49-F238E27FC236}">
                <a16:creationId xmlns:a16="http://schemas.microsoft.com/office/drawing/2014/main" id="{E676C08C-0260-DC7C-6516-9E9DD2A5451D}"/>
              </a:ext>
            </a:extLst>
          </p:cNvPr>
          <p:cNvSpPr/>
          <p:nvPr/>
        </p:nvSpPr>
        <p:spPr>
          <a:xfrm>
            <a:off x="9778144" y="429946"/>
            <a:ext cx="796541" cy="780216"/>
          </a:xfrm>
          <a:prstGeom prst="ellipse">
            <a:avLst/>
          </a:prstGeom>
          <a:solidFill>
            <a:srgbClr val="DE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3E2CC1C6-0748-096E-9835-83699079F9A2}"/>
              </a:ext>
            </a:extLst>
          </p:cNvPr>
          <p:cNvSpPr/>
          <p:nvPr/>
        </p:nvSpPr>
        <p:spPr>
          <a:xfrm>
            <a:off x="9794576" y="1325095"/>
            <a:ext cx="796541" cy="780216"/>
          </a:xfrm>
          <a:prstGeom prst="ellipse">
            <a:avLst/>
          </a:prstGeom>
          <a:solidFill>
            <a:srgbClr val="DE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Graphic 10" descr="Slippery Road with solid fill">
            <a:extLst>
              <a:ext uri="{FF2B5EF4-FFF2-40B4-BE49-F238E27FC236}">
                <a16:creationId xmlns:a16="http://schemas.microsoft.com/office/drawing/2014/main" id="{12CC08FD-DCCE-177B-99D2-BC6C5B82A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5118" y="1353553"/>
            <a:ext cx="607124" cy="607124"/>
          </a:xfrm>
          <a:prstGeom prst="rect">
            <a:avLst/>
          </a:prstGeom>
        </p:spPr>
      </p:pic>
      <p:sp>
        <p:nvSpPr>
          <p:cNvPr id="14" name="TextBox 13">
            <a:extLst>
              <a:ext uri="{FF2B5EF4-FFF2-40B4-BE49-F238E27FC236}">
                <a16:creationId xmlns:a16="http://schemas.microsoft.com/office/drawing/2014/main" id="{7A92CF7C-275C-E76B-14AE-C0A8C5080BB0}"/>
              </a:ext>
            </a:extLst>
          </p:cNvPr>
          <p:cNvSpPr txBox="1"/>
          <p:nvPr/>
        </p:nvSpPr>
        <p:spPr>
          <a:xfrm>
            <a:off x="10441841" y="554355"/>
            <a:ext cx="1776761" cy="646331"/>
          </a:xfrm>
          <a:prstGeom prst="rect">
            <a:avLst/>
          </a:prstGeom>
          <a:noFill/>
        </p:spPr>
        <p:txBody>
          <a:bodyPr wrap="square" rtlCol="0">
            <a:spAutoFit/>
          </a:bodyPr>
          <a:lstStyle/>
          <a:p>
            <a:pPr algn="ctr"/>
            <a:r>
              <a:rPr lang="en-GB" sz="1600"/>
              <a:t>Serious injuries: </a:t>
            </a:r>
            <a:r>
              <a:rPr lang="en-GB" sz="2000" b="1"/>
              <a:t>769</a:t>
            </a:r>
          </a:p>
        </p:txBody>
      </p:sp>
      <p:sp>
        <p:nvSpPr>
          <p:cNvPr id="15" name="TextBox 14">
            <a:extLst>
              <a:ext uri="{FF2B5EF4-FFF2-40B4-BE49-F238E27FC236}">
                <a16:creationId xmlns:a16="http://schemas.microsoft.com/office/drawing/2014/main" id="{C57A73BA-36F2-53FE-4B79-CAE08FC58317}"/>
              </a:ext>
            </a:extLst>
          </p:cNvPr>
          <p:cNvSpPr txBox="1"/>
          <p:nvPr/>
        </p:nvSpPr>
        <p:spPr>
          <a:xfrm>
            <a:off x="10779238" y="1428203"/>
            <a:ext cx="1041401" cy="646331"/>
          </a:xfrm>
          <a:prstGeom prst="rect">
            <a:avLst/>
          </a:prstGeom>
          <a:noFill/>
        </p:spPr>
        <p:txBody>
          <a:bodyPr wrap="square" rtlCol="0">
            <a:spAutoFit/>
          </a:bodyPr>
          <a:lstStyle/>
          <a:p>
            <a:pPr algn="ctr"/>
            <a:r>
              <a:rPr lang="en-GB" sz="1600"/>
              <a:t>Deaths: </a:t>
            </a:r>
            <a:r>
              <a:rPr lang="en-GB" sz="2000" b="1"/>
              <a:t>49</a:t>
            </a:r>
            <a:endParaRPr lang="en-GB" b="1"/>
          </a:p>
        </p:txBody>
      </p:sp>
      <p:pic>
        <p:nvPicPr>
          <p:cNvPr id="17" name="Graphic 16" descr="Medical with solid fill">
            <a:extLst>
              <a:ext uri="{FF2B5EF4-FFF2-40B4-BE49-F238E27FC236}">
                <a16:creationId xmlns:a16="http://schemas.microsoft.com/office/drawing/2014/main" id="{1A888606-6959-61E3-14B8-26A867E66E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46568" y="390208"/>
            <a:ext cx="859691" cy="859691"/>
          </a:xfrm>
          <a:prstGeom prst="rect">
            <a:avLst/>
          </a:prstGeom>
        </p:spPr>
      </p:pic>
      <p:sp>
        <p:nvSpPr>
          <p:cNvPr id="18" name="Arrow: Pentagon 17">
            <a:extLst>
              <a:ext uri="{FF2B5EF4-FFF2-40B4-BE49-F238E27FC236}">
                <a16:creationId xmlns:a16="http://schemas.microsoft.com/office/drawing/2014/main" id="{2226D933-DF0E-5ED5-1836-B007622ECDB8}"/>
              </a:ext>
            </a:extLst>
          </p:cNvPr>
          <p:cNvSpPr/>
          <p:nvPr/>
        </p:nvSpPr>
        <p:spPr>
          <a:xfrm rot="5400000">
            <a:off x="10716523" y="-229656"/>
            <a:ext cx="436968" cy="1006646"/>
          </a:xfrm>
          <a:prstGeom prst="homePlate">
            <a:avLst>
              <a:gd name="adj" fmla="val 51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E938C34-48A7-B376-16EC-01DBE9360603}"/>
              </a:ext>
            </a:extLst>
          </p:cNvPr>
          <p:cNvSpPr txBox="1"/>
          <p:nvPr/>
        </p:nvSpPr>
        <p:spPr>
          <a:xfrm>
            <a:off x="10046626" y="6816"/>
            <a:ext cx="1776761" cy="338554"/>
          </a:xfrm>
          <a:prstGeom prst="rect">
            <a:avLst/>
          </a:prstGeom>
          <a:noFill/>
        </p:spPr>
        <p:txBody>
          <a:bodyPr wrap="square" rtlCol="0">
            <a:spAutoFit/>
          </a:bodyPr>
          <a:lstStyle/>
          <a:p>
            <a:pPr algn="ctr"/>
            <a:r>
              <a:rPr lang="en-GB" sz="1600" b="1"/>
              <a:t>2022</a:t>
            </a:r>
            <a:endParaRPr lang="en-GB" sz="2000" b="1"/>
          </a:p>
        </p:txBody>
      </p:sp>
      <p:sp>
        <p:nvSpPr>
          <p:cNvPr id="20" name="Rectangle: Rounded Corners 19">
            <a:extLst>
              <a:ext uri="{FF2B5EF4-FFF2-40B4-BE49-F238E27FC236}">
                <a16:creationId xmlns:a16="http://schemas.microsoft.com/office/drawing/2014/main" id="{E458F989-4874-7B03-8A81-D7840043BD6F}"/>
              </a:ext>
            </a:extLst>
          </p:cNvPr>
          <p:cNvSpPr/>
          <p:nvPr/>
        </p:nvSpPr>
        <p:spPr>
          <a:xfrm>
            <a:off x="9895118" y="2302051"/>
            <a:ext cx="1954185" cy="1145242"/>
          </a:xfrm>
          <a:prstGeom prst="roundRect">
            <a:avLst>
              <a:gd name="adj" fmla="val 1073"/>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F64E1A0-D496-35C1-4993-710B2063514B}"/>
              </a:ext>
            </a:extLst>
          </p:cNvPr>
          <p:cNvSpPr txBox="1"/>
          <p:nvPr/>
        </p:nvSpPr>
        <p:spPr>
          <a:xfrm>
            <a:off x="9865815" y="2316547"/>
            <a:ext cx="1954185" cy="1446550"/>
          </a:xfrm>
          <a:prstGeom prst="rect">
            <a:avLst/>
          </a:prstGeom>
          <a:noFill/>
        </p:spPr>
        <p:txBody>
          <a:bodyPr wrap="square" rtlCol="0">
            <a:spAutoFit/>
          </a:bodyPr>
          <a:lstStyle/>
          <a:p>
            <a:pPr algn="ctr"/>
            <a:r>
              <a:rPr lang="en-GB" sz="1400" b="1" i="0">
                <a:solidFill>
                  <a:srgbClr val="333333"/>
                </a:solidFill>
                <a:effectLst/>
              </a:rPr>
              <a:t>Vision Zero is our ambition to eliminate deaths and serious injuries on Essex roads by 2040.</a:t>
            </a:r>
            <a:endParaRPr lang="en-GB" sz="1400" b="0" i="0">
              <a:solidFill>
                <a:srgbClr val="333333"/>
              </a:solidFill>
              <a:effectLst/>
            </a:endParaRPr>
          </a:p>
          <a:p>
            <a:endParaRPr lang="en-GB"/>
          </a:p>
        </p:txBody>
      </p:sp>
      <p:sp>
        <p:nvSpPr>
          <p:cNvPr id="23" name="Oval 22">
            <a:extLst>
              <a:ext uri="{FF2B5EF4-FFF2-40B4-BE49-F238E27FC236}">
                <a16:creationId xmlns:a16="http://schemas.microsoft.com/office/drawing/2014/main" id="{839CA735-E286-087B-5CC2-E1D81F452027}"/>
              </a:ext>
            </a:extLst>
          </p:cNvPr>
          <p:cNvSpPr/>
          <p:nvPr/>
        </p:nvSpPr>
        <p:spPr>
          <a:xfrm>
            <a:off x="761319" y="98708"/>
            <a:ext cx="796541" cy="780216"/>
          </a:xfrm>
          <a:prstGeom prst="ellipse">
            <a:avLst/>
          </a:prstGeom>
          <a:solidFill>
            <a:srgbClr val="DE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248E747C-9D3D-BA38-7CE0-4586CC67F622}"/>
              </a:ext>
            </a:extLst>
          </p:cNvPr>
          <p:cNvSpPr/>
          <p:nvPr/>
        </p:nvSpPr>
        <p:spPr>
          <a:xfrm>
            <a:off x="1413054" y="257755"/>
            <a:ext cx="3013980" cy="490029"/>
          </a:xfrm>
          <a:prstGeom prst="rect">
            <a:avLst/>
          </a:prstGeom>
          <a:solidFill>
            <a:srgbClr val="DE0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1E77563-56BF-B7AF-793E-5AB1144691ED}"/>
              </a:ext>
            </a:extLst>
          </p:cNvPr>
          <p:cNvSpPr txBox="1"/>
          <p:nvPr/>
        </p:nvSpPr>
        <p:spPr>
          <a:xfrm>
            <a:off x="736796" y="285927"/>
            <a:ext cx="4308334" cy="369332"/>
          </a:xfrm>
          <a:prstGeom prst="rect">
            <a:avLst/>
          </a:prstGeom>
          <a:noFill/>
        </p:spPr>
        <p:txBody>
          <a:bodyPr wrap="square" rtlCol="0">
            <a:spAutoFit/>
          </a:bodyPr>
          <a:lstStyle/>
          <a:p>
            <a:pPr algn="ctr"/>
            <a:r>
              <a:rPr lang="en-GB" b="1">
                <a:solidFill>
                  <a:schemeClr val="bg1"/>
                </a:solidFill>
              </a:rPr>
              <a:t>Other factors to consider</a:t>
            </a:r>
            <a:endParaRPr lang="en-GB" sz="2000" b="1">
              <a:solidFill>
                <a:schemeClr val="bg1"/>
              </a:solidFill>
            </a:endParaRPr>
          </a:p>
        </p:txBody>
      </p:sp>
      <p:pic>
        <p:nvPicPr>
          <p:cNvPr id="27" name="Graphic 26" descr="Information with solid fill">
            <a:extLst>
              <a:ext uri="{FF2B5EF4-FFF2-40B4-BE49-F238E27FC236}">
                <a16:creationId xmlns:a16="http://schemas.microsoft.com/office/drawing/2014/main" id="{6504EF4C-662E-8712-AE7D-70B52F9F37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713" y="121671"/>
            <a:ext cx="670357" cy="670357"/>
          </a:xfrm>
          <a:prstGeom prst="rect">
            <a:avLst/>
          </a:prstGeom>
        </p:spPr>
      </p:pic>
      <p:sp>
        <p:nvSpPr>
          <p:cNvPr id="10" name="Rectangle: Rounded Corners 9">
            <a:extLst>
              <a:ext uri="{FF2B5EF4-FFF2-40B4-BE49-F238E27FC236}">
                <a16:creationId xmlns:a16="http://schemas.microsoft.com/office/drawing/2014/main" id="{10656B11-11BF-A6CC-F0A1-A4FB34B8D657}"/>
              </a:ext>
            </a:extLst>
          </p:cNvPr>
          <p:cNvSpPr/>
          <p:nvPr/>
        </p:nvSpPr>
        <p:spPr>
          <a:xfrm>
            <a:off x="9606455" y="3879643"/>
            <a:ext cx="2480442" cy="2336599"/>
          </a:xfrm>
          <a:prstGeom prst="roundRect">
            <a:avLst>
              <a:gd name="adj" fmla="val 52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5E14521-2BE2-9A0C-CF13-857D5816368D}"/>
              </a:ext>
            </a:extLst>
          </p:cNvPr>
          <p:cNvSpPr txBox="1"/>
          <p:nvPr/>
        </p:nvSpPr>
        <p:spPr>
          <a:xfrm>
            <a:off x="9746568" y="4027182"/>
            <a:ext cx="2176514" cy="2031325"/>
          </a:xfrm>
          <a:prstGeom prst="rect">
            <a:avLst/>
          </a:prstGeom>
          <a:noFill/>
        </p:spPr>
        <p:txBody>
          <a:bodyPr wrap="square" rtlCol="0">
            <a:spAutoFit/>
          </a:bodyPr>
          <a:lstStyle/>
          <a:p>
            <a:pPr algn="ctr"/>
            <a:r>
              <a:rPr lang="en-GB" b="1"/>
              <a:t>Insurance claims, open cases:</a:t>
            </a:r>
          </a:p>
          <a:p>
            <a:pPr algn="ctr"/>
            <a:r>
              <a:rPr lang="en-GB"/>
              <a:t>2019: </a:t>
            </a:r>
            <a:r>
              <a:rPr lang="en-GB">
                <a:solidFill>
                  <a:srgbClr val="000000"/>
                </a:solidFill>
                <a:latin typeface="Calibri" panose="020F0502020204030204" pitchFamily="34" charset="0"/>
              </a:rPr>
              <a:t>41</a:t>
            </a:r>
            <a:endParaRPr lang="en-GB"/>
          </a:p>
          <a:p>
            <a:pPr algn="ctr"/>
            <a:r>
              <a:rPr lang="en-GB"/>
              <a:t>2020: 73</a:t>
            </a:r>
          </a:p>
          <a:p>
            <a:pPr algn="ctr"/>
            <a:r>
              <a:rPr lang="en-GB"/>
              <a:t>2021: 65</a:t>
            </a:r>
          </a:p>
          <a:p>
            <a:pPr algn="ctr"/>
            <a:r>
              <a:rPr lang="en-GB"/>
              <a:t>2022: 132</a:t>
            </a:r>
          </a:p>
          <a:p>
            <a:pPr algn="ctr"/>
            <a:r>
              <a:rPr lang="en-GB"/>
              <a:t>2023: 852</a:t>
            </a:r>
          </a:p>
        </p:txBody>
      </p:sp>
    </p:spTree>
    <p:extLst>
      <p:ext uri="{BB962C8B-B14F-4D97-AF65-F5344CB8AC3E}">
        <p14:creationId xmlns:p14="http://schemas.microsoft.com/office/powerpoint/2010/main" val="382620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7B8B31B-7DF5-FF01-6E53-83616D9C5FF2}"/>
              </a:ext>
            </a:extLst>
          </p:cNvPr>
          <p:cNvSpPr/>
          <p:nvPr/>
        </p:nvSpPr>
        <p:spPr>
          <a:xfrm>
            <a:off x="6628425" y="208626"/>
            <a:ext cx="5192447" cy="6400800"/>
          </a:xfrm>
          <a:prstGeom prst="roundRect">
            <a:avLst>
              <a:gd name="adj" fmla="val 29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993A0FB-11CD-466D-435A-360D59A28925}"/>
              </a:ext>
            </a:extLst>
          </p:cNvPr>
          <p:cNvSpPr/>
          <p:nvPr/>
        </p:nvSpPr>
        <p:spPr>
          <a:xfrm>
            <a:off x="922816" y="208626"/>
            <a:ext cx="5437495" cy="6400800"/>
          </a:xfrm>
          <a:prstGeom prst="roundRect">
            <a:avLst>
              <a:gd name="adj" fmla="val 29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139CCA-D13C-0C17-F302-27D1633D53DA}"/>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89D6ED23-15D2-7218-5488-5DC5D513C6B0}"/>
              </a:ext>
            </a:extLst>
          </p:cNvPr>
          <p:cNvSpPr txBox="1"/>
          <p:nvPr/>
        </p:nvSpPr>
        <p:spPr>
          <a:xfrm rot="16200000">
            <a:off x="-2335634" y="2605596"/>
            <a:ext cx="6400800" cy="1384916"/>
          </a:xfrm>
          <a:prstGeom prst="rect">
            <a:avLst/>
          </a:prstGeom>
          <a:noFill/>
        </p:spPr>
        <p:txBody>
          <a:bodyPr wrap="square" lIns="0" tIns="0" rIns="0" bIns="0" rtlCol="0">
            <a:noAutofit/>
          </a:bodyPr>
          <a:lstStyle/>
          <a:p>
            <a:pPr algn="l">
              <a:spcAft>
                <a:spcPts val="1134"/>
              </a:spcAft>
            </a:pPr>
            <a:r>
              <a:rPr lang="en-GB" sz="2400" b="1">
                <a:solidFill>
                  <a:schemeClr val="bg1"/>
                </a:solidFill>
              </a:rPr>
              <a:t>P</a:t>
            </a:r>
            <a:r>
              <a:rPr lang="en-GB" sz="2000" b="1">
                <a:solidFill>
                  <a:schemeClr val="bg1"/>
                </a:solidFill>
              </a:rPr>
              <a:t>erformance Reporting Update: The purpose of this update</a:t>
            </a:r>
          </a:p>
        </p:txBody>
      </p:sp>
      <p:sp>
        <p:nvSpPr>
          <p:cNvPr id="7" name="Content Placeholder 2">
            <a:extLst>
              <a:ext uri="{FF2B5EF4-FFF2-40B4-BE49-F238E27FC236}">
                <a16:creationId xmlns:a16="http://schemas.microsoft.com/office/drawing/2014/main" id="{613BE41F-8FB7-9E1D-8B9B-B21B7A01E70D}"/>
              </a:ext>
            </a:extLst>
          </p:cNvPr>
          <p:cNvSpPr>
            <a:spLocks noGrp="1"/>
          </p:cNvSpPr>
          <p:nvPr>
            <p:ph idx="1"/>
          </p:nvPr>
        </p:nvSpPr>
        <p:spPr>
          <a:xfrm>
            <a:off x="1984549" y="492972"/>
            <a:ext cx="4111452" cy="755402"/>
          </a:xfrm>
        </p:spPr>
        <p:txBody>
          <a:bodyPr/>
          <a:lstStyle/>
          <a:p>
            <a:r>
              <a:rPr lang="en-GB" sz="1600"/>
              <a:t>To provide an overview of the work that has been undertaken regarding performance reporting.</a:t>
            </a:r>
          </a:p>
          <a:p>
            <a:endParaRPr lang="en-GB"/>
          </a:p>
          <a:p>
            <a:endParaRPr lang="en-GB"/>
          </a:p>
          <a:p>
            <a:endParaRPr lang="en-GB"/>
          </a:p>
          <a:p>
            <a:endParaRPr lang="en-GB"/>
          </a:p>
        </p:txBody>
      </p:sp>
      <p:sp>
        <p:nvSpPr>
          <p:cNvPr id="18" name="Oval 17">
            <a:extLst>
              <a:ext uri="{FF2B5EF4-FFF2-40B4-BE49-F238E27FC236}">
                <a16:creationId xmlns:a16="http://schemas.microsoft.com/office/drawing/2014/main" id="{50084EAE-F566-0051-5DC9-816320CF2ABB}"/>
              </a:ext>
            </a:extLst>
          </p:cNvPr>
          <p:cNvSpPr/>
          <p:nvPr/>
        </p:nvSpPr>
        <p:spPr>
          <a:xfrm>
            <a:off x="1010793" y="1565067"/>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3E44BEA2-7C93-4435-604B-174EAD7E3747}"/>
              </a:ext>
            </a:extLst>
          </p:cNvPr>
          <p:cNvSpPr/>
          <p:nvPr/>
        </p:nvSpPr>
        <p:spPr>
          <a:xfrm>
            <a:off x="994167" y="5262156"/>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BCD5712F-EF5E-AC59-71E3-9A218BCF718B}"/>
              </a:ext>
            </a:extLst>
          </p:cNvPr>
          <p:cNvSpPr/>
          <p:nvPr/>
        </p:nvSpPr>
        <p:spPr>
          <a:xfrm>
            <a:off x="974193" y="4025859"/>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B50DEE68-23D3-334C-8194-636C74B32236}"/>
              </a:ext>
            </a:extLst>
          </p:cNvPr>
          <p:cNvSpPr/>
          <p:nvPr/>
        </p:nvSpPr>
        <p:spPr>
          <a:xfrm>
            <a:off x="992788" y="2806708"/>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Graphic 11" descr="Bullseye outline">
            <a:extLst>
              <a:ext uri="{FF2B5EF4-FFF2-40B4-BE49-F238E27FC236}">
                <a16:creationId xmlns:a16="http://schemas.microsoft.com/office/drawing/2014/main" id="{7411ADC3-6243-011D-0030-2B49232455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805" y="2836592"/>
            <a:ext cx="670515" cy="670515"/>
          </a:xfrm>
          <a:prstGeom prst="rect">
            <a:avLst/>
          </a:prstGeom>
        </p:spPr>
      </p:pic>
      <p:pic>
        <p:nvPicPr>
          <p:cNvPr id="16" name="Graphic 15" descr="Meeting outline">
            <a:extLst>
              <a:ext uri="{FF2B5EF4-FFF2-40B4-BE49-F238E27FC236}">
                <a16:creationId xmlns:a16="http://schemas.microsoft.com/office/drawing/2014/main" id="{54A800C0-BA58-BD20-8125-BE4E4E9C16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775" y="5262156"/>
            <a:ext cx="663324" cy="663324"/>
          </a:xfrm>
          <a:prstGeom prst="rect">
            <a:avLst/>
          </a:prstGeom>
        </p:spPr>
      </p:pic>
      <p:pic>
        <p:nvPicPr>
          <p:cNvPr id="14" name="Graphic 13" descr="Clipboard Mixed outline">
            <a:extLst>
              <a:ext uri="{FF2B5EF4-FFF2-40B4-BE49-F238E27FC236}">
                <a16:creationId xmlns:a16="http://schemas.microsoft.com/office/drawing/2014/main" id="{5EA8AFAE-FEF5-0888-E268-DD50BC8B0E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0775" y="4074161"/>
            <a:ext cx="620941" cy="620941"/>
          </a:xfrm>
          <a:prstGeom prst="rect">
            <a:avLst/>
          </a:prstGeom>
        </p:spPr>
      </p:pic>
      <p:sp>
        <p:nvSpPr>
          <p:cNvPr id="22" name="Content Placeholder 2">
            <a:extLst>
              <a:ext uri="{FF2B5EF4-FFF2-40B4-BE49-F238E27FC236}">
                <a16:creationId xmlns:a16="http://schemas.microsoft.com/office/drawing/2014/main" id="{A5E1E04C-3771-91E4-F9E5-CABB69669A3E}"/>
              </a:ext>
            </a:extLst>
          </p:cNvPr>
          <p:cNvSpPr txBox="1">
            <a:spLocks/>
          </p:cNvSpPr>
          <p:nvPr/>
        </p:nvSpPr>
        <p:spPr>
          <a:xfrm>
            <a:off x="1984548" y="5262156"/>
            <a:ext cx="4088203" cy="927209"/>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Discuss CLT’s preferred approach to embedding the IMPOWER findings in its own ways of working</a:t>
            </a:r>
          </a:p>
          <a:p>
            <a:endParaRPr lang="en-GB"/>
          </a:p>
          <a:p>
            <a:endParaRPr lang="en-GB"/>
          </a:p>
          <a:p>
            <a:endParaRPr lang="en-GB"/>
          </a:p>
          <a:p>
            <a:endParaRPr lang="en-GB"/>
          </a:p>
        </p:txBody>
      </p:sp>
      <p:sp>
        <p:nvSpPr>
          <p:cNvPr id="23" name="Content Placeholder 2">
            <a:extLst>
              <a:ext uri="{FF2B5EF4-FFF2-40B4-BE49-F238E27FC236}">
                <a16:creationId xmlns:a16="http://schemas.microsoft.com/office/drawing/2014/main" id="{43A991A6-A69F-ECA5-0677-9863D917035F}"/>
              </a:ext>
            </a:extLst>
          </p:cNvPr>
          <p:cNvSpPr txBox="1">
            <a:spLocks/>
          </p:cNvSpPr>
          <p:nvPr/>
        </p:nvSpPr>
        <p:spPr>
          <a:xfrm>
            <a:off x="1944194" y="4172256"/>
            <a:ext cx="4374524" cy="567054"/>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Note ongoing work to update strategic measures and rationales. (Change Control)</a:t>
            </a:r>
          </a:p>
          <a:p>
            <a:endParaRPr lang="en-GB"/>
          </a:p>
          <a:p>
            <a:endParaRPr lang="en-GB"/>
          </a:p>
          <a:p>
            <a:endParaRPr lang="en-GB"/>
          </a:p>
          <a:p>
            <a:endParaRPr lang="en-GB"/>
          </a:p>
        </p:txBody>
      </p:sp>
      <p:sp>
        <p:nvSpPr>
          <p:cNvPr id="24" name="Content Placeholder 2">
            <a:extLst>
              <a:ext uri="{FF2B5EF4-FFF2-40B4-BE49-F238E27FC236}">
                <a16:creationId xmlns:a16="http://schemas.microsoft.com/office/drawing/2014/main" id="{D373745F-E0D2-7D34-BC34-A7F7EE18972D}"/>
              </a:ext>
            </a:extLst>
          </p:cNvPr>
          <p:cNvSpPr txBox="1">
            <a:spLocks/>
          </p:cNvSpPr>
          <p:nvPr/>
        </p:nvSpPr>
        <p:spPr>
          <a:xfrm>
            <a:off x="2057443" y="2888550"/>
            <a:ext cx="3635005" cy="72345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Discuss and agree approaches to ambition targets, and alignment with transformation.</a:t>
            </a:r>
          </a:p>
          <a:p>
            <a:endParaRPr lang="en-GB"/>
          </a:p>
          <a:p>
            <a:endParaRPr lang="en-GB"/>
          </a:p>
          <a:p>
            <a:endParaRPr lang="en-GB"/>
          </a:p>
          <a:p>
            <a:endParaRPr lang="en-GB"/>
          </a:p>
        </p:txBody>
      </p:sp>
      <p:sp>
        <p:nvSpPr>
          <p:cNvPr id="25" name="Oval 24">
            <a:extLst>
              <a:ext uri="{FF2B5EF4-FFF2-40B4-BE49-F238E27FC236}">
                <a16:creationId xmlns:a16="http://schemas.microsoft.com/office/drawing/2014/main" id="{E9CD9829-26CB-0DA7-DEC3-BFFAF3151587}"/>
              </a:ext>
            </a:extLst>
          </p:cNvPr>
          <p:cNvSpPr/>
          <p:nvPr/>
        </p:nvSpPr>
        <p:spPr>
          <a:xfrm>
            <a:off x="992788" y="379801"/>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27" name="Graphic 26" descr="Magnifying glass outline">
            <a:extLst>
              <a:ext uri="{FF2B5EF4-FFF2-40B4-BE49-F238E27FC236}">
                <a16:creationId xmlns:a16="http://schemas.microsoft.com/office/drawing/2014/main" id="{38599C8B-7B9E-A0DC-BDB1-6597679738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1980" y="1680025"/>
            <a:ext cx="550300" cy="550300"/>
          </a:xfrm>
          <a:prstGeom prst="rect">
            <a:avLst/>
          </a:prstGeom>
        </p:spPr>
      </p:pic>
      <p:sp>
        <p:nvSpPr>
          <p:cNvPr id="28" name="Content Placeholder 2">
            <a:extLst>
              <a:ext uri="{FF2B5EF4-FFF2-40B4-BE49-F238E27FC236}">
                <a16:creationId xmlns:a16="http://schemas.microsoft.com/office/drawing/2014/main" id="{2C40F50B-346D-4CA0-D833-04D1E96116F9}"/>
              </a:ext>
            </a:extLst>
          </p:cNvPr>
          <p:cNvSpPr txBox="1">
            <a:spLocks/>
          </p:cNvSpPr>
          <p:nvPr/>
        </p:nvSpPr>
        <p:spPr>
          <a:xfrm>
            <a:off x="2016211" y="1642249"/>
            <a:ext cx="3635005" cy="723455"/>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Highlight interdependencies with other programmes.</a:t>
            </a:r>
          </a:p>
          <a:p>
            <a:endParaRPr lang="en-GB" sz="1600"/>
          </a:p>
          <a:p>
            <a:endParaRPr lang="en-GB"/>
          </a:p>
          <a:p>
            <a:endParaRPr lang="en-GB"/>
          </a:p>
          <a:p>
            <a:endParaRPr lang="en-GB"/>
          </a:p>
          <a:p>
            <a:endParaRPr lang="en-GB"/>
          </a:p>
        </p:txBody>
      </p:sp>
      <p:pic>
        <p:nvPicPr>
          <p:cNvPr id="30" name="Graphic 29" descr="Teacher outline">
            <a:extLst>
              <a:ext uri="{FF2B5EF4-FFF2-40B4-BE49-F238E27FC236}">
                <a16:creationId xmlns:a16="http://schemas.microsoft.com/office/drawing/2014/main" id="{78A258D0-9A52-E04C-340A-11BEECA453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229" y="412567"/>
            <a:ext cx="723456" cy="723456"/>
          </a:xfrm>
          <a:prstGeom prst="rect">
            <a:avLst/>
          </a:prstGeom>
        </p:spPr>
      </p:pic>
      <p:sp>
        <p:nvSpPr>
          <p:cNvPr id="32" name="Oval 31">
            <a:extLst>
              <a:ext uri="{FF2B5EF4-FFF2-40B4-BE49-F238E27FC236}">
                <a16:creationId xmlns:a16="http://schemas.microsoft.com/office/drawing/2014/main" id="{C901FA7B-5E3D-26B5-D43C-0B0351C31C2E}"/>
              </a:ext>
            </a:extLst>
          </p:cNvPr>
          <p:cNvSpPr/>
          <p:nvPr/>
        </p:nvSpPr>
        <p:spPr>
          <a:xfrm>
            <a:off x="6700691" y="1565067"/>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Oval 32">
            <a:extLst>
              <a:ext uri="{FF2B5EF4-FFF2-40B4-BE49-F238E27FC236}">
                <a16:creationId xmlns:a16="http://schemas.microsoft.com/office/drawing/2014/main" id="{2442B5E6-9EEA-19D3-C2EB-58F4D2212755}"/>
              </a:ext>
            </a:extLst>
          </p:cNvPr>
          <p:cNvSpPr/>
          <p:nvPr/>
        </p:nvSpPr>
        <p:spPr>
          <a:xfrm>
            <a:off x="6700691" y="2723071"/>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Oval 33">
            <a:extLst>
              <a:ext uri="{FF2B5EF4-FFF2-40B4-BE49-F238E27FC236}">
                <a16:creationId xmlns:a16="http://schemas.microsoft.com/office/drawing/2014/main" id="{067F28BE-0D27-CE52-EE46-9F68BEA195BF}"/>
              </a:ext>
            </a:extLst>
          </p:cNvPr>
          <p:cNvSpPr/>
          <p:nvPr/>
        </p:nvSpPr>
        <p:spPr>
          <a:xfrm>
            <a:off x="6700691" y="3888613"/>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038DB66E-16DC-BFE6-DDB0-542DE5C2A6BD}"/>
              </a:ext>
            </a:extLst>
          </p:cNvPr>
          <p:cNvSpPr/>
          <p:nvPr/>
        </p:nvSpPr>
        <p:spPr>
          <a:xfrm>
            <a:off x="6707196" y="5059388"/>
            <a:ext cx="796541" cy="780216"/>
          </a:xfrm>
          <a:prstGeom prst="ellipse">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ext Placeholder 3">
            <a:extLst>
              <a:ext uri="{FF2B5EF4-FFF2-40B4-BE49-F238E27FC236}">
                <a16:creationId xmlns:a16="http://schemas.microsoft.com/office/drawing/2014/main" id="{299E3899-E3A2-6F62-F9FB-0D24347C0295}"/>
              </a:ext>
            </a:extLst>
          </p:cNvPr>
          <p:cNvSpPr txBox="1">
            <a:spLocks/>
          </p:cNvSpPr>
          <p:nvPr/>
        </p:nvSpPr>
        <p:spPr>
          <a:xfrm>
            <a:off x="7722606" y="5188147"/>
            <a:ext cx="4098266" cy="62846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Schedule a more substantive update on this work in the new year</a:t>
            </a:r>
          </a:p>
        </p:txBody>
      </p:sp>
      <p:sp>
        <p:nvSpPr>
          <p:cNvPr id="37" name="Text Placeholder 3">
            <a:extLst>
              <a:ext uri="{FF2B5EF4-FFF2-40B4-BE49-F238E27FC236}">
                <a16:creationId xmlns:a16="http://schemas.microsoft.com/office/drawing/2014/main" id="{622F2854-D91B-517C-1A2D-58AC665C3C2F}"/>
              </a:ext>
            </a:extLst>
          </p:cNvPr>
          <p:cNvSpPr txBox="1">
            <a:spLocks/>
          </p:cNvSpPr>
          <p:nvPr/>
        </p:nvSpPr>
        <p:spPr>
          <a:xfrm>
            <a:off x="7716101" y="1537503"/>
            <a:ext cx="4098266" cy="82820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Continue engagement on the ambition targets, ‘Just in time’ measures and alignment with transformation.</a:t>
            </a:r>
          </a:p>
        </p:txBody>
      </p:sp>
      <p:sp>
        <p:nvSpPr>
          <p:cNvPr id="38" name="Text Placeholder 3">
            <a:extLst>
              <a:ext uri="{FF2B5EF4-FFF2-40B4-BE49-F238E27FC236}">
                <a16:creationId xmlns:a16="http://schemas.microsoft.com/office/drawing/2014/main" id="{F195C34A-2659-6C80-2D7E-C5266104398A}"/>
              </a:ext>
            </a:extLst>
          </p:cNvPr>
          <p:cNvSpPr txBox="1">
            <a:spLocks/>
          </p:cNvSpPr>
          <p:nvPr/>
        </p:nvSpPr>
        <p:spPr>
          <a:xfrm>
            <a:off x="7722606" y="3916243"/>
            <a:ext cx="4098266" cy="82820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Supporting KPI workbooks and description of the performance ‘eco-system’ across performance reporting.</a:t>
            </a:r>
          </a:p>
        </p:txBody>
      </p:sp>
      <p:sp>
        <p:nvSpPr>
          <p:cNvPr id="39" name="Text Placeholder 3">
            <a:extLst>
              <a:ext uri="{FF2B5EF4-FFF2-40B4-BE49-F238E27FC236}">
                <a16:creationId xmlns:a16="http://schemas.microsoft.com/office/drawing/2014/main" id="{3066EFBB-58C8-3F07-E9F5-3D9CFD5392DE}"/>
              </a:ext>
            </a:extLst>
          </p:cNvPr>
          <p:cNvSpPr txBox="1">
            <a:spLocks/>
          </p:cNvSpPr>
          <p:nvPr/>
        </p:nvSpPr>
        <p:spPr>
          <a:xfrm>
            <a:off x="7716101" y="2782715"/>
            <a:ext cx="4098266" cy="82820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New joined up reporting approaches in all functions.</a:t>
            </a:r>
          </a:p>
        </p:txBody>
      </p:sp>
      <p:pic>
        <p:nvPicPr>
          <p:cNvPr id="41" name="Graphic 40" descr="Chat outline">
            <a:extLst>
              <a:ext uri="{FF2B5EF4-FFF2-40B4-BE49-F238E27FC236}">
                <a16:creationId xmlns:a16="http://schemas.microsoft.com/office/drawing/2014/main" id="{1038A4FD-06ED-5FAE-0ED9-F23EEF63FA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74291" y="1623346"/>
            <a:ext cx="649339" cy="649339"/>
          </a:xfrm>
          <a:prstGeom prst="rect">
            <a:avLst/>
          </a:prstGeom>
        </p:spPr>
      </p:pic>
      <p:pic>
        <p:nvPicPr>
          <p:cNvPr id="43" name="Graphic 42" descr="Speedometer Low outline">
            <a:extLst>
              <a:ext uri="{FF2B5EF4-FFF2-40B4-BE49-F238E27FC236}">
                <a16:creationId xmlns:a16="http://schemas.microsoft.com/office/drawing/2014/main" id="{D12E6386-E30F-C6AC-5732-F5BD61219C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02641" y="3917106"/>
            <a:ext cx="592638" cy="592638"/>
          </a:xfrm>
          <a:prstGeom prst="rect">
            <a:avLst/>
          </a:prstGeom>
        </p:spPr>
      </p:pic>
      <p:pic>
        <p:nvPicPr>
          <p:cNvPr id="45" name="Graphic 44" descr="Document outline">
            <a:extLst>
              <a:ext uri="{FF2B5EF4-FFF2-40B4-BE49-F238E27FC236}">
                <a16:creationId xmlns:a16="http://schemas.microsoft.com/office/drawing/2014/main" id="{78E812F7-A413-9EBD-0D33-7986A96DF42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02641" y="5125820"/>
            <a:ext cx="592638" cy="592638"/>
          </a:xfrm>
          <a:prstGeom prst="rect">
            <a:avLst/>
          </a:prstGeom>
        </p:spPr>
      </p:pic>
      <p:pic>
        <p:nvPicPr>
          <p:cNvPr id="47" name="Graphic 46" descr="Cheers outline">
            <a:extLst>
              <a:ext uri="{FF2B5EF4-FFF2-40B4-BE49-F238E27FC236}">
                <a16:creationId xmlns:a16="http://schemas.microsoft.com/office/drawing/2014/main" id="{9A38DAF5-2322-C8D8-C734-FCF688AB859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02641" y="2836592"/>
            <a:ext cx="572964" cy="572964"/>
          </a:xfrm>
          <a:prstGeom prst="rect">
            <a:avLst/>
          </a:prstGeom>
        </p:spPr>
      </p:pic>
      <p:sp>
        <p:nvSpPr>
          <p:cNvPr id="48" name="Rectangle: Rounded Corners 47">
            <a:extLst>
              <a:ext uri="{FF2B5EF4-FFF2-40B4-BE49-F238E27FC236}">
                <a16:creationId xmlns:a16="http://schemas.microsoft.com/office/drawing/2014/main" id="{3228955B-E3DC-8E83-6630-AF4CAFD17DAF}"/>
              </a:ext>
            </a:extLst>
          </p:cNvPr>
          <p:cNvSpPr/>
          <p:nvPr/>
        </p:nvSpPr>
        <p:spPr>
          <a:xfrm>
            <a:off x="7513543" y="412567"/>
            <a:ext cx="3422210" cy="444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184B2811-F955-A6A1-2CAD-8EE92A2FE2B6}"/>
              </a:ext>
            </a:extLst>
          </p:cNvPr>
          <p:cNvSpPr txBox="1">
            <a:spLocks/>
          </p:cNvSpPr>
          <p:nvPr/>
        </p:nvSpPr>
        <p:spPr>
          <a:xfrm>
            <a:off x="6910491" y="426312"/>
            <a:ext cx="4526263" cy="44436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a:t>Seeking agreement to:</a:t>
            </a:r>
          </a:p>
        </p:txBody>
      </p:sp>
    </p:spTree>
    <p:extLst>
      <p:ext uri="{BB962C8B-B14F-4D97-AF65-F5344CB8AC3E}">
        <p14:creationId xmlns:p14="http://schemas.microsoft.com/office/powerpoint/2010/main" val="260981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D1882B9-A0F1-3A23-9CA4-ED35F2DE2C88}"/>
              </a:ext>
            </a:extLst>
          </p:cNvPr>
          <p:cNvGraphicFramePr>
            <a:graphicFrameLocks noGrp="1"/>
          </p:cNvGraphicFramePr>
          <p:nvPr>
            <p:ph sz="quarter" idx="11"/>
            <p:extLst>
              <p:ext uri="{D42A27DB-BD31-4B8C-83A1-F6EECF244321}">
                <p14:modId xmlns:p14="http://schemas.microsoft.com/office/powerpoint/2010/main" val="689649671"/>
              </p:ext>
            </p:extLst>
          </p:nvPr>
        </p:nvGraphicFramePr>
        <p:xfrm>
          <a:off x="939079" y="801806"/>
          <a:ext cx="11106150" cy="525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4">
            <a:extLst>
              <a:ext uri="{FF2B5EF4-FFF2-40B4-BE49-F238E27FC236}">
                <a16:creationId xmlns:a16="http://schemas.microsoft.com/office/drawing/2014/main" id="{EC8F58A4-76B9-AB50-BF35-83658BDBAF39}"/>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a:solidFill>
                  <a:prstClr val="white"/>
                </a:solidFill>
                <a:latin typeface="Calibri"/>
              </a:rPr>
              <a:t>Performance Reporting Update:</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a:solidFill>
                  <a:prstClr val="white"/>
                </a:solidFill>
                <a:latin typeface="Calibri"/>
              </a:rPr>
              <a:t> Recommendations, actions and asks</a:t>
            </a:r>
            <a:endParaRPr kumimoji="0" lang="en-GB" sz="2000" b="1" i="0" u="none" strike="noStrike" kern="1200" cap="none" spc="0" normalizeH="0" baseline="0" noProof="0">
              <a:ln>
                <a:noFill/>
              </a:ln>
              <a:solidFill>
                <a:prstClr val="white"/>
              </a:solidFill>
              <a:effectLst/>
              <a:uLnTx/>
              <a:uFillTx/>
              <a:latin typeface="Calibri"/>
              <a:ea typeface="+mj-ea"/>
              <a:cs typeface="+mj-cs"/>
            </a:endParaRPr>
          </a:p>
        </p:txBody>
      </p:sp>
    </p:spTree>
    <p:extLst>
      <p:ext uri="{BB962C8B-B14F-4D97-AF65-F5344CB8AC3E}">
        <p14:creationId xmlns:p14="http://schemas.microsoft.com/office/powerpoint/2010/main" val="3662429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529300-FC59-05FA-C61A-B7AC463BE7AA}"/>
              </a:ext>
            </a:extLst>
          </p:cNvPr>
          <p:cNvSpPr>
            <a:spLocks noGrp="1"/>
          </p:cNvSpPr>
          <p:nvPr>
            <p:ph type="body" sz="quarter" idx="10"/>
          </p:nvPr>
        </p:nvSpPr>
        <p:spPr>
          <a:xfrm>
            <a:off x="1122078" y="280940"/>
            <a:ext cx="10851369" cy="923182"/>
          </a:xfrm>
        </p:spPr>
        <p:txBody>
          <a:bodyPr/>
          <a:lstStyle/>
          <a:p>
            <a:r>
              <a:rPr lang="en-GB" sz="1600"/>
              <a:t>One of the requests as part of the performance reporting was to improve the timeliness of the reporting that is available as part of the cycle. The Everyone’s Essex strategic and contextual measures do not readily align themselves with this approach, but there are a range of measures that sit in functions that will give senior leaders a good view of presenting risk and demand, that are reportable monthly.  The proposal is to bring light-touch reporting on a suite of measures that provide a view of operational pressures.  This could be reported via CLT or OLT.</a:t>
            </a:r>
          </a:p>
        </p:txBody>
      </p:sp>
      <p:graphicFrame>
        <p:nvGraphicFramePr>
          <p:cNvPr id="9" name="Table Placeholder 8">
            <a:extLst>
              <a:ext uri="{FF2B5EF4-FFF2-40B4-BE49-F238E27FC236}">
                <a16:creationId xmlns:a16="http://schemas.microsoft.com/office/drawing/2014/main" id="{55DD7FFD-25F9-E5E5-F254-F892BD7957A0}"/>
              </a:ext>
            </a:extLst>
          </p:cNvPr>
          <p:cNvGraphicFramePr>
            <a:graphicFrameLocks noGrp="1"/>
          </p:cNvGraphicFramePr>
          <p:nvPr>
            <p:ph type="tbl" sz="quarter" idx="12"/>
            <p:extLst>
              <p:ext uri="{D42A27DB-BD31-4B8C-83A1-F6EECF244321}">
                <p14:modId xmlns:p14="http://schemas.microsoft.com/office/powerpoint/2010/main" val="2411794106"/>
              </p:ext>
            </p:extLst>
          </p:nvPr>
        </p:nvGraphicFramePr>
        <p:xfrm>
          <a:off x="1122078" y="1890061"/>
          <a:ext cx="10726441" cy="4249738"/>
        </p:xfrm>
        <a:graphic>
          <a:graphicData uri="http://schemas.openxmlformats.org/drawingml/2006/table">
            <a:tbl>
              <a:tblPr firstRow="1" bandRow="1">
                <a:tableStyleId>{5C22544A-7EE6-4342-B048-85BDC9FD1C3A}</a:tableStyleId>
              </a:tblPr>
              <a:tblGrid>
                <a:gridCol w="5111713">
                  <a:extLst>
                    <a:ext uri="{9D8B030D-6E8A-4147-A177-3AD203B41FA5}">
                      <a16:colId xmlns:a16="http://schemas.microsoft.com/office/drawing/2014/main" val="1984377022"/>
                    </a:ext>
                  </a:extLst>
                </a:gridCol>
                <a:gridCol w="1296000">
                  <a:extLst>
                    <a:ext uri="{9D8B030D-6E8A-4147-A177-3AD203B41FA5}">
                      <a16:colId xmlns:a16="http://schemas.microsoft.com/office/drawing/2014/main" val="3736334004"/>
                    </a:ext>
                  </a:extLst>
                </a:gridCol>
                <a:gridCol w="4318728">
                  <a:extLst>
                    <a:ext uri="{9D8B030D-6E8A-4147-A177-3AD203B41FA5}">
                      <a16:colId xmlns:a16="http://schemas.microsoft.com/office/drawing/2014/main" val="3701384911"/>
                    </a:ext>
                  </a:extLst>
                </a:gridCol>
              </a:tblGrid>
              <a:tr h="209352">
                <a:tc>
                  <a:txBody>
                    <a:bodyPr/>
                    <a:lstStyle/>
                    <a:p>
                      <a:pPr>
                        <a:lnSpc>
                          <a:spcPct val="107000"/>
                        </a:lnSpc>
                        <a:spcAft>
                          <a:spcPts val="800"/>
                        </a:spcAft>
                      </a:pPr>
                      <a:r>
                        <a:rPr lang="en-GB" sz="1600" kern="1200">
                          <a:effectLst/>
                        </a:rPr>
                        <a:t>Proposed measure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Function lead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Benchmark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218115034"/>
                  </a:ext>
                </a:extLst>
              </a:tr>
              <a:tr h="209352">
                <a:tc>
                  <a:txBody>
                    <a:bodyPr/>
                    <a:lstStyle/>
                    <a:p>
                      <a:pPr>
                        <a:lnSpc>
                          <a:spcPct val="107000"/>
                        </a:lnSpc>
                        <a:spcAft>
                          <a:spcPts val="800"/>
                        </a:spcAft>
                      </a:pPr>
                      <a:r>
                        <a:rPr lang="en-GB" sz="1600" kern="1200">
                          <a:effectLst/>
                        </a:rPr>
                        <a:t>People waiting for assessments, reviews and DoLS decisions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ASC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3241665402"/>
                  </a:ext>
                </a:extLst>
              </a:tr>
              <a:tr h="209352">
                <a:tc>
                  <a:txBody>
                    <a:bodyPr/>
                    <a:lstStyle/>
                    <a:p>
                      <a:pPr>
                        <a:lnSpc>
                          <a:spcPct val="107000"/>
                        </a:lnSpc>
                        <a:spcAft>
                          <a:spcPts val="800"/>
                        </a:spcAft>
                      </a:pPr>
                      <a:r>
                        <a:rPr lang="en-GB" sz="1600" kern="1200">
                          <a:effectLst/>
                        </a:rPr>
                        <a:t>Total people admitted to residential care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ASC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3799884637"/>
                  </a:ext>
                </a:extLst>
              </a:tr>
              <a:tr h="209352">
                <a:tc>
                  <a:txBody>
                    <a:bodyPr/>
                    <a:lstStyle/>
                    <a:p>
                      <a:pPr>
                        <a:lnSpc>
                          <a:spcPct val="107000"/>
                        </a:lnSpc>
                        <a:spcAft>
                          <a:spcPts val="800"/>
                        </a:spcAft>
                      </a:pPr>
                      <a:r>
                        <a:rPr lang="en-GB" sz="1600" kern="1200">
                          <a:effectLst/>
                        </a:rPr>
                        <a:t>ASC requests for support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ASC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704846646"/>
                  </a:ext>
                </a:extLst>
              </a:tr>
              <a:tr h="209352">
                <a:tc>
                  <a:txBody>
                    <a:bodyPr/>
                    <a:lstStyle/>
                    <a:p>
                      <a:pPr>
                        <a:lnSpc>
                          <a:spcPct val="107000"/>
                        </a:lnSpc>
                        <a:spcAft>
                          <a:spcPts val="800"/>
                        </a:spcAft>
                      </a:pPr>
                      <a:r>
                        <a:rPr lang="en-GB" sz="1600" kern="1200">
                          <a:effectLst/>
                        </a:rPr>
                        <a:t>Coroner’s waiting list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CEC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1267208720"/>
                  </a:ext>
                </a:extLst>
              </a:tr>
              <a:tr h="209352">
                <a:tc>
                  <a:txBody>
                    <a:bodyPr/>
                    <a:lstStyle/>
                    <a:p>
                      <a:pPr>
                        <a:lnSpc>
                          <a:spcPct val="107000"/>
                        </a:lnSpc>
                        <a:spcAft>
                          <a:spcPts val="800"/>
                        </a:spcAft>
                      </a:pPr>
                      <a:r>
                        <a:rPr lang="en-GB" sz="1600" kern="1200">
                          <a:effectLst/>
                        </a:rPr>
                        <a:t>Complaints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CEC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747997033"/>
                  </a:ext>
                </a:extLst>
              </a:tr>
              <a:tr h="209352">
                <a:tc>
                  <a:txBody>
                    <a:bodyPr/>
                    <a:lstStyle/>
                    <a:p>
                      <a:pPr>
                        <a:lnSpc>
                          <a:spcPct val="107000"/>
                        </a:lnSpc>
                        <a:spcAft>
                          <a:spcPts val="800"/>
                        </a:spcAft>
                      </a:pPr>
                      <a:r>
                        <a:rPr lang="en-GB" sz="1600" kern="1200">
                          <a:effectLst/>
                        </a:rPr>
                        <a:t>Number of complaints received relating to highways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CEC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Same period the previous year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2930952909"/>
                  </a:ext>
                </a:extLst>
              </a:tr>
              <a:tr h="209352">
                <a:tc>
                  <a:txBody>
                    <a:bodyPr/>
                    <a:lstStyle/>
                    <a:p>
                      <a:pPr>
                        <a:lnSpc>
                          <a:spcPct val="107000"/>
                        </a:lnSpc>
                        <a:spcAft>
                          <a:spcPts val="800"/>
                        </a:spcAft>
                      </a:pPr>
                      <a:r>
                        <a:rPr lang="en-GB" sz="1600" kern="1200">
                          <a:effectLst/>
                        </a:rPr>
                        <a:t>EHCPs received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CFE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2947058907"/>
                  </a:ext>
                </a:extLst>
              </a:tr>
              <a:tr h="209352">
                <a:tc>
                  <a:txBody>
                    <a:bodyPr/>
                    <a:lstStyle/>
                    <a:p>
                      <a:pPr>
                        <a:lnSpc>
                          <a:spcPct val="107000"/>
                        </a:lnSpc>
                        <a:spcAft>
                          <a:spcPts val="800"/>
                        </a:spcAft>
                      </a:pPr>
                      <a:r>
                        <a:rPr lang="en-GB" sz="1600" kern="1200">
                          <a:effectLst/>
                        </a:rPr>
                        <a:t>Children in care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CFE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4133475203"/>
                  </a:ext>
                </a:extLst>
              </a:tr>
              <a:tr h="209352">
                <a:tc>
                  <a:txBody>
                    <a:bodyPr/>
                    <a:lstStyle/>
                    <a:p>
                      <a:pPr>
                        <a:lnSpc>
                          <a:spcPct val="107000"/>
                        </a:lnSpc>
                        <a:spcAft>
                          <a:spcPts val="800"/>
                        </a:spcAft>
                      </a:pPr>
                      <a:r>
                        <a:rPr lang="en-GB" sz="1600" kern="1200">
                          <a:effectLst/>
                        </a:rPr>
                        <a:t>Total children known to Social Care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CFE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1343465310"/>
                  </a:ext>
                </a:extLst>
              </a:tr>
              <a:tr h="209352">
                <a:tc>
                  <a:txBody>
                    <a:bodyPr/>
                    <a:lstStyle/>
                    <a:p>
                      <a:pPr>
                        <a:lnSpc>
                          <a:spcPct val="107000"/>
                        </a:lnSpc>
                        <a:spcAft>
                          <a:spcPts val="800"/>
                        </a:spcAft>
                      </a:pPr>
                      <a:r>
                        <a:rPr lang="en-GB" sz="1600" kern="1200">
                          <a:effectLst/>
                        </a:rPr>
                        <a:t>EIRs and FOIs responded to in time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Corporate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(no national benchmark)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1877243066"/>
                  </a:ext>
                </a:extLst>
              </a:tr>
              <a:tr h="209352">
                <a:tc>
                  <a:txBody>
                    <a:bodyPr/>
                    <a:lstStyle/>
                    <a:p>
                      <a:pPr>
                        <a:lnSpc>
                          <a:spcPct val="107000"/>
                        </a:lnSpc>
                        <a:spcAft>
                          <a:spcPts val="800"/>
                        </a:spcAft>
                      </a:pPr>
                      <a:r>
                        <a:rPr lang="en-GB" sz="1600" kern="1200">
                          <a:effectLst/>
                        </a:rPr>
                        <a:t>Council tax collection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Corporate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Same period the previous year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3836661567"/>
                  </a:ext>
                </a:extLst>
              </a:tr>
              <a:tr h="209352">
                <a:tc>
                  <a:txBody>
                    <a:bodyPr/>
                    <a:lstStyle/>
                    <a:p>
                      <a:pPr>
                        <a:lnSpc>
                          <a:spcPct val="107000"/>
                        </a:lnSpc>
                        <a:spcAft>
                          <a:spcPts val="800"/>
                        </a:spcAft>
                      </a:pPr>
                      <a:r>
                        <a:rPr lang="en-GB" sz="1600" kern="1200">
                          <a:effectLst/>
                        </a:rPr>
                        <a:t>Unemployment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EIPH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(no national benchmark)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335912828"/>
                  </a:ext>
                </a:extLst>
              </a:tr>
              <a:tr h="209352">
                <a:tc>
                  <a:txBody>
                    <a:bodyPr/>
                    <a:lstStyle/>
                    <a:p>
                      <a:pPr>
                        <a:lnSpc>
                          <a:spcPct val="107000"/>
                        </a:lnSpc>
                        <a:spcAft>
                          <a:spcPts val="800"/>
                        </a:spcAft>
                      </a:pPr>
                      <a:r>
                        <a:rPr lang="en-GB" sz="1600" kern="1200">
                          <a:effectLst/>
                        </a:rPr>
                        <a:t>Proportion of staff completed all statutory training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P&amp;T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1755408591"/>
                  </a:ext>
                </a:extLst>
              </a:tr>
              <a:tr h="209352">
                <a:tc>
                  <a:txBody>
                    <a:bodyPr/>
                    <a:lstStyle/>
                    <a:p>
                      <a:pPr>
                        <a:lnSpc>
                          <a:spcPct val="107000"/>
                        </a:lnSpc>
                        <a:spcAft>
                          <a:spcPts val="800"/>
                        </a:spcAft>
                      </a:pPr>
                      <a:r>
                        <a:rPr lang="en-GB" sz="1600" kern="1200">
                          <a:effectLst/>
                        </a:rPr>
                        <a:t>Vacancy rate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P&amp;T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1007697844"/>
                  </a:ext>
                </a:extLst>
              </a:tr>
              <a:tr h="209352">
                <a:tc>
                  <a:txBody>
                    <a:bodyPr/>
                    <a:lstStyle/>
                    <a:p>
                      <a:pPr>
                        <a:lnSpc>
                          <a:spcPct val="107000"/>
                        </a:lnSpc>
                        <a:spcAft>
                          <a:spcPts val="800"/>
                        </a:spcAft>
                      </a:pPr>
                      <a:r>
                        <a:rPr lang="en-GB" sz="1600" kern="1200">
                          <a:effectLst/>
                        </a:rPr>
                        <a:t>Sickness absence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P&amp;T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tc>
                  <a:txBody>
                    <a:bodyPr/>
                    <a:lstStyle/>
                    <a:p>
                      <a:pPr>
                        <a:lnSpc>
                          <a:spcPct val="107000"/>
                        </a:lnSpc>
                        <a:spcAft>
                          <a:spcPts val="800"/>
                        </a:spcAft>
                      </a:pPr>
                      <a:r>
                        <a:rPr lang="en-GB" sz="1600" kern="1200">
                          <a:effectLst/>
                        </a:rPr>
                        <a:t>Month (comparable rates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5803" marR="65803" marT="0" marB="0"/>
                </a:tc>
                <a:extLst>
                  <a:ext uri="{0D108BD9-81ED-4DB2-BD59-A6C34878D82A}">
                    <a16:rowId xmlns:a16="http://schemas.microsoft.com/office/drawing/2014/main" val="3112418384"/>
                  </a:ext>
                </a:extLst>
              </a:tr>
            </a:tbl>
          </a:graphicData>
        </a:graphic>
      </p:graphicFrame>
      <p:sp>
        <p:nvSpPr>
          <p:cNvPr id="2" name="Title 4">
            <a:extLst>
              <a:ext uri="{FF2B5EF4-FFF2-40B4-BE49-F238E27FC236}">
                <a16:creationId xmlns:a16="http://schemas.microsoft.com/office/drawing/2014/main" id="{2D413895-5297-2528-C287-BCDE1747BB22}"/>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Performance Reporting Update: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 ‘Just in time’ indicators</a:t>
            </a:r>
          </a:p>
        </p:txBody>
      </p:sp>
    </p:spTree>
    <p:extLst>
      <p:ext uri="{BB962C8B-B14F-4D97-AF65-F5344CB8AC3E}">
        <p14:creationId xmlns:p14="http://schemas.microsoft.com/office/powerpoint/2010/main" val="406578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Arrow: Chevron 126">
            <a:extLst>
              <a:ext uri="{FF2B5EF4-FFF2-40B4-BE49-F238E27FC236}">
                <a16:creationId xmlns:a16="http://schemas.microsoft.com/office/drawing/2014/main" id="{BC8E5821-623B-0A2D-F8DC-FB49A3AA8F24}"/>
              </a:ext>
            </a:extLst>
          </p:cNvPr>
          <p:cNvSpPr/>
          <p:nvPr/>
        </p:nvSpPr>
        <p:spPr>
          <a:xfrm rot="10800000">
            <a:off x="2155841" y="5663445"/>
            <a:ext cx="826047" cy="71770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6" name="Arrow: Chevron 125">
            <a:extLst>
              <a:ext uri="{FF2B5EF4-FFF2-40B4-BE49-F238E27FC236}">
                <a16:creationId xmlns:a16="http://schemas.microsoft.com/office/drawing/2014/main" id="{DACB83A7-F107-3B00-168A-7DD396DE8464}"/>
              </a:ext>
            </a:extLst>
          </p:cNvPr>
          <p:cNvSpPr/>
          <p:nvPr/>
        </p:nvSpPr>
        <p:spPr>
          <a:xfrm rot="10800000">
            <a:off x="1707222" y="5668001"/>
            <a:ext cx="725593" cy="70859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Arrow: Chevron 124">
            <a:extLst>
              <a:ext uri="{FF2B5EF4-FFF2-40B4-BE49-F238E27FC236}">
                <a16:creationId xmlns:a16="http://schemas.microsoft.com/office/drawing/2014/main" id="{1F9DC2E8-A84A-4E56-C3BC-D8E986081A64}"/>
              </a:ext>
            </a:extLst>
          </p:cNvPr>
          <p:cNvSpPr/>
          <p:nvPr/>
        </p:nvSpPr>
        <p:spPr>
          <a:xfrm rot="10800000">
            <a:off x="1290758" y="5672557"/>
            <a:ext cx="697648" cy="70859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52157C47-23AB-2193-EF55-363314420A3B}"/>
              </a:ext>
            </a:extLst>
          </p:cNvPr>
          <p:cNvGrpSpPr/>
          <p:nvPr/>
        </p:nvGrpSpPr>
        <p:grpSpPr>
          <a:xfrm>
            <a:off x="1477590" y="446730"/>
            <a:ext cx="10130709" cy="5855938"/>
            <a:chOff x="1436026" y="76334"/>
            <a:chExt cx="10130709" cy="5855938"/>
          </a:xfrm>
          <a:solidFill>
            <a:schemeClr val="bg1">
              <a:lumMod val="65000"/>
            </a:schemeClr>
          </a:solidFill>
        </p:grpSpPr>
        <p:sp>
          <p:nvSpPr>
            <p:cNvPr id="2" name="Block Arc 1">
              <a:extLst>
                <a:ext uri="{FF2B5EF4-FFF2-40B4-BE49-F238E27FC236}">
                  <a16:creationId xmlns:a16="http://schemas.microsoft.com/office/drawing/2014/main" id="{4E3CB966-01EF-5815-645B-A1532AAA2BBF}"/>
                </a:ext>
              </a:extLst>
            </p:cNvPr>
            <p:cNvSpPr/>
            <p:nvPr/>
          </p:nvSpPr>
          <p:spPr>
            <a:xfrm rot="5400000">
              <a:off x="9086850" y="257101"/>
              <a:ext cx="2184404" cy="2626586"/>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7A54060C-7A67-EC3A-9888-425AE614AA37}"/>
                </a:ext>
              </a:extLst>
            </p:cNvPr>
            <p:cNvSpPr/>
            <p:nvPr/>
          </p:nvSpPr>
          <p:spPr>
            <a:xfrm>
              <a:off x="2774022" y="47819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B1AC8CD-5372-0D2F-F561-B948B1990433}"/>
                </a:ext>
              </a:extLst>
            </p:cNvPr>
            <p:cNvSpPr/>
            <p:nvPr/>
          </p:nvSpPr>
          <p:spPr>
            <a:xfrm>
              <a:off x="2774022" y="2113032"/>
              <a:ext cx="7480035"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3153AB90-9BC5-34FF-E8DE-8B0AFA188D5B}"/>
                </a:ext>
              </a:extLst>
            </p:cNvPr>
            <p:cNvGrpSpPr/>
            <p:nvPr/>
          </p:nvGrpSpPr>
          <p:grpSpPr>
            <a:xfrm rot="10800000">
              <a:off x="1753539" y="2113031"/>
              <a:ext cx="7559964" cy="2184403"/>
              <a:chOff x="2904836" y="1611746"/>
              <a:chExt cx="7559964" cy="2184403"/>
            </a:xfrm>
            <a:grpFill/>
          </p:grpSpPr>
          <p:sp>
            <p:nvSpPr>
              <p:cNvPr id="7" name="Block Arc 6">
                <a:extLst>
                  <a:ext uri="{FF2B5EF4-FFF2-40B4-BE49-F238E27FC236}">
                    <a16:creationId xmlns:a16="http://schemas.microsoft.com/office/drawing/2014/main" id="{3AB208E5-F800-1F98-1183-59161E8529B8}"/>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a:extLst>
                  <a:ext uri="{FF2B5EF4-FFF2-40B4-BE49-F238E27FC236}">
                    <a16:creationId xmlns:a16="http://schemas.microsoft.com/office/drawing/2014/main" id="{0F9F1220-7E1E-5C89-BB55-609E3F71541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00C8A34-957A-E710-CC31-6CAC0A8F4A0B}"/>
                  </a:ext>
                </a:extLst>
              </p:cNvPr>
              <p:cNvSpPr/>
              <p:nvPr/>
            </p:nvSpPr>
            <p:spPr>
              <a:xfrm>
                <a:off x="2904836" y="324658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80198000-FF76-FAD8-FF1D-CBB3261D59A3}"/>
                </a:ext>
              </a:extLst>
            </p:cNvPr>
            <p:cNvGrpSpPr/>
            <p:nvPr/>
          </p:nvGrpSpPr>
          <p:grpSpPr>
            <a:xfrm>
              <a:off x="2533135" y="3747869"/>
              <a:ext cx="9033600" cy="2184403"/>
              <a:chOff x="1431200" y="1611746"/>
              <a:chExt cx="9033600" cy="2184403"/>
            </a:xfrm>
            <a:grpFill/>
          </p:grpSpPr>
          <p:sp>
            <p:nvSpPr>
              <p:cNvPr id="11" name="Block Arc 10">
                <a:extLst>
                  <a:ext uri="{FF2B5EF4-FFF2-40B4-BE49-F238E27FC236}">
                    <a16:creationId xmlns:a16="http://schemas.microsoft.com/office/drawing/2014/main" id="{73C5766D-EB78-B55B-D375-26C9F05BB5F9}"/>
                  </a:ext>
                </a:extLst>
              </p:cNvPr>
              <p:cNvSpPr/>
              <p:nvPr/>
            </p:nvSpPr>
            <p:spPr>
              <a:xfrm rot="5400000">
                <a:off x="8188036" y="1519385"/>
                <a:ext cx="2184403" cy="2369125"/>
              </a:xfrm>
              <a:prstGeom prst="blockArc">
                <a:avLst>
                  <a:gd name="adj1" fmla="val 10719600"/>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F9901CDB-3A0A-DFC0-16B3-919FE5C2C000}"/>
                  </a:ext>
                </a:extLst>
              </p:cNvPr>
              <p:cNvSpPr/>
              <p:nvPr/>
            </p:nvSpPr>
            <p:spPr>
              <a:xfrm>
                <a:off x="2904836" y="1611746"/>
                <a:ext cx="6382327"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538698-6D49-BB74-7D1E-0A15ED382FF5}"/>
                  </a:ext>
                </a:extLst>
              </p:cNvPr>
              <p:cNvSpPr/>
              <p:nvPr/>
            </p:nvSpPr>
            <p:spPr>
              <a:xfrm>
                <a:off x="1431200" y="3246586"/>
                <a:ext cx="7855963" cy="549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a:extLst>
                <a:ext uri="{FF2B5EF4-FFF2-40B4-BE49-F238E27FC236}">
                  <a16:creationId xmlns:a16="http://schemas.microsoft.com/office/drawing/2014/main" id="{186BD345-DC01-3AAC-9953-0EC837F736F6}"/>
                </a:ext>
              </a:extLst>
            </p:cNvPr>
            <p:cNvSpPr/>
            <p:nvPr/>
          </p:nvSpPr>
          <p:spPr>
            <a:xfrm>
              <a:off x="1436026" y="76334"/>
              <a:ext cx="1438922" cy="13974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Pentagon 14">
              <a:extLst>
                <a:ext uri="{FF2B5EF4-FFF2-40B4-BE49-F238E27FC236}">
                  <a16:creationId xmlns:a16="http://schemas.microsoft.com/office/drawing/2014/main" id="{4CE60DAC-4352-71AE-C8E1-060B411C4CE0}"/>
                </a:ext>
              </a:extLst>
            </p:cNvPr>
            <p:cNvSpPr/>
            <p:nvPr/>
          </p:nvSpPr>
          <p:spPr>
            <a:xfrm rot="10800000">
              <a:off x="1538793" y="5382708"/>
              <a:ext cx="1607128" cy="54956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ight Triangle 21">
            <a:extLst>
              <a:ext uri="{FF2B5EF4-FFF2-40B4-BE49-F238E27FC236}">
                <a16:creationId xmlns:a16="http://schemas.microsoft.com/office/drawing/2014/main" id="{270CABFA-A9A0-B01D-E58F-23AD8EB4BEF1}"/>
              </a:ext>
            </a:extLst>
          </p:cNvPr>
          <p:cNvSpPr/>
          <p:nvPr/>
        </p:nvSpPr>
        <p:spPr>
          <a:xfrm rot="16200000">
            <a:off x="3592199" y="519317"/>
            <a:ext cx="371602" cy="286937"/>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CACD6473-3454-CBD9-2C60-5B56C821EF3E}"/>
              </a:ext>
            </a:extLst>
          </p:cNvPr>
          <p:cNvSpPr txBox="1"/>
          <p:nvPr/>
        </p:nvSpPr>
        <p:spPr>
          <a:xfrm>
            <a:off x="1486382" y="5891704"/>
            <a:ext cx="1727060" cy="969785"/>
          </a:xfrm>
          <a:prstGeom prst="rect">
            <a:avLst/>
          </a:prstGeom>
          <a:noFill/>
        </p:spPr>
        <p:txBody>
          <a:bodyPr wrap="square" lIns="0" tIns="0" rIns="0" bIns="0" rtlCol="0">
            <a:noAutofit/>
          </a:bodyPr>
          <a:lstStyle/>
          <a:p>
            <a:pPr algn="ctr">
              <a:spcAft>
                <a:spcPts val="1134"/>
              </a:spcAft>
            </a:pPr>
            <a:r>
              <a:rPr lang="en-GB" b="1"/>
              <a:t>Q3 2023/24</a:t>
            </a:r>
          </a:p>
        </p:txBody>
      </p:sp>
      <p:sp>
        <p:nvSpPr>
          <p:cNvPr id="17" name="Rectangle: Top Corners Rounded 16">
            <a:extLst>
              <a:ext uri="{FF2B5EF4-FFF2-40B4-BE49-F238E27FC236}">
                <a16:creationId xmlns:a16="http://schemas.microsoft.com/office/drawing/2014/main" id="{3503DFD5-1C70-B43E-7E97-9A462ECE7989}"/>
              </a:ext>
            </a:extLst>
          </p:cNvPr>
          <p:cNvSpPr/>
          <p:nvPr/>
        </p:nvSpPr>
        <p:spPr>
          <a:xfrm rot="10800000">
            <a:off x="3920944" y="471028"/>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C63D1E83-BC9D-3FB6-5287-FFD34C7BA5EB}"/>
              </a:ext>
            </a:extLst>
          </p:cNvPr>
          <p:cNvSpPr/>
          <p:nvPr/>
        </p:nvSpPr>
        <p:spPr>
          <a:xfrm rot="10800000">
            <a:off x="5723785" y="468606"/>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502F0002-B9DD-6D6F-760E-2B6603792EE6}"/>
              </a:ext>
            </a:extLst>
          </p:cNvPr>
          <p:cNvSpPr/>
          <p:nvPr/>
        </p:nvSpPr>
        <p:spPr>
          <a:xfrm rot="10800000">
            <a:off x="7463792" y="468605"/>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Top Corners Rounded 22">
            <a:extLst>
              <a:ext uri="{FF2B5EF4-FFF2-40B4-BE49-F238E27FC236}">
                <a16:creationId xmlns:a16="http://schemas.microsoft.com/office/drawing/2014/main" id="{F449370E-C6A1-2808-E723-2F56D98676D5}"/>
              </a:ext>
            </a:extLst>
          </p:cNvPr>
          <p:cNvSpPr/>
          <p:nvPr/>
        </p:nvSpPr>
        <p:spPr>
          <a:xfrm rot="10800000">
            <a:off x="9116909" y="468461"/>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9A1961B-3EC5-0065-5976-65EBCFB28586}"/>
              </a:ext>
            </a:extLst>
          </p:cNvPr>
          <p:cNvSpPr txBox="1"/>
          <p:nvPr/>
        </p:nvSpPr>
        <p:spPr>
          <a:xfrm>
            <a:off x="4066731" y="613719"/>
            <a:ext cx="953104" cy="549563"/>
          </a:xfrm>
          <a:prstGeom prst="rect">
            <a:avLst/>
          </a:prstGeom>
          <a:noFill/>
        </p:spPr>
        <p:txBody>
          <a:bodyPr wrap="square" lIns="0" tIns="0" rIns="0" bIns="0" rtlCol="0">
            <a:noAutofit/>
          </a:bodyPr>
          <a:lstStyle/>
          <a:p>
            <a:pPr algn="ctr"/>
            <a:endParaRPr lang="en-US" sz="1600" b="1">
              <a:ln w="0">
                <a:noFill/>
              </a:ln>
              <a:effectLst/>
            </a:endParaRPr>
          </a:p>
        </p:txBody>
      </p:sp>
      <p:sp>
        <p:nvSpPr>
          <p:cNvPr id="34" name="Right Triangle 33">
            <a:extLst>
              <a:ext uri="{FF2B5EF4-FFF2-40B4-BE49-F238E27FC236}">
                <a16:creationId xmlns:a16="http://schemas.microsoft.com/office/drawing/2014/main" id="{E129107B-C73F-A4B4-F57F-F7AA2E1EC38D}"/>
              </a:ext>
            </a:extLst>
          </p:cNvPr>
          <p:cNvSpPr/>
          <p:nvPr/>
        </p:nvSpPr>
        <p:spPr>
          <a:xfrm rot="16200000">
            <a:off x="5395031" y="518626"/>
            <a:ext cx="362208" cy="2953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Triangle 34">
            <a:extLst>
              <a:ext uri="{FF2B5EF4-FFF2-40B4-BE49-F238E27FC236}">
                <a16:creationId xmlns:a16="http://schemas.microsoft.com/office/drawing/2014/main" id="{253B8A09-7214-CF29-AC3A-5B7EC1CA16E4}"/>
              </a:ext>
            </a:extLst>
          </p:cNvPr>
          <p:cNvSpPr/>
          <p:nvPr/>
        </p:nvSpPr>
        <p:spPr>
          <a:xfrm rot="16200000">
            <a:off x="7148306" y="532210"/>
            <a:ext cx="360118" cy="27022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Triangle 40">
            <a:extLst>
              <a:ext uri="{FF2B5EF4-FFF2-40B4-BE49-F238E27FC236}">
                <a16:creationId xmlns:a16="http://schemas.microsoft.com/office/drawing/2014/main" id="{99750D8B-81EA-E050-4C46-EE0FCE9E5D57}"/>
              </a:ext>
            </a:extLst>
          </p:cNvPr>
          <p:cNvSpPr/>
          <p:nvPr/>
        </p:nvSpPr>
        <p:spPr>
          <a:xfrm rot="16200000">
            <a:off x="8825746" y="546394"/>
            <a:ext cx="361699" cy="2327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Top Corners Rounded 68">
            <a:extLst>
              <a:ext uri="{FF2B5EF4-FFF2-40B4-BE49-F238E27FC236}">
                <a16:creationId xmlns:a16="http://schemas.microsoft.com/office/drawing/2014/main" id="{EBCC645E-3C81-9FA4-8342-D4C2D8D9E839}"/>
              </a:ext>
            </a:extLst>
          </p:cNvPr>
          <p:cNvSpPr/>
          <p:nvPr/>
        </p:nvSpPr>
        <p:spPr>
          <a:xfrm rot="10800000">
            <a:off x="4026208" y="3639171"/>
            <a:ext cx="1339289" cy="1339967"/>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Top Corners Rounded 69">
            <a:extLst>
              <a:ext uri="{FF2B5EF4-FFF2-40B4-BE49-F238E27FC236}">
                <a16:creationId xmlns:a16="http://schemas.microsoft.com/office/drawing/2014/main" id="{38A7C797-C7E2-3A82-DA51-89547BD140E9}"/>
              </a:ext>
            </a:extLst>
          </p:cNvPr>
          <p:cNvSpPr/>
          <p:nvPr/>
        </p:nvSpPr>
        <p:spPr>
          <a:xfrm rot="10800000">
            <a:off x="6298416" y="3639173"/>
            <a:ext cx="1434504" cy="1334810"/>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Top Corners Rounded 70">
            <a:extLst>
              <a:ext uri="{FF2B5EF4-FFF2-40B4-BE49-F238E27FC236}">
                <a16:creationId xmlns:a16="http://schemas.microsoft.com/office/drawing/2014/main" id="{C212F5FA-7FCB-AD22-AC31-AC67C1DFDA45}"/>
              </a:ext>
            </a:extLst>
          </p:cNvPr>
          <p:cNvSpPr/>
          <p:nvPr/>
        </p:nvSpPr>
        <p:spPr>
          <a:xfrm rot="10800000">
            <a:off x="8695710" y="3668345"/>
            <a:ext cx="1419065" cy="146978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Top Corners Rounded 71">
            <a:extLst>
              <a:ext uri="{FF2B5EF4-FFF2-40B4-BE49-F238E27FC236}">
                <a16:creationId xmlns:a16="http://schemas.microsoft.com/office/drawing/2014/main" id="{3BDB5CC9-CF14-BE9C-0967-C6BC96C2C30C}"/>
              </a:ext>
            </a:extLst>
          </p:cNvPr>
          <p:cNvSpPr/>
          <p:nvPr/>
        </p:nvSpPr>
        <p:spPr>
          <a:xfrm rot="10800000">
            <a:off x="9532150" y="5413061"/>
            <a:ext cx="1232986" cy="1236180"/>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ight Triangle 75">
            <a:extLst>
              <a:ext uri="{FF2B5EF4-FFF2-40B4-BE49-F238E27FC236}">
                <a16:creationId xmlns:a16="http://schemas.microsoft.com/office/drawing/2014/main" id="{9953DE6F-B52D-C8A6-0D53-6BE953383E18}"/>
              </a:ext>
            </a:extLst>
          </p:cNvPr>
          <p:cNvSpPr/>
          <p:nvPr/>
        </p:nvSpPr>
        <p:spPr>
          <a:xfrm rot="16200000">
            <a:off x="5909451" y="3725668"/>
            <a:ext cx="489894"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ight Triangle 76">
            <a:extLst>
              <a:ext uri="{FF2B5EF4-FFF2-40B4-BE49-F238E27FC236}">
                <a16:creationId xmlns:a16="http://schemas.microsoft.com/office/drawing/2014/main" id="{0E49FEA7-F462-3707-8E58-54BF35821523}"/>
              </a:ext>
            </a:extLst>
          </p:cNvPr>
          <p:cNvSpPr/>
          <p:nvPr/>
        </p:nvSpPr>
        <p:spPr>
          <a:xfrm rot="16200000">
            <a:off x="8341144" y="3778910"/>
            <a:ext cx="442074" cy="26706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Triangle 79">
            <a:extLst>
              <a:ext uri="{FF2B5EF4-FFF2-40B4-BE49-F238E27FC236}">
                <a16:creationId xmlns:a16="http://schemas.microsoft.com/office/drawing/2014/main" id="{666218F0-A7C3-EA00-302F-790A3AC62BAC}"/>
              </a:ext>
            </a:extLst>
          </p:cNvPr>
          <p:cNvSpPr/>
          <p:nvPr/>
        </p:nvSpPr>
        <p:spPr>
          <a:xfrm rot="16200000">
            <a:off x="9232489" y="5477094"/>
            <a:ext cx="361699" cy="23278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Top Corners Rounded 86">
            <a:extLst>
              <a:ext uri="{FF2B5EF4-FFF2-40B4-BE49-F238E27FC236}">
                <a16:creationId xmlns:a16="http://schemas.microsoft.com/office/drawing/2014/main" id="{307DD359-85BA-1029-B3EC-A2E8BD372FAC}"/>
              </a:ext>
            </a:extLst>
          </p:cNvPr>
          <p:cNvSpPr/>
          <p:nvPr/>
        </p:nvSpPr>
        <p:spPr>
          <a:xfrm rot="10800000">
            <a:off x="5262027" y="2118802"/>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Top Corners Rounded 87">
            <a:extLst>
              <a:ext uri="{FF2B5EF4-FFF2-40B4-BE49-F238E27FC236}">
                <a16:creationId xmlns:a16="http://schemas.microsoft.com/office/drawing/2014/main" id="{D4A23904-59D2-B051-20DA-B97BBD529F42}"/>
              </a:ext>
            </a:extLst>
          </p:cNvPr>
          <p:cNvSpPr/>
          <p:nvPr/>
        </p:nvSpPr>
        <p:spPr>
          <a:xfrm rot="10800000">
            <a:off x="7002034" y="2118801"/>
            <a:ext cx="1232986" cy="1205024"/>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Top Corners Rounded 88">
            <a:extLst>
              <a:ext uri="{FF2B5EF4-FFF2-40B4-BE49-F238E27FC236}">
                <a16:creationId xmlns:a16="http://schemas.microsoft.com/office/drawing/2014/main" id="{75BBFFC2-BB69-54BA-388A-CE286C09888B}"/>
              </a:ext>
            </a:extLst>
          </p:cNvPr>
          <p:cNvSpPr/>
          <p:nvPr/>
        </p:nvSpPr>
        <p:spPr>
          <a:xfrm rot="10800000">
            <a:off x="8655151" y="2118657"/>
            <a:ext cx="1232986" cy="1205024"/>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B6B346A5-E868-CF28-E113-53274B559F36}"/>
              </a:ext>
            </a:extLst>
          </p:cNvPr>
          <p:cNvSpPr txBox="1"/>
          <p:nvPr/>
        </p:nvSpPr>
        <p:spPr>
          <a:xfrm>
            <a:off x="8972758" y="2157533"/>
            <a:ext cx="616493" cy="549563"/>
          </a:xfrm>
          <a:prstGeom prst="rect">
            <a:avLst/>
          </a:prstGeom>
          <a:noFill/>
        </p:spPr>
        <p:txBody>
          <a:bodyPr wrap="square" lIns="0" tIns="0" rIns="0" bIns="0" rtlCol="0">
            <a:noAutofit/>
          </a:bodyPr>
          <a:lstStyle/>
          <a:p>
            <a:pPr algn="ctr">
              <a:spcAft>
                <a:spcPts val="1134"/>
              </a:spcAft>
            </a:pPr>
            <a:endParaRPr lang="en-US" sz="1600" b="1">
              <a:ln w="0">
                <a:noFill/>
              </a:ln>
              <a:effectLst/>
            </a:endParaRPr>
          </a:p>
          <a:p>
            <a:pPr algn="l">
              <a:spcAft>
                <a:spcPts val="1134"/>
              </a:spcAft>
            </a:pPr>
            <a:r>
              <a:rPr lang="en-GB" sz="1500"/>
              <a:t> </a:t>
            </a:r>
          </a:p>
        </p:txBody>
      </p:sp>
      <p:sp>
        <p:nvSpPr>
          <p:cNvPr id="91" name="Right Triangle 90">
            <a:extLst>
              <a:ext uri="{FF2B5EF4-FFF2-40B4-BE49-F238E27FC236}">
                <a16:creationId xmlns:a16="http://schemas.microsoft.com/office/drawing/2014/main" id="{733001CC-687F-FC9D-CEDE-9CB4BE87EB5C}"/>
              </a:ext>
            </a:extLst>
          </p:cNvPr>
          <p:cNvSpPr/>
          <p:nvPr/>
        </p:nvSpPr>
        <p:spPr>
          <a:xfrm rot="16200000">
            <a:off x="4937881" y="2153878"/>
            <a:ext cx="362208"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ight Triangle 91">
            <a:extLst>
              <a:ext uri="{FF2B5EF4-FFF2-40B4-BE49-F238E27FC236}">
                <a16:creationId xmlns:a16="http://schemas.microsoft.com/office/drawing/2014/main" id="{B1A3FC46-7E00-E1F0-F0A4-B57399E280C4}"/>
              </a:ext>
            </a:extLst>
          </p:cNvPr>
          <p:cNvSpPr/>
          <p:nvPr/>
        </p:nvSpPr>
        <p:spPr>
          <a:xfrm rot="16200000">
            <a:off x="6688932" y="2170381"/>
            <a:ext cx="360118" cy="27022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ight Triangle 92">
            <a:extLst>
              <a:ext uri="{FF2B5EF4-FFF2-40B4-BE49-F238E27FC236}">
                <a16:creationId xmlns:a16="http://schemas.microsoft.com/office/drawing/2014/main" id="{DB128889-F478-E800-63EB-B019BD1C9172}"/>
              </a:ext>
            </a:extLst>
          </p:cNvPr>
          <p:cNvSpPr/>
          <p:nvPr/>
        </p:nvSpPr>
        <p:spPr>
          <a:xfrm rot="16200000">
            <a:off x="8364188" y="2183762"/>
            <a:ext cx="361699" cy="232781"/>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ight Triangle 94">
            <a:extLst>
              <a:ext uri="{FF2B5EF4-FFF2-40B4-BE49-F238E27FC236}">
                <a16:creationId xmlns:a16="http://schemas.microsoft.com/office/drawing/2014/main" id="{6EB29741-2E3E-ED91-C036-01310FD4C348}"/>
              </a:ext>
            </a:extLst>
          </p:cNvPr>
          <p:cNvSpPr/>
          <p:nvPr/>
        </p:nvSpPr>
        <p:spPr>
          <a:xfrm rot="16200000">
            <a:off x="4454326" y="5421073"/>
            <a:ext cx="368763" cy="295300"/>
          </a:xfrm>
          <a:prstGeom prst="rtTriangl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Top Corners Rounded 95">
            <a:extLst>
              <a:ext uri="{FF2B5EF4-FFF2-40B4-BE49-F238E27FC236}">
                <a16:creationId xmlns:a16="http://schemas.microsoft.com/office/drawing/2014/main" id="{9EB42D1B-3108-0629-DDC3-E87840285A37}"/>
              </a:ext>
            </a:extLst>
          </p:cNvPr>
          <p:cNvSpPr/>
          <p:nvPr/>
        </p:nvSpPr>
        <p:spPr>
          <a:xfrm rot="10800000">
            <a:off x="4789726" y="5378202"/>
            <a:ext cx="1396708" cy="1347299"/>
          </a:xfrm>
          <a:prstGeom prst="round2SameRect">
            <a:avLst/>
          </a:prstGeom>
          <a:solidFill>
            <a:schemeClr val="accent2"/>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Top Corners Rounded 98">
            <a:extLst>
              <a:ext uri="{FF2B5EF4-FFF2-40B4-BE49-F238E27FC236}">
                <a16:creationId xmlns:a16="http://schemas.microsoft.com/office/drawing/2014/main" id="{06D24EAA-1AA3-1156-0F14-9BFA7B7ECC19}"/>
              </a:ext>
            </a:extLst>
          </p:cNvPr>
          <p:cNvSpPr/>
          <p:nvPr/>
        </p:nvSpPr>
        <p:spPr>
          <a:xfrm rot="10800000">
            <a:off x="7226310" y="5422336"/>
            <a:ext cx="1343916" cy="1347296"/>
          </a:xfrm>
          <a:prstGeom prst="round2SameRect">
            <a:avLst/>
          </a:prstGeom>
          <a:solidFill>
            <a:srgbClr val="004C94"/>
          </a:solidFill>
          <a:ln>
            <a:noFill/>
          </a:ln>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ight Triangle 102">
            <a:extLst>
              <a:ext uri="{FF2B5EF4-FFF2-40B4-BE49-F238E27FC236}">
                <a16:creationId xmlns:a16="http://schemas.microsoft.com/office/drawing/2014/main" id="{0EF6FBAE-156D-D67B-908F-1BB3314CD0CF}"/>
              </a:ext>
            </a:extLst>
          </p:cNvPr>
          <p:cNvSpPr/>
          <p:nvPr/>
        </p:nvSpPr>
        <p:spPr>
          <a:xfrm rot="16200000">
            <a:off x="6946384" y="5485902"/>
            <a:ext cx="344081" cy="23278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itle 4">
            <a:extLst>
              <a:ext uri="{FF2B5EF4-FFF2-40B4-BE49-F238E27FC236}">
                <a16:creationId xmlns:a16="http://schemas.microsoft.com/office/drawing/2014/main" id="{639AB9D4-898A-C2C8-36CE-A32DEFCAD85D}"/>
              </a:ext>
            </a:extLst>
          </p:cNvPr>
          <p:cNvSpPr txBox="1">
            <a:spLocks/>
          </p:cNvSpPr>
          <p:nvPr/>
        </p:nvSpPr>
        <p:spPr>
          <a:xfrm rot="16200000">
            <a:off x="-3067034"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a:solidFill>
                  <a:schemeClr val="bg1"/>
                </a:solidFill>
              </a:rPr>
              <a:t>Strategic Indicators: Achievements</a:t>
            </a:r>
            <a:endParaRPr lang="en-GB" sz="2800">
              <a:solidFill>
                <a:schemeClr val="bg1"/>
              </a:solidFill>
            </a:endParaRPr>
          </a:p>
        </p:txBody>
      </p:sp>
      <p:sp>
        <p:nvSpPr>
          <p:cNvPr id="111" name="Text Placeholder 18">
            <a:extLst>
              <a:ext uri="{FF2B5EF4-FFF2-40B4-BE49-F238E27FC236}">
                <a16:creationId xmlns:a16="http://schemas.microsoft.com/office/drawing/2014/main" id="{FC2BC23A-939D-C53C-8CC0-A376E445D3D4}"/>
              </a:ext>
            </a:extLst>
          </p:cNvPr>
          <p:cNvSpPr txBox="1">
            <a:spLocks/>
          </p:cNvSpPr>
          <p:nvPr/>
        </p:nvSpPr>
        <p:spPr>
          <a:xfrm>
            <a:off x="8593557" y="2496851"/>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b="0">
                <a:solidFill>
                  <a:schemeClr val="bg1"/>
                </a:solidFill>
              </a:rPr>
              <a:t>properties benefiting from reduced surface water flood risk</a:t>
            </a:r>
          </a:p>
        </p:txBody>
      </p:sp>
      <p:sp>
        <p:nvSpPr>
          <p:cNvPr id="117" name="Text Placeholder 17">
            <a:extLst>
              <a:ext uri="{FF2B5EF4-FFF2-40B4-BE49-F238E27FC236}">
                <a16:creationId xmlns:a16="http://schemas.microsoft.com/office/drawing/2014/main" id="{62A80C3C-CD34-45EA-B6B3-E235E3D3752B}"/>
              </a:ext>
            </a:extLst>
          </p:cNvPr>
          <p:cNvSpPr txBox="1">
            <a:spLocks/>
          </p:cNvSpPr>
          <p:nvPr/>
        </p:nvSpPr>
        <p:spPr>
          <a:xfrm>
            <a:off x="9006595" y="2179676"/>
            <a:ext cx="208953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n w="0">
                  <a:noFill/>
                </a:ln>
                <a:solidFill>
                  <a:schemeClr val="bg1"/>
                </a:solidFill>
              </a:rPr>
              <a:t>215</a:t>
            </a:r>
          </a:p>
        </p:txBody>
      </p:sp>
      <p:sp>
        <p:nvSpPr>
          <p:cNvPr id="129" name="Text Placeholder 18">
            <a:extLst>
              <a:ext uri="{FF2B5EF4-FFF2-40B4-BE49-F238E27FC236}">
                <a16:creationId xmlns:a16="http://schemas.microsoft.com/office/drawing/2014/main" id="{0171C35C-F998-1425-DC3F-A905CA569014}"/>
              </a:ext>
            </a:extLst>
          </p:cNvPr>
          <p:cNvSpPr txBox="1">
            <a:spLocks/>
          </p:cNvSpPr>
          <p:nvPr/>
        </p:nvSpPr>
        <p:spPr>
          <a:xfrm>
            <a:off x="5678423" y="563355"/>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solidFill>
                  <a:schemeClr val="bg1"/>
                </a:solidFill>
              </a:rPr>
              <a:t>47%</a:t>
            </a:r>
            <a:r>
              <a:rPr lang="en-US" sz="1800" b="0">
                <a:solidFill>
                  <a:schemeClr val="bg1"/>
                </a:solidFill>
              </a:rPr>
              <a:t> </a:t>
            </a:r>
            <a:r>
              <a:rPr lang="en-US" sz="1400" b="0">
                <a:solidFill>
                  <a:schemeClr val="bg1"/>
                </a:solidFill>
              </a:rPr>
              <a:t>people </a:t>
            </a:r>
            <a:r>
              <a:rPr lang="en-US" sz="1200" b="0">
                <a:solidFill>
                  <a:schemeClr val="bg1"/>
                </a:solidFill>
              </a:rPr>
              <a:t>achieving their  health weight outcomes</a:t>
            </a:r>
          </a:p>
        </p:txBody>
      </p:sp>
      <p:sp>
        <p:nvSpPr>
          <p:cNvPr id="5" name="Right Triangle 4">
            <a:extLst>
              <a:ext uri="{FF2B5EF4-FFF2-40B4-BE49-F238E27FC236}">
                <a16:creationId xmlns:a16="http://schemas.microsoft.com/office/drawing/2014/main" id="{2E59C0BF-AD3B-BCCF-643F-3B7843B8F28E}"/>
              </a:ext>
            </a:extLst>
          </p:cNvPr>
          <p:cNvSpPr/>
          <p:nvPr/>
        </p:nvSpPr>
        <p:spPr>
          <a:xfrm rot="16200000">
            <a:off x="3630063" y="3736260"/>
            <a:ext cx="489479" cy="29530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2A2AD94-1334-1460-4FCF-481E1C1CEB71}"/>
              </a:ext>
            </a:extLst>
          </p:cNvPr>
          <p:cNvSpPr/>
          <p:nvPr/>
        </p:nvSpPr>
        <p:spPr>
          <a:xfrm>
            <a:off x="883677" y="315129"/>
            <a:ext cx="2094989" cy="158577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EF32B672-F38E-DC5C-B2F6-4261670F2183}"/>
              </a:ext>
            </a:extLst>
          </p:cNvPr>
          <p:cNvSpPr txBox="1"/>
          <p:nvPr/>
        </p:nvSpPr>
        <p:spPr>
          <a:xfrm>
            <a:off x="872678" y="570834"/>
            <a:ext cx="2069320" cy="1397433"/>
          </a:xfrm>
          <a:prstGeom prst="rect">
            <a:avLst/>
          </a:prstGeom>
          <a:noFill/>
        </p:spPr>
        <p:txBody>
          <a:bodyPr wrap="square" lIns="0" tIns="0" rIns="0" bIns="0" rtlCol="0">
            <a:noAutofit/>
          </a:bodyPr>
          <a:lstStyle/>
          <a:p>
            <a:pPr algn="ctr">
              <a:spcAft>
                <a:spcPts val="1134"/>
              </a:spcAft>
            </a:pPr>
            <a:r>
              <a:rPr lang="en-GB" sz="2000" b="1">
                <a:solidFill>
                  <a:schemeClr val="bg1"/>
                </a:solidFill>
              </a:rPr>
              <a:t>The Everyone’s Essex Story </a:t>
            </a:r>
          </a:p>
          <a:p>
            <a:pPr algn="ctr">
              <a:spcAft>
                <a:spcPts val="1134"/>
              </a:spcAft>
            </a:pPr>
            <a:r>
              <a:rPr lang="en-GB" sz="2000" b="1">
                <a:solidFill>
                  <a:schemeClr val="bg1"/>
                </a:solidFill>
              </a:rPr>
              <a:t>Q1 2023/24</a:t>
            </a:r>
          </a:p>
        </p:txBody>
      </p:sp>
      <p:sp>
        <p:nvSpPr>
          <p:cNvPr id="21" name="Arrow: Chevron 20">
            <a:extLst>
              <a:ext uri="{FF2B5EF4-FFF2-40B4-BE49-F238E27FC236}">
                <a16:creationId xmlns:a16="http://schemas.microsoft.com/office/drawing/2014/main" id="{46BA34B4-682B-7AE8-F626-E6D7E8CF062F}"/>
              </a:ext>
            </a:extLst>
          </p:cNvPr>
          <p:cNvSpPr/>
          <p:nvPr/>
        </p:nvSpPr>
        <p:spPr>
          <a:xfrm>
            <a:off x="3186957" y="849381"/>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hevron 23">
            <a:extLst>
              <a:ext uri="{FF2B5EF4-FFF2-40B4-BE49-F238E27FC236}">
                <a16:creationId xmlns:a16="http://schemas.microsoft.com/office/drawing/2014/main" id="{E3521A56-B2AD-BD87-BFE0-B1FDD0580E91}"/>
              </a:ext>
            </a:extLst>
          </p:cNvPr>
          <p:cNvSpPr/>
          <p:nvPr/>
        </p:nvSpPr>
        <p:spPr>
          <a:xfrm>
            <a:off x="2793190" y="846900"/>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allout: Down Arrow 31">
            <a:extLst>
              <a:ext uri="{FF2B5EF4-FFF2-40B4-BE49-F238E27FC236}">
                <a16:creationId xmlns:a16="http://schemas.microsoft.com/office/drawing/2014/main" id="{61DEA5ED-CBC3-27A7-75AD-7079AF92D5E5}"/>
              </a:ext>
            </a:extLst>
          </p:cNvPr>
          <p:cNvSpPr/>
          <p:nvPr/>
        </p:nvSpPr>
        <p:spPr>
          <a:xfrm>
            <a:off x="1614949" y="3413043"/>
            <a:ext cx="1839564" cy="946013"/>
          </a:xfrm>
          <a:prstGeom prst="downArrowCallout">
            <a:avLst>
              <a:gd name="adj1" fmla="val 20751"/>
              <a:gd name="adj2" fmla="val 18627"/>
              <a:gd name="adj3" fmla="val 25000"/>
              <a:gd name="adj4" fmla="val 64977"/>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BF59C65-6790-30A5-86D7-C44BA0725BA7}"/>
              </a:ext>
            </a:extLst>
          </p:cNvPr>
          <p:cNvSpPr txBox="1"/>
          <p:nvPr/>
        </p:nvSpPr>
        <p:spPr>
          <a:xfrm>
            <a:off x="1520714" y="3531752"/>
            <a:ext cx="2050690" cy="708596"/>
          </a:xfrm>
          <a:prstGeom prst="rect">
            <a:avLst/>
          </a:prstGeom>
          <a:noFill/>
        </p:spPr>
        <p:txBody>
          <a:bodyPr wrap="square" lIns="0" tIns="0" rIns="0" bIns="0" rtlCol="0">
            <a:noAutofit/>
          </a:bodyPr>
          <a:lstStyle/>
          <a:p>
            <a:pPr algn="ctr">
              <a:spcAft>
                <a:spcPts val="1134"/>
              </a:spcAft>
            </a:pPr>
            <a:r>
              <a:rPr lang="en-GB" sz="1500" b="1"/>
              <a:t>Quarter 2 progress </a:t>
            </a:r>
            <a:r>
              <a:rPr lang="en-GB" sz="1400"/>
              <a:t>2023/24</a:t>
            </a:r>
          </a:p>
        </p:txBody>
      </p:sp>
      <p:sp>
        <p:nvSpPr>
          <p:cNvPr id="37" name="Text Placeholder 17">
            <a:extLst>
              <a:ext uri="{FF2B5EF4-FFF2-40B4-BE49-F238E27FC236}">
                <a16:creationId xmlns:a16="http://schemas.microsoft.com/office/drawing/2014/main" id="{7C3BCC8B-4580-C95E-05BD-80F5F222E86C}"/>
              </a:ext>
            </a:extLst>
          </p:cNvPr>
          <p:cNvSpPr txBox="1">
            <a:spLocks/>
          </p:cNvSpPr>
          <p:nvPr/>
        </p:nvSpPr>
        <p:spPr>
          <a:xfrm>
            <a:off x="7415002" y="592938"/>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50">
                <a:ln w="0">
                  <a:noFill/>
                </a:ln>
                <a:solidFill>
                  <a:schemeClr val="bg1"/>
                </a:solidFill>
              </a:rPr>
              <a:t>Successful Family Solutions </a:t>
            </a:r>
            <a:r>
              <a:rPr lang="en-US" sz="1100" b="0">
                <a:ln w="0">
                  <a:noFill/>
                </a:ln>
                <a:solidFill>
                  <a:schemeClr val="bg1"/>
                </a:solidFill>
              </a:rPr>
              <a:t>an increase on Q4 (77.5%) to 79.7% for Q1 2023-24</a:t>
            </a:r>
            <a:endParaRPr lang="en-US" sz="1200" b="0">
              <a:ln w="0">
                <a:noFill/>
              </a:ln>
              <a:solidFill>
                <a:schemeClr val="bg1"/>
              </a:solidFill>
            </a:endParaRPr>
          </a:p>
        </p:txBody>
      </p:sp>
      <p:sp>
        <p:nvSpPr>
          <p:cNvPr id="39" name="Text Placeholder 17">
            <a:extLst>
              <a:ext uri="{FF2B5EF4-FFF2-40B4-BE49-F238E27FC236}">
                <a16:creationId xmlns:a16="http://schemas.microsoft.com/office/drawing/2014/main" id="{CD2E043D-47CD-0CBB-6327-643343E8F9C1}"/>
              </a:ext>
            </a:extLst>
          </p:cNvPr>
          <p:cNvSpPr txBox="1">
            <a:spLocks/>
          </p:cNvSpPr>
          <p:nvPr/>
        </p:nvSpPr>
        <p:spPr>
          <a:xfrm>
            <a:off x="6893885" y="2157533"/>
            <a:ext cx="1441581"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ln w="0">
                  <a:noFill/>
                </a:ln>
                <a:solidFill>
                  <a:schemeClr val="bg1"/>
                </a:solidFill>
              </a:rPr>
              <a:t>3–4-year-old Childcare Funding</a:t>
            </a:r>
            <a:r>
              <a:rPr lang="en-US" sz="1100">
                <a:ln w="0">
                  <a:noFill/>
                </a:ln>
                <a:solidFill>
                  <a:schemeClr val="bg1"/>
                </a:solidFill>
              </a:rPr>
              <a:t>; </a:t>
            </a:r>
            <a:r>
              <a:rPr lang="en-US" sz="1100" b="0">
                <a:ln w="0">
                  <a:noFill/>
                </a:ln>
                <a:solidFill>
                  <a:schemeClr val="bg1"/>
                </a:solidFill>
              </a:rPr>
              <a:t>Essex is ranked third highest against statistical neighbours at 95.2%</a:t>
            </a:r>
          </a:p>
        </p:txBody>
      </p:sp>
      <p:sp>
        <p:nvSpPr>
          <p:cNvPr id="45" name="Text Placeholder 18">
            <a:extLst>
              <a:ext uri="{FF2B5EF4-FFF2-40B4-BE49-F238E27FC236}">
                <a16:creationId xmlns:a16="http://schemas.microsoft.com/office/drawing/2014/main" id="{CFF8337F-8E72-1311-C049-DF6C0C49189E}"/>
              </a:ext>
            </a:extLst>
          </p:cNvPr>
          <p:cNvSpPr txBox="1">
            <a:spLocks/>
          </p:cNvSpPr>
          <p:nvPr/>
        </p:nvSpPr>
        <p:spPr>
          <a:xfrm>
            <a:off x="9056836" y="519509"/>
            <a:ext cx="1361303" cy="1754798"/>
          </a:xfrm>
          <a:prstGeom prst="rect">
            <a:avLst/>
          </a:prstGeom>
        </p:spPr>
        <p:txBody>
          <a:bodyPr lIns="91440" tIns="45720" rIns="91440" bIns="45720" anchor="t"/>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US">
                <a:solidFill>
                  <a:schemeClr val="bg1"/>
                </a:solidFill>
              </a:rPr>
              <a:t>12,760</a:t>
            </a:r>
          </a:p>
          <a:p>
            <a:pPr algn="ctr">
              <a:spcBef>
                <a:spcPts val="0"/>
              </a:spcBef>
              <a:spcAft>
                <a:spcPts val="0"/>
              </a:spcAft>
            </a:pPr>
            <a:r>
              <a:rPr lang="en-US" sz="1050" b="0" i="1">
                <a:solidFill>
                  <a:schemeClr val="bg1"/>
                </a:solidFill>
              </a:rPr>
              <a:t> </a:t>
            </a:r>
            <a:r>
              <a:rPr lang="en-US" sz="1050" b="0">
                <a:solidFill>
                  <a:schemeClr val="bg1"/>
                </a:solidFill>
              </a:rPr>
              <a:t>NHS Health Checks delivered in Q1 2023-24; this is </a:t>
            </a:r>
            <a:r>
              <a:rPr lang="en-US" sz="1050" b="0" u="sng">
                <a:solidFill>
                  <a:schemeClr val="bg1"/>
                </a:solidFill>
              </a:rPr>
              <a:t>above</a:t>
            </a:r>
            <a:r>
              <a:rPr lang="en-US" sz="1050" b="0">
                <a:solidFill>
                  <a:schemeClr val="bg1"/>
                </a:solidFill>
              </a:rPr>
              <a:t> the target uptake of 12,000.</a:t>
            </a:r>
            <a:endParaRPr lang="en-US" sz="1050" b="0">
              <a:solidFill>
                <a:schemeClr val="bg1"/>
              </a:solidFill>
              <a:cs typeface="Calibri"/>
            </a:endParaRPr>
          </a:p>
        </p:txBody>
      </p:sp>
      <p:sp>
        <p:nvSpPr>
          <p:cNvPr id="46" name="Text Placeholder 18">
            <a:extLst>
              <a:ext uri="{FF2B5EF4-FFF2-40B4-BE49-F238E27FC236}">
                <a16:creationId xmlns:a16="http://schemas.microsoft.com/office/drawing/2014/main" id="{44CE01C1-5194-1790-4D03-0DA997A67AF7}"/>
              </a:ext>
            </a:extLst>
          </p:cNvPr>
          <p:cNvSpPr txBox="1">
            <a:spLocks/>
          </p:cNvSpPr>
          <p:nvPr/>
        </p:nvSpPr>
        <p:spPr>
          <a:xfrm>
            <a:off x="5264264" y="2073246"/>
            <a:ext cx="1247192"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sz="1800" i="0" u="none" strike="noStrike">
                <a:solidFill>
                  <a:schemeClr val="bg1"/>
                </a:solidFill>
                <a:effectLst/>
                <a:latin typeface="Calibri"/>
              </a:rPr>
              <a:t>7.9% </a:t>
            </a:r>
          </a:p>
          <a:p>
            <a:pPr algn="ctr">
              <a:spcBef>
                <a:spcPts val="0"/>
              </a:spcBef>
              <a:spcAft>
                <a:spcPts val="0"/>
              </a:spcAft>
            </a:pPr>
            <a:r>
              <a:rPr lang="en-GB" sz="1200" b="0" i="0" u="none" strike="noStrike">
                <a:solidFill>
                  <a:schemeClr val="bg1"/>
                </a:solidFill>
                <a:effectLst/>
                <a:latin typeface="Calibri"/>
              </a:rPr>
              <a:t>of adults known to secondary mental health services in paid employment </a:t>
            </a:r>
          </a:p>
          <a:p>
            <a:pPr algn="ctr">
              <a:spcBef>
                <a:spcPts val="0"/>
              </a:spcBef>
              <a:spcAft>
                <a:spcPts val="0"/>
              </a:spcAft>
            </a:pPr>
            <a:endParaRPr lang="en-GB" sz="1100" b="0" i="0" u="none" strike="noStrike">
              <a:solidFill>
                <a:srgbClr val="000000"/>
              </a:solidFill>
              <a:effectLst/>
              <a:latin typeface="Calibri"/>
            </a:endParaRPr>
          </a:p>
          <a:p>
            <a:pPr algn="ctr"/>
            <a:r>
              <a:rPr lang="en-US" sz="1100" b="0" i="1">
                <a:highlight>
                  <a:srgbClr val="FFFF00"/>
                </a:highlight>
              </a:rPr>
              <a:t> </a:t>
            </a:r>
          </a:p>
        </p:txBody>
      </p:sp>
      <p:sp>
        <p:nvSpPr>
          <p:cNvPr id="25" name="Text Placeholder 18">
            <a:extLst>
              <a:ext uri="{FF2B5EF4-FFF2-40B4-BE49-F238E27FC236}">
                <a16:creationId xmlns:a16="http://schemas.microsoft.com/office/drawing/2014/main" id="{1611E655-3A82-1E32-BD0A-21A73C5A2CCC}"/>
              </a:ext>
            </a:extLst>
          </p:cNvPr>
          <p:cNvSpPr txBox="1">
            <a:spLocks/>
          </p:cNvSpPr>
          <p:nvPr/>
        </p:nvSpPr>
        <p:spPr>
          <a:xfrm>
            <a:off x="3864267" y="638694"/>
            <a:ext cx="1369015" cy="1669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a:solidFill>
                  <a:schemeClr val="bg1"/>
                </a:solidFill>
              </a:rPr>
              <a:t>1,117</a:t>
            </a:r>
            <a:r>
              <a:rPr lang="en-GB" sz="1200">
                <a:solidFill>
                  <a:schemeClr val="bg1"/>
                </a:solidFill>
              </a:rPr>
              <a:t> </a:t>
            </a:r>
            <a:r>
              <a:rPr lang="en-US" sz="1200" b="0">
                <a:solidFill>
                  <a:schemeClr val="bg1"/>
                </a:solidFill>
              </a:rPr>
              <a:t>jobs directly created by ECC programmes</a:t>
            </a:r>
            <a:endParaRPr lang="en-US" sz="1100" b="0">
              <a:solidFill>
                <a:schemeClr val="bg1"/>
              </a:solidFill>
            </a:endParaRPr>
          </a:p>
        </p:txBody>
      </p:sp>
      <p:sp>
        <p:nvSpPr>
          <p:cNvPr id="26" name="Text Placeholder 17">
            <a:extLst>
              <a:ext uri="{FF2B5EF4-FFF2-40B4-BE49-F238E27FC236}">
                <a16:creationId xmlns:a16="http://schemas.microsoft.com/office/drawing/2014/main" id="{1DBB284B-DBBF-A017-6468-344B3DDFC679}"/>
              </a:ext>
            </a:extLst>
          </p:cNvPr>
          <p:cNvSpPr txBox="1">
            <a:spLocks/>
          </p:cNvSpPr>
          <p:nvPr/>
        </p:nvSpPr>
        <p:spPr>
          <a:xfrm>
            <a:off x="4037649" y="3659641"/>
            <a:ext cx="1298196" cy="375198"/>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ln w="0">
                  <a:noFill/>
                </a:ln>
                <a:solidFill>
                  <a:schemeClr val="bg1"/>
                </a:solidFill>
              </a:rPr>
              <a:t>Replacement LED streetlight work </a:t>
            </a:r>
            <a:r>
              <a:rPr lang="en-US" sz="1200" b="0">
                <a:ln w="0">
                  <a:noFill/>
                </a:ln>
                <a:solidFill>
                  <a:schemeClr val="bg1"/>
                </a:solidFill>
              </a:rPr>
              <a:t>continues, saving 6,500 tonnes of carbon per year</a:t>
            </a:r>
            <a:endParaRPr lang="en-US" sz="1400" b="0">
              <a:ln w="0">
                <a:noFill/>
              </a:ln>
              <a:solidFill>
                <a:schemeClr val="bg1"/>
              </a:solidFill>
            </a:endParaRPr>
          </a:p>
        </p:txBody>
      </p:sp>
      <p:sp>
        <p:nvSpPr>
          <p:cNvPr id="28" name="Text Placeholder 18">
            <a:extLst>
              <a:ext uri="{FF2B5EF4-FFF2-40B4-BE49-F238E27FC236}">
                <a16:creationId xmlns:a16="http://schemas.microsoft.com/office/drawing/2014/main" id="{FC2C2658-57E0-AEA8-CDD5-9A29E01DD419}"/>
              </a:ext>
            </a:extLst>
          </p:cNvPr>
          <p:cNvSpPr txBox="1">
            <a:spLocks/>
          </p:cNvSpPr>
          <p:nvPr/>
        </p:nvSpPr>
        <p:spPr>
          <a:xfrm>
            <a:off x="6291913" y="3679324"/>
            <a:ext cx="1477382"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sz="1100">
                <a:solidFill>
                  <a:schemeClr val="bg1"/>
                </a:solidFill>
                <a:cs typeface="Calibri"/>
              </a:rPr>
              <a:t>532,398 miles </a:t>
            </a:r>
            <a:r>
              <a:rPr lang="en-GB" sz="1100" b="0">
                <a:solidFill>
                  <a:schemeClr val="bg1"/>
                </a:solidFill>
                <a:cs typeface="Calibri"/>
              </a:rPr>
              <a:t>have been driven with low or zero emission vehicles, which equates to 66% progress towards committed units.</a:t>
            </a:r>
          </a:p>
        </p:txBody>
      </p:sp>
      <p:sp>
        <p:nvSpPr>
          <p:cNvPr id="29" name="Text Placeholder 18">
            <a:extLst>
              <a:ext uri="{FF2B5EF4-FFF2-40B4-BE49-F238E27FC236}">
                <a16:creationId xmlns:a16="http://schemas.microsoft.com/office/drawing/2014/main" id="{31EC7374-B0DF-499D-0FE0-4BCCC4765AA5}"/>
              </a:ext>
            </a:extLst>
          </p:cNvPr>
          <p:cNvSpPr txBox="1">
            <a:spLocks/>
          </p:cNvSpPr>
          <p:nvPr/>
        </p:nvSpPr>
        <p:spPr>
          <a:xfrm>
            <a:off x="7168671" y="5469099"/>
            <a:ext cx="1477382"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sz="1100">
                <a:solidFill>
                  <a:schemeClr val="bg1"/>
                </a:solidFill>
                <a:cs typeface="Calibri"/>
              </a:rPr>
              <a:t>100,243</a:t>
            </a:r>
            <a:r>
              <a:rPr lang="en-GB" sz="1100" b="0">
                <a:solidFill>
                  <a:schemeClr val="bg1"/>
                </a:solidFill>
                <a:cs typeface="Calibri"/>
              </a:rPr>
              <a:t> </a:t>
            </a:r>
            <a:r>
              <a:rPr lang="en-GB" sz="1100">
                <a:solidFill>
                  <a:schemeClr val="bg1"/>
                </a:solidFill>
                <a:cs typeface="Calibri"/>
              </a:rPr>
              <a:t>miles </a:t>
            </a:r>
            <a:r>
              <a:rPr lang="en-GB" sz="1100" b="0">
                <a:solidFill>
                  <a:schemeClr val="bg1"/>
                </a:solidFill>
                <a:cs typeface="Calibri"/>
              </a:rPr>
              <a:t>have been saved due to cycle to work programmes, public transport and carpooling programmes.</a:t>
            </a:r>
          </a:p>
        </p:txBody>
      </p:sp>
      <p:sp>
        <p:nvSpPr>
          <p:cNvPr id="31" name="Text Placeholder 17">
            <a:extLst>
              <a:ext uri="{FF2B5EF4-FFF2-40B4-BE49-F238E27FC236}">
                <a16:creationId xmlns:a16="http://schemas.microsoft.com/office/drawing/2014/main" id="{5B1928BC-7442-C487-ACF6-ABD50167538B}"/>
              </a:ext>
            </a:extLst>
          </p:cNvPr>
          <p:cNvSpPr txBox="1">
            <a:spLocks/>
          </p:cNvSpPr>
          <p:nvPr/>
        </p:nvSpPr>
        <p:spPr>
          <a:xfrm>
            <a:off x="7521175" y="3811073"/>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b="0">
              <a:ln w="0">
                <a:noFill/>
              </a:ln>
              <a:solidFill>
                <a:schemeClr val="bg1"/>
              </a:solidFill>
            </a:endParaRPr>
          </a:p>
        </p:txBody>
      </p:sp>
      <p:sp>
        <p:nvSpPr>
          <p:cNvPr id="33" name="Text Placeholder 18">
            <a:extLst>
              <a:ext uri="{FF2B5EF4-FFF2-40B4-BE49-F238E27FC236}">
                <a16:creationId xmlns:a16="http://schemas.microsoft.com/office/drawing/2014/main" id="{2170DB10-BDA1-51BA-67D3-37E69763F0E6}"/>
              </a:ext>
            </a:extLst>
          </p:cNvPr>
          <p:cNvSpPr txBox="1">
            <a:spLocks/>
          </p:cNvSpPr>
          <p:nvPr/>
        </p:nvSpPr>
        <p:spPr>
          <a:xfrm>
            <a:off x="9542169" y="5377794"/>
            <a:ext cx="1232986" cy="1539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100" b="0">
                <a:solidFill>
                  <a:schemeClr val="bg1"/>
                </a:solidFill>
                <a:ea typeface="+mn-lt"/>
                <a:cs typeface="+mn-lt"/>
              </a:rPr>
              <a:t>The Sustainable Housing Decarbonisation Fund) has now retrofitted 253 homes to an EPC rating of 'C'</a:t>
            </a:r>
            <a:endParaRPr lang="en-GB" sz="900">
              <a:solidFill>
                <a:schemeClr val="bg1"/>
              </a:solidFill>
            </a:endParaRPr>
          </a:p>
        </p:txBody>
      </p:sp>
      <p:sp>
        <p:nvSpPr>
          <p:cNvPr id="40" name="Arrow: Chevron 39">
            <a:extLst>
              <a:ext uri="{FF2B5EF4-FFF2-40B4-BE49-F238E27FC236}">
                <a16:creationId xmlns:a16="http://schemas.microsoft.com/office/drawing/2014/main" id="{93836896-C55B-CBD6-C057-50D69C43CEA5}"/>
              </a:ext>
            </a:extLst>
          </p:cNvPr>
          <p:cNvSpPr/>
          <p:nvPr/>
        </p:nvSpPr>
        <p:spPr>
          <a:xfrm rot="10800000">
            <a:off x="3606437" y="2491576"/>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hevron 43">
            <a:extLst>
              <a:ext uri="{FF2B5EF4-FFF2-40B4-BE49-F238E27FC236}">
                <a16:creationId xmlns:a16="http://schemas.microsoft.com/office/drawing/2014/main" id="{6F702AAF-0839-43C7-5D49-35EE86B77015}"/>
              </a:ext>
            </a:extLst>
          </p:cNvPr>
          <p:cNvSpPr/>
          <p:nvPr/>
        </p:nvSpPr>
        <p:spPr>
          <a:xfrm rot="10800000">
            <a:off x="3243595" y="2489967"/>
            <a:ext cx="545530" cy="5402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 Placeholder 17">
            <a:extLst>
              <a:ext uri="{FF2B5EF4-FFF2-40B4-BE49-F238E27FC236}">
                <a16:creationId xmlns:a16="http://schemas.microsoft.com/office/drawing/2014/main" id="{AF5F5B7B-35C0-1958-3FCA-C63407C8E2E0}"/>
              </a:ext>
            </a:extLst>
          </p:cNvPr>
          <p:cNvSpPr txBox="1">
            <a:spLocks/>
          </p:cNvSpPr>
          <p:nvPr/>
        </p:nvSpPr>
        <p:spPr>
          <a:xfrm>
            <a:off x="5253006" y="5469099"/>
            <a:ext cx="129819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b="0">
              <a:ln w="0">
                <a:noFill/>
              </a:ln>
              <a:solidFill>
                <a:schemeClr val="bg1"/>
              </a:solidFill>
            </a:endParaRPr>
          </a:p>
        </p:txBody>
      </p:sp>
      <p:sp>
        <p:nvSpPr>
          <p:cNvPr id="49" name="Text Placeholder 17">
            <a:extLst>
              <a:ext uri="{FF2B5EF4-FFF2-40B4-BE49-F238E27FC236}">
                <a16:creationId xmlns:a16="http://schemas.microsoft.com/office/drawing/2014/main" id="{157E4237-51A2-0E0E-D063-F3C9223DD855}"/>
              </a:ext>
            </a:extLst>
          </p:cNvPr>
          <p:cNvSpPr txBox="1">
            <a:spLocks/>
          </p:cNvSpPr>
          <p:nvPr/>
        </p:nvSpPr>
        <p:spPr>
          <a:xfrm>
            <a:off x="8680514" y="3647963"/>
            <a:ext cx="1446966"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000" b="0">
                <a:solidFill>
                  <a:schemeClr val="bg1"/>
                </a:solidFill>
                <a:ea typeface="+mn-lt"/>
                <a:cs typeface="+mn-lt"/>
              </a:rPr>
              <a:t>MH services &amp; paid employment: ECC already outperforms the national average based on the ASCOF measure and the work to improve recording will mean the significant outperformance</a:t>
            </a:r>
            <a:endParaRPr lang="en-GB" sz="1000" b="0">
              <a:solidFill>
                <a:schemeClr val="bg1"/>
              </a:solidFill>
            </a:endParaRPr>
          </a:p>
        </p:txBody>
      </p:sp>
      <p:sp>
        <p:nvSpPr>
          <p:cNvPr id="50" name="Text Placeholder 17">
            <a:extLst>
              <a:ext uri="{FF2B5EF4-FFF2-40B4-BE49-F238E27FC236}">
                <a16:creationId xmlns:a16="http://schemas.microsoft.com/office/drawing/2014/main" id="{22381684-56A1-A256-C349-74C5752BF7E8}"/>
              </a:ext>
            </a:extLst>
          </p:cNvPr>
          <p:cNvSpPr txBox="1">
            <a:spLocks/>
          </p:cNvSpPr>
          <p:nvPr/>
        </p:nvSpPr>
        <p:spPr>
          <a:xfrm>
            <a:off x="4798798" y="5435358"/>
            <a:ext cx="1404635" cy="2472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cs typeface="Calibri"/>
              </a:rPr>
              <a:t>Social Value:</a:t>
            </a:r>
            <a:r>
              <a:rPr lang="en-GB" sz="1050" b="0">
                <a:solidFill>
                  <a:schemeClr val="bg1"/>
                </a:solidFill>
                <a:cs typeface="Calibri"/>
              </a:rPr>
              <a:t> 1,425 FTE jobs created, The largest numbers coming from Employment or retention from Local people and NEET.  </a:t>
            </a:r>
          </a:p>
        </p:txBody>
      </p:sp>
    </p:spTree>
    <p:extLst>
      <p:ext uri="{BB962C8B-B14F-4D97-AF65-F5344CB8AC3E}">
        <p14:creationId xmlns:p14="http://schemas.microsoft.com/office/powerpoint/2010/main" val="13796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E6D-44CD-FE1D-94F6-A1D79BA82CF2}"/>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a:solidFill>
                  <a:schemeClr val="bg1"/>
                </a:solidFill>
              </a:rPr>
              <a:t>The Essex Story: Purpose of this report</a:t>
            </a:r>
          </a:p>
        </p:txBody>
      </p:sp>
      <p:sp>
        <p:nvSpPr>
          <p:cNvPr id="3" name="Rectangle: Rounded Corners 2">
            <a:extLst>
              <a:ext uri="{FF2B5EF4-FFF2-40B4-BE49-F238E27FC236}">
                <a16:creationId xmlns:a16="http://schemas.microsoft.com/office/drawing/2014/main" id="{1C723AA8-BB29-577E-977F-1070DEEFD2FA}"/>
              </a:ext>
            </a:extLst>
          </p:cNvPr>
          <p:cNvSpPr/>
          <p:nvPr/>
        </p:nvSpPr>
        <p:spPr>
          <a:xfrm>
            <a:off x="1212883" y="339968"/>
            <a:ext cx="10478931" cy="6318008"/>
          </a:xfrm>
          <a:prstGeom prst="roundRect">
            <a:avLst>
              <a:gd name="adj" fmla="val 2818"/>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Oval 4">
            <a:extLst>
              <a:ext uri="{FF2B5EF4-FFF2-40B4-BE49-F238E27FC236}">
                <a16:creationId xmlns:a16="http://schemas.microsoft.com/office/drawing/2014/main" id="{7A18C186-ABDF-9A48-6C02-FE2BCDDA9888}"/>
              </a:ext>
            </a:extLst>
          </p:cNvPr>
          <p:cNvSpPr/>
          <p:nvPr/>
        </p:nvSpPr>
        <p:spPr>
          <a:xfrm>
            <a:off x="1173140" y="542189"/>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58B009-247D-30C1-9FF7-1824FE07118F}"/>
              </a:ext>
            </a:extLst>
          </p:cNvPr>
          <p:cNvSpPr/>
          <p:nvPr/>
        </p:nvSpPr>
        <p:spPr>
          <a:xfrm>
            <a:off x="1134818" y="231873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6A12190-BE87-79C9-4B77-17E3108CBC08}"/>
              </a:ext>
            </a:extLst>
          </p:cNvPr>
          <p:cNvSpPr/>
          <p:nvPr/>
        </p:nvSpPr>
        <p:spPr>
          <a:xfrm>
            <a:off x="1122737" y="3879021"/>
            <a:ext cx="900039"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Business Growth outline">
            <a:extLst>
              <a:ext uri="{FF2B5EF4-FFF2-40B4-BE49-F238E27FC236}">
                <a16:creationId xmlns:a16="http://schemas.microsoft.com/office/drawing/2014/main" id="{7C8DDA97-4360-290E-3853-6E3839FC4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08794" y="652119"/>
            <a:ext cx="767600" cy="767600"/>
          </a:xfrm>
          <a:prstGeom prst="rect">
            <a:avLst/>
          </a:prstGeom>
        </p:spPr>
      </p:pic>
      <p:sp>
        <p:nvSpPr>
          <p:cNvPr id="12" name="Oval 11">
            <a:extLst>
              <a:ext uri="{FF2B5EF4-FFF2-40B4-BE49-F238E27FC236}">
                <a16:creationId xmlns:a16="http://schemas.microsoft.com/office/drawing/2014/main" id="{4589CEF9-1B63-17D0-95B4-50288591AD8F}"/>
              </a:ext>
            </a:extLst>
          </p:cNvPr>
          <p:cNvSpPr/>
          <p:nvPr/>
        </p:nvSpPr>
        <p:spPr>
          <a:xfrm>
            <a:off x="1115523" y="543930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14" name="Graphic 13" descr="Magnifying glass outline">
            <a:extLst>
              <a:ext uri="{FF2B5EF4-FFF2-40B4-BE49-F238E27FC236}">
                <a16:creationId xmlns:a16="http://schemas.microsoft.com/office/drawing/2014/main" id="{0FBFF8C7-5B84-6F7D-5542-A545BA82D9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21105" y="5625711"/>
            <a:ext cx="589562" cy="589562"/>
          </a:xfrm>
          <a:prstGeom prst="rect">
            <a:avLst/>
          </a:prstGeom>
        </p:spPr>
      </p:pic>
      <p:pic>
        <p:nvPicPr>
          <p:cNvPr id="15" name="Graphic 14" descr="Calligraphy Pen outline">
            <a:extLst>
              <a:ext uri="{FF2B5EF4-FFF2-40B4-BE49-F238E27FC236}">
                <a16:creationId xmlns:a16="http://schemas.microsoft.com/office/drawing/2014/main" id="{BAD12620-06E1-7989-BF6F-F8D8EAE143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60158" y="3973280"/>
            <a:ext cx="750509" cy="750509"/>
          </a:xfrm>
          <a:prstGeom prst="rect">
            <a:avLst/>
          </a:prstGeom>
        </p:spPr>
      </p:pic>
      <p:sp>
        <p:nvSpPr>
          <p:cNvPr id="19" name="TextBox 18">
            <a:extLst>
              <a:ext uri="{FF2B5EF4-FFF2-40B4-BE49-F238E27FC236}">
                <a16:creationId xmlns:a16="http://schemas.microsoft.com/office/drawing/2014/main" id="{E7ACC80E-C60F-DC72-9B6B-762951524309}"/>
              </a:ext>
            </a:extLst>
          </p:cNvPr>
          <p:cNvSpPr txBox="1"/>
          <p:nvPr/>
        </p:nvSpPr>
        <p:spPr>
          <a:xfrm>
            <a:off x="2190623" y="3893945"/>
            <a:ext cx="9042871" cy="962375"/>
          </a:xfrm>
          <a:prstGeom prst="rect">
            <a:avLst/>
          </a:prstGeom>
          <a:noFill/>
        </p:spPr>
        <p:txBody>
          <a:bodyPr wrap="square" lIns="0" tIns="0" rIns="0" bIns="0" rtlCol="0">
            <a:noAutofit/>
          </a:bodyPr>
          <a:lstStyle/>
          <a:p>
            <a:pPr algn="just">
              <a:spcAft>
                <a:spcPts val="1134"/>
              </a:spcAft>
            </a:pPr>
            <a:r>
              <a:rPr lang="en-GB" sz="1400" b="1"/>
              <a:t>Sign off </a:t>
            </a:r>
            <a:r>
              <a:rPr lang="en-GB" sz="1400"/>
              <a:t>the report for:</a:t>
            </a:r>
          </a:p>
          <a:p>
            <a:pPr marL="285750" indent="-285750" algn="just">
              <a:buFont typeface="Arial" panose="020B0604020202020204" pitchFamily="34" charset="0"/>
              <a:buChar char="•"/>
            </a:pPr>
            <a:r>
              <a:rPr lang="en-GB" sz="1400">
                <a:cs typeface="Calibri"/>
              </a:rPr>
              <a:t>Onward transmission to PLT and the Scrutiny Committee; </a:t>
            </a:r>
          </a:p>
          <a:p>
            <a:pPr marL="285750" indent="-285750" algn="just">
              <a:buFont typeface="Arial" panose="020B0604020202020204" pitchFamily="34" charset="0"/>
              <a:buChar char="•"/>
            </a:pPr>
            <a:r>
              <a:rPr lang="en-GB" sz="1400">
                <a:cs typeface="Calibri"/>
              </a:rPr>
              <a:t>Identification of any issues that require particular handling with PLT or Scrutiny Committee ahead of those discussions, or with the media/public.</a:t>
            </a:r>
          </a:p>
          <a:p>
            <a:pPr algn="just">
              <a:spcAft>
                <a:spcPts val="1134"/>
              </a:spcAft>
            </a:pPr>
            <a:endParaRPr lang="en-US" sz="1400"/>
          </a:p>
          <a:p>
            <a:pPr algn="just">
              <a:spcAft>
                <a:spcPts val="1134"/>
              </a:spcAft>
            </a:pPr>
            <a:endParaRPr lang="en-US" sz="1400"/>
          </a:p>
          <a:p>
            <a:pPr algn="just">
              <a:spcAft>
                <a:spcPts val="1134"/>
              </a:spcAft>
            </a:pPr>
            <a:endParaRPr lang="en-US" sz="1400"/>
          </a:p>
        </p:txBody>
      </p:sp>
      <p:sp>
        <p:nvSpPr>
          <p:cNvPr id="20" name="TextBox 19">
            <a:extLst>
              <a:ext uri="{FF2B5EF4-FFF2-40B4-BE49-F238E27FC236}">
                <a16:creationId xmlns:a16="http://schemas.microsoft.com/office/drawing/2014/main" id="{C462BCB9-9B3C-4F8F-B0CE-5BF1ADD7247C}"/>
              </a:ext>
            </a:extLst>
          </p:cNvPr>
          <p:cNvSpPr txBox="1"/>
          <p:nvPr/>
        </p:nvSpPr>
        <p:spPr>
          <a:xfrm>
            <a:off x="2233291" y="5202375"/>
            <a:ext cx="9005546" cy="1109546"/>
          </a:xfrm>
          <a:prstGeom prst="rect">
            <a:avLst/>
          </a:prstGeom>
          <a:noFill/>
        </p:spPr>
        <p:txBody>
          <a:bodyPr wrap="square" lIns="0" tIns="0" rIns="0" bIns="0" rtlCol="0" anchor="t">
            <a:noAutofit/>
          </a:bodyPr>
          <a:lstStyle/>
          <a:p>
            <a:pPr algn="just"/>
            <a:endParaRPr lang="en-GB" sz="1400"/>
          </a:p>
          <a:p>
            <a:pPr algn="just"/>
            <a:r>
              <a:rPr lang="en-GB" sz="1400" b="1"/>
              <a:t>Review progress</a:t>
            </a:r>
          </a:p>
          <a:p>
            <a:pPr marL="285750" indent="-285750" algn="just">
              <a:buFont typeface="Arial" panose="020B0604020202020204" pitchFamily="34" charset="0"/>
              <a:buChar char="•"/>
            </a:pPr>
            <a:r>
              <a:rPr lang="en-GB" sz="1400">
                <a:cs typeface="Calibri"/>
              </a:rPr>
              <a:t>Check that agreed CLT/PLT performance actions have been completed; </a:t>
            </a:r>
          </a:p>
          <a:p>
            <a:pPr marL="285750" indent="-285750" algn="just">
              <a:buFont typeface="Arial" panose="020B0604020202020204" pitchFamily="34" charset="0"/>
              <a:buChar char="•"/>
            </a:pPr>
            <a:r>
              <a:rPr lang="en-GB" sz="1400">
                <a:cs typeface="Calibri"/>
              </a:rPr>
              <a:t>Consider whether this provides CLT with assurance that actions are feeding through into delivery and therefore improved performance.</a:t>
            </a:r>
          </a:p>
          <a:p>
            <a:pPr algn="just"/>
            <a:endParaRPr lang="en-GB" sz="1400"/>
          </a:p>
          <a:p>
            <a:pPr algn="just"/>
            <a:endParaRPr lang="en-GB" sz="1400"/>
          </a:p>
        </p:txBody>
      </p:sp>
      <p:sp>
        <p:nvSpPr>
          <p:cNvPr id="21" name="TextBox 20">
            <a:extLst>
              <a:ext uri="{FF2B5EF4-FFF2-40B4-BE49-F238E27FC236}">
                <a16:creationId xmlns:a16="http://schemas.microsoft.com/office/drawing/2014/main" id="{2A259F89-D5C3-8B9E-EFD4-41800C9376C8}"/>
              </a:ext>
            </a:extLst>
          </p:cNvPr>
          <p:cNvSpPr txBox="1"/>
          <p:nvPr/>
        </p:nvSpPr>
        <p:spPr>
          <a:xfrm>
            <a:off x="2233291" y="2362855"/>
            <a:ext cx="9042871" cy="1202400"/>
          </a:xfrm>
          <a:prstGeom prst="rect">
            <a:avLst/>
          </a:prstGeom>
          <a:noFill/>
        </p:spPr>
        <p:txBody>
          <a:bodyPr wrap="square" lIns="0" tIns="0" rIns="0" bIns="0" rtlCol="0" anchor="t">
            <a:noAutofit/>
          </a:bodyPr>
          <a:lstStyle/>
          <a:p>
            <a:pPr algn="just"/>
            <a:r>
              <a:rPr lang="en-GB" sz="1400" b="1">
                <a:cs typeface="Calibri"/>
              </a:rPr>
              <a:t>Agree an appropriate response to those issues</a:t>
            </a:r>
            <a:r>
              <a:rPr lang="en-GB" sz="1400">
                <a:cs typeface="Calibri"/>
              </a:rPr>
              <a:t>. This might include: </a:t>
            </a:r>
          </a:p>
          <a:p>
            <a:pPr marL="285750" indent="-285750" algn="just">
              <a:buFont typeface="Arial" panose="020B0604020202020204" pitchFamily="34" charset="0"/>
              <a:buChar char="•"/>
            </a:pPr>
            <a:r>
              <a:rPr lang="en-GB" sz="1400">
                <a:cs typeface="Calibri"/>
              </a:rPr>
              <a:t>Seeking assurance as a leadership team that appropriate remedial action is being taken to address performance risks; </a:t>
            </a:r>
          </a:p>
          <a:p>
            <a:pPr marL="285750" indent="-285750" algn="just">
              <a:buFont typeface="Arial" panose="020B0604020202020204" pitchFamily="34" charset="0"/>
              <a:buChar char="•"/>
            </a:pPr>
            <a:r>
              <a:rPr lang="en-GB" sz="1400">
                <a:cs typeface="Calibri"/>
              </a:rPr>
              <a:t>Noting actions being taken where these are sufficient to provide assurance; </a:t>
            </a:r>
          </a:p>
          <a:p>
            <a:pPr marL="285750" indent="-285750" algn="just">
              <a:buFont typeface="Arial" panose="020B0604020202020204" pitchFamily="34" charset="0"/>
              <a:buChar char="•"/>
            </a:pPr>
            <a:r>
              <a:rPr lang="en-GB" sz="1400">
                <a:cs typeface="Calibri"/>
              </a:rPr>
              <a:t>Confirming advice to PLT/Members in cases where CLT considers that remedial action is unlikely to correct deviations in performance to meet published targets within the time or resources available.</a:t>
            </a:r>
          </a:p>
          <a:p>
            <a:pPr algn="just"/>
            <a:endParaRPr lang="en-GB" sz="1400">
              <a:cs typeface="Calibri"/>
            </a:endParaRPr>
          </a:p>
          <a:p>
            <a:pPr algn="just"/>
            <a:endParaRPr lang="en-GB" sz="1400" b="1"/>
          </a:p>
        </p:txBody>
      </p:sp>
      <p:sp>
        <p:nvSpPr>
          <p:cNvPr id="24" name="TextBox 23">
            <a:extLst>
              <a:ext uri="{FF2B5EF4-FFF2-40B4-BE49-F238E27FC236}">
                <a16:creationId xmlns:a16="http://schemas.microsoft.com/office/drawing/2014/main" id="{8B7136B4-9F8A-E9AD-B382-C97996716897}"/>
              </a:ext>
            </a:extLst>
          </p:cNvPr>
          <p:cNvSpPr txBox="1"/>
          <p:nvPr/>
        </p:nvSpPr>
        <p:spPr>
          <a:xfrm>
            <a:off x="2233291" y="521187"/>
            <a:ext cx="8952189" cy="1443475"/>
          </a:xfrm>
          <a:prstGeom prst="rect">
            <a:avLst/>
          </a:prstGeom>
          <a:noFill/>
        </p:spPr>
        <p:txBody>
          <a:bodyPr wrap="square" lIns="0" tIns="0" rIns="0" bIns="0" rtlCol="0" anchor="t">
            <a:noAutofit/>
          </a:bodyPr>
          <a:lstStyle/>
          <a:p>
            <a:pPr algn="just"/>
            <a:r>
              <a:rPr lang="en-GB" sz="1400" b="1">
                <a:ea typeface="Calibri" panose="020F0502020204030204" pitchFamily="34" charset="0"/>
                <a:cs typeface="Calibri"/>
              </a:rPr>
              <a:t>To agree organisational performance issues – </a:t>
            </a:r>
            <a:r>
              <a:rPr lang="en-GB" sz="1400">
                <a:cs typeface="Calibri"/>
              </a:rPr>
              <a:t>including those that are:</a:t>
            </a:r>
          </a:p>
          <a:p>
            <a:pPr marL="285750" indent="-285750" algn="just">
              <a:buFont typeface="Arial" panose="020B0604020202020204" pitchFamily="34" charset="0"/>
              <a:buChar char="•"/>
            </a:pPr>
            <a:r>
              <a:rPr lang="en-GB" sz="1400">
                <a:cs typeface="Calibri"/>
              </a:rPr>
              <a:t>Council agreed Everyone’s Essex targets that are at risk; </a:t>
            </a:r>
          </a:p>
          <a:p>
            <a:pPr marL="285750" indent="-285750" algn="just">
              <a:buFont typeface="Arial" panose="020B0604020202020204" pitchFamily="34" charset="0"/>
              <a:buChar char="•"/>
            </a:pPr>
            <a:r>
              <a:rPr lang="en-GB" sz="1400">
                <a:cs typeface="Calibri"/>
              </a:rPr>
              <a:t>Challenges to the financial well-being of the Council; </a:t>
            </a:r>
          </a:p>
          <a:p>
            <a:pPr marL="285750" indent="-285750" algn="just">
              <a:buFont typeface="Arial" panose="020B0604020202020204" pitchFamily="34" charset="0"/>
              <a:buChar char="•"/>
            </a:pPr>
            <a:r>
              <a:rPr lang="en-GB" sz="1400">
                <a:cs typeface="Calibri"/>
              </a:rPr>
              <a:t>Wider issues relating to the council’s performance; </a:t>
            </a:r>
          </a:p>
          <a:p>
            <a:pPr marL="285750" indent="-285750" algn="just">
              <a:buFont typeface="Arial" panose="020B0604020202020204" pitchFamily="34" charset="0"/>
              <a:buChar char="•"/>
            </a:pPr>
            <a:r>
              <a:rPr lang="en-GB" sz="1400">
                <a:cs typeface="Calibri"/>
              </a:rPr>
              <a:t>Contextual factors that have the potential to impact on demand and budget;</a:t>
            </a:r>
          </a:p>
          <a:p>
            <a:pPr marL="285750" indent="-285750" algn="just">
              <a:buFont typeface="Arial" panose="020B0604020202020204" pitchFamily="34" charset="0"/>
              <a:buChar char="•"/>
            </a:pPr>
            <a:r>
              <a:rPr lang="en-GB" sz="1400">
                <a:cs typeface="Calibri"/>
              </a:rPr>
              <a:t>Operational issues within a function won’t generally be flagged as requiring CLT discussion unless there is a need to escalate above FLT/Portfolio consideration.</a:t>
            </a:r>
          </a:p>
          <a:p>
            <a:pPr algn="just"/>
            <a:endParaRPr lang="en-GB" sz="1400">
              <a:cs typeface="Calibri"/>
            </a:endParaRPr>
          </a:p>
          <a:p>
            <a:pPr algn="just"/>
            <a:endParaRPr lang="en-GB" sz="1400">
              <a:cs typeface="Calibri"/>
            </a:endParaRPr>
          </a:p>
          <a:p>
            <a:pPr algn="just"/>
            <a:endParaRPr lang="en-GB" sz="1400">
              <a:cs typeface="Calibri"/>
            </a:endParaRPr>
          </a:p>
        </p:txBody>
      </p:sp>
      <p:pic>
        <p:nvPicPr>
          <p:cNvPr id="27" name="Graphic 26" descr="Comment Like outline">
            <a:extLst>
              <a:ext uri="{FF2B5EF4-FFF2-40B4-BE49-F238E27FC236}">
                <a16:creationId xmlns:a16="http://schemas.microsoft.com/office/drawing/2014/main" id="{ABD03D46-4D57-92EC-1DBF-8396550DDD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2690" y="2380393"/>
            <a:ext cx="914400" cy="914400"/>
          </a:xfrm>
          <a:prstGeom prst="rect">
            <a:avLst/>
          </a:prstGeom>
        </p:spPr>
      </p:pic>
    </p:spTree>
    <p:extLst>
      <p:ext uri="{BB962C8B-B14F-4D97-AF65-F5344CB8AC3E}">
        <p14:creationId xmlns:p14="http://schemas.microsoft.com/office/powerpoint/2010/main" val="89388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52D9C-4BCB-04A5-8A28-32097C72CABF}"/>
              </a:ext>
            </a:extLst>
          </p:cNvPr>
          <p:cNvSpPr>
            <a:spLocks noGrp="1"/>
          </p:cNvSpPr>
          <p:nvPr>
            <p:ph type="title"/>
          </p:nvPr>
        </p:nvSpPr>
        <p:spPr>
          <a:solidFill>
            <a:srgbClr val="E40037"/>
          </a:solidFill>
        </p:spPr>
        <p:txBody>
          <a:bodyPr anchor="ctr"/>
          <a:lstStyle/>
          <a:p>
            <a:pPr algn="ctr"/>
            <a:r>
              <a:rPr lang="en-GB" sz="2000">
                <a:solidFill>
                  <a:schemeClr val="bg1"/>
                </a:solidFill>
              </a:rPr>
              <a:t>Strategic Indicators: Measures to watch for Quarter 2</a:t>
            </a:r>
          </a:p>
        </p:txBody>
      </p:sp>
      <p:grpSp>
        <p:nvGrpSpPr>
          <p:cNvPr id="11" name="Group 10">
            <a:extLst>
              <a:ext uri="{FF2B5EF4-FFF2-40B4-BE49-F238E27FC236}">
                <a16:creationId xmlns:a16="http://schemas.microsoft.com/office/drawing/2014/main" id="{16EE3451-5BBD-B4FD-DFB4-DA07B7F55852}"/>
              </a:ext>
            </a:extLst>
          </p:cNvPr>
          <p:cNvGrpSpPr/>
          <p:nvPr/>
        </p:nvGrpSpPr>
        <p:grpSpPr>
          <a:xfrm>
            <a:off x="812551" y="752105"/>
            <a:ext cx="10424293" cy="746965"/>
            <a:chOff x="812551" y="78785"/>
            <a:chExt cx="10424293" cy="746965"/>
          </a:xfrm>
        </p:grpSpPr>
        <p:grpSp>
          <p:nvGrpSpPr>
            <p:cNvPr id="28" name="Group 27">
              <a:extLst>
                <a:ext uri="{FF2B5EF4-FFF2-40B4-BE49-F238E27FC236}">
                  <a16:creationId xmlns:a16="http://schemas.microsoft.com/office/drawing/2014/main" id="{71649113-CA18-2EB8-673F-1E612F5CE841}"/>
                </a:ext>
              </a:extLst>
            </p:cNvPr>
            <p:cNvGrpSpPr/>
            <p:nvPr/>
          </p:nvGrpSpPr>
          <p:grpSpPr>
            <a:xfrm>
              <a:off x="812551" y="78785"/>
              <a:ext cx="8434460" cy="746965"/>
              <a:chOff x="838622" y="200703"/>
              <a:chExt cx="11192836" cy="995953"/>
            </a:xfrm>
          </p:grpSpPr>
          <p:sp>
            <p:nvSpPr>
              <p:cNvPr id="29" name="Rectangle: Rounded Corners 28">
                <a:extLst>
                  <a:ext uri="{FF2B5EF4-FFF2-40B4-BE49-F238E27FC236}">
                    <a16:creationId xmlns:a16="http://schemas.microsoft.com/office/drawing/2014/main" id="{D570556A-9A0C-E516-B3B1-43F6383211E7}"/>
                  </a:ext>
                </a:extLst>
              </p:cNvPr>
              <p:cNvSpPr/>
              <p:nvPr/>
            </p:nvSpPr>
            <p:spPr>
              <a:xfrm>
                <a:off x="1436897" y="440005"/>
                <a:ext cx="10594561" cy="519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r>
                  <a:rPr lang="en-GB" sz="1350" b="1">
                    <a:solidFill>
                      <a:prstClr val="white"/>
                    </a:solidFill>
                    <a:latin typeface="Calibri"/>
                  </a:rPr>
                  <a:t>Off Target, Out of Range, and Worsening </a:t>
                </a:r>
              </a:p>
            </p:txBody>
          </p:sp>
          <p:grpSp>
            <p:nvGrpSpPr>
              <p:cNvPr id="30" name="Group 29">
                <a:extLst>
                  <a:ext uri="{FF2B5EF4-FFF2-40B4-BE49-F238E27FC236}">
                    <a16:creationId xmlns:a16="http://schemas.microsoft.com/office/drawing/2014/main" id="{F04E3068-A2CB-3A82-BC22-BD31E2C5B0CB}"/>
                  </a:ext>
                </a:extLst>
              </p:cNvPr>
              <p:cNvGrpSpPr/>
              <p:nvPr/>
            </p:nvGrpSpPr>
            <p:grpSpPr>
              <a:xfrm>
                <a:off x="838622" y="200703"/>
                <a:ext cx="995953" cy="995953"/>
                <a:chOff x="1479443" y="2069942"/>
                <a:chExt cx="995953" cy="995953"/>
              </a:xfrm>
            </p:grpSpPr>
            <p:sp>
              <p:nvSpPr>
                <p:cNvPr id="31" name="Oval 30">
                  <a:extLst>
                    <a:ext uri="{FF2B5EF4-FFF2-40B4-BE49-F238E27FC236}">
                      <a16:creationId xmlns:a16="http://schemas.microsoft.com/office/drawing/2014/main" id="{24FD13EB-9BEA-7F88-F288-B9D0A161262A}"/>
                    </a:ext>
                  </a:extLst>
                </p:cNvPr>
                <p:cNvSpPr/>
                <p:nvPr/>
              </p:nvSpPr>
              <p:spPr>
                <a:xfrm>
                  <a:off x="1704813" y="224725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pic>
              <p:nvPicPr>
                <p:cNvPr id="32" name="Content Placeholder 6" descr="Circle with left arrow with solid fill">
                  <a:extLst>
                    <a:ext uri="{FF2B5EF4-FFF2-40B4-BE49-F238E27FC236}">
                      <a16:creationId xmlns:a16="http://schemas.microsoft.com/office/drawing/2014/main" id="{7B33AC2C-964F-2082-AE28-645459AB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V="1">
                  <a:off x="1479443" y="2069942"/>
                  <a:ext cx="995953" cy="995953"/>
                </a:xfrm>
                <a:prstGeom prst="rect">
                  <a:avLst/>
                </a:prstGeom>
              </p:spPr>
            </p:pic>
          </p:grpSp>
        </p:grpSp>
        <p:sp>
          <p:nvSpPr>
            <p:cNvPr id="48" name="Rectangle: Rounded Corners 47">
              <a:extLst>
                <a:ext uri="{FF2B5EF4-FFF2-40B4-BE49-F238E27FC236}">
                  <a16:creationId xmlns:a16="http://schemas.microsoft.com/office/drawing/2014/main" id="{793E528E-0870-00B1-1FA4-1DAD591334BA}"/>
                </a:ext>
              </a:extLst>
            </p:cNvPr>
            <p:cNvSpPr/>
            <p:nvPr/>
          </p:nvSpPr>
          <p:spPr>
            <a:xfrm>
              <a:off x="6696995" y="258262"/>
              <a:ext cx="4539849" cy="3925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endParaRPr lang="en-GB" sz="1350" b="1">
                <a:solidFill>
                  <a:prstClr val="white"/>
                </a:solidFill>
                <a:latin typeface="Calibri"/>
              </a:endParaRPr>
            </a:p>
          </p:txBody>
        </p:sp>
      </p:grpSp>
      <p:grpSp>
        <p:nvGrpSpPr>
          <p:cNvPr id="6" name="Group 5">
            <a:extLst>
              <a:ext uri="{FF2B5EF4-FFF2-40B4-BE49-F238E27FC236}">
                <a16:creationId xmlns:a16="http://schemas.microsoft.com/office/drawing/2014/main" id="{76156DB6-D695-DA3F-3459-8C7D4D77AF23}"/>
              </a:ext>
            </a:extLst>
          </p:cNvPr>
          <p:cNvGrpSpPr/>
          <p:nvPr/>
        </p:nvGrpSpPr>
        <p:grpSpPr>
          <a:xfrm>
            <a:off x="800351" y="2645932"/>
            <a:ext cx="10436492" cy="804242"/>
            <a:chOff x="682888" y="2680203"/>
            <a:chExt cx="10632808" cy="685800"/>
          </a:xfrm>
        </p:grpSpPr>
        <p:grpSp>
          <p:nvGrpSpPr>
            <p:cNvPr id="33" name="Group 32">
              <a:extLst>
                <a:ext uri="{FF2B5EF4-FFF2-40B4-BE49-F238E27FC236}">
                  <a16:creationId xmlns:a16="http://schemas.microsoft.com/office/drawing/2014/main" id="{E7E8E705-FEE3-A092-6140-8F409A1E0CB5}"/>
                </a:ext>
              </a:extLst>
            </p:cNvPr>
            <p:cNvGrpSpPr/>
            <p:nvPr/>
          </p:nvGrpSpPr>
          <p:grpSpPr>
            <a:xfrm>
              <a:off x="682888" y="2680203"/>
              <a:ext cx="8433752" cy="685800"/>
              <a:chOff x="820386" y="253209"/>
              <a:chExt cx="11245002" cy="914400"/>
            </a:xfrm>
          </p:grpSpPr>
          <p:sp>
            <p:nvSpPr>
              <p:cNvPr id="39" name="Rectangle: Rounded Corners 38">
                <a:extLst>
                  <a:ext uri="{FF2B5EF4-FFF2-40B4-BE49-F238E27FC236}">
                    <a16:creationId xmlns:a16="http://schemas.microsoft.com/office/drawing/2014/main" id="{231C815F-2FB1-8A06-90BF-2742794B52E9}"/>
                  </a:ext>
                </a:extLst>
              </p:cNvPr>
              <p:cNvSpPr/>
              <p:nvPr/>
            </p:nvSpPr>
            <p:spPr>
              <a:xfrm>
                <a:off x="1373958" y="437554"/>
                <a:ext cx="10691430" cy="519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r>
                  <a:rPr lang="en-GB" sz="1350" b="1">
                    <a:solidFill>
                      <a:prstClr val="white"/>
                    </a:solidFill>
                    <a:latin typeface="Calibri"/>
                  </a:rPr>
                  <a:t>Off Target but Stable or Improving</a:t>
                </a:r>
              </a:p>
            </p:txBody>
          </p:sp>
          <p:grpSp>
            <p:nvGrpSpPr>
              <p:cNvPr id="40" name="Group 39">
                <a:extLst>
                  <a:ext uri="{FF2B5EF4-FFF2-40B4-BE49-F238E27FC236}">
                    <a16:creationId xmlns:a16="http://schemas.microsoft.com/office/drawing/2014/main" id="{E3101ABC-5143-178C-476A-A57BF3EDA270}"/>
                  </a:ext>
                </a:extLst>
              </p:cNvPr>
              <p:cNvGrpSpPr/>
              <p:nvPr/>
            </p:nvGrpSpPr>
            <p:grpSpPr>
              <a:xfrm>
                <a:off x="820386" y="253209"/>
                <a:ext cx="1052648" cy="914400"/>
                <a:chOff x="1461207" y="2122448"/>
                <a:chExt cx="1052648" cy="914400"/>
              </a:xfrm>
            </p:grpSpPr>
            <p:sp>
              <p:nvSpPr>
                <p:cNvPr id="41" name="Oval 40">
                  <a:extLst>
                    <a:ext uri="{FF2B5EF4-FFF2-40B4-BE49-F238E27FC236}">
                      <a16:creationId xmlns:a16="http://schemas.microsoft.com/office/drawing/2014/main" id="{7BDBB92F-98FE-487B-AE6A-9C1CB78ED719}"/>
                    </a:ext>
                  </a:extLst>
                </p:cNvPr>
                <p:cNvSpPr/>
                <p:nvPr/>
              </p:nvSpPr>
              <p:spPr>
                <a:xfrm>
                  <a:off x="1704813" y="224725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a:endParaRPr>
                </a:p>
              </p:txBody>
            </p:sp>
            <p:pic>
              <p:nvPicPr>
                <p:cNvPr id="42" name="Content Placeholder 6">
                  <a:extLst>
                    <a:ext uri="{FF2B5EF4-FFF2-40B4-BE49-F238E27FC236}">
                      <a16:creationId xmlns:a16="http://schemas.microsoft.com/office/drawing/2014/main" id="{76F866DC-EF0F-2EAD-DA4E-CF1750832C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9000000" flipV="1">
                  <a:off x="1461207" y="2122448"/>
                  <a:ext cx="1052648" cy="914400"/>
                </a:xfrm>
                <a:prstGeom prst="rect">
                  <a:avLst/>
                </a:prstGeom>
              </p:spPr>
            </p:pic>
          </p:grpSp>
        </p:grpSp>
        <p:sp>
          <p:nvSpPr>
            <p:cNvPr id="49" name="Rectangle: Rounded Corners 48">
              <a:extLst>
                <a:ext uri="{FF2B5EF4-FFF2-40B4-BE49-F238E27FC236}">
                  <a16:creationId xmlns:a16="http://schemas.microsoft.com/office/drawing/2014/main" id="{15F1C7AC-FA8D-44C5-370C-59094261D0CB}"/>
                </a:ext>
              </a:extLst>
            </p:cNvPr>
            <p:cNvSpPr/>
            <p:nvPr/>
          </p:nvSpPr>
          <p:spPr>
            <a:xfrm>
              <a:off x="6618142" y="2821146"/>
              <a:ext cx="4697554" cy="386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defTabSz="685800" eaLnBrk="1" fontAlgn="auto" hangingPunct="1">
                <a:spcBef>
                  <a:spcPts val="0"/>
                </a:spcBef>
                <a:spcAft>
                  <a:spcPts val="0"/>
                </a:spcAft>
              </a:pPr>
              <a:endParaRPr lang="en-GB" sz="1350" b="1">
                <a:solidFill>
                  <a:prstClr val="white"/>
                </a:solidFill>
                <a:latin typeface="Calibri"/>
              </a:endParaRPr>
            </a:p>
          </p:txBody>
        </p:sp>
      </p:grpSp>
      <p:pic>
        <p:nvPicPr>
          <p:cNvPr id="7" name="Picture 6">
            <a:extLst>
              <a:ext uri="{FF2B5EF4-FFF2-40B4-BE49-F238E27FC236}">
                <a16:creationId xmlns:a16="http://schemas.microsoft.com/office/drawing/2014/main" id="{101C91CB-BDA6-38A9-2894-667438E5DA0B}"/>
              </a:ext>
            </a:extLst>
          </p:cNvPr>
          <p:cNvPicPr>
            <a:picLocks noChangeAspect="1"/>
          </p:cNvPicPr>
          <p:nvPr/>
        </p:nvPicPr>
        <p:blipFill>
          <a:blip r:embed="rId5"/>
          <a:stretch>
            <a:fillRect/>
          </a:stretch>
        </p:blipFill>
        <p:spPr>
          <a:xfrm>
            <a:off x="1426093" y="3291196"/>
            <a:ext cx="9810750" cy="1057275"/>
          </a:xfrm>
          <a:prstGeom prst="rect">
            <a:avLst/>
          </a:prstGeom>
        </p:spPr>
      </p:pic>
      <p:pic>
        <p:nvPicPr>
          <p:cNvPr id="9" name="Picture 8">
            <a:extLst>
              <a:ext uri="{FF2B5EF4-FFF2-40B4-BE49-F238E27FC236}">
                <a16:creationId xmlns:a16="http://schemas.microsoft.com/office/drawing/2014/main" id="{170C6384-8990-4A27-5109-F7BECDC24E87}"/>
              </a:ext>
            </a:extLst>
          </p:cNvPr>
          <p:cNvPicPr>
            <a:picLocks noChangeAspect="1"/>
          </p:cNvPicPr>
          <p:nvPr/>
        </p:nvPicPr>
        <p:blipFill>
          <a:blip r:embed="rId6"/>
          <a:stretch>
            <a:fillRect/>
          </a:stretch>
        </p:blipFill>
        <p:spPr>
          <a:xfrm>
            <a:off x="1456709" y="1347433"/>
            <a:ext cx="9780134" cy="1083949"/>
          </a:xfrm>
          <a:prstGeom prst="rect">
            <a:avLst/>
          </a:prstGeom>
        </p:spPr>
      </p:pic>
    </p:spTree>
    <p:extLst>
      <p:ext uri="{BB962C8B-B14F-4D97-AF65-F5344CB8AC3E}">
        <p14:creationId xmlns:p14="http://schemas.microsoft.com/office/powerpoint/2010/main" val="375597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6F-F4EE-1A8A-5B30-35C62D37C8B5}"/>
              </a:ext>
            </a:extLst>
          </p:cNvPr>
          <p:cNvSpPr>
            <a:spLocks noGrp="1"/>
          </p:cNvSpPr>
          <p:nvPr>
            <p:ph type="title"/>
          </p:nvPr>
        </p:nvSpPr>
        <p:spPr>
          <a:xfrm>
            <a:off x="539999" y="1494000"/>
            <a:ext cx="9084767" cy="2257868"/>
          </a:xfrm>
        </p:spPr>
        <p:txBody>
          <a:bodyPr/>
          <a:lstStyle/>
          <a:p>
            <a:r>
              <a:rPr lang="en-GB" sz="6000">
                <a:solidFill>
                  <a:schemeClr val="bg1"/>
                </a:solidFill>
              </a:rPr>
              <a:t>Performance Annex: </a:t>
            </a:r>
            <a:br>
              <a:rPr lang="en-GB" sz="6000">
                <a:solidFill>
                  <a:schemeClr val="bg1"/>
                </a:solidFill>
              </a:rPr>
            </a:br>
            <a:r>
              <a:rPr lang="en-GB" sz="5400" b="0" i="1">
                <a:solidFill>
                  <a:schemeClr val="bg1"/>
                </a:solidFill>
              </a:rPr>
              <a:t>Quarter 2 </a:t>
            </a:r>
            <a:r>
              <a:rPr lang="en-GB" sz="5400" b="0" i="1"/>
              <a:t>performance data</a:t>
            </a:r>
            <a:br>
              <a:rPr lang="en-GB" sz="5400" b="0">
                <a:solidFill>
                  <a:schemeClr val="bg1"/>
                </a:solidFill>
              </a:rPr>
            </a:br>
            <a:endParaRPr lang="en-GB" b="0"/>
          </a:p>
        </p:txBody>
      </p:sp>
    </p:spTree>
    <p:extLst>
      <p:ext uri="{BB962C8B-B14F-4D97-AF65-F5344CB8AC3E}">
        <p14:creationId xmlns:p14="http://schemas.microsoft.com/office/powerpoint/2010/main" val="4253380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3A7D64"/>
          </a:solidFill>
        </p:spPr>
        <p:txBody>
          <a:bodyPr/>
          <a:lstStyle/>
          <a:p>
            <a:pPr algn="ctr"/>
            <a:r>
              <a:rPr lang="en-GB" sz="2400">
                <a:solidFill>
                  <a:schemeClr val="bg1"/>
                </a:solidFill>
              </a:rPr>
              <a:t>Strong, Inclusive &amp; Sustainable Economy</a:t>
            </a:r>
          </a:p>
        </p:txBody>
      </p:sp>
      <p:sp>
        <p:nvSpPr>
          <p:cNvPr id="9" name="Content Placeholder 2">
            <a:extLst>
              <a:ext uri="{FF2B5EF4-FFF2-40B4-BE49-F238E27FC236}">
                <a16:creationId xmlns:a16="http://schemas.microsoft.com/office/drawing/2014/main" id="{426861D6-7236-3DAB-E557-8F31221062FB}"/>
              </a:ext>
            </a:extLst>
          </p:cNvPr>
          <p:cNvSpPr txBox="1">
            <a:spLocks/>
          </p:cNvSpPr>
          <p:nvPr/>
        </p:nvSpPr>
        <p:spPr>
          <a:xfrm>
            <a:off x="864735" y="6545169"/>
            <a:ext cx="5472811"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4" name="Table 6">
            <a:extLst>
              <a:ext uri="{FF2B5EF4-FFF2-40B4-BE49-F238E27FC236}">
                <a16:creationId xmlns:a16="http://schemas.microsoft.com/office/drawing/2014/main" id="{4D915865-157A-2D33-9786-5EA08E939E84}"/>
              </a:ext>
            </a:extLst>
          </p:cNvPr>
          <p:cNvGraphicFramePr>
            <a:graphicFrameLocks noGrp="1"/>
          </p:cNvGraphicFramePr>
          <p:nvPr>
            <p:extLst>
              <p:ext uri="{D42A27DB-BD31-4B8C-83A1-F6EECF244321}">
                <p14:modId xmlns:p14="http://schemas.microsoft.com/office/powerpoint/2010/main" val="88291014"/>
              </p:ext>
            </p:extLst>
          </p:nvPr>
        </p:nvGraphicFramePr>
        <p:xfrm>
          <a:off x="864735" y="841351"/>
          <a:ext cx="5231266" cy="2343583"/>
        </p:xfrm>
        <a:graphic>
          <a:graphicData uri="http://schemas.openxmlformats.org/drawingml/2006/table">
            <a:tbl>
              <a:tblPr firstRow="1" bandRow="1">
                <a:tableStyleId>{5940675A-B579-460E-94D1-54222C63F5DA}</a:tableStyleId>
              </a:tblPr>
              <a:tblGrid>
                <a:gridCol w="2102319">
                  <a:extLst>
                    <a:ext uri="{9D8B030D-6E8A-4147-A177-3AD203B41FA5}">
                      <a16:colId xmlns:a16="http://schemas.microsoft.com/office/drawing/2014/main" val="4034003538"/>
                    </a:ext>
                  </a:extLst>
                </a:gridCol>
                <a:gridCol w="767718">
                  <a:extLst>
                    <a:ext uri="{9D8B030D-6E8A-4147-A177-3AD203B41FA5}">
                      <a16:colId xmlns:a16="http://schemas.microsoft.com/office/drawing/2014/main" val="2657282632"/>
                    </a:ext>
                  </a:extLst>
                </a:gridCol>
                <a:gridCol w="1212649">
                  <a:extLst>
                    <a:ext uri="{9D8B030D-6E8A-4147-A177-3AD203B41FA5}">
                      <a16:colId xmlns:a16="http://schemas.microsoft.com/office/drawing/2014/main" val="231473195"/>
                    </a:ext>
                  </a:extLst>
                </a:gridCol>
                <a:gridCol w="1148580">
                  <a:extLst>
                    <a:ext uri="{9D8B030D-6E8A-4147-A177-3AD203B41FA5}">
                      <a16:colId xmlns:a16="http://schemas.microsoft.com/office/drawing/2014/main" val="4213819942"/>
                    </a:ext>
                  </a:extLst>
                </a:gridCol>
              </a:tblGrid>
              <a:tr h="3471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1099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Number of people benefitting from ECC skills and employability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400" b="1" i="0" u="none" strike="noStrike" noProof="0">
                          <a:solidFill>
                            <a:schemeClr val="tx1"/>
                          </a:solidFill>
                          <a:effectLst/>
                          <a:latin typeface="Wingdings 3"/>
                          <a:sym typeface="Wingdings 3"/>
                        </a:rPr>
                        <a:t>È</a:t>
                      </a:r>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a:r>
                        <a:rPr lang="en-GB" sz="1200"/>
                        <a:t>1,078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i="0"/>
                        <a:t>6,825 (academic year)</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896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strike="noStrike">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Jobs created directly through ECC programmes</a:t>
                      </a:r>
                    </a:p>
                    <a:p>
                      <a:endParaRPr lang="en-GB" sz="1200" b="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a:r>
                        <a:rPr lang="en-GB" sz="1200"/>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i="0"/>
                        <a:t>815</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bl>
          </a:graphicData>
        </a:graphic>
      </p:graphicFrame>
      <p:sp>
        <p:nvSpPr>
          <p:cNvPr id="12" name="Rectangle: Rounded Corners 11">
            <a:extLst>
              <a:ext uri="{FF2B5EF4-FFF2-40B4-BE49-F238E27FC236}">
                <a16:creationId xmlns:a16="http://schemas.microsoft.com/office/drawing/2014/main" id="{A976DE7B-E3E4-3117-F6A9-E386CBAB005C}"/>
              </a:ext>
            </a:extLst>
          </p:cNvPr>
          <p:cNvSpPr/>
          <p:nvPr/>
        </p:nvSpPr>
        <p:spPr>
          <a:xfrm>
            <a:off x="6337546" y="619792"/>
            <a:ext cx="5771327" cy="3454267"/>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CB9B3D2-9DD7-1BB6-6A90-CF1449B47DCE}"/>
              </a:ext>
            </a:extLst>
          </p:cNvPr>
          <p:cNvSpPr txBox="1"/>
          <p:nvPr/>
        </p:nvSpPr>
        <p:spPr>
          <a:xfrm>
            <a:off x="6444795" y="761211"/>
            <a:ext cx="5587548" cy="3186099"/>
          </a:xfrm>
          <a:prstGeom prst="rect">
            <a:avLst/>
          </a:prstGeom>
          <a:noFill/>
        </p:spPr>
        <p:txBody>
          <a:bodyPr wrap="square" lIns="0" tIns="0" rIns="0" bIns="0" rtlCol="0" anchor="t">
            <a:noAutofit/>
          </a:bodyPr>
          <a:lstStyle/>
          <a:p>
            <a:pPr algn="l" rtl="0" fontAlgn="base"/>
            <a:r>
              <a:rPr lang="en-GB" sz="1400" b="1" i="0" u="none" strike="noStrike">
                <a:solidFill>
                  <a:srgbClr val="000000"/>
                </a:solidFill>
                <a:effectLst/>
                <a:latin typeface="Calibri" panose="020F0502020204030204" pitchFamily="34" charset="0"/>
              </a:rPr>
              <a:t>Skills, employability and jobs: </a:t>
            </a:r>
            <a:r>
              <a:rPr lang="en-GB" sz="1400" b="0" i="0">
                <a:solidFill>
                  <a:srgbClr val="000000"/>
                </a:solidFill>
                <a:effectLst/>
                <a:latin typeface="Calibri" panose="020F0502020204030204" pitchFamily="34" charset="0"/>
              </a:rPr>
              <a:t>​</a:t>
            </a:r>
            <a:br>
              <a:rPr lang="en-GB" sz="1300" b="0" i="0">
                <a:solidFill>
                  <a:srgbClr val="000000"/>
                </a:solidFill>
                <a:effectLst/>
                <a:latin typeface="Calibri" panose="020F0502020204030204" pitchFamily="34" charset="0"/>
              </a:rPr>
            </a:br>
            <a:r>
              <a:rPr lang="en-GB" sz="1300" b="0" i="0">
                <a:solidFill>
                  <a:srgbClr val="000000"/>
                </a:solidFill>
                <a:effectLst/>
                <a:latin typeface="Calibri" panose="020F0502020204030204" pitchFamily="34" charset="0"/>
              </a:rPr>
              <a:t>​</a:t>
            </a:r>
            <a:endParaRPr lang="en-GB" sz="1300" b="0" i="0">
              <a:solidFill>
                <a:srgbClr val="000000"/>
              </a:solidFill>
              <a:effectLst/>
              <a:latin typeface="Arial" panose="020B0604020202020204" pitchFamily="34" charset="0"/>
            </a:endParaRPr>
          </a:p>
          <a:p>
            <a:pPr algn="l" rtl="0" fontAlgn="base"/>
            <a:r>
              <a:rPr lang="en-GB" sz="1300" b="0" i="0" u="none" strike="noStrike">
                <a:solidFill>
                  <a:srgbClr val="000000"/>
                </a:solidFill>
                <a:effectLst/>
                <a:latin typeface="Calibri" panose="020F0502020204030204" pitchFamily="34" charset="0"/>
              </a:rPr>
              <a:t>This is a new target of 6,825 for this academic year (23/34). The current value of 1,078 is for September only  due to this being the start of the academic year. It is important to note due to the type of courses on offer these do not all start in September and are spread out throughout the year. These include Multiply, Apprenticeships and  entry level up to Level 5 qualifications.</a:t>
            </a:r>
            <a:r>
              <a:rPr lang="en-US" sz="1300" b="0" i="0">
                <a:solidFill>
                  <a:srgbClr val="000000"/>
                </a:solidFill>
                <a:effectLst/>
                <a:latin typeface="Calibri" panose="020F0502020204030204" pitchFamily="34" charset="0"/>
              </a:rPr>
              <a:t>​</a:t>
            </a:r>
            <a:endParaRPr lang="en-US" sz="1300" b="0" i="0">
              <a:solidFill>
                <a:srgbClr val="000000"/>
              </a:solidFill>
              <a:effectLst/>
              <a:latin typeface="Arial" panose="020B0604020202020204" pitchFamily="34" charset="0"/>
            </a:endParaRPr>
          </a:p>
          <a:p>
            <a:pPr algn="l" rtl="0" fontAlgn="base"/>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Jobs created directly:  </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r>
              <a:rPr lang="en-GB" sz="1300" b="0" i="0">
                <a:solidFill>
                  <a:srgbClr val="000000"/>
                </a:solidFill>
                <a:effectLst/>
                <a:latin typeface="Calibri" panose="020F0502020204030204" pitchFamily="34" charset="0"/>
              </a:rPr>
              <a:t>​</a:t>
            </a:r>
            <a:endParaRPr lang="en-GB" sz="1300" b="0" i="0">
              <a:solidFill>
                <a:srgbClr val="000000"/>
              </a:solidFill>
              <a:effectLst/>
              <a:latin typeface="Arial" panose="020B0604020202020204" pitchFamily="34" charset="0"/>
            </a:endParaRPr>
          </a:p>
          <a:p>
            <a:pPr algn="l" rtl="0" fontAlgn="base"/>
            <a:r>
              <a:rPr lang="en-GB" sz="1300" b="0" i="0" u="none" strike="noStrike">
                <a:solidFill>
                  <a:srgbClr val="000000"/>
                </a:solidFill>
                <a:effectLst/>
                <a:latin typeface="Calibri" panose="020F0502020204030204" pitchFamily="34" charset="0"/>
              </a:rPr>
              <a:t>Jobs directly created through ECC programmes has increased by 40 jobs to 338 (Apr 23-Sept 23). This includes:</a:t>
            </a:r>
            <a:r>
              <a:rPr lang="en-GB" sz="1300" b="0" i="0">
                <a:solidFill>
                  <a:srgbClr val="000000"/>
                </a:solidFill>
                <a:effectLst/>
                <a:latin typeface="Calibri" panose="020F0502020204030204" pitchFamily="34" charset="0"/>
              </a:rPr>
              <a:t>​</a:t>
            </a:r>
            <a:br>
              <a:rPr lang="en-GB" sz="1300" b="0" i="0">
                <a:solidFill>
                  <a:srgbClr val="000000"/>
                </a:solidFill>
                <a:effectLst/>
                <a:latin typeface="Calibri" panose="020F0502020204030204" pitchFamily="34" charset="0"/>
              </a:rPr>
            </a:br>
            <a:r>
              <a:rPr lang="en-GB" sz="1300" b="0" i="0">
                <a:solidFill>
                  <a:srgbClr val="000000"/>
                </a:solidFill>
                <a:effectLst/>
                <a:latin typeface="Calibri" panose="020F0502020204030204" pitchFamily="34" charset="0"/>
              </a:rPr>
              <a:t>​</a:t>
            </a:r>
            <a:endParaRPr lang="en-GB" sz="13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300" b="0" i="0" u="none" strike="noStrike">
                <a:solidFill>
                  <a:srgbClr val="000000"/>
                </a:solidFill>
                <a:effectLst/>
                <a:latin typeface="Calibri" panose="020F0502020204030204" pitchFamily="34" charset="0"/>
              </a:rPr>
              <a:t>216 entry level jobs in ECC</a:t>
            </a:r>
            <a:r>
              <a:rPr lang="en-US" sz="1300" b="0" i="0">
                <a:solidFill>
                  <a:srgbClr val="000000"/>
                </a:solidFill>
                <a:effectLst/>
                <a:latin typeface="Calibri" panose="020F0502020204030204" pitchFamily="34" charset="0"/>
              </a:rPr>
              <a:t>​</a:t>
            </a:r>
            <a:endParaRPr lang="en-US" sz="13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300" b="0" i="0" u="none" strike="noStrike">
                <a:solidFill>
                  <a:srgbClr val="000000"/>
                </a:solidFill>
                <a:effectLst/>
                <a:latin typeface="Calibri" panose="020F0502020204030204" pitchFamily="34" charset="0"/>
              </a:rPr>
              <a:t>122 jobs created and safeguarded by the Business Support contract</a:t>
            </a:r>
            <a:r>
              <a:rPr lang="en-US" sz="1300" b="0" i="0">
                <a:solidFill>
                  <a:srgbClr val="000000"/>
                </a:solidFill>
                <a:effectLst/>
                <a:latin typeface="Calibri" panose="020F0502020204030204" pitchFamily="34" charset="0"/>
              </a:rPr>
              <a:t>​</a:t>
            </a:r>
            <a:endParaRPr lang="en-US" sz="1300" b="0" i="0">
              <a:solidFill>
                <a:srgbClr val="000000"/>
              </a:solidFill>
              <a:effectLst/>
              <a:latin typeface="Arial" panose="020B0604020202020204" pitchFamily="34" charset="0"/>
            </a:endParaRPr>
          </a:p>
          <a:p>
            <a:endParaRPr lang="en-GB" sz="1300">
              <a:effectLst/>
              <a:latin typeface="Calibri" panose="020F0502020204030204" pitchFamily="34" charset="0"/>
              <a:ea typeface="Calibri" panose="020F0502020204030204" pitchFamily="34" charset="0"/>
            </a:endParaRPr>
          </a:p>
          <a:p>
            <a:endParaRPr lang="en-GB" sz="1300">
              <a:ea typeface="Calibri"/>
              <a:cs typeface="Calibri"/>
            </a:endParaRPr>
          </a:p>
          <a:p>
            <a:pPr>
              <a:spcBef>
                <a:spcPts val="600"/>
              </a:spcBef>
            </a:pPr>
            <a:endParaRPr lang="en-GB" sz="1300">
              <a:ea typeface="Calibri"/>
              <a:cs typeface="Calibri"/>
            </a:endParaRPr>
          </a:p>
        </p:txBody>
      </p:sp>
    </p:spTree>
    <p:extLst>
      <p:ext uri="{BB962C8B-B14F-4D97-AF65-F5344CB8AC3E}">
        <p14:creationId xmlns:p14="http://schemas.microsoft.com/office/powerpoint/2010/main" val="168145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91D2B8-0BD6-DA82-DCD4-A0EF9001DB9F}"/>
              </a:ext>
            </a:extLst>
          </p:cNvPr>
          <p:cNvSpPr/>
          <p:nvPr/>
        </p:nvSpPr>
        <p:spPr>
          <a:xfrm>
            <a:off x="6611534" y="226782"/>
            <a:ext cx="5529960" cy="1637530"/>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8" name="Content Placeholder 7">
            <a:extLst>
              <a:ext uri="{FF2B5EF4-FFF2-40B4-BE49-F238E27FC236}">
                <a16:creationId xmlns:a16="http://schemas.microsoft.com/office/drawing/2014/main" id="{D4C02711-E1B7-7756-EE0D-C8E177BA0476}"/>
              </a:ext>
            </a:extLst>
          </p:cNvPr>
          <p:cNvSpPr>
            <a:spLocks noGrp="1"/>
          </p:cNvSpPr>
          <p:nvPr>
            <p:ph sz="half" idx="1"/>
          </p:nvPr>
        </p:nvSpPr>
        <p:spPr>
          <a:xfrm>
            <a:off x="6687566" y="319961"/>
            <a:ext cx="5408887" cy="1678443"/>
          </a:xfrm>
        </p:spPr>
        <p:txBody>
          <a:bodyPr vert="horz" lIns="0" tIns="0" rIns="0" bIns="0" rtlCol="0" anchor="t">
            <a:noAutofit/>
          </a:bodyPr>
          <a:lstStyle/>
          <a:p>
            <a:pPr rtl="0"/>
            <a:r>
              <a:rPr lang="en-GB" sz="1400"/>
              <a:t>Streetlights:</a:t>
            </a:r>
            <a:r>
              <a:rPr lang="en-GB" sz="1400">
                <a:ea typeface="+mn-lt"/>
                <a:cs typeface="+mn-lt"/>
              </a:rPr>
              <a:t> </a:t>
            </a:r>
            <a:r>
              <a:rPr lang="en-GB" sz="1200" b="0">
                <a:effectLst/>
              </a:rPr>
              <a:t>2023/24 sees the third and final year of Phase 4 of the LED Replacement Programme.  This final year should see ECC finalise converting all of our remaining old-style street lighting stock from lamps into LED’s. Last year the upgrade programme was significantly impacted by the global shortage of components for the </a:t>
            </a:r>
            <a:r>
              <a:rPr lang="en-GB" sz="1200" b="0" err="1">
                <a:effectLst/>
              </a:rPr>
              <a:t>telecells</a:t>
            </a:r>
            <a:r>
              <a:rPr lang="en-GB" sz="1200" b="0">
                <a:effectLst/>
              </a:rPr>
              <a:t> that are used to control the streetlights.  While we were able to recover a lot of lost ground in the final quarter of 22/23, this leaves the final year with a stretching target of 32,476 replacements. It should be noted that this is over 10% larger than the programmes delivered in Year 1 and Year 2 (27,131 and 28,439 replacements respectively).  </a:t>
            </a:r>
          </a:p>
          <a:p>
            <a:pPr>
              <a:spcBef>
                <a:spcPts val="0"/>
              </a:spcBef>
              <a:spcAft>
                <a:spcPts val="0"/>
              </a:spcAft>
            </a:pPr>
            <a:endParaRPr lang="en-GB" sz="1100" b="0">
              <a:ea typeface="Calibri"/>
              <a:cs typeface="Calibri"/>
            </a:endParaRPr>
          </a:p>
          <a:p>
            <a:pPr algn="just"/>
            <a:endParaRPr lang="en-GB" sz="1100">
              <a:ea typeface="Calibri"/>
              <a:cs typeface="Calibri"/>
            </a:endParaRPr>
          </a:p>
          <a:p>
            <a:pPr algn="just"/>
            <a:endParaRPr lang="en-GB"/>
          </a:p>
          <a:p>
            <a:pPr algn="just"/>
            <a:endParaRPr lang="en-GB">
              <a:ea typeface="Calibri"/>
              <a:cs typeface="Calibri"/>
            </a:endParaRPr>
          </a:p>
          <a:p>
            <a:pPr algn="just">
              <a:spcBef>
                <a:spcPts val="0"/>
              </a:spcBef>
              <a:spcAft>
                <a:spcPts val="0"/>
              </a:spcAft>
            </a:pPr>
            <a:endParaRPr lang="en-GB" sz="1050" b="0" i="0" u="none" strike="noStrike" baseline="0">
              <a:ea typeface="Calibri"/>
              <a:cs typeface="Calibri"/>
            </a:endParaRPr>
          </a:p>
          <a:p>
            <a:pPr algn="just">
              <a:spcBef>
                <a:spcPts val="0"/>
              </a:spcBef>
              <a:spcAft>
                <a:spcPts val="0"/>
              </a:spcAft>
            </a:pPr>
            <a:endParaRPr lang="en-GB" sz="1400" b="0">
              <a:ea typeface="Calibri"/>
              <a:cs typeface="Calibri"/>
            </a:endParaRPr>
          </a:p>
          <a:p>
            <a:pPr>
              <a:spcBef>
                <a:spcPts val="0"/>
              </a:spcBef>
              <a:spcAft>
                <a:spcPts val="600"/>
              </a:spcAft>
            </a:pPr>
            <a:endParaRPr lang="en-GB" sz="9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9" name="Content Placeholder 2">
            <a:extLst>
              <a:ext uri="{FF2B5EF4-FFF2-40B4-BE49-F238E27FC236}">
                <a16:creationId xmlns:a16="http://schemas.microsoft.com/office/drawing/2014/main" id="{BD1DC671-73FE-FE4C-1D5D-0B6BDD09ED62}"/>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2" name="Table 6">
            <a:extLst>
              <a:ext uri="{FF2B5EF4-FFF2-40B4-BE49-F238E27FC236}">
                <a16:creationId xmlns:a16="http://schemas.microsoft.com/office/drawing/2014/main" id="{AE2AA28A-434D-D0C9-B64D-AA3ACF2F3989}"/>
              </a:ext>
            </a:extLst>
          </p:cNvPr>
          <p:cNvGraphicFramePr>
            <a:graphicFrameLocks noGrp="1"/>
          </p:cNvGraphicFramePr>
          <p:nvPr>
            <p:extLst>
              <p:ext uri="{D42A27DB-BD31-4B8C-83A1-F6EECF244321}">
                <p14:modId xmlns:p14="http://schemas.microsoft.com/office/powerpoint/2010/main" val="2716039277"/>
              </p:ext>
            </p:extLst>
          </p:nvPr>
        </p:nvGraphicFramePr>
        <p:xfrm>
          <a:off x="831584" y="1330122"/>
          <a:ext cx="5680257" cy="4041647"/>
        </p:xfrm>
        <a:graphic>
          <a:graphicData uri="http://schemas.openxmlformats.org/drawingml/2006/table">
            <a:tbl>
              <a:tblPr firstRow="1" bandRow="1">
                <a:tableStyleId>{5940675A-B579-460E-94D1-54222C63F5DA}</a:tableStyleId>
              </a:tblPr>
              <a:tblGrid>
                <a:gridCol w="2330097">
                  <a:extLst>
                    <a:ext uri="{9D8B030D-6E8A-4147-A177-3AD203B41FA5}">
                      <a16:colId xmlns:a16="http://schemas.microsoft.com/office/drawing/2014/main" val="4034003538"/>
                    </a:ext>
                  </a:extLst>
                </a:gridCol>
                <a:gridCol w="664724">
                  <a:extLst>
                    <a:ext uri="{9D8B030D-6E8A-4147-A177-3AD203B41FA5}">
                      <a16:colId xmlns:a16="http://schemas.microsoft.com/office/drawing/2014/main" val="2657282632"/>
                    </a:ext>
                  </a:extLst>
                </a:gridCol>
                <a:gridCol w="1472074">
                  <a:extLst>
                    <a:ext uri="{9D8B030D-6E8A-4147-A177-3AD203B41FA5}">
                      <a16:colId xmlns:a16="http://schemas.microsoft.com/office/drawing/2014/main" val="231473195"/>
                    </a:ext>
                  </a:extLst>
                </a:gridCol>
                <a:gridCol w="1213362">
                  <a:extLst>
                    <a:ext uri="{9D8B030D-6E8A-4147-A177-3AD203B41FA5}">
                      <a16:colId xmlns:a16="http://schemas.microsoft.com/office/drawing/2014/main" val="4213819942"/>
                    </a:ext>
                  </a:extLst>
                </a:gridCol>
              </a:tblGrid>
              <a:tr h="467730">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5821">
                <a:tc>
                  <a:txBody>
                    <a:bodyPr/>
                    <a:lstStyle/>
                    <a:p>
                      <a:pPr algn="l" fontAlgn="ctr"/>
                      <a:r>
                        <a:rPr lang="en-GB" sz="1200" b="0" i="0" u="none" strike="noStrike">
                          <a:solidFill>
                            <a:srgbClr val="000000"/>
                          </a:solidFill>
                          <a:effectLst/>
                          <a:latin typeface="Calibri"/>
                        </a:rPr>
                        <a:t>Retrofit in low-income households</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0035"/>
                    </a:solidFill>
                  </a:tcPr>
                </a:tc>
                <a:tc>
                  <a:txBody>
                    <a:bodyPr/>
                    <a:lstStyle/>
                    <a:p>
                      <a:pPr algn="ctr" fontAlgn="ctr"/>
                      <a:r>
                        <a:rPr lang="en-GB" sz="1200" b="0" i="0" u="none" strike="noStrike">
                          <a:solidFill>
                            <a:srgbClr val="000000"/>
                          </a:solidFill>
                          <a:effectLst/>
                          <a:latin typeface="Calibri"/>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547</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1259459">
                <a:tc>
                  <a:txBody>
                    <a:bodyPr/>
                    <a:lstStyle/>
                    <a:p>
                      <a:pPr algn="l" fontAlgn="ctr"/>
                      <a:r>
                        <a:rPr lang="en-GB" sz="1200" b="0" i="0" u="none" strike="noStrike">
                          <a:solidFill>
                            <a:srgbClr val="000000"/>
                          </a:solidFill>
                          <a:effectLst/>
                          <a:latin typeface="Calibri"/>
                        </a:rPr>
                        <a:t>Replacing streetlights (mainly residential roads) in Essex with new LED lights</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4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16,509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32,476</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635821">
                <a:tc>
                  <a:txBody>
                    <a:bodyPr/>
                    <a:lstStyle/>
                    <a:p>
                      <a:pPr algn="l" fontAlgn="ctr"/>
                      <a:r>
                        <a:rPr lang="en-GB" sz="1200" b="0" i="0" u="none" strike="noStrike">
                          <a:solidFill>
                            <a:srgbClr val="000000"/>
                          </a:solidFill>
                          <a:effectLst/>
                          <a:latin typeface="Calibri"/>
                        </a:rPr>
                        <a:t>Sections of coastal paths completed</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Wingdings 3"/>
                          <a:ea typeface="+mn-ea"/>
                          <a:cs typeface="+mn-cs"/>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0037"/>
                    </a:solidFill>
                  </a:tcPr>
                </a:tc>
                <a:tc>
                  <a:txBody>
                    <a:bodyPr/>
                    <a:lstStyle/>
                    <a:p>
                      <a:pPr algn="ctr" fontAlgn="ctr"/>
                      <a:r>
                        <a:rPr lang="en-GB" sz="1200" b="0" i="0" u="none" strike="noStrike">
                          <a:solidFill>
                            <a:srgbClr val="000000"/>
                          </a:solidFill>
                          <a:effectLst/>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483683"/>
                  </a:ext>
                </a:extLst>
              </a:tr>
              <a:tr h="1042816">
                <a:tc>
                  <a:txBody>
                    <a:bodyPr/>
                    <a:lstStyle/>
                    <a:p>
                      <a:pPr lvl="0" algn="l">
                        <a:buNone/>
                      </a:pPr>
                      <a:endParaRPr lang="en-GB" sz="1200" b="0" i="0" u="none" strike="noStrike" noProof="0">
                        <a:solidFill>
                          <a:srgbClr val="000000"/>
                        </a:solidFill>
                        <a:effectLst/>
                      </a:endParaRPr>
                    </a:p>
                    <a:p>
                      <a:pPr lvl="0" algn="l">
                        <a:buNone/>
                      </a:pPr>
                      <a:r>
                        <a:rPr lang="en-GB" sz="1200" b="0" i="0" u="none" strike="noStrike" noProof="0">
                          <a:solidFill>
                            <a:srgbClr val="000000"/>
                          </a:solidFill>
                          <a:effectLst/>
                        </a:rPr>
                        <a:t>Number of properties where risk has been reduced as a result of Flood Management Schemes </a:t>
                      </a:r>
                    </a:p>
                    <a:p>
                      <a:pPr lvl="0" algn="l">
                        <a:buNone/>
                      </a:pPr>
                      <a:endParaRPr lang="en-US"/>
                    </a:p>
                  </a:txBody>
                  <a:tcPr marL="9524" marR="9524" marT="9524" marB="0" anchor="ctr">
                    <a:lnL w="0">
                      <a:no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marL="0" lvl="0" indent="0" algn="ctr">
                        <a:lnSpc>
                          <a:spcPct val="100000"/>
                        </a:lnSpc>
                        <a:buNone/>
                      </a:pPr>
                      <a:r>
                        <a:rPr lang="en-GB" sz="1400" b="1" i="0" u="none" strike="noStrike" kern="1200" cap="none" spc="0" normalizeH="0" baseline="0" noProof="0">
                          <a:ln>
                            <a:noFill/>
                          </a:ln>
                          <a:solidFill>
                            <a:srgbClr val="000000"/>
                          </a:solidFill>
                          <a:effectLst/>
                          <a:uLnTx/>
                          <a:uFillTx/>
                          <a:latin typeface="Wingdings 3"/>
                          <a:sym typeface="Wingdings 3" panose="05040102010807070707" pitchFamily="18" charset="2"/>
                        </a:rPr>
                        <a:t></a:t>
                      </a:r>
                      <a:endParaRPr lang="en-US" b="1"/>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rgbClr val="FFC000"/>
                    </a:solidFill>
                  </a:tcPr>
                </a:tc>
                <a:tc>
                  <a:txBody>
                    <a:bodyPr/>
                    <a:lstStyle/>
                    <a:p>
                      <a:pPr lvl="0" algn="ctr">
                        <a:buNone/>
                      </a:pPr>
                      <a:r>
                        <a:rPr lang="en-GB" sz="1200" b="0" i="0" u="none" strike="noStrike">
                          <a:solidFill>
                            <a:srgbClr val="000000"/>
                          </a:solidFill>
                          <a:effectLst/>
                          <a:latin typeface="Calibri"/>
                        </a:rPr>
                        <a:t>0</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GB" sz="1200" b="0" i="0" u="none" strike="noStrike">
                          <a:solidFill>
                            <a:schemeClr val="tx1"/>
                          </a:solidFill>
                          <a:effectLst/>
                          <a:latin typeface="Calibri"/>
                        </a:rPr>
                        <a:t>215</a:t>
                      </a:r>
                    </a:p>
                  </a:txBody>
                  <a:tcPr marL="9524" marR="9524" marT="9524" marB="0" anchor="ctr">
                    <a:lnL w="12700">
                      <a:solidFill>
                        <a:schemeClr val="tx1"/>
                      </a:solidFill>
                    </a:lnL>
                    <a:lnR w="0">
                      <a:noFill/>
                    </a:lnR>
                    <a:lnT w="12700">
                      <a:solidFill>
                        <a:schemeClr val="tx1"/>
                      </a:solidFill>
                    </a:lnT>
                    <a:lnB w="12700">
                      <a:solidFill>
                        <a:schemeClr val="tx1"/>
                      </a:solidFill>
                    </a:lnB>
                    <a:lnTlToBr w="0">
                      <a:noFill/>
                    </a:lnTlToBr>
                    <a:lnBlToTr w="0">
                      <a:noFill/>
                    </a:lnBlToTr>
                  </a:tcPr>
                </a:tc>
                <a:extLst>
                  <a:ext uri="{0D108BD9-81ED-4DB2-BD59-A6C34878D82A}">
                    <a16:rowId xmlns:a16="http://schemas.microsoft.com/office/drawing/2014/main" val="3275159001"/>
                  </a:ext>
                </a:extLst>
              </a:tr>
            </a:tbl>
          </a:graphicData>
        </a:graphic>
      </p:graphicFrame>
      <p:sp>
        <p:nvSpPr>
          <p:cNvPr id="10" name="Rectangle: Rounded Corners 9">
            <a:extLst>
              <a:ext uri="{FF2B5EF4-FFF2-40B4-BE49-F238E27FC236}">
                <a16:creationId xmlns:a16="http://schemas.microsoft.com/office/drawing/2014/main" id="{31BB916B-E8A2-76F4-FA73-15C46DB958B7}"/>
              </a:ext>
            </a:extLst>
          </p:cNvPr>
          <p:cNvSpPr/>
          <p:nvPr/>
        </p:nvSpPr>
        <p:spPr>
          <a:xfrm>
            <a:off x="6611534" y="3306456"/>
            <a:ext cx="5529960" cy="2893383"/>
          </a:xfrm>
          <a:prstGeom prst="roundRect">
            <a:avLst>
              <a:gd name="adj" fmla="val 2384"/>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7">
            <a:extLst>
              <a:ext uri="{FF2B5EF4-FFF2-40B4-BE49-F238E27FC236}">
                <a16:creationId xmlns:a16="http://schemas.microsoft.com/office/drawing/2014/main" id="{8538FFDD-3DB5-092A-102B-513A35028A03}"/>
              </a:ext>
            </a:extLst>
          </p:cNvPr>
          <p:cNvSpPr txBox="1">
            <a:spLocks/>
          </p:cNvSpPr>
          <p:nvPr/>
        </p:nvSpPr>
        <p:spPr>
          <a:xfrm>
            <a:off x="6682410" y="3380525"/>
            <a:ext cx="5388208" cy="27452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0"/>
              </a:spcAft>
            </a:pPr>
            <a:r>
              <a:rPr lang="en-GB" sz="1400"/>
              <a:t>Retrofit in low-income households:</a:t>
            </a:r>
            <a:r>
              <a:rPr lang="en-GB" sz="1400">
                <a:ea typeface="+mn-lt"/>
                <a:cs typeface="+mn-lt"/>
              </a:rPr>
              <a:t> </a:t>
            </a:r>
            <a:r>
              <a:rPr lang="en-GB" sz="1200" b="0">
                <a:ea typeface="+mn-lt"/>
                <a:cs typeface="+mn-lt"/>
              </a:rPr>
              <a:t>The SHDF (Sustainable Housing Decarbonisation Fund) has now retrofitted 253 homes to an EPC rating of 'C'.  This is 46% towards the target of 547 (with a new deadline of 31 Dec 23).</a:t>
            </a:r>
            <a:r>
              <a:rPr lang="en-GB" sz="1200">
                <a:cs typeface="Calibri"/>
              </a:rPr>
              <a:t> </a:t>
            </a:r>
            <a:r>
              <a:rPr lang="en-GB" sz="1200" b="0">
                <a:cs typeface="Calibri"/>
              </a:rPr>
              <a:t>The</a:t>
            </a:r>
            <a:r>
              <a:rPr lang="en-GB" sz="1200">
                <a:cs typeface="Calibri"/>
              </a:rPr>
              <a:t> </a:t>
            </a:r>
            <a:r>
              <a:rPr lang="en-GB" sz="1200" b="0">
                <a:ea typeface="+mn-lt"/>
                <a:cs typeface="+mn-lt"/>
              </a:rPr>
              <a:t>Home Upgrade Grant Phase 2 (HUG2)</a:t>
            </a:r>
            <a:r>
              <a:rPr lang="en-GB" sz="1200">
                <a:cs typeface="Calibri"/>
              </a:rPr>
              <a:t> </a:t>
            </a:r>
            <a:r>
              <a:rPr lang="en-GB" sz="1200" b="0">
                <a:ea typeface="+mn-lt"/>
                <a:cs typeface="+mn-lt"/>
              </a:rPr>
              <a:t>Programme budgets have unfortunately been significantly reduced at the request of the government. </a:t>
            </a:r>
            <a:endParaRPr lang="en-GB" sz="1200">
              <a:cs typeface="Calibri"/>
            </a:endParaRPr>
          </a:p>
          <a:p>
            <a:pPr algn="just">
              <a:spcBef>
                <a:spcPts val="0"/>
              </a:spcBef>
              <a:spcAft>
                <a:spcPts val="0"/>
              </a:spcAft>
            </a:pPr>
            <a:endParaRPr lang="en-GB" sz="1050">
              <a:ea typeface="+mn-lt"/>
              <a:cs typeface="+mn-lt"/>
            </a:endParaRPr>
          </a:p>
          <a:p>
            <a:pPr algn="just">
              <a:spcBef>
                <a:spcPts val="0"/>
              </a:spcBef>
              <a:spcAft>
                <a:spcPts val="0"/>
              </a:spcAft>
            </a:pPr>
            <a:r>
              <a:rPr lang="en-GB" sz="1400"/>
              <a:t>Coastal Paths:</a:t>
            </a:r>
            <a:r>
              <a:rPr lang="en-GB" sz="1400">
                <a:ea typeface="+mn-lt"/>
                <a:cs typeface="+mn-lt"/>
              </a:rPr>
              <a:t> </a:t>
            </a:r>
            <a:r>
              <a:rPr lang="en-GB" sz="1200" b="0">
                <a:ea typeface="Calibri"/>
                <a:cs typeface="Calibri"/>
              </a:rPr>
              <a:t>We are still waiting for approval from the Secretary of State for the two 'part approved' stretches (Harwich to Shotley Gate and </a:t>
            </a:r>
            <a:r>
              <a:rPr lang="en-GB" sz="1200" b="0" err="1">
                <a:ea typeface="Calibri"/>
                <a:cs typeface="Calibri"/>
              </a:rPr>
              <a:t>Wallasea</a:t>
            </a:r>
            <a:r>
              <a:rPr lang="en-GB" sz="1200" b="0">
                <a:ea typeface="Calibri"/>
                <a:cs typeface="Calibri"/>
              </a:rPr>
              <a:t> Island to Burnham).  Furthermore, Natural England are still to finalise their report for </a:t>
            </a:r>
            <a:r>
              <a:rPr lang="en-GB" sz="1200" b="0" err="1">
                <a:ea typeface="Calibri"/>
                <a:cs typeface="Calibri"/>
              </a:rPr>
              <a:t>Mersea</a:t>
            </a:r>
            <a:r>
              <a:rPr lang="en-GB" sz="1200" b="0">
                <a:ea typeface="Calibri"/>
                <a:cs typeface="Calibri"/>
              </a:rPr>
              <a:t> Island in order that it can be submitted to the Secretary of State for approval.</a:t>
            </a:r>
            <a:endParaRPr lang="en-GB" sz="1200">
              <a:ea typeface="Calibri"/>
              <a:cs typeface="Calibri"/>
            </a:endParaRPr>
          </a:p>
          <a:p>
            <a:pPr>
              <a:spcBef>
                <a:spcPts val="0"/>
              </a:spcBef>
              <a:spcAft>
                <a:spcPts val="0"/>
              </a:spcAft>
            </a:pPr>
            <a:r>
              <a:rPr lang="en-GB" sz="1200" b="0">
                <a:ea typeface="Calibri"/>
                <a:cs typeface="Calibri"/>
              </a:rPr>
              <a:t>Funding has now been secured for the open stretches for last year's maintenance, and costs have been reimbursed for the initial work. We are currently waiting to hear about our application for this year's maintenance on those stretches.</a:t>
            </a:r>
            <a:endParaRPr lang="en-GB" sz="1200">
              <a:ea typeface="Calibri"/>
              <a:cs typeface="Calibri"/>
            </a:endParaRPr>
          </a:p>
          <a:p>
            <a:pPr>
              <a:spcBef>
                <a:spcPts val="0"/>
              </a:spcBef>
              <a:spcAft>
                <a:spcPts val="0"/>
              </a:spcAft>
            </a:pPr>
            <a:r>
              <a:rPr lang="en-GB" sz="1200" b="0">
                <a:ea typeface="Calibri"/>
                <a:cs typeface="Calibri"/>
              </a:rPr>
              <a:t>Whilst approval has been granted for the route north of </a:t>
            </a:r>
            <a:r>
              <a:rPr lang="en-GB" sz="1200" b="0" err="1">
                <a:ea typeface="Calibri"/>
                <a:cs typeface="Calibri"/>
              </a:rPr>
              <a:t>Salcott</a:t>
            </a:r>
            <a:r>
              <a:rPr lang="en-GB" sz="1200" b="0">
                <a:ea typeface="Calibri"/>
                <a:cs typeface="Calibri"/>
              </a:rPr>
              <a:t>, the path itself is being revisited to ensure that all the local arrangements are intact.</a:t>
            </a:r>
            <a:endParaRPr lang="en-GB" sz="1200">
              <a:ea typeface="Calibri"/>
              <a:cs typeface="Calibri"/>
            </a:endParaRPr>
          </a:p>
          <a:p>
            <a:pPr algn="just">
              <a:spcBef>
                <a:spcPts val="0"/>
              </a:spcBef>
              <a:spcAft>
                <a:spcPts val="0"/>
              </a:spcAft>
            </a:pPr>
            <a:endParaRPr lang="en-GB" sz="1050">
              <a:ea typeface="Calibri"/>
              <a:cs typeface="Calibri"/>
            </a:endParaRPr>
          </a:p>
          <a:p>
            <a:pPr algn="just">
              <a:spcBef>
                <a:spcPts val="0"/>
              </a:spcBef>
              <a:spcAft>
                <a:spcPts val="0"/>
              </a:spcAft>
            </a:pPr>
            <a:endParaRPr lang="en-GB" sz="1000" b="0">
              <a:ea typeface="Calibri"/>
              <a:cs typeface="Calibri"/>
            </a:endParaRPr>
          </a:p>
          <a:p>
            <a:pPr algn="just"/>
            <a:endParaRPr lang="en-GB"/>
          </a:p>
          <a:p>
            <a:pPr algn="just"/>
            <a:endParaRPr lang="en-GB"/>
          </a:p>
          <a:p>
            <a:pPr algn="just"/>
            <a:endParaRPr lang="en-GB">
              <a:ea typeface="Calibri"/>
              <a:cs typeface="Calibri"/>
            </a:endParaRPr>
          </a:p>
          <a:p>
            <a:pPr algn="just">
              <a:spcBef>
                <a:spcPts val="0"/>
              </a:spcBef>
              <a:spcAft>
                <a:spcPts val="0"/>
              </a:spcAft>
            </a:pPr>
            <a:endParaRPr lang="en-GB" sz="1050" b="0">
              <a:ea typeface="Calibri"/>
              <a:cs typeface="Calibri"/>
            </a:endParaRPr>
          </a:p>
          <a:p>
            <a:pPr algn="just">
              <a:spcBef>
                <a:spcPts val="0"/>
              </a:spcBef>
              <a:spcAft>
                <a:spcPts val="0"/>
              </a:spcAft>
            </a:pPr>
            <a:endParaRPr lang="en-GB" sz="1400" b="0">
              <a:ea typeface="Calibri"/>
              <a:cs typeface="Calibri"/>
            </a:endParaRPr>
          </a:p>
          <a:p>
            <a:pPr>
              <a:spcBef>
                <a:spcPts val="0"/>
              </a:spcBef>
              <a:spcAft>
                <a:spcPts val="600"/>
              </a:spcAft>
            </a:pPr>
            <a:endParaRPr lang="en-GB" sz="9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6" name="Rectangle: Rounded Corners 5">
            <a:extLst>
              <a:ext uri="{FF2B5EF4-FFF2-40B4-BE49-F238E27FC236}">
                <a16:creationId xmlns:a16="http://schemas.microsoft.com/office/drawing/2014/main" id="{832B653A-1B30-01B8-1F4A-3CD24A3488D8}"/>
              </a:ext>
            </a:extLst>
          </p:cNvPr>
          <p:cNvSpPr/>
          <p:nvPr/>
        </p:nvSpPr>
        <p:spPr>
          <a:xfrm>
            <a:off x="6627029" y="1957491"/>
            <a:ext cx="5529960" cy="1256226"/>
          </a:xfrm>
          <a:prstGeom prst="roundRect">
            <a:avLst>
              <a:gd name="adj" fmla="val 2802"/>
            </a:avLst>
          </a:prstGeom>
          <a:solidFill>
            <a:schemeClr val="accent3">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237FB6-FA31-19FD-B948-42272935F500}"/>
              </a:ext>
            </a:extLst>
          </p:cNvPr>
          <p:cNvSpPr txBox="1"/>
          <p:nvPr/>
        </p:nvSpPr>
        <p:spPr>
          <a:xfrm>
            <a:off x="6692722" y="1970651"/>
            <a:ext cx="5383052" cy="113877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GB" sz="1400" b="1">
                <a:ea typeface="Calibri"/>
                <a:cs typeface="Calibri"/>
              </a:rPr>
              <a:t>Flood Management: </a:t>
            </a:r>
            <a:r>
              <a:rPr lang="en-GB" sz="1200">
                <a:ea typeface="+mn-lt"/>
                <a:cs typeface="+mn-lt"/>
              </a:rPr>
              <a:t>There are 8 Priority Projects scheduled for 2023/24, providing a reduced surface water flood risk to at least 215 properties.  Four schemes are already in construction, and all eight are expected to be achieved by Mar 24.  The estimated cost of delivery exceeds the capital programme budget of £4m. The difference will need to be made up of external grants or efficiency savings.  In this reporting period £441,500 has been received in grant funding.</a:t>
            </a:r>
            <a:endParaRPr lang="en-GB" sz="1200" b="1">
              <a:ea typeface="Calibri"/>
              <a:cs typeface="Calibri"/>
            </a:endParaRPr>
          </a:p>
        </p:txBody>
      </p:sp>
    </p:spTree>
    <p:extLst>
      <p:ext uri="{BB962C8B-B14F-4D97-AF65-F5344CB8AC3E}">
        <p14:creationId xmlns:p14="http://schemas.microsoft.com/office/powerpoint/2010/main" val="36967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91D2B8-0BD6-DA82-DCD4-A0EF9001DB9F}"/>
              </a:ext>
            </a:extLst>
          </p:cNvPr>
          <p:cNvSpPr/>
          <p:nvPr/>
        </p:nvSpPr>
        <p:spPr>
          <a:xfrm>
            <a:off x="6565850" y="851123"/>
            <a:ext cx="5566162" cy="1865183"/>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729D4D"/>
          </a:solidFill>
        </p:spPr>
        <p:txBody>
          <a:bodyPr/>
          <a:lstStyle/>
          <a:p>
            <a:pPr algn="ctr"/>
            <a:r>
              <a:rPr lang="en-GB" sz="2400">
                <a:solidFill>
                  <a:schemeClr val="bg1"/>
                </a:solidFill>
              </a:rPr>
              <a:t>High Quality Environment</a:t>
            </a:r>
          </a:p>
        </p:txBody>
      </p:sp>
      <p:sp>
        <p:nvSpPr>
          <p:cNvPr id="8" name="Content Placeholder 7">
            <a:extLst>
              <a:ext uri="{FF2B5EF4-FFF2-40B4-BE49-F238E27FC236}">
                <a16:creationId xmlns:a16="http://schemas.microsoft.com/office/drawing/2014/main" id="{D4C02711-E1B7-7756-EE0D-C8E177BA0476}"/>
              </a:ext>
            </a:extLst>
          </p:cNvPr>
          <p:cNvSpPr>
            <a:spLocks noGrp="1"/>
          </p:cNvSpPr>
          <p:nvPr>
            <p:ph sz="half" idx="1"/>
          </p:nvPr>
        </p:nvSpPr>
        <p:spPr>
          <a:xfrm>
            <a:off x="6657405" y="952442"/>
            <a:ext cx="5383052" cy="1673534"/>
          </a:xfrm>
        </p:spPr>
        <p:txBody>
          <a:bodyPr vert="horz" lIns="0" tIns="0" rIns="0" bIns="0" rtlCol="0" anchor="t">
            <a:noAutofit/>
          </a:bodyPr>
          <a:lstStyle/>
          <a:p>
            <a:pPr algn="l" rtl="0" fontAlgn="base">
              <a:spcBef>
                <a:spcPts val="0"/>
              </a:spcBef>
              <a:spcAft>
                <a:spcPts val="0"/>
              </a:spcAft>
            </a:pPr>
            <a:r>
              <a:rPr lang="en-GB" sz="1200" b="1" i="0" u="none" strike="noStrike">
                <a:solidFill>
                  <a:srgbClr val="000000"/>
                </a:solidFill>
                <a:effectLst/>
              </a:rPr>
              <a:t>CDP Rating: </a:t>
            </a:r>
            <a:r>
              <a:rPr lang="en-GB" sz="1100" b="0" i="0" u="none" strike="noStrike">
                <a:solidFill>
                  <a:srgbClr val="000000"/>
                </a:solidFill>
                <a:effectLst/>
              </a:rPr>
              <a:t>Essex has been rated as one of the best places in the world when it comes to tackling global warming.</a:t>
            </a:r>
            <a:r>
              <a:rPr lang="en-US" sz="1100" b="0" i="0">
                <a:solidFill>
                  <a:srgbClr val="000000"/>
                </a:solidFill>
                <a:effectLst/>
              </a:rPr>
              <a:t>​</a:t>
            </a:r>
          </a:p>
          <a:p>
            <a:pPr algn="l" rtl="0" fontAlgn="base">
              <a:spcBef>
                <a:spcPts val="0"/>
              </a:spcBef>
              <a:spcAft>
                <a:spcPts val="0"/>
              </a:spcAft>
            </a:pPr>
            <a:r>
              <a:rPr lang="en-GB" sz="1100" b="0" i="0" u="none" strike="noStrike">
                <a:solidFill>
                  <a:srgbClr val="000000"/>
                </a:solidFill>
                <a:effectLst/>
              </a:rPr>
              <a:t>Top marks have been given to Essex County Council for its work on climate action by being awarded an ‘A-Rating’ by CDP, formerly known as the Carbon Disclosure Project.</a:t>
            </a:r>
            <a:r>
              <a:rPr lang="en-US" sz="1100" b="0" i="0">
                <a:solidFill>
                  <a:srgbClr val="000000"/>
                </a:solidFill>
                <a:effectLst/>
              </a:rPr>
              <a:t>​</a:t>
            </a:r>
          </a:p>
          <a:p>
            <a:pPr algn="l" rtl="0" fontAlgn="base">
              <a:spcBef>
                <a:spcPts val="0"/>
              </a:spcBef>
              <a:spcAft>
                <a:spcPts val="0"/>
              </a:spcAft>
            </a:pPr>
            <a:r>
              <a:rPr lang="en-GB" sz="1100" b="0" i="0" u="none" strike="noStrike">
                <a:solidFill>
                  <a:srgbClr val="000000"/>
                </a:solidFill>
                <a:effectLst/>
              </a:rPr>
              <a:t>The environmental impact organisation, CDP, has recognised Essex as one of only 122 locations across the globe taking bold leadership on environmental action and transparency, despite the pressures of a challenging global economic situation.</a:t>
            </a:r>
            <a:r>
              <a:rPr lang="en-US" sz="1100" b="0" i="0">
                <a:solidFill>
                  <a:srgbClr val="000000"/>
                </a:solidFill>
                <a:effectLst/>
              </a:rPr>
              <a:t>​</a:t>
            </a:r>
          </a:p>
          <a:p>
            <a:pPr algn="l" rtl="0" fontAlgn="base">
              <a:spcBef>
                <a:spcPts val="0"/>
              </a:spcBef>
              <a:spcAft>
                <a:spcPts val="0"/>
              </a:spcAft>
            </a:pPr>
            <a:r>
              <a:rPr lang="en-GB" sz="1100" b="0" i="0" u="none" strike="noStrike">
                <a:solidFill>
                  <a:srgbClr val="000000"/>
                </a:solidFill>
                <a:effectLst/>
              </a:rPr>
              <a:t>One of 19 UK local authority areas, Essex is the only county council in the UK to be awarded an A rating this year.</a:t>
            </a:r>
            <a:endParaRPr lang="en-US" sz="1100" b="0" i="0">
              <a:solidFill>
                <a:srgbClr val="000000"/>
              </a:solidFill>
              <a:effectLst/>
            </a:endParaRPr>
          </a:p>
          <a:p>
            <a:pPr algn="just"/>
            <a:endParaRPr lang="en-GB" sz="1100">
              <a:ea typeface="Calibri"/>
              <a:cs typeface="Calibri"/>
            </a:endParaRPr>
          </a:p>
          <a:p>
            <a:pPr algn="just"/>
            <a:endParaRPr lang="en-GB" sz="1100">
              <a:ea typeface="Calibri"/>
              <a:cs typeface="Calibri"/>
            </a:endParaRPr>
          </a:p>
          <a:p>
            <a:pPr algn="just"/>
            <a:endParaRPr lang="en-GB" sz="1100">
              <a:ea typeface="Calibri"/>
              <a:cs typeface="Calibri"/>
            </a:endParaRPr>
          </a:p>
          <a:p>
            <a:pPr algn="just">
              <a:spcBef>
                <a:spcPts val="0"/>
              </a:spcBef>
              <a:spcAft>
                <a:spcPts val="0"/>
              </a:spcAft>
            </a:pPr>
            <a:endParaRPr lang="en-GB" sz="1100" b="0">
              <a:ea typeface="Calibri"/>
              <a:cs typeface="Calibri"/>
            </a:endParaRPr>
          </a:p>
          <a:p>
            <a:pPr algn="just">
              <a:spcBef>
                <a:spcPts val="0"/>
              </a:spcBef>
              <a:spcAft>
                <a:spcPts val="0"/>
              </a:spcAft>
            </a:pPr>
            <a:endParaRPr lang="en-GB" sz="1100" b="0">
              <a:ea typeface="Calibri"/>
              <a:cs typeface="Calibri"/>
            </a:endParaRPr>
          </a:p>
          <a:p>
            <a:pPr>
              <a:spcBef>
                <a:spcPts val="0"/>
              </a:spcBef>
              <a:spcAft>
                <a:spcPts val="600"/>
              </a:spcAft>
            </a:pPr>
            <a:endParaRPr lang="en-GB" sz="11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9" name="Content Placeholder 2">
            <a:extLst>
              <a:ext uri="{FF2B5EF4-FFF2-40B4-BE49-F238E27FC236}">
                <a16:creationId xmlns:a16="http://schemas.microsoft.com/office/drawing/2014/main" id="{BD1DC671-73FE-FE4C-1D5D-0B6BDD09ED62}"/>
              </a:ext>
            </a:extLst>
          </p:cNvPr>
          <p:cNvSpPr txBox="1">
            <a:spLocks/>
          </p:cNvSpPr>
          <p:nvPr/>
        </p:nvSpPr>
        <p:spPr>
          <a:xfrm>
            <a:off x="906733" y="6587283"/>
            <a:ext cx="5529960"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graphicFrame>
        <p:nvGraphicFramePr>
          <p:cNvPr id="2" name="Table 6">
            <a:extLst>
              <a:ext uri="{FF2B5EF4-FFF2-40B4-BE49-F238E27FC236}">
                <a16:creationId xmlns:a16="http://schemas.microsoft.com/office/drawing/2014/main" id="{AE2AA28A-434D-D0C9-B64D-AA3ACF2F3989}"/>
              </a:ext>
            </a:extLst>
          </p:cNvPr>
          <p:cNvGraphicFramePr>
            <a:graphicFrameLocks noGrp="1"/>
          </p:cNvGraphicFramePr>
          <p:nvPr>
            <p:extLst>
              <p:ext uri="{D42A27DB-BD31-4B8C-83A1-F6EECF244321}">
                <p14:modId xmlns:p14="http://schemas.microsoft.com/office/powerpoint/2010/main" val="1491834694"/>
              </p:ext>
            </p:extLst>
          </p:nvPr>
        </p:nvGraphicFramePr>
        <p:xfrm>
          <a:off x="883566" y="1357308"/>
          <a:ext cx="5576293" cy="2300804"/>
        </p:xfrm>
        <a:graphic>
          <a:graphicData uri="http://schemas.openxmlformats.org/drawingml/2006/table">
            <a:tbl>
              <a:tblPr firstRow="1" bandRow="1">
                <a:tableStyleId>{5940675A-B579-460E-94D1-54222C63F5DA}</a:tableStyleId>
              </a:tblPr>
              <a:tblGrid>
                <a:gridCol w="2287450">
                  <a:extLst>
                    <a:ext uri="{9D8B030D-6E8A-4147-A177-3AD203B41FA5}">
                      <a16:colId xmlns:a16="http://schemas.microsoft.com/office/drawing/2014/main" val="4034003538"/>
                    </a:ext>
                  </a:extLst>
                </a:gridCol>
                <a:gridCol w="652558">
                  <a:extLst>
                    <a:ext uri="{9D8B030D-6E8A-4147-A177-3AD203B41FA5}">
                      <a16:colId xmlns:a16="http://schemas.microsoft.com/office/drawing/2014/main" val="2657282632"/>
                    </a:ext>
                  </a:extLst>
                </a:gridCol>
                <a:gridCol w="1445131">
                  <a:extLst>
                    <a:ext uri="{9D8B030D-6E8A-4147-A177-3AD203B41FA5}">
                      <a16:colId xmlns:a16="http://schemas.microsoft.com/office/drawing/2014/main" val="231473195"/>
                    </a:ext>
                  </a:extLst>
                </a:gridCol>
                <a:gridCol w="1191154">
                  <a:extLst>
                    <a:ext uri="{9D8B030D-6E8A-4147-A177-3AD203B41FA5}">
                      <a16:colId xmlns:a16="http://schemas.microsoft.com/office/drawing/2014/main" val="4213819942"/>
                    </a:ext>
                  </a:extLst>
                </a:gridCol>
              </a:tblGrid>
              <a:tr h="45541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1226304">
                <a:tc>
                  <a:txBody>
                    <a:bodyPr/>
                    <a:lstStyle/>
                    <a:p>
                      <a:pPr algn="l" fontAlgn="ctr"/>
                      <a:r>
                        <a:rPr lang="en-GB" sz="1200" b="0" i="0" u="none" strike="noStrike">
                          <a:solidFill>
                            <a:srgbClr val="000000"/>
                          </a:solidFill>
                          <a:effectLst/>
                          <a:latin typeface="Calibri"/>
                        </a:rPr>
                        <a:t>ECC rating for CDP ( Carbon Disclosure Project) </a:t>
                      </a: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endParaRPr lang="en-GB" sz="14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1" i="0" u="none" strike="noStrike">
                          <a:solidFill>
                            <a:srgbClr val="000000"/>
                          </a:solidFill>
                          <a:effectLst/>
                          <a:latin typeface="Calibri"/>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B</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619083">
                <a:tc>
                  <a:txBody>
                    <a:bodyPr/>
                    <a:lstStyle/>
                    <a:p>
                      <a:pPr lvl="0" algn="l">
                        <a:buNone/>
                      </a:pPr>
                      <a:r>
                        <a:rPr lang="en-GB" sz="1200" b="0" i="0" u="none" strike="noStrike" noProof="0">
                          <a:solidFill>
                            <a:srgbClr val="000000"/>
                          </a:solidFill>
                          <a:effectLst/>
                        </a:rPr>
                        <a:t>Number of trees planted from Essex Forest Initiative </a:t>
                      </a:r>
                      <a:endParaRPr lang="en-US"/>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Wingdings 3"/>
                        <a:ea typeface="+mn-ea"/>
                        <a:cs typeface="+mn-cs"/>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GB" sz="1200" b="0" i="0" u="none" strike="noStrike">
                          <a:solidFill>
                            <a:srgbClr val="000000"/>
                          </a:solidFill>
                          <a:effectLst/>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100,000</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0483683"/>
                  </a:ext>
                </a:extLst>
              </a:tr>
            </a:tbl>
          </a:graphicData>
        </a:graphic>
      </p:graphicFrame>
      <p:sp>
        <p:nvSpPr>
          <p:cNvPr id="11" name="Content Placeholder 7">
            <a:extLst>
              <a:ext uri="{FF2B5EF4-FFF2-40B4-BE49-F238E27FC236}">
                <a16:creationId xmlns:a16="http://schemas.microsoft.com/office/drawing/2014/main" id="{8538FFDD-3DB5-092A-102B-513A35028A03}"/>
              </a:ext>
            </a:extLst>
          </p:cNvPr>
          <p:cNvSpPr txBox="1">
            <a:spLocks/>
          </p:cNvSpPr>
          <p:nvPr/>
        </p:nvSpPr>
        <p:spPr>
          <a:xfrm>
            <a:off x="861159" y="4073217"/>
            <a:ext cx="6963241" cy="2745244"/>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0"/>
              </a:spcAft>
            </a:pPr>
            <a:endParaRPr lang="en-GB" sz="1200" b="0">
              <a:ea typeface="Calibri"/>
              <a:cs typeface="Calibri"/>
            </a:endParaRPr>
          </a:p>
          <a:p>
            <a:pPr algn="just">
              <a:spcBef>
                <a:spcPts val="0"/>
              </a:spcBef>
              <a:spcAft>
                <a:spcPts val="0"/>
              </a:spcAft>
            </a:pPr>
            <a:endParaRPr lang="en-GB" sz="1050">
              <a:ea typeface="Calibri"/>
              <a:cs typeface="Calibri"/>
            </a:endParaRPr>
          </a:p>
          <a:p>
            <a:pPr algn="just">
              <a:spcBef>
                <a:spcPts val="0"/>
              </a:spcBef>
              <a:spcAft>
                <a:spcPts val="0"/>
              </a:spcAft>
            </a:pPr>
            <a:endParaRPr lang="en-GB" sz="1000" b="0">
              <a:ea typeface="Calibri"/>
              <a:cs typeface="Calibri"/>
            </a:endParaRPr>
          </a:p>
          <a:p>
            <a:pPr algn="just"/>
            <a:endParaRPr lang="en-GB"/>
          </a:p>
          <a:p>
            <a:pPr algn="just"/>
            <a:endParaRPr lang="en-GB"/>
          </a:p>
          <a:p>
            <a:pPr algn="just"/>
            <a:endParaRPr lang="en-GB">
              <a:ea typeface="Calibri"/>
              <a:cs typeface="Calibri"/>
            </a:endParaRPr>
          </a:p>
          <a:p>
            <a:pPr algn="just">
              <a:spcBef>
                <a:spcPts val="0"/>
              </a:spcBef>
              <a:spcAft>
                <a:spcPts val="0"/>
              </a:spcAft>
            </a:pPr>
            <a:endParaRPr lang="en-GB" sz="1050" b="0">
              <a:ea typeface="Calibri"/>
              <a:cs typeface="Calibri"/>
            </a:endParaRPr>
          </a:p>
          <a:p>
            <a:pPr algn="just">
              <a:spcBef>
                <a:spcPts val="0"/>
              </a:spcBef>
              <a:spcAft>
                <a:spcPts val="0"/>
              </a:spcAft>
            </a:pPr>
            <a:endParaRPr lang="en-GB" sz="1400" b="0">
              <a:ea typeface="Calibri"/>
              <a:cs typeface="Calibri"/>
            </a:endParaRPr>
          </a:p>
          <a:p>
            <a:pPr>
              <a:spcBef>
                <a:spcPts val="0"/>
              </a:spcBef>
              <a:spcAft>
                <a:spcPts val="600"/>
              </a:spcAft>
            </a:pPr>
            <a:endParaRPr lang="en-GB" sz="900" b="0">
              <a:ea typeface="Calibri"/>
              <a:cs typeface="Calibri"/>
            </a:endParaRPr>
          </a:p>
          <a:p>
            <a:pPr>
              <a:spcBef>
                <a:spcPts val="0"/>
              </a:spcBef>
              <a:spcAft>
                <a:spcPts val="600"/>
              </a:spcAft>
            </a:pPr>
            <a:endParaRPr lang="en-GB" sz="1100" b="0">
              <a:ea typeface="Calibri"/>
              <a:cs typeface="Calibri"/>
            </a:endParaRPr>
          </a:p>
          <a:p>
            <a:endParaRPr lang="en-GB">
              <a:ea typeface="Calibri"/>
              <a:cs typeface="Calibri"/>
            </a:endParaRPr>
          </a:p>
        </p:txBody>
      </p:sp>
      <p:sp>
        <p:nvSpPr>
          <p:cNvPr id="3" name="Rectangle: Rounded Corners 2">
            <a:extLst>
              <a:ext uri="{FF2B5EF4-FFF2-40B4-BE49-F238E27FC236}">
                <a16:creationId xmlns:a16="http://schemas.microsoft.com/office/drawing/2014/main" id="{9AF4233F-D871-B4A1-350B-B3098336D237}"/>
              </a:ext>
            </a:extLst>
          </p:cNvPr>
          <p:cNvSpPr/>
          <p:nvPr/>
        </p:nvSpPr>
        <p:spPr>
          <a:xfrm>
            <a:off x="6565850" y="2830306"/>
            <a:ext cx="5566162" cy="3525670"/>
          </a:xfrm>
          <a:prstGeom prst="roundRect">
            <a:avLst>
              <a:gd name="adj" fmla="val 2998"/>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BB44183-98A4-8F93-1D88-69906DA1A08A}"/>
              </a:ext>
            </a:extLst>
          </p:cNvPr>
          <p:cNvSpPr txBox="1"/>
          <p:nvPr/>
        </p:nvSpPr>
        <p:spPr>
          <a:xfrm>
            <a:off x="6657405" y="2875295"/>
            <a:ext cx="5383052" cy="3326049"/>
          </a:xfrm>
          <a:prstGeom prst="rect">
            <a:avLst/>
          </a:prstGeom>
          <a:noFill/>
        </p:spPr>
        <p:txBody>
          <a:bodyPr wrap="square" lIns="0" tIns="0" rIns="0" bIns="0" rtlCol="0">
            <a:noAutofit/>
          </a:bodyPr>
          <a:lstStyle/>
          <a:p>
            <a:pPr>
              <a:spcBef>
                <a:spcPts val="0"/>
              </a:spcBef>
              <a:spcAft>
                <a:spcPts val="0"/>
              </a:spcAft>
            </a:pPr>
            <a:r>
              <a:rPr lang="en-GB" sz="1400" b="1">
                <a:ea typeface="Calibri"/>
                <a:cs typeface="Calibri"/>
              </a:rPr>
              <a:t>Trees: </a:t>
            </a:r>
            <a:r>
              <a:rPr lang="en-GB" sz="1150" b="0">
                <a:ea typeface="Calibri"/>
                <a:cs typeface="Calibri"/>
              </a:rPr>
              <a:t>In 2022/23, the target of 75,000 trees was significantly exceeded, with an estimated total of 100,600 trees being planted throughout Essex.  The target of 100,000 (40 hectares) in 2023/24 is expected to be achieved; however, the planting season does not start until November, so the progress indicators will show 0 for the early part of the Financial Year.  These plantings contribute to achieving our targets for Natural Infrastructure  </a:t>
            </a:r>
          </a:p>
          <a:p>
            <a:pPr>
              <a:spcBef>
                <a:spcPts val="0"/>
              </a:spcBef>
              <a:spcAft>
                <a:spcPts val="0"/>
              </a:spcAft>
            </a:pPr>
            <a:endParaRPr lang="en-GB" sz="1150" b="0">
              <a:ea typeface="Calibri"/>
              <a:cs typeface="Calibri"/>
            </a:endParaRPr>
          </a:p>
          <a:p>
            <a:pPr algn="l">
              <a:spcBef>
                <a:spcPts val="0"/>
              </a:spcBef>
              <a:spcAft>
                <a:spcPts val="0"/>
              </a:spcAft>
            </a:pPr>
            <a:r>
              <a:rPr lang="en-GB" sz="1150" b="0" i="0" u="sng">
                <a:effectLst/>
              </a:rPr>
              <a:t>External funding has been secured, as follows:</a:t>
            </a:r>
          </a:p>
          <a:p>
            <a:pPr marL="171450" indent="-171450" algn="l">
              <a:spcBef>
                <a:spcPts val="0"/>
              </a:spcBef>
              <a:spcAft>
                <a:spcPts val="0"/>
              </a:spcAft>
              <a:buFont typeface="Arial" panose="020B0604020202020204" pitchFamily="34" charset="0"/>
              <a:buChar char="•"/>
            </a:pPr>
            <a:r>
              <a:rPr lang="en-GB" sz="1150" b="0" i="0">
                <a:effectLst/>
              </a:rPr>
              <a:t>Up to </a:t>
            </a:r>
            <a:r>
              <a:rPr lang="en-GB" sz="1150" b="1" i="0">
                <a:effectLst/>
              </a:rPr>
              <a:t>£2.1m</a:t>
            </a:r>
            <a:r>
              <a:rPr lang="en-GB" sz="1150" b="0" i="0">
                <a:effectLst/>
              </a:rPr>
              <a:t> over 3 years from the Urban Tree Challenge Fund (Forestry Commission)</a:t>
            </a:r>
          </a:p>
          <a:p>
            <a:pPr marL="171450" indent="-171450" algn="l">
              <a:spcBef>
                <a:spcPts val="0"/>
              </a:spcBef>
              <a:spcAft>
                <a:spcPts val="0"/>
              </a:spcAft>
              <a:buFont typeface="Arial" panose="020B0604020202020204" pitchFamily="34" charset="0"/>
              <a:buChar char="•"/>
            </a:pPr>
            <a:r>
              <a:rPr lang="en-GB" sz="1150" b="0" i="0">
                <a:effectLst/>
              </a:rPr>
              <a:t>Up to </a:t>
            </a:r>
            <a:r>
              <a:rPr lang="en-GB" sz="1150" b="1" i="0">
                <a:effectLst/>
              </a:rPr>
              <a:t>£300k</a:t>
            </a:r>
            <a:r>
              <a:rPr lang="en-GB" sz="1150" b="0" i="0">
                <a:effectLst/>
              </a:rPr>
              <a:t> over 3 years from the Local Authority Treescape Fund (Forestry Commission) to support four landowners with their England Woodland Creation Offer applications. </a:t>
            </a:r>
          </a:p>
          <a:p>
            <a:pPr marL="171450" indent="-171450" algn="l">
              <a:spcBef>
                <a:spcPts val="0"/>
              </a:spcBef>
              <a:spcAft>
                <a:spcPts val="0"/>
              </a:spcAft>
              <a:buFont typeface="Arial" panose="020B0604020202020204" pitchFamily="34" charset="0"/>
              <a:buChar char="•"/>
            </a:pPr>
            <a:r>
              <a:rPr lang="en-GB" sz="1150" b="0" i="0">
                <a:effectLst/>
              </a:rPr>
              <a:t>Up to </a:t>
            </a:r>
            <a:r>
              <a:rPr lang="en-GB" sz="1150" b="1" i="0">
                <a:effectLst/>
              </a:rPr>
              <a:t>£32k</a:t>
            </a:r>
            <a:r>
              <a:rPr lang="en-GB" sz="1150" b="0" i="0">
                <a:effectLst/>
              </a:rPr>
              <a:t> from the Tree Production Capital Grant Forestry Commission) for the creation of 2 community tree nurseries.</a:t>
            </a:r>
          </a:p>
          <a:p>
            <a:pPr marL="171450" indent="-171450" algn="l">
              <a:spcBef>
                <a:spcPts val="0"/>
              </a:spcBef>
              <a:spcAft>
                <a:spcPts val="0"/>
              </a:spcAft>
              <a:buFont typeface="Arial" panose="020B0604020202020204" pitchFamily="34" charset="0"/>
              <a:buChar char="•"/>
            </a:pPr>
            <a:r>
              <a:rPr lang="en-GB" sz="1150" b="0" i="0">
                <a:effectLst/>
              </a:rPr>
              <a:t>£381k from National Highways' Designated Funds for 30 years of improved woodland management across the unstaffed woodland estate. </a:t>
            </a:r>
          </a:p>
          <a:p>
            <a:pPr algn="l">
              <a:spcBef>
                <a:spcPts val="0"/>
              </a:spcBef>
              <a:spcAft>
                <a:spcPts val="0"/>
              </a:spcAft>
            </a:pPr>
            <a:endParaRPr lang="en-GB" sz="1150" b="0" i="0">
              <a:effectLst/>
            </a:endParaRPr>
          </a:p>
          <a:p>
            <a:pPr algn="l">
              <a:spcBef>
                <a:spcPts val="0"/>
              </a:spcBef>
              <a:spcAft>
                <a:spcPts val="0"/>
              </a:spcAft>
            </a:pPr>
            <a:r>
              <a:rPr lang="en-GB" sz="1150" b="0" i="0">
                <a:effectLst/>
              </a:rPr>
              <a:t>In addition, we are waiting to hear back from a collaborative bid for the Coronation Living Heritage Fund for the planting of up to nine new orchards.</a:t>
            </a:r>
          </a:p>
          <a:p>
            <a:pPr>
              <a:spcBef>
                <a:spcPts val="0"/>
              </a:spcBef>
              <a:spcAft>
                <a:spcPts val="0"/>
              </a:spcAft>
            </a:pPr>
            <a:endParaRPr lang="en-GB" sz="1600" b="0">
              <a:ea typeface="Calibri"/>
              <a:cs typeface="Calibri"/>
            </a:endParaRPr>
          </a:p>
        </p:txBody>
      </p:sp>
    </p:spTree>
    <p:extLst>
      <p:ext uri="{BB962C8B-B14F-4D97-AF65-F5344CB8AC3E}">
        <p14:creationId xmlns:p14="http://schemas.microsoft.com/office/powerpoint/2010/main" val="3047339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2</a:t>
            </a:r>
          </a:p>
        </p:txBody>
      </p:sp>
      <p:sp>
        <p:nvSpPr>
          <p:cNvPr id="2" name="Rectangle: Rounded Corners 1">
            <a:extLst>
              <a:ext uri="{FF2B5EF4-FFF2-40B4-BE49-F238E27FC236}">
                <a16:creationId xmlns:a16="http://schemas.microsoft.com/office/drawing/2014/main" id="{932C2533-3F0F-82A0-836C-BD23EACC87E2}"/>
              </a:ext>
            </a:extLst>
          </p:cNvPr>
          <p:cNvSpPr/>
          <p:nvPr/>
        </p:nvSpPr>
        <p:spPr>
          <a:xfrm>
            <a:off x="6666075" y="597541"/>
            <a:ext cx="5465400" cy="3533423"/>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87EA1CBD-BA49-204B-2086-596F69B7BED0}"/>
              </a:ext>
            </a:extLst>
          </p:cNvPr>
          <p:cNvGraphicFramePr>
            <a:graphicFrameLocks noGrp="1"/>
          </p:cNvGraphicFramePr>
          <p:nvPr>
            <p:extLst>
              <p:ext uri="{D42A27DB-BD31-4B8C-83A1-F6EECF244321}">
                <p14:modId xmlns:p14="http://schemas.microsoft.com/office/powerpoint/2010/main" val="4029570270"/>
              </p:ext>
            </p:extLst>
          </p:nvPr>
        </p:nvGraphicFramePr>
        <p:xfrm>
          <a:off x="804706" y="1440323"/>
          <a:ext cx="5669481" cy="2319993"/>
        </p:xfrm>
        <a:graphic>
          <a:graphicData uri="http://schemas.openxmlformats.org/drawingml/2006/table">
            <a:tbl>
              <a:tblPr firstRow="1" bandRow="1">
                <a:tableStyleId>{5940675A-B579-460E-94D1-54222C63F5DA}</a:tableStyleId>
              </a:tblPr>
              <a:tblGrid>
                <a:gridCol w="2325676">
                  <a:extLst>
                    <a:ext uri="{9D8B030D-6E8A-4147-A177-3AD203B41FA5}">
                      <a16:colId xmlns:a16="http://schemas.microsoft.com/office/drawing/2014/main" val="4034003538"/>
                    </a:ext>
                  </a:extLst>
                </a:gridCol>
                <a:gridCol w="663463">
                  <a:extLst>
                    <a:ext uri="{9D8B030D-6E8A-4147-A177-3AD203B41FA5}">
                      <a16:colId xmlns:a16="http://schemas.microsoft.com/office/drawing/2014/main" val="2657282632"/>
                    </a:ext>
                  </a:extLst>
                </a:gridCol>
                <a:gridCol w="1469282">
                  <a:extLst>
                    <a:ext uri="{9D8B030D-6E8A-4147-A177-3AD203B41FA5}">
                      <a16:colId xmlns:a16="http://schemas.microsoft.com/office/drawing/2014/main" val="231473195"/>
                    </a:ext>
                  </a:extLst>
                </a:gridCol>
                <a:gridCol w="1211060">
                  <a:extLst>
                    <a:ext uri="{9D8B030D-6E8A-4147-A177-3AD203B41FA5}">
                      <a16:colId xmlns:a16="http://schemas.microsoft.com/office/drawing/2014/main" val="4213819942"/>
                    </a:ext>
                  </a:extLst>
                </a:gridCol>
              </a:tblGrid>
              <a:tr h="3836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8767">
                <a:tc>
                  <a:txBody>
                    <a:bodyPr/>
                    <a:lstStyle/>
                    <a:p>
                      <a:pPr algn="l" fontAlgn="ctr"/>
                      <a:r>
                        <a:rPr lang="en-GB" sz="1200" b="0" i="0" u="none" strike="noStrike">
                          <a:solidFill>
                            <a:srgbClr val="000000"/>
                          </a:solidFill>
                          <a:effectLst/>
                          <a:latin typeface="Calibri"/>
                        </a:rPr>
                        <a:t>Number of adult social care users in receipt of care technology</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rgbClr val="000000"/>
                          </a:solidFill>
                          <a:effectLst/>
                          <a:latin typeface="Wingdings 3"/>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8,049</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4,195 </a:t>
                      </a:r>
                      <a:endParaRPr lang="en-GB" sz="1200" b="0" i="0" u="none" strike="noStrike">
                        <a:solidFill>
                          <a:schemeClr val="tx1"/>
                        </a:solidFill>
                        <a:effectLst/>
                        <a:latin typeface="Calibri" panose="020F0502020204030204" pitchFamily="34" charset="0"/>
                      </a:endParaRP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536222">
                <a:tc>
                  <a:txBody>
                    <a:bodyPr/>
                    <a:lstStyle/>
                    <a:p>
                      <a:pPr lvl="0" algn="l">
                        <a:buNone/>
                      </a:pPr>
                      <a:r>
                        <a:rPr lang="en-GB" sz="1200" b="0" i="0" u="none" strike="noStrike" noProof="0">
                          <a:solidFill>
                            <a:schemeClr val="tx1"/>
                          </a:solidFill>
                          <a:effectLst/>
                          <a:latin typeface="Calibri"/>
                        </a:rPr>
                        <a:t>% of adults with a learning disability that transition into adult social care in residential care</a:t>
                      </a:r>
                      <a:endParaRPr lang="en-US" sz="1200" b="0">
                        <a:solidFill>
                          <a:schemeClr val="tx1"/>
                        </a:solidFill>
                      </a:endParaRPr>
                    </a:p>
                  </a:txBody>
                  <a:tcPr marL="7844" marR="7844" marT="7844" marB="0" anchor="ctr">
                    <a:lnL w="0">
                      <a:no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GB" sz="1600" b="1" i="0" u="none" strike="noStrike" noProof="0">
                          <a:solidFill>
                            <a:schemeClr val="tx1"/>
                          </a:solidFill>
                          <a:effectLst/>
                          <a:latin typeface="Wingdings 3"/>
                          <a:sym typeface="Wingdings 3"/>
                        </a:rPr>
                        <a:t>È</a:t>
                      </a:r>
                      <a:endParaRPr lang="en-US"/>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bg1">
                        <a:lumMod val="95000"/>
                      </a:schemeClr>
                    </a:solidFill>
                  </a:tcPr>
                </a:tc>
                <a:tc>
                  <a:txBody>
                    <a:bodyPr/>
                    <a:lstStyle/>
                    <a:p>
                      <a:pPr lvl="0" algn="ctr">
                        <a:buNone/>
                      </a:pPr>
                      <a:r>
                        <a:rPr lang="en-GB" sz="1200" b="0" i="0" u="none" strike="noStrike">
                          <a:solidFill>
                            <a:srgbClr val="000000"/>
                          </a:solidFill>
                          <a:effectLst/>
                          <a:latin typeface="Calibri"/>
                        </a:rPr>
                        <a:t>7.7%</a:t>
                      </a:r>
                    </a:p>
                  </a:txBody>
                  <a:tcPr marL="7844" marR="7844" marT="7844"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GB" sz="1200" b="0" i="0" u="none" strike="noStrike">
                          <a:solidFill>
                            <a:schemeClr val="tx1"/>
                          </a:solidFill>
                          <a:effectLst/>
                          <a:latin typeface="Calibri"/>
                        </a:rPr>
                        <a:t>N/A</a:t>
                      </a:r>
                    </a:p>
                  </a:txBody>
                  <a:tcPr marL="7844" marR="7844" marT="7844" marB="0" anchor="ctr">
                    <a:lnL w="12700">
                      <a:solidFill>
                        <a:schemeClr val="tx1"/>
                      </a:solidFill>
                    </a:lnL>
                    <a:lnR w="0">
                      <a:noFill/>
                    </a:lnR>
                    <a:lnT w="12700">
                      <a:solidFill>
                        <a:schemeClr val="tx1"/>
                      </a:solidFill>
                    </a:lnT>
                    <a:lnB w="12700">
                      <a:solidFill>
                        <a:schemeClr val="tx1"/>
                      </a:solidFill>
                    </a:lnB>
                    <a:lnTlToBr w="0">
                      <a:noFill/>
                    </a:lnTlToBr>
                    <a:lnBlToTr w="0">
                      <a:noFill/>
                    </a:lnBlToTr>
                  </a:tcPr>
                </a:tc>
                <a:extLst>
                  <a:ext uri="{0D108BD9-81ED-4DB2-BD59-A6C34878D82A}">
                    <a16:rowId xmlns:a16="http://schemas.microsoft.com/office/drawing/2014/main" val="4042628471"/>
                  </a:ext>
                </a:extLst>
              </a:tr>
              <a:tr h="536223">
                <a:tc>
                  <a:txBody>
                    <a:bodyPr/>
                    <a:lstStyle/>
                    <a:p>
                      <a:pPr algn="l" fontAlgn="ctr"/>
                      <a:r>
                        <a:rPr lang="en-GB" sz="1200" b="0" i="0" u="none" strike="noStrike">
                          <a:solidFill>
                            <a:srgbClr val="000000"/>
                          </a:solidFill>
                          <a:effectLst/>
                          <a:latin typeface="Calibri"/>
                        </a:rPr>
                        <a:t>Percentage of adults known to secondary mental health services in paid employment</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rgbClr val="000000"/>
                        </a:solidFill>
                        <a:effectLst/>
                        <a:latin typeface="Wingdings 3"/>
                        <a:sym typeface="Wingdings 3"/>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rgbClr val="000000"/>
                          </a:solidFill>
                          <a:effectLst/>
                          <a:latin typeface="Wingdings 3"/>
                          <a:sym typeface="Wingdings 3"/>
                        </a:rPr>
                        <a:t>Ç</a:t>
                      </a:r>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8.2%</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7.0%</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bl>
          </a:graphicData>
        </a:graphic>
      </p:graphicFrame>
      <p:sp>
        <p:nvSpPr>
          <p:cNvPr id="9" name="TextBox 8">
            <a:extLst>
              <a:ext uri="{FF2B5EF4-FFF2-40B4-BE49-F238E27FC236}">
                <a16:creationId xmlns:a16="http://schemas.microsoft.com/office/drawing/2014/main" id="{82E7AA4B-DD27-D09F-E867-5C8E89C08333}"/>
              </a:ext>
            </a:extLst>
          </p:cNvPr>
          <p:cNvSpPr txBox="1"/>
          <p:nvPr/>
        </p:nvSpPr>
        <p:spPr>
          <a:xfrm>
            <a:off x="6747938" y="654509"/>
            <a:ext cx="5311080" cy="3476455"/>
          </a:xfrm>
          <a:prstGeom prst="rect">
            <a:avLst/>
          </a:prstGeom>
          <a:noFill/>
        </p:spPr>
        <p:txBody>
          <a:bodyPr wrap="square" lIns="0" tIns="0" rIns="0" bIns="0" rtlCol="0" anchor="t">
            <a:noAutofit/>
          </a:bodyPr>
          <a:lstStyle/>
          <a:p>
            <a:r>
              <a:rPr lang="en-GB" sz="1400" b="1">
                <a:ea typeface="Calibri"/>
                <a:cs typeface="Calibri"/>
              </a:rPr>
              <a:t>Care technology:</a:t>
            </a:r>
            <a:r>
              <a:rPr lang="en-GB" sz="1400" b="1"/>
              <a:t> </a:t>
            </a:r>
            <a:r>
              <a:rPr lang="en-GB" sz="1200">
                <a:ea typeface="+mn-lt"/>
                <a:cs typeface="+mn-lt"/>
              </a:rPr>
              <a:t>There are a total of 8,049 service users in the service at end of Sept 23. New installs since July 2022 is 5,350.  Care Technology is delivering avoidable savings of ~£573,000 against the 2023/24 MTRS target. The monitoring and response service has attended 3,299 response visits and picked up 1,559 fallers since go live which has saved an additional £1,626,600 avoidable NHS costs due to ambulance call outs and days in hospital.</a:t>
            </a:r>
          </a:p>
          <a:p>
            <a:r>
              <a:rPr lang="en-GB" sz="1200">
                <a:ea typeface="+mn-lt"/>
                <a:cs typeface="+mn-lt"/>
              </a:rPr>
              <a:t>We’ve trained 1,626 internal and external individuals to prescribe care technology across Essex, 33% external. </a:t>
            </a:r>
          </a:p>
          <a:p>
            <a:r>
              <a:rPr lang="en-GB" sz="1200">
                <a:ea typeface="+mn-lt"/>
                <a:cs typeface="+mn-lt"/>
              </a:rPr>
              <a:t>Across the contract, we’ve seen ~£10.36M return in Social Value across employment, training, green project and reducing public service demand.</a:t>
            </a:r>
          </a:p>
          <a:p>
            <a:endParaRPr lang="en-GB" sz="1100">
              <a:ea typeface="Calibri"/>
              <a:cs typeface="Calibri"/>
            </a:endParaRPr>
          </a:p>
          <a:p>
            <a:r>
              <a:rPr lang="en-GB" sz="1400" b="1">
                <a:ea typeface="+mn-lt"/>
                <a:cs typeface="+mn-lt"/>
              </a:rPr>
              <a:t>Mental Health services &amp; paid employment: </a:t>
            </a:r>
            <a:r>
              <a:rPr lang="en-GB" sz="1200">
                <a:ea typeface="+mn-lt"/>
                <a:cs typeface="+mn-lt"/>
              </a:rPr>
              <a:t>Further work is underway by EPUT to improve the recording in this area.  ECC already outperforms the national average based on the ASCOF measure and the work to improve recording will mean the significant outperformance which ECC achieves in this area will be fully reflected for the 23/24 national reporting. </a:t>
            </a:r>
            <a:endParaRPr lang="en-GB" sz="1200"/>
          </a:p>
          <a:p>
            <a:pPr>
              <a:spcBef>
                <a:spcPts val="0"/>
              </a:spcBef>
              <a:spcAft>
                <a:spcPts val="0"/>
              </a:spcAft>
            </a:pPr>
            <a:endParaRPr lang="en-GB" sz="1400">
              <a:cs typeface="Calibri"/>
            </a:endParaRPr>
          </a:p>
          <a:p>
            <a:endParaRPr lang="en-GB" sz="1100">
              <a:ea typeface="Calibri"/>
              <a:cs typeface="Calibri"/>
            </a:endParaRPr>
          </a:p>
          <a:p>
            <a:endParaRPr lang="en-GB" sz="1100" b="1"/>
          </a:p>
          <a:p>
            <a:endParaRPr lang="en-GB" sz="1100" b="1"/>
          </a:p>
          <a:p>
            <a:endParaRPr lang="en-GB" sz="1100" b="1">
              <a:cs typeface="Calibri"/>
            </a:endParaRPr>
          </a:p>
          <a:p>
            <a:endParaRPr lang="en-GB" sz="1100" b="1"/>
          </a:p>
          <a:p>
            <a:endParaRPr lang="en-GB" sz="1100" b="1"/>
          </a:p>
          <a:p>
            <a:pPr algn="l">
              <a:spcBef>
                <a:spcPts val="0"/>
              </a:spcBef>
              <a:spcAft>
                <a:spcPts val="0"/>
              </a:spcAft>
            </a:pPr>
            <a:endParaRPr lang="en-GB" sz="1100" b="1">
              <a:cs typeface="Calibri"/>
            </a:endParaRPr>
          </a:p>
          <a:p>
            <a:endParaRPr lang="en-GB" sz="1100" b="1">
              <a:cs typeface="Calibri"/>
            </a:endParaRPr>
          </a:p>
        </p:txBody>
      </p:sp>
      <p:sp>
        <p:nvSpPr>
          <p:cNvPr id="8" name="Rectangle: Rounded Corners 7">
            <a:extLst>
              <a:ext uri="{FF2B5EF4-FFF2-40B4-BE49-F238E27FC236}">
                <a16:creationId xmlns:a16="http://schemas.microsoft.com/office/drawing/2014/main" id="{3429F17E-DF8D-C1A6-2594-12697F45BEAE}"/>
              </a:ext>
            </a:extLst>
          </p:cNvPr>
          <p:cNvSpPr/>
          <p:nvPr/>
        </p:nvSpPr>
        <p:spPr>
          <a:xfrm>
            <a:off x="6665369" y="4283676"/>
            <a:ext cx="5465786" cy="1033747"/>
          </a:xfrm>
          <a:prstGeom prst="roundRect">
            <a:avLst>
              <a:gd name="adj" fmla="val 2998"/>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LD</a:t>
            </a:r>
            <a:endParaRPr lang="en-GB"/>
          </a:p>
        </p:txBody>
      </p:sp>
      <p:sp>
        <p:nvSpPr>
          <p:cNvPr id="10" name="TextBox 9">
            <a:extLst>
              <a:ext uri="{FF2B5EF4-FFF2-40B4-BE49-F238E27FC236}">
                <a16:creationId xmlns:a16="http://schemas.microsoft.com/office/drawing/2014/main" id="{44F64ED6-369B-7157-7591-60BACD8148D2}"/>
              </a:ext>
            </a:extLst>
          </p:cNvPr>
          <p:cNvSpPr txBox="1"/>
          <p:nvPr/>
        </p:nvSpPr>
        <p:spPr>
          <a:xfrm>
            <a:off x="6749814" y="4409721"/>
            <a:ext cx="5315185" cy="10336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134"/>
              </a:spcAft>
            </a:pPr>
            <a:r>
              <a:rPr lang="en-GB" sz="1400" b="1">
                <a:cs typeface="Calibri"/>
              </a:rPr>
              <a:t>LD Trans to Res:</a:t>
            </a:r>
            <a:r>
              <a:rPr lang="en-GB" sz="1400">
                <a:cs typeface="Calibri"/>
              </a:rPr>
              <a:t> 13 adults with Learning Disabilities transitioned across to Adult Social Care during the last quarter.  1 of those adults was in residential care at the point they were transitioned into adult social care.</a:t>
            </a:r>
            <a:endParaRPr lang="en-GB" sz="1500">
              <a:cs typeface="Calibri"/>
            </a:endParaRPr>
          </a:p>
          <a:p>
            <a:pPr>
              <a:spcAft>
                <a:spcPts val="1134"/>
              </a:spcAft>
            </a:pPr>
            <a:endParaRPr lang="en-GB" sz="1500">
              <a:cs typeface="Calibri"/>
            </a:endParaRPr>
          </a:p>
        </p:txBody>
      </p:sp>
    </p:spTree>
    <p:extLst>
      <p:ext uri="{BB962C8B-B14F-4D97-AF65-F5344CB8AC3E}">
        <p14:creationId xmlns:p14="http://schemas.microsoft.com/office/powerpoint/2010/main" val="1730848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79AA"/>
          </a:solidFill>
        </p:spPr>
        <p:txBody>
          <a:bodyPr/>
          <a:lstStyle/>
          <a:p>
            <a:pPr algn="ctr"/>
            <a:r>
              <a:rPr lang="en-GB" sz="2400">
                <a:solidFill>
                  <a:schemeClr val="bg1"/>
                </a:solidFill>
              </a:rPr>
              <a:t>Health, Wellbeing &amp; Independence for all Ages 2</a:t>
            </a:r>
          </a:p>
        </p:txBody>
      </p:sp>
      <p:graphicFrame>
        <p:nvGraphicFramePr>
          <p:cNvPr id="7" name="Table 6">
            <a:extLst>
              <a:ext uri="{FF2B5EF4-FFF2-40B4-BE49-F238E27FC236}">
                <a16:creationId xmlns:a16="http://schemas.microsoft.com/office/drawing/2014/main" id="{87EA1CBD-BA49-204B-2086-596F69B7BED0}"/>
              </a:ext>
            </a:extLst>
          </p:cNvPr>
          <p:cNvGraphicFramePr>
            <a:graphicFrameLocks noGrp="1"/>
          </p:cNvGraphicFramePr>
          <p:nvPr>
            <p:extLst>
              <p:ext uri="{D42A27DB-BD31-4B8C-83A1-F6EECF244321}">
                <p14:modId xmlns:p14="http://schemas.microsoft.com/office/powerpoint/2010/main" val="3296865371"/>
              </p:ext>
            </p:extLst>
          </p:nvPr>
        </p:nvGraphicFramePr>
        <p:xfrm>
          <a:off x="859140" y="1714568"/>
          <a:ext cx="5669481" cy="2534509"/>
        </p:xfrm>
        <a:graphic>
          <a:graphicData uri="http://schemas.openxmlformats.org/drawingml/2006/table">
            <a:tbl>
              <a:tblPr firstRow="1" bandRow="1">
                <a:tableStyleId>{5940675A-B579-460E-94D1-54222C63F5DA}</a:tableStyleId>
              </a:tblPr>
              <a:tblGrid>
                <a:gridCol w="2325676">
                  <a:extLst>
                    <a:ext uri="{9D8B030D-6E8A-4147-A177-3AD203B41FA5}">
                      <a16:colId xmlns:a16="http://schemas.microsoft.com/office/drawing/2014/main" val="4034003538"/>
                    </a:ext>
                  </a:extLst>
                </a:gridCol>
                <a:gridCol w="663463">
                  <a:extLst>
                    <a:ext uri="{9D8B030D-6E8A-4147-A177-3AD203B41FA5}">
                      <a16:colId xmlns:a16="http://schemas.microsoft.com/office/drawing/2014/main" val="2657282632"/>
                    </a:ext>
                  </a:extLst>
                </a:gridCol>
                <a:gridCol w="1469282">
                  <a:extLst>
                    <a:ext uri="{9D8B030D-6E8A-4147-A177-3AD203B41FA5}">
                      <a16:colId xmlns:a16="http://schemas.microsoft.com/office/drawing/2014/main" val="231473195"/>
                    </a:ext>
                  </a:extLst>
                </a:gridCol>
                <a:gridCol w="1211060">
                  <a:extLst>
                    <a:ext uri="{9D8B030D-6E8A-4147-A177-3AD203B41FA5}">
                      <a16:colId xmlns:a16="http://schemas.microsoft.com/office/drawing/2014/main" val="4213819942"/>
                    </a:ext>
                  </a:extLst>
                </a:gridCol>
              </a:tblGrid>
              <a:tr h="3836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888216">
                <a:tc>
                  <a:txBody>
                    <a:bodyPr/>
                    <a:lstStyle/>
                    <a:p>
                      <a:pPr algn="l" fontAlgn="ctr"/>
                      <a:r>
                        <a:rPr lang="en-GB" sz="1200" b="0" i="0" u="none" strike="noStrike">
                          <a:solidFill>
                            <a:srgbClr val="000000"/>
                          </a:solidFill>
                          <a:effectLst/>
                          <a:latin typeface="Calibri"/>
                        </a:rPr>
                        <a:t>The proportion of adults in contact with secondary mental health services </a:t>
                      </a:r>
                      <a:r>
                        <a:rPr lang="en-GB" sz="1200" b="0" i="0" u="none" strike="noStrike" noProof="0">
                          <a:effectLst/>
                        </a:rPr>
                        <a:t>(services generally requiring referral by a GP)</a:t>
                      </a:r>
                      <a:r>
                        <a:rPr lang="en-GB" sz="1200" b="0" i="0" u="none" strike="noStrike">
                          <a:solidFill>
                            <a:srgbClr val="000000"/>
                          </a:solidFill>
                          <a:effectLst/>
                          <a:latin typeface="Calibri"/>
                        </a:rPr>
                        <a:t> living independently, with or without support</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chemeClr val="tx1"/>
                          </a:solidFill>
                          <a:effectLst/>
                          <a:uLnTx/>
                          <a:uFillTx/>
                          <a:latin typeface="Wingdings 3"/>
                          <a:sym typeface="Wingdings 3"/>
                        </a:rPr>
                        <a:t>È</a:t>
                      </a:r>
                      <a:endParaRPr kumimoji="0" lang="en-GB"/>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17.7%</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15.8%</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8154142"/>
                  </a:ext>
                </a:extLst>
              </a:tr>
              <a:tr h="536223">
                <a:tc>
                  <a:txBody>
                    <a:bodyPr/>
                    <a:lstStyle/>
                    <a:p>
                      <a:pPr algn="l" fontAlgn="ctr"/>
                      <a:r>
                        <a:rPr lang="en-GB" sz="1200" b="0" i="0" u="none" strike="noStrike">
                          <a:solidFill>
                            <a:srgbClr val="000000"/>
                          </a:solidFill>
                          <a:effectLst/>
                          <a:latin typeface="Calibri"/>
                        </a:rPr>
                        <a:t>Percentage of adults who are self-caring post reablement on discharge from hospital</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rgbClr val="000000"/>
                          </a:solidFill>
                          <a:effectLst/>
                          <a:uLnTx/>
                          <a:uFillTx/>
                          <a:latin typeface="Wingdings 3"/>
                          <a:sym typeface="Wingdings 3"/>
                        </a:rPr>
                        <a:t>Ç</a:t>
                      </a:r>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1" i="1" u="none" strike="noStrike">
                          <a:solidFill>
                            <a:srgbClr val="000000"/>
                          </a:solidFill>
                          <a:effectLst/>
                          <a:latin typeface="Calibri"/>
                        </a:rPr>
                        <a:t>Q1 value: 50.9%</a:t>
                      </a:r>
                    </a:p>
                    <a:p>
                      <a:pPr algn="ctr" fontAlgn="ctr"/>
                      <a:r>
                        <a:rPr lang="en-GB" sz="1200" b="0" i="0" u="none" strike="noStrike">
                          <a:solidFill>
                            <a:srgbClr val="000000"/>
                          </a:solidFill>
                          <a:effectLst/>
                          <a:latin typeface="Calibri"/>
                        </a:rPr>
                        <a:t>Q2: TBC*</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52%</a:t>
                      </a: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846540"/>
                  </a:ext>
                </a:extLst>
              </a:tr>
              <a:tr h="489204">
                <a:tc>
                  <a:txBody>
                    <a:bodyPr/>
                    <a:lstStyle/>
                    <a:p>
                      <a:pPr algn="l" fontAlgn="ctr"/>
                      <a:r>
                        <a:rPr lang="en-GB" sz="1200" b="0" i="0" u="none" strike="noStrike">
                          <a:solidFill>
                            <a:srgbClr val="000000"/>
                          </a:solidFill>
                          <a:effectLst/>
                          <a:latin typeface="Calibri"/>
                        </a:rPr>
                        <a:t>Number of total population aged 40-74 receiving an NHS Health Check</a:t>
                      </a:r>
                    </a:p>
                  </a:txBody>
                  <a:tcPr marL="7844" marR="7844" marT="784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Wingdings 3"/>
                          <a:ea typeface="+mn-ea"/>
                          <a:cs typeface="+mn-cs"/>
                          <a:sym typeface="Wingdings 3"/>
                        </a:rPr>
                        <a:t>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200" b="0" i="0" u="none" strike="noStrike">
                          <a:solidFill>
                            <a:srgbClr val="000000"/>
                          </a:solidFill>
                          <a:effectLst/>
                          <a:latin typeface="Calibri"/>
                        </a:rPr>
                        <a:t>26,066</a:t>
                      </a:r>
                    </a:p>
                  </a:txBody>
                  <a:tcPr marL="7844" marR="7844" marT="78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200" b="0" i="0" u="none" strike="noStrike">
                          <a:solidFill>
                            <a:schemeClr val="tx1"/>
                          </a:solidFill>
                          <a:effectLst/>
                          <a:latin typeface="Calibri"/>
                        </a:rPr>
                        <a:t>48,000 </a:t>
                      </a:r>
                      <a:endParaRPr lang="en-GB" sz="1200" b="0" i="0" u="none" strike="noStrike">
                        <a:solidFill>
                          <a:schemeClr val="tx1"/>
                        </a:solidFill>
                        <a:effectLst/>
                        <a:latin typeface="Calibri" panose="020F0502020204030204" pitchFamily="34" charset="0"/>
                      </a:endParaRPr>
                    </a:p>
                  </a:txBody>
                  <a:tcPr marL="7844" marR="7844" marT="784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892878"/>
                  </a:ext>
                </a:extLst>
              </a:tr>
            </a:tbl>
          </a:graphicData>
        </a:graphic>
      </p:graphicFrame>
      <p:sp>
        <p:nvSpPr>
          <p:cNvPr id="8" name="Rectangle: Rounded Corners 7">
            <a:extLst>
              <a:ext uri="{FF2B5EF4-FFF2-40B4-BE49-F238E27FC236}">
                <a16:creationId xmlns:a16="http://schemas.microsoft.com/office/drawing/2014/main" id="{DC44134F-A28D-C892-9920-19FC2EFB186C}"/>
              </a:ext>
            </a:extLst>
          </p:cNvPr>
          <p:cNvSpPr/>
          <p:nvPr/>
        </p:nvSpPr>
        <p:spPr>
          <a:xfrm>
            <a:off x="6638405" y="1694889"/>
            <a:ext cx="5465400" cy="2252422"/>
          </a:xfrm>
          <a:prstGeom prst="roundRect">
            <a:avLst>
              <a:gd name="adj" fmla="val 2998"/>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400" b="1">
              <a:solidFill>
                <a:schemeClr val="tx1"/>
              </a:solidFill>
              <a:cs typeface="Calibri"/>
            </a:endParaRPr>
          </a:p>
        </p:txBody>
      </p:sp>
      <p:sp>
        <p:nvSpPr>
          <p:cNvPr id="2" name="TextBox 1">
            <a:extLst>
              <a:ext uri="{FF2B5EF4-FFF2-40B4-BE49-F238E27FC236}">
                <a16:creationId xmlns:a16="http://schemas.microsoft.com/office/drawing/2014/main" id="{70645464-E3F3-8B63-A853-144EAE548E99}"/>
              </a:ext>
            </a:extLst>
          </p:cNvPr>
          <p:cNvSpPr txBox="1"/>
          <p:nvPr/>
        </p:nvSpPr>
        <p:spPr>
          <a:xfrm>
            <a:off x="6751397" y="1797893"/>
            <a:ext cx="5352408" cy="1183929"/>
          </a:xfrm>
          <a:prstGeom prst="rect">
            <a:avLst/>
          </a:prstGeom>
          <a:noFill/>
        </p:spPr>
        <p:txBody>
          <a:bodyPr wrap="square" lIns="0" tIns="0" rIns="0" bIns="0" rtlCol="0">
            <a:noAutofit/>
          </a:bodyPr>
          <a:lstStyle/>
          <a:p>
            <a:pPr>
              <a:spcAft>
                <a:spcPts val="1134"/>
              </a:spcAft>
            </a:pPr>
            <a:r>
              <a:rPr lang="en-GB" sz="1400" b="1">
                <a:solidFill>
                  <a:schemeClr val="tx1"/>
                </a:solidFill>
                <a:cs typeface="Calibri"/>
              </a:rPr>
              <a:t>NHS Health Check: </a:t>
            </a:r>
            <a:r>
              <a:rPr lang="en-GB" sz="1200">
                <a:solidFill>
                  <a:schemeClr val="tx1"/>
                </a:solidFill>
                <a:cs typeface="Calibri"/>
              </a:rPr>
              <a:t>Q2 saw 13,212 health checks completed for those eligible in Essex, this is 110% of the target needed for this quarter and is higher than the 12,854 completed within Q1. In terms of YTD, we have completed 26,066 health checks against a target of 24,000 – this represents delivery of nearly 109% so far this year. In terms of health checks offered the cumulative total is 61,476 against our target in the YTD. </a:t>
            </a:r>
          </a:p>
          <a:p>
            <a:pPr algn="l">
              <a:spcAft>
                <a:spcPts val="1134"/>
              </a:spcAft>
            </a:pPr>
            <a:endParaRPr lang="en-GB" sz="1500"/>
          </a:p>
        </p:txBody>
      </p:sp>
      <p:sp>
        <p:nvSpPr>
          <p:cNvPr id="3" name="TextBox 2">
            <a:extLst>
              <a:ext uri="{FF2B5EF4-FFF2-40B4-BE49-F238E27FC236}">
                <a16:creationId xmlns:a16="http://schemas.microsoft.com/office/drawing/2014/main" id="{4C96D262-CD65-CA64-89EC-8F83363F1420}"/>
              </a:ext>
            </a:extLst>
          </p:cNvPr>
          <p:cNvSpPr txBox="1"/>
          <p:nvPr/>
        </p:nvSpPr>
        <p:spPr>
          <a:xfrm>
            <a:off x="859140" y="6540048"/>
            <a:ext cx="5352408" cy="1183929"/>
          </a:xfrm>
          <a:prstGeom prst="rect">
            <a:avLst/>
          </a:prstGeom>
          <a:noFill/>
        </p:spPr>
        <p:txBody>
          <a:bodyPr wrap="square" lIns="0" tIns="0" rIns="0" bIns="0" rtlCol="0">
            <a:noAutofit/>
          </a:bodyPr>
          <a:lstStyle/>
          <a:p>
            <a:pPr>
              <a:spcAft>
                <a:spcPts val="1134"/>
              </a:spcAft>
            </a:pPr>
            <a:r>
              <a:rPr lang="en-GB" sz="1200" i="1">
                <a:solidFill>
                  <a:schemeClr val="tx1"/>
                </a:solidFill>
                <a:cs typeface="Calibri"/>
              </a:rPr>
              <a:t>*Q2 data for ‘Reablement’ is to be confirmed once the data is validated. </a:t>
            </a:r>
          </a:p>
          <a:p>
            <a:pPr algn="l">
              <a:spcAft>
                <a:spcPts val="1134"/>
              </a:spcAft>
            </a:pPr>
            <a:endParaRPr lang="en-GB" sz="1500"/>
          </a:p>
        </p:txBody>
      </p:sp>
      <p:sp>
        <p:nvSpPr>
          <p:cNvPr id="6" name="TextBox 5">
            <a:extLst>
              <a:ext uri="{FF2B5EF4-FFF2-40B4-BE49-F238E27FC236}">
                <a16:creationId xmlns:a16="http://schemas.microsoft.com/office/drawing/2014/main" id="{0A876CF1-97B1-468F-622B-2CF971F128D6}"/>
              </a:ext>
            </a:extLst>
          </p:cNvPr>
          <p:cNvSpPr txBox="1"/>
          <p:nvPr/>
        </p:nvSpPr>
        <p:spPr>
          <a:xfrm>
            <a:off x="6751397" y="3076059"/>
            <a:ext cx="5202026" cy="1173018"/>
          </a:xfrm>
          <a:prstGeom prst="rect">
            <a:avLst/>
          </a:prstGeom>
          <a:noFill/>
        </p:spPr>
        <p:txBody>
          <a:bodyPr wrap="square" lIns="0" tIns="0" rIns="0" bIns="0" rtlCol="0" anchor="t">
            <a:noAutofit/>
          </a:bodyPr>
          <a:lstStyle/>
          <a:p>
            <a:r>
              <a:rPr lang="en-GB" sz="1400" b="1">
                <a:ea typeface="Calibri"/>
                <a:cs typeface="Calibri"/>
              </a:rPr>
              <a:t>Mental Health:</a:t>
            </a:r>
            <a:r>
              <a:rPr lang="en-GB" sz="1400" b="1">
                <a:ea typeface="+mn-lt"/>
                <a:cs typeface="+mn-lt"/>
              </a:rPr>
              <a:t> </a:t>
            </a:r>
            <a:r>
              <a:rPr lang="en-GB" sz="1200">
                <a:ea typeface="+mn-lt"/>
                <a:cs typeface="+mn-lt"/>
              </a:rPr>
              <a:t>Data validation exercise underway at EPUT which includes some changes to their case management system and additional training for staff.  Preview of October data suggests they are starting to see genuine improvements from this work.</a:t>
            </a:r>
            <a:endParaRPr lang="en-GB" sz="1200">
              <a:cs typeface="Calibri"/>
            </a:endParaRPr>
          </a:p>
          <a:p>
            <a:endParaRPr lang="en-GB" sz="1400" b="1">
              <a:highlight>
                <a:srgbClr val="FFFF00"/>
              </a:highlight>
              <a:ea typeface="Calibri"/>
              <a:cs typeface="Calibri"/>
            </a:endParaRPr>
          </a:p>
        </p:txBody>
      </p:sp>
    </p:spTree>
    <p:extLst>
      <p:ext uri="{BB962C8B-B14F-4D97-AF65-F5344CB8AC3E}">
        <p14:creationId xmlns:p14="http://schemas.microsoft.com/office/powerpoint/2010/main" val="47139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1</a:t>
            </a:r>
          </a:p>
        </p:txBody>
      </p:sp>
      <p:graphicFrame>
        <p:nvGraphicFramePr>
          <p:cNvPr id="2" name="Table 1">
            <a:extLst>
              <a:ext uri="{FF2B5EF4-FFF2-40B4-BE49-F238E27FC236}">
                <a16:creationId xmlns:a16="http://schemas.microsoft.com/office/drawing/2014/main" id="{3339FF39-7AD9-8311-CAD8-6F9ABDEC22C5}"/>
              </a:ext>
            </a:extLst>
          </p:cNvPr>
          <p:cNvGraphicFramePr>
            <a:graphicFrameLocks noGrp="1"/>
          </p:cNvGraphicFramePr>
          <p:nvPr>
            <p:extLst>
              <p:ext uri="{D42A27DB-BD31-4B8C-83A1-F6EECF244321}">
                <p14:modId xmlns:p14="http://schemas.microsoft.com/office/powerpoint/2010/main" val="3482422175"/>
              </p:ext>
            </p:extLst>
          </p:nvPr>
        </p:nvGraphicFramePr>
        <p:xfrm>
          <a:off x="856858" y="2146838"/>
          <a:ext cx="5586850" cy="1181486"/>
        </p:xfrm>
        <a:graphic>
          <a:graphicData uri="http://schemas.openxmlformats.org/drawingml/2006/table">
            <a:tbl>
              <a:tblPr firstRow="1" bandRow="1">
                <a:tableStyleId>{5940675A-B579-460E-94D1-54222C63F5DA}</a:tableStyleId>
              </a:tblPr>
              <a:tblGrid>
                <a:gridCol w="2291780">
                  <a:extLst>
                    <a:ext uri="{9D8B030D-6E8A-4147-A177-3AD203B41FA5}">
                      <a16:colId xmlns:a16="http://schemas.microsoft.com/office/drawing/2014/main" val="4034003538"/>
                    </a:ext>
                  </a:extLst>
                </a:gridCol>
                <a:gridCol w="653793">
                  <a:extLst>
                    <a:ext uri="{9D8B030D-6E8A-4147-A177-3AD203B41FA5}">
                      <a16:colId xmlns:a16="http://schemas.microsoft.com/office/drawing/2014/main" val="2657282632"/>
                    </a:ext>
                  </a:extLst>
                </a:gridCol>
                <a:gridCol w="1447867">
                  <a:extLst>
                    <a:ext uri="{9D8B030D-6E8A-4147-A177-3AD203B41FA5}">
                      <a16:colId xmlns:a16="http://schemas.microsoft.com/office/drawing/2014/main" val="231473195"/>
                    </a:ext>
                  </a:extLst>
                </a:gridCol>
                <a:gridCol w="1193410">
                  <a:extLst>
                    <a:ext uri="{9D8B030D-6E8A-4147-A177-3AD203B41FA5}">
                      <a16:colId xmlns:a16="http://schemas.microsoft.com/office/drawing/2014/main" val="4213819942"/>
                    </a:ext>
                  </a:extLst>
                </a:gridCol>
              </a:tblGrid>
              <a:tr h="403055">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778431">
                <a:tc>
                  <a:txBody>
                    <a:bodyPr/>
                    <a:lstStyle/>
                    <a:p>
                      <a:pPr algn="l" fontAlgn="ctr"/>
                      <a:r>
                        <a:rPr lang="en-GB" sz="1100" b="0" i="0" u="none" strike="noStrike">
                          <a:solidFill>
                            <a:srgbClr val="000000"/>
                          </a:solidFill>
                          <a:effectLst/>
                          <a:latin typeface="Calibri"/>
                        </a:rPr>
                        <a:t>Percentage of families with successful intervention (Family Solutions)</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rgbClr val="000000"/>
                          </a:solidFill>
                          <a:effectLst/>
                          <a:uLnTx/>
                          <a:uFillTx/>
                          <a:latin typeface="Wingdings 3"/>
                          <a:sym typeface="Wingdings 3"/>
                        </a:rPr>
                        <a:t>Ç</a:t>
                      </a:r>
                      <a:endParaRPr lang="en-US" sz="1600"/>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1100" b="0" i="0" u="none" strike="noStrike">
                          <a:solidFill>
                            <a:srgbClr val="000000"/>
                          </a:solidFill>
                          <a:effectLst/>
                          <a:latin typeface="Calibri"/>
                        </a:rPr>
                        <a:t>84.9</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85%</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124578"/>
                  </a:ext>
                </a:extLst>
              </a:tr>
            </a:tbl>
          </a:graphicData>
        </a:graphic>
      </p:graphicFrame>
      <p:sp>
        <p:nvSpPr>
          <p:cNvPr id="7" name="Rectangle: Rounded Corners 6">
            <a:extLst>
              <a:ext uri="{FF2B5EF4-FFF2-40B4-BE49-F238E27FC236}">
                <a16:creationId xmlns:a16="http://schemas.microsoft.com/office/drawing/2014/main" id="{8220A659-AD90-8FE2-E33A-738ADDE2C265}"/>
              </a:ext>
            </a:extLst>
          </p:cNvPr>
          <p:cNvSpPr/>
          <p:nvPr/>
        </p:nvSpPr>
        <p:spPr>
          <a:xfrm>
            <a:off x="6633644" y="2093343"/>
            <a:ext cx="5444942" cy="1632521"/>
          </a:xfrm>
          <a:prstGeom prst="roundRect">
            <a:avLst>
              <a:gd name="adj" fmla="val 2025"/>
            </a:avLst>
          </a:prstGeom>
          <a:solidFill>
            <a:schemeClr val="accent3">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09416A-5107-C886-5652-C6137475325F}"/>
              </a:ext>
            </a:extLst>
          </p:cNvPr>
          <p:cNvSpPr txBox="1"/>
          <p:nvPr/>
        </p:nvSpPr>
        <p:spPr>
          <a:xfrm>
            <a:off x="6837049" y="1870294"/>
            <a:ext cx="5151545" cy="2447044"/>
          </a:xfrm>
          <a:prstGeom prst="rect">
            <a:avLst/>
          </a:prstGeom>
          <a:noFill/>
        </p:spPr>
        <p:txBody>
          <a:bodyPr wrap="square" lIns="0" tIns="0" rIns="0" bIns="0" rtlCol="0" anchor="t">
            <a:noAutofit/>
          </a:bodyPr>
          <a:lstStyle/>
          <a:p>
            <a:endParaRPr lang="en-GB" sz="1400" b="1">
              <a:ea typeface="Calibri"/>
              <a:cs typeface="Calibri"/>
            </a:endParaRPr>
          </a:p>
          <a:p>
            <a:endParaRPr lang="en-GB" sz="1100" b="1">
              <a:highlight>
                <a:srgbClr val="FFFF00"/>
              </a:highlight>
              <a:cs typeface="Calibri"/>
            </a:endParaRPr>
          </a:p>
          <a:p>
            <a:r>
              <a:rPr lang="en-GB" sz="1400" b="1">
                <a:cs typeface="Calibri"/>
              </a:rPr>
              <a:t>Family Solution interventions: </a:t>
            </a:r>
            <a:r>
              <a:rPr lang="en-GB" sz="1200">
                <a:ea typeface="+mn-lt"/>
                <a:cs typeface="+mn-lt"/>
              </a:rPr>
              <a:t>The Volume of successful intervention for Family Solutions between July 1st 2023 and September 30th 2023 is 84.9% this is 7.9% points above the previous quarters 79.7% successful interventions.</a:t>
            </a:r>
            <a:endParaRPr lang="en-GB" sz="1200"/>
          </a:p>
          <a:p>
            <a:endParaRPr lang="en-GB" sz="1200"/>
          </a:p>
          <a:p>
            <a:r>
              <a:rPr lang="en-GB" sz="1200">
                <a:ea typeface="+mn-lt"/>
                <a:cs typeface="+mn-lt"/>
              </a:rPr>
              <a:t>Family Solutions closed 440 families in the last quarter, 212 of these cases were closed after an extended intervention, the remaining cases were closed as ‘Decision not to proceed’ or ‘Family Solutions not required’. </a:t>
            </a:r>
            <a:endParaRPr lang="en-GB" sz="1200"/>
          </a:p>
          <a:p>
            <a:endParaRPr lang="en-GB" sz="1400" b="1">
              <a:ea typeface="Calibri"/>
              <a:cs typeface="Calibri"/>
            </a:endParaRPr>
          </a:p>
          <a:p>
            <a:endParaRPr lang="en-GB" sz="1100" b="1">
              <a:ea typeface="Calibri"/>
              <a:cs typeface="Calibri"/>
            </a:endParaRPr>
          </a:p>
          <a:p>
            <a:endParaRPr lang="en-GB" sz="1100" b="1">
              <a:ea typeface="Calibri"/>
              <a:cs typeface="Calibri"/>
            </a:endParaRPr>
          </a:p>
          <a:p>
            <a:endParaRPr lang="en-GB" sz="1100">
              <a:ea typeface="Calibri"/>
              <a:cs typeface="Calibri"/>
            </a:endParaRPr>
          </a:p>
        </p:txBody>
      </p:sp>
    </p:spTree>
    <p:extLst>
      <p:ext uri="{BB962C8B-B14F-4D97-AF65-F5344CB8AC3E}">
        <p14:creationId xmlns:p14="http://schemas.microsoft.com/office/powerpoint/2010/main" val="257904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2</a:t>
            </a:r>
          </a:p>
        </p:txBody>
      </p:sp>
      <p:graphicFrame>
        <p:nvGraphicFramePr>
          <p:cNvPr id="2" name="Table 1">
            <a:extLst>
              <a:ext uri="{FF2B5EF4-FFF2-40B4-BE49-F238E27FC236}">
                <a16:creationId xmlns:a16="http://schemas.microsoft.com/office/drawing/2014/main" id="{BAB29E54-4E8D-B678-C9D9-ED1416097B3C}"/>
              </a:ext>
            </a:extLst>
          </p:cNvPr>
          <p:cNvGraphicFramePr>
            <a:graphicFrameLocks noGrp="1"/>
          </p:cNvGraphicFramePr>
          <p:nvPr>
            <p:extLst>
              <p:ext uri="{D42A27DB-BD31-4B8C-83A1-F6EECF244321}">
                <p14:modId xmlns:p14="http://schemas.microsoft.com/office/powerpoint/2010/main" val="3862259324"/>
              </p:ext>
            </p:extLst>
          </p:nvPr>
        </p:nvGraphicFramePr>
        <p:xfrm>
          <a:off x="915715" y="1516129"/>
          <a:ext cx="5565236" cy="2320709"/>
        </p:xfrm>
        <a:graphic>
          <a:graphicData uri="http://schemas.openxmlformats.org/drawingml/2006/table">
            <a:tbl>
              <a:tblPr firstRow="1" bandRow="1">
                <a:tableStyleId>{5940675A-B579-460E-94D1-54222C63F5DA}</a:tableStyleId>
              </a:tblPr>
              <a:tblGrid>
                <a:gridCol w="2340102">
                  <a:extLst>
                    <a:ext uri="{9D8B030D-6E8A-4147-A177-3AD203B41FA5}">
                      <a16:colId xmlns:a16="http://schemas.microsoft.com/office/drawing/2014/main" val="4034003538"/>
                    </a:ext>
                  </a:extLst>
                </a:gridCol>
                <a:gridCol w="594075">
                  <a:extLst>
                    <a:ext uri="{9D8B030D-6E8A-4147-A177-3AD203B41FA5}">
                      <a16:colId xmlns:a16="http://schemas.microsoft.com/office/drawing/2014/main" val="2657282632"/>
                    </a:ext>
                  </a:extLst>
                </a:gridCol>
                <a:gridCol w="1036856">
                  <a:extLst>
                    <a:ext uri="{9D8B030D-6E8A-4147-A177-3AD203B41FA5}">
                      <a16:colId xmlns:a16="http://schemas.microsoft.com/office/drawing/2014/main" val="231473195"/>
                    </a:ext>
                  </a:extLst>
                </a:gridCol>
                <a:gridCol w="1594203">
                  <a:extLst>
                    <a:ext uri="{9D8B030D-6E8A-4147-A177-3AD203B41FA5}">
                      <a16:colId xmlns:a16="http://schemas.microsoft.com/office/drawing/2014/main" val="4213819942"/>
                    </a:ext>
                  </a:extLst>
                </a:gridCol>
              </a:tblGrid>
              <a:tr h="3871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44593">
                <a:tc>
                  <a:txBody>
                    <a:bodyPr/>
                    <a:lstStyle/>
                    <a:p>
                      <a:pPr lvl="0" algn="l">
                        <a:buNone/>
                      </a:pPr>
                      <a:r>
                        <a:rPr lang="en-GB" sz="1100" b="0" i="0" u="none" strike="noStrike">
                          <a:solidFill>
                            <a:srgbClr val="000000"/>
                          </a:solidFill>
                          <a:effectLst/>
                          <a:latin typeface="Calibri"/>
                        </a:rPr>
                        <a:t>The number of children known to social care per 10,000</a:t>
                      </a:r>
                      <a:endParaRPr lang="en-US"/>
                    </a:p>
                  </a:txBody>
                  <a:tcPr marL="9349" marR="9349" marT="9349" marB="0" anchor="ctr">
                    <a:lnL w="0">
                      <a:no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rgbClr val="729D4D"/>
                    </a:solidFill>
                  </a:tcPr>
                </a:tc>
                <a:tc>
                  <a:txBody>
                    <a:bodyPr/>
                    <a:lstStyle/>
                    <a:p>
                      <a:pPr lvl="0" algn="ctr">
                        <a:buNone/>
                      </a:pPr>
                      <a:r>
                        <a:rPr lang="en-GB" sz="1100" b="0" i="0" u="none" strike="noStrike">
                          <a:solidFill>
                            <a:srgbClr val="000000"/>
                          </a:solidFill>
                          <a:effectLst/>
                          <a:latin typeface="Calibri"/>
                        </a:rPr>
                        <a:t>183.3</a:t>
                      </a:r>
                    </a:p>
                  </a:txBody>
                  <a:tcPr marL="9349" marR="9349" marT="9349" marB="0"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GB" sz="1100" b="0" i="0" u="none" strike="noStrike">
                          <a:solidFill>
                            <a:schemeClr val="tx1"/>
                          </a:solidFill>
                          <a:effectLst/>
                          <a:latin typeface="Calibri"/>
                        </a:rPr>
                        <a:t>190 – 210</a:t>
                      </a:r>
                      <a:endParaRPr lang="en-US"/>
                    </a:p>
                    <a:p>
                      <a:pPr lvl="0" algn="ctr">
                        <a:buNone/>
                      </a:pPr>
                      <a:r>
                        <a:rPr lang="en-GB" sz="1100" b="0" i="0" u="none" strike="noStrike">
                          <a:solidFill>
                            <a:schemeClr val="tx1"/>
                          </a:solidFill>
                          <a:effectLst/>
                          <a:latin typeface="Calibri"/>
                        </a:rPr>
                        <a:t>(Target range)</a:t>
                      </a:r>
                      <a:endParaRPr lang="en-GB"/>
                    </a:p>
                  </a:txBody>
                  <a:tcPr marL="9349" marR="9349" marT="9349" marB="0" anchor="ctr">
                    <a:lnL w="12700">
                      <a:solidFill>
                        <a:schemeClr val="tx1"/>
                      </a:solidFill>
                    </a:lnL>
                    <a:lnR w="0">
                      <a:noFill/>
                    </a:lnR>
                    <a:lnT w="12700">
                      <a:solidFill>
                        <a:schemeClr val="tx1"/>
                      </a:solidFill>
                    </a:lnT>
                    <a:lnB w="12700">
                      <a:solidFill>
                        <a:schemeClr val="tx1"/>
                      </a:solidFill>
                    </a:lnB>
                    <a:lnTlToBr w="0">
                      <a:noFill/>
                    </a:lnTlToBr>
                    <a:lnBlToTr w="0">
                      <a:noFill/>
                    </a:lnBlToTr>
                  </a:tcPr>
                </a:tc>
                <a:extLst>
                  <a:ext uri="{0D108BD9-81ED-4DB2-BD59-A6C34878D82A}">
                    <a16:rowId xmlns:a16="http://schemas.microsoft.com/office/drawing/2014/main" val="3838488427"/>
                  </a:ext>
                </a:extLst>
              </a:tr>
              <a:tr h="747805">
                <a:tc>
                  <a:txBody>
                    <a:bodyPr/>
                    <a:lstStyle/>
                    <a:p>
                      <a:pPr algn="l" fontAlgn="ctr"/>
                      <a:r>
                        <a:rPr lang="en-GB" sz="1100" b="0" i="0" u="none" strike="noStrike">
                          <a:solidFill>
                            <a:srgbClr val="000000"/>
                          </a:solidFill>
                          <a:effectLst/>
                          <a:latin typeface="Calibri"/>
                        </a:rPr>
                        <a:t>The number of children subject to Children in Need plans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a:solidFill>
                          <a:schemeClr val="tx1"/>
                        </a:solidFill>
                        <a:effectLst/>
                        <a:latin typeface="Wingdings 3"/>
                        <a:sym typeface="Wingdings 3"/>
                      </a:endParaRPr>
                    </a:p>
                    <a:p>
                      <a:pPr marL="0" marR="0" lvl="0" indent="0" algn="ctr" defTabSz="914400">
                        <a:lnSpc>
                          <a:spcPct val="100000"/>
                        </a:lnSpc>
                        <a:spcBef>
                          <a:spcPts val="0"/>
                        </a:spcBef>
                        <a:spcAft>
                          <a:spcPts val="0"/>
                        </a:spcAft>
                        <a:buNone/>
                        <a:tabLst/>
                        <a:defRPr/>
                      </a:pPr>
                      <a:r>
                        <a:rPr lang="en-GB" sz="1600" b="1" i="0" u="none" strike="noStrike" noProof="0">
                          <a:solidFill>
                            <a:schemeClr val="tx1"/>
                          </a:solidFill>
                          <a:effectLst/>
                          <a:latin typeface="Wingdings 3"/>
                          <a:sym typeface="Wingdings 3"/>
                        </a:rPr>
                        <a:t>Ç</a:t>
                      </a:r>
                      <a:endParaRPr lang="en-GB"/>
                    </a:p>
                    <a:p>
                      <a:pPr algn="ctr" fontAlgn="ct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lvl="0" algn="ctr">
                        <a:buNone/>
                      </a:pPr>
                      <a:r>
                        <a:rPr lang="en-GB" sz="1100" b="0" i="0" u="none" strike="noStrike" noProof="0">
                          <a:solidFill>
                            <a:srgbClr val="000000"/>
                          </a:solidFill>
                          <a:effectLst/>
                        </a:rPr>
                        <a:t>49.1</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47.3 - 63.1</a:t>
                      </a:r>
                    </a:p>
                    <a:p>
                      <a:pPr algn="ctr" fontAlgn="ctr"/>
                      <a:r>
                        <a:rPr lang="en-GB" sz="1100" b="0" i="0" u="none" strike="noStrike">
                          <a:solidFill>
                            <a:schemeClr val="tx1"/>
                          </a:solidFill>
                          <a:effectLst/>
                          <a:latin typeface="Calibri"/>
                        </a:rPr>
                        <a:t>(Target range)</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r h="541114">
                <a:tc>
                  <a:txBody>
                    <a:bodyPr/>
                    <a:lstStyle/>
                    <a:p>
                      <a:pPr algn="l" fontAlgn="ctr"/>
                      <a:r>
                        <a:rPr lang="en-GB" sz="1100" b="0" i="0" u="none" strike="noStrike">
                          <a:solidFill>
                            <a:srgbClr val="000000"/>
                          </a:solidFill>
                          <a:effectLst/>
                          <a:latin typeface="Calibri"/>
                        </a:rPr>
                        <a:t>The number of children subject to child protection plans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600" b="1" i="0" u="none" strike="noStrike">
                          <a:solidFill>
                            <a:schemeClr val="tx1"/>
                          </a:solidFill>
                          <a:effectLst/>
                          <a:latin typeface="Wingdings 3"/>
                          <a:sym typeface="Wingdings 3"/>
                        </a:rPr>
                        <a:t>Ç</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GB" sz="1100" b="0" i="0" u="none" strike="noStrike">
                          <a:solidFill>
                            <a:srgbClr val="000000"/>
                          </a:solidFill>
                          <a:effectLst/>
                          <a:latin typeface="Calibri"/>
                        </a:rPr>
                        <a:t>24.6</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17.3 - 20.5</a:t>
                      </a:r>
                    </a:p>
                    <a:p>
                      <a:pPr algn="ctr" fontAlgn="ctr"/>
                      <a:r>
                        <a:rPr lang="en-GB" sz="1100" b="0" i="0" u="none" strike="noStrike">
                          <a:solidFill>
                            <a:schemeClr val="tx1"/>
                          </a:solidFill>
                          <a:effectLst/>
                          <a:latin typeface="Calibri"/>
                        </a:rPr>
                        <a:t>(Target range)</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308873"/>
                  </a:ext>
                </a:extLst>
              </a:tr>
            </a:tbl>
          </a:graphicData>
        </a:graphic>
      </p:graphicFrame>
      <p:sp>
        <p:nvSpPr>
          <p:cNvPr id="3" name="Rectangle: Rounded Corners 2">
            <a:extLst>
              <a:ext uri="{FF2B5EF4-FFF2-40B4-BE49-F238E27FC236}">
                <a16:creationId xmlns:a16="http://schemas.microsoft.com/office/drawing/2014/main" id="{283756B5-FE03-C912-0D2C-3AEF84D0FCFE}"/>
              </a:ext>
            </a:extLst>
          </p:cNvPr>
          <p:cNvSpPr/>
          <p:nvPr/>
        </p:nvSpPr>
        <p:spPr>
          <a:xfrm>
            <a:off x="6621196" y="275208"/>
            <a:ext cx="5453897" cy="3936655"/>
          </a:xfrm>
          <a:prstGeom prst="roundRect">
            <a:avLst>
              <a:gd name="adj" fmla="val 1471"/>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2C40850-CAF3-7CB8-E68D-53813044DE62}"/>
              </a:ext>
            </a:extLst>
          </p:cNvPr>
          <p:cNvSpPr txBox="1"/>
          <p:nvPr/>
        </p:nvSpPr>
        <p:spPr>
          <a:xfrm>
            <a:off x="6699768" y="304471"/>
            <a:ext cx="5296751" cy="3660778"/>
          </a:xfrm>
          <a:prstGeom prst="rect">
            <a:avLst/>
          </a:prstGeom>
          <a:noFill/>
        </p:spPr>
        <p:txBody>
          <a:bodyPr wrap="square" lIns="0" tIns="0" rIns="0" bIns="0" rtlCol="0" anchor="t">
            <a:noAutofit/>
          </a:bodyPr>
          <a:lstStyle/>
          <a:p>
            <a:r>
              <a:rPr lang="en-GB" sz="1400" b="1">
                <a:ea typeface="+mn-lt"/>
                <a:cs typeface="+mn-lt"/>
              </a:rPr>
              <a:t>Children known to social Care: </a:t>
            </a:r>
            <a:endParaRPr lang="en-US" sz="1400">
              <a:ea typeface="+mn-lt"/>
              <a:cs typeface="+mn-lt"/>
            </a:endParaRPr>
          </a:p>
          <a:p>
            <a:r>
              <a:rPr lang="en-GB" sz="1100">
                <a:ea typeface="+mn-lt"/>
                <a:cs typeface="+mn-lt"/>
              </a:rPr>
              <a:t>The number of children open to social care has decreased from 191.7 per 10,000 to 183.29 in September 2023, similar to rates seen in 2022.</a:t>
            </a:r>
            <a:endParaRPr lang="en-US" sz="1100">
              <a:ea typeface="Calibri"/>
              <a:cs typeface="Calibri"/>
            </a:endParaRPr>
          </a:p>
          <a:p>
            <a:r>
              <a:rPr lang="en-GB" sz="1100">
                <a:ea typeface="+mn-lt"/>
                <a:cs typeface="+mn-lt"/>
              </a:rPr>
              <a:t>During the last 2 years North has consistently had the greatest number of children open to social care and the highest rate per 10,000. Due to the number of SMC in West, they have seen an increase in the number of children open to social care from 1329 (152.7 per 10,000) in September 2021 to a peak of 1600 (183.9 per 10,000) in June 2023. In September 2023, although North and West have a similar number of children open to social care (1532 and 1530 respectively), North has the highest rate per 10,000 of all the quadrants at 225.26, but West has seen a dip in their rate and has the least at 150.68 per 10,000.</a:t>
            </a:r>
            <a:endParaRPr lang="en-GB" sz="1100">
              <a:ea typeface="Calibri"/>
              <a:cs typeface="Calibri"/>
            </a:endParaRPr>
          </a:p>
          <a:p>
            <a:r>
              <a:rPr lang="en-GB" sz="1100">
                <a:ea typeface="+mn-lt"/>
                <a:cs typeface="+mn-lt"/>
              </a:rPr>
              <a:t>We have also included the numbers of children open to social care for additional context.</a:t>
            </a:r>
            <a:endParaRPr lang="en-GB" sz="1100"/>
          </a:p>
          <a:p>
            <a:endParaRPr lang="en-GB" sz="1400" b="1"/>
          </a:p>
          <a:p>
            <a:r>
              <a:rPr lang="en-GB" sz="1400" b="1"/>
              <a:t>Children in Need (CIN) and Child Protection plans:</a:t>
            </a:r>
            <a:r>
              <a:rPr lang="en-GB" sz="1400" b="1">
                <a:cs typeface="Calibri"/>
              </a:rPr>
              <a:t> </a:t>
            </a:r>
            <a:endParaRPr lang="en-GB">
              <a:ea typeface="+mn-lt"/>
              <a:cs typeface="+mn-lt"/>
            </a:endParaRPr>
          </a:p>
          <a:p>
            <a:r>
              <a:rPr lang="en-GB" sz="1100">
                <a:ea typeface="+mn-lt"/>
                <a:cs typeface="+mn-lt"/>
              </a:rPr>
              <a:t>The number of children on child in need plans in Essex has fluctuated over the last 12 months, reaching a peak of 1661 in March 2023, falling to 1556 in September, in line with levels seen last October. The main cause for this is the number of mainstream CIN volumes dropping to their lowest number of 812 in September, with CWD and Case Managed plans remaining relatively stable. </a:t>
            </a:r>
          </a:p>
          <a:p>
            <a:r>
              <a:rPr lang="en-GB" sz="1100">
                <a:ea typeface="+mn-lt"/>
                <a:cs typeface="+mn-lt"/>
              </a:rPr>
              <a:t>The rate of children in need has increased from 46.2 and 46.4 per 10,000 in 2022, to rates between 48.7 and 50.1 in 2023, although higher are still in the expected range. North continues to have the highest rate per 10,000 and has seen an increase to 62.2 in September, significantly higher than the other quadrants, whose rates are between 43.4 and 48.9. </a:t>
            </a:r>
            <a:endParaRPr lang="en-GB" sz="1100">
              <a:ea typeface="Calibri"/>
              <a:cs typeface="Calibri"/>
            </a:endParaRPr>
          </a:p>
          <a:p>
            <a:pPr algn="just">
              <a:spcBef>
                <a:spcPts val="600"/>
              </a:spcBef>
            </a:pPr>
            <a:endParaRPr lang="en-GB" sz="1100">
              <a:ea typeface="Calibri"/>
              <a:cs typeface="Calibri"/>
            </a:endParaRPr>
          </a:p>
          <a:p>
            <a:pPr algn="just"/>
            <a:endParaRPr lang="en-GB" sz="1100">
              <a:ea typeface="Calibri"/>
              <a:cs typeface="Calibri"/>
            </a:endParaRPr>
          </a:p>
          <a:p>
            <a:endParaRPr lang="en-GB" sz="1100">
              <a:ea typeface="Calibri"/>
              <a:cs typeface="Calibri"/>
            </a:endParaRPr>
          </a:p>
          <a:p>
            <a:endParaRPr lang="en-GB" sz="1400" b="1">
              <a:ea typeface="Calibri"/>
              <a:cs typeface="Calibri"/>
            </a:endParaRPr>
          </a:p>
        </p:txBody>
      </p:sp>
      <p:sp>
        <p:nvSpPr>
          <p:cNvPr id="6" name="Rectangle: Rounded Corners 5">
            <a:extLst>
              <a:ext uri="{FF2B5EF4-FFF2-40B4-BE49-F238E27FC236}">
                <a16:creationId xmlns:a16="http://schemas.microsoft.com/office/drawing/2014/main" id="{6F0C2C3D-FED9-06F1-B901-D2C509FEBAC6}"/>
              </a:ext>
            </a:extLst>
          </p:cNvPr>
          <p:cNvSpPr/>
          <p:nvPr/>
        </p:nvSpPr>
        <p:spPr>
          <a:xfrm>
            <a:off x="6621196" y="4261154"/>
            <a:ext cx="5506125" cy="1836575"/>
          </a:xfrm>
          <a:prstGeom prst="roundRect">
            <a:avLst>
              <a:gd name="adj" fmla="val 2998"/>
            </a:avLst>
          </a:prstGeom>
          <a:solidFill>
            <a:srgbClr val="E40037">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B252717-4658-B7C6-1BED-E4A2C89A15F9}"/>
              </a:ext>
            </a:extLst>
          </p:cNvPr>
          <p:cNvSpPr txBox="1"/>
          <p:nvPr/>
        </p:nvSpPr>
        <p:spPr>
          <a:xfrm>
            <a:off x="6737240" y="4359735"/>
            <a:ext cx="5363967" cy="2033899"/>
          </a:xfrm>
          <a:prstGeom prst="rect">
            <a:avLst/>
          </a:prstGeom>
          <a:noFill/>
        </p:spPr>
        <p:txBody>
          <a:bodyPr wrap="square" lIns="0" tIns="0" rIns="0" bIns="0" rtlCol="0">
            <a:noAutofit/>
          </a:bodyPr>
          <a:lstStyle/>
          <a:p>
            <a:pPr algn="just"/>
            <a:r>
              <a:rPr lang="en-GB" sz="1400" b="1">
                <a:ea typeface="Calibri"/>
                <a:cs typeface="Calibri"/>
              </a:rPr>
              <a:t>Child Protection Plans: </a:t>
            </a:r>
            <a:r>
              <a:rPr lang="en-GB" sz="1200">
                <a:ea typeface="Calibri"/>
                <a:cs typeface="Calibri"/>
              </a:rPr>
              <a:t>The number of children subject to Child Protection plans was relatively stable during Q4 of last year, with numbers between 680 and 690. However, numbers have risen since March 2023, reaching 733 in June.  This measure is rated as red as the rate of children on child protection plans continues to be slightly above the threshold range, however as noted previously – Essex continues to have a lower proportions of children on child protection plans than similar authorities.</a:t>
            </a:r>
          </a:p>
          <a:p>
            <a:pPr algn="just"/>
            <a:r>
              <a:rPr lang="en-GB" sz="1200">
                <a:ea typeface="Calibri"/>
                <a:cs typeface="Calibri"/>
              </a:rPr>
              <a:t>At a quadrant level, the rate per 10,000 varies significantly, with notably more children on a child protection plan in North than the other three quadrants.  Rates have risen from 32.8 to 36.6, while the other quadrants generally see rates between 15 and 22.</a:t>
            </a:r>
          </a:p>
          <a:p>
            <a:pPr algn="l">
              <a:spcAft>
                <a:spcPts val="1134"/>
              </a:spcAft>
            </a:pPr>
            <a:endParaRPr lang="en-GB" sz="1500"/>
          </a:p>
        </p:txBody>
      </p:sp>
    </p:spTree>
    <p:extLst>
      <p:ext uri="{BB962C8B-B14F-4D97-AF65-F5344CB8AC3E}">
        <p14:creationId xmlns:p14="http://schemas.microsoft.com/office/powerpoint/2010/main" val="2194965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C84674"/>
          </a:solidFill>
        </p:spPr>
        <p:txBody>
          <a:bodyPr/>
          <a:lstStyle/>
          <a:p>
            <a:pPr algn="ctr"/>
            <a:r>
              <a:rPr lang="en-GB" sz="2400">
                <a:solidFill>
                  <a:schemeClr val="bg1"/>
                </a:solidFill>
              </a:rPr>
              <a:t>A Good Place for Children and Families to Grow 2</a:t>
            </a:r>
          </a:p>
        </p:txBody>
      </p:sp>
      <p:graphicFrame>
        <p:nvGraphicFramePr>
          <p:cNvPr id="2" name="Table 1">
            <a:extLst>
              <a:ext uri="{FF2B5EF4-FFF2-40B4-BE49-F238E27FC236}">
                <a16:creationId xmlns:a16="http://schemas.microsoft.com/office/drawing/2014/main" id="{BAB29E54-4E8D-B678-C9D9-ED1416097B3C}"/>
              </a:ext>
            </a:extLst>
          </p:cNvPr>
          <p:cNvGraphicFramePr>
            <a:graphicFrameLocks noGrp="1"/>
          </p:cNvGraphicFramePr>
          <p:nvPr>
            <p:extLst>
              <p:ext uri="{D42A27DB-BD31-4B8C-83A1-F6EECF244321}">
                <p14:modId xmlns:p14="http://schemas.microsoft.com/office/powerpoint/2010/main" val="2604901202"/>
              </p:ext>
            </p:extLst>
          </p:nvPr>
        </p:nvGraphicFramePr>
        <p:xfrm>
          <a:off x="915337" y="1545693"/>
          <a:ext cx="5565236" cy="2599184"/>
        </p:xfrm>
        <a:graphic>
          <a:graphicData uri="http://schemas.openxmlformats.org/drawingml/2006/table">
            <a:tbl>
              <a:tblPr firstRow="1" bandRow="1">
                <a:tableStyleId>{5940675A-B579-460E-94D1-54222C63F5DA}</a:tableStyleId>
              </a:tblPr>
              <a:tblGrid>
                <a:gridCol w="2340102">
                  <a:extLst>
                    <a:ext uri="{9D8B030D-6E8A-4147-A177-3AD203B41FA5}">
                      <a16:colId xmlns:a16="http://schemas.microsoft.com/office/drawing/2014/main" val="4034003538"/>
                    </a:ext>
                  </a:extLst>
                </a:gridCol>
                <a:gridCol w="594075">
                  <a:extLst>
                    <a:ext uri="{9D8B030D-6E8A-4147-A177-3AD203B41FA5}">
                      <a16:colId xmlns:a16="http://schemas.microsoft.com/office/drawing/2014/main" val="2657282632"/>
                    </a:ext>
                  </a:extLst>
                </a:gridCol>
                <a:gridCol w="1036856">
                  <a:extLst>
                    <a:ext uri="{9D8B030D-6E8A-4147-A177-3AD203B41FA5}">
                      <a16:colId xmlns:a16="http://schemas.microsoft.com/office/drawing/2014/main" val="231473195"/>
                    </a:ext>
                  </a:extLst>
                </a:gridCol>
                <a:gridCol w="1594203">
                  <a:extLst>
                    <a:ext uri="{9D8B030D-6E8A-4147-A177-3AD203B41FA5}">
                      <a16:colId xmlns:a16="http://schemas.microsoft.com/office/drawing/2014/main" val="4213819942"/>
                    </a:ext>
                  </a:extLst>
                </a:gridCol>
              </a:tblGrid>
              <a:tr h="387197">
                <a:tc>
                  <a:txBody>
                    <a:bodyPr/>
                    <a:lstStyle/>
                    <a:p>
                      <a:pPr algn="ctr"/>
                      <a:r>
                        <a:rPr lang="en-GB" sz="14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4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541114">
                <a:tc>
                  <a:txBody>
                    <a:bodyPr/>
                    <a:lstStyle/>
                    <a:p>
                      <a:pPr algn="l" fontAlgn="ctr"/>
                      <a:r>
                        <a:rPr lang="en-GB" sz="1100" b="0" i="0" u="none" strike="noStrike">
                          <a:solidFill>
                            <a:srgbClr val="000000"/>
                          </a:solidFill>
                          <a:effectLst/>
                          <a:latin typeface="Calibri"/>
                        </a:rPr>
                        <a:t>Number of looked after children per 10,000</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9D4D"/>
                    </a:solidFill>
                  </a:tcPr>
                </a:tc>
                <a:tc>
                  <a:txBody>
                    <a:bodyPr/>
                    <a:lstStyle/>
                    <a:p>
                      <a:pPr algn="ctr" fontAlgn="ctr"/>
                      <a:r>
                        <a:rPr lang="en-GB" sz="1100" b="0" i="0" u="none" strike="noStrike">
                          <a:solidFill>
                            <a:srgbClr val="000000"/>
                          </a:solidFill>
                          <a:effectLst/>
                          <a:latin typeface="Calibri"/>
                        </a:rPr>
                        <a:t>36.5</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34.7 - 39.4</a:t>
                      </a:r>
                    </a:p>
                    <a:p>
                      <a:pPr algn="ctr" fontAlgn="ctr"/>
                      <a:r>
                        <a:rPr lang="en-GB" sz="1100" b="0" i="0" u="none" strike="noStrike">
                          <a:solidFill>
                            <a:schemeClr val="tx1"/>
                          </a:solidFill>
                          <a:effectLst/>
                          <a:latin typeface="Calibri"/>
                        </a:rPr>
                        <a:t>(Target range) </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341101"/>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Open to social care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chemeClr val="tx1"/>
                          </a:solidFill>
                          <a:effectLst/>
                          <a:uLnTx/>
                          <a:uFillTx/>
                          <a:latin typeface="Wingdings 3"/>
                          <a:sym typeface="Wingdings 3"/>
                        </a:rPr>
                        <a:t>Ç</a:t>
                      </a:r>
                      <a:endParaRPr kumimoji="0"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GB" sz="1100" b="0" i="0" u="none" strike="noStrike">
                          <a:solidFill>
                            <a:srgbClr val="000000"/>
                          </a:solidFill>
                          <a:effectLst/>
                          <a:latin typeface="Calibri"/>
                        </a:rPr>
                        <a:t>23.3%</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7124578"/>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Children in Care</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a:lnSpc>
                          <a:spcPct val="100000"/>
                        </a:lnSpc>
                        <a:spcBef>
                          <a:spcPts val="0"/>
                        </a:spcBef>
                        <a:spcAft>
                          <a:spcPts val="0"/>
                        </a:spcAft>
                        <a:buNone/>
                        <a:tabLst/>
                        <a:defRPr/>
                      </a:pPr>
                      <a:r>
                        <a:rPr lang="en-GB" sz="1600" b="1" i="0" u="none" strike="noStrike" kern="1200" cap="none" spc="0" normalizeH="0" baseline="0" noProof="0">
                          <a:ln>
                            <a:noFill/>
                          </a:ln>
                          <a:solidFill>
                            <a:schemeClr val="tx1"/>
                          </a:solidFill>
                          <a:effectLst/>
                          <a:uLnTx/>
                          <a:uFillTx/>
                          <a:latin typeface="Wingdings 3"/>
                          <a:sym typeface="Wingdings 3"/>
                        </a:rPr>
                        <a:t>Ç</a:t>
                      </a:r>
                      <a:endParaRPr kumimoji="0"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GB" sz="1100" b="0" i="0" u="none" strike="noStrike">
                          <a:solidFill>
                            <a:srgbClr val="000000"/>
                          </a:solidFill>
                          <a:effectLst/>
                          <a:latin typeface="Calibri"/>
                        </a:rPr>
                        <a:t>26.9%</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6211052"/>
                  </a:ext>
                </a:extLst>
              </a:tr>
              <a:tr h="541114">
                <a:tc>
                  <a:txBody>
                    <a:bodyPr/>
                    <a:lstStyle/>
                    <a:p>
                      <a:pPr algn="l" fontAlgn="ctr"/>
                      <a:r>
                        <a:rPr lang="en-GB" sz="1100" b="0" i="0" u="none" strike="noStrike">
                          <a:solidFill>
                            <a:srgbClr val="000000"/>
                          </a:solidFill>
                          <a:effectLst/>
                          <a:latin typeface="Calibri"/>
                        </a:rPr>
                        <a:t>Review representation of Ethnically Diverse CYP across the statutory social care system: Child protection</a:t>
                      </a:r>
                    </a:p>
                  </a:txBody>
                  <a:tcPr marL="9349" marR="9349" marT="9349"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0" i="0" u="none" strike="noStrike">
                        <a:solidFill>
                          <a:schemeClr val="tx1"/>
                        </a:solidFill>
                        <a:effectLst/>
                        <a:latin typeface="+mn-lt"/>
                      </a:endParaRPr>
                    </a:p>
                    <a:p>
                      <a:pPr marL="0" marR="0" lvl="0" indent="0" algn="ctr">
                        <a:lnSpc>
                          <a:spcPct val="100000"/>
                        </a:lnSpc>
                        <a:spcBef>
                          <a:spcPts val="0"/>
                        </a:spcBef>
                        <a:spcAft>
                          <a:spcPts val="0"/>
                        </a:spcAft>
                        <a:buNone/>
                      </a:pPr>
                      <a:r>
                        <a:rPr lang="en-GB" sz="1600" b="1" i="0" u="none" strike="noStrike" noProof="0">
                          <a:solidFill>
                            <a:schemeClr val="tx1"/>
                          </a:solidFill>
                          <a:effectLst/>
                          <a:latin typeface="Wingdings 3"/>
                          <a:sym typeface="Wingdings 3"/>
                        </a:rPr>
                        <a:t>Ç</a:t>
                      </a:r>
                      <a:endParaRPr lang="en-GB">
                        <a:sym typeface="Wingdings 3"/>
                      </a:endParaRPr>
                    </a:p>
                    <a:p>
                      <a:pPr algn="ctr" fontAlgn="ctr"/>
                      <a:endParaRPr lang="en-GB" sz="1100" b="1" i="0" u="none" strike="noStrike">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GB" sz="1100" b="0" i="0" u="none" strike="noStrike">
                          <a:solidFill>
                            <a:srgbClr val="000000"/>
                          </a:solidFill>
                          <a:effectLst/>
                          <a:latin typeface="Calibri"/>
                        </a:rPr>
                        <a:t>14.3%</a:t>
                      </a:r>
                    </a:p>
                  </a:txBody>
                  <a:tcPr marL="9349" marR="9349" marT="93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chemeClr val="tx1"/>
                          </a:solidFill>
                          <a:effectLst/>
                          <a:latin typeface="Calibri"/>
                        </a:rPr>
                        <a:t>N/A</a:t>
                      </a:r>
                    </a:p>
                  </a:txBody>
                  <a:tcPr marL="9349" marR="9349" marT="9349"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798826"/>
                  </a:ext>
                </a:extLst>
              </a:tr>
            </a:tbl>
          </a:graphicData>
        </a:graphic>
      </p:graphicFrame>
      <p:sp>
        <p:nvSpPr>
          <p:cNvPr id="3" name="Rectangle: Rounded Corners 2">
            <a:extLst>
              <a:ext uri="{FF2B5EF4-FFF2-40B4-BE49-F238E27FC236}">
                <a16:creationId xmlns:a16="http://schemas.microsoft.com/office/drawing/2014/main" id="{283756B5-FE03-C912-0D2C-3AEF84D0FCFE}"/>
              </a:ext>
            </a:extLst>
          </p:cNvPr>
          <p:cNvSpPr/>
          <p:nvPr/>
        </p:nvSpPr>
        <p:spPr>
          <a:xfrm>
            <a:off x="6661149" y="1475652"/>
            <a:ext cx="5453897" cy="1780547"/>
          </a:xfrm>
          <a:prstGeom prst="roundRect">
            <a:avLst>
              <a:gd name="adj" fmla="val 1471"/>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2C40850-CAF3-7CB8-E68D-53813044DE62}"/>
              </a:ext>
            </a:extLst>
          </p:cNvPr>
          <p:cNvSpPr txBox="1"/>
          <p:nvPr/>
        </p:nvSpPr>
        <p:spPr>
          <a:xfrm>
            <a:off x="6758272" y="1681108"/>
            <a:ext cx="5276959" cy="1369633"/>
          </a:xfrm>
          <a:prstGeom prst="rect">
            <a:avLst/>
          </a:prstGeom>
          <a:noFill/>
        </p:spPr>
        <p:txBody>
          <a:bodyPr wrap="square" lIns="0" tIns="0" rIns="0" bIns="0" rtlCol="0" anchor="t">
            <a:noAutofit/>
          </a:bodyPr>
          <a:lstStyle/>
          <a:p>
            <a:r>
              <a:rPr lang="en-GB" sz="1400" b="1">
                <a:cs typeface="Calibri"/>
              </a:rPr>
              <a:t>Looked After Children: </a:t>
            </a:r>
            <a:r>
              <a:rPr lang="en-GB" sz="1100">
                <a:cs typeface="Calibri"/>
              </a:rPr>
              <a:t>The number of children in care rose during 2022 and continues  to see higher numbers. Following a peak in November, volumes have been more consistent, fluctuating  between 1150 and 1170, currently sitting at 1160 in June. Despite the increases that have been seen over time, the number of children looked after by the council remains in our expected range.</a:t>
            </a:r>
            <a:endParaRPr lang="en-GB"/>
          </a:p>
          <a:p>
            <a:r>
              <a:rPr lang="en-GB" sz="1100">
                <a:cs typeface="Calibri"/>
              </a:rPr>
              <a:t>At a quadrant level, North continues to see significantly higher rates of children in care per 10,000 but has seen rates fall from 50.6 in June 2022 to 46.6 by June 2023. West has also seen rates rise, heavily impacted by the rising number of SMC during qu4 of 2022/23.</a:t>
            </a:r>
            <a:endParaRPr lang="en-GB"/>
          </a:p>
        </p:txBody>
      </p:sp>
      <p:sp>
        <p:nvSpPr>
          <p:cNvPr id="14" name="Rectangle: Rounded Corners 13">
            <a:extLst>
              <a:ext uri="{FF2B5EF4-FFF2-40B4-BE49-F238E27FC236}">
                <a16:creationId xmlns:a16="http://schemas.microsoft.com/office/drawing/2014/main" id="{796DD137-0BF8-6177-3024-B55F05AEC296}"/>
              </a:ext>
            </a:extLst>
          </p:cNvPr>
          <p:cNvSpPr/>
          <p:nvPr/>
        </p:nvSpPr>
        <p:spPr>
          <a:xfrm>
            <a:off x="6658667" y="3317559"/>
            <a:ext cx="5456379" cy="1654635"/>
          </a:xfrm>
          <a:prstGeom prst="roundRect">
            <a:avLst>
              <a:gd name="adj" fmla="val 2998"/>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6724538-0071-293D-AFE8-DDD4CF854A74}"/>
              </a:ext>
            </a:extLst>
          </p:cNvPr>
          <p:cNvSpPr txBox="1"/>
          <p:nvPr/>
        </p:nvSpPr>
        <p:spPr>
          <a:xfrm>
            <a:off x="6738481" y="3388654"/>
            <a:ext cx="5296750" cy="1583540"/>
          </a:xfrm>
          <a:prstGeom prst="rect">
            <a:avLst/>
          </a:prstGeom>
          <a:noFill/>
        </p:spPr>
        <p:txBody>
          <a:bodyPr wrap="square" lIns="0" tIns="0" rIns="0" bIns="0" rtlCol="0" anchor="t">
            <a:noAutofit/>
          </a:bodyPr>
          <a:lstStyle/>
          <a:p>
            <a:pPr algn="just"/>
            <a:r>
              <a:rPr lang="en-GB" sz="1400" b="1"/>
              <a:t>Children from an ethnically diverse group:</a:t>
            </a:r>
            <a:r>
              <a:rPr lang="en-GB" sz="1400" b="1">
                <a:cs typeface="Calibri"/>
              </a:rPr>
              <a:t> </a:t>
            </a:r>
            <a:r>
              <a:rPr lang="en-GB" sz="1200">
                <a:ea typeface="+mn-lt"/>
                <a:cs typeface="+mn-lt"/>
              </a:rPr>
              <a:t>The proportion of children open to social care from an ethnically diverse group has grown gradually over time, and currently sits at 23.2%, slightly more than last quarter (21.9%).</a:t>
            </a:r>
            <a:endParaRPr lang="en-GB" sz="1200">
              <a:cs typeface="Calibri"/>
            </a:endParaRPr>
          </a:p>
          <a:p>
            <a:pPr algn="just"/>
            <a:r>
              <a:rPr lang="en-GB" sz="1200">
                <a:ea typeface="+mn-lt"/>
                <a:cs typeface="+mn-lt"/>
              </a:rPr>
              <a:t>The increase is mainly reflected in the children in care numbers, where a higher number of separated migrant children is seen; 68.5% of SMC in care being of other ethnic groups for example. The proportion of children in care from Global Majority backgrounds falls from 26.2% to 15.6% when SMC are excluded, which is much closer to the Essex school census rate of 14.3%.</a:t>
            </a:r>
            <a:endParaRPr lang="en-GB" sz="1200"/>
          </a:p>
          <a:p>
            <a:pPr algn="just"/>
            <a:endParaRPr lang="en-GB" sz="1100" b="1">
              <a:ea typeface="+mn-lt"/>
              <a:cs typeface="+mn-lt"/>
            </a:endParaRPr>
          </a:p>
          <a:p>
            <a:pPr algn="just"/>
            <a:endParaRPr lang="en-GB" sz="1100">
              <a:ea typeface="+mn-lt"/>
              <a:cs typeface="+mn-lt"/>
            </a:endParaRPr>
          </a:p>
        </p:txBody>
      </p:sp>
    </p:spTree>
    <p:extLst>
      <p:ext uri="{BB962C8B-B14F-4D97-AF65-F5344CB8AC3E}">
        <p14:creationId xmlns:p14="http://schemas.microsoft.com/office/powerpoint/2010/main" val="4917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5EB6C1F-E32E-F02A-E08F-1214CE80F06D}"/>
              </a:ext>
            </a:extLst>
          </p:cNvPr>
          <p:cNvSpPr/>
          <p:nvPr/>
        </p:nvSpPr>
        <p:spPr>
          <a:xfrm>
            <a:off x="4826948" y="3704454"/>
            <a:ext cx="3227662" cy="3053950"/>
          </a:xfrm>
          <a:prstGeom prst="roundRect">
            <a:avLst>
              <a:gd name="adj" fmla="val 779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BE1DB4EB-A5BB-8FEE-F304-06F5F9F4F519}"/>
              </a:ext>
            </a:extLst>
          </p:cNvPr>
          <p:cNvSpPr/>
          <p:nvPr/>
        </p:nvSpPr>
        <p:spPr>
          <a:xfrm>
            <a:off x="870012" y="65712"/>
            <a:ext cx="11142068" cy="2111758"/>
          </a:xfrm>
          <a:prstGeom prst="roundRect">
            <a:avLst>
              <a:gd name="adj" fmla="val 779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6">
            <a:extLst>
              <a:ext uri="{FF2B5EF4-FFF2-40B4-BE49-F238E27FC236}">
                <a16:creationId xmlns:a16="http://schemas.microsoft.com/office/drawing/2014/main" id="{CE3BFFB4-6B36-6DFF-623F-1C03451E7E94}"/>
              </a:ext>
            </a:extLst>
          </p:cNvPr>
          <p:cNvSpPr>
            <a:spLocks noGrp="1"/>
          </p:cNvSpPr>
          <p:nvPr>
            <p:ph sz="quarter" idx="11"/>
          </p:nvPr>
        </p:nvSpPr>
        <p:spPr>
          <a:xfrm>
            <a:off x="5028431" y="4270218"/>
            <a:ext cx="2775141" cy="2377189"/>
          </a:xfrm>
        </p:spPr>
        <p:txBody>
          <a:bodyPr vert="horz" lIns="0" tIns="0" rIns="0" bIns="0" rtlCol="0" anchor="t">
            <a:noAutofit/>
          </a:bodyPr>
          <a:lstStyle/>
          <a:p>
            <a:pPr>
              <a:spcBef>
                <a:spcPts val="0"/>
              </a:spcBef>
              <a:spcAft>
                <a:spcPts val="0"/>
              </a:spcAft>
            </a:pPr>
            <a:r>
              <a:rPr lang="en-GB" sz="1400" b="0"/>
              <a:t>For this quarter, we draw attention to the measures included in the OFLOG measures, highlighting the measures which have been in place since July 2023 and drawing attention to the </a:t>
            </a:r>
            <a:r>
              <a:rPr lang="en-GB" sz="1400" b="0" u="sng"/>
              <a:t>new areas </a:t>
            </a:r>
            <a:r>
              <a:rPr lang="en-GB" sz="1400" b="0"/>
              <a:t>of focus currently in consultation, and the future areas for  performance reporting.</a:t>
            </a:r>
            <a:endParaRPr lang="en-GB" sz="1400" b="0">
              <a:cs typeface="Calibri"/>
            </a:endParaRPr>
          </a:p>
          <a:p>
            <a:pPr>
              <a:spcBef>
                <a:spcPts val="0"/>
              </a:spcBef>
              <a:spcAft>
                <a:spcPts val="0"/>
              </a:spcAft>
            </a:pPr>
            <a:r>
              <a:rPr lang="en-GB" sz="1400" b="0" i="1">
                <a:cs typeface="Calibri"/>
              </a:rPr>
              <a:t>Detail</a:t>
            </a:r>
            <a:r>
              <a:rPr lang="en-GB" sz="1400" b="0" i="1"/>
              <a:t> outlined on slides 15 – 17 ECC performance and benchmarking in the annex (slide 41)</a:t>
            </a:r>
            <a:endParaRPr lang="en-GB" sz="1400" b="0" i="1">
              <a:cs typeface="Calibri"/>
            </a:endParaRPr>
          </a:p>
          <a:p>
            <a:pPr>
              <a:spcBef>
                <a:spcPts val="0"/>
              </a:spcBef>
              <a:spcAft>
                <a:spcPts val="0"/>
              </a:spcAft>
            </a:pPr>
            <a:endParaRPr lang="en-GB" sz="1400" b="0" i="1">
              <a:cs typeface="Calibri"/>
            </a:endParaRPr>
          </a:p>
          <a:p>
            <a:pPr>
              <a:spcBef>
                <a:spcPts val="0"/>
              </a:spcBef>
              <a:spcAft>
                <a:spcPts val="0"/>
              </a:spcAft>
            </a:pPr>
            <a:endParaRPr lang="en-GB" sz="1400">
              <a:highlight>
                <a:srgbClr val="FFFF00"/>
              </a:highlight>
            </a:endParaRPr>
          </a:p>
          <a:p>
            <a:pPr>
              <a:spcBef>
                <a:spcPts val="0"/>
              </a:spcBef>
              <a:spcAft>
                <a:spcPts val="0"/>
              </a:spcAft>
            </a:pPr>
            <a:endParaRPr lang="en-GB" sz="1400">
              <a:highlight>
                <a:srgbClr val="FFFF00"/>
              </a:highlight>
            </a:endParaRPr>
          </a:p>
          <a:p>
            <a:pPr>
              <a:spcBef>
                <a:spcPts val="0"/>
              </a:spcBef>
              <a:spcAft>
                <a:spcPts val="0"/>
              </a:spcAft>
            </a:pPr>
            <a:endParaRPr lang="en-GB" sz="1400">
              <a:highlight>
                <a:srgbClr val="FFFF00"/>
              </a:highlight>
            </a:endParaRPr>
          </a:p>
          <a:p>
            <a:pPr>
              <a:spcBef>
                <a:spcPts val="0"/>
              </a:spcBef>
              <a:spcAft>
                <a:spcPts val="0"/>
              </a:spcAft>
            </a:pPr>
            <a:endParaRPr lang="en-GB" sz="1400">
              <a:highlight>
                <a:srgbClr val="FFFF00"/>
              </a:highlight>
            </a:endParaRPr>
          </a:p>
          <a:p>
            <a:pPr>
              <a:spcBef>
                <a:spcPts val="0"/>
              </a:spcBef>
              <a:spcAft>
                <a:spcPts val="0"/>
              </a:spcAft>
            </a:pPr>
            <a:endParaRPr lang="en-GB" sz="1400"/>
          </a:p>
        </p:txBody>
      </p:sp>
      <p:sp>
        <p:nvSpPr>
          <p:cNvPr id="11" name="Title 1">
            <a:extLst>
              <a:ext uri="{FF2B5EF4-FFF2-40B4-BE49-F238E27FC236}">
                <a16:creationId xmlns:a16="http://schemas.microsoft.com/office/drawing/2014/main" id="{D83954A9-5ADA-64C2-9826-11AA267CB7D2}"/>
              </a:ext>
            </a:extLst>
          </p:cNvPr>
          <p:cNvSpPr txBox="1">
            <a:spLocks/>
          </p:cNvSpPr>
          <p:nvPr/>
        </p:nvSpPr>
        <p:spPr>
          <a:xfrm rot="16200000">
            <a:off x="-3054899" y="3053746"/>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j-ea"/>
                <a:cs typeface="+mj-cs"/>
              </a:rPr>
              <a:t>Th</a:t>
            </a:r>
            <a:r>
              <a:rPr kumimoji="0" lang="en-GB" sz="2400" b="1" i="0" u="none" strike="noStrike" kern="1200" cap="none" spc="0" normalizeH="0" baseline="0" noProof="0">
                <a:ln>
                  <a:noFill/>
                </a:ln>
                <a:solidFill>
                  <a:prstClr val="white"/>
                </a:solidFill>
                <a:effectLst/>
                <a:uLnTx/>
                <a:uFillTx/>
                <a:latin typeface="Calibri"/>
                <a:ea typeface="+mj-ea"/>
                <a:cs typeface="+mj-cs"/>
              </a:rPr>
              <a:t>e Essex Story: Key Points</a:t>
            </a:r>
          </a:p>
        </p:txBody>
      </p:sp>
      <p:sp>
        <p:nvSpPr>
          <p:cNvPr id="14" name="Text Placeholder 13">
            <a:extLst>
              <a:ext uri="{FF2B5EF4-FFF2-40B4-BE49-F238E27FC236}">
                <a16:creationId xmlns:a16="http://schemas.microsoft.com/office/drawing/2014/main" id="{2FC08947-3F50-CCAC-9F71-59A920A6EE3C}"/>
              </a:ext>
            </a:extLst>
          </p:cNvPr>
          <p:cNvSpPr>
            <a:spLocks noGrp="1"/>
          </p:cNvSpPr>
          <p:nvPr>
            <p:ph type="body" sz="quarter" idx="10"/>
          </p:nvPr>
        </p:nvSpPr>
        <p:spPr>
          <a:xfrm>
            <a:off x="961631" y="181308"/>
            <a:ext cx="10978546" cy="685800"/>
          </a:xfrm>
        </p:spPr>
        <p:txBody>
          <a:bodyPr/>
          <a:lstStyle/>
          <a:p>
            <a:pPr>
              <a:spcBef>
                <a:spcPts val="0"/>
              </a:spcBef>
              <a:spcAft>
                <a:spcPts val="0"/>
              </a:spcAft>
            </a:pPr>
            <a:r>
              <a:rPr lang="en-GB" sz="1600"/>
              <a:t>In this quarter, the report identifies key areas of ECC performance that are below target (strategically or functionally) and represent a risk to the Council. CLT is asked to consider:</a:t>
            </a:r>
          </a:p>
          <a:p>
            <a:pPr marL="285750" indent="-285750">
              <a:spcBef>
                <a:spcPts val="0"/>
              </a:spcBef>
              <a:spcAft>
                <a:spcPts val="0"/>
              </a:spcAft>
              <a:buFont typeface="Arial" panose="020B0604020202020204" pitchFamily="34" charset="0"/>
              <a:buChar char="•"/>
            </a:pPr>
            <a:r>
              <a:rPr lang="en-GB" sz="1600"/>
              <a:t>What is driving the performance in these areas</a:t>
            </a:r>
          </a:p>
          <a:p>
            <a:pPr marL="285750" indent="-285750">
              <a:spcBef>
                <a:spcPts val="0"/>
              </a:spcBef>
              <a:spcAft>
                <a:spcPts val="0"/>
              </a:spcAft>
              <a:buFont typeface="Arial" panose="020B0604020202020204" pitchFamily="34" charset="0"/>
              <a:buChar char="•"/>
            </a:pPr>
            <a:r>
              <a:rPr lang="en-GB" sz="1600"/>
              <a:t>What are the wider implications of current levels of performance in this area: financially, reputationally, politically</a:t>
            </a:r>
          </a:p>
          <a:p>
            <a:pPr marL="285750" indent="-285750">
              <a:spcBef>
                <a:spcPts val="0"/>
              </a:spcBef>
              <a:spcAft>
                <a:spcPts val="0"/>
              </a:spcAft>
              <a:buFont typeface="Arial" panose="020B0604020202020204" pitchFamily="34" charset="0"/>
              <a:buChar char="•"/>
            </a:pPr>
            <a:r>
              <a:rPr lang="en-GB" sz="1600"/>
              <a:t>What are the actions we are looking to pursue organisationally to improve the position</a:t>
            </a:r>
          </a:p>
          <a:p>
            <a:pPr marL="285750" indent="-285750">
              <a:spcBef>
                <a:spcPts val="0"/>
              </a:spcBef>
              <a:spcAft>
                <a:spcPts val="0"/>
              </a:spcAft>
              <a:buFont typeface="Arial" panose="020B0604020202020204" pitchFamily="34" charset="0"/>
              <a:buChar char="•"/>
            </a:pPr>
            <a:r>
              <a:rPr lang="en-GB" sz="1600"/>
              <a:t>What support is required from other parts of the organisation to address the issues</a:t>
            </a:r>
          </a:p>
          <a:p>
            <a:pPr marL="285750" indent="-285750">
              <a:spcBef>
                <a:spcPts val="0"/>
              </a:spcBef>
              <a:spcAft>
                <a:spcPts val="0"/>
              </a:spcAft>
              <a:buFont typeface="Arial" panose="020B0604020202020204" pitchFamily="34" charset="0"/>
              <a:buChar char="•"/>
            </a:pPr>
            <a:r>
              <a:rPr lang="en-GB" sz="1600"/>
              <a:t>What level of assurance can we provide to PLT/Members about our ability to remediate or address the position in a reasonable timeframe</a:t>
            </a:r>
          </a:p>
          <a:p>
            <a:endParaRPr lang="en-GB"/>
          </a:p>
        </p:txBody>
      </p:sp>
      <p:sp>
        <p:nvSpPr>
          <p:cNvPr id="19" name="Rectangle: Rounded Corners 18">
            <a:extLst>
              <a:ext uri="{FF2B5EF4-FFF2-40B4-BE49-F238E27FC236}">
                <a16:creationId xmlns:a16="http://schemas.microsoft.com/office/drawing/2014/main" id="{84E21760-19DA-BE57-DCE3-4AEB58062C49}"/>
              </a:ext>
            </a:extLst>
          </p:cNvPr>
          <p:cNvSpPr/>
          <p:nvPr/>
        </p:nvSpPr>
        <p:spPr>
          <a:xfrm>
            <a:off x="1128028" y="3690203"/>
            <a:ext cx="3227662" cy="3053950"/>
          </a:xfrm>
          <a:prstGeom prst="roundRect">
            <a:avLst>
              <a:gd name="adj" fmla="val 779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56990590-BE32-9069-921D-ACFE594D513D}"/>
              </a:ext>
            </a:extLst>
          </p:cNvPr>
          <p:cNvSpPr/>
          <p:nvPr/>
        </p:nvSpPr>
        <p:spPr>
          <a:xfrm>
            <a:off x="961631" y="3288132"/>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3E3FF260-4CEB-4B04-3F28-1BC1BAA0421F}"/>
              </a:ext>
            </a:extLst>
          </p:cNvPr>
          <p:cNvSpPr/>
          <p:nvPr/>
        </p:nvSpPr>
        <p:spPr>
          <a:xfrm>
            <a:off x="1709200" y="3526432"/>
            <a:ext cx="2047988" cy="486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5" name="Content Placeholder 6">
            <a:extLst>
              <a:ext uri="{FF2B5EF4-FFF2-40B4-BE49-F238E27FC236}">
                <a16:creationId xmlns:a16="http://schemas.microsoft.com/office/drawing/2014/main" id="{1E3C9AFA-0EA3-069E-A3D1-D21AD99C4A58}"/>
              </a:ext>
            </a:extLst>
          </p:cNvPr>
          <p:cNvSpPr txBox="1">
            <a:spLocks/>
          </p:cNvSpPr>
          <p:nvPr/>
        </p:nvSpPr>
        <p:spPr>
          <a:xfrm>
            <a:off x="1298945" y="4289569"/>
            <a:ext cx="3056745" cy="2277032"/>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For this quarter, a special ‘spotlight’ on Essex Highways, which has a high profile locally. A recent 'Jeans and jumper' day looked at some of the surrounding issues.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 summary of recent Essex Highways data and insights, focusing on some of the challenges the network faces, including key benchmarking information against other county councils.</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a:ln>
                  <a:noFill/>
                </a:ln>
                <a:solidFill>
                  <a:srgbClr val="000000"/>
                </a:solidFill>
                <a:effectLst/>
                <a:uLnTx/>
                <a:uFillTx/>
                <a:latin typeface="Calibri"/>
                <a:ea typeface="+mn-ea"/>
                <a:cs typeface="+mn-cs"/>
              </a:rPr>
              <a:t>Detail outlined on slides 18-24</a:t>
            </a:r>
            <a:endParaRPr kumimoji="0" lang="en-GB" sz="1400" b="0" i="1"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F5E562F-07E1-A650-D4D5-7EA07789DFDD}"/>
              </a:ext>
            </a:extLst>
          </p:cNvPr>
          <p:cNvSpPr txBox="1"/>
          <p:nvPr/>
        </p:nvSpPr>
        <p:spPr>
          <a:xfrm>
            <a:off x="2180010" y="3628378"/>
            <a:ext cx="1732703" cy="858594"/>
          </a:xfrm>
          <a:prstGeom prst="rect">
            <a:avLst/>
          </a:prstGeom>
          <a:noFill/>
        </p:spPr>
        <p:txBody>
          <a:bodyPr wrap="square" lIns="0" tIns="0" rIns="0" bIns="0" rtlCol="0" anchor="t">
            <a:noAutofit/>
          </a:bodyPr>
          <a:lstStyle/>
          <a:p>
            <a:pPr marL="0" marR="0" lvl="0" indent="0"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Highways</a:t>
            </a:r>
          </a:p>
        </p:txBody>
      </p:sp>
      <p:sp>
        <p:nvSpPr>
          <p:cNvPr id="30" name="Oval 29">
            <a:extLst>
              <a:ext uri="{FF2B5EF4-FFF2-40B4-BE49-F238E27FC236}">
                <a16:creationId xmlns:a16="http://schemas.microsoft.com/office/drawing/2014/main" id="{2E495868-82A1-6DBD-C6CA-01BC062FD6BE}"/>
              </a:ext>
            </a:extLst>
          </p:cNvPr>
          <p:cNvSpPr/>
          <p:nvPr/>
        </p:nvSpPr>
        <p:spPr>
          <a:xfrm>
            <a:off x="4522033" y="3306774"/>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0750488-B01A-B73B-D4CC-93C715A9D233}"/>
              </a:ext>
            </a:extLst>
          </p:cNvPr>
          <p:cNvSpPr/>
          <p:nvPr/>
        </p:nvSpPr>
        <p:spPr>
          <a:xfrm>
            <a:off x="5166551" y="3529336"/>
            <a:ext cx="2545512" cy="486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800DCE45-F5BF-CA8D-1496-25E2AED2D61A}"/>
              </a:ext>
            </a:extLst>
          </p:cNvPr>
          <p:cNvSpPr txBox="1"/>
          <p:nvPr/>
        </p:nvSpPr>
        <p:spPr>
          <a:xfrm>
            <a:off x="6014024" y="3619957"/>
            <a:ext cx="4090541" cy="85859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OFLOG</a:t>
            </a:r>
            <a:endParaRPr kumimoji="0" lang="en-GB" sz="1400" b="1" i="0" u="none" strike="noStrike" kern="1200" cap="none" spc="0" normalizeH="0" baseline="0" noProof="0">
              <a:ln>
                <a:noFill/>
              </a:ln>
              <a:solidFill>
                <a:prstClr val="white"/>
              </a:solidFill>
              <a:effectLst/>
              <a:uLnTx/>
              <a:uFillTx/>
              <a:latin typeface="Calibri"/>
              <a:ea typeface="+mn-ea"/>
              <a:cs typeface="Calibri"/>
            </a:endParaRPr>
          </a:p>
        </p:txBody>
      </p:sp>
      <p:pic>
        <p:nvPicPr>
          <p:cNvPr id="34" name="Graphic 33" descr="Road outline">
            <a:extLst>
              <a:ext uri="{FF2B5EF4-FFF2-40B4-BE49-F238E27FC236}">
                <a16:creationId xmlns:a16="http://schemas.microsoft.com/office/drawing/2014/main" id="{3B11D90B-7025-412D-FFFD-5140D32362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84" y="3400116"/>
            <a:ext cx="655441" cy="655441"/>
          </a:xfrm>
          <a:prstGeom prst="rect">
            <a:avLst/>
          </a:prstGeom>
        </p:spPr>
      </p:pic>
      <p:pic>
        <p:nvPicPr>
          <p:cNvPr id="36" name="Graphic 35" descr="Document outline">
            <a:extLst>
              <a:ext uri="{FF2B5EF4-FFF2-40B4-BE49-F238E27FC236}">
                <a16:creationId xmlns:a16="http://schemas.microsoft.com/office/drawing/2014/main" id="{475677E3-C1CA-CA8B-EE75-2786FBD862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667818" y="3402187"/>
            <a:ext cx="712349" cy="712349"/>
          </a:xfrm>
          <a:prstGeom prst="rect">
            <a:avLst/>
          </a:prstGeom>
        </p:spPr>
      </p:pic>
      <p:sp>
        <p:nvSpPr>
          <p:cNvPr id="37" name="Rectangle: Rounded Corners 36">
            <a:extLst>
              <a:ext uri="{FF2B5EF4-FFF2-40B4-BE49-F238E27FC236}">
                <a16:creationId xmlns:a16="http://schemas.microsoft.com/office/drawing/2014/main" id="{61F60D08-6F90-4FFF-1A09-32B6461D4700}"/>
              </a:ext>
            </a:extLst>
          </p:cNvPr>
          <p:cNvSpPr/>
          <p:nvPr/>
        </p:nvSpPr>
        <p:spPr>
          <a:xfrm>
            <a:off x="961631" y="2899208"/>
            <a:ext cx="11050449" cy="15269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3CBBFA06-3629-47B4-5FA9-41E43A8ED8C6}"/>
              </a:ext>
            </a:extLst>
          </p:cNvPr>
          <p:cNvSpPr/>
          <p:nvPr/>
        </p:nvSpPr>
        <p:spPr>
          <a:xfrm>
            <a:off x="5725128" y="2432346"/>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Graphic 26" descr="Magnifying glass with solid fill">
            <a:extLst>
              <a:ext uri="{FF2B5EF4-FFF2-40B4-BE49-F238E27FC236}">
                <a16:creationId xmlns:a16="http://schemas.microsoft.com/office/drawing/2014/main" id="{9166BDC2-166B-2113-E77F-10EAC24876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74816" y="2477167"/>
            <a:ext cx="675424" cy="675424"/>
          </a:xfrm>
          <a:prstGeom prst="rect">
            <a:avLst/>
          </a:prstGeom>
        </p:spPr>
      </p:pic>
      <p:sp>
        <p:nvSpPr>
          <p:cNvPr id="38" name="TextBox 37">
            <a:extLst>
              <a:ext uri="{FF2B5EF4-FFF2-40B4-BE49-F238E27FC236}">
                <a16:creationId xmlns:a16="http://schemas.microsoft.com/office/drawing/2014/main" id="{ADEB023F-2498-EABE-02FF-24EF8712036C}"/>
              </a:ext>
            </a:extLst>
          </p:cNvPr>
          <p:cNvSpPr txBox="1"/>
          <p:nvPr/>
        </p:nvSpPr>
        <p:spPr>
          <a:xfrm>
            <a:off x="2525570" y="2077285"/>
            <a:ext cx="7373916" cy="42330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srgbClr val="000000"/>
                </a:solidFill>
                <a:effectLst/>
                <a:uLnTx/>
                <a:uFillTx/>
                <a:latin typeface="Calibri"/>
                <a:ea typeface="+mn-ea"/>
                <a:cs typeface="+mn-cs"/>
              </a:rPr>
              <a:t>Spotlight for Quarter 2 </a:t>
            </a:r>
          </a:p>
        </p:txBody>
      </p:sp>
      <p:sp>
        <p:nvSpPr>
          <p:cNvPr id="3" name="Rectangle: Rounded Corners 2">
            <a:extLst>
              <a:ext uri="{FF2B5EF4-FFF2-40B4-BE49-F238E27FC236}">
                <a16:creationId xmlns:a16="http://schemas.microsoft.com/office/drawing/2014/main" id="{4DFFDD47-A557-2B51-B533-E3B8BE5EBFF4}"/>
              </a:ext>
            </a:extLst>
          </p:cNvPr>
          <p:cNvSpPr/>
          <p:nvPr/>
        </p:nvSpPr>
        <p:spPr>
          <a:xfrm>
            <a:off x="8546763" y="3631969"/>
            <a:ext cx="3227662" cy="3053950"/>
          </a:xfrm>
          <a:prstGeom prst="roundRect">
            <a:avLst>
              <a:gd name="adj" fmla="val 779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283E76AE-1B54-9255-A3C7-4FF9DF80DF7F}"/>
              </a:ext>
            </a:extLst>
          </p:cNvPr>
          <p:cNvSpPr/>
          <p:nvPr/>
        </p:nvSpPr>
        <p:spPr>
          <a:xfrm>
            <a:off x="8380366" y="3229898"/>
            <a:ext cx="974801" cy="930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52C1FA-A2EE-1CA8-DE6C-71A44D89ADC3}"/>
              </a:ext>
            </a:extLst>
          </p:cNvPr>
          <p:cNvSpPr/>
          <p:nvPr/>
        </p:nvSpPr>
        <p:spPr>
          <a:xfrm>
            <a:off x="9127935" y="3468198"/>
            <a:ext cx="2565798" cy="486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6">
            <a:extLst>
              <a:ext uri="{FF2B5EF4-FFF2-40B4-BE49-F238E27FC236}">
                <a16:creationId xmlns:a16="http://schemas.microsoft.com/office/drawing/2014/main" id="{EC60B617-5956-4AE4-952C-D9D461AAB0D0}"/>
              </a:ext>
            </a:extLst>
          </p:cNvPr>
          <p:cNvSpPr txBox="1">
            <a:spLocks/>
          </p:cNvSpPr>
          <p:nvPr/>
        </p:nvSpPr>
        <p:spPr>
          <a:xfrm>
            <a:off x="8636988" y="4328132"/>
            <a:ext cx="3056745" cy="2277032"/>
          </a:xfrm>
          <a:prstGeom prst="rect">
            <a:avLst/>
          </a:prstGeom>
        </p:spPr>
        <p:txBody>
          <a:bodyPr vert="horz" lIns="0" tIns="0" rIns="0" bIns="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As part of refreshing our approach to performance reporting, we are continuing to explore options for improving the quality of the insight that senior leaders are able to access.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Progress against the IMPOWER recommendations are outlined on slides 28-30 </a:t>
            </a:r>
            <a:endParaRPr kumimoji="0" lang="en-GB" sz="1400" b="1"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highlight>
                <a:srgbClr val="FF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pic>
        <p:nvPicPr>
          <p:cNvPr id="8" name="Graphic 7" descr="Presentation with pie chart outline">
            <a:extLst>
              <a:ext uri="{FF2B5EF4-FFF2-40B4-BE49-F238E27FC236}">
                <a16:creationId xmlns:a16="http://schemas.microsoft.com/office/drawing/2014/main" id="{BEFE486C-2E9A-4E90-35A7-462281FE24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68402" y="3376771"/>
            <a:ext cx="655441" cy="655441"/>
          </a:xfrm>
          <a:prstGeom prst="rect">
            <a:avLst/>
          </a:prstGeom>
        </p:spPr>
      </p:pic>
      <p:sp>
        <p:nvSpPr>
          <p:cNvPr id="9" name="TextBox 8">
            <a:extLst>
              <a:ext uri="{FF2B5EF4-FFF2-40B4-BE49-F238E27FC236}">
                <a16:creationId xmlns:a16="http://schemas.microsoft.com/office/drawing/2014/main" id="{A46003AF-CAE8-10E6-27A7-E18695BA2758}"/>
              </a:ext>
            </a:extLst>
          </p:cNvPr>
          <p:cNvSpPr txBox="1"/>
          <p:nvPr/>
        </p:nvSpPr>
        <p:spPr>
          <a:xfrm>
            <a:off x="9333807" y="3583141"/>
            <a:ext cx="4090541" cy="85859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Performance Reporting </a:t>
            </a:r>
            <a:r>
              <a:rPr lang="en-GB" sz="1400" b="1">
                <a:solidFill>
                  <a:prstClr val="white"/>
                </a:solidFill>
                <a:latin typeface="Calibri"/>
              </a:rPr>
              <a:t>U</a:t>
            </a:r>
            <a:r>
              <a:rPr kumimoji="0" lang="en-GB" sz="1400" b="1" i="0" u="none" strike="noStrike" kern="1200" cap="none" spc="0" normalizeH="0" baseline="0" noProof="0" err="1">
                <a:ln>
                  <a:noFill/>
                </a:ln>
                <a:solidFill>
                  <a:prstClr val="white"/>
                </a:solidFill>
                <a:effectLst/>
                <a:uLnTx/>
                <a:uFillTx/>
                <a:latin typeface="Calibri"/>
                <a:ea typeface="+mn-ea"/>
                <a:cs typeface="+mn-cs"/>
              </a:rPr>
              <a:t>pdate</a:t>
            </a:r>
            <a:endParaRPr kumimoji="0" lang="en-GB" sz="1400" b="1"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845749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8A868FD-AC49-2917-0571-00AC1898EE93}"/>
              </a:ext>
            </a:extLst>
          </p:cNvPr>
          <p:cNvSpPr/>
          <p:nvPr/>
        </p:nvSpPr>
        <p:spPr>
          <a:xfrm>
            <a:off x="6657428" y="683492"/>
            <a:ext cx="5451445" cy="5566479"/>
          </a:xfrm>
          <a:prstGeom prst="roundRect">
            <a:avLst>
              <a:gd name="adj" fmla="val 1835"/>
            </a:avLst>
          </a:prstGeom>
          <a:solidFill>
            <a:srgbClr val="729D4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0324735-20AF-94B0-CC8B-42B02B948C2C}"/>
              </a:ext>
            </a:extLst>
          </p:cNvPr>
          <p:cNvSpPr>
            <a:spLocks noGrp="1"/>
          </p:cNvSpPr>
          <p:nvPr>
            <p:ph type="title"/>
          </p:nvPr>
        </p:nvSpPr>
        <p:spPr>
          <a:solidFill>
            <a:srgbClr val="414745"/>
          </a:solidFill>
        </p:spPr>
        <p:txBody>
          <a:bodyPr/>
          <a:lstStyle/>
          <a:p>
            <a:pPr algn="ctr"/>
            <a:r>
              <a:rPr lang="en-GB" sz="2400">
                <a:solidFill>
                  <a:schemeClr val="bg1"/>
                </a:solidFill>
              </a:rPr>
              <a:t>Service Excellence</a:t>
            </a:r>
          </a:p>
        </p:txBody>
      </p:sp>
      <p:sp>
        <p:nvSpPr>
          <p:cNvPr id="2" name="Content Placeholder 2">
            <a:extLst>
              <a:ext uri="{FF2B5EF4-FFF2-40B4-BE49-F238E27FC236}">
                <a16:creationId xmlns:a16="http://schemas.microsoft.com/office/drawing/2014/main" id="{5FE79020-1124-041A-1509-0D51AD098C1F}"/>
              </a:ext>
            </a:extLst>
          </p:cNvPr>
          <p:cNvSpPr txBox="1">
            <a:spLocks/>
          </p:cNvSpPr>
          <p:nvPr/>
        </p:nvSpPr>
        <p:spPr>
          <a:xfrm>
            <a:off x="924214" y="6545169"/>
            <a:ext cx="5558356" cy="312831"/>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i="1"/>
              <a:t>Measures reported annually are included on rotation where there are updated figures</a:t>
            </a:r>
            <a:r>
              <a:rPr lang="en-GB" sz="1200" b="0"/>
              <a:t>.</a:t>
            </a:r>
          </a:p>
          <a:p>
            <a:endParaRPr lang="en-GB" sz="1400" b="0">
              <a:highlight>
                <a:srgbClr val="FFFF00"/>
              </a:highlight>
            </a:endParaRPr>
          </a:p>
          <a:p>
            <a:endParaRPr lang="en-GB" sz="1400" b="0">
              <a:highlight>
                <a:srgbClr val="FFFF00"/>
              </a:highlight>
            </a:endParaRPr>
          </a:p>
        </p:txBody>
      </p:sp>
      <p:sp>
        <p:nvSpPr>
          <p:cNvPr id="10" name="Content Placeholder 9">
            <a:extLst>
              <a:ext uri="{FF2B5EF4-FFF2-40B4-BE49-F238E27FC236}">
                <a16:creationId xmlns:a16="http://schemas.microsoft.com/office/drawing/2014/main" id="{22239E02-9FB8-4021-0628-C817C85DBDF8}"/>
              </a:ext>
            </a:extLst>
          </p:cNvPr>
          <p:cNvSpPr>
            <a:spLocks noGrp="1"/>
          </p:cNvSpPr>
          <p:nvPr>
            <p:ph sz="half" idx="1"/>
          </p:nvPr>
        </p:nvSpPr>
        <p:spPr>
          <a:xfrm>
            <a:off x="6751900" y="804365"/>
            <a:ext cx="5262499" cy="4820580"/>
          </a:xfrm>
        </p:spPr>
        <p:txBody>
          <a:bodyPr vert="horz" lIns="0" tIns="0" rIns="0" bIns="0" rtlCol="0" anchor="t">
            <a:noAutofit/>
          </a:bodyPr>
          <a:lstStyle/>
          <a:p>
            <a:pPr>
              <a:spcBef>
                <a:spcPts val="0"/>
              </a:spcBef>
              <a:spcAft>
                <a:spcPts val="600"/>
              </a:spcAft>
            </a:pPr>
            <a:r>
              <a:rPr lang="en-GB" sz="1400"/>
              <a:t>Council Tax collection:</a:t>
            </a:r>
            <a:r>
              <a:rPr lang="en-GB" sz="1400">
                <a:cs typeface="Calibri"/>
              </a:rPr>
              <a:t> </a:t>
            </a:r>
            <a:r>
              <a:rPr lang="en-GB" sz="1200" b="0">
                <a:cs typeface="Calibri"/>
              </a:rPr>
              <a:t>The 2023/24 Q2 forecast for the in-year collection rate is 96.6%, which is 0.5% less than reported at Q1.</a:t>
            </a:r>
            <a:endParaRPr lang="en-GB" sz="1200">
              <a:cs typeface="Calibri"/>
            </a:endParaRPr>
          </a:p>
          <a:p>
            <a:pPr>
              <a:spcBef>
                <a:spcPts val="0"/>
              </a:spcBef>
              <a:spcAft>
                <a:spcPts val="0"/>
              </a:spcAft>
            </a:pPr>
            <a:r>
              <a:rPr lang="en-GB" sz="1200" b="0">
                <a:cs typeface="Calibri"/>
              </a:rPr>
              <a:t>Currently, districts are forecasting over £14.5m of council tax income collection this financial year relating to prior years, which is the equivalent of about a 1.5% increase in the collection rate.</a:t>
            </a:r>
            <a:endParaRPr lang="en-GB" sz="1200">
              <a:cs typeface="Calibri"/>
            </a:endParaRPr>
          </a:p>
          <a:p>
            <a:pPr>
              <a:spcBef>
                <a:spcPts val="0"/>
              </a:spcBef>
              <a:spcAft>
                <a:spcPts val="0"/>
              </a:spcAft>
            </a:pPr>
            <a:r>
              <a:rPr lang="en-GB" sz="1200" b="0">
                <a:cs typeface="Calibri"/>
              </a:rPr>
              <a:t>So, if we apply this on top of the current 96.6% average collection rate that we have in-year, the overall collection of council tax remains on target and on budget, which is why the billing authorities are forecasting a collection fund surplus, which ECC will benefit from in 2024/25.</a:t>
            </a:r>
            <a:endParaRPr lang="en-GB" sz="1200">
              <a:cs typeface="Calibri"/>
            </a:endParaRPr>
          </a:p>
          <a:p>
            <a:pPr>
              <a:spcBef>
                <a:spcPts val="0"/>
              </a:spcBef>
              <a:spcAft>
                <a:spcPts val="0"/>
              </a:spcAft>
            </a:pPr>
            <a:endParaRPr lang="en-GB" sz="1200" b="0">
              <a:highlight>
                <a:srgbClr val="FFFF00"/>
              </a:highlight>
              <a:cs typeface="Calibri"/>
            </a:endParaRPr>
          </a:p>
          <a:p>
            <a:pPr>
              <a:spcBef>
                <a:spcPts val="0"/>
              </a:spcBef>
              <a:spcAft>
                <a:spcPts val="600"/>
              </a:spcAft>
            </a:pPr>
            <a:r>
              <a:rPr lang="en-GB" sz="1400">
                <a:cs typeface="Calibri"/>
              </a:rPr>
              <a:t>Social Value: </a:t>
            </a:r>
            <a:r>
              <a:rPr lang="en-GB" sz="1200" b="0">
                <a:cs typeface="Calibri"/>
              </a:rPr>
              <a:t>Within the theme of ‘A Strong Inclusive Sustainable Economy’ there has been a delivery of 1,425 FTE jobs. This is 78% progress towards committed units. The largest numbers coming from Employment or retention from Local people and NEET.  </a:t>
            </a:r>
          </a:p>
          <a:p>
            <a:pPr>
              <a:spcBef>
                <a:spcPts val="0"/>
              </a:spcBef>
              <a:spcAft>
                <a:spcPts val="0"/>
              </a:spcAft>
            </a:pPr>
            <a:r>
              <a:rPr lang="en-GB" sz="1200" b="0">
                <a:cs typeface="Calibri"/>
              </a:rPr>
              <a:t>There has been a total of 106 tonnes of CO2 emission savings which equates to 50% progress on delivery of units committed, from either renewable energy measures or Savings in CO2e emissions on contract achieved through de-carbonisation.</a:t>
            </a:r>
          </a:p>
          <a:p>
            <a:pPr>
              <a:spcBef>
                <a:spcPts val="0"/>
              </a:spcBef>
              <a:spcAft>
                <a:spcPts val="0"/>
              </a:spcAft>
            </a:pPr>
            <a:r>
              <a:rPr lang="en-GB" sz="1200" b="0">
                <a:cs typeface="Calibri"/>
              </a:rPr>
              <a:t>A total of 100,243 miles have been saved due to cycle to work programmes, public transport and carpooling programmes.</a:t>
            </a:r>
          </a:p>
          <a:p>
            <a:pPr>
              <a:spcBef>
                <a:spcPts val="0"/>
              </a:spcBef>
              <a:spcAft>
                <a:spcPts val="0"/>
              </a:spcAft>
            </a:pPr>
            <a:endParaRPr lang="en-GB" sz="1200" b="0">
              <a:cs typeface="Calibri"/>
            </a:endParaRPr>
          </a:p>
          <a:p>
            <a:pPr>
              <a:spcBef>
                <a:spcPts val="0"/>
              </a:spcBef>
              <a:spcAft>
                <a:spcPts val="0"/>
              </a:spcAft>
            </a:pPr>
            <a:r>
              <a:rPr lang="en-GB" sz="1200" b="0">
                <a:cs typeface="Calibri"/>
              </a:rPr>
              <a:t>A total of 532,398 miles have been driven with low or zero emission vehicles, which equates to 66% progress towards committed units.</a:t>
            </a:r>
          </a:p>
          <a:p>
            <a:pPr>
              <a:spcBef>
                <a:spcPts val="0"/>
              </a:spcBef>
              <a:spcAft>
                <a:spcPts val="0"/>
              </a:spcAft>
            </a:pPr>
            <a:endParaRPr lang="en-GB" sz="1200">
              <a:cs typeface="Calibri"/>
            </a:endParaRPr>
          </a:p>
          <a:p>
            <a:pPr>
              <a:spcBef>
                <a:spcPts val="0"/>
              </a:spcBef>
              <a:spcAft>
                <a:spcPts val="0"/>
              </a:spcAft>
            </a:pPr>
            <a:r>
              <a:rPr lang="en-GB" sz="1200" b="0">
                <a:cs typeface="Calibri"/>
              </a:rPr>
              <a:t>The overall committed value toward the strategic aim of Health Wellbeing and independence of people in Essex has 42% progress towards the committed value. This is inclusive of £468,616 worth of initiatives taken &amp; staff time invested with £148,517 focussed on mental health for adults &amp; children initiatives.</a:t>
            </a:r>
            <a:endParaRPr lang="en-GB" sz="1200">
              <a:cs typeface="Calibri"/>
            </a:endParaRPr>
          </a:p>
          <a:p>
            <a:pPr>
              <a:spcBef>
                <a:spcPts val="0"/>
              </a:spcBef>
              <a:spcAft>
                <a:spcPts val="600"/>
              </a:spcAft>
            </a:pPr>
            <a:endParaRPr lang="en-GB" sz="1200" b="0">
              <a:cs typeface="Calibri"/>
            </a:endParaRPr>
          </a:p>
          <a:p>
            <a:pPr>
              <a:spcBef>
                <a:spcPts val="0"/>
              </a:spcBef>
              <a:spcAft>
                <a:spcPts val="600"/>
              </a:spcAft>
            </a:pPr>
            <a:endParaRPr lang="en-GB" sz="1200" b="0">
              <a:cs typeface="Calibri"/>
            </a:endParaRPr>
          </a:p>
          <a:p>
            <a:pPr>
              <a:spcBef>
                <a:spcPts val="0"/>
              </a:spcBef>
              <a:spcAft>
                <a:spcPts val="0"/>
              </a:spcAft>
            </a:pPr>
            <a:endParaRPr lang="en-GB" sz="1200">
              <a:cs typeface="Calibri"/>
            </a:endParaRPr>
          </a:p>
          <a:p>
            <a:pPr>
              <a:spcBef>
                <a:spcPts val="0"/>
              </a:spcBef>
              <a:spcAft>
                <a:spcPts val="600"/>
              </a:spcAft>
            </a:pPr>
            <a:endParaRPr lang="en-GB" sz="1100" b="0">
              <a:cs typeface="Calibri"/>
            </a:endParaRPr>
          </a:p>
        </p:txBody>
      </p:sp>
      <p:graphicFrame>
        <p:nvGraphicFramePr>
          <p:cNvPr id="7" name="Table 6">
            <a:extLst>
              <a:ext uri="{FF2B5EF4-FFF2-40B4-BE49-F238E27FC236}">
                <a16:creationId xmlns:a16="http://schemas.microsoft.com/office/drawing/2014/main" id="{79FC072E-05BC-AF5B-DAC0-9071F8D0561B}"/>
              </a:ext>
            </a:extLst>
          </p:cNvPr>
          <p:cNvGraphicFramePr>
            <a:graphicFrameLocks noGrp="1"/>
          </p:cNvGraphicFramePr>
          <p:nvPr>
            <p:extLst>
              <p:ext uri="{D42A27DB-BD31-4B8C-83A1-F6EECF244321}">
                <p14:modId xmlns:p14="http://schemas.microsoft.com/office/powerpoint/2010/main" val="3115124404"/>
              </p:ext>
            </p:extLst>
          </p:nvPr>
        </p:nvGraphicFramePr>
        <p:xfrm>
          <a:off x="924214" y="1841834"/>
          <a:ext cx="5558356" cy="2205469"/>
        </p:xfrm>
        <a:graphic>
          <a:graphicData uri="http://schemas.openxmlformats.org/drawingml/2006/table">
            <a:tbl>
              <a:tblPr firstRow="1" bandRow="1">
                <a:tableStyleId>{5940675A-B579-460E-94D1-54222C63F5DA}</a:tableStyleId>
              </a:tblPr>
              <a:tblGrid>
                <a:gridCol w="2280091">
                  <a:extLst>
                    <a:ext uri="{9D8B030D-6E8A-4147-A177-3AD203B41FA5}">
                      <a16:colId xmlns:a16="http://schemas.microsoft.com/office/drawing/2014/main" val="4034003538"/>
                    </a:ext>
                  </a:extLst>
                </a:gridCol>
                <a:gridCol w="650459">
                  <a:extLst>
                    <a:ext uri="{9D8B030D-6E8A-4147-A177-3AD203B41FA5}">
                      <a16:colId xmlns:a16="http://schemas.microsoft.com/office/drawing/2014/main" val="2657282632"/>
                    </a:ext>
                  </a:extLst>
                </a:gridCol>
                <a:gridCol w="1440483">
                  <a:extLst>
                    <a:ext uri="{9D8B030D-6E8A-4147-A177-3AD203B41FA5}">
                      <a16:colId xmlns:a16="http://schemas.microsoft.com/office/drawing/2014/main" val="231473195"/>
                    </a:ext>
                  </a:extLst>
                </a:gridCol>
                <a:gridCol w="1187323">
                  <a:extLst>
                    <a:ext uri="{9D8B030D-6E8A-4147-A177-3AD203B41FA5}">
                      <a16:colId xmlns:a16="http://schemas.microsoft.com/office/drawing/2014/main" val="4213819942"/>
                    </a:ext>
                  </a:extLst>
                </a:gridCol>
              </a:tblGrid>
              <a:tr h="383697">
                <a:tc>
                  <a:txBody>
                    <a:bodyPr/>
                    <a:lstStyle/>
                    <a:p>
                      <a:pPr algn="ctr"/>
                      <a:r>
                        <a:rPr lang="en-GB" sz="1600" b="1"/>
                        <a:t>Measure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RAG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r>
                        <a:rPr lang="en-GB" sz="1600" b="1"/>
                        <a:t>Target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57534579"/>
                  </a:ext>
                </a:extLst>
              </a:tr>
              <a:tr h="638767">
                <a:tc>
                  <a:txBody>
                    <a:bodyPr/>
                    <a:lstStyle/>
                    <a:p>
                      <a:pPr algn="l" fontAlgn="ctr"/>
                      <a:r>
                        <a:rPr lang="en-GB" sz="1100" b="0" i="0" u="none" strike="noStrike">
                          <a:solidFill>
                            <a:srgbClr val="000000"/>
                          </a:solidFill>
                          <a:effectLst/>
                          <a:latin typeface="Calibri"/>
                        </a:rPr>
                        <a:t>Collection rate of Council Tax achieved for the year</a:t>
                      </a:r>
                      <a:endParaRPr lang="en-GB" sz="1100" b="0" i="0" u="none" strike="noStrike">
                        <a:solidFill>
                          <a:srgbClr val="000000"/>
                        </a:solidFill>
                        <a:effectLst/>
                        <a:latin typeface="Calibri" panose="020F050202020403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a:solidFill>
                            <a:schemeClr val="tx1"/>
                          </a:solidFill>
                          <a:effectLst/>
                          <a:latin typeface="Wingdings 3"/>
                          <a:sym typeface="Wingdings 3"/>
                        </a:rPr>
                        <a:t>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lvl="0" algn="ctr">
                        <a:buNone/>
                      </a:pPr>
                      <a:r>
                        <a:rPr lang="en-GB" sz="1100" b="0" i="0" u="none" strike="noStrike">
                          <a:solidFill>
                            <a:srgbClr val="000000"/>
                          </a:solidFill>
                          <a:effectLst/>
                          <a:latin typeface="Calibri"/>
                        </a:rPr>
                        <a:t>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a:solidFill>
                            <a:srgbClr val="002060"/>
                          </a:solidFill>
                          <a:effectLst/>
                          <a:latin typeface="Calibri"/>
                        </a:rPr>
                        <a:t>98%</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488427"/>
                  </a:ext>
                </a:extLst>
              </a:tr>
              <a:tr h="536223">
                <a:tc>
                  <a:txBody>
                    <a:bodyPr/>
                    <a:lstStyle/>
                    <a:p>
                      <a:pPr algn="l" fontAlgn="ctr"/>
                      <a:endParaRPr lang="en-GB" sz="1100" b="0" i="0" u="none" strike="noStrike">
                        <a:solidFill>
                          <a:srgbClr val="000000"/>
                        </a:solidFill>
                        <a:effectLst/>
                        <a:latin typeface="Calibri"/>
                      </a:endParaRPr>
                    </a:p>
                    <a:p>
                      <a:pPr algn="l" fontAlgn="ctr"/>
                      <a:r>
                        <a:rPr lang="en-GB" sz="1100" b="0" i="0" u="none" strike="noStrike">
                          <a:solidFill>
                            <a:srgbClr val="000000"/>
                          </a:solidFill>
                          <a:effectLst/>
                          <a:latin typeface="Calibri"/>
                        </a:rPr>
                        <a:t>Deliver social value through procurement and practice</a:t>
                      </a:r>
                    </a:p>
                    <a:p>
                      <a:pPr marL="171450" indent="-171450" algn="l" fontAlgn="ctr">
                        <a:buFont typeface="Arial" panose="020B0604020202020204" pitchFamily="34" charset="0"/>
                        <a:buChar char="•"/>
                      </a:pPr>
                      <a:r>
                        <a:rPr lang="en-GB" sz="1100" b="0" i="0" u="none" strike="noStrike">
                          <a:solidFill>
                            <a:srgbClr val="000000"/>
                          </a:solidFill>
                          <a:effectLst/>
                          <a:latin typeface="Calibri"/>
                        </a:rPr>
                        <a:t>SV % Delivered </a:t>
                      </a:r>
                    </a:p>
                    <a:p>
                      <a:pPr marL="171450" lvl="0" indent="-171450" algn="l">
                        <a:buFont typeface="Arial" panose="020B0604020202020204" pitchFamily="34" charset="0"/>
                        <a:buChar char="•"/>
                      </a:pPr>
                      <a:r>
                        <a:rPr lang="en-GB" sz="1100" b="0" i="0" u="none" strike="noStrike">
                          <a:solidFill>
                            <a:srgbClr val="000000"/>
                          </a:solidFill>
                          <a:effectLst/>
                          <a:latin typeface="Calibri"/>
                        </a:rPr>
                        <a:t>SV Committed (£)</a:t>
                      </a:r>
                    </a:p>
                    <a:p>
                      <a:pPr marL="171450" lvl="0" indent="-171450" algn="l">
                        <a:buFont typeface="Arial" panose="020B0604020202020204" pitchFamily="34" charset="0"/>
                        <a:buChar char="•"/>
                      </a:pPr>
                      <a:r>
                        <a:rPr lang="en-GB" sz="1100" b="0" i="0" u="none" strike="noStrike">
                          <a:solidFill>
                            <a:srgbClr val="000000"/>
                          </a:solidFill>
                          <a:effectLst/>
                          <a:latin typeface="Calibri"/>
                        </a:rPr>
                        <a:t>SV Delivered (£)</a:t>
                      </a:r>
                    </a:p>
                    <a:p>
                      <a:pPr lvl="0" algn="l">
                        <a:buNone/>
                      </a:pPr>
                      <a:endParaRPr lang="en-GB" sz="1100" b="0" i="0" u="none" strike="noStrike">
                        <a:solidFill>
                          <a:srgbClr val="000000"/>
                        </a:solidFill>
                        <a:effectLst/>
                        <a:latin typeface="Calibri"/>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defTabSz="914400" fontAlgn="ctr">
                        <a:tabLst/>
                        <a:defRPr/>
                      </a:pPr>
                      <a:endParaRPr lang="en-GB" sz="1600" b="1" i="0" u="none" strike="noStrike">
                        <a:solidFill>
                          <a:srgbClr val="000000"/>
                        </a:solidFill>
                        <a:effectLst/>
                        <a:latin typeface="Wingdings 3"/>
                        <a:sym typeface="Wingdings 3"/>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lvl="0" algn="ctr">
                        <a:buNone/>
                      </a:pPr>
                      <a:endParaRPr lang="en-GB" sz="1100" b="0" i="0" u="none" strike="noStrike">
                        <a:solidFill>
                          <a:srgbClr val="000000"/>
                        </a:solidFill>
                        <a:effectLst/>
                        <a:latin typeface="Calibri"/>
                      </a:endParaRPr>
                    </a:p>
                    <a:p>
                      <a:pPr marL="171450" lvl="0" indent="-171450" algn="l">
                        <a:buFont typeface="Arial" panose="020B0604020202020204" pitchFamily="34" charset="0"/>
                        <a:buChar char="•"/>
                      </a:pPr>
                      <a:endParaRPr lang="en-GB" sz="1100" b="0" i="0" u="none" strike="noStrike">
                        <a:solidFill>
                          <a:srgbClr val="000000"/>
                        </a:solidFill>
                        <a:effectLst/>
                        <a:latin typeface="Calibri"/>
                      </a:endParaRPr>
                    </a:p>
                    <a:p>
                      <a:pPr marL="171450" lvl="0" indent="-171450" algn="l">
                        <a:buFont typeface="Arial" panose="020B0604020202020204" pitchFamily="34" charset="0"/>
                        <a:buChar char="•"/>
                      </a:pPr>
                      <a:r>
                        <a:rPr lang="en-GB" sz="1100" b="0" i="0" u="none" strike="noStrike">
                          <a:solidFill>
                            <a:srgbClr val="000000"/>
                          </a:solidFill>
                          <a:effectLst/>
                          <a:latin typeface="Calibri"/>
                        </a:rPr>
                        <a:t>38.0%</a:t>
                      </a:r>
                      <a:endParaRPr lang="en-GB"/>
                    </a:p>
                    <a:p>
                      <a:pPr marL="171450" lvl="0" indent="-171450" algn="l">
                        <a:buFont typeface="Arial" panose="020B0604020202020204" pitchFamily="34" charset="0"/>
                        <a:buChar char="•"/>
                      </a:pPr>
                      <a:r>
                        <a:rPr lang="en-GB" sz="1100" b="0" i="0" u="none" strike="noStrike">
                          <a:solidFill>
                            <a:srgbClr val="000000"/>
                          </a:solidFill>
                          <a:effectLst/>
                          <a:latin typeface="Calibri"/>
                        </a:rPr>
                        <a:t>£97,510,914</a:t>
                      </a:r>
                    </a:p>
                    <a:p>
                      <a:pPr marL="171450" lvl="0" indent="-171450" algn="l">
                        <a:buFont typeface="Arial" panose="020B0604020202020204" pitchFamily="34" charset="0"/>
                        <a:buChar char="•"/>
                      </a:pPr>
                      <a:r>
                        <a:rPr lang="en-GB" sz="1100" b="0" i="0" u="none" strike="noStrike">
                          <a:solidFill>
                            <a:srgbClr val="000000"/>
                          </a:solidFill>
                          <a:effectLst/>
                          <a:latin typeface="Calibri"/>
                        </a:rPr>
                        <a:t>£36,931,323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002060"/>
                          </a:solidFill>
                          <a:effectLst/>
                          <a:latin typeface="Calibri"/>
                        </a:rPr>
                        <a:t>N/A</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1884121"/>
                  </a:ext>
                </a:extLst>
              </a:tr>
            </a:tbl>
          </a:graphicData>
        </a:graphic>
      </p:graphicFrame>
    </p:spTree>
    <p:extLst>
      <p:ext uri="{BB962C8B-B14F-4D97-AF65-F5344CB8AC3E}">
        <p14:creationId xmlns:p14="http://schemas.microsoft.com/office/powerpoint/2010/main" val="4115598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B24D-E689-7E7A-61B4-B3977C394EB3}"/>
              </a:ext>
            </a:extLst>
          </p:cNvPr>
          <p:cNvSpPr>
            <a:spLocks noGrp="1"/>
          </p:cNvSpPr>
          <p:nvPr>
            <p:ph type="title"/>
          </p:nvPr>
        </p:nvSpPr>
        <p:spPr/>
        <p:txBody>
          <a:bodyPr/>
          <a:lstStyle/>
          <a:p>
            <a:r>
              <a:rPr lang="en-GB"/>
              <a:t>OFLOG measures</a:t>
            </a:r>
          </a:p>
        </p:txBody>
      </p:sp>
      <p:sp>
        <p:nvSpPr>
          <p:cNvPr id="3" name="Text Placeholder 2">
            <a:extLst>
              <a:ext uri="{FF2B5EF4-FFF2-40B4-BE49-F238E27FC236}">
                <a16:creationId xmlns:a16="http://schemas.microsoft.com/office/drawing/2014/main" id="{AE37EB03-1381-41D8-CAFF-7487C4557069}"/>
              </a:ext>
            </a:extLst>
          </p:cNvPr>
          <p:cNvSpPr>
            <a:spLocks noGrp="1"/>
          </p:cNvSpPr>
          <p:nvPr>
            <p:ph type="body" idx="1"/>
          </p:nvPr>
        </p:nvSpPr>
        <p:spPr>
          <a:xfrm>
            <a:off x="540000" y="2544109"/>
            <a:ext cx="5117850" cy="1918800"/>
          </a:xfrm>
        </p:spPr>
        <p:txBody>
          <a:bodyPr/>
          <a:lstStyle/>
          <a:p>
            <a:r>
              <a:rPr lang="en-GB"/>
              <a:t>2021/22 performance data</a:t>
            </a:r>
          </a:p>
        </p:txBody>
      </p:sp>
    </p:spTree>
    <p:extLst>
      <p:ext uri="{BB962C8B-B14F-4D97-AF65-F5344CB8AC3E}">
        <p14:creationId xmlns:p14="http://schemas.microsoft.com/office/powerpoint/2010/main" val="2535716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9278A6-F303-7773-0FC3-8DC3E2663FDC}"/>
              </a:ext>
            </a:extLst>
          </p:cNvPr>
          <p:cNvSpPr/>
          <p:nvPr/>
        </p:nvSpPr>
        <p:spPr>
          <a:xfrm>
            <a:off x="906374" y="457199"/>
            <a:ext cx="11179352" cy="1609725"/>
          </a:xfrm>
          <a:prstGeom prst="roundRect">
            <a:avLst>
              <a:gd name="adj" fmla="val 5725"/>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5" name="Table 5">
            <a:extLst>
              <a:ext uri="{FF2B5EF4-FFF2-40B4-BE49-F238E27FC236}">
                <a16:creationId xmlns:a16="http://schemas.microsoft.com/office/drawing/2014/main" id="{80ECC35A-D4E3-2F83-D443-D38BB146ED80}"/>
              </a:ext>
            </a:extLst>
          </p:cNvPr>
          <p:cNvGraphicFramePr>
            <a:graphicFrameLocks noGrp="1"/>
          </p:cNvGraphicFramePr>
          <p:nvPr>
            <p:extLst>
              <p:ext uri="{D42A27DB-BD31-4B8C-83A1-F6EECF244321}">
                <p14:modId xmlns:p14="http://schemas.microsoft.com/office/powerpoint/2010/main" val="3903799278"/>
              </p:ext>
            </p:extLst>
          </p:nvPr>
        </p:nvGraphicFramePr>
        <p:xfrm>
          <a:off x="1969285" y="593257"/>
          <a:ext cx="9967930" cy="1350914"/>
        </p:xfrm>
        <a:graphic>
          <a:graphicData uri="http://schemas.openxmlformats.org/drawingml/2006/table">
            <a:tbl>
              <a:tblPr firstRow="1" bandRow="1">
                <a:tableStyleId>{D7AC3CCA-C797-4891-BE02-D94E43425B78}</a:tableStyleId>
              </a:tblPr>
              <a:tblGrid>
                <a:gridCol w="4352978">
                  <a:extLst>
                    <a:ext uri="{9D8B030D-6E8A-4147-A177-3AD203B41FA5}">
                      <a16:colId xmlns:a16="http://schemas.microsoft.com/office/drawing/2014/main" val="1816128091"/>
                    </a:ext>
                  </a:extLst>
                </a:gridCol>
                <a:gridCol w="5614952">
                  <a:extLst>
                    <a:ext uri="{9D8B030D-6E8A-4147-A177-3AD203B41FA5}">
                      <a16:colId xmlns:a16="http://schemas.microsoft.com/office/drawing/2014/main" val="2502262315"/>
                    </a:ext>
                  </a:extLst>
                </a:gridCol>
              </a:tblGrid>
              <a:tr h="407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Household waste recycling rate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mn-lt"/>
                          <a:cs typeface="Calibri" panose="020F0502020204030204" pitchFamily="34" charset="0"/>
                        </a:rPr>
                        <a:t>Essex 49.70 </a:t>
                      </a:r>
                      <a:r>
                        <a:rPr lang="en-GB" sz="1100" b="0" i="1">
                          <a:latin typeface="+mn-lt"/>
                          <a:cs typeface="Calibri" panose="020F0502020204030204" pitchFamily="34" charset="0"/>
                        </a:rPr>
                        <a:t>(can be broken down further for districts)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t>Mean for all English county local authorities: 46.81</a:t>
                      </a:r>
                    </a:p>
                  </a:txBody>
                  <a:tcPr>
                    <a:solidFill>
                      <a:srgbClr val="92D050"/>
                    </a:solidFill>
                  </a:tcPr>
                </a:tc>
                <a:extLst>
                  <a:ext uri="{0D108BD9-81ED-4DB2-BD59-A6C34878D82A}">
                    <a16:rowId xmlns:a16="http://schemas.microsoft.com/office/drawing/2014/main" val="4091994396"/>
                  </a:ext>
                </a:extLst>
              </a:tr>
              <a:tr h="407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Residual household waste (kg per household)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Essex: </a:t>
                      </a:r>
                      <a:r>
                        <a:rPr lang="en-GB" sz="1100" b="1">
                          <a:solidFill>
                            <a:srgbClr val="212529"/>
                          </a:solidFill>
                          <a:latin typeface="+mn-lt"/>
                          <a:cs typeface="Calibri" panose="020F0502020204030204" pitchFamily="34" charset="0"/>
                        </a:rPr>
                        <a:t>534.70kg </a:t>
                      </a:r>
                      <a:endParaRPr lang="en-GB" sz="1100" b="0">
                        <a:solidFill>
                          <a:srgbClr val="212529"/>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a:solidFill>
                            <a:srgbClr val="212529"/>
                          </a:solidFill>
                          <a:latin typeface="+mn-lt"/>
                          <a:cs typeface="Calibri" panose="020F0502020204030204" pitchFamily="34" charset="0"/>
                        </a:rPr>
                        <a:t>can be broken down further for Essex districts/authorities</a:t>
                      </a:r>
                    </a:p>
                  </a:txBody>
                  <a:tcPr>
                    <a:solidFill>
                      <a:srgbClr val="92D050"/>
                    </a:solidFill>
                  </a:tcPr>
                </a:tc>
                <a:extLst>
                  <a:ext uri="{0D108BD9-81ED-4DB2-BD59-A6C34878D82A}">
                    <a16:rowId xmlns:a16="http://schemas.microsoft.com/office/drawing/2014/main" val="3025244522"/>
                  </a:ext>
                </a:extLst>
              </a:tr>
              <a:tr h="497474">
                <a:tc>
                  <a:txBody>
                    <a:bodyPr/>
                    <a:lstStyle/>
                    <a:p>
                      <a:pPr algn="l">
                        <a:spcAft>
                          <a:spcPts val="0"/>
                        </a:spcAft>
                      </a:pPr>
                      <a:r>
                        <a:rPr lang="en-GB" sz="1200" b="1"/>
                        <a:t>Recycling contamination rate (%)</a:t>
                      </a:r>
                    </a:p>
                    <a:p>
                      <a:pPr algn="l">
                        <a:spcAft>
                          <a:spcPts val="0"/>
                        </a:spcAft>
                      </a:pPr>
                      <a:r>
                        <a:rPr lang="en-GB" sz="1000" b="1" i="1"/>
                        <a:t>(estimated rejects)</a:t>
                      </a:r>
                      <a:endParaRPr lang="en-GB" sz="1200" b="1" i="1"/>
                    </a:p>
                  </a:txBody>
                  <a:tcPr>
                    <a:solidFill>
                      <a:schemeClr val="bg1"/>
                    </a:solidFill>
                  </a:tcPr>
                </a:tc>
                <a:tc>
                  <a:txBody>
                    <a:bodyPr/>
                    <a:lstStyle/>
                    <a:p>
                      <a:pPr algn="l"/>
                      <a:r>
                        <a:rPr lang="en-GB" sz="1100" b="1"/>
                        <a:t>Essex: 4.13</a:t>
                      </a:r>
                    </a:p>
                    <a:p>
                      <a:pPr algn="l"/>
                      <a:r>
                        <a:rPr lang="en-GB" sz="1100" b="0"/>
                        <a:t>Mean for all English county local authorities: 6.14</a:t>
                      </a:r>
                    </a:p>
                  </a:txBody>
                  <a:tcPr>
                    <a:solidFill>
                      <a:srgbClr val="FF0000"/>
                    </a:solidFill>
                  </a:tcPr>
                </a:tc>
                <a:extLst>
                  <a:ext uri="{0D108BD9-81ED-4DB2-BD59-A6C34878D82A}">
                    <a16:rowId xmlns:a16="http://schemas.microsoft.com/office/drawing/2014/main" val="2383668322"/>
                  </a:ext>
                </a:extLst>
              </a:tr>
            </a:tbl>
          </a:graphicData>
        </a:graphic>
      </p:graphicFrame>
      <p:sp>
        <p:nvSpPr>
          <p:cNvPr id="6" name="Rectangle: Rounded Corners 5">
            <a:extLst>
              <a:ext uri="{FF2B5EF4-FFF2-40B4-BE49-F238E27FC236}">
                <a16:creationId xmlns:a16="http://schemas.microsoft.com/office/drawing/2014/main" id="{B1285F3F-3195-D5CD-761D-58920B0637E7}"/>
              </a:ext>
            </a:extLst>
          </p:cNvPr>
          <p:cNvSpPr/>
          <p:nvPr/>
        </p:nvSpPr>
        <p:spPr>
          <a:xfrm>
            <a:off x="906374" y="2202980"/>
            <a:ext cx="11179352" cy="4522067"/>
          </a:xfrm>
          <a:prstGeom prst="roundRect">
            <a:avLst>
              <a:gd name="adj" fmla="val 1927"/>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7" name="Table 5">
            <a:extLst>
              <a:ext uri="{FF2B5EF4-FFF2-40B4-BE49-F238E27FC236}">
                <a16:creationId xmlns:a16="http://schemas.microsoft.com/office/drawing/2014/main" id="{51A51E78-CA87-25E5-7A35-E105DB3FCD4A}"/>
              </a:ext>
            </a:extLst>
          </p:cNvPr>
          <p:cNvGraphicFramePr>
            <a:graphicFrameLocks noGrp="1"/>
          </p:cNvGraphicFramePr>
          <p:nvPr>
            <p:extLst>
              <p:ext uri="{D42A27DB-BD31-4B8C-83A1-F6EECF244321}">
                <p14:modId xmlns:p14="http://schemas.microsoft.com/office/powerpoint/2010/main" val="2818279123"/>
              </p:ext>
            </p:extLst>
          </p:nvPr>
        </p:nvGraphicFramePr>
        <p:xfrm>
          <a:off x="1969285" y="2329510"/>
          <a:ext cx="9967930" cy="4204639"/>
        </p:xfrm>
        <a:graphic>
          <a:graphicData uri="http://schemas.openxmlformats.org/drawingml/2006/table">
            <a:tbl>
              <a:tblPr firstRow="1" bandRow="1">
                <a:tableStyleId>{D7AC3CCA-C797-4891-BE02-D94E43425B78}</a:tableStyleId>
              </a:tblPr>
              <a:tblGrid>
                <a:gridCol w="4352703">
                  <a:extLst>
                    <a:ext uri="{9D8B030D-6E8A-4147-A177-3AD203B41FA5}">
                      <a16:colId xmlns:a16="http://schemas.microsoft.com/office/drawing/2014/main" val="1816128091"/>
                    </a:ext>
                  </a:extLst>
                </a:gridCol>
                <a:gridCol w="5615227">
                  <a:extLst>
                    <a:ext uri="{9D8B030D-6E8A-4147-A177-3AD203B41FA5}">
                      <a16:colId xmlns:a16="http://schemas.microsoft.com/office/drawing/2014/main" val="2502262315"/>
                    </a:ext>
                  </a:extLst>
                </a:gridCol>
              </a:tblGrid>
              <a:tr h="527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Requests resulting in a service</a:t>
                      </a:r>
                    </a:p>
                  </a:txBody>
                  <a:tcPr>
                    <a:solidFill>
                      <a:schemeClr val="bg1"/>
                    </a:solidFill>
                  </a:tcPr>
                </a:tc>
                <a:tc>
                  <a:txBody>
                    <a:bodyPr/>
                    <a:lstStyle/>
                    <a:p>
                      <a:r>
                        <a:rPr lang="en-GB" sz="1100"/>
                        <a:t>Essex: 1,310 per 100,000 population </a:t>
                      </a:r>
                    </a:p>
                    <a:p>
                      <a:r>
                        <a:rPr lang="en-GB" sz="1100" b="0"/>
                        <a:t>Median of Essex’s CIPFA Nearest Neighbours: 1,512 per 100,000 </a:t>
                      </a:r>
                    </a:p>
                    <a:p>
                      <a:r>
                        <a:rPr lang="en-GB" sz="1100" b="0"/>
                        <a:t>England Median: 1,708 per 100,00 population </a:t>
                      </a:r>
                    </a:p>
                  </a:txBody>
                  <a:tcPr>
                    <a:solidFill>
                      <a:schemeClr val="bg1"/>
                    </a:solidFill>
                  </a:tcPr>
                </a:tc>
                <a:extLst>
                  <a:ext uri="{0D108BD9-81ED-4DB2-BD59-A6C34878D82A}">
                    <a16:rowId xmlns:a16="http://schemas.microsoft.com/office/drawing/2014/main" val="4091994396"/>
                  </a:ext>
                </a:extLst>
              </a:tr>
              <a:tr h="638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Workforce turnover rate</a:t>
                      </a:r>
                    </a:p>
                  </a:txBody>
                  <a:tcPr>
                    <a:solidFill>
                      <a:schemeClr val="bg1"/>
                    </a:solidFill>
                  </a:tcPr>
                </a:tc>
                <a:tc>
                  <a:txBody>
                    <a:bodyPr/>
                    <a:lstStyle/>
                    <a:p>
                      <a:r>
                        <a:rPr lang="en-GB" sz="1100" b="1"/>
                        <a:t>Essex: 30%</a:t>
                      </a:r>
                    </a:p>
                    <a:p>
                      <a:r>
                        <a:rPr lang="en-GB" sz="1100"/>
                        <a:t>Median of Essex’s CIPFA Nearest Neighbours: 30.8%</a:t>
                      </a:r>
                    </a:p>
                    <a:p>
                      <a:r>
                        <a:rPr lang="en-GB" sz="1100"/>
                        <a:t>England Median: 28.9%</a:t>
                      </a:r>
                    </a:p>
                  </a:txBody>
                  <a:tcPr>
                    <a:solidFill>
                      <a:srgbClr val="FFC000"/>
                    </a:solidFill>
                  </a:tcPr>
                </a:tc>
                <a:extLst>
                  <a:ext uri="{0D108BD9-81ED-4DB2-BD59-A6C34878D82A}">
                    <a16:rowId xmlns:a16="http://schemas.microsoft.com/office/drawing/2014/main" val="3025244522"/>
                  </a:ext>
                </a:extLst>
              </a:tr>
              <a:tr h="527907">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People in adult social care, quality of life</a:t>
                      </a:r>
                    </a:p>
                  </a:txBody>
                  <a:tcPr>
                    <a:solidFill>
                      <a:schemeClr val="bg1"/>
                    </a:solidFill>
                  </a:tcPr>
                </a:tc>
                <a:tc>
                  <a:txBody>
                    <a:bodyPr/>
                    <a:lstStyle/>
                    <a:p>
                      <a:r>
                        <a:rPr lang="en-GB" sz="1100" b="1"/>
                        <a:t>Essex: 0.427 </a:t>
                      </a:r>
                      <a:r>
                        <a:rPr lang="en-GB" sz="1100"/>
                        <a:t>(value range -0.8 to 1.0)</a:t>
                      </a:r>
                    </a:p>
                    <a:p>
                      <a:r>
                        <a:rPr lang="en-GB" sz="1100"/>
                        <a:t>Median of Essex’s CIPFA Nearest Neighbours: 0.410</a:t>
                      </a:r>
                    </a:p>
                    <a:p>
                      <a:r>
                        <a:rPr lang="en-GB" sz="1100"/>
                        <a:t>England Median: 0.409</a:t>
                      </a:r>
                    </a:p>
                  </a:txBody>
                  <a:tcPr>
                    <a:solidFill>
                      <a:srgbClr val="92D050"/>
                    </a:solidFill>
                  </a:tcPr>
                </a:tc>
                <a:extLst>
                  <a:ext uri="{0D108BD9-81ED-4DB2-BD59-A6C34878D82A}">
                    <a16:rowId xmlns:a16="http://schemas.microsoft.com/office/drawing/2014/main" val="2383668322"/>
                  </a:ext>
                </a:extLst>
              </a:tr>
              <a:tr h="527907">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Carers of people in adult social care, quality of life</a:t>
                      </a:r>
                    </a:p>
                  </a:txBody>
                  <a:tcPr>
                    <a:solidFill>
                      <a:schemeClr val="bg1"/>
                    </a:solidFill>
                  </a:tcPr>
                </a:tc>
                <a:tc>
                  <a:txBody>
                    <a:bodyPr/>
                    <a:lstStyle/>
                    <a:p>
                      <a:r>
                        <a:rPr lang="en-GB" sz="1100" b="1"/>
                        <a:t>Essex:</a:t>
                      </a:r>
                      <a:r>
                        <a:rPr lang="en-GB" sz="1100" b="0"/>
                        <a:t> 7.6 (value range 0 to 12)</a:t>
                      </a:r>
                      <a:endParaRPr lang="en-GB" sz="1100" b="1"/>
                    </a:p>
                    <a:p>
                      <a:r>
                        <a:rPr lang="en-GB" sz="1100"/>
                        <a:t>Median of Essex’s CIPFA Nearest Neighbours: 7.1</a:t>
                      </a:r>
                    </a:p>
                    <a:p>
                      <a:r>
                        <a:rPr lang="en-GB" sz="1100"/>
                        <a:t>England Median: 7.2</a:t>
                      </a:r>
                    </a:p>
                  </a:txBody>
                  <a:tcPr>
                    <a:solidFill>
                      <a:srgbClr val="92D050"/>
                    </a:solidFill>
                  </a:tcPr>
                </a:tc>
                <a:extLst>
                  <a:ext uri="{0D108BD9-81ED-4DB2-BD59-A6C34878D82A}">
                    <a16:rowId xmlns:a16="http://schemas.microsoft.com/office/drawing/2014/main" val="3703833471"/>
                  </a:ext>
                </a:extLst>
              </a:tr>
              <a:tr h="527907">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Short-term service provision</a:t>
                      </a:r>
                    </a:p>
                  </a:txBody>
                  <a:tcPr>
                    <a:solidFill>
                      <a:schemeClr val="bg1"/>
                    </a:solidFill>
                  </a:tcPr>
                </a:tc>
                <a:tc>
                  <a:txBody>
                    <a:bodyPr/>
                    <a:lstStyle/>
                    <a:p>
                      <a:r>
                        <a:rPr lang="en-GB" sz="1100" b="1"/>
                        <a:t>Essex: 71.5%</a:t>
                      </a:r>
                    </a:p>
                    <a:p>
                      <a:r>
                        <a:rPr lang="en-GB" sz="1100"/>
                        <a:t>Median of Essex’s CIPFA Nearest Neighbours: 84.8%</a:t>
                      </a:r>
                    </a:p>
                    <a:p>
                      <a:r>
                        <a:rPr lang="en-GB" sz="1100"/>
                        <a:t>England Median: 76.4%</a:t>
                      </a:r>
                    </a:p>
                  </a:txBody>
                  <a:tcPr>
                    <a:solidFill>
                      <a:srgbClr val="FF0000"/>
                    </a:solidFill>
                  </a:tcPr>
                </a:tc>
                <a:extLst>
                  <a:ext uri="{0D108BD9-81ED-4DB2-BD59-A6C34878D82A}">
                    <a16:rowId xmlns:a16="http://schemas.microsoft.com/office/drawing/2014/main" val="766307387"/>
                  </a:ext>
                </a:extLst>
              </a:tr>
              <a:tr h="527907">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People who use services who found it east to find information </a:t>
                      </a:r>
                    </a:p>
                  </a:txBody>
                  <a:tcPr>
                    <a:solidFill>
                      <a:schemeClr val="bg1"/>
                    </a:solidFill>
                  </a:tcPr>
                </a:tc>
                <a:tc>
                  <a:txBody>
                    <a:bodyPr/>
                    <a:lstStyle/>
                    <a:p>
                      <a:r>
                        <a:rPr lang="en-GB" sz="1100" b="1"/>
                        <a:t>Essex: 63.1%</a:t>
                      </a:r>
                    </a:p>
                    <a:p>
                      <a:r>
                        <a:rPr lang="en-GB" sz="1100"/>
                        <a:t>Median of Essex’s CIPFA Nearest Neighbours: 63.2%</a:t>
                      </a:r>
                    </a:p>
                    <a:p>
                      <a:r>
                        <a:rPr lang="en-GB" sz="1100"/>
                        <a:t>England Median: 65.2%</a:t>
                      </a:r>
                    </a:p>
                  </a:txBody>
                  <a:tcPr>
                    <a:solidFill>
                      <a:srgbClr val="FFC000"/>
                    </a:solidFill>
                  </a:tcPr>
                </a:tc>
                <a:extLst>
                  <a:ext uri="{0D108BD9-81ED-4DB2-BD59-A6C34878D82A}">
                    <a16:rowId xmlns:a16="http://schemas.microsoft.com/office/drawing/2014/main" val="3325995828"/>
                  </a:ext>
                </a:extLst>
              </a:tr>
              <a:tr h="527907">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Carers who found it easy to find information about services</a:t>
                      </a:r>
                    </a:p>
                  </a:txBody>
                  <a:tcPr>
                    <a:solidFill>
                      <a:schemeClr val="bg1"/>
                    </a:solidFill>
                  </a:tcPr>
                </a:tc>
                <a:tc>
                  <a:txBody>
                    <a:bodyPr/>
                    <a:lstStyle/>
                    <a:p>
                      <a:r>
                        <a:rPr lang="en-GB" sz="1100" b="1"/>
                        <a:t>Essex: 58.0%</a:t>
                      </a:r>
                    </a:p>
                    <a:p>
                      <a:r>
                        <a:rPr lang="en-GB" sz="1100"/>
                        <a:t>Median of Essex’s CIPFA Nearest Neighbours: 60.9%</a:t>
                      </a:r>
                    </a:p>
                    <a:p>
                      <a:r>
                        <a:rPr lang="en-GB" sz="1100"/>
                        <a:t>England Median: 57.3%</a:t>
                      </a:r>
                    </a:p>
                  </a:txBody>
                  <a:tcPr>
                    <a:solidFill>
                      <a:srgbClr val="FFC000"/>
                    </a:solidFill>
                  </a:tcPr>
                </a:tc>
                <a:extLst>
                  <a:ext uri="{0D108BD9-81ED-4DB2-BD59-A6C34878D82A}">
                    <a16:rowId xmlns:a16="http://schemas.microsoft.com/office/drawing/2014/main" val="3631553979"/>
                  </a:ext>
                </a:extLst>
              </a:tr>
            </a:tbl>
          </a:graphicData>
        </a:graphic>
      </p:graphicFrame>
      <p:sp>
        <p:nvSpPr>
          <p:cNvPr id="11" name="Rectangle: Rounded Corners 10">
            <a:extLst>
              <a:ext uri="{FF2B5EF4-FFF2-40B4-BE49-F238E27FC236}">
                <a16:creationId xmlns:a16="http://schemas.microsoft.com/office/drawing/2014/main" id="{80731D49-D099-9D6B-5D24-A2B615B19AB4}"/>
              </a:ext>
            </a:extLst>
          </p:cNvPr>
          <p:cNvSpPr/>
          <p:nvPr/>
        </p:nvSpPr>
        <p:spPr>
          <a:xfrm>
            <a:off x="2171699" y="94456"/>
            <a:ext cx="4067175" cy="26940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36DD219-1D50-4747-4BB0-3EC59AF0084E}"/>
              </a:ext>
            </a:extLst>
          </p:cNvPr>
          <p:cNvSpPr/>
          <p:nvPr/>
        </p:nvSpPr>
        <p:spPr>
          <a:xfrm>
            <a:off x="7058025" y="94456"/>
            <a:ext cx="4383890" cy="26940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F7A55F6-94E2-C4BC-6136-193B3C2F60EF}"/>
              </a:ext>
            </a:extLst>
          </p:cNvPr>
          <p:cNvSpPr txBox="1"/>
          <p:nvPr/>
        </p:nvSpPr>
        <p:spPr>
          <a:xfrm>
            <a:off x="3505200" y="90234"/>
            <a:ext cx="3143250" cy="188190"/>
          </a:xfrm>
          <a:prstGeom prst="rect">
            <a:avLst/>
          </a:prstGeom>
          <a:noFill/>
        </p:spPr>
        <p:txBody>
          <a:bodyPr wrap="square" lIns="0" tIns="0" rIns="0" bIns="0" rtlCol="0">
            <a:noAutofit/>
          </a:bodyPr>
          <a:lstStyle/>
          <a:p>
            <a:pPr algn="l">
              <a:spcAft>
                <a:spcPts val="1134"/>
              </a:spcAft>
            </a:pPr>
            <a:r>
              <a:rPr lang="en-GB" b="1">
                <a:solidFill>
                  <a:schemeClr val="bg1"/>
                </a:solidFill>
              </a:rPr>
              <a:t>Oflog Measure</a:t>
            </a:r>
          </a:p>
        </p:txBody>
      </p:sp>
      <p:sp>
        <p:nvSpPr>
          <p:cNvPr id="14" name="TextBox 13">
            <a:extLst>
              <a:ext uri="{FF2B5EF4-FFF2-40B4-BE49-F238E27FC236}">
                <a16:creationId xmlns:a16="http://schemas.microsoft.com/office/drawing/2014/main" id="{C0ADAB9C-7675-7FA3-12F7-8166616CBD9A}"/>
              </a:ext>
            </a:extLst>
          </p:cNvPr>
          <p:cNvSpPr txBox="1"/>
          <p:nvPr/>
        </p:nvSpPr>
        <p:spPr>
          <a:xfrm>
            <a:off x="7867650" y="78111"/>
            <a:ext cx="3143250" cy="188190"/>
          </a:xfrm>
          <a:prstGeom prst="rect">
            <a:avLst/>
          </a:prstGeom>
          <a:noFill/>
        </p:spPr>
        <p:txBody>
          <a:bodyPr wrap="square" lIns="0" tIns="0" rIns="0" bIns="0" rtlCol="0">
            <a:noAutofit/>
          </a:bodyPr>
          <a:lstStyle/>
          <a:p>
            <a:pPr algn="l">
              <a:spcAft>
                <a:spcPts val="1134"/>
              </a:spcAft>
            </a:pPr>
            <a:r>
              <a:rPr lang="en-GB" b="1">
                <a:solidFill>
                  <a:schemeClr val="bg1"/>
                </a:solidFill>
              </a:rPr>
              <a:t>Latest data available (2021/22)</a:t>
            </a:r>
          </a:p>
        </p:txBody>
      </p:sp>
      <p:pic>
        <p:nvPicPr>
          <p:cNvPr id="16" name="Graphic 15" descr="Recycle with solid fill">
            <a:extLst>
              <a:ext uri="{FF2B5EF4-FFF2-40B4-BE49-F238E27FC236}">
                <a16:creationId xmlns:a16="http://schemas.microsoft.com/office/drawing/2014/main" id="{A5B8F492-004E-84DD-9F0D-81D7AA0374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630" y="804861"/>
            <a:ext cx="914400" cy="914400"/>
          </a:xfrm>
          <a:prstGeom prst="rect">
            <a:avLst/>
          </a:prstGeom>
        </p:spPr>
      </p:pic>
      <p:pic>
        <p:nvPicPr>
          <p:cNvPr id="18" name="Graphic 17" descr="Care with solid fill">
            <a:extLst>
              <a:ext uri="{FF2B5EF4-FFF2-40B4-BE49-F238E27FC236}">
                <a16:creationId xmlns:a16="http://schemas.microsoft.com/office/drawing/2014/main" id="{62B6D3E4-1885-CAE8-7AEE-515B44913F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630" y="3695700"/>
            <a:ext cx="914400" cy="914400"/>
          </a:xfrm>
          <a:prstGeom prst="rect">
            <a:avLst/>
          </a:prstGeom>
        </p:spPr>
      </p:pic>
      <p:sp>
        <p:nvSpPr>
          <p:cNvPr id="19" name="Title 4">
            <a:extLst>
              <a:ext uri="{FF2B5EF4-FFF2-40B4-BE49-F238E27FC236}">
                <a16:creationId xmlns:a16="http://schemas.microsoft.com/office/drawing/2014/main" id="{5C83F2E2-5ED8-9E30-970A-4EC6BEAEA554}"/>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j-ea"/>
                <a:cs typeface="+mj-cs"/>
              </a:rPr>
              <a:t>OFLOG Measures</a:t>
            </a:r>
          </a:p>
        </p:txBody>
      </p:sp>
    </p:spTree>
    <p:extLst>
      <p:ext uri="{BB962C8B-B14F-4D97-AF65-F5344CB8AC3E}">
        <p14:creationId xmlns:p14="http://schemas.microsoft.com/office/powerpoint/2010/main" val="296247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9278A6-F303-7773-0FC3-8DC3E2663FDC}"/>
              </a:ext>
            </a:extLst>
          </p:cNvPr>
          <p:cNvSpPr/>
          <p:nvPr/>
        </p:nvSpPr>
        <p:spPr>
          <a:xfrm>
            <a:off x="906374" y="457198"/>
            <a:ext cx="11179352" cy="1650521"/>
          </a:xfrm>
          <a:prstGeom prst="roundRect">
            <a:avLst>
              <a:gd name="adj" fmla="val 5725"/>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Rectangle: Rounded Corners 5">
            <a:extLst>
              <a:ext uri="{FF2B5EF4-FFF2-40B4-BE49-F238E27FC236}">
                <a16:creationId xmlns:a16="http://schemas.microsoft.com/office/drawing/2014/main" id="{B1285F3F-3195-D5CD-761D-58920B0637E7}"/>
              </a:ext>
            </a:extLst>
          </p:cNvPr>
          <p:cNvSpPr/>
          <p:nvPr/>
        </p:nvSpPr>
        <p:spPr>
          <a:xfrm>
            <a:off x="906374" y="2419053"/>
            <a:ext cx="11179352" cy="4360835"/>
          </a:xfrm>
          <a:prstGeom prst="roundRect">
            <a:avLst>
              <a:gd name="adj" fmla="val 1927"/>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Rounded Corners 10">
            <a:extLst>
              <a:ext uri="{FF2B5EF4-FFF2-40B4-BE49-F238E27FC236}">
                <a16:creationId xmlns:a16="http://schemas.microsoft.com/office/drawing/2014/main" id="{80731D49-D099-9D6B-5D24-A2B615B19AB4}"/>
              </a:ext>
            </a:extLst>
          </p:cNvPr>
          <p:cNvSpPr/>
          <p:nvPr/>
        </p:nvSpPr>
        <p:spPr>
          <a:xfrm>
            <a:off x="2171699" y="94456"/>
            <a:ext cx="4067175" cy="26940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36DD219-1D50-4747-4BB0-3EC59AF0084E}"/>
              </a:ext>
            </a:extLst>
          </p:cNvPr>
          <p:cNvSpPr/>
          <p:nvPr/>
        </p:nvSpPr>
        <p:spPr>
          <a:xfrm>
            <a:off x="7058025" y="94456"/>
            <a:ext cx="4383890" cy="26940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F7A55F6-94E2-C4BC-6136-193B3C2F60EF}"/>
              </a:ext>
            </a:extLst>
          </p:cNvPr>
          <p:cNvSpPr txBox="1"/>
          <p:nvPr/>
        </p:nvSpPr>
        <p:spPr>
          <a:xfrm>
            <a:off x="3505200" y="90234"/>
            <a:ext cx="3143250" cy="188190"/>
          </a:xfrm>
          <a:prstGeom prst="rect">
            <a:avLst/>
          </a:prstGeom>
          <a:noFill/>
        </p:spPr>
        <p:txBody>
          <a:bodyPr wrap="square" lIns="0" tIns="0" rIns="0" bIns="0" rtlCol="0">
            <a:noAutofit/>
          </a:bodyPr>
          <a:lstStyle/>
          <a:p>
            <a:pPr algn="l">
              <a:spcAft>
                <a:spcPts val="1134"/>
              </a:spcAft>
            </a:pPr>
            <a:r>
              <a:rPr lang="en-GB" b="1">
                <a:solidFill>
                  <a:schemeClr val="bg1"/>
                </a:solidFill>
              </a:rPr>
              <a:t>Oflog Measure</a:t>
            </a:r>
          </a:p>
        </p:txBody>
      </p:sp>
      <p:sp>
        <p:nvSpPr>
          <p:cNvPr id="14" name="TextBox 13">
            <a:extLst>
              <a:ext uri="{FF2B5EF4-FFF2-40B4-BE49-F238E27FC236}">
                <a16:creationId xmlns:a16="http://schemas.microsoft.com/office/drawing/2014/main" id="{C0ADAB9C-7675-7FA3-12F7-8166616CBD9A}"/>
              </a:ext>
            </a:extLst>
          </p:cNvPr>
          <p:cNvSpPr txBox="1"/>
          <p:nvPr/>
        </p:nvSpPr>
        <p:spPr>
          <a:xfrm>
            <a:off x="7867650" y="78111"/>
            <a:ext cx="3143250" cy="188190"/>
          </a:xfrm>
          <a:prstGeom prst="rect">
            <a:avLst/>
          </a:prstGeom>
          <a:noFill/>
        </p:spPr>
        <p:txBody>
          <a:bodyPr wrap="square" lIns="0" tIns="0" rIns="0" bIns="0" rtlCol="0">
            <a:noAutofit/>
          </a:bodyPr>
          <a:lstStyle/>
          <a:p>
            <a:pPr algn="l">
              <a:spcAft>
                <a:spcPts val="1134"/>
              </a:spcAft>
            </a:pPr>
            <a:r>
              <a:rPr lang="en-GB" b="1">
                <a:solidFill>
                  <a:schemeClr val="bg1"/>
                </a:solidFill>
              </a:rPr>
              <a:t>Latest data available (2021/22)</a:t>
            </a:r>
          </a:p>
        </p:txBody>
      </p:sp>
      <p:graphicFrame>
        <p:nvGraphicFramePr>
          <p:cNvPr id="2" name="Table 5">
            <a:extLst>
              <a:ext uri="{FF2B5EF4-FFF2-40B4-BE49-F238E27FC236}">
                <a16:creationId xmlns:a16="http://schemas.microsoft.com/office/drawing/2014/main" id="{BF717080-C565-F2A5-07B3-DBED6C702938}"/>
              </a:ext>
            </a:extLst>
          </p:cNvPr>
          <p:cNvGraphicFramePr>
            <a:graphicFrameLocks noGrp="1"/>
          </p:cNvGraphicFramePr>
          <p:nvPr>
            <p:extLst>
              <p:ext uri="{D42A27DB-BD31-4B8C-83A1-F6EECF244321}">
                <p14:modId xmlns:p14="http://schemas.microsoft.com/office/powerpoint/2010/main" val="3238045235"/>
              </p:ext>
            </p:extLst>
          </p:nvPr>
        </p:nvGraphicFramePr>
        <p:xfrm>
          <a:off x="2006412" y="542636"/>
          <a:ext cx="9989353" cy="1422611"/>
        </p:xfrm>
        <a:graphic>
          <a:graphicData uri="http://schemas.openxmlformats.org/drawingml/2006/table">
            <a:tbl>
              <a:tblPr firstRow="1" bandRow="1">
                <a:tableStyleId>{D7AC3CCA-C797-4891-BE02-D94E43425B78}</a:tableStyleId>
              </a:tblPr>
              <a:tblGrid>
                <a:gridCol w="4657624">
                  <a:extLst>
                    <a:ext uri="{9D8B030D-6E8A-4147-A177-3AD203B41FA5}">
                      <a16:colId xmlns:a16="http://schemas.microsoft.com/office/drawing/2014/main" val="1816128091"/>
                    </a:ext>
                  </a:extLst>
                </a:gridCol>
                <a:gridCol w="5331729">
                  <a:extLst>
                    <a:ext uri="{9D8B030D-6E8A-4147-A177-3AD203B41FA5}">
                      <a16:colId xmlns:a16="http://schemas.microsoft.com/office/drawing/2014/main" val="2502262315"/>
                    </a:ext>
                  </a:extLst>
                </a:gridCol>
              </a:tblGrid>
              <a:tr h="454891">
                <a:tc>
                  <a:txBody>
                    <a:bodyPr/>
                    <a:lstStyle/>
                    <a:p>
                      <a:pPr algn="l">
                        <a:spcAft>
                          <a:spcPts val="1134"/>
                        </a:spcAft>
                      </a:pPr>
                      <a:r>
                        <a:rPr lang="en-GB" sz="1200" b="1"/>
                        <a:t>19+ further education and skills achievements per 100,000 population </a:t>
                      </a:r>
                    </a:p>
                  </a:txBody>
                  <a:tcPr>
                    <a:solidFill>
                      <a:schemeClr val="bg1"/>
                    </a:solidFill>
                  </a:tcPr>
                </a:tc>
                <a:tc>
                  <a:txBody>
                    <a:bodyPr/>
                    <a:lstStyle/>
                    <a:p>
                      <a:pPr algn="l" rtl="0" fontAlgn="base"/>
                      <a:r>
                        <a:rPr lang="en-GB" sz="1100" b="1" i="0" kern="1200">
                          <a:solidFill>
                            <a:schemeClr val="dk1"/>
                          </a:solidFill>
                          <a:effectLst/>
                          <a:latin typeface="+mn-lt"/>
                          <a:ea typeface="+mn-ea"/>
                          <a:cs typeface="+mn-cs"/>
                        </a:rPr>
                        <a:t>Essex: 2,371</a:t>
                      </a:r>
                      <a:endParaRPr lang="en-US" sz="1100" b="0" i="0" kern="1200">
                        <a:solidFill>
                          <a:schemeClr val="dk1"/>
                        </a:solidFill>
                        <a:effectLst/>
                        <a:latin typeface="+mn-lt"/>
                        <a:ea typeface="+mn-ea"/>
                        <a:cs typeface="+mn-cs"/>
                      </a:endParaRPr>
                    </a:p>
                    <a:p>
                      <a:pPr algn="l" rtl="0" fontAlgn="base"/>
                      <a:r>
                        <a:rPr lang="en-GB" sz="1100" b="0" i="0" kern="1200">
                          <a:solidFill>
                            <a:schemeClr val="dk1"/>
                          </a:solidFill>
                          <a:effectLst/>
                          <a:latin typeface="+mn-lt"/>
                          <a:ea typeface="+mn-ea"/>
                          <a:cs typeface="+mn-cs"/>
                        </a:rPr>
                        <a:t>Mean for all English Counties: 2,620</a:t>
                      </a:r>
                      <a:endParaRPr lang="en-US" sz="1100" b="0" i="0" kern="120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4091994396"/>
                  </a:ext>
                </a:extLst>
              </a:tr>
              <a:tr h="471055">
                <a:tc>
                  <a:txBody>
                    <a:bodyPr/>
                    <a:lstStyle/>
                    <a:p>
                      <a:pPr algn="l">
                        <a:spcAft>
                          <a:spcPts val="1134"/>
                        </a:spcAft>
                      </a:pPr>
                      <a:r>
                        <a:rPr lang="en-GB" sz="1200" b="1"/>
                        <a:t>19+ further education and skills achievements per 100,000 population (excluding apprenticeships)</a:t>
                      </a:r>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Essex: 1,984</a:t>
                      </a:r>
                      <a:endParaRPr kumimoji="0" lang="en-US" sz="11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Mean for all English Counties: 2,196</a:t>
                      </a:r>
                      <a:endParaRPr kumimoji="0" lang="en-US" sz="1100" b="0" i="0" u="none" strike="noStrike" kern="1200" cap="none" spc="0" normalizeH="0" baseline="0" noProof="0">
                        <a:ln>
                          <a:noFill/>
                        </a:ln>
                        <a:solidFill>
                          <a:srgbClr val="000000"/>
                        </a:solidFill>
                        <a:effectLst/>
                        <a:uLnTx/>
                        <a:uFillTx/>
                        <a:latin typeface="Calibri"/>
                        <a:ea typeface="+mn-ea"/>
                        <a:cs typeface="+mn-cs"/>
                      </a:endParaRPr>
                    </a:p>
                  </a:txBody>
                  <a:tcPr>
                    <a:solidFill>
                      <a:schemeClr val="bg1"/>
                    </a:solidFill>
                  </a:tcPr>
                </a:tc>
                <a:extLst>
                  <a:ext uri="{0D108BD9-81ED-4DB2-BD59-A6C34878D82A}">
                    <a16:rowId xmlns:a16="http://schemas.microsoft.com/office/drawing/2014/main" val="3025244522"/>
                  </a:ext>
                </a:extLst>
              </a:tr>
              <a:tr h="496665">
                <a:tc>
                  <a:txBody>
                    <a:bodyPr/>
                    <a:lstStyle/>
                    <a:p>
                      <a:pPr algn="l">
                        <a:spcAft>
                          <a:spcPts val="1134"/>
                        </a:spcAft>
                      </a:pPr>
                      <a:r>
                        <a:rPr lang="en-GB" sz="1200" b="1"/>
                        <a:t>Adults with a Level 3 or above qualification </a:t>
                      </a:r>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Essex: 53.5% </a:t>
                      </a:r>
                      <a:r>
                        <a:rPr kumimoji="0" lang="en-US" sz="1100" b="0" i="0" u="none" strike="noStrike" kern="1200" cap="none" spc="0" normalizeH="0" baseline="0" noProof="0">
                          <a:ln>
                            <a:noFill/>
                          </a:ln>
                          <a:solidFill>
                            <a:srgbClr val="000000"/>
                          </a:solidFill>
                          <a:effectLst/>
                          <a:uLnTx/>
                          <a:uFillTx/>
                          <a:latin typeface="Calibri"/>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Median for English Counties: 60.3%</a:t>
                      </a:r>
                      <a:endParaRPr kumimoji="0" lang="en-US" sz="1100" b="0" i="0" u="none" strike="noStrike" kern="1200" cap="none" spc="0" normalizeH="0" baseline="0" noProof="0">
                        <a:ln>
                          <a:noFill/>
                        </a:ln>
                        <a:solidFill>
                          <a:srgbClr val="000000"/>
                        </a:solidFill>
                        <a:effectLst/>
                        <a:uLnTx/>
                        <a:uFillTx/>
                        <a:latin typeface="Calibri"/>
                        <a:ea typeface="+mn-ea"/>
                        <a:cs typeface="+mn-cs"/>
                      </a:endParaRPr>
                    </a:p>
                  </a:txBody>
                  <a:tcPr>
                    <a:solidFill>
                      <a:srgbClr val="FF0000"/>
                    </a:solidFill>
                  </a:tcPr>
                </a:tc>
                <a:extLst>
                  <a:ext uri="{0D108BD9-81ED-4DB2-BD59-A6C34878D82A}">
                    <a16:rowId xmlns:a16="http://schemas.microsoft.com/office/drawing/2014/main" val="2383668322"/>
                  </a:ext>
                </a:extLst>
              </a:tr>
            </a:tbl>
          </a:graphicData>
        </a:graphic>
      </p:graphicFrame>
      <p:pic>
        <p:nvPicPr>
          <p:cNvPr id="8" name="Graphic 7" descr="Remote learning math outline">
            <a:extLst>
              <a:ext uri="{FF2B5EF4-FFF2-40B4-BE49-F238E27FC236}">
                <a16:creationId xmlns:a16="http://schemas.microsoft.com/office/drawing/2014/main" id="{0C641AEA-95FD-8D7A-CB7F-1DFF87992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630" y="763352"/>
            <a:ext cx="914400" cy="914400"/>
          </a:xfrm>
          <a:prstGeom prst="rect">
            <a:avLst/>
          </a:prstGeom>
        </p:spPr>
      </p:pic>
      <p:pic>
        <p:nvPicPr>
          <p:cNvPr id="10" name="Graphic 9" descr="Pound with solid fill">
            <a:extLst>
              <a:ext uri="{FF2B5EF4-FFF2-40B4-BE49-F238E27FC236}">
                <a16:creationId xmlns:a16="http://schemas.microsoft.com/office/drawing/2014/main" id="{4F8A7AF7-9167-B79D-346F-B98921D9E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630" y="3775270"/>
            <a:ext cx="914400" cy="914400"/>
          </a:xfrm>
          <a:prstGeom prst="rect">
            <a:avLst/>
          </a:prstGeom>
        </p:spPr>
      </p:pic>
      <p:graphicFrame>
        <p:nvGraphicFramePr>
          <p:cNvPr id="15" name="Table 5">
            <a:extLst>
              <a:ext uri="{FF2B5EF4-FFF2-40B4-BE49-F238E27FC236}">
                <a16:creationId xmlns:a16="http://schemas.microsoft.com/office/drawing/2014/main" id="{F745E5CA-9308-5CCF-72BD-0886F1158284}"/>
              </a:ext>
            </a:extLst>
          </p:cNvPr>
          <p:cNvGraphicFramePr>
            <a:graphicFrameLocks noGrp="1"/>
          </p:cNvGraphicFramePr>
          <p:nvPr>
            <p:extLst>
              <p:ext uri="{D42A27DB-BD31-4B8C-83A1-F6EECF244321}">
                <p14:modId xmlns:p14="http://schemas.microsoft.com/office/powerpoint/2010/main" val="4259088013"/>
              </p:ext>
            </p:extLst>
          </p:nvPr>
        </p:nvGraphicFramePr>
        <p:xfrm>
          <a:off x="1984990" y="2496223"/>
          <a:ext cx="10010776" cy="4160520"/>
        </p:xfrm>
        <a:graphic>
          <a:graphicData uri="http://schemas.openxmlformats.org/drawingml/2006/table">
            <a:tbl>
              <a:tblPr firstRow="1" bandRow="1">
                <a:tableStyleId>{D7AC3CCA-C797-4891-BE02-D94E43425B78}</a:tableStyleId>
              </a:tblPr>
              <a:tblGrid>
                <a:gridCol w="4679046">
                  <a:extLst>
                    <a:ext uri="{9D8B030D-6E8A-4147-A177-3AD203B41FA5}">
                      <a16:colId xmlns:a16="http://schemas.microsoft.com/office/drawing/2014/main" val="1816128091"/>
                    </a:ext>
                  </a:extLst>
                </a:gridCol>
                <a:gridCol w="5331730">
                  <a:extLst>
                    <a:ext uri="{9D8B030D-6E8A-4147-A177-3AD203B41FA5}">
                      <a16:colId xmlns:a16="http://schemas.microsoft.com/office/drawing/2014/main" val="25022623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Non-ringfenced reserves as % of net revenue expenditure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txBody>
                  <a:tcPr>
                    <a:solidFill>
                      <a:schemeClr val="bg1"/>
                    </a:solidFill>
                  </a:tcPr>
                </a:tc>
                <a:tc>
                  <a:txBody>
                    <a:bodyPr/>
                    <a:lstStyle/>
                    <a:p>
                      <a:pPr algn="l" rtl="0" fontAlgn="base"/>
                      <a:r>
                        <a:rPr lang="en-GB" sz="1100" b="1" i="0" kern="1200">
                          <a:solidFill>
                            <a:schemeClr val="dk1"/>
                          </a:solidFill>
                          <a:effectLst/>
                          <a:latin typeface="+mn-lt"/>
                          <a:ea typeface="+mn-ea"/>
                          <a:cs typeface="+mn-cs"/>
                        </a:rPr>
                        <a:t>Essex: 61.7% </a:t>
                      </a:r>
                      <a:r>
                        <a:rPr lang="en-US" sz="1100" b="0" i="0" kern="1200">
                          <a:solidFill>
                            <a:schemeClr val="dk1"/>
                          </a:solidFill>
                          <a:effectLst/>
                          <a:latin typeface="+mn-lt"/>
                          <a:ea typeface="+mn-ea"/>
                          <a:cs typeface="+mn-cs"/>
                        </a:rPr>
                        <a:t>​</a:t>
                      </a:r>
                    </a:p>
                    <a:p>
                      <a:pPr algn="l" rtl="0" fontAlgn="base"/>
                      <a:r>
                        <a:rPr lang="en-GB" sz="1100" b="0" i="0" kern="1200">
                          <a:solidFill>
                            <a:schemeClr val="dk1"/>
                          </a:solidFill>
                          <a:effectLst/>
                          <a:latin typeface="+mn-lt"/>
                          <a:ea typeface="+mn-ea"/>
                          <a:cs typeface="+mn-cs"/>
                        </a:rPr>
                        <a:t>Median for Essex’s CIPFA nearest neighbours: 50.0%</a:t>
                      </a:r>
                      <a:r>
                        <a:rPr lang="en-US" sz="1100" b="0" i="0" kern="1200">
                          <a:solidFill>
                            <a:schemeClr val="dk1"/>
                          </a:solidFill>
                          <a:effectLst/>
                          <a:latin typeface="+mn-lt"/>
                          <a:ea typeface="+mn-ea"/>
                          <a:cs typeface="+mn-cs"/>
                        </a:rPr>
                        <a:t>​</a:t>
                      </a:r>
                    </a:p>
                    <a:p>
                      <a:pPr algn="l" rtl="0" fontAlgn="base"/>
                      <a:r>
                        <a:rPr lang="en-GB" sz="1100" b="0" i="0" kern="1200">
                          <a:solidFill>
                            <a:schemeClr val="dk1"/>
                          </a:solidFill>
                          <a:effectLst/>
                          <a:latin typeface="+mn-lt"/>
                          <a:ea typeface="+mn-ea"/>
                          <a:cs typeface="+mn-cs"/>
                        </a:rPr>
                        <a:t>Median for English Counties: 47.3%</a:t>
                      </a:r>
                      <a:r>
                        <a:rPr lang="en-US" sz="1100" b="0" i="0" kern="1200">
                          <a:solidFill>
                            <a:schemeClr val="dk1"/>
                          </a:solidFill>
                          <a:effectLst/>
                          <a:latin typeface="+mn-lt"/>
                          <a:ea typeface="+mn-ea"/>
                          <a:cs typeface="+mn-cs"/>
                        </a:rPr>
                        <a:t>​</a:t>
                      </a:r>
                    </a:p>
                  </a:txBody>
                  <a:tcPr>
                    <a:solidFill>
                      <a:schemeClr val="bg1"/>
                    </a:solidFill>
                  </a:tcPr>
                </a:tc>
                <a:extLst>
                  <a:ext uri="{0D108BD9-81ED-4DB2-BD59-A6C34878D82A}">
                    <a16:rowId xmlns:a16="http://schemas.microsoft.com/office/drawing/2014/main" val="40919943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Non-ringfenced reserves as % of service spend</a:t>
                      </a:r>
                    </a:p>
                  </a:txBody>
                  <a:tcPr>
                    <a:solidFill>
                      <a:schemeClr val="bg1"/>
                    </a:solidFill>
                  </a:tcPr>
                </a:tc>
                <a:tc>
                  <a:txBody>
                    <a:bodyPr/>
                    <a:lstStyle/>
                    <a:p>
                      <a:pPr algn="l" rtl="0" fontAlgn="base"/>
                      <a:r>
                        <a:rPr lang="en-GB" sz="1100" b="1" i="0" kern="1200">
                          <a:solidFill>
                            <a:schemeClr val="dk1"/>
                          </a:solidFill>
                          <a:effectLst/>
                          <a:latin typeface="+mn-lt"/>
                          <a:ea typeface="+mn-ea"/>
                          <a:cs typeface="+mn-cs"/>
                        </a:rPr>
                        <a:t>Essex: 50.3% </a:t>
                      </a:r>
                      <a:r>
                        <a:rPr lang="en-US" sz="1100" b="0" i="0" kern="1200">
                          <a:solidFill>
                            <a:schemeClr val="dk1"/>
                          </a:solidFill>
                          <a:effectLst/>
                          <a:latin typeface="+mn-lt"/>
                          <a:ea typeface="+mn-ea"/>
                          <a:cs typeface="+mn-cs"/>
                        </a:rPr>
                        <a:t>​</a:t>
                      </a:r>
                    </a:p>
                    <a:p>
                      <a:pPr algn="l" rtl="0" fontAlgn="base"/>
                      <a:r>
                        <a:rPr lang="en-GB" sz="1100" b="0" i="0" kern="1200">
                          <a:solidFill>
                            <a:schemeClr val="dk1"/>
                          </a:solidFill>
                          <a:effectLst/>
                          <a:latin typeface="+mn-lt"/>
                          <a:ea typeface="+mn-ea"/>
                          <a:cs typeface="+mn-cs"/>
                        </a:rPr>
                        <a:t>Median for Essex CIPFA nearest neighbours: 40.8%</a:t>
                      </a:r>
                      <a:r>
                        <a:rPr lang="en-US" sz="1100" b="0" i="0" kern="1200">
                          <a:solidFill>
                            <a:schemeClr val="dk1"/>
                          </a:solidFill>
                          <a:effectLst/>
                          <a:latin typeface="+mn-lt"/>
                          <a:ea typeface="+mn-ea"/>
                          <a:cs typeface="+mn-cs"/>
                        </a:rPr>
                        <a:t>​</a:t>
                      </a:r>
                    </a:p>
                    <a:p>
                      <a:pPr algn="l" rtl="0" fontAlgn="base"/>
                      <a:r>
                        <a:rPr lang="en-GB" sz="1100" b="0" i="0" kern="1200">
                          <a:solidFill>
                            <a:schemeClr val="dk1"/>
                          </a:solidFill>
                          <a:effectLst/>
                          <a:latin typeface="+mn-lt"/>
                          <a:ea typeface="+mn-ea"/>
                          <a:cs typeface="+mn-cs"/>
                        </a:rPr>
                        <a:t>Median for English Counties: 40.5%</a:t>
                      </a:r>
                      <a:r>
                        <a:rPr lang="en-US" sz="1100" b="0" i="0" kern="1200">
                          <a:solidFill>
                            <a:schemeClr val="dk1"/>
                          </a:solidFill>
                          <a:effectLst/>
                          <a:latin typeface="+mn-lt"/>
                          <a:ea typeface="+mn-ea"/>
                          <a:cs typeface="+mn-cs"/>
                        </a:rPr>
                        <a:t>​</a:t>
                      </a:r>
                    </a:p>
                  </a:txBody>
                  <a:tcPr>
                    <a:solidFill>
                      <a:schemeClr val="bg1"/>
                    </a:solidFill>
                  </a:tcPr>
                </a:tc>
                <a:extLst>
                  <a:ext uri="{0D108BD9-81ED-4DB2-BD59-A6C34878D82A}">
                    <a16:rowId xmlns:a16="http://schemas.microsoft.com/office/drawing/2014/main" val="3025244522"/>
                  </a:ext>
                </a:extLst>
              </a:tr>
              <a:tr h="370840">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Total core spending power per dwelling (£)</a:t>
                      </a:r>
                    </a:p>
                  </a:txBody>
                  <a:tcPr>
                    <a:solidFill>
                      <a:schemeClr val="bg1"/>
                    </a:solidFill>
                  </a:tcPr>
                </a:tc>
                <a:tc>
                  <a:txBody>
                    <a:bodyPr/>
                    <a:lstStyle/>
                    <a:p>
                      <a:pPr algn="l" rtl="0" fontAlgn="base"/>
                      <a:r>
                        <a:rPr lang="en-GB" sz="1100" b="1" i="0" kern="1200">
                          <a:solidFill>
                            <a:schemeClr val="dk1"/>
                          </a:solidFill>
                          <a:effectLst/>
                          <a:latin typeface="+mn-lt"/>
                          <a:ea typeface="+mn-ea"/>
                          <a:cs typeface="+mn-cs"/>
                        </a:rPr>
                        <a:t>Essex: £1,535.55</a:t>
                      </a:r>
                      <a:endParaRPr lang="en-US" sz="1100" b="0" i="0" kern="1200">
                        <a:solidFill>
                          <a:schemeClr val="dk1"/>
                        </a:solidFill>
                        <a:effectLst/>
                        <a:latin typeface="+mn-lt"/>
                        <a:ea typeface="+mn-ea"/>
                        <a:cs typeface="+mn-cs"/>
                      </a:endParaRPr>
                    </a:p>
                    <a:p>
                      <a:pPr algn="l" rtl="0" fontAlgn="base"/>
                      <a:r>
                        <a:rPr lang="en-GB" sz="1100" b="0" i="0" kern="1200">
                          <a:solidFill>
                            <a:schemeClr val="dk1"/>
                          </a:solidFill>
                          <a:effectLst/>
                          <a:latin typeface="+mn-lt"/>
                          <a:ea typeface="+mn-ea"/>
                          <a:cs typeface="+mn-cs"/>
                        </a:rPr>
                        <a:t>Median for Essex CIPFA nearest neighbours: 1,530.68</a:t>
                      </a:r>
                      <a:r>
                        <a:rPr lang="en-US" sz="1100" b="0" i="0" kern="1200">
                          <a:solidFill>
                            <a:schemeClr val="dk1"/>
                          </a:solidFill>
                          <a:effectLst/>
                          <a:latin typeface="+mn-lt"/>
                          <a:ea typeface="+mn-ea"/>
                          <a:cs typeface="+mn-cs"/>
                        </a:rPr>
                        <a:t>​</a:t>
                      </a:r>
                    </a:p>
                    <a:p>
                      <a:pPr algn="l" rtl="0" fontAlgn="base"/>
                      <a:r>
                        <a:rPr lang="en-GB" sz="1100" b="0" i="0" kern="1200">
                          <a:solidFill>
                            <a:schemeClr val="dk1"/>
                          </a:solidFill>
                          <a:effectLst/>
                          <a:latin typeface="+mn-lt"/>
                          <a:ea typeface="+mn-ea"/>
                          <a:cs typeface="+mn-cs"/>
                        </a:rPr>
                        <a:t>Median for English Counties: £1,542.55</a:t>
                      </a:r>
                      <a:endParaRPr lang="en-US" sz="1100" b="0" i="0" kern="120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2383668322"/>
                  </a:ext>
                </a:extLst>
              </a:tr>
              <a:tr h="370840">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Level of Band D council tax rates (£) </a:t>
                      </a:r>
                      <a:r>
                        <a:rPr lang="en-GB" sz="1000" b="1" i="1"/>
                        <a:t>(excluding parishes)</a:t>
                      </a:r>
                      <a:endParaRPr lang="en-GB" sz="1200" b="1" i="1"/>
                    </a:p>
                  </a:txBody>
                  <a:tcPr>
                    <a:solidFill>
                      <a:schemeClr val="bg1"/>
                    </a:solidFill>
                  </a:tcPr>
                </a:tc>
                <a:tc>
                  <a:txBody>
                    <a:bodyPr/>
                    <a:lstStyle/>
                    <a:p>
                      <a:pPr algn="l" rtl="0" fontAlgn="base"/>
                      <a:r>
                        <a:rPr lang="en-GB" sz="1100" b="1" i="0" u="none" strike="noStrike" kern="1200">
                          <a:solidFill>
                            <a:schemeClr val="dk1"/>
                          </a:solidFill>
                          <a:effectLst/>
                          <a:latin typeface="+mn-lt"/>
                          <a:ea typeface="+mn-ea"/>
                          <a:cs typeface="+mn-cs"/>
                        </a:rPr>
                        <a:t>Essex: £1,340.91</a:t>
                      </a:r>
                      <a:endParaRPr lang="en-US" sz="1100" b="0" i="0" kern="1200">
                        <a:solidFill>
                          <a:schemeClr val="dk1"/>
                        </a:solidFill>
                        <a:effectLst/>
                        <a:latin typeface="+mn-lt"/>
                        <a:ea typeface="+mn-ea"/>
                        <a:cs typeface="+mn-cs"/>
                      </a:endParaRPr>
                    </a:p>
                    <a:p>
                      <a:pPr algn="l" rtl="0" fontAlgn="base"/>
                      <a:r>
                        <a:rPr lang="en-GB" sz="1100" b="0" i="0" u="none" strike="noStrike" kern="1200">
                          <a:solidFill>
                            <a:schemeClr val="dk1"/>
                          </a:solidFill>
                          <a:effectLst/>
                          <a:latin typeface="+mn-lt"/>
                          <a:ea typeface="+mn-ea"/>
                          <a:cs typeface="+mn-cs"/>
                        </a:rPr>
                        <a:t>Median for Essex CIPFA nearest neighbours: £1,410.00</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English Counties: £1,414.91</a:t>
                      </a:r>
                      <a:endParaRPr lang="en-US" sz="1100" b="0" i="0" kern="120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3703833471"/>
                  </a:ext>
                </a:extLst>
              </a:tr>
              <a:tr h="370840">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Social care spend as % of core spending power</a:t>
                      </a:r>
                    </a:p>
                  </a:txBody>
                  <a:tcPr>
                    <a:solidFill>
                      <a:schemeClr val="bg1"/>
                    </a:solidFill>
                  </a:tcPr>
                </a:tc>
                <a:tc>
                  <a:txBody>
                    <a:bodyPr/>
                    <a:lstStyle/>
                    <a:p>
                      <a:pPr algn="l" rtl="0" fontAlgn="base"/>
                      <a:r>
                        <a:rPr lang="en-GB" sz="1100" b="1" i="0" u="none" strike="noStrike" kern="1200">
                          <a:solidFill>
                            <a:schemeClr val="dk1"/>
                          </a:solidFill>
                          <a:effectLst/>
                          <a:latin typeface="+mn-lt"/>
                          <a:ea typeface="+mn-ea"/>
                          <a:cs typeface="+mn-cs"/>
                        </a:rPr>
                        <a:t>Essex: 73.1%</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Essex CIPFA nearest neighbours: 73.8%</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English Counties: 72.0%</a:t>
                      </a:r>
                      <a:endParaRPr lang="en-US" sz="1100" b="0" i="0" kern="120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953713225"/>
                  </a:ext>
                </a:extLst>
              </a:tr>
              <a:tr h="370840">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Debt servicing as % of core spending power</a:t>
                      </a:r>
                    </a:p>
                  </a:txBody>
                  <a:tcPr>
                    <a:solidFill>
                      <a:schemeClr val="bg1"/>
                    </a:solidFill>
                  </a:tcPr>
                </a:tc>
                <a:tc>
                  <a:txBody>
                    <a:bodyPr/>
                    <a:lstStyle/>
                    <a:p>
                      <a:pPr algn="l" rtl="0" fontAlgn="base"/>
                      <a:r>
                        <a:rPr lang="en-GB" sz="1100" b="1" i="0" u="none" strike="noStrike" kern="1200">
                          <a:solidFill>
                            <a:schemeClr val="dk1"/>
                          </a:solidFill>
                          <a:effectLst/>
                          <a:latin typeface="+mn-lt"/>
                          <a:ea typeface="+mn-ea"/>
                          <a:cs typeface="+mn-cs"/>
                        </a:rPr>
                        <a:t>Essex: 5.2%</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Essex CIPFA nearest neighbours: 6.5%</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English Counties: 6.3%</a:t>
                      </a:r>
                      <a:endParaRPr lang="en-US" sz="1100" b="0" i="0" kern="120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3325995828"/>
                  </a:ext>
                </a:extLst>
              </a:tr>
              <a:tr h="370840">
                <a:tc>
                  <a:txBody>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lang="en-GB" sz="1200" b="1"/>
                        <a:t>Total debt as % of core spending power </a:t>
                      </a:r>
                    </a:p>
                  </a:txBody>
                  <a:tcPr>
                    <a:solidFill>
                      <a:schemeClr val="bg1"/>
                    </a:solidFill>
                  </a:tcPr>
                </a:tc>
                <a:tc>
                  <a:txBody>
                    <a:bodyPr/>
                    <a:lstStyle/>
                    <a:p>
                      <a:pPr algn="l" rtl="0" fontAlgn="base"/>
                      <a:r>
                        <a:rPr lang="en-GB" sz="1100" b="1" i="0" u="none" strike="noStrike" kern="1200">
                          <a:solidFill>
                            <a:schemeClr val="dk1"/>
                          </a:solidFill>
                          <a:effectLst/>
                          <a:latin typeface="+mn-lt"/>
                          <a:ea typeface="+mn-ea"/>
                          <a:cs typeface="+mn-cs"/>
                        </a:rPr>
                        <a:t>Essex: 101.9%</a:t>
                      </a:r>
                      <a:r>
                        <a:rPr lang="en-US" sz="1100" b="0" i="0" kern="1200">
                          <a:solidFill>
                            <a:schemeClr val="dk1"/>
                          </a:solidFill>
                          <a:effectLst/>
                          <a:latin typeface="+mn-lt"/>
                          <a:ea typeface="+mn-ea"/>
                          <a:cs typeface="+mn-cs"/>
                        </a:rPr>
                        <a:t>​</a:t>
                      </a:r>
                    </a:p>
                    <a:p>
                      <a:pPr algn="l" rtl="0" fontAlgn="base"/>
                      <a:r>
                        <a:rPr lang="en-GB" sz="1100" b="1" i="0" u="none" strike="noStrike" kern="1200">
                          <a:solidFill>
                            <a:schemeClr val="dk1"/>
                          </a:solidFill>
                          <a:effectLst/>
                          <a:latin typeface="+mn-lt"/>
                          <a:ea typeface="+mn-ea"/>
                          <a:cs typeface="+mn-cs"/>
                        </a:rPr>
                        <a:t> </a:t>
                      </a:r>
                      <a:r>
                        <a:rPr lang="en-GB" sz="1100" b="0" i="0" u="none" strike="noStrike" kern="1200">
                          <a:solidFill>
                            <a:schemeClr val="dk1"/>
                          </a:solidFill>
                          <a:effectLst/>
                          <a:latin typeface="+mn-lt"/>
                          <a:ea typeface="+mn-ea"/>
                          <a:cs typeface="+mn-cs"/>
                        </a:rPr>
                        <a:t>Median for Essex CIPFA nearest neighbours: 99.1%</a:t>
                      </a:r>
                      <a:r>
                        <a:rPr lang="en-US" sz="1100" b="0" i="0" kern="1200">
                          <a:solidFill>
                            <a:schemeClr val="dk1"/>
                          </a:solidFill>
                          <a:effectLst/>
                          <a:latin typeface="+mn-lt"/>
                          <a:ea typeface="+mn-ea"/>
                          <a:cs typeface="+mn-cs"/>
                        </a:rPr>
                        <a:t>​</a:t>
                      </a:r>
                    </a:p>
                    <a:p>
                      <a:pPr algn="l" rtl="0" fontAlgn="base"/>
                      <a:r>
                        <a:rPr lang="en-GB" sz="1100" b="0" i="0" u="none" strike="noStrike" kern="1200">
                          <a:solidFill>
                            <a:schemeClr val="dk1"/>
                          </a:solidFill>
                          <a:effectLst/>
                          <a:latin typeface="+mn-lt"/>
                          <a:ea typeface="+mn-ea"/>
                          <a:cs typeface="+mn-cs"/>
                        </a:rPr>
                        <a:t>Median for English Counties: 103.0%</a:t>
                      </a:r>
                      <a:r>
                        <a:rPr lang="en-US" sz="1100" b="0" i="0" kern="1200">
                          <a:solidFill>
                            <a:schemeClr val="dk1"/>
                          </a:solidFill>
                          <a:effectLst/>
                          <a:latin typeface="+mn-lt"/>
                          <a:ea typeface="+mn-ea"/>
                          <a:cs typeface="+mn-cs"/>
                        </a:rPr>
                        <a:t>​</a:t>
                      </a:r>
                    </a:p>
                  </a:txBody>
                  <a:tcPr>
                    <a:solidFill>
                      <a:schemeClr val="bg1"/>
                    </a:solidFill>
                  </a:tcPr>
                </a:tc>
                <a:extLst>
                  <a:ext uri="{0D108BD9-81ED-4DB2-BD59-A6C34878D82A}">
                    <a16:rowId xmlns:a16="http://schemas.microsoft.com/office/drawing/2014/main" val="3631553979"/>
                  </a:ext>
                </a:extLst>
              </a:tr>
            </a:tbl>
          </a:graphicData>
        </a:graphic>
      </p:graphicFrame>
      <p:sp>
        <p:nvSpPr>
          <p:cNvPr id="17" name="Title 4">
            <a:extLst>
              <a:ext uri="{FF2B5EF4-FFF2-40B4-BE49-F238E27FC236}">
                <a16:creationId xmlns:a16="http://schemas.microsoft.com/office/drawing/2014/main" id="{5E6C1E87-4304-73C0-CFDD-CDCF9FB4F87F}"/>
              </a:ext>
            </a:extLst>
          </p:cNvPr>
          <p:cNvSpPr txBox="1">
            <a:spLocks/>
          </p:cNvSpPr>
          <p:nvPr/>
        </p:nvSpPr>
        <p:spPr>
          <a:xfrm rot="16200000">
            <a:off x="-3054899" y="3053746"/>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a:ea typeface="+mj-ea"/>
                <a:cs typeface="+mj-cs"/>
              </a:rPr>
              <a:t>OFLOG Measures</a:t>
            </a:r>
          </a:p>
        </p:txBody>
      </p:sp>
    </p:spTree>
    <p:extLst>
      <p:ext uri="{BB962C8B-B14F-4D97-AF65-F5344CB8AC3E}">
        <p14:creationId xmlns:p14="http://schemas.microsoft.com/office/powerpoint/2010/main" val="1190780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a:t>Contact the team directly:</a:t>
            </a:r>
          </a:p>
          <a:p>
            <a:r>
              <a:rPr lang="en-US">
                <a:solidFill>
                  <a:schemeClr val="bg1"/>
                </a:solidFill>
                <a:hlinkClick r:id="rId2">
                  <a:extLst>
                    <a:ext uri="{A12FA001-AC4F-418D-AE19-62706E023703}">
                      <ahyp:hlinkClr xmlns:ahyp="http://schemas.microsoft.com/office/drawing/2018/hyperlinkcolor" val="tx"/>
                    </a:ext>
                  </a:extLst>
                </a:hlinkClick>
              </a:rPr>
              <a:t>Duncan.Taylor@essex.gov.uk</a:t>
            </a:r>
            <a:r>
              <a:rPr lang="en-US">
                <a:solidFill>
                  <a:schemeClr val="bg1"/>
                </a:solidFill>
              </a:rPr>
              <a:t>; </a:t>
            </a:r>
            <a:r>
              <a:rPr lang="en-US">
                <a:solidFill>
                  <a:schemeClr val="bg1"/>
                </a:solidFill>
                <a:hlinkClick r:id="rId3">
                  <a:extLst>
                    <a:ext uri="{A12FA001-AC4F-418D-AE19-62706E023703}">
                      <ahyp:hlinkClr xmlns:ahyp="http://schemas.microsoft.com/office/drawing/2018/hyperlinkcolor" val="tx"/>
                    </a:ext>
                  </a:extLst>
                </a:hlinkClick>
              </a:rPr>
              <a:t>Louisa.Thomas@essex.gov.uk</a:t>
            </a:r>
            <a:r>
              <a:rPr lang="en-US">
                <a:solidFill>
                  <a:schemeClr val="bg1"/>
                </a:solidFill>
              </a:rPr>
              <a:t>; </a:t>
            </a:r>
          </a:p>
          <a:p>
            <a:r>
              <a:rPr lang="en-US"/>
              <a:t>Performance &amp; Business Intelligence, Corporate Team </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i="1"/>
              <a:t>Published October 2023</a:t>
            </a:r>
            <a:endParaRPr lang="en-GB" i="1"/>
          </a:p>
        </p:txBody>
      </p:sp>
      <p:pic>
        <p:nvPicPr>
          <p:cNvPr id="10" name="Graphic 9" descr="Twitter logo with hyperlink to ECC">
            <a:hlinkClick r:id="rId4"/>
            <a:extLst>
              <a:ext uri="{FF2B5EF4-FFF2-40B4-BE49-F238E27FC236}">
                <a16:creationId xmlns:a16="http://schemas.microsoft.com/office/drawing/2014/main" id="{1F238D15-DC5A-0DCF-5600-7338EF1225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50" y="4615694"/>
            <a:ext cx="180975" cy="180975"/>
          </a:xfrm>
          <a:prstGeom prst="rect">
            <a:avLst/>
          </a:prstGeom>
        </p:spPr>
      </p:pic>
      <p:sp>
        <p:nvSpPr>
          <p:cNvPr id="7" name="Rectangle 6" descr="Hyperlink to ECC on Twitter">
            <a:hlinkClick r:id="rId4"/>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7"/>
            <a:extLst>
              <a:ext uri="{FF2B5EF4-FFF2-40B4-BE49-F238E27FC236}">
                <a16:creationId xmlns:a16="http://schemas.microsoft.com/office/drawing/2014/main" id="{98648007-FCB4-59A4-6F64-A8913F5573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000" y="4384294"/>
            <a:ext cx="180975" cy="180975"/>
          </a:xfrm>
          <a:prstGeom prst="rect">
            <a:avLst/>
          </a:prstGeom>
        </p:spPr>
      </p:pic>
      <p:sp>
        <p:nvSpPr>
          <p:cNvPr id="8" name="Rectangle 7" descr="Hyperlink to ECC on Facebook">
            <a:hlinkClick r:id="rId7"/>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83954A9-5ADA-64C2-9826-11AA267CB7D2}"/>
              </a:ext>
            </a:extLst>
          </p:cNvPr>
          <p:cNvSpPr txBox="1">
            <a:spLocks/>
          </p:cNvSpPr>
          <p:nvPr/>
        </p:nvSpPr>
        <p:spPr>
          <a:xfrm rot="16200000">
            <a:off x="-3054899" y="3053745"/>
            <a:ext cx="6858001" cy="750508"/>
          </a:xfrm>
          <a:prstGeom prst="rect">
            <a:avLst/>
          </a:prstGeom>
          <a:solidFill>
            <a:srgbClr val="E40037"/>
          </a:solidFill>
        </p:spPr>
        <p:txBody>
          <a:bodyPr anchor="ct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a:solidFill>
                  <a:schemeClr val="bg1"/>
                </a:solidFill>
              </a:rPr>
              <a:t>The Essex Story: Actions from last quarter</a:t>
            </a:r>
          </a:p>
        </p:txBody>
      </p:sp>
      <p:graphicFrame>
        <p:nvGraphicFramePr>
          <p:cNvPr id="2" name="Table 2">
            <a:extLst>
              <a:ext uri="{FF2B5EF4-FFF2-40B4-BE49-F238E27FC236}">
                <a16:creationId xmlns:a16="http://schemas.microsoft.com/office/drawing/2014/main" id="{736F8071-236D-12F5-3FEF-A6CF1B620AC5}"/>
              </a:ext>
            </a:extLst>
          </p:cNvPr>
          <p:cNvGraphicFramePr>
            <a:graphicFrameLocks noGrp="1"/>
          </p:cNvGraphicFramePr>
          <p:nvPr>
            <p:extLst>
              <p:ext uri="{D42A27DB-BD31-4B8C-83A1-F6EECF244321}">
                <p14:modId xmlns:p14="http://schemas.microsoft.com/office/powerpoint/2010/main" val="3570198119"/>
              </p:ext>
            </p:extLst>
          </p:nvPr>
        </p:nvGraphicFramePr>
        <p:xfrm>
          <a:off x="1182255" y="734019"/>
          <a:ext cx="10520218" cy="5817667"/>
        </p:xfrm>
        <a:graphic>
          <a:graphicData uri="http://schemas.openxmlformats.org/drawingml/2006/table">
            <a:tbl>
              <a:tblPr firstRow="1" bandRow="1">
                <a:tableStyleId>{5940675A-B579-460E-94D1-54222C63F5DA}</a:tableStyleId>
              </a:tblPr>
              <a:tblGrid>
                <a:gridCol w="5260109">
                  <a:extLst>
                    <a:ext uri="{9D8B030D-6E8A-4147-A177-3AD203B41FA5}">
                      <a16:colId xmlns:a16="http://schemas.microsoft.com/office/drawing/2014/main" val="2740853928"/>
                    </a:ext>
                  </a:extLst>
                </a:gridCol>
                <a:gridCol w="5260109">
                  <a:extLst>
                    <a:ext uri="{9D8B030D-6E8A-4147-A177-3AD203B41FA5}">
                      <a16:colId xmlns:a16="http://schemas.microsoft.com/office/drawing/2014/main" val="1041384187"/>
                    </a:ext>
                  </a:extLst>
                </a:gridCol>
              </a:tblGrid>
              <a:tr h="345007">
                <a:tc>
                  <a:txBody>
                    <a:bodyPr/>
                    <a:lstStyle/>
                    <a:p>
                      <a:pPr algn="ctr"/>
                      <a:r>
                        <a:rPr lang="en-GB" sz="1600" b="1"/>
                        <a:t>Actions from Quarter 1</a:t>
                      </a:r>
                    </a:p>
                  </a:txBody>
                  <a:tcPr>
                    <a:solidFill>
                      <a:schemeClr val="bg1">
                        <a:lumMod val="85000"/>
                      </a:schemeClr>
                    </a:solidFill>
                  </a:tcPr>
                </a:tc>
                <a:tc>
                  <a:txBody>
                    <a:bodyPr/>
                    <a:lstStyle/>
                    <a:p>
                      <a:pPr algn="ctr"/>
                      <a:r>
                        <a:rPr lang="en-GB" sz="1600" b="1"/>
                        <a:t>Updates</a:t>
                      </a:r>
                    </a:p>
                  </a:txBody>
                  <a:tcPr>
                    <a:solidFill>
                      <a:schemeClr val="bg1">
                        <a:lumMod val="85000"/>
                      </a:schemeClr>
                    </a:solidFill>
                  </a:tcPr>
                </a:tc>
                <a:extLst>
                  <a:ext uri="{0D108BD9-81ED-4DB2-BD59-A6C34878D82A}">
                    <a16:rowId xmlns:a16="http://schemas.microsoft.com/office/drawing/2014/main" val="3931743085"/>
                  </a:ext>
                </a:extLst>
              </a:tr>
              <a:tr h="843022">
                <a:tc>
                  <a:txBody>
                    <a:bodyPr/>
                    <a:lstStyle/>
                    <a:p>
                      <a:r>
                        <a:rPr lang="en-GB" sz="1100">
                          <a:effectLst/>
                          <a:latin typeface="+mn-lt"/>
                          <a:ea typeface="Calibri" panose="020F0502020204030204" pitchFamily="34" charset="0"/>
                        </a:rPr>
                        <a:t>Suzanne Barcz to work with each Executive Director in advance, with a further session with CLT on Performance Reporting.</a:t>
                      </a:r>
                    </a:p>
                    <a:p>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Ongoing</a:t>
                      </a:r>
                    </a:p>
                    <a:p>
                      <a:r>
                        <a:rPr lang="en-GB" sz="1100">
                          <a:effectLst/>
                          <a:latin typeface="+mn-lt"/>
                          <a:ea typeface="Calibri" panose="020F0502020204030204" pitchFamily="34" charset="0"/>
                        </a:rPr>
                        <a:t>Suzanne Barcz and Performance and Business Intelligence Partners have been working with Executive Directors over the last couple of months to gather views on what could support better performance conversations; both in terms of content (ensuring that the ‘golden thread’ is maintained) and approach. </a:t>
                      </a:r>
                    </a:p>
                    <a:p>
                      <a:r>
                        <a:rPr lang="en-GB" sz="1100">
                          <a:effectLst/>
                          <a:latin typeface="+mn-lt"/>
                          <a:ea typeface="Calibri" panose="020F0502020204030204" pitchFamily="34" charset="0"/>
                        </a:rPr>
                        <a:t>There have been some proposals for </a:t>
                      </a:r>
                      <a:r>
                        <a:rPr lang="en-GB" sz="1100" b="1">
                          <a:effectLst/>
                          <a:latin typeface="+mn-lt"/>
                          <a:ea typeface="Calibri" panose="020F0502020204030204" pitchFamily="34" charset="0"/>
                        </a:rPr>
                        <a:t>‘change control’</a:t>
                      </a:r>
                      <a:r>
                        <a:rPr lang="en-GB" sz="1100">
                          <a:effectLst/>
                          <a:latin typeface="+mn-lt"/>
                          <a:ea typeface="Calibri" panose="020F0502020204030204" pitchFamily="34" charset="0"/>
                        </a:rPr>
                        <a:t> these will  be brought through where the measures are no longer functional priorities.</a:t>
                      </a:r>
                    </a:p>
                  </a:txBody>
                  <a:tcPr marL="68580" marR="68580" marT="0" marB="0" anchor="ctr">
                    <a:solidFill>
                      <a:schemeClr val="accent3">
                        <a:lumMod val="60000"/>
                        <a:lumOff val="40000"/>
                      </a:schemeClr>
                    </a:solidFill>
                  </a:tcPr>
                </a:tc>
                <a:extLst>
                  <a:ext uri="{0D108BD9-81ED-4DB2-BD59-A6C34878D82A}">
                    <a16:rowId xmlns:a16="http://schemas.microsoft.com/office/drawing/2014/main" val="1580245107"/>
                  </a:ext>
                </a:extLst>
              </a:tr>
              <a:tr h="443460">
                <a:tc>
                  <a:txBody>
                    <a:bodyPr/>
                    <a:lstStyle/>
                    <a:p>
                      <a:r>
                        <a:rPr lang="en-GB" sz="1100">
                          <a:effectLst/>
                          <a:latin typeface="+mn-lt"/>
                          <a:ea typeface="Calibri" panose="020F0502020204030204" pitchFamily="34" charset="0"/>
                        </a:rPr>
                        <a:t>Suzanne Barcz/Lucy Wightman to meet and discuss outside of this meeting</a:t>
                      </a:r>
                    </a:p>
                  </a:txBody>
                  <a:tcPr marL="68580" marR="68580" marT="0" marB="0" anchor="ctr"/>
                </a:tc>
                <a:tc>
                  <a:txBody>
                    <a:bodyPr/>
                    <a:lstStyle/>
                    <a:p>
                      <a:pPr lvl="0" algn="ctr">
                        <a:buNone/>
                      </a:pPr>
                      <a:r>
                        <a:rPr lang="en-GB" sz="1100" b="1">
                          <a:effectLst/>
                          <a:latin typeface="+mn-lt"/>
                          <a:ea typeface="Calibri" panose="020F0502020204030204" pitchFamily="34" charset="0"/>
                        </a:rPr>
                        <a:t>Complete</a:t>
                      </a:r>
                    </a:p>
                    <a:p>
                      <a:pPr algn="ctr"/>
                      <a:r>
                        <a:rPr lang="en-GB" sz="1100">
                          <a:effectLst/>
                          <a:latin typeface="+mn-lt"/>
                          <a:ea typeface="Calibri" panose="020F0502020204030204" pitchFamily="34" charset="0"/>
                        </a:rPr>
                        <a:t>Suzanne Barcz and Lucy Wightman met at the end of October to consider options for future reporting and approaches. </a:t>
                      </a:r>
                    </a:p>
                  </a:txBody>
                  <a:tcPr marL="68580" marR="68580" marT="0" marB="0" anchor="ctr">
                    <a:solidFill>
                      <a:srgbClr val="729D4D"/>
                    </a:solidFill>
                  </a:tcPr>
                </a:tc>
                <a:extLst>
                  <a:ext uri="{0D108BD9-81ED-4DB2-BD59-A6C34878D82A}">
                    <a16:rowId xmlns:a16="http://schemas.microsoft.com/office/drawing/2014/main" val="2919115064"/>
                  </a:ext>
                </a:extLst>
              </a:tr>
              <a:tr h="475158">
                <a:tc>
                  <a:txBody>
                    <a:bodyPr/>
                    <a:lstStyle/>
                    <a:p>
                      <a:endParaRPr lang="en-GB" sz="1100">
                        <a:effectLst/>
                        <a:latin typeface="+mn-lt"/>
                        <a:ea typeface="Calibri" panose="020F0502020204030204" pitchFamily="34" charset="0"/>
                      </a:endParaRPr>
                    </a:p>
                    <a:p>
                      <a:r>
                        <a:rPr lang="en-GB" sz="1100">
                          <a:effectLst/>
                          <a:latin typeface="+mn-lt"/>
                          <a:ea typeface="Calibri" panose="020F0502020204030204" pitchFamily="34" charset="0"/>
                        </a:rPr>
                        <a:t>Agreed the proposed description of the purpose of CLT performance discussions (IMPOWER recommendation).  </a:t>
                      </a:r>
                    </a:p>
                    <a:p>
                      <a:endParaRPr lang="en-GB" sz="1100">
                        <a:effectLst/>
                        <a:latin typeface="+mn-lt"/>
                        <a:ea typeface="Calibri" panose="020F0502020204030204" pitchFamily="34" charset="0"/>
                      </a:endParaRPr>
                    </a:p>
                  </a:txBody>
                  <a:tcPr marL="68580" marR="68580" marT="0" marB="0" anchor="ctr"/>
                </a:tc>
                <a:tc>
                  <a:txBody>
                    <a:bodyPr/>
                    <a:lstStyle/>
                    <a:p>
                      <a:pPr lvl="0" algn="ctr">
                        <a:lnSpc>
                          <a:spcPct val="100000"/>
                        </a:lnSpc>
                        <a:spcBef>
                          <a:spcPts val="0"/>
                        </a:spcBef>
                        <a:spcAft>
                          <a:spcPts val="0"/>
                        </a:spcAft>
                        <a:buNone/>
                      </a:pPr>
                      <a:r>
                        <a:rPr lang="en-GB" sz="1100" b="1" i="0" u="none" strike="noStrike" noProof="0">
                          <a:solidFill>
                            <a:srgbClr val="000000"/>
                          </a:solidFill>
                          <a:effectLst/>
                          <a:latin typeface="Calibri"/>
                        </a:rPr>
                        <a:t>Complete</a:t>
                      </a:r>
                      <a:endParaRPr lang="en-GB" sz="1100" b="0" i="0" u="none" strike="noStrike" noProof="0">
                        <a:solidFill>
                          <a:srgbClr val="000000"/>
                        </a:solidFill>
                        <a:effectLst/>
                        <a:latin typeface="Calibri"/>
                      </a:endParaRPr>
                    </a:p>
                  </a:txBody>
                  <a:tcPr marL="68580" marR="68580" marT="0" marB="0" anchor="ctr">
                    <a:solidFill>
                      <a:srgbClr val="729D4D"/>
                    </a:solidFill>
                  </a:tcPr>
                </a:tc>
                <a:extLst>
                  <a:ext uri="{0D108BD9-81ED-4DB2-BD59-A6C34878D82A}">
                    <a16:rowId xmlns:a16="http://schemas.microsoft.com/office/drawing/2014/main" val="1461087162"/>
                  </a:ext>
                </a:extLst>
              </a:tr>
              <a:tr h="475158">
                <a:tc>
                  <a:txBody>
                    <a:bodyPr/>
                    <a:lstStyle/>
                    <a:p>
                      <a:endParaRPr lang="en-GB" sz="1100">
                        <a:effectLst/>
                        <a:latin typeface="+mn-lt"/>
                        <a:ea typeface="Calibri" panose="020F0502020204030204" pitchFamily="34" charset="0"/>
                      </a:endParaRPr>
                    </a:p>
                    <a:p>
                      <a:r>
                        <a:rPr lang="en-GB" sz="1100">
                          <a:effectLst/>
                          <a:latin typeface="+mn-lt"/>
                          <a:ea typeface="Calibri" panose="020F0502020204030204" pitchFamily="34" charset="0"/>
                        </a:rPr>
                        <a:t>CLT will let Suzanne Barcz/Richard Puleston have any more comments.  Report will be refined and brought back to CLT</a:t>
                      </a:r>
                    </a:p>
                    <a:p>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Complete</a:t>
                      </a:r>
                    </a:p>
                    <a:p>
                      <a:pPr algn="ctr"/>
                      <a:r>
                        <a:rPr lang="en-GB" sz="1100">
                          <a:effectLst/>
                          <a:latin typeface="+mn-lt"/>
                          <a:ea typeface="Calibri" panose="020F0502020204030204" pitchFamily="34" charset="0"/>
                        </a:rPr>
                        <a:t>Q2 Report to CLT 28</a:t>
                      </a:r>
                      <a:r>
                        <a:rPr lang="en-GB" sz="1100" baseline="30000">
                          <a:effectLst/>
                          <a:latin typeface="+mn-lt"/>
                          <a:ea typeface="Calibri" panose="020F0502020204030204" pitchFamily="34" charset="0"/>
                        </a:rPr>
                        <a:t>th</a:t>
                      </a:r>
                      <a:r>
                        <a:rPr lang="en-GB" sz="1100">
                          <a:effectLst/>
                          <a:latin typeface="+mn-lt"/>
                          <a:ea typeface="Calibri" panose="020F0502020204030204" pitchFamily="34" charset="0"/>
                        </a:rPr>
                        <a:t> November.</a:t>
                      </a:r>
                    </a:p>
                  </a:txBody>
                  <a:tcPr marL="68580" marR="68580" marT="0" marB="0" anchor="ctr">
                    <a:solidFill>
                      <a:srgbClr val="729D4D"/>
                    </a:solidFill>
                  </a:tcPr>
                </a:tc>
                <a:extLst>
                  <a:ext uri="{0D108BD9-81ED-4DB2-BD59-A6C34878D82A}">
                    <a16:rowId xmlns:a16="http://schemas.microsoft.com/office/drawing/2014/main" val="1373728688"/>
                  </a:ext>
                </a:extLst>
              </a:tr>
              <a:tr h="613107">
                <a:tc>
                  <a:txBody>
                    <a:bodyPr/>
                    <a:lstStyle/>
                    <a:p>
                      <a:endParaRPr lang="en-GB" sz="1100">
                        <a:effectLst/>
                        <a:latin typeface="+mn-lt"/>
                        <a:ea typeface="Calibri" panose="020F0502020204030204" pitchFamily="34" charset="0"/>
                      </a:endParaRPr>
                    </a:p>
                    <a:p>
                      <a:r>
                        <a:rPr lang="en-GB" sz="1100">
                          <a:effectLst/>
                          <a:latin typeface="+mn-lt"/>
                          <a:ea typeface="Calibri" panose="020F0502020204030204" pitchFamily="34" charset="0"/>
                        </a:rPr>
                        <a:t>Proposed list of indicators – further work to be done.  Will take forward conversation with Nicole Wood/Adrian Osbourne/Stephanie Mitchener and bring this back an ensure it links with Transformation.</a:t>
                      </a:r>
                    </a:p>
                    <a:p>
                      <a:pPr marL="457200"/>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Ongoing</a:t>
                      </a:r>
                    </a:p>
                    <a:p>
                      <a:pPr algn="ctr"/>
                      <a:r>
                        <a:rPr lang="en-GB" sz="1100" b="0">
                          <a:effectLst/>
                          <a:latin typeface="+mn-lt"/>
                          <a:ea typeface="Calibri" panose="020F0502020204030204" pitchFamily="34" charset="0"/>
                        </a:rPr>
                        <a:t>Discussion scheduled for 29/11</a:t>
                      </a:r>
                    </a:p>
                  </a:txBody>
                  <a:tcPr marL="68580" marR="68580" marT="0" marB="0" anchor="ctr">
                    <a:solidFill>
                      <a:schemeClr val="accent3">
                        <a:lumMod val="60000"/>
                        <a:lumOff val="40000"/>
                      </a:schemeClr>
                    </a:solidFill>
                  </a:tcPr>
                </a:tc>
                <a:extLst>
                  <a:ext uri="{0D108BD9-81ED-4DB2-BD59-A6C34878D82A}">
                    <a16:rowId xmlns:a16="http://schemas.microsoft.com/office/drawing/2014/main" val="342235544"/>
                  </a:ext>
                </a:extLst>
              </a:tr>
              <a:tr h="459830">
                <a:tc>
                  <a:txBody>
                    <a:bodyPr/>
                    <a:lstStyle/>
                    <a:p>
                      <a:r>
                        <a:rPr lang="en-GB" sz="1100">
                          <a:effectLst/>
                          <a:latin typeface="+mn-lt"/>
                          <a:ea typeface="Calibri" panose="020F0502020204030204" pitchFamily="34" charset="0"/>
                        </a:rPr>
                        <a:t>Key issues: CLT agreed that the GHG and People waiting measures should be the areas of focus of the PLT and scrutiny discussions. SB to link with Mark Ash/Chris Martin/Nick Presmeg to ensure the framing is right in terms of the report going to JLT and PLT. </a:t>
                      </a:r>
                    </a:p>
                    <a:p>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Complete</a:t>
                      </a:r>
                    </a:p>
                    <a:p>
                      <a:pPr algn="ctr"/>
                      <a:r>
                        <a:rPr lang="en-GB" sz="1100" b="0">
                          <a:effectLst/>
                          <a:latin typeface="+mn-lt"/>
                          <a:ea typeface="Calibri" panose="020F0502020204030204" pitchFamily="34" charset="0"/>
                        </a:rPr>
                        <a:t>Confirmation secured prior to distribution to PLT in October</a:t>
                      </a:r>
                    </a:p>
                  </a:txBody>
                  <a:tcPr marL="68580" marR="68580" marT="0" marB="0" anchor="ctr">
                    <a:solidFill>
                      <a:srgbClr val="729D4D"/>
                    </a:solidFill>
                  </a:tcPr>
                </a:tc>
                <a:extLst>
                  <a:ext uri="{0D108BD9-81ED-4DB2-BD59-A6C34878D82A}">
                    <a16:rowId xmlns:a16="http://schemas.microsoft.com/office/drawing/2014/main" val="822652646"/>
                  </a:ext>
                </a:extLst>
              </a:tr>
              <a:tr h="443460">
                <a:tc>
                  <a:txBody>
                    <a:bodyPr/>
                    <a:lstStyle/>
                    <a:p>
                      <a:r>
                        <a:rPr lang="en-GB" sz="1100">
                          <a:effectLst/>
                          <a:latin typeface="+mn-lt"/>
                          <a:ea typeface="Calibri" panose="020F0502020204030204" pitchFamily="34" charset="0"/>
                        </a:rPr>
                        <a:t>Agreed the onward transmission of the Q1 report to PLT and Scrutiny Committee </a:t>
                      </a:r>
                    </a:p>
                    <a:p>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Complete</a:t>
                      </a:r>
                    </a:p>
                    <a:p>
                      <a:pPr algn="ctr"/>
                      <a:r>
                        <a:rPr lang="en-GB" sz="1100" b="0">
                          <a:effectLst/>
                          <a:latin typeface="+mn-lt"/>
                          <a:ea typeface="Calibri" panose="020F0502020204030204" pitchFamily="34" charset="0"/>
                        </a:rPr>
                        <a:t>Circulated to PLT, and Scrutiny discussion completed on 7</a:t>
                      </a:r>
                      <a:r>
                        <a:rPr lang="en-GB" sz="1100" b="0" baseline="30000">
                          <a:effectLst/>
                          <a:latin typeface="+mn-lt"/>
                          <a:ea typeface="Calibri" panose="020F0502020204030204" pitchFamily="34" charset="0"/>
                        </a:rPr>
                        <a:t>th</a:t>
                      </a:r>
                      <a:r>
                        <a:rPr lang="en-GB" sz="1100" b="0">
                          <a:effectLst/>
                          <a:latin typeface="+mn-lt"/>
                          <a:ea typeface="Calibri" panose="020F0502020204030204" pitchFamily="34" charset="0"/>
                        </a:rPr>
                        <a:t> November</a:t>
                      </a:r>
                    </a:p>
                  </a:txBody>
                  <a:tcPr marL="68580" marR="68580" marT="0" marB="0" anchor="ctr">
                    <a:solidFill>
                      <a:srgbClr val="729D4D"/>
                    </a:solidFill>
                  </a:tcPr>
                </a:tc>
                <a:extLst>
                  <a:ext uri="{0D108BD9-81ED-4DB2-BD59-A6C34878D82A}">
                    <a16:rowId xmlns:a16="http://schemas.microsoft.com/office/drawing/2014/main" val="3893770545"/>
                  </a:ext>
                </a:extLst>
              </a:tr>
              <a:tr h="459830">
                <a:tc>
                  <a:txBody>
                    <a:bodyPr/>
                    <a:lstStyle/>
                    <a:p>
                      <a:endParaRPr lang="en-GB" sz="1100">
                        <a:effectLst/>
                        <a:latin typeface="+mn-lt"/>
                        <a:ea typeface="Calibri" panose="020F0502020204030204" pitchFamily="34" charset="0"/>
                      </a:endParaRPr>
                    </a:p>
                    <a:p>
                      <a:r>
                        <a:rPr lang="en-GB" sz="1100">
                          <a:effectLst/>
                          <a:latin typeface="+mn-lt"/>
                          <a:ea typeface="Calibri" panose="020F0502020204030204" pitchFamily="34" charset="0"/>
                        </a:rPr>
                        <a:t>Updates on the IMPOWER and Equalities work – fuller articulation to be brought to CLT</a:t>
                      </a:r>
                    </a:p>
                    <a:p>
                      <a:endParaRPr lang="en-GB" sz="1100">
                        <a:effectLst/>
                        <a:latin typeface="+mn-lt"/>
                        <a:ea typeface="Calibri" panose="020F0502020204030204" pitchFamily="34" charset="0"/>
                      </a:endParaRPr>
                    </a:p>
                  </a:txBody>
                  <a:tcPr marL="68580" marR="68580" marT="0" marB="0" anchor="ctr"/>
                </a:tc>
                <a:tc>
                  <a:txBody>
                    <a:bodyPr/>
                    <a:lstStyle/>
                    <a:p>
                      <a:pPr algn="ctr"/>
                      <a:r>
                        <a:rPr lang="en-GB" sz="1100" b="1">
                          <a:effectLst/>
                          <a:latin typeface="+mn-lt"/>
                          <a:ea typeface="Calibri" panose="020F0502020204030204" pitchFamily="34" charset="0"/>
                        </a:rPr>
                        <a:t>Update included, but substantive update requested</a:t>
                      </a:r>
                    </a:p>
                  </a:txBody>
                  <a:tcPr marL="68580" marR="68580" marT="0" marB="0" anchor="ctr">
                    <a:solidFill>
                      <a:schemeClr val="accent3">
                        <a:lumMod val="60000"/>
                        <a:lumOff val="40000"/>
                      </a:schemeClr>
                    </a:solidFill>
                  </a:tcPr>
                </a:tc>
                <a:extLst>
                  <a:ext uri="{0D108BD9-81ED-4DB2-BD59-A6C34878D82A}">
                    <a16:rowId xmlns:a16="http://schemas.microsoft.com/office/drawing/2014/main" val="4165494994"/>
                  </a:ext>
                </a:extLst>
              </a:tr>
            </a:tbl>
          </a:graphicData>
        </a:graphic>
      </p:graphicFrame>
      <p:sp>
        <p:nvSpPr>
          <p:cNvPr id="3" name="TextBox 2">
            <a:extLst>
              <a:ext uri="{FF2B5EF4-FFF2-40B4-BE49-F238E27FC236}">
                <a16:creationId xmlns:a16="http://schemas.microsoft.com/office/drawing/2014/main" id="{700898C4-D8AA-57B1-6D33-1F7363BAC01A}"/>
              </a:ext>
            </a:extLst>
          </p:cNvPr>
          <p:cNvSpPr txBox="1"/>
          <p:nvPr/>
        </p:nvSpPr>
        <p:spPr>
          <a:xfrm>
            <a:off x="1182255" y="241659"/>
            <a:ext cx="10520218" cy="630315"/>
          </a:xfrm>
          <a:prstGeom prst="rect">
            <a:avLst/>
          </a:prstGeom>
          <a:noFill/>
        </p:spPr>
        <p:txBody>
          <a:bodyPr wrap="square" lIns="0" tIns="0" rIns="0" bIns="0" rtlCol="0" anchor="t">
            <a:noAutofit/>
          </a:bodyPr>
          <a:lstStyle/>
          <a:p>
            <a:pPr>
              <a:spcAft>
                <a:spcPts val="1134"/>
              </a:spcAft>
            </a:pPr>
            <a:r>
              <a:rPr lang="en-GB" sz="1400" b="1"/>
              <a:t>An action log was created for the Quarter 1: Corporate Performance Report. Updates to those actions are listed below, noting most are complete or progressing.</a:t>
            </a:r>
          </a:p>
        </p:txBody>
      </p:sp>
      <p:pic>
        <p:nvPicPr>
          <p:cNvPr id="5" name="Graphic 4" descr="Checkmark with solid fill">
            <a:extLst>
              <a:ext uri="{FF2B5EF4-FFF2-40B4-BE49-F238E27FC236}">
                <a16:creationId xmlns:a16="http://schemas.microsoft.com/office/drawing/2014/main" id="{0604DA5F-D24F-EBCC-F4BB-52A58BC666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6495" y="4944632"/>
            <a:ext cx="457200" cy="457200"/>
          </a:xfrm>
          <a:prstGeom prst="rect">
            <a:avLst/>
          </a:prstGeom>
        </p:spPr>
      </p:pic>
      <p:pic>
        <p:nvPicPr>
          <p:cNvPr id="6" name="Graphic 5" descr="Checkmark with solid fill">
            <a:extLst>
              <a:ext uri="{FF2B5EF4-FFF2-40B4-BE49-F238E27FC236}">
                <a16:creationId xmlns:a16="http://schemas.microsoft.com/office/drawing/2014/main" id="{A39935A8-D59C-3E5D-EDE6-D9E79C1AFB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6495" y="5587726"/>
            <a:ext cx="457200" cy="457200"/>
          </a:xfrm>
          <a:prstGeom prst="rect">
            <a:avLst/>
          </a:prstGeom>
        </p:spPr>
      </p:pic>
      <p:pic>
        <p:nvPicPr>
          <p:cNvPr id="8" name="Graphic 7" descr="Checkmark with solid fill">
            <a:extLst>
              <a:ext uri="{FF2B5EF4-FFF2-40B4-BE49-F238E27FC236}">
                <a16:creationId xmlns:a16="http://schemas.microsoft.com/office/drawing/2014/main" id="{CCF1B48E-E667-9064-5E94-955AC4C11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5911" y="3536689"/>
            <a:ext cx="457200" cy="457200"/>
          </a:xfrm>
          <a:prstGeom prst="rect">
            <a:avLst/>
          </a:prstGeom>
        </p:spPr>
      </p:pic>
      <p:graphicFrame>
        <p:nvGraphicFramePr>
          <p:cNvPr id="9" name="Table 27">
            <a:extLst>
              <a:ext uri="{FF2B5EF4-FFF2-40B4-BE49-F238E27FC236}">
                <a16:creationId xmlns:a16="http://schemas.microsoft.com/office/drawing/2014/main" id="{C7421E01-3CB6-45F5-C173-27A0C8FB22BD}"/>
              </a:ext>
            </a:extLst>
          </p:cNvPr>
          <p:cNvGraphicFramePr>
            <a:graphicFrameLocks noGrp="1"/>
          </p:cNvGraphicFramePr>
          <p:nvPr>
            <p:extLst>
              <p:ext uri="{D42A27DB-BD31-4B8C-83A1-F6EECF244321}">
                <p14:modId xmlns:p14="http://schemas.microsoft.com/office/powerpoint/2010/main" val="456811236"/>
              </p:ext>
            </p:extLst>
          </p:nvPr>
        </p:nvGraphicFramePr>
        <p:xfrm>
          <a:off x="4898232" y="6573220"/>
          <a:ext cx="3088264" cy="284780"/>
        </p:xfrm>
        <a:graphic>
          <a:graphicData uri="http://schemas.openxmlformats.org/drawingml/2006/table">
            <a:tbl>
              <a:tblPr firstRow="1" bandRow="1">
                <a:tableStyleId>{5C22544A-7EE6-4342-B048-85BDC9FD1C3A}</a:tableStyleId>
              </a:tblPr>
              <a:tblGrid>
                <a:gridCol w="1544132">
                  <a:extLst>
                    <a:ext uri="{9D8B030D-6E8A-4147-A177-3AD203B41FA5}">
                      <a16:colId xmlns:a16="http://schemas.microsoft.com/office/drawing/2014/main" val="469553956"/>
                    </a:ext>
                  </a:extLst>
                </a:gridCol>
                <a:gridCol w="1544132">
                  <a:extLst>
                    <a:ext uri="{9D8B030D-6E8A-4147-A177-3AD203B41FA5}">
                      <a16:colId xmlns:a16="http://schemas.microsoft.com/office/drawing/2014/main" val="878165204"/>
                    </a:ext>
                  </a:extLst>
                </a:gridCol>
              </a:tblGrid>
              <a:tr h="284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1">
                          <a:solidFill>
                            <a:schemeClr val="tx1"/>
                          </a:solidFill>
                        </a:rPr>
                        <a:t>Complete</a:t>
                      </a:r>
                    </a:p>
                  </a:txBody>
                  <a:tcPr anchor="ctr">
                    <a:solidFill>
                      <a:srgbClr val="729D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1">
                          <a:solidFill>
                            <a:schemeClr val="tx1"/>
                          </a:solidFill>
                        </a:rPr>
                        <a:t>Scheduled/in development</a:t>
                      </a:r>
                    </a:p>
                  </a:txBody>
                  <a:tcPr anchor="ctr">
                    <a:solidFill>
                      <a:schemeClr val="accent3">
                        <a:lumMod val="60000"/>
                        <a:lumOff val="40000"/>
                      </a:schemeClr>
                    </a:solidFill>
                  </a:tcPr>
                </a:tc>
                <a:extLst>
                  <a:ext uri="{0D108BD9-81ED-4DB2-BD59-A6C34878D82A}">
                    <a16:rowId xmlns:a16="http://schemas.microsoft.com/office/drawing/2014/main" val="2544955544"/>
                  </a:ext>
                </a:extLst>
              </a:tr>
            </a:tbl>
          </a:graphicData>
        </a:graphic>
      </p:graphicFrame>
      <p:pic>
        <p:nvPicPr>
          <p:cNvPr id="4" name="Graphic 3" descr="Checkmark with solid fill">
            <a:extLst>
              <a:ext uri="{FF2B5EF4-FFF2-40B4-BE49-F238E27FC236}">
                <a16:creationId xmlns:a16="http://schemas.microsoft.com/office/drawing/2014/main" id="{DF928D5C-AC2A-A560-D64B-97C0C96D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5203" y="2932664"/>
            <a:ext cx="457200" cy="457200"/>
          </a:xfrm>
          <a:prstGeom prst="rect">
            <a:avLst/>
          </a:prstGeom>
        </p:spPr>
      </p:pic>
      <p:pic>
        <p:nvPicPr>
          <p:cNvPr id="7" name="Graphic 6" descr="Checkmark with solid fill">
            <a:extLst>
              <a:ext uri="{FF2B5EF4-FFF2-40B4-BE49-F238E27FC236}">
                <a16:creationId xmlns:a16="http://schemas.microsoft.com/office/drawing/2014/main" id="{C0164910-0578-5AB8-47D7-B91C9E70B3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8032" y="2328639"/>
            <a:ext cx="457200" cy="457200"/>
          </a:xfrm>
          <a:prstGeom prst="rect">
            <a:avLst/>
          </a:prstGeom>
        </p:spPr>
      </p:pic>
    </p:spTree>
    <p:extLst>
      <p:ext uri="{BB962C8B-B14F-4D97-AF65-F5344CB8AC3E}">
        <p14:creationId xmlns:p14="http://schemas.microsoft.com/office/powerpoint/2010/main" val="363670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9419C988-E0BE-B69A-CD70-248E37939185}"/>
              </a:ext>
            </a:extLst>
          </p:cNvPr>
          <p:cNvSpPr/>
          <p:nvPr/>
        </p:nvSpPr>
        <p:spPr>
          <a:xfrm>
            <a:off x="917760" y="158893"/>
            <a:ext cx="11134105" cy="865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6718328-B41C-B47C-E2FF-91D6F56D9F51}"/>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5D9CF3A8-A88D-F807-F030-95224CE96047}"/>
              </a:ext>
            </a:extLst>
          </p:cNvPr>
          <p:cNvSpPr txBox="1"/>
          <p:nvPr/>
        </p:nvSpPr>
        <p:spPr>
          <a:xfrm rot="16200000">
            <a:off x="-2695353" y="3075057"/>
            <a:ext cx="613890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The Essex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Financial Well-being, Developing a future framework</a:t>
            </a:r>
            <a:endParaRPr kumimoji="0" lang="en-GB" sz="2000" b="1"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EDD868E0-06FF-FF27-5B52-AE33960A3E2F}"/>
              </a:ext>
            </a:extLst>
          </p:cNvPr>
          <p:cNvSpPr txBox="1"/>
          <p:nvPr/>
        </p:nvSpPr>
        <p:spPr>
          <a:xfrm>
            <a:off x="955343" y="218364"/>
            <a:ext cx="10890914" cy="147395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Calibri" panose="020F0502020204030204" pitchFamily="34" charset="0"/>
                <a:cs typeface="+mn-cs"/>
              </a:rPr>
              <a:t>Following the performance reporting work undertaken by IMPOWER, over the coming weeks, CLT will be considering options for a small suite of ‘ambition’ targets that look to give ECC a number of measures with opportunities for cross-council working, that link closely with the business plan, financial sustainability and resident priorities. Below is an initial list considered with finance*. All [targets] and [timescales] are illustrative.</a:t>
            </a: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6" name="Oval 5">
            <a:extLst>
              <a:ext uri="{FF2B5EF4-FFF2-40B4-BE49-F238E27FC236}">
                <a16:creationId xmlns:a16="http://schemas.microsoft.com/office/drawing/2014/main" id="{932CF73A-8936-9F14-922D-804D08BA32E1}"/>
              </a:ext>
            </a:extLst>
          </p:cNvPr>
          <p:cNvSpPr/>
          <p:nvPr/>
        </p:nvSpPr>
        <p:spPr>
          <a:xfrm>
            <a:off x="955343" y="1202059"/>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4CFEF187-EAEC-18BD-94B4-D15D9E85DA04}"/>
              </a:ext>
            </a:extLst>
          </p:cNvPr>
          <p:cNvSpPr/>
          <p:nvPr/>
        </p:nvSpPr>
        <p:spPr>
          <a:xfrm>
            <a:off x="955343" y="2232094"/>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35B0782-9818-B405-CB16-611A1DBDD8BD}"/>
              </a:ext>
            </a:extLst>
          </p:cNvPr>
          <p:cNvSpPr/>
          <p:nvPr/>
        </p:nvSpPr>
        <p:spPr>
          <a:xfrm>
            <a:off x="934525" y="3259116"/>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B64959BE-8AB4-FDDA-0C1F-980F5237E39B}"/>
              </a:ext>
            </a:extLst>
          </p:cNvPr>
          <p:cNvSpPr/>
          <p:nvPr/>
        </p:nvSpPr>
        <p:spPr>
          <a:xfrm>
            <a:off x="934525" y="4286138"/>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A9936982-8732-B1B3-E6C0-12173A87FAB1}"/>
              </a:ext>
            </a:extLst>
          </p:cNvPr>
          <p:cNvSpPr/>
          <p:nvPr/>
        </p:nvSpPr>
        <p:spPr>
          <a:xfrm>
            <a:off x="9047426" y="2128851"/>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D316BB9-5BD0-B8CE-CFB8-A640408C7668}"/>
              </a:ext>
            </a:extLst>
          </p:cNvPr>
          <p:cNvSpPr/>
          <p:nvPr/>
        </p:nvSpPr>
        <p:spPr>
          <a:xfrm>
            <a:off x="4926845" y="2134450"/>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36EB5B0D-F637-EBED-055D-880A333330A9}"/>
              </a:ext>
            </a:extLst>
          </p:cNvPr>
          <p:cNvSpPr/>
          <p:nvPr/>
        </p:nvSpPr>
        <p:spPr>
          <a:xfrm>
            <a:off x="917761" y="5313160"/>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77AAE9E-9333-C85D-FD3A-C57CA1AE8179}"/>
              </a:ext>
            </a:extLst>
          </p:cNvPr>
          <p:cNvSpPr txBox="1"/>
          <p:nvPr/>
        </p:nvSpPr>
        <p:spPr>
          <a:xfrm>
            <a:off x="2075730" y="1335130"/>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Support [20%] more children with EHCPs in mainstream schools [by 2028]</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15" name="Oval 14">
            <a:extLst>
              <a:ext uri="{FF2B5EF4-FFF2-40B4-BE49-F238E27FC236}">
                <a16:creationId xmlns:a16="http://schemas.microsoft.com/office/drawing/2014/main" id="{06DCF8DB-A33E-6669-264D-CCB0BB12EFF9}"/>
              </a:ext>
            </a:extLst>
          </p:cNvPr>
          <p:cNvSpPr/>
          <p:nvPr/>
        </p:nvSpPr>
        <p:spPr>
          <a:xfrm>
            <a:off x="4926845" y="3278964"/>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0C41A445-56F4-CFE3-035F-D57E976B1F78}"/>
              </a:ext>
            </a:extLst>
          </p:cNvPr>
          <p:cNvSpPr/>
          <p:nvPr/>
        </p:nvSpPr>
        <p:spPr>
          <a:xfrm>
            <a:off x="4926845" y="4384750"/>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7DA4049-284D-A81C-D147-1B8338F8F958}"/>
              </a:ext>
            </a:extLst>
          </p:cNvPr>
          <p:cNvSpPr txBox="1"/>
          <p:nvPr/>
        </p:nvSpPr>
        <p:spPr>
          <a:xfrm>
            <a:off x="2075730" y="2379418"/>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energy use in ECC building by [20%] [by 2027]</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2B416487-5EB3-1FE5-8267-7BB606F1F774}"/>
              </a:ext>
            </a:extLst>
          </p:cNvPr>
          <p:cNvSpPr txBox="1"/>
          <p:nvPr/>
        </p:nvSpPr>
        <p:spPr>
          <a:xfrm>
            <a:off x="2075730" y="3376756"/>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residual waste by [15%] [by 2026]</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B4CB512-C0CF-A911-3215-6B221F84EC67}"/>
              </a:ext>
            </a:extLst>
          </p:cNvPr>
          <p:cNvSpPr txBox="1"/>
          <p:nvPr/>
        </p:nvSpPr>
        <p:spPr>
          <a:xfrm>
            <a:off x="2075730" y="4374094"/>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Increase reablement where no ECC support required to [60%] [by 2025]</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1939C1C1-7046-AB19-361F-1F1F458642F7}"/>
              </a:ext>
            </a:extLst>
          </p:cNvPr>
          <p:cNvSpPr txBox="1"/>
          <p:nvPr/>
        </p:nvSpPr>
        <p:spPr>
          <a:xfrm>
            <a:off x="2075730" y="5389806"/>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the proportion of spot-purchased Domiciliary Care by [20%] [by 2025]</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1" name="Oval 20">
            <a:extLst>
              <a:ext uri="{FF2B5EF4-FFF2-40B4-BE49-F238E27FC236}">
                <a16:creationId xmlns:a16="http://schemas.microsoft.com/office/drawing/2014/main" id="{8DFCD56C-ED9F-FF6F-F744-DBE278F2FEBF}"/>
              </a:ext>
            </a:extLst>
          </p:cNvPr>
          <p:cNvSpPr/>
          <p:nvPr/>
        </p:nvSpPr>
        <p:spPr>
          <a:xfrm>
            <a:off x="9047426" y="3259115"/>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92B34ED4-A5E9-5D0D-C95F-5E888C794689}"/>
              </a:ext>
            </a:extLst>
          </p:cNvPr>
          <p:cNvSpPr txBox="1"/>
          <p:nvPr/>
        </p:nvSpPr>
        <p:spPr>
          <a:xfrm>
            <a:off x="6026414" y="2258908"/>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Maintain the balance of support for children, young people and families</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9E9D5B55-E505-91E9-B571-3A345BA1C4A0}"/>
              </a:ext>
            </a:extLst>
          </p:cNvPr>
          <p:cNvSpPr txBox="1"/>
          <p:nvPr/>
        </p:nvSpPr>
        <p:spPr>
          <a:xfrm>
            <a:off x="6026414" y="3412409"/>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Continue to reduce people supported in residential settings by [5%] per year</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67890466-3361-1403-1EBC-FFF50BE1B730}"/>
              </a:ext>
            </a:extLst>
          </p:cNvPr>
          <p:cNvSpPr txBox="1"/>
          <p:nvPr/>
        </p:nvSpPr>
        <p:spPr>
          <a:xfrm>
            <a:off x="5995689" y="4617163"/>
            <a:ext cx="2517792"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ECC mileage by [20%] [by 2026]</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6442E264-091A-388C-F770-4EC6B876DD6F}"/>
              </a:ext>
            </a:extLst>
          </p:cNvPr>
          <p:cNvSpPr txBox="1"/>
          <p:nvPr/>
        </p:nvSpPr>
        <p:spPr>
          <a:xfrm>
            <a:off x="10167813" y="2254712"/>
            <a:ext cx="1819971"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urgent repairs to highways</a:t>
            </a: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CB55A0EB-CCF4-04EE-C6CC-8072148A1665}"/>
              </a:ext>
            </a:extLst>
          </p:cNvPr>
          <p:cNvSpPr txBox="1"/>
          <p:nvPr/>
        </p:nvSpPr>
        <p:spPr>
          <a:xfrm>
            <a:off x="10116270" y="3355610"/>
            <a:ext cx="1935596"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the demand for home to school transport by [10%] [by 2028]</a:t>
            </a: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27" name="Oval 26">
            <a:extLst>
              <a:ext uri="{FF2B5EF4-FFF2-40B4-BE49-F238E27FC236}">
                <a16:creationId xmlns:a16="http://schemas.microsoft.com/office/drawing/2014/main" id="{CEDF579F-145D-3FDF-CAB6-258DE1C23C45}"/>
              </a:ext>
            </a:extLst>
          </p:cNvPr>
          <p:cNvSpPr/>
          <p:nvPr/>
        </p:nvSpPr>
        <p:spPr>
          <a:xfrm>
            <a:off x="9047426" y="4389379"/>
            <a:ext cx="914400" cy="8878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B8AF156-F955-34B2-7732-48ECDD0C68D9}"/>
              </a:ext>
            </a:extLst>
          </p:cNvPr>
          <p:cNvSpPr txBox="1"/>
          <p:nvPr/>
        </p:nvSpPr>
        <p:spPr>
          <a:xfrm>
            <a:off x="10119780" y="4537122"/>
            <a:ext cx="1935596" cy="734551"/>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Reduce the proportion of CIC supported in residential settings</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pic>
        <p:nvPicPr>
          <p:cNvPr id="29" name="Graphic 28" descr="Classroom outline">
            <a:extLst>
              <a:ext uri="{FF2B5EF4-FFF2-40B4-BE49-F238E27FC236}">
                <a16:creationId xmlns:a16="http://schemas.microsoft.com/office/drawing/2014/main" id="{56350876-54AA-1CD2-63C6-985D388B32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3624" y="1359387"/>
            <a:ext cx="576202" cy="576202"/>
          </a:xfrm>
          <a:prstGeom prst="rect">
            <a:avLst/>
          </a:prstGeom>
        </p:spPr>
      </p:pic>
      <p:pic>
        <p:nvPicPr>
          <p:cNvPr id="30" name="Graphic 29" descr="Fluorescent Light Bulb outline">
            <a:extLst>
              <a:ext uri="{FF2B5EF4-FFF2-40B4-BE49-F238E27FC236}">
                <a16:creationId xmlns:a16="http://schemas.microsoft.com/office/drawing/2014/main" id="{226F64E9-51B0-653F-FB06-BE0EBEFCC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896" y="2320357"/>
            <a:ext cx="705293" cy="705293"/>
          </a:xfrm>
          <a:prstGeom prst="rect">
            <a:avLst/>
          </a:prstGeom>
        </p:spPr>
      </p:pic>
      <p:pic>
        <p:nvPicPr>
          <p:cNvPr id="31" name="Graphic 30" descr="Garbage outline">
            <a:extLst>
              <a:ext uri="{FF2B5EF4-FFF2-40B4-BE49-F238E27FC236}">
                <a16:creationId xmlns:a16="http://schemas.microsoft.com/office/drawing/2014/main" id="{D16F9403-333D-0F37-3FE0-335616077F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30590" y="3364119"/>
            <a:ext cx="705293" cy="705293"/>
          </a:xfrm>
          <a:prstGeom prst="rect">
            <a:avLst/>
          </a:prstGeom>
        </p:spPr>
      </p:pic>
      <p:grpSp>
        <p:nvGrpSpPr>
          <p:cNvPr id="37" name="Graphic 48" descr="Woman with cane outline">
            <a:extLst>
              <a:ext uri="{FF2B5EF4-FFF2-40B4-BE49-F238E27FC236}">
                <a16:creationId xmlns:a16="http://schemas.microsoft.com/office/drawing/2014/main" id="{A9CA5189-E7AD-92A4-1ED5-3D5D5C44C244}"/>
              </a:ext>
            </a:extLst>
          </p:cNvPr>
          <p:cNvGrpSpPr/>
          <p:nvPr/>
        </p:nvGrpSpPr>
        <p:grpSpPr>
          <a:xfrm>
            <a:off x="1226551" y="4403844"/>
            <a:ext cx="371981" cy="626344"/>
            <a:chOff x="1105129" y="5084637"/>
            <a:chExt cx="371981" cy="626344"/>
          </a:xfrm>
          <a:solidFill>
            <a:schemeClr val="bg1"/>
          </a:solidFill>
        </p:grpSpPr>
        <p:sp>
          <p:nvSpPr>
            <p:cNvPr id="38" name="Freeform: Shape 37">
              <a:extLst>
                <a:ext uri="{FF2B5EF4-FFF2-40B4-BE49-F238E27FC236}">
                  <a16:creationId xmlns:a16="http://schemas.microsoft.com/office/drawing/2014/main" id="{CE850F9C-9D55-36D5-8403-461314076601}"/>
                </a:ext>
              </a:extLst>
            </p:cNvPr>
            <p:cNvSpPr/>
            <p:nvPr/>
          </p:nvSpPr>
          <p:spPr>
            <a:xfrm>
              <a:off x="1105129" y="5209533"/>
              <a:ext cx="371981" cy="501448"/>
            </a:xfrm>
            <a:custGeom>
              <a:avLst/>
              <a:gdLst>
                <a:gd name="connsiteX0" fmla="*/ 331926 w 371981"/>
                <a:gd name="connsiteY0" fmla="*/ 191208 h 501448"/>
                <a:gd name="connsiteX1" fmla="*/ 313053 w 371981"/>
                <a:gd name="connsiteY1" fmla="*/ 156215 h 501448"/>
                <a:gd name="connsiteX2" fmla="*/ 250083 w 371981"/>
                <a:gd name="connsiteY2" fmla="*/ 129546 h 501448"/>
                <a:gd name="connsiteX3" fmla="*/ 212122 w 371981"/>
                <a:gd name="connsiteY3" fmla="*/ 41877 h 501448"/>
                <a:gd name="connsiteX4" fmla="*/ 151717 w 371981"/>
                <a:gd name="connsiteY4" fmla="*/ 0 h 501448"/>
                <a:gd name="connsiteX5" fmla="*/ 151665 w 371981"/>
                <a:gd name="connsiteY5" fmla="*/ 0 h 501448"/>
                <a:gd name="connsiteX6" fmla="*/ 113653 w 371981"/>
                <a:gd name="connsiteY6" fmla="*/ 12247 h 501448"/>
                <a:gd name="connsiteX7" fmla="*/ 35079 w 371981"/>
                <a:gd name="connsiteY7" fmla="*/ 73152 h 501448"/>
                <a:gd name="connsiteX8" fmla="*/ 19989 w 371981"/>
                <a:gd name="connsiteY8" fmla="*/ 94774 h 501448"/>
                <a:gd name="connsiteX9" fmla="*/ 1210 w 371981"/>
                <a:gd name="connsiteY9" fmla="*/ 194272 h 501448"/>
                <a:gd name="connsiteX10" fmla="*/ 19225 w 371981"/>
                <a:gd name="connsiteY10" fmla="*/ 231946 h 501448"/>
                <a:gd name="connsiteX11" fmla="*/ 28856 w 371981"/>
                <a:gd name="connsiteY11" fmla="*/ 228045 h 501448"/>
                <a:gd name="connsiteX12" fmla="*/ 24955 w 371981"/>
                <a:gd name="connsiteY12" fmla="*/ 218413 h 501448"/>
                <a:gd name="connsiteX13" fmla="*/ 15500 w 371981"/>
                <a:gd name="connsiteY13" fmla="*/ 197629 h 501448"/>
                <a:gd name="connsiteX14" fmla="*/ 34315 w 371981"/>
                <a:gd name="connsiteY14" fmla="*/ 97977 h 501448"/>
                <a:gd name="connsiteX15" fmla="*/ 43682 w 371981"/>
                <a:gd name="connsiteY15" fmla="*/ 85025 h 501448"/>
                <a:gd name="connsiteX16" fmla="*/ 122381 w 371981"/>
                <a:gd name="connsiteY16" fmla="*/ 24046 h 501448"/>
                <a:gd name="connsiteX17" fmla="*/ 151709 w 371981"/>
                <a:gd name="connsiteY17" fmla="*/ 14694 h 501448"/>
                <a:gd name="connsiteX18" fmla="*/ 151709 w 371981"/>
                <a:gd name="connsiteY18" fmla="*/ 14694 h 501448"/>
                <a:gd name="connsiteX19" fmla="*/ 198472 w 371981"/>
                <a:gd name="connsiteY19" fmla="*/ 47394 h 501448"/>
                <a:gd name="connsiteX20" fmla="*/ 237733 w 371981"/>
                <a:gd name="connsiteY20" fmla="*/ 138083 h 501448"/>
                <a:gd name="connsiteX21" fmla="*/ 238394 w 371981"/>
                <a:gd name="connsiteY21" fmla="*/ 139031 h 501448"/>
                <a:gd name="connsiteX22" fmla="*/ 239313 w 371981"/>
                <a:gd name="connsiteY22" fmla="*/ 140361 h 501448"/>
                <a:gd name="connsiteX23" fmla="*/ 240951 w 371981"/>
                <a:gd name="connsiteY23" fmla="*/ 141477 h 501448"/>
                <a:gd name="connsiteX24" fmla="*/ 241620 w 371981"/>
                <a:gd name="connsiteY24" fmla="*/ 141933 h 501448"/>
                <a:gd name="connsiteX25" fmla="*/ 241744 w 371981"/>
                <a:gd name="connsiteY25" fmla="*/ 141984 h 501448"/>
                <a:gd name="connsiteX26" fmla="*/ 241789 w 371981"/>
                <a:gd name="connsiteY26" fmla="*/ 141984 h 501448"/>
                <a:gd name="connsiteX27" fmla="*/ 307396 w 371981"/>
                <a:gd name="connsiteY27" fmla="*/ 169770 h 501448"/>
                <a:gd name="connsiteX28" fmla="*/ 317395 w 371981"/>
                <a:gd name="connsiteY28" fmla="*/ 189547 h 501448"/>
                <a:gd name="connsiteX29" fmla="*/ 316006 w 371981"/>
                <a:gd name="connsiteY29" fmla="*/ 192721 h 501448"/>
                <a:gd name="connsiteX30" fmla="*/ 300460 w 371981"/>
                <a:gd name="connsiteY30" fmla="*/ 200685 h 501448"/>
                <a:gd name="connsiteX31" fmla="*/ 297521 w 371981"/>
                <a:gd name="connsiteY31" fmla="*/ 200083 h 501448"/>
                <a:gd name="connsiteX32" fmla="*/ 295905 w 371981"/>
                <a:gd name="connsiteY32" fmla="*/ 199488 h 501448"/>
                <a:gd name="connsiteX33" fmla="*/ 213496 w 371981"/>
                <a:gd name="connsiteY33" fmla="*/ 163981 h 501448"/>
                <a:gd name="connsiteX34" fmla="*/ 203842 w 371981"/>
                <a:gd name="connsiteY34" fmla="*/ 167823 h 501448"/>
                <a:gd name="connsiteX35" fmla="*/ 207685 w 371981"/>
                <a:gd name="connsiteY35" fmla="*/ 177477 h 501448"/>
                <a:gd name="connsiteX36" fmla="*/ 289895 w 371981"/>
                <a:gd name="connsiteY36" fmla="*/ 212859 h 501448"/>
                <a:gd name="connsiteX37" fmla="*/ 296728 w 371981"/>
                <a:gd name="connsiteY37" fmla="*/ 266255 h 501448"/>
                <a:gd name="connsiteX38" fmla="*/ 307116 w 371981"/>
                <a:gd name="connsiteY38" fmla="*/ 266436 h 501448"/>
                <a:gd name="connsiteX39" fmla="*/ 307297 w 371981"/>
                <a:gd name="connsiteY39" fmla="*/ 256048 h 501448"/>
                <a:gd name="connsiteX40" fmla="*/ 307116 w 371981"/>
                <a:gd name="connsiteY40" fmla="*/ 255867 h 501448"/>
                <a:gd name="connsiteX41" fmla="*/ 306455 w 371981"/>
                <a:gd name="connsiteY41" fmla="*/ 215129 h 501448"/>
                <a:gd name="connsiteX42" fmla="*/ 324021 w 371981"/>
                <a:gd name="connsiteY42" fmla="*/ 206092 h 501448"/>
                <a:gd name="connsiteX43" fmla="*/ 356898 w 371981"/>
                <a:gd name="connsiteY43" fmla="*/ 229404 h 501448"/>
                <a:gd name="connsiteX44" fmla="*/ 357288 w 371981"/>
                <a:gd name="connsiteY44" fmla="*/ 235098 h 501448"/>
                <a:gd name="connsiteX45" fmla="*/ 357288 w 371981"/>
                <a:gd name="connsiteY45" fmla="*/ 494102 h 501448"/>
                <a:gd name="connsiteX46" fmla="*/ 364634 w 371981"/>
                <a:gd name="connsiteY46" fmla="*/ 501449 h 501448"/>
                <a:gd name="connsiteX47" fmla="*/ 371981 w 371981"/>
                <a:gd name="connsiteY47" fmla="*/ 494102 h 501448"/>
                <a:gd name="connsiteX48" fmla="*/ 371981 w 371981"/>
                <a:gd name="connsiteY48" fmla="*/ 235098 h 501448"/>
                <a:gd name="connsiteX49" fmla="*/ 331926 w 371981"/>
                <a:gd name="connsiteY49" fmla="*/ 191208 h 5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1981" h="501448">
                  <a:moveTo>
                    <a:pt x="331926" y="191208"/>
                  </a:moveTo>
                  <a:cubicBezTo>
                    <a:pt x="334749" y="176541"/>
                    <a:pt x="326859" y="161913"/>
                    <a:pt x="313053" y="156215"/>
                  </a:cubicBezTo>
                  <a:lnTo>
                    <a:pt x="250083" y="129546"/>
                  </a:lnTo>
                  <a:lnTo>
                    <a:pt x="212122" y="41877"/>
                  </a:lnTo>
                  <a:cubicBezTo>
                    <a:pt x="202635" y="16730"/>
                    <a:pt x="178594" y="63"/>
                    <a:pt x="151717" y="0"/>
                  </a:cubicBezTo>
                  <a:lnTo>
                    <a:pt x="151665" y="0"/>
                  </a:lnTo>
                  <a:cubicBezTo>
                    <a:pt x="138033" y="51"/>
                    <a:pt x="124752" y="4330"/>
                    <a:pt x="113653" y="12247"/>
                  </a:cubicBezTo>
                  <a:lnTo>
                    <a:pt x="35079" y="73152"/>
                  </a:lnTo>
                  <a:cubicBezTo>
                    <a:pt x="27559" y="78256"/>
                    <a:pt x="22186" y="85955"/>
                    <a:pt x="19989" y="94774"/>
                  </a:cubicBezTo>
                  <a:lnTo>
                    <a:pt x="1210" y="194272"/>
                  </a:lnTo>
                  <a:cubicBezTo>
                    <a:pt x="-3146" y="209576"/>
                    <a:pt x="4578" y="225728"/>
                    <a:pt x="19225" y="231946"/>
                  </a:cubicBezTo>
                  <a:cubicBezTo>
                    <a:pt x="22962" y="233528"/>
                    <a:pt x="27274" y="231782"/>
                    <a:pt x="28856" y="228045"/>
                  </a:cubicBezTo>
                  <a:cubicBezTo>
                    <a:pt x="30439" y="224307"/>
                    <a:pt x="28692" y="219996"/>
                    <a:pt x="24955" y="218413"/>
                  </a:cubicBezTo>
                  <a:cubicBezTo>
                    <a:pt x="16951" y="214924"/>
                    <a:pt x="12870" y="205956"/>
                    <a:pt x="15500" y="197629"/>
                  </a:cubicBezTo>
                  <a:lnTo>
                    <a:pt x="34315" y="97977"/>
                  </a:lnTo>
                  <a:cubicBezTo>
                    <a:pt x="35739" y="92655"/>
                    <a:pt x="39074" y="88044"/>
                    <a:pt x="43682" y="85025"/>
                  </a:cubicBezTo>
                  <a:lnTo>
                    <a:pt x="122381" y="24046"/>
                  </a:lnTo>
                  <a:cubicBezTo>
                    <a:pt x="130962" y="17985"/>
                    <a:pt x="141204" y="14719"/>
                    <a:pt x="151709" y="14694"/>
                  </a:cubicBezTo>
                  <a:lnTo>
                    <a:pt x="151709" y="14694"/>
                  </a:lnTo>
                  <a:cubicBezTo>
                    <a:pt x="172585" y="14793"/>
                    <a:pt x="191215" y="27820"/>
                    <a:pt x="198472" y="47394"/>
                  </a:cubicBezTo>
                  <a:lnTo>
                    <a:pt x="237733" y="138083"/>
                  </a:lnTo>
                  <a:cubicBezTo>
                    <a:pt x="237926" y="138417"/>
                    <a:pt x="238147" y="138735"/>
                    <a:pt x="238394" y="139031"/>
                  </a:cubicBezTo>
                  <a:cubicBezTo>
                    <a:pt x="238649" y="139508"/>
                    <a:pt x="238957" y="139954"/>
                    <a:pt x="239313" y="140361"/>
                  </a:cubicBezTo>
                  <a:cubicBezTo>
                    <a:pt x="239806" y="140805"/>
                    <a:pt x="240357" y="141181"/>
                    <a:pt x="240951" y="141477"/>
                  </a:cubicBezTo>
                  <a:cubicBezTo>
                    <a:pt x="241193" y="141610"/>
                    <a:pt x="241362" y="141823"/>
                    <a:pt x="241620" y="141933"/>
                  </a:cubicBezTo>
                  <a:lnTo>
                    <a:pt x="241744" y="141984"/>
                  </a:lnTo>
                  <a:lnTo>
                    <a:pt x="241789" y="141984"/>
                  </a:lnTo>
                  <a:lnTo>
                    <a:pt x="307396" y="169770"/>
                  </a:lnTo>
                  <a:cubicBezTo>
                    <a:pt x="315227" y="172911"/>
                    <a:pt x="319508" y="181379"/>
                    <a:pt x="317395" y="189547"/>
                  </a:cubicBezTo>
                  <a:cubicBezTo>
                    <a:pt x="317049" y="190653"/>
                    <a:pt x="316583" y="191717"/>
                    <a:pt x="316006" y="192721"/>
                  </a:cubicBezTo>
                  <a:cubicBezTo>
                    <a:pt x="310342" y="194306"/>
                    <a:pt x="305055" y="197014"/>
                    <a:pt x="300460" y="200685"/>
                  </a:cubicBezTo>
                  <a:cubicBezTo>
                    <a:pt x="299464" y="200578"/>
                    <a:pt x="298479" y="200376"/>
                    <a:pt x="297521" y="200083"/>
                  </a:cubicBezTo>
                  <a:cubicBezTo>
                    <a:pt x="296972" y="199915"/>
                    <a:pt x="296433" y="199716"/>
                    <a:pt x="295905" y="199488"/>
                  </a:cubicBezTo>
                  <a:lnTo>
                    <a:pt x="213496" y="163981"/>
                  </a:lnTo>
                  <a:cubicBezTo>
                    <a:pt x="209769" y="162376"/>
                    <a:pt x="205447" y="164096"/>
                    <a:pt x="203842" y="167823"/>
                  </a:cubicBezTo>
                  <a:cubicBezTo>
                    <a:pt x="202238" y="171550"/>
                    <a:pt x="203958" y="175872"/>
                    <a:pt x="207685" y="177477"/>
                  </a:cubicBezTo>
                  <a:lnTo>
                    <a:pt x="289895" y="212859"/>
                  </a:lnTo>
                  <a:cubicBezTo>
                    <a:pt x="279725" y="230132"/>
                    <a:pt x="282536" y="252100"/>
                    <a:pt x="296728" y="266255"/>
                  </a:cubicBezTo>
                  <a:cubicBezTo>
                    <a:pt x="299547" y="269174"/>
                    <a:pt x="304198" y="269255"/>
                    <a:pt x="307116" y="266436"/>
                  </a:cubicBezTo>
                  <a:cubicBezTo>
                    <a:pt x="310035" y="263617"/>
                    <a:pt x="310116" y="258966"/>
                    <a:pt x="307297" y="256048"/>
                  </a:cubicBezTo>
                  <a:cubicBezTo>
                    <a:pt x="307238" y="255986"/>
                    <a:pt x="307177" y="255926"/>
                    <a:pt x="307116" y="255867"/>
                  </a:cubicBezTo>
                  <a:cubicBezTo>
                    <a:pt x="295907" y="244704"/>
                    <a:pt x="295613" y="226650"/>
                    <a:pt x="306455" y="215129"/>
                  </a:cubicBezTo>
                  <a:cubicBezTo>
                    <a:pt x="313182" y="214247"/>
                    <a:pt x="319392" y="211052"/>
                    <a:pt x="324021" y="206092"/>
                  </a:cubicBezTo>
                  <a:cubicBezTo>
                    <a:pt x="339537" y="203451"/>
                    <a:pt x="354256" y="213888"/>
                    <a:pt x="356898" y="229404"/>
                  </a:cubicBezTo>
                  <a:cubicBezTo>
                    <a:pt x="357218" y="231284"/>
                    <a:pt x="357349" y="233191"/>
                    <a:pt x="357288" y="235098"/>
                  </a:cubicBezTo>
                  <a:lnTo>
                    <a:pt x="357288" y="494102"/>
                  </a:lnTo>
                  <a:cubicBezTo>
                    <a:pt x="357288" y="498159"/>
                    <a:pt x="360577" y="501449"/>
                    <a:pt x="364634" y="501449"/>
                  </a:cubicBezTo>
                  <a:cubicBezTo>
                    <a:pt x="368692" y="501449"/>
                    <a:pt x="371981" y="498159"/>
                    <a:pt x="371981" y="494102"/>
                  </a:cubicBezTo>
                  <a:lnTo>
                    <a:pt x="371981" y="235098"/>
                  </a:lnTo>
                  <a:cubicBezTo>
                    <a:pt x="371953" y="212325"/>
                    <a:pt x="354602" y="193312"/>
                    <a:pt x="331926" y="191208"/>
                  </a:cubicBezTo>
                  <a:close/>
                </a:path>
              </a:pathLst>
            </a:custGeom>
            <a:solidFill>
              <a:schemeClr val="bg1"/>
            </a:solidFill>
            <a:ln w="734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EABE671E-25AB-3268-0414-FC74116A5B58}"/>
                </a:ext>
              </a:extLst>
            </p:cNvPr>
            <p:cNvSpPr/>
            <p:nvPr/>
          </p:nvSpPr>
          <p:spPr>
            <a:xfrm>
              <a:off x="1238339" y="5084637"/>
              <a:ext cx="117548" cy="117548"/>
            </a:xfrm>
            <a:custGeom>
              <a:avLst/>
              <a:gdLst>
                <a:gd name="connsiteX0" fmla="*/ 58774 w 117548"/>
                <a:gd name="connsiteY0" fmla="*/ 117549 h 117548"/>
                <a:gd name="connsiteX1" fmla="*/ 117549 w 117548"/>
                <a:gd name="connsiteY1" fmla="*/ 58774 h 117548"/>
                <a:gd name="connsiteX2" fmla="*/ 58774 w 117548"/>
                <a:gd name="connsiteY2" fmla="*/ 0 h 117548"/>
                <a:gd name="connsiteX3" fmla="*/ 0 w 117548"/>
                <a:gd name="connsiteY3" fmla="*/ 58774 h 117548"/>
                <a:gd name="connsiteX4" fmla="*/ 58774 w 117548"/>
                <a:gd name="connsiteY4" fmla="*/ 117549 h 117548"/>
                <a:gd name="connsiteX5" fmla="*/ 58774 w 117548"/>
                <a:gd name="connsiteY5" fmla="*/ 14694 h 117548"/>
                <a:gd name="connsiteX6" fmla="*/ 102855 w 117548"/>
                <a:gd name="connsiteY6" fmla="*/ 58774 h 117548"/>
                <a:gd name="connsiteX7" fmla="*/ 58774 w 117548"/>
                <a:gd name="connsiteY7" fmla="*/ 102855 h 117548"/>
                <a:gd name="connsiteX8" fmla="*/ 14694 w 117548"/>
                <a:gd name="connsiteY8" fmla="*/ 58774 h 117548"/>
                <a:gd name="connsiteX9" fmla="*/ 58774 w 117548"/>
                <a:gd name="connsiteY9" fmla="*/ 14694 h 1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48" h="117548">
                  <a:moveTo>
                    <a:pt x="58774" y="117549"/>
                  </a:moveTo>
                  <a:cubicBezTo>
                    <a:pt x="91235" y="117549"/>
                    <a:pt x="117549" y="91235"/>
                    <a:pt x="117549" y="58774"/>
                  </a:cubicBezTo>
                  <a:cubicBezTo>
                    <a:pt x="117549" y="26314"/>
                    <a:pt x="91235" y="0"/>
                    <a:pt x="58774" y="0"/>
                  </a:cubicBezTo>
                  <a:cubicBezTo>
                    <a:pt x="26314" y="0"/>
                    <a:pt x="0" y="26314"/>
                    <a:pt x="0" y="58774"/>
                  </a:cubicBezTo>
                  <a:cubicBezTo>
                    <a:pt x="0" y="91235"/>
                    <a:pt x="26314" y="117549"/>
                    <a:pt x="58774" y="117549"/>
                  </a:cubicBezTo>
                  <a:close/>
                  <a:moveTo>
                    <a:pt x="58774" y="14694"/>
                  </a:moveTo>
                  <a:cubicBezTo>
                    <a:pt x="83120" y="14694"/>
                    <a:pt x="102855" y="34429"/>
                    <a:pt x="102855" y="58774"/>
                  </a:cubicBezTo>
                  <a:cubicBezTo>
                    <a:pt x="102855" y="83120"/>
                    <a:pt x="83120" y="102855"/>
                    <a:pt x="58774" y="102855"/>
                  </a:cubicBezTo>
                  <a:cubicBezTo>
                    <a:pt x="34429" y="102855"/>
                    <a:pt x="14694" y="83120"/>
                    <a:pt x="14694" y="58774"/>
                  </a:cubicBezTo>
                  <a:cubicBezTo>
                    <a:pt x="14730" y="34444"/>
                    <a:pt x="34444" y="14730"/>
                    <a:pt x="58774" y="14694"/>
                  </a:cubicBezTo>
                  <a:close/>
                </a:path>
              </a:pathLst>
            </a:custGeom>
            <a:solidFill>
              <a:schemeClr val="bg1"/>
            </a:solidFill>
            <a:ln w="734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F2BB45C9-05ED-3DC3-D4C6-7E9501BAB64D}"/>
                </a:ext>
              </a:extLst>
            </p:cNvPr>
            <p:cNvSpPr/>
            <p:nvPr/>
          </p:nvSpPr>
          <p:spPr>
            <a:xfrm>
              <a:off x="1117111" y="5302875"/>
              <a:ext cx="235099" cy="406916"/>
            </a:xfrm>
            <a:custGeom>
              <a:avLst/>
              <a:gdLst>
                <a:gd name="connsiteX0" fmla="*/ 159982 w 235099"/>
                <a:gd name="connsiteY0" fmla="*/ 56812 h 406916"/>
                <a:gd name="connsiteX1" fmla="*/ 170216 w 235099"/>
                <a:gd name="connsiteY1" fmla="*/ 11328 h 406916"/>
                <a:gd name="connsiteX2" fmla="*/ 162883 w 235099"/>
                <a:gd name="connsiteY2" fmla="*/ 3967 h 406916"/>
                <a:gd name="connsiteX3" fmla="*/ 155596 w 235099"/>
                <a:gd name="connsiteY3" fmla="*/ 10277 h 406916"/>
                <a:gd name="connsiteX4" fmla="*/ 145127 w 235099"/>
                <a:gd name="connsiteY4" fmla="*/ 55827 h 406916"/>
                <a:gd name="connsiteX5" fmla="*/ 145553 w 235099"/>
                <a:gd name="connsiteY5" fmla="*/ 60434 h 406916"/>
                <a:gd name="connsiteX6" fmla="*/ 216523 w 235099"/>
                <a:gd name="connsiteY6" fmla="*/ 222571 h 406916"/>
                <a:gd name="connsiteX7" fmla="*/ 18064 w 235099"/>
                <a:gd name="connsiteY7" fmla="*/ 222571 h 406916"/>
                <a:gd name="connsiteX8" fmla="*/ 78528 w 235099"/>
                <a:gd name="connsiteY8" fmla="*/ 65885 h 406916"/>
                <a:gd name="connsiteX9" fmla="*/ 78983 w 235099"/>
                <a:gd name="connsiteY9" fmla="*/ 64019 h 406916"/>
                <a:gd name="connsiteX10" fmla="*/ 79637 w 235099"/>
                <a:gd name="connsiteY10" fmla="*/ 45931 h 406916"/>
                <a:gd name="connsiteX11" fmla="*/ 81063 w 235099"/>
                <a:gd name="connsiteY11" fmla="*/ 7897 h 406916"/>
                <a:gd name="connsiteX12" fmla="*/ 74281 w 235099"/>
                <a:gd name="connsiteY12" fmla="*/ 29 h 406916"/>
                <a:gd name="connsiteX13" fmla="*/ 66428 w 235099"/>
                <a:gd name="connsiteY13" fmla="*/ 6607 h 406916"/>
                <a:gd name="connsiteX14" fmla="*/ 66413 w 235099"/>
                <a:gd name="connsiteY14" fmla="*/ 6810 h 406916"/>
                <a:gd name="connsiteX15" fmla="*/ 64944 w 235099"/>
                <a:gd name="connsiteY15" fmla="*/ 45748 h 406916"/>
                <a:gd name="connsiteX16" fmla="*/ 64459 w 235099"/>
                <a:gd name="connsiteY16" fmla="*/ 61558 h 406916"/>
                <a:gd name="connsiteX17" fmla="*/ 497 w 235099"/>
                <a:gd name="connsiteY17" fmla="*/ 227265 h 406916"/>
                <a:gd name="connsiteX18" fmla="*/ 4697 w 235099"/>
                <a:gd name="connsiteY18" fmla="*/ 236769 h 406916"/>
                <a:gd name="connsiteX19" fmla="*/ 7352 w 235099"/>
                <a:gd name="connsiteY19" fmla="*/ 237264 h 406916"/>
                <a:gd name="connsiteX20" fmla="*/ 52013 w 235099"/>
                <a:gd name="connsiteY20" fmla="*/ 237264 h 406916"/>
                <a:gd name="connsiteX21" fmla="*/ 52013 w 235099"/>
                <a:gd name="connsiteY21" fmla="*/ 242723 h 406916"/>
                <a:gd name="connsiteX22" fmla="*/ 22861 w 235099"/>
                <a:gd name="connsiteY22" fmla="*/ 367839 h 406916"/>
                <a:gd name="connsiteX23" fmla="*/ 46577 w 235099"/>
                <a:gd name="connsiteY23" fmla="*/ 406042 h 406916"/>
                <a:gd name="connsiteX24" fmla="*/ 52873 w 235099"/>
                <a:gd name="connsiteY24" fmla="*/ 406917 h 406916"/>
                <a:gd name="connsiteX25" fmla="*/ 53997 w 235099"/>
                <a:gd name="connsiteY25" fmla="*/ 406880 h 406916"/>
                <a:gd name="connsiteX26" fmla="*/ 84956 w 235099"/>
                <a:gd name="connsiteY26" fmla="*/ 382217 h 406916"/>
                <a:gd name="connsiteX27" fmla="*/ 116944 w 235099"/>
                <a:gd name="connsiteY27" fmla="*/ 245243 h 406916"/>
                <a:gd name="connsiteX28" fmla="*/ 117135 w 235099"/>
                <a:gd name="connsiteY28" fmla="*/ 243568 h 406916"/>
                <a:gd name="connsiteX29" fmla="*/ 117135 w 235099"/>
                <a:gd name="connsiteY29" fmla="*/ 237264 h 406916"/>
                <a:gd name="connsiteX30" fmla="*/ 127773 w 235099"/>
                <a:gd name="connsiteY30" fmla="*/ 237264 h 406916"/>
                <a:gd name="connsiteX31" fmla="*/ 127700 w 235099"/>
                <a:gd name="connsiteY31" fmla="*/ 237999 h 406916"/>
                <a:gd name="connsiteX32" fmla="*/ 139595 w 235099"/>
                <a:gd name="connsiteY32" fmla="*/ 361425 h 406916"/>
                <a:gd name="connsiteX33" fmla="*/ 171399 w 235099"/>
                <a:gd name="connsiteY33" fmla="*/ 391547 h 406916"/>
                <a:gd name="connsiteX34" fmla="*/ 171443 w 235099"/>
                <a:gd name="connsiteY34" fmla="*/ 391547 h 406916"/>
                <a:gd name="connsiteX35" fmla="*/ 173199 w 235099"/>
                <a:gd name="connsiteY35" fmla="*/ 391547 h 406916"/>
                <a:gd name="connsiteX36" fmla="*/ 203205 w 235099"/>
                <a:gd name="connsiteY36" fmla="*/ 357791 h 406916"/>
                <a:gd name="connsiteX37" fmla="*/ 203203 w 235099"/>
                <a:gd name="connsiteY37" fmla="*/ 357752 h 406916"/>
                <a:gd name="connsiteX38" fmla="*/ 192822 w 235099"/>
                <a:gd name="connsiteY38" fmla="*/ 237264 h 406916"/>
                <a:gd name="connsiteX39" fmla="*/ 227756 w 235099"/>
                <a:gd name="connsiteY39" fmla="*/ 237264 h 406916"/>
                <a:gd name="connsiteX40" fmla="*/ 235099 w 235099"/>
                <a:gd name="connsiteY40" fmla="*/ 229914 h 406916"/>
                <a:gd name="connsiteX41" fmla="*/ 234486 w 235099"/>
                <a:gd name="connsiteY41" fmla="*/ 226979 h 406916"/>
                <a:gd name="connsiteX42" fmla="*/ 102442 w 235099"/>
                <a:gd name="connsiteY42" fmla="*/ 242686 h 406916"/>
                <a:gd name="connsiteX43" fmla="*/ 70667 w 235099"/>
                <a:gd name="connsiteY43" fmla="*/ 378793 h 406916"/>
                <a:gd name="connsiteX44" fmla="*/ 53519 w 235099"/>
                <a:gd name="connsiteY44" fmla="*/ 392186 h 406916"/>
                <a:gd name="connsiteX45" fmla="*/ 50397 w 235099"/>
                <a:gd name="connsiteY45" fmla="*/ 391841 h 406916"/>
                <a:gd name="connsiteX46" fmla="*/ 50162 w 235099"/>
                <a:gd name="connsiteY46" fmla="*/ 391775 h 406916"/>
                <a:gd name="connsiteX47" fmla="*/ 50037 w 235099"/>
                <a:gd name="connsiteY47" fmla="*/ 391775 h 406916"/>
                <a:gd name="connsiteX48" fmla="*/ 37180 w 235099"/>
                <a:gd name="connsiteY48" fmla="*/ 371204 h 406916"/>
                <a:gd name="connsiteX49" fmla="*/ 66516 w 235099"/>
                <a:gd name="connsiteY49" fmla="*/ 245257 h 406916"/>
                <a:gd name="connsiteX50" fmla="*/ 66707 w 235099"/>
                <a:gd name="connsiteY50" fmla="*/ 243590 h 406916"/>
                <a:gd name="connsiteX51" fmla="*/ 66707 w 235099"/>
                <a:gd name="connsiteY51" fmla="*/ 237264 h 406916"/>
                <a:gd name="connsiteX52" fmla="*/ 102442 w 235099"/>
                <a:gd name="connsiteY52" fmla="*/ 237264 h 406916"/>
                <a:gd name="connsiteX53" fmla="*/ 188554 w 235099"/>
                <a:gd name="connsiteY53" fmla="*/ 358766 h 406916"/>
                <a:gd name="connsiteX54" fmla="*/ 172795 w 235099"/>
                <a:gd name="connsiteY54" fmla="*/ 376853 h 406916"/>
                <a:gd name="connsiteX55" fmla="*/ 171406 w 235099"/>
                <a:gd name="connsiteY55" fmla="*/ 376853 h 406916"/>
                <a:gd name="connsiteX56" fmla="*/ 154288 w 235099"/>
                <a:gd name="connsiteY56" fmla="*/ 360323 h 406916"/>
                <a:gd name="connsiteX57" fmla="*/ 142386 w 235099"/>
                <a:gd name="connsiteY57" fmla="*/ 237264 h 406916"/>
                <a:gd name="connsiteX58" fmla="*/ 178202 w 235099"/>
                <a:gd name="connsiteY58" fmla="*/ 237264 h 406916"/>
                <a:gd name="connsiteX59" fmla="*/ 178128 w 235099"/>
                <a:gd name="connsiteY59" fmla="*/ 237889 h 40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5099" h="406916">
                  <a:moveTo>
                    <a:pt x="159982" y="56812"/>
                  </a:moveTo>
                  <a:cubicBezTo>
                    <a:pt x="170216" y="12871"/>
                    <a:pt x="170216" y="12415"/>
                    <a:pt x="170216" y="11328"/>
                  </a:cubicBezTo>
                  <a:cubicBezTo>
                    <a:pt x="170224" y="7270"/>
                    <a:pt x="166941" y="3975"/>
                    <a:pt x="162883" y="3967"/>
                  </a:cubicBezTo>
                  <a:cubicBezTo>
                    <a:pt x="159221" y="3960"/>
                    <a:pt x="156112" y="6652"/>
                    <a:pt x="155596" y="10277"/>
                  </a:cubicBezTo>
                  <a:cubicBezTo>
                    <a:pt x="155037" y="13121"/>
                    <a:pt x="148918" y="39576"/>
                    <a:pt x="145127" y="55827"/>
                  </a:cubicBezTo>
                  <a:cubicBezTo>
                    <a:pt x="144765" y="57369"/>
                    <a:pt x="144915" y="58985"/>
                    <a:pt x="145553" y="60434"/>
                  </a:cubicBezTo>
                  <a:lnTo>
                    <a:pt x="216523" y="222571"/>
                  </a:lnTo>
                  <a:lnTo>
                    <a:pt x="18064" y="222571"/>
                  </a:lnTo>
                  <a:lnTo>
                    <a:pt x="78528" y="65885"/>
                  </a:lnTo>
                  <a:cubicBezTo>
                    <a:pt x="78767" y="65288"/>
                    <a:pt x="78919" y="64660"/>
                    <a:pt x="78983" y="64019"/>
                  </a:cubicBezTo>
                  <a:cubicBezTo>
                    <a:pt x="79446" y="59714"/>
                    <a:pt x="79527" y="53631"/>
                    <a:pt x="79637" y="45931"/>
                  </a:cubicBezTo>
                  <a:cubicBezTo>
                    <a:pt x="79777" y="35646"/>
                    <a:pt x="79953" y="22848"/>
                    <a:pt x="81063" y="7897"/>
                  </a:cubicBezTo>
                  <a:cubicBezTo>
                    <a:pt x="81362" y="3852"/>
                    <a:pt x="78327" y="330"/>
                    <a:pt x="74281" y="29"/>
                  </a:cubicBezTo>
                  <a:cubicBezTo>
                    <a:pt x="70297" y="-323"/>
                    <a:pt x="66780" y="2622"/>
                    <a:pt x="66428" y="6607"/>
                  </a:cubicBezTo>
                  <a:cubicBezTo>
                    <a:pt x="66422" y="6674"/>
                    <a:pt x="66417" y="6742"/>
                    <a:pt x="66413" y="6810"/>
                  </a:cubicBezTo>
                  <a:cubicBezTo>
                    <a:pt x="65267" y="22201"/>
                    <a:pt x="65083" y="35242"/>
                    <a:pt x="64944" y="45748"/>
                  </a:cubicBezTo>
                  <a:cubicBezTo>
                    <a:pt x="64848" y="52477"/>
                    <a:pt x="64775" y="57907"/>
                    <a:pt x="64459" y="61558"/>
                  </a:cubicBezTo>
                  <a:lnTo>
                    <a:pt x="497" y="227265"/>
                  </a:lnTo>
                  <a:cubicBezTo>
                    <a:pt x="-967" y="231049"/>
                    <a:pt x="913" y="235304"/>
                    <a:pt x="4697" y="236769"/>
                  </a:cubicBezTo>
                  <a:cubicBezTo>
                    <a:pt x="5543" y="237097"/>
                    <a:pt x="6444" y="237265"/>
                    <a:pt x="7352" y="237264"/>
                  </a:cubicBezTo>
                  <a:lnTo>
                    <a:pt x="52013" y="237264"/>
                  </a:lnTo>
                  <a:lnTo>
                    <a:pt x="52013" y="242723"/>
                  </a:lnTo>
                  <a:lnTo>
                    <a:pt x="22861" y="367839"/>
                  </a:lnTo>
                  <a:cubicBezTo>
                    <a:pt x="18909" y="384930"/>
                    <a:pt x="29507" y="402001"/>
                    <a:pt x="46577" y="406042"/>
                  </a:cubicBezTo>
                  <a:cubicBezTo>
                    <a:pt x="48628" y="406609"/>
                    <a:pt x="50744" y="406903"/>
                    <a:pt x="52873" y="406917"/>
                  </a:cubicBezTo>
                  <a:cubicBezTo>
                    <a:pt x="53255" y="406917"/>
                    <a:pt x="53608" y="406917"/>
                    <a:pt x="53997" y="406880"/>
                  </a:cubicBezTo>
                  <a:cubicBezTo>
                    <a:pt x="68748" y="406720"/>
                    <a:pt x="81504" y="396558"/>
                    <a:pt x="84956" y="382217"/>
                  </a:cubicBezTo>
                  <a:lnTo>
                    <a:pt x="116944" y="245243"/>
                  </a:lnTo>
                  <a:cubicBezTo>
                    <a:pt x="117074" y="244694"/>
                    <a:pt x="117138" y="244132"/>
                    <a:pt x="117135" y="243568"/>
                  </a:cubicBezTo>
                  <a:lnTo>
                    <a:pt x="117135" y="237264"/>
                  </a:lnTo>
                  <a:lnTo>
                    <a:pt x="127773" y="237264"/>
                  </a:lnTo>
                  <a:cubicBezTo>
                    <a:pt x="127773" y="237499"/>
                    <a:pt x="127678" y="237720"/>
                    <a:pt x="127700" y="237999"/>
                  </a:cubicBezTo>
                  <a:lnTo>
                    <a:pt x="139595" y="361425"/>
                  </a:lnTo>
                  <a:cubicBezTo>
                    <a:pt x="140505" y="378323"/>
                    <a:pt x="154476" y="391556"/>
                    <a:pt x="171399" y="391547"/>
                  </a:cubicBezTo>
                  <a:lnTo>
                    <a:pt x="171443" y="391547"/>
                  </a:lnTo>
                  <a:lnTo>
                    <a:pt x="173199" y="391547"/>
                  </a:lnTo>
                  <a:cubicBezTo>
                    <a:pt x="190806" y="390512"/>
                    <a:pt x="204241" y="375398"/>
                    <a:pt x="203205" y="357791"/>
                  </a:cubicBezTo>
                  <a:cubicBezTo>
                    <a:pt x="203205" y="357777"/>
                    <a:pt x="203204" y="357765"/>
                    <a:pt x="203203" y="357752"/>
                  </a:cubicBezTo>
                  <a:lnTo>
                    <a:pt x="192822" y="237264"/>
                  </a:lnTo>
                  <a:lnTo>
                    <a:pt x="227756" y="237264"/>
                  </a:lnTo>
                  <a:cubicBezTo>
                    <a:pt x="231814" y="237262"/>
                    <a:pt x="235101" y="233971"/>
                    <a:pt x="235099" y="229914"/>
                  </a:cubicBezTo>
                  <a:cubicBezTo>
                    <a:pt x="235099" y="228903"/>
                    <a:pt x="234890" y="227904"/>
                    <a:pt x="234486" y="226979"/>
                  </a:cubicBezTo>
                  <a:close/>
                  <a:moveTo>
                    <a:pt x="102442" y="242686"/>
                  </a:moveTo>
                  <a:lnTo>
                    <a:pt x="70667" y="378793"/>
                  </a:lnTo>
                  <a:cubicBezTo>
                    <a:pt x="68716" y="386672"/>
                    <a:pt x="61637" y="392201"/>
                    <a:pt x="53519" y="392186"/>
                  </a:cubicBezTo>
                  <a:cubicBezTo>
                    <a:pt x="52467" y="392251"/>
                    <a:pt x="51410" y="392134"/>
                    <a:pt x="50397" y="391841"/>
                  </a:cubicBezTo>
                  <a:lnTo>
                    <a:pt x="50162" y="391775"/>
                  </a:lnTo>
                  <a:lnTo>
                    <a:pt x="50037" y="391775"/>
                  </a:lnTo>
                  <a:cubicBezTo>
                    <a:pt x="40806" y="389643"/>
                    <a:pt x="35051" y="380434"/>
                    <a:pt x="37180" y="371204"/>
                  </a:cubicBezTo>
                  <a:lnTo>
                    <a:pt x="66516" y="245257"/>
                  </a:lnTo>
                  <a:cubicBezTo>
                    <a:pt x="66642" y="244710"/>
                    <a:pt x="66706" y="244151"/>
                    <a:pt x="66707" y="243590"/>
                  </a:cubicBezTo>
                  <a:lnTo>
                    <a:pt x="66707" y="237264"/>
                  </a:lnTo>
                  <a:lnTo>
                    <a:pt x="102442" y="237264"/>
                  </a:lnTo>
                  <a:close/>
                  <a:moveTo>
                    <a:pt x="188554" y="358766"/>
                  </a:moveTo>
                  <a:cubicBezTo>
                    <a:pt x="189102" y="368080"/>
                    <a:pt x="182096" y="376122"/>
                    <a:pt x="172795" y="376853"/>
                  </a:cubicBezTo>
                  <a:lnTo>
                    <a:pt x="171406" y="376853"/>
                  </a:lnTo>
                  <a:cubicBezTo>
                    <a:pt x="162203" y="376795"/>
                    <a:pt x="154669" y="369518"/>
                    <a:pt x="154288" y="360323"/>
                  </a:cubicBezTo>
                  <a:lnTo>
                    <a:pt x="142386" y="237264"/>
                  </a:lnTo>
                  <a:lnTo>
                    <a:pt x="178202" y="237264"/>
                  </a:lnTo>
                  <a:cubicBezTo>
                    <a:pt x="178167" y="237471"/>
                    <a:pt x="178142" y="237679"/>
                    <a:pt x="178128" y="237889"/>
                  </a:cubicBezTo>
                  <a:close/>
                </a:path>
              </a:pathLst>
            </a:custGeom>
            <a:solidFill>
              <a:schemeClr val="bg1"/>
            </a:solidFill>
            <a:ln w="734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41" name="Graphic 40" descr="Care outline">
            <a:extLst>
              <a:ext uri="{FF2B5EF4-FFF2-40B4-BE49-F238E27FC236}">
                <a16:creationId xmlns:a16="http://schemas.microsoft.com/office/drawing/2014/main" id="{15DCB20E-DD21-9ED3-79BC-FEC28EBC05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19675" y="5361108"/>
            <a:ext cx="705293" cy="705293"/>
          </a:xfrm>
          <a:prstGeom prst="rect">
            <a:avLst/>
          </a:prstGeom>
        </p:spPr>
      </p:pic>
      <p:pic>
        <p:nvPicPr>
          <p:cNvPr id="42" name="Graphic 41" descr="Stacked Rocks outline">
            <a:extLst>
              <a:ext uri="{FF2B5EF4-FFF2-40B4-BE49-F238E27FC236}">
                <a16:creationId xmlns:a16="http://schemas.microsoft.com/office/drawing/2014/main" id="{CBB69BA0-4032-ECDF-DBA4-3687D90A84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031398" y="2181892"/>
            <a:ext cx="705293" cy="705293"/>
          </a:xfrm>
          <a:prstGeom prst="rect">
            <a:avLst/>
          </a:prstGeom>
        </p:spPr>
      </p:pic>
      <p:pic>
        <p:nvPicPr>
          <p:cNvPr id="43" name="Graphic 42" descr="Door Open outline">
            <a:extLst>
              <a:ext uri="{FF2B5EF4-FFF2-40B4-BE49-F238E27FC236}">
                <a16:creationId xmlns:a16="http://schemas.microsoft.com/office/drawing/2014/main" id="{7C5F5779-2A04-61C6-FAD3-45439AAE7B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020728" y="3355610"/>
            <a:ext cx="705293" cy="705293"/>
          </a:xfrm>
          <a:prstGeom prst="rect">
            <a:avLst/>
          </a:prstGeom>
        </p:spPr>
      </p:pic>
      <p:pic>
        <p:nvPicPr>
          <p:cNvPr id="44" name="Graphic 43" descr="Car outline">
            <a:extLst>
              <a:ext uri="{FF2B5EF4-FFF2-40B4-BE49-F238E27FC236}">
                <a16:creationId xmlns:a16="http://schemas.microsoft.com/office/drawing/2014/main" id="{ABD8D4EB-D5E4-30B5-6C4C-F968A3D8DF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020727" y="4462618"/>
            <a:ext cx="705293" cy="705293"/>
          </a:xfrm>
          <a:prstGeom prst="rect">
            <a:avLst/>
          </a:prstGeom>
        </p:spPr>
      </p:pic>
      <p:pic>
        <p:nvPicPr>
          <p:cNvPr id="45" name="Graphic 44" descr="Fork In Road outline">
            <a:extLst>
              <a:ext uri="{FF2B5EF4-FFF2-40B4-BE49-F238E27FC236}">
                <a16:creationId xmlns:a16="http://schemas.microsoft.com/office/drawing/2014/main" id="{FCA9FE1F-22FA-0C16-A198-98ADC7E924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51979" y="2159856"/>
            <a:ext cx="705293" cy="705293"/>
          </a:xfrm>
          <a:prstGeom prst="rect">
            <a:avLst/>
          </a:prstGeom>
        </p:spPr>
      </p:pic>
      <p:pic>
        <p:nvPicPr>
          <p:cNvPr id="46" name="Graphic 45" descr="Bus outline">
            <a:extLst>
              <a:ext uri="{FF2B5EF4-FFF2-40B4-BE49-F238E27FC236}">
                <a16:creationId xmlns:a16="http://schemas.microsoft.com/office/drawing/2014/main" id="{F16DAF21-3A9F-5AFE-6F4E-90E11AA7A1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186190" y="3389821"/>
            <a:ext cx="671082" cy="671082"/>
          </a:xfrm>
          <a:prstGeom prst="rect">
            <a:avLst/>
          </a:prstGeom>
        </p:spPr>
      </p:pic>
      <p:pic>
        <p:nvPicPr>
          <p:cNvPr id="48" name="Graphic 47" descr="House outline">
            <a:extLst>
              <a:ext uri="{FF2B5EF4-FFF2-40B4-BE49-F238E27FC236}">
                <a16:creationId xmlns:a16="http://schemas.microsoft.com/office/drawing/2014/main" id="{931C51D2-F8FD-BB55-49F4-104CEA8BC9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1979" y="4462618"/>
            <a:ext cx="681587" cy="681587"/>
          </a:xfrm>
          <a:prstGeom prst="rect">
            <a:avLst/>
          </a:prstGeom>
        </p:spPr>
      </p:pic>
      <p:sp>
        <p:nvSpPr>
          <p:cNvPr id="49" name="TextBox 48">
            <a:extLst>
              <a:ext uri="{FF2B5EF4-FFF2-40B4-BE49-F238E27FC236}">
                <a16:creationId xmlns:a16="http://schemas.microsoft.com/office/drawing/2014/main" id="{4E30C681-9F01-CA0A-2482-6B9CD3A9CB43}"/>
              </a:ext>
            </a:extLst>
          </p:cNvPr>
          <p:cNvSpPr txBox="1"/>
          <p:nvPr/>
        </p:nvSpPr>
        <p:spPr>
          <a:xfrm>
            <a:off x="938392" y="6453486"/>
            <a:ext cx="10770876" cy="253366"/>
          </a:xfrm>
          <a:prstGeom prst="rect">
            <a:avLst/>
          </a:prstGeom>
          <a:noFill/>
        </p:spPr>
        <p:txBody>
          <a:bodyPr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*noted that a gap in these proposals is on the economy, where discussions noted that there needs to be a measure identified where ECC can take direct action to affect an outcome, and that outcome be linked with ECC sustainability</a:t>
            </a: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376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C97805-EB93-1BF3-55A3-9AC3B52997D3}"/>
              </a:ext>
            </a:extLst>
          </p:cNvPr>
          <p:cNvSpPr/>
          <p:nvPr/>
        </p:nvSpPr>
        <p:spPr>
          <a:xfrm>
            <a:off x="3704948" y="842634"/>
            <a:ext cx="2583402" cy="5844071"/>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a:solidFill>
                <a:schemeClr val="tx1"/>
              </a:solidFill>
              <a:effectLst/>
              <a:highlight>
                <a:srgbClr val="FFFF00"/>
              </a:highlight>
              <a:ea typeface="Calibri" panose="020F0502020204030204" pitchFamily="34" charset="0"/>
            </a:endParaRPr>
          </a:p>
          <a:p>
            <a:endParaRPr lang="en-GB" sz="1050">
              <a:solidFill>
                <a:schemeClr val="tx1"/>
              </a:solidFill>
              <a:highlight>
                <a:srgbClr val="FFFF00"/>
              </a:highlight>
              <a:ea typeface="Calibri"/>
              <a:cs typeface="Calibri"/>
            </a:endParaRPr>
          </a:p>
        </p:txBody>
      </p:sp>
      <p:sp>
        <p:nvSpPr>
          <p:cNvPr id="24" name="Rectangle: Rounded Corners 23">
            <a:extLst>
              <a:ext uri="{FF2B5EF4-FFF2-40B4-BE49-F238E27FC236}">
                <a16:creationId xmlns:a16="http://schemas.microsoft.com/office/drawing/2014/main" id="{F32E8EDC-4BB5-165E-4BFD-D5CCEBA9F68F}"/>
              </a:ext>
            </a:extLst>
          </p:cNvPr>
          <p:cNvSpPr/>
          <p:nvPr/>
        </p:nvSpPr>
        <p:spPr>
          <a:xfrm>
            <a:off x="9205471" y="556714"/>
            <a:ext cx="18040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1E6C7C0-95FD-8724-B9D1-311560E8B1FA}"/>
              </a:ext>
            </a:extLst>
          </p:cNvPr>
          <p:cNvSpPr/>
          <p:nvPr/>
        </p:nvSpPr>
        <p:spPr>
          <a:xfrm>
            <a:off x="6456740" y="556715"/>
            <a:ext cx="17801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CD07C7-42DC-1798-D398-CBA80FA59D3F}"/>
              </a:ext>
            </a:extLst>
          </p:cNvPr>
          <p:cNvSpPr>
            <a:spLocks noGrp="1"/>
          </p:cNvSpPr>
          <p:nvPr>
            <p:ph type="title"/>
          </p:nvPr>
        </p:nvSpPr>
        <p:spPr/>
        <p:txBody>
          <a:bodyPr/>
          <a:lstStyle/>
          <a:p>
            <a:endParaRPr lang="en-GB"/>
          </a:p>
        </p:txBody>
      </p:sp>
      <p:sp>
        <p:nvSpPr>
          <p:cNvPr id="4" name="Rectangle: Rounded Corners 3">
            <a:extLst>
              <a:ext uri="{FF2B5EF4-FFF2-40B4-BE49-F238E27FC236}">
                <a16:creationId xmlns:a16="http://schemas.microsoft.com/office/drawing/2014/main" id="{CE9C471E-8D7D-66E3-27A2-22E7E30ACBD0}"/>
              </a:ext>
            </a:extLst>
          </p:cNvPr>
          <p:cNvSpPr/>
          <p:nvPr/>
        </p:nvSpPr>
        <p:spPr>
          <a:xfrm>
            <a:off x="925834" y="896640"/>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extBox 7">
            <a:extLst>
              <a:ext uri="{FF2B5EF4-FFF2-40B4-BE49-F238E27FC236}">
                <a16:creationId xmlns:a16="http://schemas.microsoft.com/office/drawing/2014/main" id="{77BCAD9E-61BD-A5B6-2746-59224167A805}"/>
              </a:ext>
            </a:extLst>
          </p:cNvPr>
          <p:cNvSpPr txBox="1"/>
          <p:nvPr/>
        </p:nvSpPr>
        <p:spPr>
          <a:xfrm>
            <a:off x="930340" y="1199532"/>
            <a:ext cx="2571803" cy="4184479"/>
          </a:xfrm>
          <a:prstGeom prst="rect">
            <a:avLst/>
          </a:prstGeom>
          <a:noFill/>
        </p:spPr>
        <p:txBody>
          <a:bodyPr wrap="square" lIns="91440" tIns="45720" rIns="91440" bIns="45720" anchor="t">
            <a:sp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Inflation remained at 6.7% in September</a:t>
            </a:r>
            <a:r>
              <a:rPr lang="en-GB" sz="1100">
                <a:latin typeface="Calibri" panose="020F0502020204030204" pitchFamily="34" charset="0"/>
                <a:ea typeface="Calibri" panose="020F0502020204030204" pitchFamily="34" charset="0"/>
                <a:cs typeface="Times New Roman" panose="02020603050405020304" pitchFamily="18" charset="0"/>
              </a:rPr>
              <a:t>. (For November, inflation is now at 4.6% against the Bank of England's target of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Calibri"/>
                <a:ea typeface="Calibri" panose="020F0502020204030204" pitchFamily="34" charset="0"/>
                <a:cs typeface="Times New Roman"/>
              </a:rPr>
              <a:t>High inflation rates also reflect rising living costs for residents – we project that by July 2024, some </a:t>
            </a:r>
            <a:r>
              <a:rPr lang="en-GB" sz="1100">
                <a:latin typeface="Calibri"/>
                <a:ea typeface="Calibri" panose="020F0502020204030204" pitchFamily="34" charset="0"/>
                <a:cs typeface="Times New Roman"/>
              </a:rPr>
              <a:t>43,000</a:t>
            </a:r>
            <a:r>
              <a:rPr lang="en-GB" sz="1100">
                <a:effectLst/>
                <a:latin typeface="Calibri"/>
                <a:ea typeface="Calibri" panose="020F0502020204030204" pitchFamily="34" charset="0"/>
                <a:cs typeface="Times New Roman"/>
              </a:rPr>
              <a:t>+ households in Essex may have incomes below the level necessary to pay for food and essential bills.</a:t>
            </a:r>
            <a:r>
              <a:rPr lang="en-GB" sz="1100">
                <a:latin typeface="Calibri"/>
                <a:ea typeface="Calibri" panose="020F0502020204030204" pitchFamily="34" charset="0"/>
                <a:cs typeface="Times New Roman"/>
              </a:rPr>
              <a:t> </a:t>
            </a:r>
            <a:r>
              <a:rPr lang="en-GB" sz="1100">
                <a:effectLst/>
                <a:latin typeface="Calibri"/>
                <a:ea typeface="Calibri" panose="020F0502020204030204" pitchFamily="34" charset="0"/>
                <a:cs typeface="Times New Roman"/>
              </a:rPr>
              <a:t> This creates considerable risk around future demand pressures and considerable uncertainty around future council tax and business rate revenues.</a:t>
            </a:r>
            <a:r>
              <a:rPr lang="en-GB" sz="1100">
                <a:latin typeface="Calibri"/>
                <a:ea typeface="Calibri" panose="020F0502020204030204" pitchFamily="34" charset="0"/>
                <a:cs typeface="Times New Roman"/>
              </a:rPr>
              <a:t>  </a:t>
            </a:r>
            <a:endParaRPr lang="en-GB" sz="110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 Bank of England left interest rates unchanged at 5.25% (next update 14</a:t>
            </a:r>
            <a:r>
              <a:rPr lang="en-GB" sz="1100" baseline="30000">
                <a:effectLst/>
                <a:latin typeface="Calibri" panose="020F0502020204030204" pitchFamily="34" charset="0"/>
                <a:ea typeface="Calibri" panose="020F0502020204030204" pitchFamily="34" charset="0"/>
                <a:cs typeface="Times New Roman" panose="02020603050405020304" pitchFamily="18" charset="0"/>
              </a:rPr>
              <a:t>th</a:t>
            </a:r>
            <a:r>
              <a:rPr lang="en-GB" sz="1100">
                <a:effectLst/>
                <a:latin typeface="Calibri" panose="020F0502020204030204" pitchFamily="34" charset="0"/>
                <a:ea typeface="Calibri" panose="020F0502020204030204" pitchFamily="34" charset="0"/>
                <a:cs typeface="Times New Roman" panose="02020603050405020304" pitchFamily="18" charset="0"/>
              </a:rPr>
              <a:t> December), after 14 consecutive increases.  This continues to drive up the cost of borrowing with direct implications for the cost of financing ECC’s capital programme.</a:t>
            </a:r>
          </a:p>
          <a:p>
            <a:pPr algn="just">
              <a:defRPr/>
            </a:pPr>
            <a:endParaRPr lang="en-GB" sz="1050">
              <a:solidFill>
                <a:srgbClr val="000000"/>
              </a:solidFill>
              <a:cs typeface="Arial"/>
            </a:endParaRPr>
          </a:p>
        </p:txBody>
      </p:sp>
      <p:sp>
        <p:nvSpPr>
          <p:cNvPr id="10" name="Rectangle: Rounded Corners 9">
            <a:extLst>
              <a:ext uri="{FF2B5EF4-FFF2-40B4-BE49-F238E27FC236}">
                <a16:creationId xmlns:a16="http://schemas.microsoft.com/office/drawing/2014/main" id="{540D2CD7-62AB-C9EC-8CD7-1F82AD61DFBF}"/>
              </a:ext>
            </a:extLst>
          </p:cNvPr>
          <p:cNvSpPr/>
          <p:nvPr/>
        </p:nvSpPr>
        <p:spPr>
          <a:xfrm>
            <a:off x="6462092" y="925098"/>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50">
              <a:solidFill>
                <a:schemeClr val="tx1"/>
              </a:solidFill>
              <a:effectLst/>
              <a:highlight>
                <a:srgbClr val="FFFF00"/>
              </a:highlight>
              <a:ea typeface="Calibri" panose="020F0502020204030204" pitchFamily="34" charset="0"/>
            </a:endParaRPr>
          </a:p>
          <a:p>
            <a:endParaRPr lang="en-GB" sz="1050">
              <a:solidFill>
                <a:schemeClr val="tx1"/>
              </a:solidFill>
              <a:highlight>
                <a:srgbClr val="FFFF00"/>
              </a:highlight>
              <a:ea typeface="Calibri"/>
              <a:cs typeface="Calibri"/>
            </a:endParaRPr>
          </a:p>
        </p:txBody>
      </p:sp>
      <p:sp>
        <p:nvSpPr>
          <p:cNvPr id="11" name="Rectangle: Rounded Corners 10">
            <a:extLst>
              <a:ext uri="{FF2B5EF4-FFF2-40B4-BE49-F238E27FC236}">
                <a16:creationId xmlns:a16="http://schemas.microsoft.com/office/drawing/2014/main" id="{51205CD1-4DD6-145E-BE41-FA81949ADB5B}"/>
              </a:ext>
            </a:extLst>
          </p:cNvPr>
          <p:cNvSpPr/>
          <p:nvPr/>
        </p:nvSpPr>
        <p:spPr>
          <a:xfrm>
            <a:off x="9205471" y="896637"/>
            <a:ext cx="2583402" cy="5761607"/>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 name="Oval 11">
            <a:extLst>
              <a:ext uri="{FF2B5EF4-FFF2-40B4-BE49-F238E27FC236}">
                <a16:creationId xmlns:a16="http://schemas.microsoft.com/office/drawing/2014/main" id="{F9BF99DD-6FCB-0DEF-B49D-BBCBA9158601}"/>
              </a:ext>
            </a:extLst>
          </p:cNvPr>
          <p:cNvSpPr/>
          <p:nvPr/>
        </p:nvSpPr>
        <p:spPr>
          <a:xfrm>
            <a:off x="2612510" y="171296"/>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01EC52A-7BE4-93DA-03D4-5E048666BF6F}"/>
              </a:ext>
            </a:extLst>
          </p:cNvPr>
          <p:cNvSpPr/>
          <p:nvPr/>
        </p:nvSpPr>
        <p:spPr>
          <a:xfrm>
            <a:off x="5453520" y="171294"/>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DEA4F62-6C70-6161-7C40-1A56051E5C87}"/>
              </a:ext>
            </a:extLst>
          </p:cNvPr>
          <p:cNvSpPr/>
          <p:nvPr/>
        </p:nvSpPr>
        <p:spPr>
          <a:xfrm>
            <a:off x="8156469" y="171295"/>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1DB02D4-2183-8E37-FD8B-2F0B518327D7}"/>
              </a:ext>
            </a:extLst>
          </p:cNvPr>
          <p:cNvSpPr/>
          <p:nvPr/>
        </p:nvSpPr>
        <p:spPr>
          <a:xfrm>
            <a:off x="10910591" y="171294"/>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oins outline">
            <a:extLst>
              <a:ext uri="{FF2B5EF4-FFF2-40B4-BE49-F238E27FC236}">
                <a16:creationId xmlns:a16="http://schemas.microsoft.com/office/drawing/2014/main" id="{87B5BE6D-468E-8E47-A7E2-F1C05A9CF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115" y="259569"/>
            <a:ext cx="789950" cy="789950"/>
          </a:xfrm>
          <a:prstGeom prst="rect">
            <a:avLst/>
          </a:prstGeom>
        </p:spPr>
      </p:pic>
      <p:pic>
        <p:nvPicPr>
          <p:cNvPr id="17" name="Graphic 16" descr="Heart with pulse outline">
            <a:extLst>
              <a:ext uri="{FF2B5EF4-FFF2-40B4-BE49-F238E27FC236}">
                <a16:creationId xmlns:a16="http://schemas.microsoft.com/office/drawing/2014/main" id="{46131E31-AC94-1B66-0B4F-29E7DC721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6706" y="241904"/>
            <a:ext cx="952486" cy="952486"/>
          </a:xfrm>
          <a:prstGeom prst="rect">
            <a:avLst/>
          </a:prstGeom>
        </p:spPr>
      </p:pic>
      <p:pic>
        <p:nvPicPr>
          <p:cNvPr id="18" name="Graphic 17" descr="Children outline">
            <a:extLst>
              <a:ext uri="{FF2B5EF4-FFF2-40B4-BE49-F238E27FC236}">
                <a16:creationId xmlns:a16="http://schemas.microsoft.com/office/drawing/2014/main" id="{F86682C2-C8B0-C285-D839-F777E06806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02220" y="211225"/>
            <a:ext cx="882512" cy="882512"/>
          </a:xfrm>
          <a:prstGeom prst="rect">
            <a:avLst/>
          </a:prstGeom>
        </p:spPr>
      </p:pic>
      <p:pic>
        <p:nvPicPr>
          <p:cNvPr id="19" name="Graphic 18" descr="Stacked Rocks outline">
            <a:extLst>
              <a:ext uri="{FF2B5EF4-FFF2-40B4-BE49-F238E27FC236}">
                <a16:creationId xmlns:a16="http://schemas.microsoft.com/office/drawing/2014/main" id="{A9AC124C-96F6-C13C-44C4-ABD65CA83E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2403" y="171294"/>
            <a:ext cx="914400" cy="914400"/>
          </a:xfrm>
          <a:prstGeom prst="rect">
            <a:avLst/>
          </a:prstGeom>
        </p:spPr>
      </p:pic>
      <p:sp>
        <p:nvSpPr>
          <p:cNvPr id="21" name="Rectangle: Rounded Corners 20">
            <a:extLst>
              <a:ext uri="{FF2B5EF4-FFF2-40B4-BE49-F238E27FC236}">
                <a16:creationId xmlns:a16="http://schemas.microsoft.com/office/drawing/2014/main" id="{A386B490-05D5-1421-C27E-444CA20D6D21}"/>
              </a:ext>
            </a:extLst>
          </p:cNvPr>
          <p:cNvSpPr/>
          <p:nvPr/>
        </p:nvSpPr>
        <p:spPr>
          <a:xfrm>
            <a:off x="930340" y="556715"/>
            <a:ext cx="178010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A559980-AEBF-8F93-4CF7-64E9F94140F4}"/>
              </a:ext>
            </a:extLst>
          </p:cNvPr>
          <p:cNvSpPr/>
          <p:nvPr/>
        </p:nvSpPr>
        <p:spPr>
          <a:xfrm>
            <a:off x="3695059" y="556715"/>
            <a:ext cx="1853485"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36850C0-E314-E65A-E775-0D1A3579860E}"/>
              </a:ext>
            </a:extLst>
          </p:cNvPr>
          <p:cNvSpPr/>
          <p:nvPr/>
        </p:nvSpPr>
        <p:spPr>
          <a:xfrm>
            <a:off x="561692" y="611802"/>
            <a:ext cx="257180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US" sz="1400" b="1" cap="all">
                <a:solidFill>
                  <a:schemeClr val="bg1"/>
                </a:solidFill>
                <a:ea typeface="Roboto Medium"/>
                <a:cs typeface="Open Sans Semibold"/>
              </a:rPr>
              <a:t>THE ECONOMY</a:t>
            </a:r>
          </a:p>
          <a:p>
            <a:pPr lvl="0" algn="ctr"/>
            <a:endParaRPr lang="en-US" sz="160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E9A7B81D-B964-61C6-B2AC-952CE9FD1D93}"/>
              </a:ext>
            </a:extLst>
          </p:cNvPr>
          <p:cNvSpPr txBox="1"/>
          <p:nvPr/>
        </p:nvSpPr>
        <p:spPr>
          <a:xfrm>
            <a:off x="3406838" y="547362"/>
            <a:ext cx="2429925" cy="307777"/>
          </a:xfrm>
          <a:prstGeom prst="rect">
            <a:avLst/>
          </a:prstGeom>
          <a:noFill/>
        </p:spPr>
        <p:txBody>
          <a:bodyPr wrap="square">
            <a:spAutoFit/>
          </a:bodyPr>
          <a:lstStyle/>
          <a:p>
            <a:pPr algn="ctr"/>
            <a:r>
              <a:rPr lang="en-US" sz="1400" b="1" cap="all">
                <a:solidFill>
                  <a:schemeClr val="bg1"/>
                </a:solidFill>
                <a:ea typeface="Roboto Medium" panose="02000000000000000000" pitchFamily="2" charset="0"/>
                <a:cs typeface="Open Sans Semibold" panose="020B0706030804020204" pitchFamily="34" charset="0"/>
              </a:rPr>
              <a:t>Health &amp; wellbeing</a:t>
            </a:r>
          </a:p>
        </p:txBody>
      </p:sp>
      <p:sp>
        <p:nvSpPr>
          <p:cNvPr id="29" name="TextBox 28">
            <a:extLst>
              <a:ext uri="{FF2B5EF4-FFF2-40B4-BE49-F238E27FC236}">
                <a16:creationId xmlns:a16="http://schemas.microsoft.com/office/drawing/2014/main" id="{A218FDE0-B849-44BC-DB70-C6486FD800BD}"/>
              </a:ext>
            </a:extLst>
          </p:cNvPr>
          <p:cNvSpPr txBox="1"/>
          <p:nvPr/>
        </p:nvSpPr>
        <p:spPr>
          <a:xfrm>
            <a:off x="6237483" y="543310"/>
            <a:ext cx="2278067" cy="307777"/>
          </a:xfrm>
          <a:prstGeom prst="rect">
            <a:avLst/>
          </a:prstGeom>
          <a:noFill/>
        </p:spPr>
        <p:txBody>
          <a:bodyPr wrap="square">
            <a:spAutoFit/>
          </a:bodyPr>
          <a:lstStyle/>
          <a:p>
            <a:pPr algn="ctr"/>
            <a:r>
              <a:rPr lang="en-US" sz="1400" b="1" cap="all">
                <a:solidFill>
                  <a:schemeClr val="bg1"/>
                </a:solidFill>
                <a:ea typeface="Roboto Medium"/>
                <a:cs typeface="Open Sans Semibold"/>
              </a:rPr>
              <a:t>Children &amp; families </a:t>
            </a:r>
            <a:endParaRPr lang="en-US" sz="1400" b="1" cap="all">
              <a:solidFill>
                <a:schemeClr val="bg1"/>
              </a:solidFill>
              <a:ea typeface="Roboto Medium" panose="02000000000000000000" pitchFamily="2" charset="0"/>
              <a:cs typeface="Open Sans Semibold" panose="020B0706030804020204" pitchFamily="34" charset="0"/>
            </a:endParaRPr>
          </a:p>
        </p:txBody>
      </p:sp>
      <p:sp>
        <p:nvSpPr>
          <p:cNvPr id="31" name="TextBox 30">
            <a:extLst>
              <a:ext uri="{FF2B5EF4-FFF2-40B4-BE49-F238E27FC236}">
                <a16:creationId xmlns:a16="http://schemas.microsoft.com/office/drawing/2014/main" id="{F286E999-BF37-F197-7E9B-9C17916924BC}"/>
              </a:ext>
            </a:extLst>
          </p:cNvPr>
          <p:cNvSpPr txBox="1"/>
          <p:nvPr/>
        </p:nvSpPr>
        <p:spPr>
          <a:xfrm>
            <a:off x="8924181" y="548158"/>
            <a:ext cx="2366588" cy="307777"/>
          </a:xfrm>
          <a:prstGeom prst="rect">
            <a:avLst/>
          </a:prstGeom>
          <a:noFill/>
        </p:spPr>
        <p:txBody>
          <a:bodyPr wrap="square">
            <a:spAutoFit/>
          </a:bodyPr>
          <a:lstStyle/>
          <a:p>
            <a:pPr algn="ctr"/>
            <a:r>
              <a:rPr lang="en-US" sz="1400" b="1" cap="all">
                <a:solidFill>
                  <a:schemeClr val="bg1"/>
                </a:solidFill>
                <a:ea typeface="Roboto Medium" panose="02000000000000000000" pitchFamily="2" charset="0"/>
                <a:cs typeface="Open Sans Semibold" panose="020B0706030804020204" pitchFamily="34" charset="0"/>
              </a:rPr>
              <a:t>Levelling up</a:t>
            </a:r>
          </a:p>
        </p:txBody>
      </p:sp>
      <p:sp>
        <p:nvSpPr>
          <p:cNvPr id="33" name="TextBox 32">
            <a:extLst>
              <a:ext uri="{FF2B5EF4-FFF2-40B4-BE49-F238E27FC236}">
                <a16:creationId xmlns:a16="http://schemas.microsoft.com/office/drawing/2014/main" id="{F8C1EAF8-BC7F-845A-DF13-DA503BD906C9}"/>
              </a:ext>
            </a:extLst>
          </p:cNvPr>
          <p:cNvSpPr txBox="1"/>
          <p:nvPr/>
        </p:nvSpPr>
        <p:spPr>
          <a:xfrm rot="16200000">
            <a:off x="-2943325" y="2699556"/>
            <a:ext cx="6631618" cy="461665"/>
          </a:xfrm>
          <a:prstGeom prst="rect">
            <a:avLst/>
          </a:prstGeom>
          <a:noFill/>
        </p:spPr>
        <p:txBody>
          <a:bodyPr wrap="square">
            <a:spAutoFit/>
          </a:bodyPr>
          <a:lstStyle/>
          <a:p>
            <a:r>
              <a:rPr lang="en-GB" sz="2400" b="1">
                <a:solidFill>
                  <a:schemeClr val="bg1"/>
                </a:solidFill>
              </a:rPr>
              <a:t>Operating Context: Everyone’s Essex</a:t>
            </a:r>
            <a:endParaRPr lang="en-GB" sz="2400" b="1"/>
          </a:p>
        </p:txBody>
      </p:sp>
      <p:sp>
        <p:nvSpPr>
          <p:cNvPr id="35" name="TextBox 34">
            <a:extLst>
              <a:ext uri="{FF2B5EF4-FFF2-40B4-BE49-F238E27FC236}">
                <a16:creationId xmlns:a16="http://schemas.microsoft.com/office/drawing/2014/main" id="{402D4C7C-42FF-349E-3590-73634C03C4DE}"/>
              </a:ext>
            </a:extLst>
          </p:cNvPr>
          <p:cNvSpPr txBox="1"/>
          <p:nvPr/>
        </p:nvSpPr>
        <p:spPr>
          <a:xfrm>
            <a:off x="9167541" y="1133669"/>
            <a:ext cx="2583403" cy="4970591"/>
          </a:xfrm>
          <a:prstGeom prst="rect">
            <a:avLst/>
          </a:prstGeom>
          <a:noFill/>
        </p:spPr>
        <p:txBody>
          <a:bodyPr wrap="square" lIns="91440" tIns="45720" rIns="91440" bIns="45720" anchor="t">
            <a:spAutoFit/>
          </a:bodyPr>
          <a:lstStyle/>
          <a:p>
            <a:r>
              <a:rPr lang="en-GB" sz="1100">
                <a:effectLst/>
                <a:latin typeface="Calibri" panose="020F0502020204030204" pitchFamily="34" charset="0"/>
                <a:ea typeface="Calibri" panose="020F0502020204030204" pitchFamily="34" charset="0"/>
              </a:rPr>
              <a:t>A priority focus for the Levelling Up work continues to be mobilising delivery for the 4 Levelling Up Essex cohorts. The Levelling Up cohorts cover all districts in Essex and interventions will therefore include non-Levelling Up districts and boroughs.</a:t>
            </a:r>
          </a:p>
          <a:p>
            <a:endParaRPr lang="en-GB" sz="1100">
              <a:latin typeface="Calibri" panose="020F0502020204030204" pitchFamily="34" charset="0"/>
              <a:ea typeface="Calibri" panose="020F0502020204030204" pitchFamily="34" charset="0"/>
            </a:endParaRPr>
          </a:p>
          <a:p>
            <a:r>
              <a:rPr lang="en-GB" sz="1100">
                <a:effectLst/>
                <a:latin typeface="Calibri" panose="020F0502020204030204" pitchFamily="34" charset="0"/>
                <a:ea typeface="Calibri" panose="020F0502020204030204" pitchFamily="34" charset="0"/>
              </a:rPr>
              <a:t>Following on from the plans developed for young people not in employment, education of training (NEET's) and Working Families, the focus is now on people with a learning disability, mental health need and children on free school meals, with a view to delivery plans for all cohorts being agreed by early 2024. </a:t>
            </a:r>
          </a:p>
          <a:p>
            <a:endParaRPr lang="en-GB" sz="1100">
              <a:effectLst/>
              <a:latin typeface="Calibri" panose="020F0502020204030204" pitchFamily="34" charset="0"/>
              <a:ea typeface="Calibri" panose="020F0502020204030204" pitchFamily="34" charset="0"/>
            </a:endParaRPr>
          </a:p>
          <a:p>
            <a:r>
              <a:rPr lang="en-GB" sz="1100">
                <a:effectLst/>
                <a:latin typeface="Calibri" panose="020F0502020204030204" pitchFamily="34" charset="0"/>
                <a:ea typeface="Calibri" panose="020F0502020204030204" pitchFamily="34" charset="0"/>
              </a:rPr>
              <a:t>The large-scale community engagement project in Rural Braintree, and '100 days 100 families' project in Canvey Island are both shortly due to conclude, both of which have focused on identifying and learning what levelling up means for communities and families. This work will inform the ongoing development of the LU agenda in both places. </a:t>
            </a:r>
          </a:p>
          <a:p>
            <a:pPr algn="just"/>
            <a:endParaRPr lang="en-GB" sz="1050">
              <a:solidFill>
                <a:srgbClr val="000000"/>
              </a:solidFill>
              <a:highlight>
                <a:srgbClr val="FFFF00"/>
              </a:highlight>
              <a:cs typeface="Calibri" panose="020F0502020204030204" pitchFamily="34" charset="0"/>
            </a:endParaRPr>
          </a:p>
          <a:p>
            <a:pPr algn="just"/>
            <a:endParaRPr lang="en-GB" sz="1050">
              <a:solidFill>
                <a:srgbClr val="000000"/>
              </a:solidFill>
              <a:highlight>
                <a:srgbClr val="FFFF00"/>
              </a:highlight>
              <a:cs typeface="Calibri" panose="020F0502020204030204" pitchFamily="34" charset="0"/>
            </a:endParaRPr>
          </a:p>
          <a:p>
            <a:pPr algn="just"/>
            <a:endParaRPr lang="en-GB" sz="1050">
              <a:solidFill>
                <a:srgbClr val="000000"/>
              </a:solidFill>
              <a:highlight>
                <a:srgbClr val="FFFF00"/>
              </a:highlight>
              <a:cs typeface="Calibri" panose="020F0502020204030204" pitchFamily="34" charset="0"/>
            </a:endParaRPr>
          </a:p>
          <a:p>
            <a:pPr algn="just"/>
            <a:endParaRPr lang="en-GB" sz="1050"/>
          </a:p>
        </p:txBody>
      </p:sp>
      <p:sp>
        <p:nvSpPr>
          <p:cNvPr id="5" name="TextBox 4">
            <a:extLst>
              <a:ext uri="{FF2B5EF4-FFF2-40B4-BE49-F238E27FC236}">
                <a16:creationId xmlns:a16="http://schemas.microsoft.com/office/drawing/2014/main" id="{1B4FFD12-C733-D970-2959-DE0D380EF878}"/>
              </a:ext>
            </a:extLst>
          </p:cNvPr>
          <p:cNvSpPr txBox="1"/>
          <p:nvPr/>
        </p:nvSpPr>
        <p:spPr>
          <a:xfrm>
            <a:off x="6519510" y="1093737"/>
            <a:ext cx="2506890" cy="5553037"/>
          </a:xfrm>
          <a:prstGeom prst="rect">
            <a:avLst/>
          </a:prstGeom>
          <a:noFill/>
        </p:spPr>
        <p:txBody>
          <a:bodyPr wrap="square" lIns="0" tIns="0" rIns="0" bIns="0" rtlCol="0" anchor="t">
            <a:noAutofit/>
          </a:bodyPr>
          <a:lstStyle/>
          <a:p>
            <a:r>
              <a:rPr lang="en-GB" sz="1100">
                <a:effectLst/>
                <a:latin typeface="Calibri" panose="020F0502020204030204" pitchFamily="34" charset="0"/>
                <a:ea typeface="Calibri" panose="020F0502020204030204" pitchFamily="34" charset="0"/>
              </a:rPr>
              <a:t>While the number of children in care has remained relatively stable during the last quarter, the number of children on a child protection plans continues to rise, increasing from 677 to 772 in the last 9  months, although Essex continues to benchmark well. </a:t>
            </a:r>
          </a:p>
          <a:p>
            <a:r>
              <a:rPr lang="en-GB" sz="1100">
                <a:effectLst/>
                <a:latin typeface="Calibri" panose="020F0502020204030204" pitchFamily="34" charset="0"/>
                <a:ea typeface="Calibri" panose="020F0502020204030204" pitchFamily="34" charset="0"/>
              </a:rPr>
              <a:t>While the number of Child Protection Plans are increasing, overall, the number of open cases has seen a slight decline, the result of a reduction in the number of children on a Child in Need Plan. </a:t>
            </a:r>
          </a:p>
          <a:p>
            <a:r>
              <a:rPr lang="en-GB" sz="1100">
                <a:effectLst/>
                <a:latin typeface="Calibri" panose="020F0502020204030204" pitchFamily="34" charset="0"/>
                <a:ea typeface="Calibri" panose="020F0502020204030204" pitchFamily="34" charset="0"/>
              </a:rPr>
              <a:t>Attainment outcomes across all key stages within the primary phase increased in 2023 and continue to compare favourably with national averages. In addition, the span between the highest and lowest performing districts across Essex was lower than in 2022. Whilst many Levelling Up initiatives are still in their infancy, this bodes well for future years. The secondary phase key stages saw the anticipated reduction in performance as marking thresholds reverted to those used in 2019 (2022 made some allowances for post-pandemic effects). Reductions were also seen nationally but Essex performance continues to be lower than national averages in most KS4 measures. The performance of disadvantaged pupils remains a concern with those in Essex performing lower than their national peers across all age ranges.</a:t>
            </a:r>
          </a:p>
        </p:txBody>
      </p:sp>
      <p:sp>
        <p:nvSpPr>
          <p:cNvPr id="6" name="TextBox 5">
            <a:extLst>
              <a:ext uri="{FF2B5EF4-FFF2-40B4-BE49-F238E27FC236}">
                <a16:creationId xmlns:a16="http://schemas.microsoft.com/office/drawing/2014/main" id="{4FA5A62F-ADF2-D5F4-F366-C50EFA950D9E}"/>
              </a:ext>
            </a:extLst>
          </p:cNvPr>
          <p:cNvSpPr txBox="1"/>
          <p:nvPr/>
        </p:nvSpPr>
        <p:spPr>
          <a:xfrm>
            <a:off x="3819328" y="1162920"/>
            <a:ext cx="2354641" cy="5588989"/>
          </a:xfrm>
          <a:prstGeom prst="rect">
            <a:avLst/>
          </a:prstGeom>
          <a:noFill/>
        </p:spPr>
        <p:txBody>
          <a:bodyPr wrap="square" lIns="0" tIns="0" rIns="0" bIns="0" rtlCol="0">
            <a:noAutofit/>
          </a:bodyPr>
          <a:lstStyle/>
          <a:p>
            <a:r>
              <a:rPr lang="en-GB" sz="1100">
                <a:effectLst/>
                <a:latin typeface="Calibri" panose="020F0502020204030204" pitchFamily="34" charset="0"/>
                <a:ea typeface="Calibri" panose="020F0502020204030204" pitchFamily="34" charset="0"/>
              </a:rPr>
              <a:t>Whilst the Essex health system remains under pressure, progress has been made on the length of time people wait for an intervention from Adult Social Care.  Since 31</a:t>
            </a:r>
            <a:r>
              <a:rPr lang="en-GB" sz="1100" baseline="30000">
                <a:effectLst/>
                <a:latin typeface="Calibri" panose="020F0502020204030204" pitchFamily="34" charset="0"/>
                <a:ea typeface="Calibri" panose="020F0502020204030204" pitchFamily="34" charset="0"/>
              </a:rPr>
              <a:t>st</a:t>
            </a:r>
            <a:r>
              <a:rPr lang="en-GB" sz="1100">
                <a:effectLst/>
                <a:latin typeface="Calibri" panose="020F0502020204030204" pitchFamily="34" charset="0"/>
                <a:ea typeface="Calibri" panose="020F0502020204030204" pitchFamily="34" charset="0"/>
              </a:rPr>
              <a:t> March 2023, the number of adults awaiting Care Act assessment has dropped from 2,274 to 1,908 (16%).</a:t>
            </a:r>
          </a:p>
          <a:p>
            <a:endParaRPr lang="en-GB" sz="1100">
              <a:effectLst/>
              <a:latin typeface="Calibri" panose="020F0502020204030204" pitchFamily="34" charset="0"/>
              <a:ea typeface="Calibri" panose="020F0502020204030204" pitchFamily="34" charset="0"/>
            </a:endParaRPr>
          </a:p>
          <a:p>
            <a:r>
              <a:rPr lang="en-GB" sz="1100">
                <a:effectLst/>
                <a:latin typeface="Calibri" panose="020F0502020204030204" pitchFamily="34" charset="0"/>
                <a:ea typeface="Calibri" panose="020F0502020204030204" pitchFamily="34" charset="0"/>
              </a:rPr>
              <a:t>A review was undertaken on how cases are prioritised and to ensure those with the highest priority get an appropriate response. </a:t>
            </a:r>
          </a:p>
          <a:p>
            <a:endParaRPr lang="en-GB" sz="1100">
              <a:effectLst/>
              <a:latin typeface="Calibri" panose="020F0502020204030204" pitchFamily="34" charset="0"/>
              <a:ea typeface="Calibri" panose="020F0502020204030204" pitchFamily="34" charset="0"/>
            </a:endParaRPr>
          </a:p>
          <a:p>
            <a:r>
              <a:rPr lang="en-GB" sz="1100">
                <a:effectLst/>
                <a:latin typeface="Calibri" panose="020F0502020204030204" pitchFamily="34" charset="0"/>
                <a:ea typeface="Calibri" panose="020F0502020204030204" pitchFamily="34" charset="0"/>
              </a:rPr>
              <a:t>The 12 identified initiatives to address the overall number of people waiting are being progressed and ASC continue to look at all areas of prevention to reduce demand and promote independence.  </a:t>
            </a:r>
          </a:p>
          <a:p>
            <a:endParaRPr lang="en-GB" sz="1100">
              <a:latin typeface="Calibri" panose="020F0502020204030204" pitchFamily="34" charset="0"/>
              <a:ea typeface="Calibri" panose="020F0502020204030204" pitchFamily="34" charset="0"/>
            </a:endParaRPr>
          </a:p>
          <a:p>
            <a:r>
              <a:rPr lang="en-GB" sz="1100">
                <a:effectLst/>
                <a:latin typeface="Calibri" panose="020F0502020204030204" pitchFamily="34" charset="0"/>
                <a:ea typeface="Calibri" panose="020F0502020204030204" pitchFamily="34" charset="0"/>
              </a:rPr>
              <a:t>Care Technology continues to prevent, reduce and delay demand coming into ASC and support the independence of over 8,000 adults across Essex.</a:t>
            </a:r>
            <a:endParaRPr lang="en-GB" sz="700">
              <a:solidFill>
                <a:schemeClr val="tx1"/>
              </a:solidFill>
              <a:effectLst/>
              <a:highlight>
                <a:srgbClr val="FFFF00"/>
              </a:highlight>
              <a:ea typeface="Calibri" panose="020F0502020204030204" pitchFamily="34" charset="0"/>
            </a:endParaRPr>
          </a:p>
        </p:txBody>
      </p:sp>
    </p:spTree>
    <p:extLst>
      <p:ext uri="{BB962C8B-B14F-4D97-AF65-F5344CB8AC3E}">
        <p14:creationId xmlns:p14="http://schemas.microsoft.com/office/powerpoint/2010/main" val="247315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A27C41DE-5D5F-59E8-9416-155ADA502B86}"/>
              </a:ext>
            </a:extLst>
          </p:cNvPr>
          <p:cNvSpPr/>
          <p:nvPr/>
        </p:nvSpPr>
        <p:spPr>
          <a:xfrm>
            <a:off x="6315369" y="343914"/>
            <a:ext cx="5743282" cy="6478576"/>
          </a:xfrm>
          <a:prstGeom prst="roundRect">
            <a:avLst>
              <a:gd name="adj" fmla="val 35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69D534-3C31-03B4-CB03-CD9476242744}"/>
              </a:ext>
            </a:extLst>
          </p:cNvPr>
          <p:cNvSpPr>
            <a:spLocks noGrp="1"/>
          </p:cNvSpPr>
          <p:nvPr>
            <p:ph type="title"/>
          </p:nvPr>
        </p:nvSpPr>
        <p:spPr/>
        <p:txBody>
          <a:bodyPr/>
          <a:lstStyle/>
          <a:p>
            <a:endParaRPr lang="en-GB"/>
          </a:p>
        </p:txBody>
      </p:sp>
      <p:sp>
        <p:nvSpPr>
          <p:cNvPr id="4" name="Title 5">
            <a:extLst>
              <a:ext uri="{FF2B5EF4-FFF2-40B4-BE49-F238E27FC236}">
                <a16:creationId xmlns:a16="http://schemas.microsoft.com/office/drawing/2014/main" id="{9234CD08-58EA-0E48-9ECE-5783BE7427A5}"/>
              </a:ext>
            </a:extLst>
          </p:cNvPr>
          <p:cNvSpPr txBox="1">
            <a:spLocks/>
          </p:cNvSpPr>
          <p:nvPr/>
        </p:nvSpPr>
        <p:spPr>
          <a:xfrm rot="16200000">
            <a:off x="-3052429" y="3064108"/>
            <a:ext cx="6858001" cy="750508"/>
          </a:xfrm>
          <a:prstGeom prst="rect">
            <a:avLst/>
          </a:prstGeom>
          <a:solidFill>
            <a:srgbClr val="E40037"/>
          </a:solidFill>
          <a:ln>
            <a:noFill/>
          </a:ln>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r>
              <a:rPr lang="en-GB" sz="2400">
                <a:solidFill>
                  <a:schemeClr val="bg1"/>
                </a:solidFill>
              </a:rPr>
              <a:t>Operating Context: Society</a:t>
            </a:r>
            <a:endParaRPr lang="en-GB" sz="2400"/>
          </a:p>
        </p:txBody>
      </p:sp>
      <p:sp>
        <p:nvSpPr>
          <p:cNvPr id="10" name="Rectangle: Rounded Corners 9">
            <a:extLst>
              <a:ext uri="{FF2B5EF4-FFF2-40B4-BE49-F238E27FC236}">
                <a16:creationId xmlns:a16="http://schemas.microsoft.com/office/drawing/2014/main" id="{2118B6C3-4738-6131-C55A-9ED37FB191A3}"/>
              </a:ext>
            </a:extLst>
          </p:cNvPr>
          <p:cNvSpPr/>
          <p:nvPr/>
        </p:nvSpPr>
        <p:spPr>
          <a:xfrm>
            <a:off x="910941" y="369018"/>
            <a:ext cx="4973671" cy="6338988"/>
          </a:xfrm>
          <a:prstGeom prst="roundRect">
            <a:avLst>
              <a:gd name="adj" fmla="val 54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236CBBC-7773-ED0D-FA96-045E6135191D}"/>
              </a:ext>
            </a:extLst>
          </p:cNvPr>
          <p:cNvSpPr/>
          <p:nvPr/>
        </p:nvSpPr>
        <p:spPr>
          <a:xfrm>
            <a:off x="1307610" y="173172"/>
            <a:ext cx="2759565" cy="461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C8D82D4-4849-93CC-D317-8810A9585E5D}"/>
              </a:ext>
            </a:extLst>
          </p:cNvPr>
          <p:cNvSpPr/>
          <p:nvPr/>
        </p:nvSpPr>
        <p:spPr>
          <a:xfrm>
            <a:off x="767891" y="55571"/>
            <a:ext cx="669231" cy="633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Handcuffs with solid fill">
            <a:extLst>
              <a:ext uri="{FF2B5EF4-FFF2-40B4-BE49-F238E27FC236}">
                <a16:creationId xmlns:a16="http://schemas.microsoft.com/office/drawing/2014/main" id="{8667CCE1-B091-A413-7918-466C41E0A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38" y="122637"/>
            <a:ext cx="499539" cy="499539"/>
          </a:xfrm>
          <a:prstGeom prst="rect">
            <a:avLst/>
          </a:prstGeom>
        </p:spPr>
      </p:pic>
      <p:sp>
        <p:nvSpPr>
          <p:cNvPr id="18" name="TextBox 17">
            <a:extLst>
              <a:ext uri="{FF2B5EF4-FFF2-40B4-BE49-F238E27FC236}">
                <a16:creationId xmlns:a16="http://schemas.microsoft.com/office/drawing/2014/main" id="{337C62B3-DA4E-3551-5602-BDA399313B7D}"/>
              </a:ext>
            </a:extLst>
          </p:cNvPr>
          <p:cNvSpPr txBox="1"/>
          <p:nvPr/>
        </p:nvSpPr>
        <p:spPr>
          <a:xfrm>
            <a:off x="1483153" y="275412"/>
            <a:ext cx="2344057" cy="216610"/>
          </a:xfrm>
          <a:prstGeom prst="rect">
            <a:avLst/>
          </a:prstGeom>
          <a:noFill/>
        </p:spPr>
        <p:txBody>
          <a:bodyPr wrap="none" lIns="0" tIns="0" rIns="0" bIns="0" rtlCol="0">
            <a:noAutofit/>
          </a:bodyPr>
          <a:lstStyle/>
          <a:p>
            <a:r>
              <a:rPr lang="en-GB" sz="1600" b="1" i="0">
                <a:solidFill>
                  <a:schemeClr val="bg1"/>
                </a:solidFill>
                <a:effectLst/>
                <a:latin typeface="open sans" panose="020B0606030504020204" pitchFamily="34" charset="0"/>
              </a:rPr>
              <a:t>Crime and feeling safe</a:t>
            </a:r>
          </a:p>
        </p:txBody>
      </p:sp>
      <p:sp>
        <p:nvSpPr>
          <p:cNvPr id="25" name="Rectangle 24">
            <a:extLst>
              <a:ext uri="{FF2B5EF4-FFF2-40B4-BE49-F238E27FC236}">
                <a16:creationId xmlns:a16="http://schemas.microsoft.com/office/drawing/2014/main" id="{1C277F5A-3075-7E76-4F0D-DC2DF9CD73B9}"/>
              </a:ext>
            </a:extLst>
          </p:cNvPr>
          <p:cNvSpPr/>
          <p:nvPr/>
        </p:nvSpPr>
        <p:spPr>
          <a:xfrm>
            <a:off x="6770768" y="165339"/>
            <a:ext cx="1576420" cy="384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C2959E3-7ED0-14A4-5631-81E724C77FC4}"/>
              </a:ext>
            </a:extLst>
          </p:cNvPr>
          <p:cNvSpPr/>
          <p:nvPr/>
        </p:nvSpPr>
        <p:spPr>
          <a:xfrm>
            <a:off x="6269337" y="35510"/>
            <a:ext cx="598560" cy="6388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2248DD6-CF0D-52B6-F10E-7FCFE302ED5A}"/>
              </a:ext>
            </a:extLst>
          </p:cNvPr>
          <p:cNvSpPr txBox="1"/>
          <p:nvPr/>
        </p:nvSpPr>
        <p:spPr>
          <a:xfrm>
            <a:off x="6944469" y="238908"/>
            <a:ext cx="1464574" cy="551788"/>
          </a:xfrm>
          <a:prstGeom prst="rect">
            <a:avLst/>
          </a:prstGeom>
          <a:noFill/>
        </p:spPr>
        <p:txBody>
          <a:bodyPr wrap="none" lIns="0" tIns="0" rIns="0" bIns="0" rtlCol="0">
            <a:noAutofit/>
          </a:bodyPr>
          <a:lstStyle/>
          <a:p>
            <a:r>
              <a:rPr lang="en-GB" sz="1500" b="1" i="0">
                <a:solidFill>
                  <a:schemeClr val="bg1"/>
                </a:solidFill>
                <a:effectLst/>
                <a:latin typeface="open sans" panose="020B0606030504020204" pitchFamily="34" charset="0"/>
              </a:rPr>
              <a:t>Employment</a:t>
            </a:r>
          </a:p>
        </p:txBody>
      </p:sp>
      <p:pic>
        <p:nvPicPr>
          <p:cNvPr id="9" name="Graphic 8" descr="Briefcase outline">
            <a:extLst>
              <a:ext uri="{FF2B5EF4-FFF2-40B4-BE49-F238E27FC236}">
                <a16:creationId xmlns:a16="http://schemas.microsoft.com/office/drawing/2014/main" id="{9360A34E-2638-08ED-ACE5-DA151AE2AA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5135" y="116352"/>
            <a:ext cx="446964" cy="446964"/>
          </a:xfrm>
          <a:prstGeom prst="rect">
            <a:avLst/>
          </a:prstGeom>
        </p:spPr>
      </p:pic>
      <p:sp>
        <p:nvSpPr>
          <p:cNvPr id="34" name="Rectangle 33">
            <a:extLst>
              <a:ext uri="{FF2B5EF4-FFF2-40B4-BE49-F238E27FC236}">
                <a16:creationId xmlns:a16="http://schemas.microsoft.com/office/drawing/2014/main" id="{6F8842DA-E0C9-6B53-8F27-02E5CAF83612}"/>
              </a:ext>
            </a:extLst>
          </p:cNvPr>
          <p:cNvSpPr/>
          <p:nvPr/>
        </p:nvSpPr>
        <p:spPr>
          <a:xfrm>
            <a:off x="6032356" y="0"/>
            <a:ext cx="70707" cy="6864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656CE970-DF5D-551A-1623-B88626E7E599}"/>
              </a:ext>
            </a:extLst>
          </p:cNvPr>
          <p:cNvSpPr/>
          <p:nvPr/>
        </p:nvSpPr>
        <p:spPr>
          <a:xfrm>
            <a:off x="6404136" y="3857246"/>
            <a:ext cx="4031428" cy="2856591"/>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23FA38DC-EBCA-FA0B-A2D1-398172D79CBB}"/>
              </a:ext>
            </a:extLst>
          </p:cNvPr>
          <p:cNvSpPr/>
          <p:nvPr/>
        </p:nvSpPr>
        <p:spPr>
          <a:xfrm>
            <a:off x="10488979" y="3857246"/>
            <a:ext cx="1553755" cy="2856591"/>
          </a:xfrm>
          <a:prstGeom prst="roundRect">
            <a:avLst>
              <a:gd name="adj" fmla="val 116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a:p>
            <a:pPr algn="ctr"/>
            <a:endParaRPr lang="en-GB" sz="1200">
              <a:solidFill>
                <a:schemeClr val="tx1"/>
              </a:solidFill>
            </a:endParaRPr>
          </a:p>
          <a:p>
            <a:pPr algn="ctr"/>
            <a:endParaRPr lang="en-GB" sz="1200">
              <a:solidFill>
                <a:schemeClr val="tx1"/>
              </a:solidFill>
            </a:endParaRPr>
          </a:p>
        </p:txBody>
      </p:sp>
      <p:sp>
        <p:nvSpPr>
          <p:cNvPr id="39" name="TextBox 38">
            <a:extLst>
              <a:ext uri="{FF2B5EF4-FFF2-40B4-BE49-F238E27FC236}">
                <a16:creationId xmlns:a16="http://schemas.microsoft.com/office/drawing/2014/main" id="{A298AD91-6E25-5340-952E-C67CDC77ECF6}"/>
              </a:ext>
            </a:extLst>
          </p:cNvPr>
          <p:cNvSpPr txBox="1"/>
          <p:nvPr/>
        </p:nvSpPr>
        <p:spPr>
          <a:xfrm>
            <a:off x="2262831" y="1603588"/>
            <a:ext cx="571645" cy="249081"/>
          </a:xfrm>
          <a:prstGeom prst="rect">
            <a:avLst/>
          </a:prstGeom>
          <a:noFill/>
        </p:spPr>
        <p:txBody>
          <a:bodyPr wrap="square" lIns="0" tIns="0" rIns="0" bIns="0" rtlCol="0">
            <a:noAutofit/>
          </a:bodyPr>
          <a:lstStyle/>
          <a:p>
            <a:r>
              <a:rPr lang="en-GB" sz="1100" b="1"/>
              <a:t> </a:t>
            </a:r>
            <a:endParaRPr lang="en-GB" sz="1100"/>
          </a:p>
        </p:txBody>
      </p:sp>
      <p:sp>
        <p:nvSpPr>
          <p:cNvPr id="41" name="TextBox 40">
            <a:extLst>
              <a:ext uri="{FF2B5EF4-FFF2-40B4-BE49-F238E27FC236}">
                <a16:creationId xmlns:a16="http://schemas.microsoft.com/office/drawing/2014/main" id="{4A6E1081-ACEF-452D-2CBF-B6421B255425}"/>
              </a:ext>
            </a:extLst>
          </p:cNvPr>
          <p:cNvSpPr txBox="1"/>
          <p:nvPr/>
        </p:nvSpPr>
        <p:spPr>
          <a:xfrm>
            <a:off x="1176623" y="722371"/>
            <a:ext cx="4487706" cy="535377"/>
          </a:xfrm>
          <a:prstGeom prst="rect">
            <a:avLst/>
          </a:prstGeom>
          <a:noFill/>
        </p:spPr>
        <p:txBody>
          <a:bodyPr wrap="square" lIns="0" tIns="0" rIns="0" bIns="0" rtlCol="0">
            <a:noAutofit/>
          </a:bodyPr>
          <a:lstStyle/>
          <a:p>
            <a:pPr algn="ctr">
              <a:spcAft>
                <a:spcPts val="1134"/>
              </a:spcAft>
            </a:pPr>
            <a:r>
              <a:rPr lang="en-GB" sz="1400"/>
              <a:t>Over a third of crime in Essex is categorised as Violent Crime, which is </a:t>
            </a:r>
            <a:r>
              <a:rPr lang="en-GB" sz="1400" b="1"/>
              <a:t>down 7.8% </a:t>
            </a:r>
            <a:r>
              <a:rPr lang="en-GB" sz="1400"/>
              <a:t>compared to the same period last year. </a:t>
            </a:r>
            <a:endParaRPr lang="en-GB" sz="1600"/>
          </a:p>
        </p:txBody>
      </p:sp>
      <p:sp>
        <p:nvSpPr>
          <p:cNvPr id="49" name="TextBox 48">
            <a:extLst>
              <a:ext uri="{FF2B5EF4-FFF2-40B4-BE49-F238E27FC236}">
                <a16:creationId xmlns:a16="http://schemas.microsoft.com/office/drawing/2014/main" id="{378D0635-9AF0-B642-9075-AD40C25DA90C}"/>
              </a:ext>
            </a:extLst>
          </p:cNvPr>
          <p:cNvSpPr txBox="1"/>
          <p:nvPr/>
        </p:nvSpPr>
        <p:spPr>
          <a:xfrm>
            <a:off x="6404136" y="757113"/>
            <a:ext cx="5558765" cy="846475"/>
          </a:xfrm>
          <a:prstGeom prst="rect">
            <a:avLst/>
          </a:prstGeom>
          <a:noFill/>
        </p:spPr>
        <p:txBody>
          <a:bodyPr wrap="square" lIns="0" tIns="0" rIns="0" bIns="0" rtlCol="0">
            <a:noAutofit/>
          </a:bodyPr>
          <a:lstStyle/>
          <a:p>
            <a:pPr algn="ctr">
              <a:spcAft>
                <a:spcPts val="1134"/>
              </a:spcAft>
            </a:pPr>
            <a:r>
              <a:rPr lang="en-GB" sz="1400"/>
              <a:t>Unemployment rates have fallen to pre-coronavirus pandemic levels, following a rise during the pandemic. </a:t>
            </a:r>
            <a:endParaRPr lang="en-GB" sz="1400" b="1" i="0">
              <a:solidFill>
                <a:srgbClr val="222222"/>
              </a:solidFill>
              <a:effectLst/>
            </a:endParaRPr>
          </a:p>
        </p:txBody>
      </p:sp>
      <p:graphicFrame>
        <p:nvGraphicFramePr>
          <p:cNvPr id="52" name="Chart 51">
            <a:extLst>
              <a:ext uri="{FF2B5EF4-FFF2-40B4-BE49-F238E27FC236}">
                <a16:creationId xmlns:a16="http://schemas.microsoft.com/office/drawing/2014/main" id="{23F07D44-F855-0447-3E01-EBEB69C17D36}"/>
              </a:ext>
            </a:extLst>
          </p:cNvPr>
          <p:cNvGraphicFramePr/>
          <p:nvPr>
            <p:extLst>
              <p:ext uri="{D42A27DB-BD31-4B8C-83A1-F6EECF244321}">
                <p14:modId xmlns:p14="http://schemas.microsoft.com/office/powerpoint/2010/main" val="2121742888"/>
              </p:ext>
            </p:extLst>
          </p:nvPr>
        </p:nvGraphicFramePr>
        <p:xfrm>
          <a:off x="-1361014" y="2848070"/>
          <a:ext cx="4133308" cy="3664090"/>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50">
            <a:extLst>
              <a:ext uri="{FF2B5EF4-FFF2-40B4-BE49-F238E27FC236}">
                <a16:creationId xmlns:a16="http://schemas.microsoft.com/office/drawing/2014/main" id="{FD64EA37-1723-F553-E78C-36D8FF5310D1}"/>
              </a:ext>
            </a:extLst>
          </p:cNvPr>
          <p:cNvSpPr txBox="1"/>
          <p:nvPr/>
        </p:nvSpPr>
        <p:spPr>
          <a:xfrm>
            <a:off x="1630085" y="5025228"/>
            <a:ext cx="958263" cy="619373"/>
          </a:xfrm>
          <a:prstGeom prst="rect">
            <a:avLst/>
          </a:prstGeom>
          <a:noFill/>
        </p:spPr>
        <p:txBody>
          <a:bodyPr wrap="square" lIns="0" tIns="0" rIns="0" bIns="0" rtlCol="0">
            <a:noAutofit/>
          </a:bodyPr>
          <a:lstStyle/>
          <a:p>
            <a:pPr algn="ctr">
              <a:spcAft>
                <a:spcPts val="1134"/>
              </a:spcAft>
            </a:pPr>
            <a:r>
              <a:rPr lang="en-GB" b="1"/>
              <a:t>61.4%</a:t>
            </a:r>
          </a:p>
        </p:txBody>
      </p:sp>
      <p:sp>
        <p:nvSpPr>
          <p:cNvPr id="54" name="TextBox 53">
            <a:extLst>
              <a:ext uri="{FF2B5EF4-FFF2-40B4-BE49-F238E27FC236}">
                <a16:creationId xmlns:a16="http://schemas.microsoft.com/office/drawing/2014/main" id="{EA2CCC4F-1052-7D74-3D3B-72F6474840EB}"/>
              </a:ext>
            </a:extLst>
          </p:cNvPr>
          <p:cNvSpPr txBox="1"/>
          <p:nvPr/>
        </p:nvSpPr>
        <p:spPr>
          <a:xfrm>
            <a:off x="1007368" y="5937896"/>
            <a:ext cx="2214417" cy="1420774"/>
          </a:xfrm>
          <a:prstGeom prst="rect">
            <a:avLst/>
          </a:prstGeom>
          <a:noFill/>
        </p:spPr>
        <p:txBody>
          <a:bodyPr wrap="square" lIns="0" tIns="0" rIns="0" bIns="0" rtlCol="0">
            <a:noAutofit/>
          </a:bodyPr>
          <a:lstStyle/>
          <a:p>
            <a:pPr algn="ctr">
              <a:spcAft>
                <a:spcPts val="1134"/>
              </a:spcAft>
            </a:pPr>
            <a:r>
              <a:rPr lang="en-GB" sz="1200" i="0">
                <a:solidFill>
                  <a:srgbClr val="222222"/>
                </a:solidFill>
                <a:effectLst/>
              </a:rPr>
              <a:t>In September 2023, around 6 in 10 adults in Great Britain said they tend to be satisfied with the police in th</a:t>
            </a:r>
            <a:r>
              <a:rPr lang="en-GB" sz="1200">
                <a:solidFill>
                  <a:srgbClr val="222222"/>
                </a:solidFill>
              </a:rPr>
              <a:t>e UK. </a:t>
            </a:r>
            <a:endParaRPr lang="en-GB" sz="1500"/>
          </a:p>
        </p:txBody>
      </p:sp>
      <p:sp>
        <p:nvSpPr>
          <p:cNvPr id="58" name="Rectangle: Rounded Corners 57">
            <a:extLst>
              <a:ext uri="{FF2B5EF4-FFF2-40B4-BE49-F238E27FC236}">
                <a16:creationId xmlns:a16="http://schemas.microsoft.com/office/drawing/2014/main" id="{663A4C32-6F5F-5E83-BA49-B157639B4F51}"/>
              </a:ext>
            </a:extLst>
          </p:cNvPr>
          <p:cNvSpPr/>
          <p:nvPr/>
        </p:nvSpPr>
        <p:spPr>
          <a:xfrm>
            <a:off x="1006778" y="1278052"/>
            <a:ext cx="4653562" cy="3140036"/>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Chart 56">
            <a:extLst>
              <a:ext uri="{FF2B5EF4-FFF2-40B4-BE49-F238E27FC236}">
                <a16:creationId xmlns:a16="http://schemas.microsoft.com/office/drawing/2014/main" id="{DAFE2407-87B6-49D3-ACA7-1D48149F71C2}"/>
              </a:ext>
            </a:extLst>
          </p:cNvPr>
          <p:cNvGraphicFramePr>
            <a:graphicFrameLocks/>
          </p:cNvGraphicFramePr>
          <p:nvPr>
            <p:extLst>
              <p:ext uri="{D42A27DB-BD31-4B8C-83A1-F6EECF244321}">
                <p14:modId xmlns:p14="http://schemas.microsoft.com/office/powerpoint/2010/main" val="4021440444"/>
              </p:ext>
            </p:extLst>
          </p:nvPr>
        </p:nvGraphicFramePr>
        <p:xfrm>
          <a:off x="947567" y="1298557"/>
          <a:ext cx="4771985" cy="33191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a:extLst>
              <a:ext uri="{FF2B5EF4-FFF2-40B4-BE49-F238E27FC236}">
                <a16:creationId xmlns:a16="http://schemas.microsoft.com/office/drawing/2014/main" id="{8F19A457-8570-BF63-6BAC-5D99126F2CEF}"/>
              </a:ext>
            </a:extLst>
          </p:cNvPr>
          <p:cNvGraphicFramePr/>
          <p:nvPr>
            <p:extLst>
              <p:ext uri="{D42A27DB-BD31-4B8C-83A1-F6EECF244321}">
                <p14:modId xmlns:p14="http://schemas.microsoft.com/office/powerpoint/2010/main" val="1143716286"/>
              </p:ext>
            </p:extLst>
          </p:nvPr>
        </p:nvGraphicFramePr>
        <p:xfrm>
          <a:off x="6372311" y="3784680"/>
          <a:ext cx="3845396" cy="2929157"/>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2">
            <a:extLst>
              <a:ext uri="{FF2B5EF4-FFF2-40B4-BE49-F238E27FC236}">
                <a16:creationId xmlns:a16="http://schemas.microsoft.com/office/drawing/2014/main" id="{D1024CCA-3BE3-3F99-EF76-B551783C6AFE}"/>
              </a:ext>
            </a:extLst>
          </p:cNvPr>
          <p:cNvSpPr txBox="1"/>
          <p:nvPr/>
        </p:nvSpPr>
        <p:spPr>
          <a:xfrm>
            <a:off x="3554370" y="4788266"/>
            <a:ext cx="2214417" cy="1495346"/>
          </a:xfrm>
          <a:prstGeom prst="roundRect">
            <a:avLst>
              <a:gd name="adj" fmla="val 4148"/>
            </a:avLst>
          </a:prstGeom>
          <a:solidFill>
            <a:schemeClr val="bg1"/>
          </a:solidFill>
        </p:spPr>
        <p:txBody>
          <a:bodyPr wrap="square" lIns="0" tIns="0" rIns="0" bIns="0" rtlCol="0">
            <a:noAutofit/>
          </a:bodyPr>
          <a:lstStyle/>
          <a:p>
            <a:pPr algn="ctr">
              <a:spcAft>
                <a:spcPts val="1134"/>
              </a:spcAft>
            </a:pPr>
            <a:r>
              <a:rPr lang="en-GB" sz="1200" b="1" i="0">
                <a:solidFill>
                  <a:srgbClr val="222222"/>
                </a:solidFill>
                <a:effectLst/>
              </a:rPr>
              <a:t>Crime and fear of crime is a contributing factor to people’s satisfaction with place, and with their own wellbeing</a:t>
            </a:r>
            <a:r>
              <a:rPr lang="en-GB" sz="1400" b="1" i="0">
                <a:solidFill>
                  <a:srgbClr val="222222"/>
                </a:solidFill>
                <a:effectLst/>
              </a:rPr>
              <a:t>.  </a:t>
            </a:r>
          </a:p>
          <a:p>
            <a:pPr algn="ctr">
              <a:spcAft>
                <a:spcPts val="1134"/>
              </a:spcAft>
            </a:pPr>
            <a:r>
              <a:rPr lang="en-GB" sz="1200">
                <a:solidFill>
                  <a:srgbClr val="222222"/>
                </a:solidFill>
              </a:rPr>
              <a:t>Economic factors could have a negative impact on crime</a:t>
            </a:r>
            <a:endParaRPr lang="en-GB" sz="1200">
              <a:solidFill>
                <a:srgbClr val="222222"/>
              </a:solidFill>
              <a:effectLst/>
            </a:endParaRPr>
          </a:p>
          <a:p>
            <a:pPr algn="ctr">
              <a:spcAft>
                <a:spcPts val="1134"/>
              </a:spcAft>
            </a:pPr>
            <a:endParaRPr lang="en-GB" sz="1500"/>
          </a:p>
        </p:txBody>
      </p:sp>
      <p:sp>
        <p:nvSpPr>
          <p:cNvPr id="6" name="Rectangle: Rounded Corners 5">
            <a:extLst>
              <a:ext uri="{FF2B5EF4-FFF2-40B4-BE49-F238E27FC236}">
                <a16:creationId xmlns:a16="http://schemas.microsoft.com/office/drawing/2014/main" id="{903D5DE1-E375-491B-4470-57E13A9707F1}"/>
              </a:ext>
            </a:extLst>
          </p:cNvPr>
          <p:cNvSpPr/>
          <p:nvPr/>
        </p:nvSpPr>
        <p:spPr>
          <a:xfrm>
            <a:off x="6384831" y="1329116"/>
            <a:ext cx="4031428" cy="2483848"/>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a:extLst>
              <a:ext uri="{FF2B5EF4-FFF2-40B4-BE49-F238E27FC236}">
                <a16:creationId xmlns:a16="http://schemas.microsoft.com/office/drawing/2014/main" id="{C7297C5B-C6EE-3F95-83D2-12F7EB33D556}"/>
              </a:ext>
            </a:extLst>
          </p:cNvPr>
          <p:cNvGraphicFramePr/>
          <p:nvPr>
            <p:extLst>
              <p:ext uri="{D42A27DB-BD31-4B8C-83A1-F6EECF244321}">
                <p14:modId xmlns:p14="http://schemas.microsoft.com/office/powerpoint/2010/main" val="3673679588"/>
              </p:ext>
            </p:extLst>
          </p:nvPr>
        </p:nvGraphicFramePr>
        <p:xfrm>
          <a:off x="6385095" y="1358978"/>
          <a:ext cx="3845396" cy="2424124"/>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a:extLst>
              <a:ext uri="{FF2B5EF4-FFF2-40B4-BE49-F238E27FC236}">
                <a16:creationId xmlns:a16="http://schemas.microsoft.com/office/drawing/2014/main" id="{F32F2A02-F409-91AB-A3F8-15C0A0DE83E7}"/>
              </a:ext>
            </a:extLst>
          </p:cNvPr>
          <p:cNvSpPr txBox="1"/>
          <p:nvPr/>
        </p:nvSpPr>
        <p:spPr>
          <a:xfrm>
            <a:off x="10628407" y="3937791"/>
            <a:ext cx="1274897" cy="3138519"/>
          </a:xfrm>
          <a:prstGeom prst="rect">
            <a:avLst/>
          </a:prstGeom>
          <a:noFill/>
        </p:spPr>
        <p:txBody>
          <a:bodyPr wrap="square" lIns="0" tIns="0" rIns="0" bIns="0" rtlCol="0">
            <a:noAutofit/>
          </a:bodyPr>
          <a:lstStyle/>
          <a:p>
            <a:pPr>
              <a:spcAft>
                <a:spcPts val="1134"/>
              </a:spcAft>
            </a:pPr>
            <a:r>
              <a:rPr lang="en-GB" sz="1200">
                <a:solidFill>
                  <a:schemeClr val="tx1"/>
                </a:solidFill>
              </a:rPr>
              <a:t>Essex continues to perform strongly in employment performance compared with the national picture. High employment rates will contribute to reduced demand and enhance council tax yield. However, the impact of the cost of living will still impact in-work families</a:t>
            </a:r>
          </a:p>
          <a:p>
            <a:pPr algn="l">
              <a:spcAft>
                <a:spcPts val="1134"/>
              </a:spcAft>
            </a:pPr>
            <a:endParaRPr lang="en-GB" sz="1500"/>
          </a:p>
        </p:txBody>
      </p:sp>
      <p:sp>
        <p:nvSpPr>
          <p:cNvPr id="8" name="Rectangle: Rounded Corners 7">
            <a:extLst>
              <a:ext uri="{FF2B5EF4-FFF2-40B4-BE49-F238E27FC236}">
                <a16:creationId xmlns:a16="http://schemas.microsoft.com/office/drawing/2014/main" id="{D6AD636E-E7D7-E048-275B-A95C87D39D7E}"/>
              </a:ext>
            </a:extLst>
          </p:cNvPr>
          <p:cNvSpPr/>
          <p:nvPr/>
        </p:nvSpPr>
        <p:spPr>
          <a:xfrm>
            <a:off x="10466821" y="1311294"/>
            <a:ext cx="1553755" cy="2483848"/>
          </a:xfrm>
          <a:prstGeom prst="roundRect">
            <a:avLst>
              <a:gd name="adj" fmla="val 116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a:p>
            <a:pPr algn="ctr"/>
            <a:endParaRPr lang="en-GB" sz="1200">
              <a:solidFill>
                <a:schemeClr val="tx1"/>
              </a:solidFill>
            </a:endParaRPr>
          </a:p>
          <a:p>
            <a:pPr algn="ctr"/>
            <a:endParaRPr lang="en-GB" sz="1200">
              <a:solidFill>
                <a:schemeClr val="tx1"/>
              </a:solidFill>
            </a:endParaRPr>
          </a:p>
        </p:txBody>
      </p:sp>
      <p:sp>
        <p:nvSpPr>
          <p:cNvPr id="11" name="TextBox 10">
            <a:extLst>
              <a:ext uri="{FF2B5EF4-FFF2-40B4-BE49-F238E27FC236}">
                <a16:creationId xmlns:a16="http://schemas.microsoft.com/office/drawing/2014/main" id="{FE7CF2CD-5220-A6F0-350C-FF1F2FB10C82}"/>
              </a:ext>
            </a:extLst>
          </p:cNvPr>
          <p:cNvSpPr txBox="1"/>
          <p:nvPr/>
        </p:nvSpPr>
        <p:spPr>
          <a:xfrm>
            <a:off x="10600006" y="1362554"/>
            <a:ext cx="1303298" cy="507101"/>
          </a:xfrm>
          <a:prstGeom prst="rect">
            <a:avLst/>
          </a:prstGeom>
          <a:noFill/>
        </p:spPr>
        <p:txBody>
          <a:bodyPr wrap="square" lIns="0" tIns="0" rIns="0" bIns="0" rtlCol="0">
            <a:noAutofit/>
          </a:bodyPr>
          <a:lstStyle/>
          <a:p>
            <a:pPr algn="ctr">
              <a:spcAft>
                <a:spcPts val="600"/>
              </a:spcAft>
            </a:pPr>
            <a:r>
              <a:rPr lang="en-GB" sz="1100" b="1"/>
              <a:t>Breakdown: </a:t>
            </a:r>
          </a:p>
          <a:p>
            <a:pPr algn="ctr">
              <a:spcAft>
                <a:spcPts val="600"/>
              </a:spcAft>
            </a:pPr>
            <a:r>
              <a:rPr lang="en-GB" sz="1100"/>
              <a:t>Number  of people unemployed by Age Group:</a:t>
            </a:r>
          </a:p>
          <a:p>
            <a:pPr algn="ctr">
              <a:spcAft>
                <a:spcPts val="600"/>
              </a:spcAft>
            </a:pPr>
            <a:endParaRPr lang="en-GB" sz="1100"/>
          </a:p>
        </p:txBody>
      </p:sp>
      <p:sp>
        <p:nvSpPr>
          <p:cNvPr id="15" name="TextBox 14">
            <a:extLst>
              <a:ext uri="{FF2B5EF4-FFF2-40B4-BE49-F238E27FC236}">
                <a16:creationId xmlns:a16="http://schemas.microsoft.com/office/drawing/2014/main" id="{31A98F7D-AD78-4117-5CB4-4167B55B291B}"/>
              </a:ext>
            </a:extLst>
          </p:cNvPr>
          <p:cNvSpPr txBox="1"/>
          <p:nvPr/>
        </p:nvSpPr>
        <p:spPr>
          <a:xfrm>
            <a:off x="10628406" y="2224650"/>
            <a:ext cx="1274897" cy="507101"/>
          </a:xfrm>
          <a:prstGeom prst="rect">
            <a:avLst/>
          </a:prstGeom>
          <a:noFill/>
        </p:spPr>
        <p:txBody>
          <a:bodyPr wrap="square" lIns="0" tIns="0" rIns="0" bIns="0" rtlCol="0">
            <a:noAutofit/>
          </a:bodyPr>
          <a:lstStyle/>
          <a:p>
            <a:pPr algn="ctr"/>
            <a:r>
              <a:rPr lang="en-GB" sz="1400" b="1">
                <a:solidFill>
                  <a:schemeClr val="accent2"/>
                </a:solidFill>
              </a:rPr>
              <a:t>4.7K </a:t>
            </a:r>
          </a:p>
          <a:p>
            <a:pPr algn="ctr"/>
            <a:r>
              <a:rPr lang="en-GB" sz="1050" i="1"/>
              <a:t>aged between 16-24</a:t>
            </a:r>
          </a:p>
          <a:p>
            <a:pPr algn="ctr"/>
            <a:endParaRPr lang="en-GB" sz="1400" b="1" i="1">
              <a:solidFill>
                <a:schemeClr val="accent2"/>
              </a:solidFill>
            </a:endParaRPr>
          </a:p>
          <a:p>
            <a:pPr algn="ctr"/>
            <a:r>
              <a:rPr lang="en-GB" sz="1400" b="1">
                <a:solidFill>
                  <a:schemeClr val="accent2"/>
                </a:solidFill>
              </a:rPr>
              <a:t>15.3K </a:t>
            </a:r>
          </a:p>
          <a:p>
            <a:pPr algn="ctr"/>
            <a:r>
              <a:rPr lang="en-GB" sz="1050" i="1"/>
              <a:t>aged between 25-49</a:t>
            </a:r>
          </a:p>
          <a:p>
            <a:pPr algn="ctr"/>
            <a:endParaRPr lang="en-GB" sz="1100" i="1"/>
          </a:p>
          <a:p>
            <a:pPr algn="ctr"/>
            <a:r>
              <a:rPr lang="en-GB" sz="1400" b="1">
                <a:solidFill>
                  <a:schemeClr val="accent2"/>
                </a:solidFill>
              </a:rPr>
              <a:t>5.9K </a:t>
            </a:r>
          </a:p>
          <a:p>
            <a:pPr algn="ctr"/>
            <a:r>
              <a:rPr lang="en-GB" sz="1050" i="1"/>
              <a:t>aged 50+</a:t>
            </a:r>
          </a:p>
        </p:txBody>
      </p:sp>
    </p:spTree>
    <p:extLst>
      <p:ext uri="{BB962C8B-B14F-4D97-AF65-F5344CB8AC3E}">
        <p14:creationId xmlns:p14="http://schemas.microsoft.com/office/powerpoint/2010/main" val="408306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8F09C551-1E4F-7E39-6F17-F85973BF2C80}"/>
              </a:ext>
            </a:extLst>
          </p:cNvPr>
          <p:cNvSpPr/>
          <p:nvPr/>
        </p:nvSpPr>
        <p:spPr>
          <a:xfrm>
            <a:off x="6096000" y="5182986"/>
            <a:ext cx="5868986" cy="45719"/>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34B67699-2994-F546-EDC1-1E3154E6140C}"/>
              </a:ext>
            </a:extLst>
          </p:cNvPr>
          <p:cNvSpPr/>
          <p:nvPr/>
        </p:nvSpPr>
        <p:spPr>
          <a:xfrm>
            <a:off x="974046" y="92350"/>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A56E589-D1C1-482A-EB3F-D2BE39CCB48F}"/>
              </a:ext>
            </a:extLst>
          </p:cNvPr>
          <p:cNvPicPr>
            <a:picLocks noChangeAspect="1"/>
          </p:cNvPicPr>
          <p:nvPr/>
        </p:nvPicPr>
        <p:blipFill>
          <a:blip r:embed="rId3"/>
          <a:stretch>
            <a:fillRect/>
          </a:stretch>
        </p:blipFill>
        <p:spPr>
          <a:xfrm>
            <a:off x="0" y="0"/>
            <a:ext cx="749808" cy="6858000"/>
          </a:xfrm>
          <a:prstGeom prst="rect">
            <a:avLst/>
          </a:prstGeom>
        </p:spPr>
      </p:pic>
      <p:sp>
        <p:nvSpPr>
          <p:cNvPr id="6" name="Rectangle: Rounded Corners 5">
            <a:extLst>
              <a:ext uri="{FF2B5EF4-FFF2-40B4-BE49-F238E27FC236}">
                <a16:creationId xmlns:a16="http://schemas.microsoft.com/office/drawing/2014/main" id="{28D5C86E-3107-3519-F559-9888CFC249B2}"/>
              </a:ext>
            </a:extLst>
          </p:cNvPr>
          <p:cNvSpPr/>
          <p:nvPr/>
        </p:nvSpPr>
        <p:spPr>
          <a:xfrm rot="16200000">
            <a:off x="5763482" y="466653"/>
            <a:ext cx="6472385" cy="6158296"/>
          </a:xfrm>
          <a:prstGeom prst="roundRect">
            <a:avLst>
              <a:gd name="adj" fmla="val 305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1085B98-EA0C-528C-29F3-8E9052B54BAC}"/>
              </a:ext>
            </a:extLst>
          </p:cNvPr>
          <p:cNvSpPr txBox="1"/>
          <p:nvPr/>
        </p:nvSpPr>
        <p:spPr>
          <a:xfrm>
            <a:off x="860237" y="1269252"/>
            <a:ext cx="4309317" cy="1908793"/>
          </a:xfrm>
          <a:prstGeom prst="rect">
            <a:avLst/>
          </a:prstGeom>
          <a:noFill/>
        </p:spPr>
        <p:txBody>
          <a:bodyPr wrap="square" lIns="0" tIns="0" rIns="0" bIns="0" rtlCol="0">
            <a:noAutofit/>
          </a:bodyPr>
          <a:lstStyle/>
          <a:p>
            <a:pPr algn="l">
              <a:spcAft>
                <a:spcPts val="600"/>
              </a:spcAft>
            </a:pPr>
            <a:r>
              <a:rPr lang="en-GB" sz="1400" b="1"/>
              <a:t>ECC Strategic Risk (SRR0092): </a:t>
            </a:r>
            <a:r>
              <a:rPr lang="en-GB" sz="1400" b="1">
                <a:solidFill>
                  <a:schemeClr val="accent3">
                    <a:lumMod val="75000"/>
                  </a:schemeClr>
                </a:solidFill>
              </a:rPr>
              <a:t>Inflation </a:t>
            </a:r>
          </a:p>
          <a:p>
            <a:r>
              <a:rPr lang="en-GB" sz="1050">
                <a:effectLst/>
                <a:ea typeface="Calibri" panose="020F0502020204030204" pitchFamily="34" charset="0"/>
              </a:rPr>
              <a:t>Inflation has reduced since its peak in October 2022 at 11.1%, now currently at 4.6% for November (against the Bank of England’s target of 2%).</a:t>
            </a:r>
          </a:p>
          <a:p>
            <a:r>
              <a:rPr lang="en-GB" sz="1050">
                <a:effectLst/>
                <a:ea typeface="Calibri" panose="020F0502020204030204" pitchFamily="34" charset="0"/>
              </a:rPr>
              <a:t>High inflation rates drive increasing costs for ECC and have increased pressure on ECC capital and revenue budgets and creates considerable risk around future demand pressures.</a:t>
            </a:r>
          </a:p>
          <a:p>
            <a:r>
              <a:rPr lang="en-GB" sz="1050">
                <a:effectLst/>
                <a:ea typeface="Calibri" panose="020F0502020204030204" pitchFamily="34" charset="0"/>
              </a:rPr>
              <a:t>The Bank of England raised interest rates on fourteen consecutive occasions, with the base rate remaining at 5.25% since August, driving up the cost of borrowing.</a:t>
            </a:r>
          </a:p>
          <a:p>
            <a:r>
              <a:rPr lang="en-GB" sz="1050"/>
              <a:t>We continue to </a:t>
            </a:r>
            <a:r>
              <a:rPr lang="en-GB" sz="1050" u="none" strike="noStrike" baseline="0"/>
              <a:t>monitor inflation pressures monthly; regular updates and potential impacts are reported to CLT and PLT.</a:t>
            </a:r>
          </a:p>
        </p:txBody>
      </p:sp>
      <p:sp>
        <p:nvSpPr>
          <p:cNvPr id="8" name="Rectangle 7">
            <a:extLst>
              <a:ext uri="{FF2B5EF4-FFF2-40B4-BE49-F238E27FC236}">
                <a16:creationId xmlns:a16="http://schemas.microsoft.com/office/drawing/2014/main" id="{8CF1B8C7-90FC-F66F-BBCE-3D53019B6C6D}"/>
              </a:ext>
            </a:extLst>
          </p:cNvPr>
          <p:cNvSpPr/>
          <p:nvPr/>
        </p:nvSpPr>
        <p:spPr>
          <a:xfrm>
            <a:off x="1451117" y="318762"/>
            <a:ext cx="2391201"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EF2A2AE-F605-02CD-20F9-85C6705577D2}"/>
              </a:ext>
            </a:extLst>
          </p:cNvPr>
          <p:cNvSpPr/>
          <p:nvPr/>
        </p:nvSpPr>
        <p:spPr>
          <a:xfrm>
            <a:off x="6959948" y="229643"/>
            <a:ext cx="3326309" cy="503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6B7D058-A557-6EBC-47B1-E25D26274E97}"/>
              </a:ext>
            </a:extLst>
          </p:cNvPr>
          <p:cNvSpPr/>
          <p:nvPr/>
        </p:nvSpPr>
        <p:spPr>
          <a:xfrm>
            <a:off x="6128392" y="21830"/>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7CE4689-73DB-8D9A-8F14-73FCE176707F}"/>
              </a:ext>
            </a:extLst>
          </p:cNvPr>
          <p:cNvSpPr txBox="1"/>
          <p:nvPr/>
        </p:nvSpPr>
        <p:spPr>
          <a:xfrm>
            <a:off x="7179179" y="311493"/>
            <a:ext cx="3443596" cy="399416"/>
          </a:xfrm>
          <a:prstGeom prst="rect">
            <a:avLst/>
          </a:prstGeom>
          <a:noFill/>
        </p:spPr>
        <p:txBody>
          <a:bodyPr wrap="square" lIns="0" tIns="0" rIns="0" bIns="0" rtlCol="0">
            <a:noAutofit/>
          </a:bodyPr>
          <a:lstStyle/>
          <a:p>
            <a:pPr algn="l">
              <a:spcAft>
                <a:spcPts val="1134"/>
              </a:spcAft>
            </a:pPr>
            <a:r>
              <a:rPr lang="en-GB" b="1">
                <a:solidFill>
                  <a:schemeClr val="bg1"/>
                </a:solidFill>
              </a:rPr>
              <a:t>Rent &amp; Mortgage risk in Essex</a:t>
            </a:r>
          </a:p>
        </p:txBody>
      </p:sp>
      <p:sp>
        <p:nvSpPr>
          <p:cNvPr id="12" name="TextBox 11">
            <a:extLst>
              <a:ext uri="{FF2B5EF4-FFF2-40B4-BE49-F238E27FC236}">
                <a16:creationId xmlns:a16="http://schemas.microsoft.com/office/drawing/2014/main" id="{16DC1A6B-C058-708F-FEA2-15985FC4DB08}"/>
              </a:ext>
            </a:extLst>
          </p:cNvPr>
          <p:cNvSpPr txBox="1"/>
          <p:nvPr/>
        </p:nvSpPr>
        <p:spPr>
          <a:xfrm>
            <a:off x="6128392" y="5455831"/>
            <a:ext cx="5868986" cy="1039542"/>
          </a:xfrm>
          <a:prstGeom prst="rect">
            <a:avLst/>
          </a:prstGeom>
          <a:noFill/>
        </p:spPr>
        <p:txBody>
          <a:bodyPr wrap="square" lIns="0" tIns="0" rIns="0" bIns="0" rtlCol="0">
            <a:noAutofit/>
          </a:bodyPr>
          <a:lstStyle/>
          <a:p>
            <a:pPr marL="171450" indent="-171450">
              <a:spcAft>
                <a:spcPts val="200"/>
              </a:spcAft>
              <a:buFont typeface="Arial" panose="020B0604020202020204" pitchFamily="34" charset="0"/>
              <a:buChar char="•"/>
            </a:pPr>
            <a:r>
              <a:rPr lang="en-GB" sz="1200">
                <a:effectLst/>
                <a:ea typeface="Calibri" panose="020F0502020204030204" pitchFamily="34" charset="0"/>
                <a:cs typeface="Times New Roman" panose="02020603050405020304" pitchFamily="18" charset="0"/>
              </a:rPr>
              <a:t>The average UK house price was £291,000 in September 2023.</a:t>
            </a:r>
            <a:endParaRPr lang="en-GB" sz="1200">
              <a:solidFill>
                <a:srgbClr val="202124"/>
              </a:solidFill>
            </a:endParaRPr>
          </a:p>
          <a:p>
            <a:pPr marL="171450" indent="-171450">
              <a:spcAft>
                <a:spcPts val="200"/>
              </a:spcAft>
              <a:buFont typeface="Arial" panose="020B0604020202020204" pitchFamily="34" charset="0"/>
              <a:buChar char="•"/>
            </a:pPr>
            <a:r>
              <a:rPr lang="en-GB" sz="1200">
                <a:effectLst/>
                <a:ea typeface="Calibri" panose="020F0502020204030204" pitchFamily="34" charset="0"/>
                <a:cs typeface="Times New Roman" panose="02020603050405020304" pitchFamily="18" charset="0"/>
              </a:rPr>
              <a:t>Around </a:t>
            </a:r>
            <a:r>
              <a:rPr lang="en-GB" sz="1200">
                <a:ea typeface="Calibri" panose="020F0502020204030204" pitchFamily="34" charset="0"/>
                <a:cs typeface="Times New Roman" panose="02020603050405020304" pitchFamily="18" charset="0"/>
              </a:rPr>
              <a:t>35</a:t>
            </a:r>
            <a:r>
              <a:rPr lang="en-GB" sz="1200">
                <a:effectLst/>
                <a:ea typeface="Calibri" panose="020F0502020204030204" pitchFamily="34" charset="0"/>
                <a:cs typeface="Times New Roman" panose="02020603050405020304" pitchFamily="18" charset="0"/>
              </a:rPr>
              <a:t>% of adults in Great Britain paying rent or mortgage said they were finding the payments very or somewhat difficult to afford*</a:t>
            </a:r>
          </a:p>
          <a:p>
            <a:pPr marL="171450" indent="-171450">
              <a:spcAft>
                <a:spcPts val="200"/>
              </a:spcAft>
              <a:buFont typeface="Arial" panose="020B0604020202020204" pitchFamily="34" charset="0"/>
              <a:buChar char="•"/>
            </a:pPr>
            <a:r>
              <a:rPr lang="en-GB" sz="1200">
                <a:ea typeface="Calibri" panose="020F0502020204030204" pitchFamily="34" charset="0"/>
                <a:cs typeface="Times New Roman" panose="02020603050405020304" pitchFamily="18" charset="0"/>
              </a:rPr>
              <a:t>40% said their payments had increased in the last six months*</a:t>
            </a:r>
            <a:endParaRPr lang="en-GB" sz="1200">
              <a:effectLst/>
              <a:ea typeface="Calibri" panose="020F0502020204030204" pitchFamily="34" charset="0"/>
              <a:cs typeface="Times New Roman" panose="02020603050405020304" pitchFamily="18" charset="0"/>
            </a:endParaRPr>
          </a:p>
          <a:p>
            <a:pPr marL="171450" indent="-171450">
              <a:spcAft>
                <a:spcPts val="200"/>
              </a:spcAft>
              <a:buFont typeface="Arial" panose="020B0604020202020204" pitchFamily="34" charset="0"/>
              <a:buChar char="•"/>
            </a:pPr>
            <a:r>
              <a:rPr lang="en-GB" sz="1200">
                <a:effectLst/>
                <a:ea typeface="Calibri" panose="020F0502020204030204" pitchFamily="34" charset="0"/>
                <a:cs typeface="Times New Roman" panose="02020603050405020304" pitchFamily="18" charset="0"/>
              </a:rPr>
              <a:t>The proportion of mortgage payments made by Direct Debit which failed because of insufficient funds last month was the highest since May 2023.</a:t>
            </a:r>
          </a:p>
        </p:txBody>
      </p:sp>
      <p:pic>
        <p:nvPicPr>
          <p:cNvPr id="13" name="Graphic 12" descr="House with solid fill">
            <a:extLst>
              <a:ext uri="{FF2B5EF4-FFF2-40B4-BE49-F238E27FC236}">
                <a16:creationId xmlns:a16="http://schemas.microsoft.com/office/drawing/2014/main" id="{5C652CAA-DA63-DEC5-1409-6199FF582B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9404" y="76006"/>
            <a:ext cx="774618" cy="774618"/>
          </a:xfrm>
          <a:prstGeom prst="rect">
            <a:avLst/>
          </a:prstGeom>
        </p:spPr>
      </p:pic>
      <p:graphicFrame>
        <p:nvGraphicFramePr>
          <p:cNvPr id="17" name="Chart 16">
            <a:extLst>
              <a:ext uri="{FF2B5EF4-FFF2-40B4-BE49-F238E27FC236}">
                <a16:creationId xmlns:a16="http://schemas.microsoft.com/office/drawing/2014/main" id="{2D0FD486-68B2-7B85-297C-6684FF4230C7}"/>
              </a:ext>
            </a:extLst>
          </p:cNvPr>
          <p:cNvGraphicFramePr>
            <a:graphicFrameLocks/>
          </p:cNvGraphicFramePr>
          <p:nvPr>
            <p:extLst>
              <p:ext uri="{D42A27DB-BD31-4B8C-83A1-F6EECF244321}">
                <p14:modId xmlns:p14="http://schemas.microsoft.com/office/powerpoint/2010/main" val="1027933291"/>
              </p:ext>
            </p:extLst>
          </p:nvPr>
        </p:nvGraphicFramePr>
        <p:xfrm>
          <a:off x="947250" y="3276817"/>
          <a:ext cx="4721026" cy="3383952"/>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Rounded Corners 17">
            <a:extLst>
              <a:ext uri="{FF2B5EF4-FFF2-40B4-BE49-F238E27FC236}">
                <a16:creationId xmlns:a16="http://schemas.microsoft.com/office/drawing/2014/main" id="{A6879ABB-1464-8846-C599-F69A3B6E256E}"/>
              </a:ext>
            </a:extLst>
          </p:cNvPr>
          <p:cNvSpPr/>
          <p:nvPr/>
        </p:nvSpPr>
        <p:spPr>
          <a:xfrm>
            <a:off x="871482" y="3214355"/>
            <a:ext cx="4860376" cy="3538552"/>
          </a:xfrm>
          <a:prstGeom prst="roundRect">
            <a:avLst>
              <a:gd name="adj" fmla="val 305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D9A1F4C8-20A0-71F3-3380-B6809A4FA033}"/>
              </a:ext>
            </a:extLst>
          </p:cNvPr>
          <p:cNvPicPr>
            <a:picLocks noChangeAspect="1"/>
          </p:cNvPicPr>
          <p:nvPr/>
        </p:nvPicPr>
        <p:blipFill>
          <a:blip r:embed="rId7"/>
          <a:stretch>
            <a:fillRect/>
          </a:stretch>
        </p:blipFill>
        <p:spPr>
          <a:xfrm>
            <a:off x="4192295" y="339081"/>
            <a:ext cx="926643" cy="962375"/>
          </a:xfrm>
          <a:prstGeom prst="rect">
            <a:avLst/>
          </a:prstGeom>
        </p:spPr>
      </p:pic>
      <p:sp>
        <p:nvSpPr>
          <p:cNvPr id="21" name="Rectangle 20">
            <a:extLst>
              <a:ext uri="{FF2B5EF4-FFF2-40B4-BE49-F238E27FC236}">
                <a16:creationId xmlns:a16="http://schemas.microsoft.com/office/drawing/2014/main" id="{D0A56FA5-A64F-7752-9DEF-E6764E350E7E}"/>
              </a:ext>
            </a:extLst>
          </p:cNvPr>
          <p:cNvSpPr/>
          <p:nvPr/>
        </p:nvSpPr>
        <p:spPr>
          <a:xfrm>
            <a:off x="5282900" y="1240705"/>
            <a:ext cx="552641" cy="380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9B99D0A-6807-D0B3-836F-FD345D91611D}"/>
              </a:ext>
            </a:extLst>
          </p:cNvPr>
          <p:cNvSpPr txBox="1"/>
          <p:nvPr/>
        </p:nvSpPr>
        <p:spPr>
          <a:xfrm>
            <a:off x="5169554" y="1232942"/>
            <a:ext cx="757604" cy="486861"/>
          </a:xfrm>
          <a:prstGeom prst="rect">
            <a:avLst/>
          </a:prstGeom>
          <a:noFill/>
        </p:spPr>
        <p:txBody>
          <a:bodyPr wrap="square" lIns="0" tIns="0" rIns="0" bIns="0" rtlCol="0">
            <a:noAutofit/>
          </a:bodyPr>
          <a:lstStyle/>
          <a:p>
            <a:pPr algn="ctr"/>
            <a:r>
              <a:rPr lang="en-GB" sz="1400" b="1">
                <a:solidFill>
                  <a:schemeClr val="bg1"/>
                </a:solidFill>
              </a:rPr>
              <a:t>8</a:t>
            </a:r>
          </a:p>
          <a:p>
            <a:pPr algn="ctr"/>
            <a:r>
              <a:rPr lang="en-GB" sz="1000" b="1">
                <a:solidFill>
                  <a:schemeClr val="bg1"/>
                </a:solidFill>
              </a:rPr>
              <a:t>(4, 2)</a:t>
            </a:r>
          </a:p>
        </p:txBody>
      </p:sp>
      <p:sp>
        <p:nvSpPr>
          <p:cNvPr id="23" name="Rectangle 22">
            <a:extLst>
              <a:ext uri="{FF2B5EF4-FFF2-40B4-BE49-F238E27FC236}">
                <a16:creationId xmlns:a16="http://schemas.microsoft.com/office/drawing/2014/main" id="{9A06AA0F-E5CF-4F34-E4A8-E9024742CEC1}"/>
              </a:ext>
            </a:extLst>
          </p:cNvPr>
          <p:cNvSpPr/>
          <p:nvPr/>
        </p:nvSpPr>
        <p:spPr>
          <a:xfrm>
            <a:off x="5264502" y="621789"/>
            <a:ext cx="552641" cy="380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990B4F1-CA79-D3EB-1671-E5C8DFF859E5}"/>
              </a:ext>
            </a:extLst>
          </p:cNvPr>
          <p:cNvSpPr txBox="1"/>
          <p:nvPr/>
        </p:nvSpPr>
        <p:spPr>
          <a:xfrm>
            <a:off x="5162921" y="614865"/>
            <a:ext cx="757604" cy="486861"/>
          </a:xfrm>
          <a:prstGeom prst="rect">
            <a:avLst/>
          </a:prstGeom>
          <a:noFill/>
        </p:spPr>
        <p:txBody>
          <a:bodyPr wrap="square" lIns="0" tIns="0" rIns="0" bIns="0" rtlCol="0">
            <a:noAutofit/>
          </a:bodyPr>
          <a:lstStyle/>
          <a:p>
            <a:pPr algn="ctr"/>
            <a:r>
              <a:rPr lang="en-GB" sz="1400" b="1">
                <a:solidFill>
                  <a:schemeClr val="bg1"/>
                </a:solidFill>
              </a:rPr>
              <a:t>12</a:t>
            </a:r>
          </a:p>
          <a:p>
            <a:pPr algn="ctr"/>
            <a:r>
              <a:rPr lang="en-GB" sz="1000" b="1">
                <a:solidFill>
                  <a:schemeClr val="bg1"/>
                </a:solidFill>
              </a:rPr>
              <a:t>(4, 3)</a:t>
            </a:r>
          </a:p>
        </p:txBody>
      </p:sp>
      <p:sp>
        <p:nvSpPr>
          <p:cNvPr id="24" name="TextBox 23">
            <a:extLst>
              <a:ext uri="{FF2B5EF4-FFF2-40B4-BE49-F238E27FC236}">
                <a16:creationId xmlns:a16="http://schemas.microsoft.com/office/drawing/2014/main" id="{D6E8B984-87DF-CFC4-9997-DEA6FD0A801F}"/>
              </a:ext>
            </a:extLst>
          </p:cNvPr>
          <p:cNvSpPr txBox="1"/>
          <p:nvPr/>
        </p:nvSpPr>
        <p:spPr>
          <a:xfrm>
            <a:off x="4463306" y="1331713"/>
            <a:ext cx="1035160" cy="193368"/>
          </a:xfrm>
          <a:prstGeom prst="rect">
            <a:avLst/>
          </a:prstGeom>
          <a:noFill/>
        </p:spPr>
        <p:txBody>
          <a:bodyPr wrap="square" lIns="0" tIns="0" rIns="0" bIns="0" rtlCol="0">
            <a:noAutofit/>
          </a:bodyPr>
          <a:lstStyle/>
          <a:p>
            <a:pPr algn="l">
              <a:spcAft>
                <a:spcPts val="1134"/>
              </a:spcAft>
            </a:pPr>
            <a:r>
              <a:rPr lang="en-GB" sz="1000" i="1"/>
              <a:t>Impact</a:t>
            </a:r>
          </a:p>
        </p:txBody>
      </p:sp>
      <p:sp>
        <p:nvSpPr>
          <p:cNvPr id="25" name="TextBox 24">
            <a:extLst>
              <a:ext uri="{FF2B5EF4-FFF2-40B4-BE49-F238E27FC236}">
                <a16:creationId xmlns:a16="http://schemas.microsoft.com/office/drawing/2014/main" id="{E81B8949-25D1-F8CF-0272-9DA47A8F4DFB}"/>
              </a:ext>
            </a:extLst>
          </p:cNvPr>
          <p:cNvSpPr txBox="1"/>
          <p:nvPr/>
        </p:nvSpPr>
        <p:spPr>
          <a:xfrm rot="16200000">
            <a:off x="3601215" y="547725"/>
            <a:ext cx="1035160" cy="193368"/>
          </a:xfrm>
          <a:prstGeom prst="rect">
            <a:avLst/>
          </a:prstGeom>
          <a:noFill/>
        </p:spPr>
        <p:txBody>
          <a:bodyPr wrap="square" lIns="0" tIns="0" rIns="0" bIns="0" rtlCol="0">
            <a:noAutofit/>
          </a:bodyPr>
          <a:lstStyle/>
          <a:p>
            <a:pPr algn="l">
              <a:spcAft>
                <a:spcPts val="1134"/>
              </a:spcAft>
            </a:pPr>
            <a:r>
              <a:rPr lang="en-GB" sz="1000" i="1"/>
              <a:t>Probability</a:t>
            </a:r>
          </a:p>
        </p:txBody>
      </p:sp>
      <p:sp>
        <p:nvSpPr>
          <p:cNvPr id="26" name="Flowchart: Connector 25">
            <a:extLst>
              <a:ext uri="{FF2B5EF4-FFF2-40B4-BE49-F238E27FC236}">
                <a16:creationId xmlns:a16="http://schemas.microsoft.com/office/drawing/2014/main" id="{78F24DD8-006C-6632-05C6-8E6CC7633334}"/>
              </a:ext>
            </a:extLst>
          </p:cNvPr>
          <p:cNvSpPr/>
          <p:nvPr/>
        </p:nvSpPr>
        <p:spPr>
          <a:xfrm>
            <a:off x="4707735" y="395271"/>
            <a:ext cx="136522" cy="1360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ADB541C-F4D0-D317-61D4-E545BB7F294E}"/>
              </a:ext>
            </a:extLst>
          </p:cNvPr>
          <p:cNvSpPr txBox="1"/>
          <p:nvPr/>
        </p:nvSpPr>
        <p:spPr>
          <a:xfrm>
            <a:off x="2049912" y="390514"/>
            <a:ext cx="2328695" cy="399416"/>
          </a:xfrm>
          <a:prstGeom prst="rect">
            <a:avLst/>
          </a:prstGeom>
          <a:noFill/>
        </p:spPr>
        <p:txBody>
          <a:bodyPr wrap="square" lIns="0" tIns="0" rIns="0" bIns="0" rtlCol="0">
            <a:noAutofit/>
          </a:bodyPr>
          <a:lstStyle/>
          <a:p>
            <a:pPr algn="l">
              <a:spcAft>
                <a:spcPts val="1134"/>
              </a:spcAft>
            </a:pPr>
            <a:r>
              <a:rPr lang="en-GB" sz="2000" b="1">
                <a:solidFill>
                  <a:schemeClr val="bg1"/>
                </a:solidFill>
              </a:rPr>
              <a:t>Strategic Risk</a:t>
            </a:r>
          </a:p>
        </p:txBody>
      </p:sp>
      <p:pic>
        <p:nvPicPr>
          <p:cNvPr id="28" name="Graphic 27" descr="Warning with solid fill">
            <a:extLst>
              <a:ext uri="{FF2B5EF4-FFF2-40B4-BE49-F238E27FC236}">
                <a16:creationId xmlns:a16="http://schemas.microsoft.com/office/drawing/2014/main" id="{8478EE9E-748D-F5CF-711E-4F885E8201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3005" y="174400"/>
            <a:ext cx="676224" cy="676224"/>
          </a:xfrm>
          <a:prstGeom prst="rect">
            <a:avLst/>
          </a:prstGeom>
        </p:spPr>
      </p:pic>
      <p:sp>
        <p:nvSpPr>
          <p:cNvPr id="30" name="TextBox 29">
            <a:extLst>
              <a:ext uri="{FF2B5EF4-FFF2-40B4-BE49-F238E27FC236}">
                <a16:creationId xmlns:a16="http://schemas.microsoft.com/office/drawing/2014/main" id="{9D715626-0D47-2B7C-9874-614EAC9C0C8D}"/>
              </a:ext>
            </a:extLst>
          </p:cNvPr>
          <p:cNvSpPr txBox="1"/>
          <p:nvPr/>
        </p:nvSpPr>
        <p:spPr>
          <a:xfrm>
            <a:off x="5987879" y="1004261"/>
            <a:ext cx="2327518" cy="4125070"/>
          </a:xfrm>
          <a:prstGeom prst="rect">
            <a:avLst/>
          </a:prstGeom>
          <a:noFill/>
        </p:spPr>
        <p:txBody>
          <a:bodyPr wrap="square" lIns="0" tIns="0" rIns="0" bIns="0" rtlCol="0">
            <a:noAutofit/>
          </a:bodyPr>
          <a:lstStyle/>
          <a:p>
            <a:pPr marL="171450" indent="-171450">
              <a:spcAft>
                <a:spcPts val="1200"/>
              </a:spcAft>
              <a:buFont typeface="Arial" panose="020B0604020202020204" pitchFamily="34" charset="0"/>
              <a:buChar char="•"/>
            </a:pPr>
            <a:r>
              <a:rPr lang="en-GB" sz="1200" b="0" i="0">
                <a:solidFill>
                  <a:srgbClr val="202124"/>
                </a:solidFill>
                <a:effectLst/>
              </a:rPr>
              <a:t>Essex House pr</a:t>
            </a:r>
            <a:r>
              <a:rPr lang="en-GB" sz="1200">
                <a:solidFill>
                  <a:srgbClr val="202124"/>
                </a:solidFill>
              </a:rPr>
              <a:t>ices falling by 0.7% in September compared to the same period last year</a:t>
            </a:r>
            <a:endParaRPr lang="en-GB" sz="1200" b="0" i="0">
              <a:solidFill>
                <a:srgbClr val="202124"/>
              </a:solidFill>
              <a:effectLst/>
            </a:endParaRPr>
          </a:p>
          <a:p>
            <a:pPr marL="171450" indent="-171450">
              <a:spcAft>
                <a:spcPts val="1200"/>
              </a:spcAft>
              <a:buFont typeface="Arial" panose="020B0604020202020204" pitchFamily="34" charset="0"/>
              <a:buChar char="•"/>
            </a:pPr>
            <a:r>
              <a:rPr lang="en-GB" sz="1200" b="0" i="0">
                <a:solidFill>
                  <a:srgbClr val="202124"/>
                </a:solidFill>
                <a:effectLst/>
              </a:rPr>
              <a:t>Average monthly rent</a:t>
            </a:r>
            <a:r>
              <a:rPr lang="en-GB" sz="1200">
                <a:solidFill>
                  <a:srgbClr val="202124"/>
                </a:solidFill>
              </a:rPr>
              <a:t>s across the UK continue to rise in October, taking monthly rents to a new record high. </a:t>
            </a:r>
          </a:p>
          <a:p>
            <a:pPr marL="171450" indent="-171450">
              <a:spcAft>
                <a:spcPts val="1200"/>
              </a:spcAft>
              <a:buFont typeface="Arial" panose="020B0604020202020204" pitchFamily="34" charset="0"/>
              <a:buChar char="•"/>
            </a:pPr>
            <a:r>
              <a:rPr lang="en-GB" sz="1200" b="0" i="0">
                <a:solidFill>
                  <a:srgbClr val="202124"/>
                </a:solidFill>
                <a:effectLst/>
              </a:rPr>
              <a:t>The average rental value for </a:t>
            </a:r>
            <a:r>
              <a:rPr lang="en-GB" sz="1200" b="0" i="0" u="sng">
                <a:solidFill>
                  <a:srgbClr val="202124"/>
                </a:solidFill>
                <a:effectLst/>
              </a:rPr>
              <a:t>new </a:t>
            </a:r>
            <a:r>
              <a:rPr lang="en-GB" sz="1200" b="0" i="0">
                <a:solidFill>
                  <a:srgbClr val="202124"/>
                </a:solidFill>
                <a:effectLst/>
              </a:rPr>
              <a:t>tenancies in the East of England is </a:t>
            </a:r>
            <a:r>
              <a:rPr lang="en-GB" sz="1200" b="0" i="0">
                <a:solidFill>
                  <a:srgbClr val="040C28"/>
                </a:solidFill>
                <a:effectLst/>
              </a:rPr>
              <a:t>£1,216 per calendar month</a:t>
            </a:r>
          </a:p>
          <a:p>
            <a:pPr marL="171450" indent="-171450">
              <a:spcAft>
                <a:spcPts val="1200"/>
              </a:spcAft>
              <a:buFont typeface="Arial" panose="020B0604020202020204" pitchFamily="34" charset="0"/>
              <a:buChar char="•"/>
            </a:pPr>
            <a:r>
              <a:rPr lang="en-GB" sz="1200" b="0" i="0">
                <a:solidFill>
                  <a:srgbClr val="202124"/>
                </a:solidFill>
                <a:effectLst/>
              </a:rPr>
              <a:t>Rents in the East of England </a:t>
            </a:r>
            <a:r>
              <a:rPr lang="en-GB" sz="1200" b="0" i="0" u="sng">
                <a:solidFill>
                  <a:srgbClr val="202124"/>
                </a:solidFill>
                <a:effectLst/>
              </a:rPr>
              <a:t>increased by 9.7% </a:t>
            </a:r>
            <a:r>
              <a:rPr lang="en-GB" sz="1200" b="0" i="0">
                <a:solidFill>
                  <a:srgbClr val="202124"/>
                </a:solidFill>
                <a:effectLst/>
              </a:rPr>
              <a:t>compared to same period last year</a:t>
            </a:r>
            <a:r>
              <a:rPr lang="en-GB" sz="1200">
                <a:solidFill>
                  <a:srgbClr val="202124"/>
                </a:solidFill>
              </a:rPr>
              <a:t> </a:t>
            </a:r>
            <a:r>
              <a:rPr lang="en-GB" sz="1050" i="1">
                <a:solidFill>
                  <a:srgbClr val="202124"/>
                </a:solidFill>
              </a:rPr>
              <a:t>(Oct 22 –Oct 23)</a:t>
            </a:r>
            <a:endParaRPr lang="en-GB" sz="1050" b="0" i="1">
              <a:solidFill>
                <a:srgbClr val="202124"/>
              </a:solidFill>
              <a:effectLst/>
            </a:endParaRPr>
          </a:p>
          <a:p>
            <a:pPr marL="171450" indent="-171450">
              <a:spcAft>
                <a:spcPts val="1200"/>
              </a:spcAft>
              <a:buFont typeface="Arial" panose="020B0604020202020204" pitchFamily="34" charset="0"/>
              <a:buChar char="•"/>
            </a:pPr>
            <a:r>
              <a:rPr lang="en-GB" sz="1200">
                <a:solidFill>
                  <a:srgbClr val="202124"/>
                </a:solidFill>
              </a:rPr>
              <a:t>Affordability: In the last year, affordability has weakened the most in London, the East of England and Scotland.</a:t>
            </a:r>
          </a:p>
        </p:txBody>
      </p:sp>
      <p:pic>
        <p:nvPicPr>
          <p:cNvPr id="33" name="Picture 32">
            <a:extLst>
              <a:ext uri="{FF2B5EF4-FFF2-40B4-BE49-F238E27FC236}">
                <a16:creationId xmlns:a16="http://schemas.microsoft.com/office/drawing/2014/main" id="{AB21DCDD-09F5-CB2D-E73F-7E51DFC830DE}"/>
              </a:ext>
            </a:extLst>
          </p:cNvPr>
          <p:cNvPicPr>
            <a:picLocks noChangeAspect="1"/>
          </p:cNvPicPr>
          <p:nvPr/>
        </p:nvPicPr>
        <p:blipFill>
          <a:blip r:embed="rId10"/>
          <a:stretch>
            <a:fillRect/>
          </a:stretch>
        </p:blipFill>
        <p:spPr>
          <a:xfrm>
            <a:off x="8404828" y="931621"/>
            <a:ext cx="3560158" cy="3948990"/>
          </a:xfrm>
          <a:prstGeom prst="rect">
            <a:avLst/>
          </a:prstGeom>
        </p:spPr>
      </p:pic>
      <p:sp>
        <p:nvSpPr>
          <p:cNvPr id="45" name="Oval 44">
            <a:extLst>
              <a:ext uri="{FF2B5EF4-FFF2-40B4-BE49-F238E27FC236}">
                <a16:creationId xmlns:a16="http://schemas.microsoft.com/office/drawing/2014/main" id="{2DCC2C2A-4808-5558-C791-9A6FC328F732}"/>
              </a:ext>
            </a:extLst>
          </p:cNvPr>
          <p:cNvSpPr/>
          <p:nvPr/>
        </p:nvSpPr>
        <p:spPr>
          <a:xfrm>
            <a:off x="8737315" y="1467182"/>
            <a:ext cx="2894256" cy="298126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3725A8A-B843-518D-B78B-CBE470CDD0E4}"/>
              </a:ext>
            </a:extLst>
          </p:cNvPr>
          <p:cNvSpPr/>
          <p:nvPr/>
        </p:nvSpPr>
        <p:spPr>
          <a:xfrm>
            <a:off x="10532992" y="1281201"/>
            <a:ext cx="1369982" cy="642206"/>
          </a:xfrm>
          <a:prstGeom prst="roundRect">
            <a:avLst/>
          </a:prstGeom>
          <a:solidFill>
            <a:schemeClr val="bg1"/>
          </a:solidFill>
          <a:ln>
            <a:solidFill>
              <a:srgbClr val="DE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4F43C881-ABA4-544A-7574-259169268C60}"/>
              </a:ext>
            </a:extLst>
          </p:cNvPr>
          <p:cNvSpPr/>
          <p:nvPr/>
        </p:nvSpPr>
        <p:spPr>
          <a:xfrm>
            <a:off x="8536350" y="2488694"/>
            <a:ext cx="1138921" cy="517053"/>
          </a:xfrm>
          <a:prstGeom prst="roundRect">
            <a:avLst/>
          </a:prstGeom>
          <a:solidFill>
            <a:schemeClr val="bg1"/>
          </a:solidFill>
          <a:ln>
            <a:solidFill>
              <a:srgbClr val="DE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CEBC72A-C130-48A0-5D85-8227EB2324B5}"/>
              </a:ext>
            </a:extLst>
          </p:cNvPr>
          <p:cNvSpPr txBox="1"/>
          <p:nvPr/>
        </p:nvSpPr>
        <p:spPr>
          <a:xfrm>
            <a:off x="8562152" y="2527814"/>
            <a:ext cx="1156015" cy="507737"/>
          </a:xfrm>
          <a:prstGeom prst="rect">
            <a:avLst/>
          </a:prstGeom>
          <a:noFill/>
        </p:spPr>
        <p:txBody>
          <a:bodyPr wrap="square" lIns="0" tIns="0" rIns="0" bIns="0" rtlCol="0">
            <a:noAutofit/>
          </a:bodyPr>
          <a:lstStyle/>
          <a:p>
            <a:pPr algn="ctr">
              <a:spcAft>
                <a:spcPts val="1134"/>
              </a:spcAft>
            </a:pPr>
            <a:r>
              <a:rPr lang="en-GB" sz="1300" b="1"/>
              <a:t>Regional Rent: </a:t>
            </a:r>
            <a:r>
              <a:rPr lang="en-GB" sz="1300"/>
              <a:t>↑ 9.7%</a:t>
            </a:r>
          </a:p>
        </p:txBody>
      </p:sp>
      <p:sp>
        <p:nvSpPr>
          <p:cNvPr id="50" name="Rectangle 49">
            <a:extLst>
              <a:ext uri="{FF2B5EF4-FFF2-40B4-BE49-F238E27FC236}">
                <a16:creationId xmlns:a16="http://schemas.microsoft.com/office/drawing/2014/main" id="{F8DC602B-11C0-6F6B-EA9C-829C5F9299DC}"/>
              </a:ext>
            </a:extLst>
          </p:cNvPr>
          <p:cNvSpPr/>
          <p:nvPr/>
        </p:nvSpPr>
        <p:spPr>
          <a:xfrm>
            <a:off x="9505363" y="858112"/>
            <a:ext cx="1585882" cy="318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96152B8-51A2-05AF-80E3-13674B0A70F1}"/>
              </a:ext>
            </a:extLst>
          </p:cNvPr>
          <p:cNvSpPr txBox="1"/>
          <p:nvPr/>
        </p:nvSpPr>
        <p:spPr>
          <a:xfrm>
            <a:off x="10556845" y="1346946"/>
            <a:ext cx="1302958" cy="453508"/>
          </a:xfrm>
          <a:prstGeom prst="rect">
            <a:avLst/>
          </a:prstGeom>
          <a:noFill/>
        </p:spPr>
        <p:txBody>
          <a:bodyPr wrap="square" lIns="0" tIns="0" rIns="0" bIns="0" rtlCol="0">
            <a:noAutofit/>
          </a:bodyPr>
          <a:lstStyle/>
          <a:p>
            <a:pPr algn="ctr">
              <a:spcAft>
                <a:spcPts val="1134"/>
              </a:spcAft>
            </a:pPr>
            <a:r>
              <a:rPr lang="en-GB" sz="1200" b="1"/>
              <a:t>Average % tenant income spent on rent: </a:t>
            </a:r>
            <a:r>
              <a:rPr lang="en-GB" sz="1200"/>
              <a:t>34.2%</a:t>
            </a:r>
          </a:p>
          <a:p>
            <a:pPr algn="l">
              <a:spcAft>
                <a:spcPts val="1134"/>
              </a:spcAft>
            </a:pPr>
            <a:endParaRPr lang="en-GB" sz="1500"/>
          </a:p>
        </p:txBody>
      </p:sp>
      <p:sp>
        <p:nvSpPr>
          <p:cNvPr id="55" name="Rectangle 54">
            <a:extLst>
              <a:ext uri="{FF2B5EF4-FFF2-40B4-BE49-F238E27FC236}">
                <a16:creationId xmlns:a16="http://schemas.microsoft.com/office/drawing/2014/main" id="{0DB6B1D6-663A-B13D-1D47-F8199BE6C9BC}"/>
              </a:ext>
            </a:extLst>
          </p:cNvPr>
          <p:cNvSpPr/>
          <p:nvPr/>
        </p:nvSpPr>
        <p:spPr>
          <a:xfrm>
            <a:off x="8447725" y="966299"/>
            <a:ext cx="3517261" cy="39698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F68A218-53EA-10A7-F684-A78013F49DD5}"/>
              </a:ext>
            </a:extLst>
          </p:cNvPr>
          <p:cNvSpPr txBox="1"/>
          <p:nvPr/>
        </p:nvSpPr>
        <p:spPr>
          <a:xfrm>
            <a:off x="9636586" y="872696"/>
            <a:ext cx="2148244" cy="399416"/>
          </a:xfrm>
          <a:prstGeom prst="rect">
            <a:avLst/>
          </a:prstGeom>
          <a:noFill/>
        </p:spPr>
        <p:txBody>
          <a:bodyPr wrap="square" lIns="0" tIns="0" rIns="0" bIns="0" rtlCol="0">
            <a:noAutofit/>
          </a:bodyPr>
          <a:lstStyle/>
          <a:p>
            <a:pPr algn="l">
              <a:spcAft>
                <a:spcPts val="1134"/>
              </a:spcAft>
            </a:pPr>
            <a:r>
              <a:rPr lang="en-GB" sz="1600" b="1">
                <a:solidFill>
                  <a:schemeClr val="bg1"/>
                </a:solidFill>
              </a:rPr>
              <a:t>Regional insight</a:t>
            </a:r>
          </a:p>
        </p:txBody>
      </p:sp>
      <p:sp>
        <p:nvSpPr>
          <p:cNvPr id="56" name="Rectangle: Rounded Corners 55">
            <a:extLst>
              <a:ext uri="{FF2B5EF4-FFF2-40B4-BE49-F238E27FC236}">
                <a16:creationId xmlns:a16="http://schemas.microsoft.com/office/drawing/2014/main" id="{B3FCDF8F-A4FD-21E2-A524-5E9345C7194D}"/>
              </a:ext>
            </a:extLst>
          </p:cNvPr>
          <p:cNvSpPr/>
          <p:nvPr/>
        </p:nvSpPr>
        <p:spPr>
          <a:xfrm>
            <a:off x="10573315" y="3847021"/>
            <a:ext cx="1329661" cy="679668"/>
          </a:xfrm>
          <a:prstGeom prst="roundRect">
            <a:avLst/>
          </a:prstGeom>
          <a:solidFill>
            <a:schemeClr val="bg1"/>
          </a:solidFill>
          <a:ln>
            <a:solidFill>
              <a:srgbClr val="DE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2EC0AA01-AF7D-A97C-D5B1-FF97050C182E}"/>
              </a:ext>
            </a:extLst>
          </p:cNvPr>
          <p:cNvSpPr/>
          <p:nvPr/>
        </p:nvSpPr>
        <p:spPr>
          <a:xfrm>
            <a:off x="10573314" y="2989773"/>
            <a:ext cx="1329661" cy="679668"/>
          </a:xfrm>
          <a:prstGeom prst="roundRect">
            <a:avLst/>
          </a:prstGeom>
          <a:solidFill>
            <a:schemeClr val="bg1"/>
          </a:solidFill>
          <a:ln>
            <a:solidFill>
              <a:srgbClr val="DE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E4C6EECA-AAE9-D326-0608-CE817C211F90}"/>
              </a:ext>
            </a:extLst>
          </p:cNvPr>
          <p:cNvSpPr/>
          <p:nvPr/>
        </p:nvSpPr>
        <p:spPr>
          <a:xfrm>
            <a:off x="10573313" y="2067553"/>
            <a:ext cx="1329661" cy="679668"/>
          </a:xfrm>
          <a:prstGeom prst="roundRect">
            <a:avLst/>
          </a:prstGeom>
          <a:solidFill>
            <a:schemeClr val="bg1"/>
          </a:solidFill>
          <a:ln>
            <a:solidFill>
              <a:srgbClr val="DE0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2BD85AB8-832A-934D-48DF-8E27EE60F857}"/>
              </a:ext>
            </a:extLst>
          </p:cNvPr>
          <p:cNvSpPr txBox="1"/>
          <p:nvPr/>
        </p:nvSpPr>
        <p:spPr>
          <a:xfrm>
            <a:off x="10622775" y="3850653"/>
            <a:ext cx="1261046" cy="692497"/>
          </a:xfrm>
          <a:prstGeom prst="rect">
            <a:avLst/>
          </a:prstGeom>
          <a:noFill/>
        </p:spPr>
        <p:txBody>
          <a:bodyPr wrap="square">
            <a:spAutoFit/>
          </a:bodyPr>
          <a:lstStyle/>
          <a:p>
            <a:pPr algn="ctr"/>
            <a:r>
              <a:rPr lang="en-GB" sz="1300" b="1"/>
              <a:t>Predominant age group: </a:t>
            </a:r>
          </a:p>
          <a:p>
            <a:pPr algn="ctr"/>
            <a:r>
              <a:rPr lang="en-GB" sz="1300"/>
              <a:t>20–29</a:t>
            </a:r>
          </a:p>
        </p:txBody>
      </p:sp>
      <p:sp>
        <p:nvSpPr>
          <p:cNvPr id="37" name="TextBox 36">
            <a:extLst>
              <a:ext uri="{FF2B5EF4-FFF2-40B4-BE49-F238E27FC236}">
                <a16:creationId xmlns:a16="http://schemas.microsoft.com/office/drawing/2014/main" id="{C558E20A-C521-AD47-FF14-F56994163ECB}"/>
              </a:ext>
            </a:extLst>
          </p:cNvPr>
          <p:cNvSpPr txBox="1"/>
          <p:nvPr/>
        </p:nvSpPr>
        <p:spPr>
          <a:xfrm>
            <a:off x="10622775" y="3035551"/>
            <a:ext cx="1285575" cy="646429"/>
          </a:xfrm>
          <a:prstGeom prst="rect">
            <a:avLst/>
          </a:prstGeom>
          <a:noFill/>
        </p:spPr>
        <p:txBody>
          <a:bodyPr wrap="square" lIns="0" tIns="0" rIns="0" bIns="0" rtlCol="0">
            <a:noAutofit/>
          </a:bodyPr>
          <a:lstStyle/>
          <a:p>
            <a:pPr algn="ctr">
              <a:spcAft>
                <a:spcPts val="1134"/>
              </a:spcAft>
            </a:pPr>
            <a:r>
              <a:rPr lang="en-GB" sz="1300" b="1"/>
              <a:t>Median tenant gross income* </a:t>
            </a:r>
            <a:r>
              <a:rPr lang="en-GB" sz="1300"/>
              <a:t>£30,000</a:t>
            </a:r>
          </a:p>
        </p:txBody>
      </p:sp>
      <p:sp>
        <p:nvSpPr>
          <p:cNvPr id="44" name="TextBox 43">
            <a:extLst>
              <a:ext uri="{FF2B5EF4-FFF2-40B4-BE49-F238E27FC236}">
                <a16:creationId xmlns:a16="http://schemas.microsoft.com/office/drawing/2014/main" id="{15595507-2290-4702-D379-FA3F61FAA2F7}"/>
              </a:ext>
            </a:extLst>
          </p:cNvPr>
          <p:cNvSpPr txBox="1"/>
          <p:nvPr/>
        </p:nvSpPr>
        <p:spPr>
          <a:xfrm>
            <a:off x="10577028" y="2051361"/>
            <a:ext cx="1346848" cy="692497"/>
          </a:xfrm>
          <a:prstGeom prst="rect">
            <a:avLst/>
          </a:prstGeom>
          <a:noFill/>
        </p:spPr>
        <p:txBody>
          <a:bodyPr wrap="square">
            <a:spAutoFit/>
          </a:bodyPr>
          <a:lstStyle/>
          <a:p>
            <a:pPr algn="ctr">
              <a:spcAft>
                <a:spcPts val="1134"/>
              </a:spcAft>
            </a:pPr>
            <a:r>
              <a:rPr lang="en-GB" sz="1300" b="1"/>
              <a:t>Predominant rental band: </a:t>
            </a:r>
            <a:r>
              <a:rPr lang="en-GB" sz="1300"/>
              <a:t>£750–£1k</a:t>
            </a:r>
          </a:p>
        </p:txBody>
      </p:sp>
      <p:sp>
        <p:nvSpPr>
          <p:cNvPr id="60" name="Rectangle 59">
            <a:extLst>
              <a:ext uri="{FF2B5EF4-FFF2-40B4-BE49-F238E27FC236}">
                <a16:creationId xmlns:a16="http://schemas.microsoft.com/office/drawing/2014/main" id="{7A3F28C7-90E5-1714-64C8-3561F5C0D962}"/>
              </a:ext>
            </a:extLst>
          </p:cNvPr>
          <p:cNvSpPr/>
          <p:nvPr/>
        </p:nvSpPr>
        <p:spPr>
          <a:xfrm>
            <a:off x="8267342" y="5038004"/>
            <a:ext cx="1585882" cy="3181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3D349B7-6BB5-FD9E-6F6F-02514649C6D0}"/>
              </a:ext>
            </a:extLst>
          </p:cNvPr>
          <p:cNvSpPr txBox="1"/>
          <p:nvPr/>
        </p:nvSpPr>
        <p:spPr>
          <a:xfrm>
            <a:off x="8354074" y="5056415"/>
            <a:ext cx="2148244" cy="399416"/>
          </a:xfrm>
          <a:prstGeom prst="rect">
            <a:avLst/>
          </a:prstGeom>
          <a:noFill/>
        </p:spPr>
        <p:txBody>
          <a:bodyPr wrap="square" lIns="0" tIns="0" rIns="0" bIns="0" rtlCol="0">
            <a:noAutofit/>
          </a:bodyPr>
          <a:lstStyle/>
          <a:p>
            <a:pPr algn="l">
              <a:spcAft>
                <a:spcPts val="1134"/>
              </a:spcAft>
            </a:pPr>
            <a:r>
              <a:rPr lang="en-GB" sz="1600" b="1">
                <a:solidFill>
                  <a:schemeClr val="bg1"/>
                </a:solidFill>
              </a:rPr>
              <a:t>National insight</a:t>
            </a:r>
          </a:p>
        </p:txBody>
      </p:sp>
      <p:sp>
        <p:nvSpPr>
          <p:cNvPr id="67" name="TextBox 66">
            <a:extLst>
              <a:ext uri="{FF2B5EF4-FFF2-40B4-BE49-F238E27FC236}">
                <a16:creationId xmlns:a16="http://schemas.microsoft.com/office/drawing/2014/main" id="{5B1D69EB-22A4-5739-444B-BC2C4CDA418A}"/>
              </a:ext>
            </a:extLst>
          </p:cNvPr>
          <p:cNvSpPr txBox="1"/>
          <p:nvPr/>
        </p:nvSpPr>
        <p:spPr>
          <a:xfrm>
            <a:off x="5207591" y="281012"/>
            <a:ext cx="680714" cy="418901"/>
          </a:xfrm>
          <a:prstGeom prst="rect">
            <a:avLst/>
          </a:prstGeom>
          <a:noFill/>
        </p:spPr>
        <p:txBody>
          <a:bodyPr wrap="square" lIns="0" tIns="0" rIns="0" bIns="0" rtlCol="0">
            <a:noAutofit/>
          </a:bodyPr>
          <a:lstStyle/>
          <a:p>
            <a:pPr algn="ctr">
              <a:spcAft>
                <a:spcPts val="1134"/>
              </a:spcAft>
            </a:pPr>
            <a:r>
              <a:rPr lang="en-GB" sz="1000" b="1"/>
              <a:t>Current risk score</a:t>
            </a:r>
          </a:p>
        </p:txBody>
      </p:sp>
      <p:sp>
        <p:nvSpPr>
          <p:cNvPr id="68" name="TextBox 67">
            <a:extLst>
              <a:ext uri="{FF2B5EF4-FFF2-40B4-BE49-F238E27FC236}">
                <a16:creationId xmlns:a16="http://schemas.microsoft.com/office/drawing/2014/main" id="{FC903887-421A-1D75-8E04-2E5BED5EA812}"/>
              </a:ext>
            </a:extLst>
          </p:cNvPr>
          <p:cNvSpPr txBox="1"/>
          <p:nvPr/>
        </p:nvSpPr>
        <p:spPr>
          <a:xfrm>
            <a:off x="5206712" y="1084927"/>
            <a:ext cx="701887" cy="91363"/>
          </a:xfrm>
          <a:prstGeom prst="rect">
            <a:avLst/>
          </a:prstGeom>
          <a:noFill/>
        </p:spPr>
        <p:txBody>
          <a:bodyPr wrap="square" lIns="0" tIns="0" rIns="0" bIns="0" rtlCol="0">
            <a:noAutofit/>
          </a:bodyPr>
          <a:lstStyle/>
          <a:p>
            <a:pPr algn="ctr">
              <a:spcAft>
                <a:spcPts val="1134"/>
              </a:spcAft>
            </a:pPr>
            <a:r>
              <a:rPr lang="en-GB" sz="900" i="1"/>
              <a:t>Target score</a:t>
            </a:r>
          </a:p>
        </p:txBody>
      </p:sp>
      <p:sp>
        <p:nvSpPr>
          <p:cNvPr id="2" name="TextBox 1">
            <a:extLst>
              <a:ext uri="{FF2B5EF4-FFF2-40B4-BE49-F238E27FC236}">
                <a16:creationId xmlns:a16="http://schemas.microsoft.com/office/drawing/2014/main" id="{7AD31FDA-6AB9-B2E1-4011-E43BD76A2C0C}"/>
              </a:ext>
            </a:extLst>
          </p:cNvPr>
          <p:cNvSpPr txBox="1"/>
          <p:nvPr/>
        </p:nvSpPr>
        <p:spPr>
          <a:xfrm rot="16200000">
            <a:off x="-3243589" y="3156942"/>
            <a:ext cx="7286198" cy="544117"/>
          </a:xfrm>
          <a:prstGeom prst="rect">
            <a:avLst/>
          </a:prstGeom>
          <a:noFill/>
        </p:spPr>
        <p:txBody>
          <a:bodyPr wrap="square" lIns="0" tIns="0" rIns="0" bIns="0" rtlCol="0">
            <a:noAutofit/>
          </a:bodyPr>
          <a:lstStyle/>
          <a:p>
            <a:pPr algn="ctr">
              <a:spcAft>
                <a:spcPts val="1134"/>
              </a:spcAft>
            </a:pPr>
            <a:r>
              <a:rPr lang="en-GB" sz="2400" b="1">
                <a:solidFill>
                  <a:schemeClr val="bg1"/>
                </a:solidFill>
              </a:rPr>
              <a:t>Operating Context: Essex Risk </a:t>
            </a:r>
          </a:p>
        </p:txBody>
      </p:sp>
    </p:spTree>
    <p:extLst>
      <p:ext uri="{BB962C8B-B14F-4D97-AF65-F5344CB8AC3E}">
        <p14:creationId xmlns:p14="http://schemas.microsoft.com/office/powerpoint/2010/main" val="268119113"/>
      </p:ext>
    </p:extLst>
  </p:cSld>
  <p:clrMapOvr>
    <a:masterClrMapping/>
  </p:clrMapOvr>
</p:sld>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2.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7" ma:contentTypeDescription="Create a new document." ma:contentTypeScope="" ma:versionID="9460199e66202d019ae52798ac2ed017">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2c9198e3dc2e316f65fd5ce650aa8e0"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6C91F-B092-485F-89DA-CDD2EFE13FC0}">
  <ds:schemaRefs>
    <ds:schemaRef ds:uri="http://schemas.microsoft.com/office/2006/metadata/properties"/>
    <ds:schemaRef ds:uri="http://schemas.microsoft.com/office/2006/documentManagement/types"/>
    <ds:schemaRef ds:uri="http://purl.org/dc/terms/"/>
    <ds:schemaRef ds:uri="d3818990-bcc1-4954-af32-f1ae754c1c6d"/>
    <ds:schemaRef ds:uri="http://purl.org/dc/elements/1.1/"/>
    <ds:schemaRef ds:uri="http://purl.org/dc/dcmitype/"/>
    <ds:schemaRef ds:uri="http://schemas.microsoft.com/office/infopath/2007/PartnerControls"/>
    <ds:schemaRef ds:uri="http://schemas.openxmlformats.org/package/2006/metadata/core-properties"/>
    <ds:schemaRef ds:uri="6a461f78-e7a2-485a-8a47-5fc604b04102"/>
    <ds:schemaRef ds:uri="642d6d66-e6b9-4ef5-9ab9-c2e21e28b804"/>
    <ds:schemaRef ds:uri="http://www.w3.org/XML/1998/namespace"/>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5F5E0C9-F390-421B-AFFC-BAC20A68F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18990-bcc1-4954-af32-f1ae754c1c6d"/>
    <ds:schemaRef ds:uri="642d6d66-e6b9-4ef5-9ab9-c2e21e28b804"/>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11640</Words>
  <Application>Microsoft Office PowerPoint</Application>
  <PresentationFormat>Widescreen</PresentationFormat>
  <Paragraphs>1326</Paragraphs>
  <Slides>44</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Aptos Black</vt:lpstr>
      <vt:lpstr>Arial</vt:lpstr>
      <vt:lpstr>Calibri</vt:lpstr>
      <vt:lpstr>Calibri Light</vt:lpstr>
      <vt:lpstr>Google Sans</vt:lpstr>
      <vt:lpstr>MetaBold-Roman</vt:lpstr>
      <vt:lpstr>open sans</vt:lpstr>
      <vt:lpstr>Times New Roman</vt:lpstr>
      <vt:lpstr>Wingdings 3</vt:lpstr>
      <vt:lpstr>1_Office Theme</vt:lpstr>
      <vt:lpstr>Office Theme</vt:lpstr>
      <vt:lpstr>2_Office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Operating Context: Essex Reputation Tracker</vt:lpstr>
      <vt:lpstr>Operating Context: Essex Satisfaction Tracker </vt:lpstr>
      <vt:lpstr>Operating Context: Essex Issues Tracker</vt:lpstr>
      <vt:lpstr>PowerPoint Presentation</vt:lpstr>
      <vt:lpstr>PowerPoint Presentation</vt:lpstr>
      <vt:lpstr>Strategic Priorities: 100 Deliverables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Indicators: Measures to watch for Quarter 2</vt:lpstr>
      <vt:lpstr>Performance Annex:  Quarter 2 performance data </vt:lpstr>
      <vt:lpstr>Strong, Inclusive &amp; Sustainable Economy</vt:lpstr>
      <vt:lpstr>High Quality Environment</vt:lpstr>
      <vt:lpstr>High Quality Environment</vt:lpstr>
      <vt:lpstr>Health, Wellbeing &amp; Independence for all Ages 2</vt:lpstr>
      <vt:lpstr>Health, Wellbeing &amp; Independence for all Ages 2</vt:lpstr>
      <vt:lpstr>A Good Place for Children and Families to Grow 1</vt:lpstr>
      <vt:lpstr>A Good Place for Children and Families to Grow 2</vt:lpstr>
      <vt:lpstr>A Good Place for Children and Families to Grow 2</vt:lpstr>
      <vt:lpstr>Service Excellence</vt:lpstr>
      <vt:lpstr>OFLOG measures</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Clare McLean - Communications &amp; Engagement Manager</dc:creator>
  <cp:lastModifiedBy>Lou Thomas - Senior Performance Advisor</cp:lastModifiedBy>
  <cp:revision>4</cp:revision>
  <dcterms:created xsi:type="dcterms:W3CDTF">2022-10-21T14:59:12Z</dcterms:created>
  <dcterms:modified xsi:type="dcterms:W3CDTF">2024-07-09T08:37:06Z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0x010100C755A341B8B918418B462AA66C7759DC</vt:lpwstr>
  </property>
  <property fmtid="{D5CDD505-2E9C-101B-9397-08002B2CF9AE}" pid="3" name="Content Subject">
    <vt:lpwstr/>
  </property>
  <property fmtid="{D5CDD505-2E9C-101B-9397-08002B2CF9AE}" pid="4" name="MSIP_Label_39d8be9e-c8d9-4b9c-bd40-2c27cc7ea2e6_Enabled">
    <vt:lpwstr>true</vt:lpwstr>
  </property>
  <property fmtid="{D5CDD505-2E9C-101B-9397-08002B2CF9AE}" pid="5" name="MSIP_Label_39d8be9e-c8d9-4b9c-bd40-2c27cc7ea2e6_SetDate">
    <vt:lpwstr>2022-10-21T14:59:13Z</vt:lpwstr>
  </property>
  <property fmtid="{D5CDD505-2E9C-101B-9397-08002B2CF9AE}" pid="6" name="MSIP_Label_39d8be9e-c8d9-4b9c-bd40-2c27cc7ea2e6_Method">
    <vt:lpwstr>Standard</vt:lpwstr>
  </property>
  <property fmtid="{D5CDD505-2E9C-101B-9397-08002B2CF9AE}" pid="7" name="MSIP_Label_39d8be9e-c8d9-4b9c-bd40-2c27cc7ea2e6_Name">
    <vt:lpwstr>39d8be9e-c8d9-4b9c-bd40-2c27cc7ea2e6</vt:lpwstr>
  </property>
  <property fmtid="{D5CDD505-2E9C-101B-9397-08002B2CF9AE}" pid="8" name="MSIP_Label_39d8be9e-c8d9-4b9c-bd40-2c27cc7ea2e6_SiteId">
    <vt:lpwstr>a8b4324f-155c-4215-a0f1-7ed8cc9a992f</vt:lpwstr>
  </property>
  <property fmtid="{D5CDD505-2E9C-101B-9397-08002B2CF9AE}" pid="9" name="MSIP_Label_39d8be9e-c8d9-4b9c-bd40-2c27cc7ea2e6_ActionId">
    <vt:lpwstr>0cd4b296-31a7-4468-ab61-f7c4fcca36c0</vt:lpwstr>
  </property>
  <property fmtid="{D5CDD505-2E9C-101B-9397-08002B2CF9AE}" pid="10" name="MSIP_Label_39d8be9e-c8d9-4b9c-bd40-2c27cc7ea2e6_ContentBits">
    <vt:lpwstr>0</vt:lpwstr>
  </property>
  <property fmtid="{D5CDD505-2E9C-101B-9397-08002B2CF9AE}" pid="11" name="MediaServiceImageTags">
    <vt:lpwstr/>
  </property>
</Properties>
</file>