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4.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5.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6.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9.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0.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 id="2147483648" r:id="rId5"/>
    <p:sldMasterId id="2147483856" r:id="rId6"/>
  </p:sldMasterIdLst>
  <p:notesMasterIdLst>
    <p:notesMasterId r:id="rId71"/>
  </p:notesMasterIdLst>
  <p:sldIdLst>
    <p:sldId id="257" r:id="rId7"/>
    <p:sldId id="2968" r:id="rId8"/>
    <p:sldId id="2848" r:id="rId9"/>
    <p:sldId id="2924" r:id="rId10"/>
    <p:sldId id="262" r:id="rId11"/>
    <p:sldId id="2852" r:id="rId12"/>
    <p:sldId id="333" r:id="rId13"/>
    <p:sldId id="2967" r:id="rId14"/>
    <p:sldId id="2855" r:id="rId15"/>
    <p:sldId id="2969" r:id="rId16"/>
    <p:sldId id="2970" r:id="rId17"/>
    <p:sldId id="2971" r:id="rId18"/>
    <p:sldId id="266" r:id="rId19"/>
    <p:sldId id="2972" r:id="rId20"/>
    <p:sldId id="2913" r:id="rId21"/>
    <p:sldId id="2998" r:id="rId22"/>
    <p:sldId id="2999" r:id="rId23"/>
    <p:sldId id="3000" r:id="rId24"/>
    <p:sldId id="2890" r:id="rId25"/>
    <p:sldId id="2883" r:id="rId26"/>
    <p:sldId id="2892" r:id="rId27"/>
    <p:sldId id="263" r:id="rId28"/>
    <p:sldId id="2973" r:id="rId29"/>
    <p:sldId id="2974" r:id="rId30"/>
    <p:sldId id="2975" r:id="rId31"/>
    <p:sldId id="2976" r:id="rId32"/>
    <p:sldId id="2977" r:id="rId33"/>
    <p:sldId id="2978" r:id="rId34"/>
    <p:sldId id="264" r:id="rId35"/>
    <p:sldId id="2979" r:id="rId36"/>
    <p:sldId id="2980" r:id="rId37"/>
    <p:sldId id="2994" r:id="rId38"/>
    <p:sldId id="2995" r:id="rId39"/>
    <p:sldId id="268" r:id="rId40"/>
    <p:sldId id="1081" r:id="rId41"/>
    <p:sldId id="2929" r:id="rId42"/>
    <p:sldId id="2986" r:id="rId43"/>
    <p:sldId id="2987" r:id="rId44"/>
    <p:sldId id="2988" r:id="rId45"/>
    <p:sldId id="2989" r:id="rId46"/>
    <p:sldId id="2990" r:id="rId47"/>
    <p:sldId id="2991" r:id="rId48"/>
    <p:sldId id="2992" r:id="rId49"/>
    <p:sldId id="2993" r:id="rId50"/>
    <p:sldId id="2981" r:id="rId51"/>
    <p:sldId id="2982" r:id="rId52"/>
    <p:sldId id="2996" r:id="rId53"/>
    <p:sldId id="2983" r:id="rId54"/>
    <p:sldId id="2984" r:id="rId55"/>
    <p:sldId id="2985" r:id="rId56"/>
    <p:sldId id="340" r:id="rId57"/>
    <p:sldId id="2939" r:id="rId58"/>
    <p:sldId id="338" r:id="rId59"/>
    <p:sldId id="2960" r:id="rId60"/>
    <p:sldId id="2961" r:id="rId61"/>
    <p:sldId id="1095" r:id="rId62"/>
    <p:sldId id="2910" r:id="rId63"/>
    <p:sldId id="261" r:id="rId64"/>
    <p:sldId id="305" r:id="rId65"/>
    <p:sldId id="306" r:id="rId66"/>
    <p:sldId id="395" r:id="rId67"/>
    <p:sldId id="2921" r:id="rId68"/>
    <p:sldId id="2922" r:id="rId69"/>
    <p:sldId id="299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1EFB0A-4B29-A774-ABF8-090C9F6E37FE}" name="Jyotsna Srinath - Analyst" initials="JSA" userId="S::Jyotsna.Srinath@essex.gov.uk::8471557d-b5e4-4cac-a3a6-9c62d2a11188" providerId="AD"/>
  <p188:author id="{D2C26749-C0C9-C704-3331-C35CCFEAEEFC}" name="Paola De Pascali - Researcher" initials="PDPR" userId="S::Paola.DePascali@essex.gov.uk::02eb54ba-fabd-4d4e-86d3-3be2dc9d0ca9" providerId="AD"/>
  <p188:author id="{AA2A3370-80A4-D5AC-EB73-C3E549ACE1A5}" name="Saulius Ringaila - Analyst" initials="SA" userId="S::saulius.ringaila@essex.gov.uk::894ea390-9fae-43b4-86fe-3eea484b84d8" providerId="AD"/>
  <p188:author id="{357C3C8F-B013-18EF-9C6C-B2B2D2BA4F3B}" name="Esther Mugweni - Intelligence Manager - Public Health" initials="EH" userId="S::esther.mugweni@essex.gov.uk::1427a6fa-a4b3-424f-966d-df4445b1d72f" providerId="AD"/>
  <p188:author id="{A42B9790-F04D-B576-0BA7-1300B9D64BD2}" name="Esther Mugweni - Intelligence Manager - Public Health" initials="EMIMPH" userId="S::Esther.Mugweni@essex.gov.uk::1427a6fa-a4b3-424f-966d-df4445b1d72f" providerId="AD"/>
  <p188:author id="{256B70A3-CA07-CAA7-970E-8258DDF96065}" name="Elliot Clissold - Specialist Registrar in Public Health" initials="EH" userId="S::elliot.clissold@essex.gov.uk::12ce39e7-8d1e-4c9c-87ce-ca270c6b5cba" providerId="AD"/>
  <p188:author id="{DF1D71DC-469E-6008-4F5F-89BF272369D8}" name="Jyotsna Srinath - Analyst" initials="JA" userId="S::jyotsna.srinath@essex.gov.uk::8471557d-b5e4-4cac-a3a6-9c62d2a11188" providerId="AD"/>
  <p188:author id="{24BAEADC-0C05-3C3D-1DDE-BAA4DA7219AE}" name="Sofian Ragab - Intelligence Manager - Public Health" initials="SRIMPH" userId="S::Sofian.Ragab@essex.gov.uk::c156e19b-cd0a-4d28-884d-06b07c51a21a" providerId="AD"/>
  <p188:author id="{8232E5F6-22AC-7702-6D3C-FD03AD7DD98F}" name="Saulius Ringaila - Analyst" initials="SRA" userId="S::Saulius.Ringaila@essex.gov.uk::894ea390-9fae-43b4-86fe-3eea484b84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yotsna Srinath - Analyst" initials="JSA" lastIdx="2" clrIdx="0">
    <p:extLst>
      <p:ext uri="{19B8F6BF-5375-455C-9EA6-DF929625EA0E}">
        <p15:presenceInfo xmlns:p15="http://schemas.microsoft.com/office/powerpoint/2012/main" userId="S::Jyotsna.Srinath@essex.gov.uk::8471557d-b5e4-4cac-a3a6-9c62d2a11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9DAC3"/>
    <a:srgbClr val="FF3399"/>
    <a:srgbClr val="0070C0"/>
    <a:srgbClr val="0048C0"/>
    <a:srgbClr val="00BEF2"/>
    <a:srgbClr val="D3F7BB"/>
    <a:srgbClr val="FF9900"/>
    <a:srgbClr val="5F132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1" autoAdjust="0"/>
    <p:restoredTop sz="94660"/>
  </p:normalViewPr>
  <p:slideViewPr>
    <p:cSldViewPr snapToGrid="0">
      <p:cViewPr varScale="1">
        <p:scale>
          <a:sx n="114" d="100"/>
          <a:sy n="11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4.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9.xlsx"/></Relationships>
</file>

<file path=ppt/charts/_rels/chart21.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Oral%20Health%20Needs%20Assessment\Residents_Panel_Survey\BR_20143%20Oral%20health%20data%20Analysi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Oral%20Health%20Needs%20Assessment\Residents_Panel_Survey\BR_20143%20Oral%20health%20data%20Analysi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Oral%20Health%20Needs%20Assessment\Residents_Panel_Survey\BR_20143%20Oral%20health%20data%20Analysi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PHI%20Delivery%20Team\Oral%20Health%20Needs%20Assessment\Residents_Panel_Survey\BR_20143%20Oral%20health%20data%20Analysi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0.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2.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3.xlsx"/></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sz="1000" b="1" dirty="0"/>
              <a:t>Admission</a:t>
            </a:r>
            <a:r>
              <a:rPr lang="en-GB" sz="1000" b="1" baseline="0" dirty="0"/>
              <a:t> episodes for alcohol specific conditions. Persons per 100.000 in 2020/21 </a:t>
            </a:r>
            <a:r>
              <a:rPr lang="en-GB" sz="1000" b="1" baseline="30000" dirty="0"/>
              <a:t>[4]</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846446787524591"/>
          <c:y val="0.18360100483323524"/>
          <c:w val="0.63283734815838477"/>
          <c:h val="0.77372198561863992"/>
        </c:manualLayout>
      </c:layout>
      <c:barChart>
        <c:barDir val="bar"/>
        <c:grouping val="clustered"/>
        <c:varyColors val="0"/>
        <c:ser>
          <c:idx val="0"/>
          <c:order val="0"/>
          <c:spPr>
            <a:solidFill>
              <a:srgbClr val="0070C0"/>
            </a:solidFill>
            <a:ln>
              <a:solidFill>
                <a:schemeClr val="tx1"/>
              </a:solidFill>
            </a:ln>
            <a:effectLst/>
          </c:spPr>
          <c:invertIfNegative val="0"/>
          <c:dPt>
            <c:idx val="8"/>
            <c:invertIfNegative val="0"/>
            <c:bubble3D val="0"/>
            <c:spPr>
              <a:solidFill>
                <a:srgbClr val="FF3399"/>
              </a:solidFill>
              <a:ln>
                <a:solidFill>
                  <a:schemeClr val="tx1"/>
                </a:solidFill>
              </a:ln>
              <a:effectLst/>
            </c:spPr>
            <c:extLst>
              <c:ext xmlns:c16="http://schemas.microsoft.com/office/drawing/2014/chart" uri="{C3380CC4-5D6E-409C-BE32-E72D297353CC}">
                <c16:uniqueId val="{00000001-42FF-42BD-90B7-073401E3ABFC}"/>
              </c:ext>
            </c:extLst>
          </c:dPt>
          <c:dPt>
            <c:idx val="13"/>
            <c:invertIfNegative val="0"/>
            <c:bubble3D val="0"/>
            <c:spPr>
              <a:solidFill>
                <a:sysClr val="windowText" lastClr="000000"/>
              </a:solidFill>
              <a:ln>
                <a:solidFill>
                  <a:schemeClr val="tx1"/>
                </a:solidFill>
              </a:ln>
              <a:effectLst/>
            </c:spPr>
            <c:extLst>
              <c:ext xmlns:c16="http://schemas.microsoft.com/office/drawing/2014/chart" uri="{C3380CC4-5D6E-409C-BE32-E72D297353CC}">
                <c16:uniqueId val="{00000003-42FF-42BD-90B7-073401E3ABF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'Acohol admissions'!$A$2:$A$15</c:f>
              <c:strCache>
                <c:ptCount val="14"/>
                <c:pt idx="0">
                  <c:v>Rochford</c:v>
                </c:pt>
                <c:pt idx="1">
                  <c:v>Maldon</c:v>
                </c:pt>
                <c:pt idx="2">
                  <c:v>Braintree</c:v>
                </c:pt>
                <c:pt idx="3">
                  <c:v>Brentwood</c:v>
                </c:pt>
                <c:pt idx="4">
                  <c:v>Chelmsford</c:v>
                </c:pt>
                <c:pt idx="5">
                  <c:v>Castle Point</c:v>
                </c:pt>
                <c:pt idx="6">
                  <c:v>Epping Forest</c:v>
                </c:pt>
                <c:pt idx="7">
                  <c:v>Uttlesford</c:v>
                </c:pt>
                <c:pt idx="8">
                  <c:v>Essex</c:v>
                </c:pt>
                <c:pt idx="9">
                  <c:v>Basildon</c:v>
                </c:pt>
                <c:pt idx="10">
                  <c:v>Colchester</c:v>
                </c:pt>
                <c:pt idx="11">
                  <c:v>Tendring</c:v>
                </c:pt>
                <c:pt idx="12">
                  <c:v>Harlow</c:v>
                </c:pt>
                <c:pt idx="13">
                  <c:v>England</c:v>
                </c:pt>
              </c:strCache>
            </c:strRef>
          </c:cat>
          <c:val>
            <c:numRef>
              <c:f>'Acohol admissions'!$B$2:$B$15</c:f>
              <c:numCache>
                <c:formatCode>General</c:formatCode>
                <c:ptCount val="14"/>
                <c:pt idx="0">
                  <c:v>207</c:v>
                </c:pt>
                <c:pt idx="1">
                  <c:v>240</c:v>
                </c:pt>
                <c:pt idx="2">
                  <c:v>292</c:v>
                </c:pt>
                <c:pt idx="3">
                  <c:v>299</c:v>
                </c:pt>
                <c:pt idx="4">
                  <c:v>318</c:v>
                </c:pt>
                <c:pt idx="5">
                  <c:v>326</c:v>
                </c:pt>
                <c:pt idx="6">
                  <c:v>334</c:v>
                </c:pt>
                <c:pt idx="7">
                  <c:v>342</c:v>
                </c:pt>
                <c:pt idx="8">
                  <c:v>355</c:v>
                </c:pt>
                <c:pt idx="9">
                  <c:v>402</c:v>
                </c:pt>
                <c:pt idx="10">
                  <c:v>408</c:v>
                </c:pt>
                <c:pt idx="11">
                  <c:v>470</c:v>
                </c:pt>
                <c:pt idx="12">
                  <c:v>522</c:v>
                </c:pt>
                <c:pt idx="13">
                  <c:v>587</c:v>
                </c:pt>
              </c:numCache>
            </c:numRef>
          </c:val>
          <c:extLst>
            <c:ext xmlns:c16="http://schemas.microsoft.com/office/drawing/2014/chart" uri="{C3380CC4-5D6E-409C-BE32-E72D297353CC}">
              <c16:uniqueId val="{00000004-42FF-42BD-90B7-073401E3ABFC}"/>
            </c:ext>
          </c:extLst>
        </c:ser>
        <c:dLbls>
          <c:showLegendKey val="0"/>
          <c:showVal val="0"/>
          <c:showCatName val="0"/>
          <c:showSerName val="0"/>
          <c:showPercent val="0"/>
          <c:showBubbleSize val="0"/>
        </c:dLbls>
        <c:gapWidth val="25"/>
        <c:axId val="1064883040"/>
        <c:axId val="1064897600"/>
      </c:barChart>
      <c:catAx>
        <c:axId val="106488304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897600"/>
        <c:crosses val="autoZero"/>
        <c:auto val="1"/>
        <c:lblAlgn val="ctr"/>
        <c:lblOffset val="100"/>
        <c:noMultiLvlLbl val="0"/>
      </c:catAx>
      <c:valAx>
        <c:axId val="1064897600"/>
        <c:scaling>
          <c:orientation val="minMax"/>
        </c:scaling>
        <c:delete val="1"/>
        <c:axPos val="b"/>
        <c:numFmt formatCode="General" sourceLinked="1"/>
        <c:majorTickMark val="none"/>
        <c:minorTickMark val="none"/>
        <c:tickLblPos val="nextTo"/>
        <c:crossAx val="10648830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dirty="0"/>
              <a:t>Percentage (%)</a:t>
            </a:r>
            <a:r>
              <a:rPr lang="en-GB" sz="1200" b="1" baseline="0" dirty="0"/>
              <a:t> of children with one or more extraction due to tooth decay (2015-2019) </a:t>
            </a:r>
            <a:r>
              <a:rPr lang="en-GB" sz="800" b="1" baseline="0" dirty="0"/>
              <a:t>[1]</a:t>
            </a:r>
            <a:endParaRPr lang="en-GB" sz="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886482939632541E-2"/>
          <c:y val="0.23254716981132076"/>
          <c:w val="0.89655796150481193"/>
          <c:h val="0.55012553855296387"/>
        </c:manualLayout>
      </c:layout>
      <c:lineChart>
        <c:grouping val="standard"/>
        <c:varyColors val="0"/>
        <c:ser>
          <c:idx val="1"/>
          <c:order val="1"/>
          <c:tx>
            <c:strRef>
              <c:f>time_Series!$A$26</c:f>
              <c:strCache>
                <c:ptCount val="1"/>
                <c:pt idx="0">
                  <c:v>Colchester</c:v>
                </c:pt>
              </c:strCache>
            </c:strRef>
          </c:tx>
          <c:spPr>
            <a:ln w="28575" cap="rnd">
              <a:solidFill>
                <a:srgbClr val="FFC000"/>
              </a:solidFill>
              <a:round/>
            </a:ln>
            <a:effectLst/>
          </c:spPr>
          <c:marker>
            <c:symbol val="none"/>
          </c:marker>
          <c:cat>
            <c:numRef>
              <c:f>time_Series!$B$24:$D$24</c:f>
              <c:numCache>
                <c:formatCode>General</c:formatCode>
                <c:ptCount val="3"/>
                <c:pt idx="0">
                  <c:v>2015</c:v>
                </c:pt>
                <c:pt idx="1">
                  <c:v>2017</c:v>
                </c:pt>
                <c:pt idx="2">
                  <c:v>2019</c:v>
                </c:pt>
              </c:numCache>
            </c:numRef>
          </c:cat>
          <c:val>
            <c:numRef>
              <c:f>time_Series!$B$26:$D$26</c:f>
              <c:numCache>
                <c:formatCode>General</c:formatCode>
                <c:ptCount val="3"/>
                <c:pt idx="0">
                  <c:v>0.3</c:v>
                </c:pt>
                <c:pt idx="1">
                  <c:v>0.2</c:v>
                </c:pt>
                <c:pt idx="2">
                  <c:v>2.6</c:v>
                </c:pt>
              </c:numCache>
            </c:numRef>
          </c:val>
          <c:smooth val="0"/>
          <c:extLst>
            <c:ext xmlns:c16="http://schemas.microsoft.com/office/drawing/2014/chart" uri="{C3380CC4-5D6E-409C-BE32-E72D297353CC}">
              <c16:uniqueId val="{00000000-0F3A-49B6-9F2B-BD822998C46F}"/>
            </c:ext>
          </c:extLst>
        </c:ser>
        <c:ser>
          <c:idx val="2"/>
          <c:order val="2"/>
          <c:tx>
            <c:strRef>
              <c:f>time_Series!$A$27</c:f>
              <c:strCache>
                <c:ptCount val="1"/>
                <c:pt idx="0">
                  <c:v>England</c:v>
                </c:pt>
              </c:strCache>
            </c:strRef>
          </c:tx>
          <c:spPr>
            <a:ln w="25400" cap="rnd">
              <a:solidFill>
                <a:schemeClr val="tx1"/>
              </a:solidFill>
              <a:round/>
            </a:ln>
            <a:effectLst/>
          </c:spPr>
          <c:marker>
            <c:symbol val="none"/>
          </c:marker>
          <c:cat>
            <c:numRef>
              <c:f>time_Series!$B$24:$D$24</c:f>
              <c:numCache>
                <c:formatCode>General</c:formatCode>
                <c:ptCount val="3"/>
                <c:pt idx="0">
                  <c:v>2015</c:v>
                </c:pt>
                <c:pt idx="1">
                  <c:v>2017</c:v>
                </c:pt>
                <c:pt idx="2">
                  <c:v>2019</c:v>
                </c:pt>
              </c:numCache>
            </c:numRef>
          </c:cat>
          <c:val>
            <c:numRef>
              <c:f>time_Series!$B$27:$D$27</c:f>
              <c:numCache>
                <c:formatCode>General</c:formatCode>
                <c:ptCount val="3"/>
                <c:pt idx="0">
                  <c:v>2.5</c:v>
                </c:pt>
                <c:pt idx="1">
                  <c:v>2.4</c:v>
                </c:pt>
                <c:pt idx="2">
                  <c:v>2.2000000000000002</c:v>
                </c:pt>
              </c:numCache>
            </c:numRef>
          </c:val>
          <c:smooth val="0"/>
          <c:extLst>
            <c:ext xmlns:c16="http://schemas.microsoft.com/office/drawing/2014/chart" uri="{C3380CC4-5D6E-409C-BE32-E72D297353CC}">
              <c16:uniqueId val="{00000001-0F3A-49B6-9F2B-BD822998C46F}"/>
            </c:ext>
          </c:extLst>
        </c:ser>
        <c:ser>
          <c:idx val="7"/>
          <c:order val="7"/>
          <c:tx>
            <c:strRef>
              <c:f>time_Series!$A$32</c:f>
              <c:strCache>
                <c:ptCount val="1"/>
                <c:pt idx="0">
                  <c:v>Essex</c:v>
                </c:pt>
              </c:strCache>
            </c:strRef>
          </c:tx>
          <c:spPr>
            <a:ln w="25400" cap="rnd">
              <a:solidFill>
                <a:srgbClr val="FF3399"/>
              </a:solidFill>
              <a:round/>
            </a:ln>
            <a:effectLst/>
          </c:spPr>
          <c:marker>
            <c:symbol val="none"/>
          </c:marker>
          <c:cat>
            <c:numRef>
              <c:f>time_Series!$B$24:$D$24</c:f>
              <c:numCache>
                <c:formatCode>General</c:formatCode>
                <c:ptCount val="3"/>
                <c:pt idx="0">
                  <c:v>2015</c:v>
                </c:pt>
                <c:pt idx="1">
                  <c:v>2017</c:v>
                </c:pt>
                <c:pt idx="2">
                  <c:v>2019</c:v>
                </c:pt>
              </c:numCache>
            </c:numRef>
          </c:cat>
          <c:val>
            <c:numRef>
              <c:f>time_Series!$B$32:$D$32</c:f>
              <c:numCache>
                <c:formatCode>General</c:formatCode>
                <c:ptCount val="3"/>
                <c:pt idx="0">
                  <c:v>1.4</c:v>
                </c:pt>
                <c:pt idx="1">
                  <c:v>1</c:v>
                </c:pt>
                <c:pt idx="2">
                  <c:v>1.4</c:v>
                </c:pt>
              </c:numCache>
            </c:numRef>
          </c:val>
          <c:smooth val="0"/>
          <c:extLst>
            <c:ext xmlns:c16="http://schemas.microsoft.com/office/drawing/2014/chart" uri="{C3380CC4-5D6E-409C-BE32-E72D297353CC}">
              <c16:uniqueId val="{00000002-0F3A-49B6-9F2B-BD822998C46F}"/>
            </c:ext>
          </c:extLst>
        </c:ser>
        <c:ser>
          <c:idx val="9"/>
          <c:order val="9"/>
          <c:tx>
            <c:strRef>
              <c:f>time_Series!$A$34</c:f>
              <c:strCache>
                <c:ptCount val="1"/>
                <c:pt idx="0">
                  <c:v>Chelmsford</c:v>
                </c:pt>
              </c:strCache>
            </c:strRef>
          </c:tx>
          <c:spPr>
            <a:ln w="25400" cap="rnd">
              <a:solidFill>
                <a:srgbClr val="92D050"/>
              </a:solidFill>
              <a:round/>
            </a:ln>
            <a:effectLst/>
          </c:spPr>
          <c:marker>
            <c:symbol val="none"/>
          </c:marker>
          <c:cat>
            <c:numRef>
              <c:f>time_Series!$B$24:$D$24</c:f>
              <c:numCache>
                <c:formatCode>General</c:formatCode>
                <c:ptCount val="3"/>
                <c:pt idx="0">
                  <c:v>2015</c:v>
                </c:pt>
                <c:pt idx="1">
                  <c:v>2017</c:v>
                </c:pt>
                <c:pt idx="2">
                  <c:v>2019</c:v>
                </c:pt>
              </c:numCache>
            </c:numRef>
          </c:cat>
          <c:val>
            <c:numRef>
              <c:f>time_Series!$B$34:$D$34</c:f>
              <c:numCache>
                <c:formatCode>General</c:formatCode>
                <c:ptCount val="3"/>
                <c:pt idx="0">
                  <c:v>2.2000000000000002</c:v>
                </c:pt>
                <c:pt idx="1">
                  <c:v>2.4</c:v>
                </c:pt>
                <c:pt idx="2">
                  <c:v>1.2</c:v>
                </c:pt>
              </c:numCache>
            </c:numRef>
          </c:val>
          <c:smooth val="0"/>
          <c:extLst>
            <c:ext xmlns:c16="http://schemas.microsoft.com/office/drawing/2014/chart" uri="{C3380CC4-5D6E-409C-BE32-E72D297353CC}">
              <c16:uniqueId val="{00000003-0F3A-49B6-9F2B-BD822998C46F}"/>
            </c:ext>
          </c:extLst>
        </c:ser>
        <c:dLbls>
          <c:showLegendKey val="0"/>
          <c:showVal val="0"/>
          <c:showCatName val="0"/>
          <c:showSerName val="0"/>
          <c:showPercent val="0"/>
          <c:showBubbleSize val="0"/>
        </c:dLbls>
        <c:smooth val="0"/>
        <c:axId val="1449015359"/>
        <c:axId val="1449016191"/>
        <c:extLst>
          <c:ext xmlns:c15="http://schemas.microsoft.com/office/drawing/2012/chart" uri="{02D57815-91ED-43cb-92C2-25804820EDAC}">
            <c15:filteredLineSeries>
              <c15:ser>
                <c:idx val="0"/>
                <c:order val="0"/>
                <c:tx>
                  <c:strRef>
                    <c:extLst>
                      <c:ext uri="{02D57815-91ED-43cb-92C2-25804820EDAC}">
                        <c15:formulaRef>
                          <c15:sqref>time_Series!$A$25</c15:sqref>
                        </c15:formulaRef>
                      </c:ext>
                    </c:extLst>
                    <c:strCache>
                      <c:ptCount val="1"/>
                      <c:pt idx="0">
                        <c:v>Harlow</c:v>
                      </c:pt>
                    </c:strCache>
                  </c:strRef>
                </c:tx>
                <c:spPr>
                  <a:ln w="25400" cap="rnd">
                    <a:solidFill>
                      <a:srgbClr val="FFC000"/>
                    </a:solidFill>
                    <a:round/>
                  </a:ln>
                  <a:effectLst/>
                </c:spPr>
                <c:marker>
                  <c:symbol val="none"/>
                </c:marker>
                <c:cat>
                  <c:numRef>
                    <c:extLst>
                      <c:ext uri="{02D57815-91ED-43cb-92C2-25804820EDAC}">
                        <c15:formulaRef>
                          <c15:sqref>time_Series!$B$24:$D$24</c15:sqref>
                        </c15:formulaRef>
                      </c:ext>
                    </c:extLst>
                    <c:numCache>
                      <c:formatCode>General</c:formatCode>
                      <c:ptCount val="3"/>
                      <c:pt idx="0">
                        <c:v>2015</c:v>
                      </c:pt>
                      <c:pt idx="1">
                        <c:v>2017</c:v>
                      </c:pt>
                      <c:pt idx="2">
                        <c:v>2019</c:v>
                      </c:pt>
                    </c:numCache>
                  </c:numRef>
                </c:cat>
                <c:val>
                  <c:numRef>
                    <c:extLst>
                      <c:ext uri="{02D57815-91ED-43cb-92C2-25804820EDAC}">
                        <c15:formulaRef>
                          <c15:sqref>time_Series!$B$25:$D$25</c15:sqref>
                        </c15:formulaRef>
                      </c:ext>
                    </c:extLst>
                    <c:numCache>
                      <c:formatCode>General</c:formatCode>
                      <c:ptCount val="3"/>
                      <c:pt idx="0">
                        <c:v>1.5</c:v>
                      </c:pt>
                      <c:pt idx="1">
                        <c:v>0.5</c:v>
                      </c:pt>
                      <c:pt idx="2">
                        <c:v>3.7</c:v>
                      </c:pt>
                    </c:numCache>
                  </c:numRef>
                </c:val>
                <c:smooth val="0"/>
                <c:extLst>
                  <c:ext xmlns:c16="http://schemas.microsoft.com/office/drawing/2014/chart" uri="{C3380CC4-5D6E-409C-BE32-E72D297353CC}">
                    <c16:uniqueId val="{00000004-0F3A-49B6-9F2B-BD822998C46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time_Series!$A$28</c15:sqref>
                        </c15:formulaRef>
                      </c:ext>
                    </c:extLst>
                    <c:strCache>
                      <c:ptCount val="1"/>
                      <c:pt idx="0">
                        <c:v>Basildon</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time_Series!$B$24:$D$24</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time_Series!$B$28:$D$28</c15:sqref>
                        </c15:formulaRef>
                      </c:ext>
                    </c:extLst>
                    <c:numCache>
                      <c:formatCode>General</c:formatCode>
                      <c:ptCount val="3"/>
                      <c:pt idx="0">
                        <c:v>1.9</c:v>
                      </c:pt>
                      <c:pt idx="1">
                        <c:v>1.7</c:v>
                      </c:pt>
                      <c:pt idx="2">
                        <c:v>2.2000000000000002</c:v>
                      </c:pt>
                    </c:numCache>
                  </c:numRef>
                </c:val>
                <c:smooth val="0"/>
                <c:extLst xmlns:c15="http://schemas.microsoft.com/office/drawing/2012/chart">
                  <c:ext xmlns:c16="http://schemas.microsoft.com/office/drawing/2014/chart" uri="{C3380CC4-5D6E-409C-BE32-E72D297353CC}">
                    <c16:uniqueId val="{00000005-0F3A-49B6-9F2B-BD822998C46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time_Series!$A$29</c15:sqref>
                        </c15:formulaRef>
                      </c:ext>
                    </c:extLst>
                    <c:strCache>
                      <c:ptCount val="1"/>
                      <c:pt idx="0">
                        <c:v>Castle Point</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time_Series!$B$24:$D$24</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time_Series!$B$29:$D$29</c15:sqref>
                        </c15:formulaRef>
                      </c:ext>
                    </c:extLst>
                    <c:numCache>
                      <c:formatCode>General</c:formatCode>
                      <c:ptCount val="3"/>
                      <c:pt idx="0">
                        <c:v>1.1000000000000001</c:v>
                      </c:pt>
                      <c:pt idx="1">
                        <c:v>2.2000000000000002</c:v>
                      </c:pt>
                      <c:pt idx="2">
                        <c:v>2.2000000000000002</c:v>
                      </c:pt>
                    </c:numCache>
                  </c:numRef>
                </c:val>
                <c:smooth val="0"/>
                <c:extLst xmlns:c15="http://schemas.microsoft.com/office/drawing/2012/chart">
                  <c:ext xmlns:c16="http://schemas.microsoft.com/office/drawing/2014/chart" uri="{C3380CC4-5D6E-409C-BE32-E72D297353CC}">
                    <c16:uniqueId val="{00000006-0F3A-49B6-9F2B-BD822998C46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time_Series!$A$30</c15:sqref>
                        </c15:formulaRef>
                      </c:ext>
                    </c:extLst>
                    <c:strCache>
                      <c:ptCount val="1"/>
                      <c:pt idx="0">
                        <c:v>Maldon</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time_Series!$B$24:$D$24</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time_Series!$B$30:$D$30</c15:sqref>
                        </c15:formulaRef>
                      </c:ext>
                    </c:extLst>
                    <c:numCache>
                      <c:formatCode>General</c:formatCode>
                      <c:ptCount val="3"/>
                      <c:pt idx="0">
                        <c:v>0.3</c:v>
                      </c:pt>
                      <c:pt idx="1">
                        <c:v>0.9</c:v>
                      </c:pt>
                      <c:pt idx="2">
                        <c:v>1.9</c:v>
                      </c:pt>
                    </c:numCache>
                  </c:numRef>
                </c:val>
                <c:smooth val="0"/>
                <c:extLst xmlns:c15="http://schemas.microsoft.com/office/drawing/2012/chart">
                  <c:ext xmlns:c16="http://schemas.microsoft.com/office/drawing/2014/chart" uri="{C3380CC4-5D6E-409C-BE32-E72D297353CC}">
                    <c16:uniqueId val="{00000007-0F3A-49B6-9F2B-BD822998C46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time_Series!$A$31</c15:sqref>
                        </c15:formulaRef>
                      </c:ext>
                    </c:extLst>
                    <c:strCache>
                      <c:ptCount val="1"/>
                      <c:pt idx="0">
                        <c:v>East of England</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time_Series!$B$24:$D$24</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time_Series!$B$31:$D$31</c15:sqref>
                        </c15:formulaRef>
                      </c:ext>
                    </c:extLst>
                    <c:numCache>
                      <c:formatCode>General</c:formatCode>
                      <c:ptCount val="3"/>
                      <c:pt idx="0">
                        <c:v>1.9</c:v>
                      </c:pt>
                      <c:pt idx="1">
                        <c:v>1.6</c:v>
                      </c:pt>
                      <c:pt idx="2">
                        <c:v>1.8</c:v>
                      </c:pt>
                    </c:numCache>
                  </c:numRef>
                </c:val>
                <c:smooth val="0"/>
                <c:extLst xmlns:c15="http://schemas.microsoft.com/office/drawing/2012/chart">
                  <c:ext xmlns:c16="http://schemas.microsoft.com/office/drawing/2014/chart" uri="{C3380CC4-5D6E-409C-BE32-E72D297353CC}">
                    <c16:uniqueId val="{00000008-0F3A-49B6-9F2B-BD822998C46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time_Series!$A$33</c15:sqref>
                        </c15:formulaRef>
                      </c:ext>
                    </c:extLst>
                    <c:strCache>
                      <c:ptCount val="1"/>
                      <c:pt idx="0">
                        <c:v>Braintree</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time_Series!$B$24:$D$24</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time_Series!$B$33:$D$33</c15:sqref>
                        </c15:formulaRef>
                      </c:ext>
                    </c:extLst>
                    <c:numCache>
                      <c:formatCode>General</c:formatCode>
                      <c:ptCount val="3"/>
                      <c:pt idx="0">
                        <c:v>1.2</c:v>
                      </c:pt>
                      <c:pt idx="1">
                        <c:v>1.3</c:v>
                      </c:pt>
                      <c:pt idx="2">
                        <c:v>1.4</c:v>
                      </c:pt>
                    </c:numCache>
                  </c:numRef>
                </c:val>
                <c:smooth val="0"/>
                <c:extLst xmlns:c15="http://schemas.microsoft.com/office/drawing/2012/chart">
                  <c:ext xmlns:c16="http://schemas.microsoft.com/office/drawing/2014/chart" uri="{C3380CC4-5D6E-409C-BE32-E72D297353CC}">
                    <c16:uniqueId val="{00000009-0F3A-49B6-9F2B-BD822998C46F}"/>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time_Series!$A$35</c15:sqref>
                        </c15:formulaRef>
                      </c:ext>
                    </c:extLst>
                    <c:strCache>
                      <c:ptCount val="1"/>
                      <c:pt idx="0">
                        <c:v>Uttlesford</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time_Series!$B$24:$D$24</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time_Series!$B$35:$D$35</c15:sqref>
                        </c15:formulaRef>
                      </c:ext>
                    </c:extLst>
                    <c:numCache>
                      <c:formatCode>General</c:formatCode>
                      <c:ptCount val="3"/>
                      <c:pt idx="0">
                        <c:v>1.3</c:v>
                      </c:pt>
                      <c:pt idx="1">
                        <c:v>0.4</c:v>
                      </c:pt>
                      <c:pt idx="2">
                        <c:v>0.8</c:v>
                      </c:pt>
                    </c:numCache>
                  </c:numRef>
                </c:val>
                <c:smooth val="0"/>
                <c:extLst xmlns:c15="http://schemas.microsoft.com/office/drawing/2012/chart">
                  <c:ext xmlns:c16="http://schemas.microsoft.com/office/drawing/2014/chart" uri="{C3380CC4-5D6E-409C-BE32-E72D297353CC}">
                    <c16:uniqueId val="{0000000A-0F3A-49B6-9F2B-BD822998C46F}"/>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time_Series!$A$36</c15:sqref>
                        </c15:formulaRef>
                      </c:ext>
                    </c:extLst>
                    <c:strCache>
                      <c:ptCount val="1"/>
                      <c:pt idx="0">
                        <c:v>Epping Forest</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time_Series!$B$24:$D$24</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time_Series!$B$36:$D$36</c15:sqref>
                        </c15:formulaRef>
                      </c:ext>
                    </c:extLst>
                    <c:numCache>
                      <c:formatCode>General</c:formatCode>
                      <c:ptCount val="3"/>
                      <c:pt idx="0">
                        <c:v>1.7</c:v>
                      </c:pt>
                      <c:pt idx="1">
                        <c:v>0.3</c:v>
                      </c:pt>
                      <c:pt idx="2">
                        <c:v>0.5</c:v>
                      </c:pt>
                    </c:numCache>
                  </c:numRef>
                </c:val>
                <c:smooth val="0"/>
                <c:extLst xmlns:c15="http://schemas.microsoft.com/office/drawing/2012/chart">
                  <c:ext xmlns:c16="http://schemas.microsoft.com/office/drawing/2014/chart" uri="{C3380CC4-5D6E-409C-BE32-E72D297353CC}">
                    <c16:uniqueId val="{0000000B-0F3A-49B6-9F2B-BD822998C46F}"/>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time_Series!$A$37</c15:sqref>
                        </c15:formulaRef>
                      </c:ext>
                    </c:extLst>
                    <c:strCache>
                      <c:ptCount val="1"/>
                      <c:pt idx="0">
                        <c:v>Tendring</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time_Series!$B$24:$D$24</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time_Series!$B$37:$D$37</c15:sqref>
                        </c15:formulaRef>
                      </c:ext>
                    </c:extLst>
                    <c:numCache>
                      <c:formatCode>0.0</c:formatCode>
                      <c:ptCount val="3"/>
                      <c:pt idx="0">
                        <c:v>1.3</c:v>
                      </c:pt>
                      <c:pt idx="1">
                        <c:v>0.3</c:v>
                      </c:pt>
                      <c:pt idx="2" formatCode="General">
                        <c:v>0.5</c:v>
                      </c:pt>
                    </c:numCache>
                  </c:numRef>
                </c:val>
                <c:smooth val="0"/>
                <c:extLst xmlns:c15="http://schemas.microsoft.com/office/drawing/2012/chart">
                  <c:ext xmlns:c16="http://schemas.microsoft.com/office/drawing/2014/chart" uri="{C3380CC4-5D6E-409C-BE32-E72D297353CC}">
                    <c16:uniqueId val="{0000000C-0F3A-49B6-9F2B-BD822998C46F}"/>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time_Series!$A$38</c15:sqref>
                        </c15:formulaRef>
                      </c:ext>
                    </c:extLst>
                    <c:strCache>
                      <c:ptCount val="1"/>
                      <c:pt idx="0">
                        <c:v>Brentwood</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time_Series!$B$24:$D$24</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time_Series!$B$38:$D$38</c15:sqref>
                        </c15:formulaRef>
                      </c:ext>
                    </c:extLst>
                    <c:numCache>
                      <c:formatCode>General</c:formatCode>
                      <c:ptCount val="3"/>
                      <c:pt idx="0">
                        <c:v>2</c:v>
                      </c:pt>
                      <c:pt idx="1">
                        <c:v>1.1000000000000001</c:v>
                      </c:pt>
                      <c:pt idx="2">
                        <c:v>0</c:v>
                      </c:pt>
                    </c:numCache>
                  </c:numRef>
                </c:val>
                <c:smooth val="0"/>
                <c:extLst xmlns:c15="http://schemas.microsoft.com/office/drawing/2012/chart">
                  <c:ext xmlns:c16="http://schemas.microsoft.com/office/drawing/2014/chart" uri="{C3380CC4-5D6E-409C-BE32-E72D297353CC}">
                    <c16:uniqueId val="{0000000D-0F3A-49B6-9F2B-BD822998C46F}"/>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time_Series!$A$39</c15:sqref>
                        </c15:formulaRef>
                      </c:ext>
                    </c:extLst>
                    <c:strCache>
                      <c:ptCount val="1"/>
                      <c:pt idx="0">
                        <c:v>Rochford</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time_Series!$B$24:$D$24</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time_Series!$B$39:$D$39</c15:sqref>
                        </c15:formulaRef>
                      </c:ext>
                    </c:extLst>
                    <c:numCache>
                      <c:formatCode>General</c:formatCode>
                      <c:ptCount val="3"/>
                      <c:pt idx="0">
                        <c:v>2.2999999999999998</c:v>
                      </c:pt>
                      <c:pt idx="1">
                        <c:v>0.7</c:v>
                      </c:pt>
                      <c:pt idx="2">
                        <c:v>0</c:v>
                      </c:pt>
                    </c:numCache>
                  </c:numRef>
                </c:val>
                <c:smooth val="0"/>
                <c:extLst xmlns:c15="http://schemas.microsoft.com/office/drawing/2012/chart">
                  <c:ext xmlns:c16="http://schemas.microsoft.com/office/drawing/2014/chart" uri="{C3380CC4-5D6E-409C-BE32-E72D297353CC}">
                    <c16:uniqueId val="{0000000E-0F3A-49B6-9F2B-BD822998C46F}"/>
                  </c:ext>
                </c:extLst>
              </c15:ser>
            </c15:filteredLineSeries>
          </c:ext>
        </c:extLst>
      </c:lineChart>
      <c:catAx>
        <c:axId val="144901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9016191"/>
        <c:crosses val="autoZero"/>
        <c:auto val="1"/>
        <c:lblAlgn val="ctr"/>
        <c:lblOffset val="100"/>
        <c:noMultiLvlLbl val="0"/>
      </c:catAx>
      <c:valAx>
        <c:axId val="1449016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9015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800" b="1"/>
              <a:t>% of primary school</a:t>
            </a:r>
            <a:r>
              <a:rPr lang="en-GB" sz="800" b="1" baseline="0"/>
              <a:t> children with unhealthy food habits </a:t>
            </a:r>
            <a:endParaRPr lang="en-GB" sz="900"/>
          </a:p>
        </c:rich>
      </c:tx>
      <c:layout>
        <c:manualLayout>
          <c:xMode val="edge"/>
          <c:yMode val="edge"/>
          <c:x val="0.15096987100285936"/>
          <c:y val="8.37145531488537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485046437873458"/>
          <c:y val="0.16619975478886795"/>
          <c:w val="0.76492323746677238"/>
          <c:h val="0.61193937616178662"/>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Pt>
            <c:idx val="2"/>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0-3719-4B25-8A36-7F66EC300F3E}"/>
              </c:ext>
            </c:extLst>
          </c:dPt>
          <c:dLbls>
            <c:dLbl>
              <c:idx val="0"/>
              <c:tx>
                <c:rich>
                  <a:bodyPr/>
                  <a:lstStyle/>
                  <a:p>
                    <a:r>
                      <a:rPr lang="en-US"/>
                      <a:t>Maldon</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3719-4B25-8A36-7F66EC300F3E}"/>
                </c:ext>
              </c:extLst>
            </c:dLbl>
            <c:dLbl>
              <c:idx val="1"/>
              <c:tx>
                <c:rich>
                  <a:bodyPr/>
                  <a:lstStyle/>
                  <a:p>
                    <a:r>
                      <a:rPr lang="en-US"/>
                      <a:t>Tendring</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719-4B25-8A36-7F66EC300F3E}"/>
                </c:ext>
              </c:extLst>
            </c:dLbl>
            <c:dLbl>
              <c:idx val="2"/>
              <c:tx>
                <c:rich>
                  <a:bodyPr/>
                  <a:lstStyle/>
                  <a:p>
                    <a:r>
                      <a:rPr lang="en-US"/>
                      <a:t>Basildon</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3719-4B25-8A36-7F66EC300F3E}"/>
                </c:ext>
              </c:extLst>
            </c:dLbl>
            <c:dLbl>
              <c:idx val="3"/>
              <c:layout>
                <c:manualLayout>
                  <c:x val="-0.35996437842981055"/>
                  <c:y val="-5.2321595718033562E-2"/>
                </c:manualLayout>
              </c:layout>
              <c:tx>
                <c:rich>
                  <a:bodyPr/>
                  <a:lstStyle/>
                  <a:p>
                    <a:r>
                      <a:rPr lang="en-US"/>
                      <a:t>Castle Point</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719-4B25-8A36-7F66EC300F3E}"/>
                </c:ext>
              </c:extLst>
            </c:dLbl>
            <c:dLbl>
              <c:idx val="4"/>
              <c:layout>
                <c:manualLayout>
                  <c:x val="-9.7776627723068034E-17"/>
                  <c:y val="1.3714280777761616E-2"/>
                </c:manualLayout>
              </c:layout>
              <c:tx>
                <c:rich>
                  <a:bodyPr/>
                  <a:lstStyle/>
                  <a:p>
                    <a:r>
                      <a:rPr lang="en-US"/>
                      <a:t>Braintree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3719-4B25-8A36-7F66EC300F3E}"/>
                </c:ext>
              </c:extLst>
            </c:dLbl>
            <c:dLbl>
              <c:idx val="5"/>
              <c:layout>
                <c:manualLayout>
                  <c:x val="2.6666661067367755E-3"/>
                  <c:y val="3.1999988481443968E-2"/>
                </c:manualLayout>
              </c:layout>
              <c:tx>
                <c:rich>
                  <a:bodyPr/>
                  <a:lstStyle/>
                  <a:p>
                    <a:r>
                      <a:rPr lang="en-US"/>
                      <a:t>Colchester</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719-4B25-8A36-7F66EC300F3E}"/>
                </c:ext>
              </c:extLst>
            </c:dLbl>
            <c:dLbl>
              <c:idx val="6"/>
              <c:layout>
                <c:manualLayout>
                  <c:x val="8.7999981522313683E-2"/>
                  <c:y val="4.5714269259205667E-3"/>
                </c:manualLayout>
              </c:layout>
              <c:tx>
                <c:rich>
                  <a:bodyPr/>
                  <a:lstStyle/>
                  <a:p>
                    <a:r>
                      <a:rPr lang="en-US"/>
                      <a:t>Essex</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3719-4B25-8A36-7F66EC300F3E}"/>
                </c:ext>
              </c:extLst>
            </c:dLbl>
            <c:dLbl>
              <c:idx val="7"/>
              <c:layout>
                <c:manualLayout>
                  <c:x val="3.9973351099267154E-2"/>
                  <c:y val="8.6757990867579821E-2"/>
                </c:manualLayout>
              </c:layout>
              <c:tx>
                <c:rich>
                  <a:bodyPr/>
                  <a:lstStyle/>
                  <a:p>
                    <a:r>
                      <a:rPr lang="en-US"/>
                      <a:t>Chelmsford</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3719-4B25-8A36-7F66EC300F3E}"/>
                </c:ext>
              </c:extLst>
            </c:dLbl>
            <c:dLbl>
              <c:idx val="8"/>
              <c:tx>
                <c:rich>
                  <a:bodyPr/>
                  <a:lstStyle/>
                  <a:p>
                    <a:r>
                      <a:rPr lang="en-US"/>
                      <a:t>Harlow</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3719-4B25-8A36-7F66EC300F3E}"/>
                </c:ext>
              </c:extLst>
            </c:dLbl>
            <c:dLbl>
              <c:idx val="9"/>
              <c:tx>
                <c:rich>
                  <a:bodyPr/>
                  <a:lstStyle/>
                  <a:p>
                    <a:r>
                      <a:rPr lang="en-US"/>
                      <a:t>Epping forest</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3719-4B25-8A36-7F66EC300F3E}"/>
                </c:ext>
              </c:extLst>
            </c:dLbl>
            <c:dLbl>
              <c:idx val="10"/>
              <c:layout>
                <c:manualLayout>
                  <c:x val="-2.1319120586275817E-2"/>
                  <c:y val="9.5890410958904104E-2"/>
                </c:manualLayout>
              </c:layout>
              <c:tx>
                <c:rich>
                  <a:bodyPr/>
                  <a:lstStyle/>
                  <a:p>
                    <a:r>
                      <a:rPr lang="en-US"/>
                      <a:t>Brentwood</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A-3719-4B25-8A36-7F66EC300F3E}"/>
                </c:ext>
              </c:extLst>
            </c:dLbl>
            <c:dLbl>
              <c:idx val="11"/>
              <c:layout>
                <c:manualLayout>
                  <c:x val="-0.1492338441039307"/>
                  <c:y val="-7.7625570776255787E-2"/>
                </c:manualLayout>
              </c:layout>
              <c:tx>
                <c:rich>
                  <a:bodyPr/>
                  <a:lstStyle/>
                  <a:p>
                    <a:r>
                      <a:rPr lang="en-US"/>
                      <a:t>Rochford</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719-4B25-8A36-7F66EC300F3E}"/>
                </c:ext>
              </c:extLst>
            </c:dLbl>
            <c:dLbl>
              <c:idx val="12"/>
              <c:layout>
                <c:manualLayout>
                  <c:x val="-0.19453697534976683"/>
                  <c:y val="5.0228310502283102E-2"/>
                </c:manualLayout>
              </c:layout>
              <c:tx>
                <c:rich>
                  <a:bodyPr/>
                  <a:lstStyle/>
                  <a:p>
                    <a:r>
                      <a:rPr lang="en-US"/>
                      <a:t>Uttlesford</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3719-4B25-8A36-7F66EC300F3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'Primary school'!$B$3:$B$15</c:f>
              <c:numCache>
                <c:formatCode>General</c:formatCode>
                <c:ptCount val="13"/>
                <c:pt idx="0">
                  <c:v>34</c:v>
                </c:pt>
                <c:pt idx="1">
                  <c:v>32</c:v>
                </c:pt>
                <c:pt idx="2">
                  <c:v>31</c:v>
                </c:pt>
                <c:pt idx="3">
                  <c:v>30</c:v>
                </c:pt>
                <c:pt idx="4">
                  <c:v>29</c:v>
                </c:pt>
                <c:pt idx="5">
                  <c:v>28</c:v>
                </c:pt>
                <c:pt idx="6">
                  <c:v>28</c:v>
                </c:pt>
                <c:pt idx="7">
                  <c:v>26</c:v>
                </c:pt>
                <c:pt idx="8">
                  <c:v>26</c:v>
                </c:pt>
                <c:pt idx="9">
                  <c:v>25</c:v>
                </c:pt>
                <c:pt idx="10">
                  <c:v>25</c:v>
                </c:pt>
                <c:pt idx="11">
                  <c:v>24</c:v>
                </c:pt>
                <c:pt idx="12">
                  <c:v>22</c:v>
                </c:pt>
              </c:numCache>
            </c:numRef>
          </c:xVal>
          <c:yVal>
            <c:numRef>
              <c:f>'Primary school'!$C$3:$C$15</c:f>
              <c:numCache>
                <c:formatCode>General</c:formatCode>
                <c:ptCount val="13"/>
                <c:pt idx="0">
                  <c:v>17</c:v>
                </c:pt>
                <c:pt idx="1">
                  <c:v>19</c:v>
                </c:pt>
                <c:pt idx="2">
                  <c:v>21</c:v>
                </c:pt>
                <c:pt idx="3">
                  <c:v>16</c:v>
                </c:pt>
                <c:pt idx="4">
                  <c:v>13</c:v>
                </c:pt>
                <c:pt idx="5">
                  <c:v>12</c:v>
                </c:pt>
                <c:pt idx="6">
                  <c:v>14</c:v>
                </c:pt>
                <c:pt idx="7">
                  <c:v>12</c:v>
                </c:pt>
                <c:pt idx="8">
                  <c:v>17</c:v>
                </c:pt>
                <c:pt idx="9">
                  <c:v>23</c:v>
                </c:pt>
                <c:pt idx="10">
                  <c:v>10</c:v>
                </c:pt>
                <c:pt idx="11">
                  <c:v>12</c:v>
                </c:pt>
                <c:pt idx="12">
                  <c:v>9</c:v>
                </c:pt>
              </c:numCache>
            </c:numRef>
          </c:yVal>
          <c:smooth val="0"/>
          <c:extLst>
            <c:ext xmlns:c15="http://schemas.microsoft.com/office/drawing/2012/chart" uri="{02D57815-91ED-43cb-92C2-25804820EDAC}">
              <c15:datalabelsRange>
                <c15:f>'Primary school'!$A$3:$A$15</c15:f>
                <c15:dlblRangeCache>
                  <c:ptCount val="13"/>
                  <c:pt idx="0">
                    <c:v>Maldon</c:v>
                  </c:pt>
                  <c:pt idx="1">
                    <c:v>Tendring</c:v>
                  </c:pt>
                  <c:pt idx="2">
                    <c:v>Basildon</c:v>
                  </c:pt>
                  <c:pt idx="3">
                    <c:v>Castle Point</c:v>
                  </c:pt>
                  <c:pt idx="4">
                    <c:v>Braintree</c:v>
                  </c:pt>
                  <c:pt idx="5">
                    <c:v>Colchester</c:v>
                  </c:pt>
                  <c:pt idx="6">
                    <c:v>Essex</c:v>
                  </c:pt>
                  <c:pt idx="7">
                    <c:v>Chelmsford</c:v>
                  </c:pt>
                  <c:pt idx="8">
                    <c:v>Harlow</c:v>
                  </c:pt>
                  <c:pt idx="9">
                    <c:v>Epping forest</c:v>
                  </c:pt>
                  <c:pt idx="10">
                    <c:v>Brentwood</c:v>
                  </c:pt>
                  <c:pt idx="11">
                    <c:v>Rochford</c:v>
                  </c:pt>
                  <c:pt idx="12">
                    <c:v>Uttlesford</c:v>
                  </c:pt>
                </c15:dlblRangeCache>
              </c15:datalabelsRange>
            </c:ext>
            <c:ext xmlns:c16="http://schemas.microsoft.com/office/drawing/2014/chart" uri="{C3380CC4-5D6E-409C-BE32-E72D297353CC}">
              <c16:uniqueId val="{0000000D-3719-4B25-8A36-7F66EC300F3E}"/>
            </c:ext>
          </c:extLst>
        </c:ser>
        <c:dLbls>
          <c:showLegendKey val="0"/>
          <c:showVal val="1"/>
          <c:showCatName val="0"/>
          <c:showSerName val="0"/>
          <c:showPercent val="0"/>
          <c:showBubbleSize val="0"/>
        </c:dLbls>
        <c:axId val="672507615"/>
        <c:axId val="672508447"/>
      </c:scatterChart>
      <c:valAx>
        <c:axId val="67250761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eating chocolate on most days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2508447"/>
        <c:crosses val="autoZero"/>
        <c:crossBetween val="midCat"/>
      </c:valAx>
      <c:valAx>
        <c:axId val="67250844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having fizzy drink on most days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25076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800" b="1"/>
              <a:t>% of secondary school children with unhealthy eating habits</a:t>
            </a:r>
          </a:p>
        </c:rich>
      </c:tx>
      <c:layout>
        <c:manualLayout>
          <c:xMode val="edge"/>
          <c:yMode val="edge"/>
          <c:x val="0.13956409228414185"/>
          <c:y val="2.837626329299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49084595959595"/>
          <c:y val="0.14968083053809064"/>
          <c:w val="0.81052760492567499"/>
          <c:h val="0.68452397995705083"/>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Pt>
            <c:idx val="1"/>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0-BA47-456B-8CFF-ACF91DD3EAD8}"/>
              </c:ext>
            </c:extLst>
          </c:dPt>
          <c:dLbls>
            <c:dLbl>
              <c:idx val="0"/>
              <c:layout>
                <c:manualLayout>
                  <c:x val="-4.0993287450080719E-2"/>
                  <c:y val="0.10562169874436776"/>
                </c:manualLayout>
              </c:layout>
              <c:tx>
                <c:rich>
                  <a:bodyPr/>
                  <a:lstStyle/>
                  <a:p>
                    <a:r>
                      <a:rPr lang="en-US"/>
                      <a:t>Brentwood</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BA47-456B-8CFF-ACF91DD3EAD8}"/>
                </c:ext>
              </c:extLst>
            </c:dLbl>
            <c:dLbl>
              <c:idx val="1"/>
              <c:tx>
                <c:rich>
                  <a:bodyPr/>
                  <a:lstStyle/>
                  <a:p>
                    <a:r>
                      <a:rPr lang="en-US"/>
                      <a:t>Tendring</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BA47-456B-8CFF-ACF91DD3EAD8}"/>
                </c:ext>
              </c:extLst>
            </c:dLbl>
            <c:dLbl>
              <c:idx val="2"/>
              <c:tx>
                <c:rich>
                  <a:bodyPr/>
                  <a:lstStyle/>
                  <a:p>
                    <a:r>
                      <a:rPr lang="en-US"/>
                      <a:t>Basildon</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BA47-456B-8CFF-ACF91DD3EAD8}"/>
                </c:ext>
              </c:extLst>
            </c:dLbl>
            <c:dLbl>
              <c:idx val="3"/>
              <c:layout>
                <c:manualLayout>
                  <c:x val="-0.50133454414138834"/>
                  <c:y val="5.8678952543237441E-2"/>
                </c:manualLayout>
              </c:layout>
              <c:tx>
                <c:rich>
                  <a:bodyPr/>
                  <a:lstStyle/>
                  <a:p>
                    <a:r>
                      <a:rPr lang="en-US"/>
                      <a:t>Castle Point</a:t>
                    </a:r>
                  </a:p>
                </c:rich>
              </c:tx>
              <c:showLegendKey val="0"/>
              <c:showVal val="0"/>
              <c:showCatName val="0"/>
              <c:showSerName val="0"/>
              <c:showPercent val="0"/>
              <c:showBubbleSize val="0"/>
              <c:extLst>
                <c:ext xmlns:c15="http://schemas.microsoft.com/office/drawing/2012/chart" uri="{CE6537A1-D6FC-4f65-9D91-7224C49458BB}">
                  <c15:layout>
                    <c:manualLayout>
                      <c:w val="0.29100249242359866"/>
                      <c:h val="0.11845801560576767"/>
                    </c:manualLayout>
                  </c15:layout>
                  <c15:showDataLabelsRange val="1"/>
                </c:ext>
                <c:ext xmlns:c16="http://schemas.microsoft.com/office/drawing/2014/chart" uri="{C3380CC4-5D6E-409C-BE32-E72D297353CC}">
                  <c16:uniqueId val="{00000003-BA47-456B-8CFF-ACF91DD3EAD8}"/>
                </c:ext>
              </c:extLst>
            </c:dLbl>
            <c:dLbl>
              <c:idx val="4"/>
              <c:layout>
                <c:manualLayout>
                  <c:x val="-0.41815362392726657"/>
                  <c:y val="5.8678721524648758E-2"/>
                </c:manualLayout>
              </c:layout>
              <c:tx>
                <c:rich>
                  <a:bodyPr/>
                  <a:lstStyle/>
                  <a:p>
                    <a:r>
                      <a:rPr lang="en-US"/>
                      <a:t>Braintree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BA47-456B-8CFF-ACF91DD3EAD8}"/>
                </c:ext>
              </c:extLst>
            </c:dLbl>
            <c:dLbl>
              <c:idx val="5"/>
              <c:tx>
                <c:rich>
                  <a:bodyPr/>
                  <a:lstStyle/>
                  <a:p>
                    <a:r>
                      <a:rPr lang="en-US"/>
                      <a:t>Essex</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BA47-456B-8CFF-ACF91DD3EAD8}"/>
                </c:ext>
              </c:extLst>
            </c:dLbl>
            <c:dLbl>
              <c:idx val="6"/>
              <c:layout>
                <c:manualLayout>
                  <c:x val="-0.15"/>
                  <c:y val="-0.15740740740740741"/>
                </c:manualLayout>
              </c:layout>
              <c:tx>
                <c:rich>
                  <a:bodyPr/>
                  <a:lstStyle/>
                  <a:p>
                    <a:r>
                      <a:rPr lang="en-US"/>
                      <a:t>Epping forest</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BA47-456B-8CFF-ACF91DD3EAD8}"/>
                </c:ext>
              </c:extLst>
            </c:dLbl>
            <c:dLbl>
              <c:idx val="7"/>
              <c:layout>
                <c:manualLayout>
                  <c:x val="-0.14826012190270249"/>
                  <c:y val="-0.12499984475051827"/>
                </c:manualLayout>
              </c:layout>
              <c:tx>
                <c:rich>
                  <a:bodyPr/>
                  <a:lstStyle/>
                  <a:p>
                    <a:r>
                      <a:rPr lang="en-US"/>
                      <a:t>Chelmsford</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BA47-456B-8CFF-ACF91DD3EAD8}"/>
                </c:ext>
              </c:extLst>
            </c:dLbl>
            <c:dLbl>
              <c:idx val="8"/>
              <c:tx>
                <c:rich>
                  <a:bodyPr/>
                  <a:lstStyle/>
                  <a:p>
                    <a:r>
                      <a:rPr lang="en-US"/>
                      <a:t>Uttlesford</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BA47-456B-8CFF-ACF91DD3EAD8}"/>
                </c:ext>
              </c:extLst>
            </c:dLbl>
            <c:dLbl>
              <c:idx val="9"/>
              <c:layout>
                <c:manualLayout>
                  <c:x val="-8.4361802051906705E-17"/>
                  <c:y val="0"/>
                </c:manualLayout>
              </c:layout>
              <c:tx>
                <c:rich>
                  <a:bodyPr/>
                  <a:lstStyle/>
                  <a:p>
                    <a:r>
                      <a:rPr lang="en-US"/>
                      <a:t>Colchester</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BA47-456B-8CFF-ACF91DD3EAD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'Primary school'!$B$38:$B$47</c:f>
              <c:numCache>
                <c:formatCode>General</c:formatCode>
                <c:ptCount val="10"/>
                <c:pt idx="0">
                  <c:v>34</c:v>
                </c:pt>
                <c:pt idx="1">
                  <c:v>33</c:v>
                </c:pt>
                <c:pt idx="2">
                  <c:v>30</c:v>
                </c:pt>
                <c:pt idx="3">
                  <c:v>30</c:v>
                </c:pt>
                <c:pt idx="4">
                  <c:v>30</c:v>
                </c:pt>
                <c:pt idx="5">
                  <c:v>28</c:v>
                </c:pt>
                <c:pt idx="6">
                  <c:v>28</c:v>
                </c:pt>
                <c:pt idx="7">
                  <c:v>25</c:v>
                </c:pt>
                <c:pt idx="8">
                  <c:v>22</c:v>
                </c:pt>
                <c:pt idx="9">
                  <c:v>21</c:v>
                </c:pt>
              </c:numCache>
            </c:numRef>
          </c:xVal>
          <c:yVal>
            <c:numRef>
              <c:f>'Primary school'!$C$38:$C$47</c:f>
              <c:numCache>
                <c:formatCode>General</c:formatCode>
                <c:ptCount val="10"/>
                <c:pt idx="0">
                  <c:v>14</c:v>
                </c:pt>
                <c:pt idx="1">
                  <c:v>20</c:v>
                </c:pt>
                <c:pt idx="2">
                  <c:v>16</c:v>
                </c:pt>
                <c:pt idx="3">
                  <c:v>9</c:v>
                </c:pt>
                <c:pt idx="4">
                  <c:v>12</c:v>
                </c:pt>
                <c:pt idx="5">
                  <c:v>13</c:v>
                </c:pt>
                <c:pt idx="6">
                  <c:v>14</c:v>
                </c:pt>
                <c:pt idx="7">
                  <c:v>10</c:v>
                </c:pt>
                <c:pt idx="8">
                  <c:v>4</c:v>
                </c:pt>
                <c:pt idx="9">
                  <c:v>7</c:v>
                </c:pt>
              </c:numCache>
            </c:numRef>
          </c:yVal>
          <c:smooth val="0"/>
          <c:extLst>
            <c:ext xmlns:c15="http://schemas.microsoft.com/office/drawing/2012/chart" uri="{02D57815-91ED-43cb-92C2-25804820EDAC}">
              <c15:datalabelsRange>
                <c15:f>'Primary school'!$A$38:$A$47</c15:f>
                <c15:dlblRangeCache>
                  <c:ptCount val="10"/>
                  <c:pt idx="0">
                    <c:v>Brentwood</c:v>
                  </c:pt>
                  <c:pt idx="1">
                    <c:v>Tendring</c:v>
                  </c:pt>
                  <c:pt idx="2">
                    <c:v>Basildon</c:v>
                  </c:pt>
                  <c:pt idx="3">
                    <c:v>Castle Point</c:v>
                  </c:pt>
                  <c:pt idx="4">
                    <c:v>Braintree</c:v>
                  </c:pt>
                  <c:pt idx="5">
                    <c:v>Essex</c:v>
                  </c:pt>
                  <c:pt idx="6">
                    <c:v>Epping forest</c:v>
                  </c:pt>
                  <c:pt idx="7">
                    <c:v>Chelmsford</c:v>
                  </c:pt>
                  <c:pt idx="8">
                    <c:v>Uttlesford</c:v>
                  </c:pt>
                  <c:pt idx="9">
                    <c:v>Colchester</c:v>
                  </c:pt>
                </c15:dlblRangeCache>
              </c15:datalabelsRange>
            </c:ext>
            <c:ext xmlns:c16="http://schemas.microsoft.com/office/drawing/2014/chart" uri="{C3380CC4-5D6E-409C-BE32-E72D297353CC}">
              <c16:uniqueId val="{0000000A-BA47-456B-8CFF-ACF91DD3EAD8}"/>
            </c:ext>
          </c:extLst>
        </c:ser>
        <c:dLbls>
          <c:showLegendKey val="0"/>
          <c:showVal val="1"/>
          <c:showCatName val="0"/>
          <c:showSerName val="0"/>
          <c:showPercent val="0"/>
          <c:showBubbleSize val="0"/>
        </c:dLbls>
        <c:axId val="572574623"/>
        <c:axId val="572575039"/>
      </c:scatterChart>
      <c:valAx>
        <c:axId val="5725746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eating chocolates on most days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575039"/>
        <c:crosses val="autoZero"/>
        <c:crossBetween val="midCat"/>
      </c:valAx>
      <c:valAx>
        <c:axId val="572575039"/>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5746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a:t>FCE</a:t>
            </a:r>
            <a:r>
              <a:rPr lang="en-US" sz="1200" b="1" baseline="0"/>
              <a:t> tooth extraction rate among 0-19 year old with caries as primary diagnosis per 100,000 target population (2019-2020) </a:t>
            </a:r>
            <a:r>
              <a:rPr lang="en-US" sz="800" b="1" baseline="0"/>
              <a:t>[1]</a:t>
            </a:r>
            <a:endParaRPr lang="en-US" sz="800" b="1"/>
          </a:p>
        </c:rich>
      </c:tx>
      <c:layout>
        <c:manualLayout>
          <c:xMode val="edge"/>
          <c:yMode val="edge"/>
          <c:x val="0.17512489063867021"/>
          <c:y val="5.555555555555555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664260717410324E-2"/>
          <c:y val="0.29606481481481484"/>
          <c:w val="0.87122462817147861"/>
          <c:h val="0.42812263050452026"/>
        </c:manualLayout>
      </c:layout>
      <c:barChart>
        <c:barDir val="col"/>
        <c:grouping val="clustered"/>
        <c:varyColors val="0"/>
        <c:ser>
          <c:idx val="0"/>
          <c:order val="0"/>
          <c:tx>
            <c:strRef>
              <c:f>Children_extraction!$C$17</c:f>
              <c:strCache>
                <c:ptCount val="1"/>
                <c:pt idx="0">
                  <c:v>2019-20</c:v>
                </c:pt>
              </c:strCache>
            </c:strRef>
          </c:tx>
          <c:spPr>
            <a:solidFill>
              <a:srgbClr val="0070C0"/>
            </a:solidFill>
            <a:ln w="6350">
              <a:solidFill>
                <a:sysClr val="windowText" lastClr="000000"/>
              </a:solidFill>
            </a:ln>
            <a:effectLst/>
          </c:spPr>
          <c:invertIfNegative val="0"/>
          <c:dPt>
            <c:idx val="0"/>
            <c:invertIfNegative val="0"/>
            <c:bubble3D val="0"/>
            <c:spPr>
              <a:solidFill>
                <a:sysClr val="windowText" lastClr="000000"/>
              </a:solidFill>
              <a:ln w="6350">
                <a:solidFill>
                  <a:sysClr val="windowText" lastClr="000000"/>
                </a:solidFill>
              </a:ln>
              <a:effectLst/>
            </c:spPr>
            <c:extLst>
              <c:ext xmlns:c16="http://schemas.microsoft.com/office/drawing/2014/chart" uri="{C3380CC4-5D6E-409C-BE32-E72D297353CC}">
                <c16:uniqueId val="{00000001-B0AB-4AF3-9A61-9638CB23A8EA}"/>
              </c:ext>
            </c:extLst>
          </c:dPt>
          <c:dPt>
            <c:idx val="5"/>
            <c:invertIfNegative val="0"/>
            <c:bubble3D val="0"/>
            <c:spPr>
              <a:solidFill>
                <a:sysClr val="windowText" lastClr="000000">
                  <a:lumMod val="50000"/>
                  <a:lumOff val="50000"/>
                </a:sysClr>
              </a:solidFill>
              <a:ln w="6350">
                <a:solidFill>
                  <a:sysClr val="windowText" lastClr="000000"/>
                </a:solidFill>
              </a:ln>
              <a:effectLst/>
            </c:spPr>
            <c:extLst>
              <c:ext xmlns:c16="http://schemas.microsoft.com/office/drawing/2014/chart" uri="{C3380CC4-5D6E-409C-BE32-E72D297353CC}">
                <c16:uniqueId val="{00000003-B0AB-4AF3-9A61-9638CB23A8EA}"/>
              </c:ext>
            </c:extLst>
          </c:dPt>
          <c:dLbls>
            <c:dLbl>
              <c:idx val="11"/>
              <c:delete val="1"/>
              <c:extLst>
                <c:ext xmlns:c15="http://schemas.microsoft.com/office/drawing/2012/chart" uri="{CE6537A1-D6FC-4f65-9D91-7224C49458BB}"/>
                <c:ext xmlns:c16="http://schemas.microsoft.com/office/drawing/2014/chart" uri="{C3380CC4-5D6E-409C-BE32-E72D297353CC}">
                  <c16:uniqueId val="{00000004-B0AB-4AF3-9A61-9638CB23A8EA}"/>
                </c:ext>
              </c:extLst>
            </c:dLbl>
            <c:dLbl>
              <c:idx val="12"/>
              <c:delete val="1"/>
              <c:extLst>
                <c:ext xmlns:c15="http://schemas.microsoft.com/office/drawing/2012/chart" uri="{CE6537A1-D6FC-4f65-9D91-7224C49458BB}"/>
                <c:ext xmlns:c16="http://schemas.microsoft.com/office/drawing/2014/chart" uri="{C3380CC4-5D6E-409C-BE32-E72D297353CC}">
                  <c16:uniqueId val="{00000005-B0AB-4AF3-9A61-9638CB23A8EA}"/>
                </c:ext>
              </c:extLst>
            </c:dLbl>
            <c:dLbl>
              <c:idx val="13"/>
              <c:delete val="1"/>
              <c:extLst>
                <c:ext xmlns:c15="http://schemas.microsoft.com/office/drawing/2012/chart" uri="{CE6537A1-D6FC-4f65-9D91-7224C49458BB}"/>
                <c:ext xmlns:c16="http://schemas.microsoft.com/office/drawing/2014/chart" uri="{C3380CC4-5D6E-409C-BE32-E72D297353CC}">
                  <c16:uniqueId val="{00000006-B0AB-4AF3-9A61-9638CB23A8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Children_extraction!$A$18:$A$31</c:f>
              <c:strCache>
                <c:ptCount val="14"/>
                <c:pt idx="0">
                  <c:v>England</c:v>
                </c:pt>
                <c:pt idx="1">
                  <c:v>Tendring</c:v>
                </c:pt>
                <c:pt idx="2">
                  <c:v>Basildon</c:v>
                </c:pt>
                <c:pt idx="3">
                  <c:v>Braintree</c:v>
                </c:pt>
                <c:pt idx="4">
                  <c:v>Colchester</c:v>
                </c:pt>
                <c:pt idx="5">
                  <c:v>East of England</c:v>
                </c:pt>
                <c:pt idx="6">
                  <c:v>Brentwood</c:v>
                </c:pt>
                <c:pt idx="7">
                  <c:v>Chelmsford</c:v>
                </c:pt>
                <c:pt idx="8">
                  <c:v>Harlow</c:v>
                </c:pt>
                <c:pt idx="9">
                  <c:v>Epping Forest</c:v>
                </c:pt>
                <c:pt idx="10">
                  <c:v>Uttlesford</c:v>
                </c:pt>
                <c:pt idx="11">
                  <c:v>Maldon</c:v>
                </c:pt>
                <c:pt idx="12">
                  <c:v>Rochford</c:v>
                </c:pt>
                <c:pt idx="13">
                  <c:v>Castle Point</c:v>
                </c:pt>
              </c:strCache>
            </c:strRef>
          </c:cat>
          <c:val>
            <c:numRef>
              <c:f>Children_extraction!$C$18:$C$31</c:f>
              <c:numCache>
                <c:formatCode>0.0</c:formatCode>
                <c:ptCount val="14"/>
                <c:pt idx="0">
                  <c:v>264.89999999999998</c:v>
                </c:pt>
                <c:pt idx="1">
                  <c:v>135.4</c:v>
                </c:pt>
                <c:pt idx="2">
                  <c:v>105.2</c:v>
                </c:pt>
                <c:pt idx="3">
                  <c:v>98.2</c:v>
                </c:pt>
                <c:pt idx="4">
                  <c:v>98</c:v>
                </c:pt>
                <c:pt idx="5">
                  <c:v>92.9</c:v>
                </c:pt>
                <c:pt idx="6">
                  <c:v>85.2</c:v>
                </c:pt>
                <c:pt idx="7">
                  <c:v>72.2</c:v>
                </c:pt>
                <c:pt idx="8">
                  <c:v>64.5</c:v>
                </c:pt>
                <c:pt idx="9">
                  <c:v>49.5</c:v>
                </c:pt>
                <c:pt idx="10">
                  <c:v>45.2</c:v>
                </c:pt>
                <c:pt idx="11">
                  <c:v>0</c:v>
                </c:pt>
                <c:pt idx="12">
                  <c:v>0</c:v>
                </c:pt>
                <c:pt idx="13">
                  <c:v>0</c:v>
                </c:pt>
              </c:numCache>
            </c:numRef>
          </c:val>
          <c:extLst>
            <c:ext xmlns:c16="http://schemas.microsoft.com/office/drawing/2014/chart" uri="{C3380CC4-5D6E-409C-BE32-E72D297353CC}">
              <c16:uniqueId val="{00000007-B0AB-4AF3-9A61-9638CB23A8EA}"/>
            </c:ext>
          </c:extLst>
        </c:ser>
        <c:dLbls>
          <c:showLegendKey val="0"/>
          <c:showVal val="0"/>
          <c:showCatName val="0"/>
          <c:showSerName val="0"/>
          <c:showPercent val="0"/>
          <c:showBubbleSize val="0"/>
        </c:dLbls>
        <c:gapWidth val="50"/>
        <c:overlap val="-27"/>
        <c:axId val="985028864"/>
        <c:axId val="985026784"/>
      </c:barChart>
      <c:catAx>
        <c:axId val="98502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026784"/>
        <c:crosses val="autoZero"/>
        <c:auto val="1"/>
        <c:lblAlgn val="ctr"/>
        <c:lblOffset val="100"/>
        <c:noMultiLvlLbl val="0"/>
      </c:catAx>
      <c:valAx>
        <c:axId val="985026784"/>
        <c:scaling>
          <c:orientation val="minMax"/>
        </c:scaling>
        <c:delete val="1"/>
        <c:axPos val="l"/>
        <c:numFmt formatCode="0.0" sourceLinked="1"/>
        <c:majorTickMark val="none"/>
        <c:minorTickMark val="none"/>
        <c:tickLblPos val="nextTo"/>
        <c:crossAx val="98502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ysClr val="windowText" lastClr="000000"/>
                </a:solidFill>
                <a:latin typeface="+mn-lt"/>
                <a:ea typeface="+mn-ea"/>
                <a:cs typeface="+mn-cs"/>
              </a:defRPr>
            </a:pPr>
            <a:r>
              <a:rPr lang="en-US" sz="1000" b="0" i="0" baseline="0">
                <a:solidFill>
                  <a:sysClr val="windowText" lastClr="000000"/>
                </a:solidFill>
                <a:effectLst/>
                <a:latin typeface="Arial" panose="020B0604020202020204" pitchFamily="34" charset="0"/>
                <a:cs typeface="Arial" panose="020B0604020202020204" pitchFamily="34" charset="0"/>
              </a:rPr>
              <a:t>Episode rate per 100,000 IMD quintile population of tooth caries-related</a:t>
            </a:r>
            <a:endParaRPr lang="en-GB" sz="1000" b="0">
              <a:solidFill>
                <a:sysClr val="windowText" lastClr="000000"/>
              </a:solidFill>
              <a:effectLst/>
              <a:latin typeface="Arial" panose="020B0604020202020204" pitchFamily="34" charset="0"/>
              <a:cs typeface="Arial" panose="020B0604020202020204" pitchFamily="34" charset="0"/>
            </a:endParaRPr>
          </a:p>
          <a:p>
            <a:pPr>
              <a:defRPr sz="1000">
                <a:solidFill>
                  <a:sysClr val="windowText" lastClr="000000"/>
                </a:solidFill>
              </a:defRPr>
            </a:pPr>
            <a:r>
              <a:rPr lang="en-US" sz="1000" b="0" i="0" baseline="0">
                <a:solidFill>
                  <a:sysClr val="windowText" lastClr="000000"/>
                </a:solidFill>
                <a:effectLst/>
                <a:latin typeface="Arial" panose="020B0604020202020204" pitchFamily="34" charset="0"/>
                <a:cs typeface="Arial" panose="020B0604020202020204" pitchFamily="34" charset="0"/>
              </a:rPr>
              <a:t> tooth extractions in hospital 0-19Y for 2020-21 (n=14,645) [4]</a:t>
            </a:r>
            <a:endParaRPr lang="en-GB" sz="1000" b="0">
              <a:solidFill>
                <a:sysClr val="windowText" lastClr="000000"/>
              </a:solidFill>
              <a:effectLst/>
              <a:latin typeface="Arial" panose="020B0604020202020204" pitchFamily="34" charset="0"/>
              <a:cs typeface="Arial" panose="020B0604020202020204" pitchFamily="34" charset="0"/>
            </a:endParaRPr>
          </a:p>
        </c:rich>
      </c:tx>
      <c:layout>
        <c:manualLayout>
          <c:xMode val="edge"/>
          <c:yMode val="edge"/>
          <c:x val="0.11393295489430669"/>
          <c:y val="3.3057879922674061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'W12'!$D$26</c:f>
              <c:strCache>
                <c:ptCount val="1"/>
                <c:pt idx="0">
                  <c:v>Tooth extraction rate per 100,000 population</c:v>
                </c:pt>
              </c:strCache>
            </c:strRef>
          </c:tx>
          <c:spPr>
            <a:solidFill>
              <a:sysClr val="windowText" lastClr="000000">
                <a:lumMod val="65000"/>
                <a:lumOff val="35000"/>
              </a:sysClr>
            </a:solidFill>
            <a:ln>
              <a:solidFill>
                <a:srgbClr val="004899"/>
              </a:solidFill>
            </a:ln>
            <a:effectLst/>
          </c:spPr>
          <c:invertIfNegative val="0"/>
          <c:errBars>
            <c:errBarType val="both"/>
            <c:errValType val="cust"/>
            <c:noEndCap val="0"/>
            <c:plus>
              <c:numRef>
                <c:f>'W12'!$H$27:$H$32</c:f>
                <c:numCache>
                  <c:formatCode>General</c:formatCode>
                  <c:ptCount val="6"/>
                  <c:pt idx="0">
                    <c:v>4.6984378613949502</c:v>
                  </c:pt>
                  <c:pt idx="1">
                    <c:v>4.229081255801205</c:v>
                  </c:pt>
                  <c:pt idx="2">
                    <c:v>3.8363164222394772</c:v>
                  </c:pt>
                  <c:pt idx="3">
                    <c:v>3.6057402891798773</c:v>
                  </c:pt>
                  <c:pt idx="4">
                    <c:v>3.0431674878656949</c:v>
                  </c:pt>
                  <c:pt idx="5">
                    <c:v>1.7937226117206109</c:v>
                  </c:pt>
                </c:numCache>
              </c:numRef>
            </c:plus>
            <c:minus>
              <c:numRef>
                <c:f>'W12'!$G$27:$G$32</c:f>
                <c:numCache>
                  <c:formatCode>General</c:formatCode>
                  <c:ptCount val="6"/>
                  <c:pt idx="0">
                    <c:v>4.6063345114330616</c:v>
                  </c:pt>
                  <c:pt idx="1">
                    <c:v>4.1237409734634696</c:v>
                  </c:pt>
                  <c:pt idx="2">
                    <c:v>3.7210484081095245</c:v>
                  </c:pt>
                  <c:pt idx="3">
                    <c:v>3.4849704159455968</c:v>
                  </c:pt>
                  <c:pt idx="4">
                    <c:v>2.9247771373244049</c:v>
                  </c:pt>
                  <c:pt idx="5">
                    <c:v>1.771949819955978</c:v>
                  </c:pt>
                </c:numCache>
              </c:numRef>
            </c:minus>
            <c:spPr>
              <a:noFill/>
              <a:ln w="25400" cap="flat" cmpd="sng" algn="ctr">
                <a:solidFill>
                  <a:schemeClr val="bg1">
                    <a:lumMod val="50000"/>
                  </a:schemeClr>
                </a:solidFill>
                <a:round/>
              </a:ln>
              <a:effectLst/>
            </c:spPr>
          </c:errBars>
          <c:cat>
            <c:strRef>
              <c:f>'W12'!$A$27:$A$32</c:f>
              <c:strCache>
                <c:ptCount val="6"/>
                <c:pt idx="0">
                  <c:v>1 Most Deprived</c:v>
                </c:pt>
                <c:pt idx="1">
                  <c:v>2</c:v>
                </c:pt>
                <c:pt idx="2">
                  <c:v>3</c:v>
                </c:pt>
                <c:pt idx="3">
                  <c:v>4</c:v>
                </c:pt>
                <c:pt idx="4">
                  <c:v>5 Least Deprived</c:v>
                </c:pt>
                <c:pt idx="5">
                  <c:v>ENGLAND</c:v>
                </c:pt>
              </c:strCache>
            </c:strRef>
          </c:cat>
          <c:val>
            <c:numRef>
              <c:f>'W12'!$D$27:$D$32</c:f>
              <c:numCache>
                <c:formatCode>0</c:formatCode>
                <c:ptCount val="6"/>
                <c:pt idx="0">
                  <c:v>176.67396762782965</c:v>
                </c:pt>
                <c:pt idx="1">
                  <c:v>124.37635409010754</c:v>
                </c:pt>
                <c:pt idx="2">
                  <c:v>93.063137782091459</c:v>
                </c:pt>
                <c:pt idx="3">
                  <c:v>78.173619136305717</c:v>
                </c:pt>
                <c:pt idx="4">
                  <c:v>56.348808040285746</c:v>
                </c:pt>
                <c:pt idx="5">
                  <c:v>109.86204043328179</c:v>
                </c:pt>
              </c:numCache>
            </c:numRef>
          </c:val>
          <c:extLst>
            <c:ext xmlns:c16="http://schemas.microsoft.com/office/drawing/2014/chart" uri="{C3380CC4-5D6E-409C-BE32-E72D297353CC}">
              <c16:uniqueId val="{00000000-37E2-4531-AB6A-E76C771ED2A1}"/>
            </c:ext>
          </c:extLst>
        </c:ser>
        <c:dLbls>
          <c:showLegendKey val="0"/>
          <c:showVal val="0"/>
          <c:showCatName val="0"/>
          <c:showSerName val="0"/>
          <c:showPercent val="0"/>
          <c:showBubbleSize val="0"/>
        </c:dLbls>
        <c:gapWidth val="219"/>
        <c:overlap val="-27"/>
        <c:axId val="645061448"/>
        <c:axId val="645069648"/>
      </c:barChart>
      <c:catAx>
        <c:axId val="64506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5069648"/>
        <c:crosses val="autoZero"/>
        <c:auto val="1"/>
        <c:lblAlgn val="ctr"/>
        <c:lblOffset val="100"/>
        <c:tickLblSkip val="1"/>
        <c:noMultiLvlLbl val="0"/>
      </c:catAx>
      <c:valAx>
        <c:axId val="645069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sz="1000" b="0">
                    <a:solidFill>
                      <a:sysClr val="windowText" lastClr="000000"/>
                    </a:solidFill>
                    <a:latin typeface="Arial" panose="020B0604020202020204" pitchFamily="34" charset="0"/>
                    <a:cs typeface="Arial" panose="020B0604020202020204" pitchFamily="34" charset="0"/>
                  </a:rPr>
                  <a:t>Episode</a:t>
                </a:r>
                <a:r>
                  <a:rPr lang="en-GB" sz="1000" b="0" baseline="0">
                    <a:solidFill>
                      <a:sysClr val="windowText" lastClr="000000"/>
                    </a:solidFill>
                    <a:latin typeface="Arial" panose="020B0604020202020204" pitchFamily="34" charset="0"/>
                    <a:cs typeface="Arial" panose="020B0604020202020204" pitchFamily="34" charset="0"/>
                  </a:rPr>
                  <a:t> rate</a:t>
                </a:r>
                <a:endParaRPr lang="en-GB" sz="1000" b="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1.5014100034746304E-2"/>
              <c:y val="0.4460742586892085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50614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t>Percentage</a:t>
            </a:r>
            <a:r>
              <a:rPr lang="en-US" sz="1200" b="1" baseline="0" dirty="0"/>
              <a:t> of adults with b</a:t>
            </a:r>
            <a:r>
              <a:rPr lang="en-US" sz="1200" b="1" dirty="0"/>
              <a:t>leeding on probing (2018) </a:t>
            </a:r>
            <a:r>
              <a:rPr lang="en-US" sz="1400" b="1" baseline="30000" dirty="0"/>
              <a:t>[1]</a:t>
            </a:r>
            <a:r>
              <a:rPr lang="en-US" sz="1200" b="1" dirty="0"/>
              <a:t> </a:t>
            </a:r>
          </a:p>
        </c:rich>
      </c:tx>
      <c:layout>
        <c:manualLayout>
          <c:xMode val="edge"/>
          <c:yMode val="edge"/>
          <c:x val="0.14408322969702569"/>
          <c:y val="2.242166980825058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adults_2018!$B$19</c:f>
              <c:strCache>
                <c:ptCount val="1"/>
                <c:pt idx="0">
                  <c:v>% Bleeding on probing</c:v>
                </c:pt>
              </c:strCache>
            </c:strRef>
          </c:tx>
          <c:spPr>
            <a:solidFill>
              <a:srgbClr val="0070C0"/>
            </a:solidFill>
            <a:ln w="6350">
              <a:solidFill>
                <a:schemeClr val="tx1"/>
              </a:solidFill>
            </a:ln>
            <a:effectLst/>
          </c:spPr>
          <c:invertIfNegative val="0"/>
          <c:dPt>
            <c:idx val="3"/>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1-90D5-48BB-A4A9-C3BD08BE901D}"/>
              </c:ext>
            </c:extLst>
          </c:dPt>
          <c:dPt>
            <c:idx val="4"/>
            <c:invertIfNegative val="0"/>
            <c:bubble3D val="0"/>
            <c:spPr>
              <a:solidFill>
                <a:srgbClr val="FF3399"/>
              </a:solidFill>
              <a:ln w="6350">
                <a:solidFill>
                  <a:schemeClr val="tx1"/>
                </a:solidFill>
              </a:ln>
              <a:effectLst/>
            </c:spPr>
            <c:extLst>
              <c:ext xmlns:c16="http://schemas.microsoft.com/office/drawing/2014/chart" uri="{C3380CC4-5D6E-409C-BE32-E72D297353CC}">
                <c16:uniqueId val="{00000003-90D5-48BB-A4A9-C3BD08BE901D}"/>
              </c:ext>
            </c:extLst>
          </c:dPt>
          <c:dPt>
            <c:idx val="8"/>
            <c:invertIfNegative val="0"/>
            <c:bubble3D val="0"/>
            <c:spPr>
              <a:solidFill>
                <a:schemeClr val="tx1">
                  <a:lumMod val="50000"/>
                  <a:lumOff val="50000"/>
                </a:schemeClr>
              </a:solidFill>
              <a:ln w="6350">
                <a:solidFill>
                  <a:schemeClr val="tx1"/>
                </a:solidFill>
              </a:ln>
              <a:effectLst/>
            </c:spPr>
            <c:extLst>
              <c:ext xmlns:c16="http://schemas.microsoft.com/office/drawing/2014/chart" uri="{C3380CC4-5D6E-409C-BE32-E72D297353CC}">
                <c16:uniqueId val="{00000005-90D5-48BB-A4A9-C3BD08BE901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adults_2018!$A$20:$A$31</c:f>
              <c:strCache>
                <c:ptCount val="12"/>
                <c:pt idx="0">
                  <c:v>Suffolk</c:v>
                </c:pt>
                <c:pt idx="1">
                  <c:v>Gloucestershire</c:v>
                </c:pt>
                <c:pt idx="2">
                  <c:v>Staffordshire</c:v>
                </c:pt>
                <c:pt idx="3">
                  <c:v>England</c:v>
                </c:pt>
                <c:pt idx="4">
                  <c:v>Essex</c:v>
                </c:pt>
                <c:pt idx="5">
                  <c:v>Leicestershire</c:v>
                </c:pt>
                <c:pt idx="6">
                  <c:v>Derbyshire</c:v>
                </c:pt>
                <c:pt idx="7">
                  <c:v>Northamptonshire</c:v>
                </c:pt>
                <c:pt idx="8">
                  <c:v>EoE</c:v>
                </c:pt>
                <c:pt idx="9">
                  <c:v>Worcestershire</c:v>
                </c:pt>
                <c:pt idx="10">
                  <c:v>Warwickshire</c:v>
                </c:pt>
                <c:pt idx="11">
                  <c:v>Cambridgeshire</c:v>
                </c:pt>
              </c:strCache>
            </c:strRef>
          </c:cat>
          <c:val>
            <c:numRef>
              <c:f>adults_2018!$B$20:$B$31</c:f>
              <c:numCache>
                <c:formatCode>General</c:formatCode>
                <c:ptCount val="12"/>
                <c:pt idx="0">
                  <c:v>70.5</c:v>
                </c:pt>
                <c:pt idx="1">
                  <c:v>68.7</c:v>
                </c:pt>
                <c:pt idx="2">
                  <c:v>68.5</c:v>
                </c:pt>
                <c:pt idx="3">
                  <c:v>52.9</c:v>
                </c:pt>
                <c:pt idx="4">
                  <c:v>51</c:v>
                </c:pt>
                <c:pt idx="5">
                  <c:v>50</c:v>
                </c:pt>
                <c:pt idx="6">
                  <c:v>49.4</c:v>
                </c:pt>
                <c:pt idx="7">
                  <c:v>48.8</c:v>
                </c:pt>
                <c:pt idx="8">
                  <c:v>46.8</c:v>
                </c:pt>
                <c:pt idx="9">
                  <c:v>35.299999999999997</c:v>
                </c:pt>
                <c:pt idx="10">
                  <c:v>32.9</c:v>
                </c:pt>
                <c:pt idx="11">
                  <c:v>17.100000000000001</c:v>
                </c:pt>
              </c:numCache>
            </c:numRef>
          </c:val>
          <c:extLst>
            <c:ext xmlns:c16="http://schemas.microsoft.com/office/drawing/2014/chart" uri="{C3380CC4-5D6E-409C-BE32-E72D297353CC}">
              <c16:uniqueId val="{00000006-90D5-48BB-A4A9-C3BD08BE901D}"/>
            </c:ext>
          </c:extLst>
        </c:ser>
        <c:dLbls>
          <c:showLegendKey val="0"/>
          <c:showVal val="0"/>
          <c:showCatName val="0"/>
          <c:showSerName val="0"/>
          <c:showPercent val="0"/>
          <c:showBubbleSize val="0"/>
        </c:dLbls>
        <c:gapWidth val="50"/>
        <c:overlap val="-27"/>
        <c:axId val="2111432095"/>
        <c:axId val="2111428767"/>
      </c:barChart>
      <c:catAx>
        <c:axId val="2111432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1428767"/>
        <c:crosses val="autoZero"/>
        <c:auto val="1"/>
        <c:lblAlgn val="ctr"/>
        <c:lblOffset val="100"/>
        <c:noMultiLvlLbl val="0"/>
      </c:catAx>
      <c:valAx>
        <c:axId val="2111428767"/>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111432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Percentage</a:t>
            </a:r>
            <a:r>
              <a:rPr lang="en-US" sz="1200" b="1" baseline="0" dirty="0"/>
              <a:t> of adults with</a:t>
            </a:r>
            <a:r>
              <a:rPr lang="en-US" sz="1200" b="1" dirty="0"/>
              <a:t> active decay (2018) </a:t>
            </a:r>
            <a:r>
              <a:rPr lang="en-US" sz="1200" b="1" baseline="30000" dirty="0"/>
              <a:t>[1]</a:t>
            </a:r>
            <a:endParaRPr lang="en-US" sz="800" b="1" baseline="30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221226543448753E-2"/>
          <c:y val="0.14906232480755205"/>
          <c:w val="0.9022866840189675"/>
          <c:h val="0.51275627649017375"/>
        </c:manualLayout>
      </c:layout>
      <c:barChart>
        <c:barDir val="col"/>
        <c:grouping val="clustered"/>
        <c:varyColors val="0"/>
        <c:ser>
          <c:idx val="0"/>
          <c:order val="0"/>
          <c:tx>
            <c:strRef>
              <c:f>adults_2018!$B$54</c:f>
              <c:strCache>
                <c:ptCount val="1"/>
                <c:pt idx="0">
                  <c:v>% active decay</c:v>
                </c:pt>
              </c:strCache>
            </c:strRef>
          </c:tx>
          <c:spPr>
            <a:solidFill>
              <a:srgbClr val="0070C0"/>
            </a:solidFill>
            <a:ln w="6350">
              <a:solidFill>
                <a:schemeClr val="tx1">
                  <a:lumMod val="95000"/>
                  <a:lumOff val="5000"/>
                </a:schemeClr>
              </a:solidFill>
            </a:ln>
            <a:effectLst/>
          </c:spPr>
          <c:invertIfNegative val="0"/>
          <c:dPt>
            <c:idx val="0"/>
            <c:invertIfNegative val="0"/>
            <c:bubble3D val="0"/>
            <c:spPr>
              <a:solidFill>
                <a:srgbClr val="FF3399"/>
              </a:solidFill>
              <a:ln w="6350">
                <a:solidFill>
                  <a:schemeClr val="tx1">
                    <a:lumMod val="95000"/>
                    <a:lumOff val="5000"/>
                  </a:schemeClr>
                </a:solidFill>
              </a:ln>
              <a:effectLst/>
            </c:spPr>
            <c:extLst>
              <c:ext xmlns:c16="http://schemas.microsoft.com/office/drawing/2014/chart" uri="{C3380CC4-5D6E-409C-BE32-E72D297353CC}">
                <c16:uniqueId val="{00000001-13CA-4CBE-84A8-3878C908B78A}"/>
              </c:ext>
            </c:extLst>
          </c:dPt>
          <c:dPt>
            <c:idx val="2"/>
            <c:invertIfNegative val="0"/>
            <c:bubble3D val="0"/>
            <c:spPr>
              <a:solidFill>
                <a:schemeClr val="tx1"/>
              </a:solidFill>
              <a:ln w="6350">
                <a:solidFill>
                  <a:schemeClr val="tx1">
                    <a:lumMod val="95000"/>
                    <a:lumOff val="5000"/>
                  </a:schemeClr>
                </a:solidFill>
              </a:ln>
              <a:effectLst/>
            </c:spPr>
            <c:extLst>
              <c:ext xmlns:c16="http://schemas.microsoft.com/office/drawing/2014/chart" uri="{C3380CC4-5D6E-409C-BE32-E72D297353CC}">
                <c16:uniqueId val="{00000003-13CA-4CBE-84A8-3878C908B78A}"/>
              </c:ext>
            </c:extLst>
          </c:dPt>
          <c:dPt>
            <c:idx val="6"/>
            <c:invertIfNegative val="0"/>
            <c:bubble3D val="0"/>
            <c:spPr>
              <a:solidFill>
                <a:schemeClr val="tx1">
                  <a:lumMod val="50000"/>
                  <a:lumOff val="50000"/>
                </a:schemeClr>
              </a:solidFill>
              <a:ln w="6350">
                <a:solidFill>
                  <a:schemeClr val="tx1">
                    <a:lumMod val="95000"/>
                    <a:lumOff val="5000"/>
                  </a:schemeClr>
                </a:solidFill>
              </a:ln>
              <a:effectLst/>
            </c:spPr>
            <c:extLst>
              <c:ext xmlns:c16="http://schemas.microsoft.com/office/drawing/2014/chart" uri="{C3380CC4-5D6E-409C-BE32-E72D297353CC}">
                <c16:uniqueId val="{00000005-13CA-4CBE-84A8-3878C908B78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adults_2018!$A$55:$A$66</c:f>
              <c:strCache>
                <c:ptCount val="12"/>
                <c:pt idx="0">
                  <c:v>Essex</c:v>
                </c:pt>
                <c:pt idx="1">
                  <c:v>Derbyshire</c:v>
                </c:pt>
                <c:pt idx="2">
                  <c:v>England</c:v>
                </c:pt>
                <c:pt idx="3">
                  <c:v>Staffordshire</c:v>
                </c:pt>
                <c:pt idx="4">
                  <c:v>Leicestershire</c:v>
                </c:pt>
                <c:pt idx="5">
                  <c:v>Suffolk</c:v>
                </c:pt>
                <c:pt idx="6">
                  <c:v>EoE</c:v>
                </c:pt>
                <c:pt idx="7">
                  <c:v>Northamptonshire</c:v>
                </c:pt>
                <c:pt idx="8">
                  <c:v>Worcestershire</c:v>
                </c:pt>
                <c:pt idx="9">
                  <c:v>Warwickshire</c:v>
                </c:pt>
                <c:pt idx="10">
                  <c:v>Cambridgeshire</c:v>
                </c:pt>
                <c:pt idx="11">
                  <c:v>Gloucestershire</c:v>
                </c:pt>
              </c:strCache>
            </c:strRef>
          </c:cat>
          <c:val>
            <c:numRef>
              <c:f>adults_2018!$B$55:$B$66</c:f>
              <c:numCache>
                <c:formatCode>General</c:formatCode>
                <c:ptCount val="12"/>
                <c:pt idx="0">
                  <c:v>38.9</c:v>
                </c:pt>
                <c:pt idx="1">
                  <c:v>28.2</c:v>
                </c:pt>
                <c:pt idx="2">
                  <c:v>26.8</c:v>
                </c:pt>
                <c:pt idx="3">
                  <c:v>25.5</c:v>
                </c:pt>
                <c:pt idx="4">
                  <c:v>25.4</c:v>
                </c:pt>
                <c:pt idx="5">
                  <c:v>25</c:v>
                </c:pt>
                <c:pt idx="6">
                  <c:v>24.9</c:v>
                </c:pt>
                <c:pt idx="7">
                  <c:v>23.9</c:v>
                </c:pt>
                <c:pt idx="8">
                  <c:v>18.5</c:v>
                </c:pt>
                <c:pt idx="9">
                  <c:v>16.5</c:v>
                </c:pt>
                <c:pt idx="10">
                  <c:v>15.7</c:v>
                </c:pt>
                <c:pt idx="11">
                  <c:v>15.3</c:v>
                </c:pt>
              </c:numCache>
            </c:numRef>
          </c:val>
          <c:extLst>
            <c:ext xmlns:c16="http://schemas.microsoft.com/office/drawing/2014/chart" uri="{C3380CC4-5D6E-409C-BE32-E72D297353CC}">
              <c16:uniqueId val="{00000006-13CA-4CBE-84A8-3878C908B78A}"/>
            </c:ext>
          </c:extLst>
        </c:ser>
        <c:dLbls>
          <c:showLegendKey val="0"/>
          <c:showVal val="0"/>
          <c:showCatName val="0"/>
          <c:showSerName val="0"/>
          <c:showPercent val="0"/>
          <c:showBubbleSize val="0"/>
        </c:dLbls>
        <c:gapWidth val="50"/>
        <c:overlap val="-27"/>
        <c:axId val="1280975103"/>
        <c:axId val="1280976351"/>
      </c:barChart>
      <c:catAx>
        <c:axId val="128097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0976351"/>
        <c:crosses val="autoZero"/>
        <c:auto val="1"/>
        <c:lblAlgn val="ctr"/>
        <c:lblOffset val="100"/>
        <c:noMultiLvlLbl val="0"/>
      </c:catAx>
      <c:valAx>
        <c:axId val="1280976351"/>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28097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Oral</a:t>
            </a:r>
            <a:r>
              <a:rPr lang="en-US" sz="1200" b="1" baseline="0" dirty="0"/>
              <a:t> cancer</a:t>
            </a:r>
            <a:r>
              <a:rPr lang="en-US" sz="1200" b="1" dirty="0"/>
              <a:t> registration rate/100,000 </a:t>
            </a:r>
            <a:r>
              <a:rPr lang="en-US" sz="1200" b="1" baseline="30000" dirty="0"/>
              <a:t>[1]</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adults!$B$1</c:f>
              <c:strCache>
                <c:ptCount val="1"/>
                <c:pt idx="0">
                  <c:v>OC registration Rate/100,000</c:v>
                </c:pt>
              </c:strCache>
            </c:strRef>
          </c:tx>
          <c:spPr>
            <a:solidFill>
              <a:srgbClr val="0070C0"/>
            </a:solidFill>
            <a:ln w="6350">
              <a:solidFill>
                <a:schemeClr val="tx1"/>
              </a:solidFill>
            </a:ln>
            <a:effectLst/>
          </c:spPr>
          <c:invertIfNegative val="0"/>
          <c:dPt>
            <c:idx val="2"/>
            <c:invertIfNegative val="0"/>
            <c:bubble3D val="0"/>
            <c:spPr>
              <a:solidFill>
                <a:sysClr val="windowText" lastClr="000000"/>
              </a:solidFill>
              <a:ln w="6350">
                <a:solidFill>
                  <a:schemeClr val="tx1"/>
                </a:solidFill>
              </a:ln>
              <a:effectLst/>
            </c:spPr>
            <c:extLst>
              <c:ext xmlns:c16="http://schemas.microsoft.com/office/drawing/2014/chart" uri="{C3380CC4-5D6E-409C-BE32-E72D297353CC}">
                <c16:uniqueId val="{00000001-A0F9-4CB6-AEE8-565DCB91734D}"/>
              </c:ext>
            </c:extLst>
          </c:dPt>
          <c:dPt>
            <c:idx val="8"/>
            <c:invertIfNegative val="0"/>
            <c:bubble3D val="0"/>
            <c:spPr>
              <a:solidFill>
                <a:srgbClr val="FF3399"/>
              </a:solidFill>
              <a:ln w="6350">
                <a:solidFill>
                  <a:schemeClr val="tx1"/>
                </a:solidFill>
              </a:ln>
              <a:effectLst/>
            </c:spPr>
            <c:extLst>
              <c:ext xmlns:c16="http://schemas.microsoft.com/office/drawing/2014/chart" uri="{C3380CC4-5D6E-409C-BE32-E72D297353CC}">
                <c16:uniqueId val="{00000003-A0F9-4CB6-AEE8-565DCB9173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adults!$A$2:$A$15</c:f>
              <c:strCache>
                <c:ptCount val="14"/>
                <c:pt idx="0">
                  <c:v>Harlow</c:v>
                </c:pt>
                <c:pt idx="1">
                  <c:v>Castle Point</c:v>
                </c:pt>
                <c:pt idx="2">
                  <c:v>England</c:v>
                </c:pt>
                <c:pt idx="3">
                  <c:v>Tendring</c:v>
                </c:pt>
                <c:pt idx="4">
                  <c:v>Maldon</c:v>
                </c:pt>
                <c:pt idx="5">
                  <c:v>Colchester</c:v>
                </c:pt>
                <c:pt idx="6">
                  <c:v>Chelmsford</c:v>
                </c:pt>
                <c:pt idx="7">
                  <c:v>Basildon</c:v>
                </c:pt>
                <c:pt idx="8">
                  <c:v>Essex</c:v>
                </c:pt>
                <c:pt idx="9">
                  <c:v>Brentwood</c:v>
                </c:pt>
                <c:pt idx="10">
                  <c:v>Epping Forest</c:v>
                </c:pt>
                <c:pt idx="11">
                  <c:v>Rochford</c:v>
                </c:pt>
                <c:pt idx="12">
                  <c:v>Uttlesford</c:v>
                </c:pt>
                <c:pt idx="13">
                  <c:v>Braintree</c:v>
                </c:pt>
              </c:strCache>
            </c:strRef>
          </c:cat>
          <c:val>
            <c:numRef>
              <c:f>adults!$B$2:$B$15</c:f>
              <c:numCache>
                <c:formatCode>General</c:formatCode>
                <c:ptCount val="14"/>
                <c:pt idx="0">
                  <c:v>18.600000000000001</c:v>
                </c:pt>
                <c:pt idx="1">
                  <c:v>16</c:v>
                </c:pt>
                <c:pt idx="2">
                  <c:v>15.4</c:v>
                </c:pt>
                <c:pt idx="3">
                  <c:v>15.2</c:v>
                </c:pt>
                <c:pt idx="4">
                  <c:v>15</c:v>
                </c:pt>
                <c:pt idx="5">
                  <c:v>14.9</c:v>
                </c:pt>
                <c:pt idx="6">
                  <c:v>14.5</c:v>
                </c:pt>
                <c:pt idx="7">
                  <c:v>13.9</c:v>
                </c:pt>
                <c:pt idx="8">
                  <c:v>13.9</c:v>
                </c:pt>
                <c:pt idx="9">
                  <c:v>13.3</c:v>
                </c:pt>
                <c:pt idx="10">
                  <c:v>12.9</c:v>
                </c:pt>
                <c:pt idx="11">
                  <c:v>12.9</c:v>
                </c:pt>
                <c:pt idx="12">
                  <c:v>12.5</c:v>
                </c:pt>
                <c:pt idx="13">
                  <c:v>10.3</c:v>
                </c:pt>
              </c:numCache>
            </c:numRef>
          </c:val>
          <c:extLst>
            <c:ext xmlns:c16="http://schemas.microsoft.com/office/drawing/2014/chart" uri="{C3380CC4-5D6E-409C-BE32-E72D297353CC}">
              <c16:uniqueId val="{00000004-A0F9-4CB6-AEE8-565DCB91734D}"/>
            </c:ext>
          </c:extLst>
        </c:ser>
        <c:dLbls>
          <c:showLegendKey val="0"/>
          <c:showVal val="0"/>
          <c:showCatName val="0"/>
          <c:showSerName val="0"/>
          <c:showPercent val="0"/>
          <c:showBubbleSize val="0"/>
        </c:dLbls>
        <c:gapWidth val="50"/>
        <c:overlap val="-27"/>
        <c:axId val="1962778463"/>
        <c:axId val="1962778879"/>
      </c:barChart>
      <c:catAx>
        <c:axId val="1962778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778879"/>
        <c:crosses val="autoZero"/>
        <c:auto val="1"/>
        <c:lblAlgn val="ctr"/>
        <c:lblOffset val="100"/>
        <c:noMultiLvlLbl val="0"/>
      </c:catAx>
      <c:valAx>
        <c:axId val="1962778879"/>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962778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dirty="0"/>
              <a:t>Oral cancer registrations in Essex over time, 2007-2019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Essex</c:v>
                </c:pt>
              </c:strCache>
            </c:strRef>
          </c:tx>
          <c:spPr>
            <a:ln w="28575" cap="rnd">
              <a:solidFill>
                <a:schemeClr val="accent1"/>
              </a:solidFill>
              <a:round/>
            </a:ln>
            <a:effectLst/>
          </c:spPr>
          <c:marker>
            <c:symbol val="none"/>
          </c:marker>
          <c:cat>
            <c:strRef>
              <c:f>Sheet1!$A$2:$A$12</c:f>
              <c:strCache>
                <c:ptCount val="11"/>
                <c:pt idx="0">
                  <c:v>2007-09</c:v>
                </c:pt>
                <c:pt idx="1">
                  <c:v>2008-10</c:v>
                </c:pt>
                <c:pt idx="2">
                  <c:v>2009-11</c:v>
                </c:pt>
                <c:pt idx="3">
                  <c:v>2010-12</c:v>
                </c:pt>
                <c:pt idx="4">
                  <c:v>2011-13</c:v>
                </c:pt>
                <c:pt idx="5">
                  <c:v>2012-14</c:v>
                </c:pt>
                <c:pt idx="6">
                  <c:v>2013-15</c:v>
                </c:pt>
                <c:pt idx="7">
                  <c:v>2014-16</c:v>
                </c:pt>
                <c:pt idx="8">
                  <c:v>2015-17</c:v>
                </c:pt>
                <c:pt idx="9">
                  <c:v>2016-18</c:v>
                </c:pt>
                <c:pt idx="10">
                  <c:v>2017-19</c:v>
                </c:pt>
              </c:strCache>
            </c:strRef>
          </c:cat>
          <c:val>
            <c:numRef>
              <c:f>Sheet1!$B$2:$B$12</c:f>
              <c:numCache>
                <c:formatCode>General</c:formatCode>
                <c:ptCount val="11"/>
                <c:pt idx="0">
                  <c:v>11</c:v>
                </c:pt>
                <c:pt idx="1">
                  <c:v>12</c:v>
                </c:pt>
                <c:pt idx="2">
                  <c:v>11</c:v>
                </c:pt>
                <c:pt idx="3">
                  <c:v>11.6</c:v>
                </c:pt>
                <c:pt idx="4">
                  <c:v>11.8</c:v>
                </c:pt>
                <c:pt idx="5">
                  <c:v>12.4</c:v>
                </c:pt>
                <c:pt idx="6">
                  <c:v>12.3</c:v>
                </c:pt>
                <c:pt idx="7">
                  <c:v>12.3</c:v>
                </c:pt>
                <c:pt idx="8">
                  <c:v>12.5</c:v>
                </c:pt>
                <c:pt idx="9">
                  <c:v>13.1</c:v>
                </c:pt>
                <c:pt idx="10">
                  <c:v>13.9</c:v>
                </c:pt>
              </c:numCache>
            </c:numRef>
          </c:val>
          <c:smooth val="0"/>
          <c:extLst>
            <c:ext xmlns:c16="http://schemas.microsoft.com/office/drawing/2014/chart" uri="{C3380CC4-5D6E-409C-BE32-E72D297353CC}">
              <c16:uniqueId val="{00000000-6BE9-4032-A827-D9DF41871B91}"/>
            </c:ext>
          </c:extLst>
        </c:ser>
        <c:ser>
          <c:idx val="1"/>
          <c:order val="1"/>
          <c:tx>
            <c:strRef>
              <c:f>Sheet1!$C$1</c:f>
              <c:strCache>
                <c:ptCount val="1"/>
                <c:pt idx="0">
                  <c:v>England</c:v>
                </c:pt>
              </c:strCache>
            </c:strRef>
          </c:tx>
          <c:spPr>
            <a:ln w="28575" cap="rnd">
              <a:solidFill>
                <a:schemeClr val="accent2"/>
              </a:solidFill>
              <a:round/>
            </a:ln>
            <a:effectLst/>
          </c:spPr>
          <c:marker>
            <c:symbol val="none"/>
          </c:marker>
          <c:cat>
            <c:strRef>
              <c:f>Sheet1!$A$2:$A$12</c:f>
              <c:strCache>
                <c:ptCount val="11"/>
                <c:pt idx="0">
                  <c:v>2007-09</c:v>
                </c:pt>
                <c:pt idx="1">
                  <c:v>2008-10</c:v>
                </c:pt>
                <c:pt idx="2">
                  <c:v>2009-11</c:v>
                </c:pt>
                <c:pt idx="3">
                  <c:v>2010-12</c:v>
                </c:pt>
                <c:pt idx="4">
                  <c:v>2011-13</c:v>
                </c:pt>
                <c:pt idx="5">
                  <c:v>2012-14</c:v>
                </c:pt>
                <c:pt idx="6">
                  <c:v>2013-15</c:v>
                </c:pt>
                <c:pt idx="7">
                  <c:v>2014-16</c:v>
                </c:pt>
                <c:pt idx="8">
                  <c:v>2015-17</c:v>
                </c:pt>
                <c:pt idx="9">
                  <c:v>2016-18</c:v>
                </c:pt>
                <c:pt idx="10">
                  <c:v>2017-19</c:v>
                </c:pt>
              </c:strCache>
            </c:strRef>
          </c:cat>
          <c:val>
            <c:numRef>
              <c:f>Sheet1!$C$2:$C$12</c:f>
              <c:numCache>
                <c:formatCode>General</c:formatCode>
                <c:ptCount val="11"/>
                <c:pt idx="0">
                  <c:v>12</c:v>
                </c:pt>
                <c:pt idx="1">
                  <c:v>12.6</c:v>
                </c:pt>
                <c:pt idx="2">
                  <c:v>12.9</c:v>
                </c:pt>
                <c:pt idx="3">
                  <c:v>13.3</c:v>
                </c:pt>
                <c:pt idx="4">
                  <c:v>13.7</c:v>
                </c:pt>
                <c:pt idx="5">
                  <c:v>14.1</c:v>
                </c:pt>
                <c:pt idx="6">
                  <c:v>14.3</c:v>
                </c:pt>
                <c:pt idx="7">
                  <c:v>14.5</c:v>
                </c:pt>
                <c:pt idx="8">
                  <c:v>14.6</c:v>
                </c:pt>
                <c:pt idx="9">
                  <c:v>15</c:v>
                </c:pt>
                <c:pt idx="10">
                  <c:v>15.4</c:v>
                </c:pt>
              </c:numCache>
            </c:numRef>
          </c:val>
          <c:smooth val="0"/>
          <c:extLst>
            <c:ext xmlns:c16="http://schemas.microsoft.com/office/drawing/2014/chart" uri="{C3380CC4-5D6E-409C-BE32-E72D297353CC}">
              <c16:uniqueId val="{00000001-6BE9-4032-A827-D9DF41871B91}"/>
            </c:ext>
          </c:extLst>
        </c:ser>
        <c:dLbls>
          <c:showLegendKey val="0"/>
          <c:showVal val="0"/>
          <c:showCatName val="0"/>
          <c:showSerName val="0"/>
          <c:showPercent val="0"/>
          <c:showBubbleSize val="0"/>
        </c:dLbls>
        <c:smooth val="0"/>
        <c:axId val="1134767968"/>
        <c:axId val="1134772128"/>
      </c:lineChart>
      <c:catAx>
        <c:axId val="113476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4772128"/>
        <c:crosses val="autoZero"/>
        <c:auto val="1"/>
        <c:lblAlgn val="ctr"/>
        <c:lblOffset val="100"/>
        <c:noMultiLvlLbl val="0"/>
      </c:catAx>
      <c:valAx>
        <c:axId val="1134772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476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Oral cancer mortality rate /100,000 </a:t>
            </a:r>
            <a:r>
              <a:rPr lang="en-US" sz="800" b="1"/>
              <a:t>[1]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adults!$B$19</c:f>
              <c:strCache>
                <c:ptCount val="1"/>
                <c:pt idx="0">
                  <c:v>Mortality rate /100,000</c:v>
                </c:pt>
              </c:strCache>
            </c:strRef>
          </c:tx>
          <c:spPr>
            <a:solidFill>
              <a:srgbClr val="0070C0"/>
            </a:solidFill>
            <a:ln w="6350">
              <a:solidFill>
                <a:schemeClr val="tx1"/>
              </a:solidFill>
            </a:ln>
            <a:effectLst/>
          </c:spPr>
          <c:invertIfNegative val="0"/>
          <c:dPt>
            <c:idx val="0"/>
            <c:invertIfNegative val="0"/>
            <c:bubble3D val="0"/>
            <c:spPr>
              <a:solidFill>
                <a:sysClr val="windowText" lastClr="000000"/>
              </a:solidFill>
              <a:ln w="6350">
                <a:solidFill>
                  <a:schemeClr val="tx1"/>
                </a:solidFill>
              </a:ln>
              <a:effectLst/>
            </c:spPr>
            <c:extLst>
              <c:ext xmlns:c16="http://schemas.microsoft.com/office/drawing/2014/chart" uri="{C3380CC4-5D6E-409C-BE32-E72D297353CC}">
                <c16:uniqueId val="{00000001-9BDC-4C22-A609-A4677B834D35}"/>
              </c:ext>
            </c:extLst>
          </c:dPt>
          <c:dPt>
            <c:idx val="9"/>
            <c:invertIfNegative val="0"/>
            <c:bubble3D val="0"/>
            <c:spPr>
              <a:solidFill>
                <a:srgbClr val="FF3399"/>
              </a:solidFill>
              <a:ln w="6350">
                <a:solidFill>
                  <a:schemeClr val="tx1"/>
                </a:solidFill>
              </a:ln>
              <a:effectLst/>
            </c:spPr>
            <c:extLst>
              <c:ext xmlns:c16="http://schemas.microsoft.com/office/drawing/2014/chart" uri="{C3380CC4-5D6E-409C-BE32-E72D297353CC}">
                <c16:uniqueId val="{00000003-9BDC-4C22-A609-A4677B834D3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adults!$A$20:$A$33</c:f>
              <c:strCache>
                <c:ptCount val="14"/>
                <c:pt idx="0">
                  <c:v>England</c:v>
                </c:pt>
                <c:pt idx="1">
                  <c:v>Colchester</c:v>
                </c:pt>
                <c:pt idx="2">
                  <c:v>Rochford</c:v>
                </c:pt>
                <c:pt idx="3">
                  <c:v>Chelmsford</c:v>
                </c:pt>
                <c:pt idx="4">
                  <c:v>Maldon</c:v>
                </c:pt>
                <c:pt idx="5">
                  <c:v>Brentwood</c:v>
                </c:pt>
                <c:pt idx="6">
                  <c:v>Uttlesford</c:v>
                </c:pt>
                <c:pt idx="7">
                  <c:v>Tendring</c:v>
                </c:pt>
                <c:pt idx="8">
                  <c:v>Basildon</c:v>
                </c:pt>
                <c:pt idx="9">
                  <c:v>Essex</c:v>
                </c:pt>
                <c:pt idx="10">
                  <c:v>Braintree</c:v>
                </c:pt>
                <c:pt idx="11">
                  <c:v>Castle Point</c:v>
                </c:pt>
                <c:pt idx="12">
                  <c:v>Harlow</c:v>
                </c:pt>
                <c:pt idx="13">
                  <c:v>Epping Forest</c:v>
                </c:pt>
              </c:strCache>
            </c:strRef>
          </c:cat>
          <c:val>
            <c:numRef>
              <c:f>adults!$B$20:$B$33</c:f>
              <c:numCache>
                <c:formatCode>General</c:formatCode>
                <c:ptCount val="14"/>
                <c:pt idx="0">
                  <c:v>4.7</c:v>
                </c:pt>
                <c:pt idx="1">
                  <c:v>4.5</c:v>
                </c:pt>
                <c:pt idx="2">
                  <c:v>4.4000000000000004</c:v>
                </c:pt>
                <c:pt idx="3">
                  <c:v>4.3</c:v>
                </c:pt>
                <c:pt idx="4">
                  <c:v>4.2</c:v>
                </c:pt>
                <c:pt idx="5">
                  <c:v>4.2</c:v>
                </c:pt>
                <c:pt idx="6">
                  <c:v>4.0999999999999996</c:v>
                </c:pt>
                <c:pt idx="7">
                  <c:v>4.0999999999999996</c:v>
                </c:pt>
                <c:pt idx="8">
                  <c:v>4</c:v>
                </c:pt>
                <c:pt idx="9">
                  <c:v>3.9</c:v>
                </c:pt>
                <c:pt idx="10">
                  <c:v>3.8</c:v>
                </c:pt>
                <c:pt idx="11">
                  <c:v>3.4</c:v>
                </c:pt>
              </c:numCache>
            </c:numRef>
          </c:val>
          <c:extLst>
            <c:ext xmlns:c16="http://schemas.microsoft.com/office/drawing/2014/chart" uri="{C3380CC4-5D6E-409C-BE32-E72D297353CC}">
              <c16:uniqueId val="{00000004-9BDC-4C22-A609-A4677B834D35}"/>
            </c:ext>
          </c:extLst>
        </c:ser>
        <c:dLbls>
          <c:dLblPos val="outEnd"/>
          <c:showLegendKey val="0"/>
          <c:showVal val="1"/>
          <c:showCatName val="0"/>
          <c:showSerName val="0"/>
          <c:showPercent val="0"/>
          <c:showBubbleSize val="0"/>
        </c:dLbls>
        <c:gapWidth val="50"/>
        <c:overlap val="-27"/>
        <c:axId val="2051927887"/>
        <c:axId val="2051933711"/>
      </c:barChart>
      <c:catAx>
        <c:axId val="2051927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1933711"/>
        <c:crosses val="autoZero"/>
        <c:auto val="1"/>
        <c:lblAlgn val="ctr"/>
        <c:lblOffset val="100"/>
        <c:noMultiLvlLbl val="0"/>
      </c:catAx>
      <c:valAx>
        <c:axId val="2051933711"/>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192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GB" sz="1000" b="1" dirty="0"/>
              <a:t>Smoking</a:t>
            </a:r>
            <a:r>
              <a:rPr lang="en-GB" sz="1000" b="1" baseline="0" dirty="0"/>
              <a:t> prevalence in Essex (%) 2020/21 </a:t>
            </a:r>
            <a:r>
              <a:rPr lang="en-GB" sz="1000" b="1" baseline="30000" dirty="0"/>
              <a:t>[5]</a:t>
            </a:r>
          </a:p>
        </c:rich>
      </c:tx>
      <c:layout>
        <c:manualLayout>
          <c:xMode val="edge"/>
          <c:yMode val="edge"/>
          <c:x val="0.14683261218676774"/>
          <c:y val="5.2480900258189498E-3"/>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833558049774604"/>
          <c:y val="0.13459367386137108"/>
          <c:w val="0.55174901105618823"/>
          <c:h val="0.83110695855413874"/>
        </c:manualLayout>
      </c:layout>
      <c:barChart>
        <c:barDir val="bar"/>
        <c:grouping val="clustered"/>
        <c:varyColors val="0"/>
        <c:ser>
          <c:idx val="0"/>
          <c:order val="0"/>
          <c:spPr>
            <a:solidFill>
              <a:srgbClr val="0070C0"/>
            </a:solidFill>
            <a:ln>
              <a:solidFill>
                <a:schemeClr val="tx1"/>
              </a:solidFill>
            </a:ln>
            <a:effectLst/>
          </c:spPr>
          <c:invertIfNegative val="0"/>
          <c:dPt>
            <c:idx val="6"/>
            <c:invertIfNegative val="0"/>
            <c:bubble3D val="0"/>
            <c:spPr>
              <a:solidFill>
                <a:srgbClr val="FF3399"/>
              </a:solidFill>
              <a:ln>
                <a:solidFill>
                  <a:schemeClr val="tx1"/>
                </a:solidFill>
              </a:ln>
              <a:effectLst/>
            </c:spPr>
            <c:extLst>
              <c:ext xmlns:c16="http://schemas.microsoft.com/office/drawing/2014/chart" uri="{C3380CC4-5D6E-409C-BE32-E72D297353CC}">
                <c16:uniqueId val="{00000001-6316-485C-B495-AFA904A78A64}"/>
              </c:ext>
            </c:extLst>
          </c:dPt>
          <c:dPt>
            <c:idx val="9"/>
            <c:invertIfNegative val="0"/>
            <c:bubble3D val="0"/>
            <c:spPr>
              <a:solidFill>
                <a:schemeClr val="tx1"/>
              </a:solidFill>
              <a:ln>
                <a:solidFill>
                  <a:schemeClr val="tx1"/>
                </a:solidFill>
              </a:ln>
              <a:effectLst/>
            </c:spPr>
            <c:extLst>
              <c:ext xmlns:c16="http://schemas.microsoft.com/office/drawing/2014/chart" uri="{C3380CC4-5D6E-409C-BE32-E72D297353CC}">
                <c16:uniqueId val="{00000003-6316-485C-B495-AFA904A78A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'Smoking '!$E$2:$E$15</c:f>
              <c:strCache>
                <c:ptCount val="14"/>
                <c:pt idx="0">
                  <c:v>Uttlesford</c:v>
                </c:pt>
                <c:pt idx="1">
                  <c:v>Chelmsford</c:v>
                </c:pt>
                <c:pt idx="2">
                  <c:v>Brentwood</c:v>
                </c:pt>
                <c:pt idx="3">
                  <c:v>Castle Point</c:v>
                </c:pt>
                <c:pt idx="4">
                  <c:v>Braintree</c:v>
                </c:pt>
                <c:pt idx="5">
                  <c:v>Rochford</c:v>
                </c:pt>
                <c:pt idx="6">
                  <c:v>Essex</c:v>
                </c:pt>
                <c:pt idx="7">
                  <c:v>Maldon</c:v>
                </c:pt>
                <c:pt idx="8">
                  <c:v>Epping Forest</c:v>
                </c:pt>
                <c:pt idx="9">
                  <c:v>England</c:v>
                </c:pt>
                <c:pt idx="10">
                  <c:v>Basildon</c:v>
                </c:pt>
                <c:pt idx="11">
                  <c:v>Colchester</c:v>
                </c:pt>
                <c:pt idx="12">
                  <c:v>Tendring</c:v>
                </c:pt>
                <c:pt idx="13">
                  <c:v>Harlow</c:v>
                </c:pt>
              </c:strCache>
            </c:strRef>
          </c:cat>
          <c:val>
            <c:numRef>
              <c:f>'Smoking '!$F$2:$F$15</c:f>
              <c:numCache>
                <c:formatCode>General</c:formatCode>
                <c:ptCount val="14"/>
                <c:pt idx="0">
                  <c:v>9.3000000000000007</c:v>
                </c:pt>
                <c:pt idx="1">
                  <c:v>10</c:v>
                </c:pt>
                <c:pt idx="2">
                  <c:v>11.5</c:v>
                </c:pt>
                <c:pt idx="3">
                  <c:v>12.2</c:v>
                </c:pt>
                <c:pt idx="4">
                  <c:v>13.3</c:v>
                </c:pt>
                <c:pt idx="5">
                  <c:v>13.5</c:v>
                </c:pt>
                <c:pt idx="6">
                  <c:v>13.6</c:v>
                </c:pt>
                <c:pt idx="7">
                  <c:v>13.8</c:v>
                </c:pt>
                <c:pt idx="8">
                  <c:v>14.1</c:v>
                </c:pt>
                <c:pt idx="9">
                  <c:v>14.4</c:v>
                </c:pt>
                <c:pt idx="10">
                  <c:v>15</c:v>
                </c:pt>
                <c:pt idx="11">
                  <c:v>15.1</c:v>
                </c:pt>
                <c:pt idx="12">
                  <c:v>16.100000000000001</c:v>
                </c:pt>
                <c:pt idx="13">
                  <c:v>17.3</c:v>
                </c:pt>
              </c:numCache>
            </c:numRef>
          </c:val>
          <c:extLst>
            <c:ext xmlns:c16="http://schemas.microsoft.com/office/drawing/2014/chart" uri="{C3380CC4-5D6E-409C-BE32-E72D297353CC}">
              <c16:uniqueId val="{00000004-6316-485C-B495-AFA904A78A64}"/>
            </c:ext>
          </c:extLst>
        </c:ser>
        <c:dLbls>
          <c:showLegendKey val="0"/>
          <c:showVal val="0"/>
          <c:showCatName val="0"/>
          <c:showSerName val="0"/>
          <c:showPercent val="0"/>
          <c:showBubbleSize val="0"/>
        </c:dLbls>
        <c:gapWidth val="25"/>
        <c:axId val="598890127"/>
        <c:axId val="598888879"/>
      </c:barChart>
      <c:catAx>
        <c:axId val="59889012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8888879"/>
        <c:crosses val="autoZero"/>
        <c:auto val="1"/>
        <c:lblAlgn val="ctr"/>
        <c:lblOffset val="100"/>
        <c:noMultiLvlLbl val="0"/>
      </c:catAx>
      <c:valAx>
        <c:axId val="598888879"/>
        <c:scaling>
          <c:orientation val="minMax"/>
        </c:scaling>
        <c:delete val="1"/>
        <c:axPos val="b"/>
        <c:numFmt formatCode="General" sourceLinked="1"/>
        <c:majorTickMark val="none"/>
        <c:minorTickMark val="none"/>
        <c:tickLblPos val="nextTo"/>
        <c:crossAx val="59889012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Oral cancer mortality in Essex over time, </a:t>
            </a:r>
          </a:p>
          <a:p>
            <a:pPr>
              <a:defRPr/>
            </a:pPr>
            <a:r>
              <a:rPr lang="en-GB" sz="1200" b="1"/>
              <a:t>2008-2019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Sheet1!$B$20</c:f>
              <c:strCache>
                <c:ptCount val="1"/>
                <c:pt idx="0">
                  <c:v>Essex</c:v>
                </c:pt>
              </c:strCache>
            </c:strRef>
          </c:tx>
          <c:spPr>
            <a:ln w="28575" cap="rnd">
              <a:solidFill>
                <a:schemeClr val="accent1"/>
              </a:solidFill>
              <a:round/>
            </a:ln>
            <a:effectLst/>
          </c:spPr>
          <c:marker>
            <c:symbol val="none"/>
          </c:marker>
          <c:cat>
            <c:strRef>
              <c:f>Sheet1!$A$21:$A$30</c:f>
              <c:strCache>
                <c:ptCount val="10"/>
                <c:pt idx="0">
                  <c:v>2008-10</c:v>
                </c:pt>
                <c:pt idx="1">
                  <c:v>2009-11</c:v>
                </c:pt>
                <c:pt idx="2">
                  <c:v>2010-12</c:v>
                </c:pt>
                <c:pt idx="3">
                  <c:v>2011-13</c:v>
                </c:pt>
                <c:pt idx="4">
                  <c:v>2012-14</c:v>
                </c:pt>
                <c:pt idx="5">
                  <c:v>2013-15</c:v>
                </c:pt>
                <c:pt idx="6">
                  <c:v>2014-16</c:v>
                </c:pt>
                <c:pt idx="7">
                  <c:v>2015-17</c:v>
                </c:pt>
                <c:pt idx="8">
                  <c:v>2016-18</c:v>
                </c:pt>
                <c:pt idx="9">
                  <c:v>2017-19</c:v>
                </c:pt>
              </c:strCache>
            </c:strRef>
          </c:cat>
          <c:val>
            <c:numRef>
              <c:f>Sheet1!$B$21:$B$30</c:f>
              <c:numCache>
                <c:formatCode>General</c:formatCode>
                <c:ptCount val="10"/>
                <c:pt idx="0">
                  <c:v>3.5</c:v>
                </c:pt>
                <c:pt idx="1">
                  <c:v>3.8</c:v>
                </c:pt>
                <c:pt idx="2">
                  <c:v>3.9</c:v>
                </c:pt>
                <c:pt idx="3">
                  <c:v>3.9</c:v>
                </c:pt>
                <c:pt idx="4">
                  <c:v>3.6</c:v>
                </c:pt>
                <c:pt idx="5">
                  <c:v>3.5</c:v>
                </c:pt>
                <c:pt idx="6">
                  <c:v>3.6</c:v>
                </c:pt>
                <c:pt idx="7">
                  <c:v>3.9</c:v>
                </c:pt>
                <c:pt idx="8">
                  <c:v>4</c:v>
                </c:pt>
                <c:pt idx="9">
                  <c:v>3.9</c:v>
                </c:pt>
              </c:numCache>
            </c:numRef>
          </c:val>
          <c:smooth val="0"/>
          <c:extLst>
            <c:ext xmlns:c16="http://schemas.microsoft.com/office/drawing/2014/chart" uri="{C3380CC4-5D6E-409C-BE32-E72D297353CC}">
              <c16:uniqueId val="{00000000-504E-4172-AC1C-580B8510A4D8}"/>
            </c:ext>
          </c:extLst>
        </c:ser>
        <c:ser>
          <c:idx val="1"/>
          <c:order val="1"/>
          <c:tx>
            <c:strRef>
              <c:f>Sheet1!$C$20</c:f>
              <c:strCache>
                <c:ptCount val="1"/>
                <c:pt idx="0">
                  <c:v>England</c:v>
                </c:pt>
              </c:strCache>
            </c:strRef>
          </c:tx>
          <c:spPr>
            <a:ln w="28575" cap="rnd">
              <a:solidFill>
                <a:schemeClr val="accent2"/>
              </a:solidFill>
              <a:round/>
            </a:ln>
            <a:effectLst/>
          </c:spPr>
          <c:marker>
            <c:symbol val="none"/>
          </c:marker>
          <c:cat>
            <c:strRef>
              <c:f>Sheet1!$A$21:$A$30</c:f>
              <c:strCache>
                <c:ptCount val="10"/>
                <c:pt idx="0">
                  <c:v>2008-10</c:v>
                </c:pt>
                <c:pt idx="1">
                  <c:v>2009-11</c:v>
                </c:pt>
                <c:pt idx="2">
                  <c:v>2010-12</c:v>
                </c:pt>
                <c:pt idx="3">
                  <c:v>2011-13</c:v>
                </c:pt>
                <c:pt idx="4">
                  <c:v>2012-14</c:v>
                </c:pt>
                <c:pt idx="5">
                  <c:v>2013-15</c:v>
                </c:pt>
                <c:pt idx="6">
                  <c:v>2014-16</c:v>
                </c:pt>
                <c:pt idx="7">
                  <c:v>2015-17</c:v>
                </c:pt>
                <c:pt idx="8">
                  <c:v>2016-18</c:v>
                </c:pt>
                <c:pt idx="9">
                  <c:v>2017-19</c:v>
                </c:pt>
              </c:strCache>
            </c:strRef>
          </c:cat>
          <c:val>
            <c:numRef>
              <c:f>Sheet1!$C$21:$C$30</c:f>
              <c:numCache>
                <c:formatCode>General</c:formatCode>
                <c:ptCount val="10"/>
                <c:pt idx="0">
                  <c:v>3.9</c:v>
                </c:pt>
                <c:pt idx="1">
                  <c:v>4</c:v>
                </c:pt>
                <c:pt idx="2">
                  <c:v>4</c:v>
                </c:pt>
                <c:pt idx="3">
                  <c:v>4.0999999999999996</c:v>
                </c:pt>
                <c:pt idx="4">
                  <c:v>4.3</c:v>
                </c:pt>
                <c:pt idx="5">
                  <c:v>4.4000000000000004</c:v>
                </c:pt>
                <c:pt idx="6">
                  <c:v>4.5999999999999996</c:v>
                </c:pt>
                <c:pt idx="7">
                  <c:v>4.5999999999999996</c:v>
                </c:pt>
                <c:pt idx="8">
                  <c:v>4.7</c:v>
                </c:pt>
                <c:pt idx="9">
                  <c:v>4.7</c:v>
                </c:pt>
              </c:numCache>
            </c:numRef>
          </c:val>
          <c:smooth val="0"/>
          <c:extLst>
            <c:ext xmlns:c16="http://schemas.microsoft.com/office/drawing/2014/chart" uri="{C3380CC4-5D6E-409C-BE32-E72D297353CC}">
              <c16:uniqueId val="{00000001-504E-4172-AC1C-580B8510A4D8}"/>
            </c:ext>
          </c:extLst>
        </c:ser>
        <c:dLbls>
          <c:showLegendKey val="0"/>
          <c:showVal val="0"/>
          <c:showCatName val="0"/>
          <c:showSerName val="0"/>
          <c:showPercent val="0"/>
          <c:showBubbleSize val="0"/>
        </c:dLbls>
        <c:smooth val="0"/>
        <c:axId val="1834540880"/>
        <c:axId val="1834515920"/>
      </c:lineChart>
      <c:catAx>
        <c:axId val="183454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4515920"/>
        <c:crosses val="autoZero"/>
        <c:auto val="1"/>
        <c:lblAlgn val="ctr"/>
        <c:lblOffset val="100"/>
        <c:noMultiLvlLbl val="0"/>
      </c:catAx>
      <c:valAx>
        <c:axId val="1834515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4540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15493541455531E-2"/>
          <c:y val="0.20554973266028093"/>
          <c:w val="0.87836901291708891"/>
          <c:h val="0.62051787279257109"/>
        </c:manualLayout>
      </c:layout>
      <c:barChart>
        <c:barDir val="col"/>
        <c:grouping val="clustered"/>
        <c:varyColors val="0"/>
        <c:ser>
          <c:idx val="0"/>
          <c:order val="0"/>
          <c:tx>
            <c:strRef>
              <c:f>Sheet2!$A$33</c:f>
              <c:strCache>
                <c:ptCount val="1"/>
                <c:pt idx="0">
                  <c:v>Opening times of practice</c:v>
                </c:pt>
              </c:strCache>
            </c:strRef>
          </c:tx>
          <c:spPr>
            <a:solidFill>
              <a:srgbClr val="0070C0"/>
            </a:solidFill>
            <a:ln w="6350">
              <a:solidFill>
                <a:schemeClr val="tx1"/>
              </a:solidFill>
            </a:ln>
            <a:effectLst/>
          </c:spPr>
          <c:invertIfNegative val="0"/>
          <c:dPt>
            <c:idx val="0"/>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1-9C68-4622-B90D-4DE19B799AF5}"/>
              </c:ext>
            </c:extLst>
          </c:dPt>
          <c:dPt>
            <c:idx val="1"/>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3-9C68-4622-B90D-4DE19B799AF5}"/>
              </c:ext>
            </c:extLst>
          </c:dPt>
          <c:dPt>
            <c:idx val="2"/>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5-9C68-4622-B90D-4DE19B799AF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Sheet2!$B$32:$D$32</c:f>
              <c:strCache>
                <c:ptCount val="3"/>
                <c:pt idx="0">
                  <c:v>Yes</c:v>
                </c:pt>
                <c:pt idx="1">
                  <c:v>No</c:v>
                </c:pt>
                <c:pt idx="2">
                  <c:v>Don’t know</c:v>
                </c:pt>
              </c:strCache>
            </c:strRef>
          </c:cat>
          <c:val>
            <c:numRef>
              <c:f>Sheet2!$B$33:$D$33</c:f>
              <c:numCache>
                <c:formatCode>0%</c:formatCode>
                <c:ptCount val="3"/>
                <c:pt idx="0">
                  <c:v>0.59</c:v>
                </c:pt>
                <c:pt idx="1">
                  <c:v>0.2</c:v>
                </c:pt>
                <c:pt idx="2">
                  <c:v>0.21</c:v>
                </c:pt>
              </c:numCache>
            </c:numRef>
          </c:val>
          <c:extLst>
            <c:ext xmlns:c16="http://schemas.microsoft.com/office/drawing/2014/chart" uri="{C3380CC4-5D6E-409C-BE32-E72D297353CC}">
              <c16:uniqueId val="{00000006-9C68-4622-B90D-4DE19B799AF5}"/>
            </c:ext>
          </c:extLst>
        </c:ser>
        <c:dLbls>
          <c:showLegendKey val="0"/>
          <c:showVal val="0"/>
          <c:showCatName val="0"/>
          <c:showSerName val="0"/>
          <c:showPercent val="0"/>
          <c:showBubbleSize val="0"/>
        </c:dLbls>
        <c:gapWidth val="25"/>
        <c:overlap val="-27"/>
        <c:axId val="1571822479"/>
        <c:axId val="1571817487"/>
      </c:barChart>
      <c:catAx>
        <c:axId val="157182247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1817487"/>
        <c:crosses val="autoZero"/>
        <c:auto val="1"/>
        <c:lblAlgn val="ctr"/>
        <c:lblOffset val="100"/>
        <c:noMultiLvlLbl val="0"/>
      </c:catAx>
      <c:valAx>
        <c:axId val="1571817487"/>
        <c:scaling>
          <c:orientation val="minMax"/>
        </c:scaling>
        <c:delete val="1"/>
        <c:axPos val="l"/>
        <c:numFmt formatCode="0%" sourceLinked="1"/>
        <c:majorTickMark val="none"/>
        <c:minorTickMark val="none"/>
        <c:tickLblPos val="nextTo"/>
        <c:crossAx val="157182247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Sheet2!$A$30</c:f>
              <c:strCache>
                <c:ptCount val="1"/>
                <c:pt idx="0">
                  <c:v>Cost of service</c:v>
                </c:pt>
              </c:strCache>
            </c:strRef>
          </c:tx>
          <c:spPr>
            <a:solidFill>
              <a:srgbClr val="0070C0"/>
            </a:solidFill>
            <a:ln w="6350">
              <a:solidFill>
                <a:schemeClr val="tx1"/>
              </a:solidFill>
            </a:ln>
            <a:effectLst/>
          </c:spPr>
          <c:invertIfNegative val="0"/>
          <c:dPt>
            <c:idx val="0"/>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1-DDCC-47D0-BC19-348BA84AA87F}"/>
              </c:ext>
            </c:extLst>
          </c:dPt>
          <c:dPt>
            <c:idx val="1"/>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3-DDCC-47D0-BC19-348BA84AA87F}"/>
              </c:ext>
            </c:extLst>
          </c:dPt>
          <c:dPt>
            <c:idx val="2"/>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5-DDCC-47D0-BC19-348BA84AA87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Sheet2!$B$29:$D$29</c:f>
              <c:strCache>
                <c:ptCount val="3"/>
                <c:pt idx="0">
                  <c:v>Yes</c:v>
                </c:pt>
                <c:pt idx="1">
                  <c:v>No</c:v>
                </c:pt>
                <c:pt idx="2">
                  <c:v>Don’t know</c:v>
                </c:pt>
              </c:strCache>
            </c:strRef>
          </c:cat>
          <c:val>
            <c:numRef>
              <c:f>Sheet2!$B$30:$D$30</c:f>
              <c:numCache>
                <c:formatCode>0%</c:formatCode>
                <c:ptCount val="3"/>
                <c:pt idx="0">
                  <c:v>0.4</c:v>
                </c:pt>
                <c:pt idx="1">
                  <c:v>0.4</c:v>
                </c:pt>
                <c:pt idx="2">
                  <c:v>0.19</c:v>
                </c:pt>
              </c:numCache>
            </c:numRef>
          </c:val>
          <c:extLst>
            <c:ext xmlns:c16="http://schemas.microsoft.com/office/drawing/2014/chart" uri="{C3380CC4-5D6E-409C-BE32-E72D297353CC}">
              <c16:uniqueId val="{00000006-DDCC-47D0-BC19-348BA84AA87F}"/>
            </c:ext>
          </c:extLst>
        </c:ser>
        <c:dLbls>
          <c:showLegendKey val="0"/>
          <c:showVal val="0"/>
          <c:showCatName val="0"/>
          <c:showSerName val="0"/>
          <c:showPercent val="0"/>
          <c:showBubbleSize val="0"/>
        </c:dLbls>
        <c:gapWidth val="25"/>
        <c:overlap val="-27"/>
        <c:axId val="1571852847"/>
        <c:axId val="1571863247"/>
      </c:barChart>
      <c:catAx>
        <c:axId val="157185284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1863247"/>
        <c:crosses val="autoZero"/>
        <c:auto val="1"/>
        <c:lblAlgn val="ctr"/>
        <c:lblOffset val="100"/>
        <c:noMultiLvlLbl val="0"/>
      </c:catAx>
      <c:valAx>
        <c:axId val="1571863247"/>
        <c:scaling>
          <c:orientation val="minMax"/>
        </c:scaling>
        <c:delete val="1"/>
        <c:axPos val="l"/>
        <c:numFmt formatCode="0%" sourceLinked="1"/>
        <c:majorTickMark val="none"/>
        <c:minorTickMark val="none"/>
        <c:tickLblPos val="nextTo"/>
        <c:crossAx val="157185284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88888888888891E-2"/>
          <c:y val="0.21759049906112579"/>
          <c:w val="0.90222222222222226"/>
          <c:h val="0.59607791549057043"/>
        </c:manualLayout>
      </c:layout>
      <c:barChart>
        <c:barDir val="col"/>
        <c:grouping val="clustered"/>
        <c:varyColors val="0"/>
        <c:ser>
          <c:idx val="0"/>
          <c:order val="0"/>
          <c:tx>
            <c:strRef>
              <c:f>Sheet2!$A$24</c:f>
              <c:strCache>
                <c:ptCount val="1"/>
                <c:pt idx="0">
                  <c:v>Service quality</c:v>
                </c:pt>
              </c:strCache>
            </c:strRef>
          </c:tx>
          <c:spPr>
            <a:solidFill>
              <a:srgbClr val="0070C0"/>
            </a:solidFill>
            <a:ln w="6350">
              <a:solidFill>
                <a:schemeClr val="tx1"/>
              </a:solidFill>
            </a:ln>
            <a:effectLst/>
          </c:spPr>
          <c:invertIfNegative val="0"/>
          <c:dPt>
            <c:idx val="0"/>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1-CCCD-4776-9417-459E39B08290}"/>
              </c:ext>
            </c:extLst>
          </c:dPt>
          <c:dPt>
            <c:idx val="1"/>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3-CCCD-4776-9417-459E39B08290}"/>
              </c:ext>
            </c:extLst>
          </c:dPt>
          <c:dPt>
            <c:idx val="2"/>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5-CCCD-4776-9417-459E39B0829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Sheet2!$B$23:$D$23</c:f>
              <c:strCache>
                <c:ptCount val="3"/>
                <c:pt idx="0">
                  <c:v>Yes</c:v>
                </c:pt>
                <c:pt idx="1">
                  <c:v>No</c:v>
                </c:pt>
                <c:pt idx="2">
                  <c:v>Don’t know</c:v>
                </c:pt>
              </c:strCache>
            </c:strRef>
          </c:cat>
          <c:val>
            <c:numRef>
              <c:f>Sheet2!$B$24:$D$24</c:f>
              <c:numCache>
                <c:formatCode>0%</c:formatCode>
                <c:ptCount val="3"/>
                <c:pt idx="0">
                  <c:v>0.57999999999999996</c:v>
                </c:pt>
                <c:pt idx="1">
                  <c:v>0.21</c:v>
                </c:pt>
                <c:pt idx="2">
                  <c:v>0.21</c:v>
                </c:pt>
              </c:numCache>
            </c:numRef>
          </c:val>
          <c:extLst>
            <c:ext xmlns:c16="http://schemas.microsoft.com/office/drawing/2014/chart" uri="{C3380CC4-5D6E-409C-BE32-E72D297353CC}">
              <c16:uniqueId val="{00000006-CCCD-4776-9417-459E39B08290}"/>
            </c:ext>
          </c:extLst>
        </c:ser>
        <c:dLbls>
          <c:showLegendKey val="0"/>
          <c:showVal val="0"/>
          <c:showCatName val="0"/>
          <c:showSerName val="0"/>
          <c:showPercent val="0"/>
          <c:showBubbleSize val="0"/>
        </c:dLbls>
        <c:gapWidth val="25"/>
        <c:overlap val="-27"/>
        <c:axId val="1571805839"/>
        <c:axId val="1571814159"/>
      </c:barChart>
      <c:catAx>
        <c:axId val="157180583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1814159"/>
        <c:crosses val="autoZero"/>
        <c:auto val="1"/>
        <c:lblAlgn val="ctr"/>
        <c:lblOffset val="100"/>
        <c:noMultiLvlLbl val="0"/>
      </c:catAx>
      <c:valAx>
        <c:axId val="1571814159"/>
        <c:scaling>
          <c:orientation val="minMax"/>
        </c:scaling>
        <c:delete val="1"/>
        <c:axPos val="l"/>
        <c:numFmt formatCode="0%" sourceLinked="1"/>
        <c:majorTickMark val="none"/>
        <c:minorTickMark val="none"/>
        <c:tickLblPos val="nextTo"/>
        <c:crossAx val="157180583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052326417173796E-2"/>
          <c:y val="0.40508411214953272"/>
          <c:w val="0.86053875764690846"/>
          <c:h val="0.42147089557730516"/>
        </c:manualLayout>
      </c:layout>
      <c:barChart>
        <c:barDir val="col"/>
        <c:grouping val="clustered"/>
        <c:varyColors val="0"/>
        <c:ser>
          <c:idx val="0"/>
          <c:order val="0"/>
          <c:tx>
            <c:strRef>
              <c:f>Sheet2!$A$27</c:f>
              <c:strCache>
                <c:ptCount val="1"/>
                <c:pt idx="0">
                  <c:v>Range of services provided</c:v>
                </c:pt>
              </c:strCache>
            </c:strRef>
          </c:tx>
          <c:spPr>
            <a:solidFill>
              <a:srgbClr val="0070C0"/>
            </a:solidFill>
            <a:ln w="6350">
              <a:solidFill>
                <a:schemeClr val="tx1"/>
              </a:solidFill>
            </a:ln>
            <a:effectLst/>
          </c:spPr>
          <c:invertIfNegative val="0"/>
          <c:dPt>
            <c:idx val="0"/>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1-BCA5-4D03-BC55-4A157F4DDB89}"/>
              </c:ext>
            </c:extLst>
          </c:dPt>
          <c:dPt>
            <c:idx val="1"/>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3-BCA5-4D03-BC55-4A157F4DDB89}"/>
              </c:ext>
            </c:extLst>
          </c:dPt>
          <c:dPt>
            <c:idx val="2"/>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5-BCA5-4D03-BC55-4A157F4DDB8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Sheet2!$B$26:$D$26</c:f>
              <c:strCache>
                <c:ptCount val="3"/>
                <c:pt idx="0">
                  <c:v>Yes</c:v>
                </c:pt>
                <c:pt idx="1">
                  <c:v>No</c:v>
                </c:pt>
                <c:pt idx="2">
                  <c:v>Don’t know</c:v>
                </c:pt>
              </c:strCache>
            </c:strRef>
          </c:cat>
          <c:val>
            <c:numRef>
              <c:f>Sheet2!$B$27:$D$27</c:f>
              <c:numCache>
                <c:formatCode>0%</c:formatCode>
                <c:ptCount val="3"/>
                <c:pt idx="0">
                  <c:v>0.54</c:v>
                </c:pt>
                <c:pt idx="1">
                  <c:v>0.24</c:v>
                </c:pt>
                <c:pt idx="2">
                  <c:v>0.22</c:v>
                </c:pt>
              </c:numCache>
            </c:numRef>
          </c:val>
          <c:extLst>
            <c:ext xmlns:c16="http://schemas.microsoft.com/office/drawing/2014/chart" uri="{C3380CC4-5D6E-409C-BE32-E72D297353CC}">
              <c16:uniqueId val="{00000006-BCA5-4D03-BC55-4A157F4DDB89}"/>
            </c:ext>
          </c:extLst>
        </c:ser>
        <c:dLbls>
          <c:showLegendKey val="0"/>
          <c:showVal val="0"/>
          <c:showCatName val="0"/>
          <c:showSerName val="0"/>
          <c:showPercent val="0"/>
          <c:showBubbleSize val="0"/>
        </c:dLbls>
        <c:gapWidth val="25"/>
        <c:overlap val="-27"/>
        <c:axId val="1571854927"/>
        <c:axId val="1571862415"/>
      </c:barChart>
      <c:catAx>
        <c:axId val="157185492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1862415"/>
        <c:crosses val="autoZero"/>
        <c:auto val="1"/>
        <c:lblAlgn val="ctr"/>
        <c:lblOffset val="100"/>
        <c:noMultiLvlLbl val="0"/>
      </c:catAx>
      <c:valAx>
        <c:axId val="1571862415"/>
        <c:scaling>
          <c:orientation val="minMax"/>
        </c:scaling>
        <c:delete val="1"/>
        <c:axPos val="l"/>
        <c:numFmt formatCode="0%" sourceLinked="1"/>
        <c:majorTickMark val="none"/>
        <c:minorTickMark val="none"/>
        <c:tickLblPos val="nextTo"/>
        <c:crossAx val="157185492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[BR_20143 Oral health data Analysis.xlsx]Frequency!PivotTable14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How</a:t>
            </a:r>
            <a:r>
              <a:rPr lang="en-US" sz="1200" b="1" baseline="0"/>
              <a:t> often do you see your dentist?</a:t>
            </a:r>
            <a:endParaRPr lang="en-US"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DataLabelsRange val="1"/>
            </c:ext>
          </c:extLst>
        </c:dLbl>
      </c:pivotFmt>
      <c:pivotFmt>
        <c:idx val="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EBD6E964-D71A-41AD-BAEF-4E5BB2B51257}" type="CELLRANGE">
                  <a:rPr lang="en-GB"/>
                  <a:pPr>
                    <a:defRPr sz="900" b="0" i="0" u="none" strike="noStrike" kern="1200" baseline="0">
                      <a:solidFill>
                        <a:schemeClr val="tx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D08DE91F-F630-4B59-B51B-8DFE10873519}"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85DF8354-7414-47FE-BDF1-96FCECF61620}"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4"/>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FC14C975-714F-4F06-966C-96CF3F7B1D0D}"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42906A3C-F650-4F95-B673-74730B55ACB0}"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DataLabelsRange val="1"/>
            </c:ext>
          </c:extLst>
        </c:dLbl>
      </c:pivotFmt>
      <c:pivotFmt>
        <c:idx val="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C241A0F8-EB88-4440-8F86-8734933A7218}" type="CELLRANGE">
                  <a:rPr lang="en-GB"/>
                  <a:pPr>
                    <a:defRPr sz="900" b="0" i="0" u="none" strike="noStrike" kern="1200" baseline="0">
                      <a:solidFill>
                        <a:schemeClr val="tx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E3A102AD-A9E0-4280-9C17-3904F770FCFD}"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D785D8FD-0A80-40FB-BC41-B1341EAEEB7D}"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B3C9C1CE-6567-4595-A170-4619CC8BEBF4}"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429D7EA2-C54D-4EA1-9F23-74B7F42B4255}"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DataLabelsRange val="1"/>
            </c:ext>
          </c:extLst>
        </c:dLbl>
      </c:pivotFmt>
      <c:pivotFmt>
        <c:idx val="1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4E57B285-630D-4F46-A526-F4AE0BDEF340}"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4"/>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1814368E-8E50-40F8-8C9B-B948D0A15EDD}"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5"/>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37EC0FE5-F5B1-47D1-BAEA-4F1251168D34}"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36232278-A42B-4A02-8F2A-A7069CC9AD11}"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66DBCA3F-1698-4D15-A7CB-FF1986C74DAB}"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s>
    <c:plotArea>
      <c:layout>
        <c:manualLayout>
          <c:layoutTarget val="inner"/>
          <c:xMode val="edge"/>
          <c:yMode val="edge"/>
          <c:x val="0.4025518616158692"/>
          <c:y val="0.27346108005524455"/>
          <c:w val="0.58287289519178975"/>
          <c:h val="0.64543695497824993"/>
        </c:manualLayout>
      </c:layout>
      <c:barChart>
        <c:barDir val="bar"/>
        <c:grouping val="clustered"/>
        <c:varyColors val="0"/>
        <c:ser>
          <c:idx val="0"/>
          <c:order val="0"/>
          <c:tx>
            <c:strRef>
              <c:f>Frequency!$B$3</c:f>
              <c:strCache>
                <c:ptCount val="1"/>
                <c:pt idx="0">
                  <c:v>Total</c:v>
                </c:pt>
              </c:strCache>
            </c:strRef>
          </c:tx>
          <c:spPr>
            <a:solidFill>
              <a:srgbClr val="0070C0"/>
            </a:solidFill>
            <a:ln>
              <a:solidFill>
                <a:sysClr val="windowText" lastClr="000000"/>
              </a:solidFill>
            </a:ln>
            <a:effectLst/>
          </c:spPr>
          <c:invertIfNegative val="0"/>
          <c:dPt>
            <c:idx val="0"/>
            <c:invertIfNegative val="0"/>
            <c:bubble3D val="0"/>
            <c:spPr>
              <a:solidFill>
                <a:srgbClr val="0070C0"/>
              </a:solidFill>
              <a:ln>
                <a:solidFill>
                  <a:sysClr val="windowText" lastClr="000000"/>
                </a:solidFill>
              </a:ln>
              <a:effectLst/>
            </c:spPr>
            <c:extLst>
              <c:ext xmlns:c16="http://schemas.microsoft.com/office/drawing/2014/chart" uri="{C3380CC4-5D6E-409C-BE32-E72D297353CC}">
                <c16:uniqueId val="{00000001-CC6B-4D39-90D2-31BB632597A2}"/>
              </c:ext>
            </c:extLst>
          </c:dPt>
          <c:dPt>
            <c:idx val="1"/>
            <c:invertIfNegative val="0"/>
            <c:bubble3D val="0"/>
            <c:spPr>
              <a:solidFill>
                <a:srgbClr val="0070C0"/>
              </a:solidFill>
              <a:ln>
                <a:solidFill>
                  <a:sysClr val="windowText" lastClr="000000"/>
                </a:solidFill>
              </a:ln>
              <a:effectLst/>
            </c:spPr>
            <c:extLst>
              <c:ext xmlns:c16="http://schemas.microsoft.com/office/drawing/2014/chart" uri="{C3380CC4-5D6E-409C-BE32-E72D297353CC}">
                <c16:uniqueId val="{00000003-CC6B-4D39-90D2-31BB632597A2}"/>
              </c:ext>
            </c:extLst>
          </c:dPt>
          <c:dPt>
            <c:idx val="2"/>
            <c:invertIfNegative val="0"/>
            <c:bubble3D val="0"/>
            <c:spPr>
              <a:solidFill>
                <a:srgbClr val="0070C0"/>
              </a:solidFill>
              <a:ln>
                <a:solidFill>
                  <a:sysClr val="windowText" lastClr="000000"/>
                </a:solidFill>
              </a:ln>
              <a:effectLst/>
            </c:spPr>
            <c:extLst>
              <c:ext xmlns:c16="http://schemas.microsoft.com/office/drawing/2014/chart" uri="{C3380CC4-5D6E-409C-BE32-E72D297353CC}">
                <c16:uniqueId val="{00000005-CC6B-4D39-90D2-31BB632597A2}"/>
              </c:ext>
            </c:extLst>
          </c:dPt>
          <c:dPt>
            <c:idx val="3"/>
            <c:invertIfNegative val="0"/>
            <c:bubble3D val="0"/>
            <c:spPr>
              <a:solidFill>
                <a:srgbClr val="0070C0"/>
              </a:solidFill>
              <a:ln>
                <a:solidFill>
                  <a:sysClr val="windowText" lastClr="000000"/>
                </a:solidFill>
              </a:ln>
              <a:effectLst/>
            </c:spPr>
            <c:extLst>
              <c:ext xmlns:c16="http://schemas.microsoft.com/office/drawing/2014/chart" uri="{C3380CC4-5D6E-409C-BE32-E72D297353CC}">
                <c16:uniqueId val="{00000007-CC6B-4D39-90D2-31BB632597A2}"/>
              </c:ext>
            </c:extLst>
          </c:dPt>
          <c:dPt>
            <c:idx val="4"/>
            <c:invertIfNegative val="0"/>
            <c:bubble3D val="0"/>
            <c:spPr>
              <a:solidFill>
                <a:srgbClr val="0070C0"/>
              </a:solidFill>
              <a:ln>
                <a:solidFill>
                  <a:sysClr val="windowText" lastClr="000000"/>
                </a:solidFill>
              </a:ln>
              <a:effectLst/>
            </c:spPr>
            <c:extLst>
              <c:ext xmlns:c16="http://schemas.microsoft.com/office/drawing/2014/chart" uri="{C3380CC4-5D6E-409C-BE32-E72D297353CC}">
                <c16:uniqueId val="{00000009-CC6B-4D39-90D2-31BB632597A2}"/>
              </c:ext>
            </c:extLst>
          </c:dPt>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BDB2DCEC-971E-4E7C-A144-25EF2FFDD807}" type="CELLRANGE">
                      <a:rPr lang="en-GB"/>
                      <a:pPr>
                        <a:defRPr>
                          <a:solidFill>
                            <a:schemeClr val="tx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C6B-4D39-90D2-31BB632597A2}"/>
                </c:ext>
              </c:extLst>
            </c:dLbl>
            <c:dLbl>
              <c:idx val="1"/>
              <c:layout>
                <c:manualLayout>
                  <c:x val="-7.759564640287038E-2"/>
                  <c:y val="0"/>
                </c:manualLayout>
              </c:layout>
              <c:tx>
                <c:rich>
                  <a:bodyPr/>
                  <a:lstStyle/>
                  <a:p>
                    <a:fld id="{578658DD-7814-44AE-8F5A-DB9CB41F665A}" type="CELLRANGE">
                      <a:rPr lang="en-US" dirty="0"/>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C6B-4D39-90D2-31BB632597A2}"/>
                </c:ext>
              </c:extLst>
            </c:dLbl>
            <c:dLbl>
              <c:idx val="2"/>
              <c:layout>
                <c:manualLayout>
                  <c:x val="-9.1711984364950358E-2"/>
                  <c:y val="0"/>
                </c:manualLayout>
              </c:layout>
              <c:tx>
                <c:rich>
                  <a:bodyPr/>
                  <a:lstStyle/>
                  <a:p>
                    <a:fld id="{E5C739F2-D424-4957-BD2F-D5131CF61E51}" type="CELLRANGE">
                      <a:rPr lang="en-US" dirty="0"/>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C6B-4D39-90D2-31BB632597A2}"/>
                </c:ext>
              </c:extLst>
            </c:dLbl>
            <c:dLbl>
              <c:idx val="3"/>
              <c:tx>
                <c:rich>
                  <a:bodyPr/>
                  <a:lstStyle/>
                  <a:p>
                    <a:fld id="{A5EB4153-E593-4DE7-BCD2-36335A86F38A}"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C6B-4D39-90D2-31BB632597A2}"/>
                </c:ext>
              </c:extLst>
            </c:dLbl>
            <c:dLbl>
              <c:idx val="4"/>
              <c:tx>
                <c:rich>
                  <a:bodyPr/>
                  <a:lstStyle/>
                  <a:p>
                    <a:fld id="{080D27A3-424D-454F-B7FF-52209C536A44}"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C6B-4D39-90D2-31BB632597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Frequency!$C$4:$C$8</c:f>
              <c:strCache>
                <c:ptCount val="5"/>
                <c:pt idx="0">
                  <c:v>Don't know</c:v>
                </c:pt>
                <c:pt idx="1">
                  <c:v>Only in emergencies</c:v>
                </c:pt>
                <c:pt idx="2">
                  <c:v>Less than once a year</c:v>
                </c:pt>
                <c:pt idx="3">
                  <c:v>Once a year</c:v>
                </c:pt>
                <c:pt idx="4">
                  <c:v>More than once a year</c:v>
                </c:pt>
              </c:strCache>
            </c:strRef>
          </c:cat>
          <c:val>
            <c:numRef>
              <c:f>Frequency!$C$4:$C$8</c:f>
              <c:numCache>
                <c:formatCode>General</c:formatCode>
                <c:ptCount val="5"/>
                <c:pt idx="0">
                  <c:v>8</c:v>
                </c:pt>
                <c:pt idx="1">
                  <c:v>84</c:v>
                </c:pt>
                <c:pt idx="2">
                  <c:v>109</c:v>
                </c:pt>
                <c:pt idx="3">
                  <c:v>310</c:v>
                </c:pt>
                <c:pt idx="4">
                  <c:v>629</c:v>
                </c:pt>
              </c:numCache>
            </c:numRef>
          </c:val>
          <c:extLst>
            <c:ext xmlns:c15="http://schemas.microsoft.com/office/drawing/2012/chart" uri="{02D57815-91ED-43cb-92C2-25804820EDAC}">
              <c15:datalabelsRange>
                <c15:f>Frequency!$C$4:$C$8</c15:f>
                <c15:dlblRangeCache>
                  <c:ptCount val="5"/>
                  <c:pt idx="0">
                    <c:v>1%</c:v>
                  </c:pt>
                  <c:pt idx="1">
                    <c:v>7%</c:v>
                  </c:pt>
                  <c:pt idx="2">
                    <c:v>10%</c:v>
                  </c:pt>
                  <c:pt idx="3">
                    <c:v>27%</c:v>
                  </c:pt>
                  <c:pt idx="4">
                    <c:v>55%</c:v>
                  </c:pt>
                </c15:dlblRangeCache>
              </c15:datalabelsRange>
            </c:ext>
            <c:ext xmlns:c16="http://schemas.microsoft.com/office/drawing/2014/chart" uri="{C3380CC4-5D6E-409C-BE32-E72D297353CC}">
              <c16:uniqueId val="{0000000A-CC6B-4D39-90D2-31BB632597A2}"/>
            </c:ext>
          </c:extLst>
        </c:ser>
        <c:dLbls>
          <c:showLegendKey val="0"/>
          <c:showVal val="0"/>
          <c:showCatName val="0"/>
          <c:showSerName val="0"/>
          <c:showPercent val="0"/>
          <c:showBubbleSize val="0"/>
        </c:dLbls>
        <c:gapWidth val="25"/>
        <c:axId val="402821663"/>
        <c:axId val="402822911"/>
      </c:barChart>
      <c:catAx>
        <c:axId val="40282166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822911"/>
        <c:crosses val="autoZero"/>
        <c:auto val="1"/>
        <c:lblAlgn val="ctr"/>
        <c:lblOffset val="100"/>
        <c:noMultiLvlLbl val="0"/>
      </c:catAx>
      <c:valAx>
        <c:axId val="402822911"/>
        <c:scaling>
          <c:orientation val="minMax"/>
        </c:scaling>
        <c:delete val="1"/>
        <c:axPos val="b"/>
        <c:numFmt formatCode="General" sourceLinked="1"/>
        <c:majorTickMark val="none"/>
        <c:minorTickMark val="none"/>
        <c:tickLblPos val="nextTo"/>
        <c:crossAx val="402821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Unique</a:t>
            </a:r>
            <a:r>
              <a:rPr lang="en-GB" sz="1200" b="1" baseline="0"/>
              <a:t> Patient count in Essex (2017-2021)</a:t>
            </a:r>
            <a:endParaRPr lang="en-GB"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349753694581279E-2"/>
          <c:y val="0.17794117647058824"/>
          <c:w val="0.91330049261083746"/>
          <c:h val="0.70834182491894404"/>
        </c:manualLayout>
      </c:layout>
      <c:barChart>
        <c:barDir val="col"/>
        <c:grouping val="clustered"/>
        <c:varyColors val="0"/>
        <c:ser>
          <c:idx val="0"/>
          <c:order val="0"/>
          <c:spPr>
            <a:solidFill>
              <a:schemeClr val="accent1"/>
            </a:solidFill>
            <a:ln>
              <a:noFill/>
            </a:ln>
            <a:effectLst/>
          </c:spPr>
          <c:invertIfNegative val="0"/>
          <c:cat>
            <c:strRef>
              <c:f>Sheet1!$B$1:$E$1</c:f>
              <c:strCache>
                <c:ptCount val="4"/>
                <c:pt idx="0">
                  <c:v>2017/2018</c:v>
                </c:pt>
                <c:pt idx="1">
                  <c:v>2018/2019</c:v>
                </c:pt>
                <c:pt idx="2">
                  <c:v>2019/2020</c:v>
                </c:pt>
                <c:pt idx="3">
                  <c:v>2020/2021</c:v>
                </c:pt>
              </c:strCache>
            </c:strRef>
          </c:cat>
          <c:val>
            <c:numRef>
              <c:f>Sheet1!$B$2:$E$2</c:f>
            </c:numRef>
          </c:val>
          <c:extLst>
            <c:ext xmlns:c16="http://schemas.microsoft.com/office/drawing/2014/chart" uri="{C3380CC4-5D6E-409C-BE32-E72D297353CC}">
              <c16:uniqueId val="{00000000-F15F-40E9-B310-C82562D2F47E}"/>
            </c:ext>
          </c:extLst>
        </c:ser>
        <c:ser>
          <c:idx val="1"/>
          <c:order val="1"/>
          <c:spPr>
            <a:solidFill>
              <a:schemeClr val="accent2"/>
            </a:solidFill>
            <a:ln>
              <a:noFill/>
            </a:ln>
            <a:effectLst/>
          </c:spPr>
          <c:invertIfNegative val="0"/>
          <c:cat>
            <c:strRef>
              <c:f>Sheet1!$B$1:$E$1</c:f>
              <c:strCache>
                <c:ptCount val="4"/>
                <c:pt idx="0">
                  <c:v>2017/2018</c:v>
                </c:pt>
                <c:pt idx="1">
                  <c:v>2018/2019</c:v>
                </c:pt>
                <c:pt idx="2">
                  <c:v>2019/2020</c:v>
                </c:pt>
                <c:pt idx="3">
                  <c:v>2020/2021</c:v>
                </c:pt>
              </c:strCache>
            </c:strRef>
          </c:cat>
          <c:val>
            <c:numRef>
              <c:f>Sheet1!$B$3:$E$3</c:f>
            </c:numRef>
          </c:val>
          <c:extLst>
            <c:ext xmlns:c16="http://schemas.microsoft.com/office/drawing/2014/chart" uri="{C3380CC4-5D6E-409C-BE32-E72D297353CC}">
              <c16:uniqueId val="{00000001-F15F-40E9-B310-C82562D2F47E}"/>
            </c:ext>
          </c:extLst>
        </c:ser>
        <c:ser>
          <c:idx val="2"/>
          <c:order val="2"/>
          <c:spPr>
            <a:solidFill>
              <a:schemeClr val="accent3"/>
            </a:solidFill>
            <a:ln>
              <a:noFill/>
            </a:ln>
            <a:effectLst/>
          </c:spPr>
          <c:invertIfNegative val="0"/>
          <c:cat>
            <c:strRef>
              <c:f>Sheet1!$B$1:$E$1</c:f>
              <c:strCache>
                <c:ptCount val="4"/>
                <c:pt idx="0">
                  <c:v>2017/2018</c:v>
                </c:pt>
                <c:pt idx="1">
                  <c:v>2018/2019</c:v>
                </c:pt>
                <c:pt idx="2">
                  <c:v>2019/2020</c:v>
                </c:pt>
                <c:pt idx="3">
                  <c:v>2020/2021</c:v>
                </c:pt>
              </c:strCache>
            </c:strRef>
          </c:cat>
          <c:val>
            <c:numRef>
              <c:f>Sheet1!$B$4:$E$4</c:f>
            </c:numRef>
          </c:val>
          <c:extLst>
            <c:ext xmlns:c16="http://schemas.microsoft.com/office/drawing/2014/chart" uri="{C3380CC4-5D6E-409C-BE32-E72D297353CC}">
              <c16:uniqueId val="{00000002-F15F-40E9-B310-C82562D2F47E}"/>
            </c:ext>
          </c:extLst>
        </c:ser>
        <c:ser>
          <c:idx val="3"/>
          <c:order val="3"/>
          <c:spPr>
            <a:solidFill>
              <a:schemeClr val="accent4"/>
            </a:solidFill>
            <a:ln>
              <a:noFill/>
            </a:ln>
            <a:effectLst/>
          </c:spPr>
          <c:invertIfNegative val="0"/>
          <c:cat>
            <c:strRef>
              <c:f>Sheet1!$B$1:$E$1</c:f>
              <c:strCache>
                <c:ptCount val="4"/>
                <c:pt idx="0">
                  <c:v>2017/2018</c:v>
                </c:pt>
                <c:pt idx="1">
                  <c:v>2018/2019</c:v>
                </c:pt>
                <c:pt idx="2">
                  <c:v>2019/2020</c:v>
                </c:pt>
                <c:pt idx="3">
                  <c:v>2020/2021</c:v>
                </c:pt>
              </c:strCache>
            </c:strRef>
          </c:cat>
          <c:val>
            <c:numRef>
              <c:f>Sheet1!$B$5:$E$5</c:f>
            </c:numRef>
          </c:val>
          <c:extLst>
            <c:ext xmlns:c16="http://schemas.microsoft.com/office/drawing/2014/chart" uri="{C3380CC4-5D6E-409C-BE32-E72D297353CC}">
              <c16:uniqueId val="{00000003-F15F-40E9-B310-C82562D2F47E}"/>
            </c:ext>
          </c:extLst>
        </c:ser>
        <c:ser>
          <c:idx val="4"/>
          <c:order val="4"/>
          <c:spPr>
            <a:solidFill>
              <a:schemeClr val="accent5"/>
            </a:solidFill>
            <a:ln>
              <a:noFill/>
            </a:ln>
            <a:effectLst/>
          </c:spPr>
          <c:invertIfNegative val="0"/>
          <c:cat>
            <c:strRef>
              <c:f>Sheet1!$B$1:$E$1</c:f>
              <c:strCache>
                <c:ptCount val="4"/>
                <c:pt idx="0">
                  <c:v>2017/2018</c:v>
                </c:pt>
                <c:pt idx="1">
                  <c:v>2018/2019</c:v>
                </c:pt>
                <c:pt idx="2">
                  <c:v>2019/2020</c:v>
                </c:pt>
                <c:pt idx="3">
                  <c:v>2020/2021</c:v>
                </c:pt>
              </c:strCache>
            </c:strRef>
          </c:cat>
          <c:val>
            <c:numRef>
              <c:f>Sheet1!$B$6:$E$6</c:f>
            </c:numRef>
          </c:val>
          <c:extLst>
            <c:ext xmlns:c16="http://schemas.microsoft.com/office/drawing/2014/chart" uri="{C3380CC4-5D6E-409C-BE32-E72D297353CC}">
              <c16:uniqueId val="{00000004-F15F-40E9-B310-C82562D2F47E}"/>
            </c:ext>
          </c:extLst>
        </c:ser>
        <c:ser>
          <c:idx val="5"/>
          <c:order val="5"/>
          <c:spPr>
            <a:solidFill>
              <a:schemeClr val="accent6"/>
            </a:solidFill>
            <a:ln>
              <a:noFill/>
            </a:ln>
            <a:effectLst/>
          </c:spPr>
          <c:invertIfNegative val="0"/>
          <c:cat>
            <c:strRef>
              <c:f>Sheet1!$B$1:$E$1</c:f>
              <c:strCache>
                <c:ptCount val="4"/>
                <c:pt idx="0">
                  <c:v>2017/2018</c:v>
                </c:pt>
                <c:pt idx="1">
                  <c:v>2018/2019</c:v>
                </c:pt>
                <c:pt idx="2">
                  <c:v>2019/2020</c:v>
                </c:pt>
                <c:pt idx="3">
                  <c:v>2020/2021</c:v>
                </c:pt>
              </c:strCache>
            </c:strRef>
          </c:cat>
          <c:val>
            <c:numRef>
              <c:f>Sheet1!$B$7:$E$7</c:f>
            </c:numRef>
          </c:val>
          <c:extLst>
            <c:ext xmlns:c16="http://schemas.microsoft.com/office/drawing/2014/chart" uri="{C3380CC4-5D6E-409C-BE32-E72D297353CC}">
              <c16:uniqueId val="{00000005-F15F-40E9-B310-C82562D2F47E}"/>
            </c:ext>
          </c:extLst>
        </c:ser>
        <c:ser>
          <c:idx val="6"/>
          <c:order val="6"/>
          <c:spPr>
            <a:solidFill>
              <a:schemeClr val="accent1">
                <a:lumMod val="60000"/>
              </a:schemeClr>
            </a:solidFill>
            <a:ln>
              <a:noFill/>
            </a:ln>
            <a:effectLst/>
          </c:spPr>
          <c:invertIfNegative val="0"/>
          <c:cat>
            <c:strRef>
              <c:f>Sheet1!$B$1:$E$1</c:f>
              <c:strCache>
                <c:ptCount val="4"/>
                <c:pt idx="0">
                  <c:v>2017/2018</c:v>
                </c:pt>
                <c:pt idx="1">
                  <c:v>2018/2019</c:v>
                </c:pt>
                <c:pt idx="2">
                  <c:v>2019/2020</c:v>
                </c:pt>
                <c:pt idx="3">
                  <c:v>2020/2021</c:v>
                </c:pt>
              </c:strCache>
            </c:strRef>
          </c:cat>
          <c:val>
            <c:numRef>
              <c:f>Sheet1!$B$8:$E$8</c:f>
            </c:numRef>
          </c:val>
          <c:extLst>
            <c:ext xmlns:c16="http://schemas.microsoft.com/office/drawing/2014/chart" uri="{C3380CC4-5D6E-409C-BE32-E72D297353CC}">
              <c16:uniqueId val="{00000006-F15F-40E9-B310-C82562D2F47E}"/>
            </c:ext>
          </c:extLst>
        </c:ser>
        <c:ser>
          <c:idx val="7"/>
          <c:order val="7"/>
          <c:spPr>
            <a:solidFill>
              <a:schemeClr val="accent2">
                <a:lumMod val="60000"/>
              </a:schemeClr>
            </a:solidFill>
            <a:ln>
              <a:noFill/>
            </a:ln>
            <a:effectLst/>
          </c:spPr>
          <c:invertIfNegative val="0"/>
          <c:cat>
            <c:strRef>
              <c:f>Sheet1!$B$1:$E$1</c:f>
              <c:strCache>
                <c:ptCount val="4"/>
                <c:pt idx="0">
                  <c:v>2017/2018</c:v>
                </c:pt>
                <c:pt idx="1">
                  <c:v>2018/2019</c:v>
                </c:pt>
                <c:pt idx="2">
                  <c:v>2019/2020</c:v>
                </c:pt>
                <c:pt idx="3">
                  <c:v>2020/2021</c:v>
                </c:pt>
              </c:strCache>
            </c:strRef>
          </c:cat>
          <c:val>
            <c:numRef>
              <c:f>Sheet1!$B$9:$E$9</c:f>
            </c:numRef>
          </c:val>
          <c:extLst>
            <c:ext xmlns:c16="http://schemas.microsoft.com/office/drawing/2014/chart" uri="{C3380CC4-5D6E-409C-BE32-E72D297353CC}">
              <c16:uniqueId val="{00000007-F15F-40E9-B310-C82562D2F47E}"/>
            </c:ext>
          </c:extLst>
        </c:ser>
        <c:ser>
          <c:idx val="8"/>
          <c:order val="8"/>
          <c:spPr>
            <a:solidFill>
              <a:schemeClr val="accent3">
                <a:lumMod val="60000"/>
              </a:schemeClr>
            </a:solidFill>
            <a:ln>
              <a:noFill/>
            </a:ln>
            <a:effectLst/>
          </c:spPr>
          <c:invertIfNegative val="0"/>
          <c:cat>
            <c:strRef>
              <c:f>Sheet1!$B$1:$E$1</c:f>
              <c:strCache>
                <c:ptCount val="4"/>
                <c:pt idx="0">
                  <c:v>2017/2018</c:v>
                </c:pt>
                <c:pt idx="1">
                  <c:v>2018/2019</c:v>
                </c:pt>
                <c:pt idx="2">
                  <c:v>2019/2020</c:v>
                </c:pt>
                <c:pt idx="3">
                  <c:v>2020/2021</c:v>
                </c:pt>
              </c:strCache>
            </c:strRef>
          </c:cat>
          <c:val>
            <c:numRef>
              <c:f>Sheet1!$B$10:$E$10</c:f>
            </c:numRef>
          </c:val>
          <c:extLst>
            <c:ext xmlns:c16="http://schemas.microsoft.com/office/drawing/2014/chart" uri="{C3380CC4-5D6E-409C-BE32-E72D297353CC}">
              <c16:uniqueId val="{00000008-F15F-40E9-B310-C82562D2F47E}"/>
            </c:ext>
          </c:extLst>
        </c:ser>
        <c:ser>
          <c:idx val="9"/>
          <c:order val="9"/>
          <c:spPr>
            <a:solidFill>
              <a:schemeClr val="accent4">
                <a:lumMod val="60000"/>
              </a:schemeClr>
            </a:solidFill>
            <a:ln>
              <a:noFill/>
            </a:ln>
            <a:effectLst/>
          </c:spPr>
          <c:invertIfNegative val="0"/>
          <c:cat>
            <c:strRef>
              <c:f>Sheet1!$B$1:$E$1</c:f>
              <c:strCache>
                <c:ptCount val="4"/>
                <c:pt idx="0">
                  <c:v>2017/2018</c:v>
                </c:pt>
                <c:pt idx="1">
                  <c:v>2018/2019</c:v>
                </c:pt>
                <c:pt idx="2">
                  <c:v>2019/2020</c:v>
                </c:pt>
                <c:pt idx="3">
                  <c:v>2020/2021</c:v>
                </c:pt>
              </c:strCache>
            </c:strRef>
          </c:cat>
          <c:val>
            <c:numRef>
              <c:f>Sheet1!$B$11:$E$11</c:f>
            </c:numRef>
          </c:val>
          <c:extLst>
            <c:ext xmlns:c16="http://schemas.microsoft.com/office/drawing/2014/chart" uri="{C3380CC4-5D6E-409C-BE32-E72D297353CC}">
              <c16:uniqueId val="{00000009-F15F-40E9-B310-C82562D2F47E}"/>
            </c:ext>
          </c:extLst>
        </c:ser>
        <c:ser>
          <c:idx val="10"/>
          <c:order val="10"/>
          <c:spPr>
            <a:solidFill>
              <a:schemeClr val="accent5">
                <a:lumMod val="60000"/>
              </a:schemeClr>
            </a:solidFill>
            <a:ln>
              <a:noFill/>
            </a:ln>
            <a:effectLst/>
          </c:spPr>
          <c:invertIfNegative val="0"/>
          <c:cat>
            <c:strRef>
              <c:f>Sheet1!$B$1:$E$1</c:f>
              <c:strCache>
                <c:ptCount val="4"/>
                <c:pt idx="0">
                  <c:v>2017/2018</c:v>
                </c:pt>
                <c:pt idx="1">
                  <c:v>2018/2019</c:v>
                </c:pt>
                <c:pt idx="2">
                  <c:v>2019/2020</c:v>
                </c:pt>
                <c:pt idx="3">
                  <c:v>2020/2021</c:v>
                </c:pt>
              </c:strCache>
            </c:strRef>
          </c:cat>
          <c:val>
            <c:numRef>
              <c:f>Sheet1!$B$12:$E$12</c:f>
            </c:numRef>
          </c:val>
          <c:extLst>
            <c:ext xmlns:c16="http://schemas.microsoft.com/office/drawing/2014/chart" uri="{C3380CC4-5D6E-409C-BE32-E72D297353CC}">
              <c16:uniqueId val="{0000000A-F15F-40E9-B310-C82562D2F47E}"/>
            </c:ext>
          </c:extLst>
        </c:ser>
        <c:ser>
          <c:idx val="11"/>
          <c:order val="11"/>
          <c:spPr>
            <a:solidFill>
              <a:schemeClr val="accent6">
                <a:lumMod val="60000"/>
              </a:schemeClr>
            </a:solidFill>
            <a:ln>
              <a:noFill/>
            </a:ln>
            <a:effectLst/>
          </c:spPr>
          <c:invertIfNegative val="0"/>
          <c:cat>
            <c:strRef>
              <c:f>Sheet1!$B$1:$E$1</c:f>
              <c:strCache>
                <c:ptCount val="4"/>
                <c:pt idx="0">
                  <c:v>2017/2018</c:v>
                </c:pt>
                <c:pt idx="1">
                  <c:v>2018/2019</c:v>
                </c:pt>
                <c:pt idx="2">
                  <c:v>2019/2020</c:v>
                </c:pt>
                <c:pt idx="3">
                  <c:v>2020/2021</c:v>
                </c:pt>
              </c:strCache>
            </c:strRef>
          </c:cat>
          <c:val>
            <c:numRef>
              <c:f>Sheet1!$B$13:$E$13</c:f>
            </c:numRef>
          </c:val>
          <c:extLst>
            <c:ext xmlns:c16="http://schemas.microsoft.com/office/drawing/2014/chart" uri="{C3380CC4-5D6E-409C-BE32-E72D297353CC}">
              <c16:uniqueId val="{0000000B-F15F-40E9-B310-C82562D2F47E}"/>
            </c:ext>
          </c:extLst>
        </c:ser>
        <c:ser>
          <c:idx val="12"/>
          <c:order val="12"/>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2017/2018</c:v>
                </c:pt>
                <c:pt idx="1">
                  <c:v>2018/2019</c:v>
                </c:pt>
                <c:pt idx="2">
                  <c:v>2019/2020</c:v>
                </c:pt>
                <c:pt idx="3">
                  <c:v>2020/2021</c:v>
                </c:pt>
              </c:strCache>
            </c:strRef>
          </c:cat>
          <c:val>
            <c:numRef>
              <c:f>Sheet1!$B$14:$E$14</c:f>
              <c:numCache>
                <c:formatCode>#,##0</c:formatCode>
                <c:ptCount val="4"/>
                <c:pt idx="0">
                  <c:v>662376</c:v>
                </c:pt>
                <c:pt idx="1">
                  <c:v>667407</c:v>
                </c:pt>
                <c:pt idx="2">
                  <c:v>658788</c:v>
                </c:pt>
                <c:pt idx="3">
                  <c:v>277974</c:v>
                </c:pt>
              </c:numCache>
            </c:numRef>
          </c:val>
          <c:extLst>
            <c:ext xmlns:c16="http://schemas.microsoft.com/office/drawing/2014/chart" uri="{C3380CC4-5D6E-409C-BE32-E72D297353CC}">
              <c16:uniqueId val="{0000000C-F15F-40E9-B310-C82562D2F47E}"/>
            </c:ext>
          </c:extLst>
        </c:ser>
        <c:dLbls>
          <c:showLegendKey val="0"/>
          <c:showVal val="0"/>
          <c:showCatName val="0"/>
          <c:showSerName val="0"/>
          <c:showPercent val="0"/>
          <c:showBubbleSize val="0"/>
        </c:dLbls>
        <c:gapWidth val="50"/>
        <c:overlap val="-27"/>
        <c:axId val="1007036303"/>
        <c:axId val="1007032975"/>
      </c:barChart>
      <c:catAx>
        <c:axId val="100703630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7032975"/>
        <c:crosses val="autoZero"/>
        <c:auto val="1"/>
        <c:lblAlgn val="ctr"/>
        <c:lblOffset val="100"/>
        <c:noMultiLvlLbl val="0"/>
      </c:catAx>
      <c:valAx>
        <c:axId val="1007032975"/>
        <c:scaling>
          <c:orientation val="minMax"/>
        </c:scaling>
        <c:delete val="1"/>
        <c:axPos val="l"/>
        <c:numFmt formatCode="#,##0" sourceLinked="1"/>
        <c:majorTickMark val="none"/>
        <c:minorTickMark val="none"/>
        <c:tickLblPos val="nextTo"/>
        <c:crossAx val="10070363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[BR_20143 Oral health data Analysis.xlsx]NHS_vs_private!PivotTable13</c:name>
    <c:fmtId val="-1"/>
  </c:pivotSource>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a:t>Are</a:t>
            </a:r>
            <a:r>
              <a:rPr lang="en-US" sz="1200" b="1" baseline="0"/>
              <a:t> you registered with a dentist?</a:t>
            </a:r>
            <a:endParaRPr lang="en-US" sz="1200" b="1"/>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DataLabelsRange val="1"/>
            </c:ext>
          </c:extLst>
        </c:dLbl>
      </c:pivotFmt>
      <c:pivotFmt>
        <c:idx val="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B7256636-19A4-456D-A811-AE05088E81E2}" type="CELLRANGE">
                  <a:rPr lang="en-GB"/>
                  <a:pPr>
                    <a:defRPr sz="900" b="0" i="0" u="none" strike="noStrike" kern="1200" baseline="0">
                      <a:solidFill>
                        <a:schemeClr val="tx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A7F29E06-2545-439D-8F90-F86D9C0AF568}"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9CE660FE-484A-40B2-BF25-0A864A9D4002}"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4"/>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47876BC4-67EA-421A-A97D-D116851C3F07}"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DataLabelsRange val="1"/>
            </c:ext>
          </c:extLst>
        </c:dLbl>
      </c:pivotFmt>
      <c:pivotFmt>
        <c:idx val="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1D3C2987-BEB4-4097-83D2-96AFF61ED43D}" type="CELLRANGE">
                  <a:rPr lang="en-GB"/>
                  <a:pPr>
                    <a:defRPr sz="900" b="0" i="0" u="none" strike="noStrike" kern="1200" baseline="0">
                      <a:solidFill>
                        <a:schemeClr val="tx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3BBB8E50-9AD7-4AD0-8211-ABFB18A8E7DA}"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F400005A-E2A1-4AAC-AB82-18798C48CB0F}"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582BB470-6F22-47A6-85D0-AB67997FE87A}"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DataLabelsRange val="1"/>
            </c:ext>
          </c:extLst>
        </c:dLbl>
      </c:pivotFmt>
      <c:pivotFmt>
        <c:idx val="1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45E9357C-3928-481D-87B2-1031B6B6CC25}"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2C8172EB-4D93-42F1-AEEB-E586A5B8D56D}"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585C6007-E939-467F-BD52-D0C787C45507}"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4"/>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7EF3E1B8-D86D-4DBE-8964-B3E86C6BA744}" type="CELLRANGE">
                  <a:rPr lang="en-GB"/>
                  <a:pPr>
                    <a:defRPr sz="900" b="0" i="0" u="none"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s>
    <c:plotArea>
      <c:layout>
        <c:manualLayout>
          <c:layoutTarget val="inner"/>
          <c:xMode val="edge"/>
          <c:yMode val="edge"/>
          <c:x val="0.21256235673985288"/>
          <c:y val="0.28577878103837473"/>
          <c:w val="0.73748568911307599"/>
          <c:h val="0.67810383747178327"/>
        </c:manualLayout>
      </c:layout>
      <c:barChart>
        <c:barDir val="bar"/>
        <c:grouping val="clustered"/>
        <c:varyColors val="0"/>
        <c:ser>
          <c:idx val="0"/>
          <c:order val="0"/>
          <c:tx>
            <c:strRef>
              <c:f>NHS_vs_private!$B$3</c:f>
              <c:strCache>
                <c:ptCount val="1"/>
                <c:pt idx="0">
                  <c:v>Total</c:v>
                </c:pt>
              </c:strCache>
            </c:strRef>
          </c:tx>
          <c:spPr>
            <a:solidFill>
              <a:srgbClr val="0070C0"/>
            </a:solidFill>
            <a:ln w="6350">
              <a:solidFill>
                <a:sysClr val="windowText" lastClr="000000"/>
              </a:solidFill>
            </a:ln>
            <a:effectLst/>
          </c:spPr>
          <c:invertIfNegative val="0"/>
          <c:dPt>
            <c:idx val="0"/>
            <c:invertIfNegative val="0"/>
            <c:bubble3D val="0"/>
            <c:spPr>
              <a:solidFill>
                <a:srgbClr val="0070C0"/>
              </a:solidFill>
              <a:ln w="6350">
                <a:solidFill>
                  <a:sysClr val="windowText" lastClr="000000"/>
                </a:solidFill>
              </a:ln>
              <a:effectLst/>
            </c:spPr>
            <c:extLst>
              <c:ext xmlns:c16="http://schemas.microsoft.com/office/drawing/2014/chart" uri="{C3380CC4-5D6E-409C-BE32-E72D297353CC}">
                <c16:uniqueId val="{00000001-2252-45B6-A6E5-0AE95FB69DA5}"/>
              </c:ext>
            </c:extLst>
          </c:dPt>
          <c:dPt>
            <c:idx val="1"/>
            <c:invertIfNegative val="0"/>
            <c:bubble3D val="0"/>
            <c:spPr>
              <a:solidFill>
                <a:srgbClr val="0070C0"/>
              </a:solidFill>
              <a:ln w="6350">
                <a:solidFill>
                  <a:sysClr val="windowText" lastClr="000000"/>
                </a:solidFill>
              </a:ln>
              <a:effectLst/>
            </c:spPr>
            <c:extLst>
              <c:ext xmlns:c16="http://schemas.microsoft.com/office/drawing/2014/chart" uri="{C3380CC4-5D6E-409C-BE32-E72D297353CC}">
                <c16:uniqueId val="{00000003-2252-45B6-A6E5-0AE95FB69DA5}"/>
              </c:ext>
            </c:extLst>
          </c:dPt>
          <c:dPt>
            <c:idx val="2"/>
            <c:invertIfNegative val="0"/>
            <c:bubble3D val="0"/>
            <c:spPr>
              <a:solidFill>
                <a:srgbClr val="0070C0"/>
              </a:solidFill>
              <a:ln w="6350">
                <a:solidFill>
                  <a:sysClr val="windowText" lastClr="000000"/>
                </a:solidFill>
              </a:ln>
              <a:effectLst/>
            </c:spPr>
            <c:extLst>
              <c:ext xmlns:c16="http://schemas.microsoft.com/office/drawing/2014/chart" uri="{C3380CC4-5D6E-409C-BE32-E72D297353CC}">
                <c16:uniqueId val="{00000005-2252-45B6-A6E5-0AE95FB69DA5}"/>
              </c:ext>
            </c:extLst>
          </c:dPt>
          <c:dPt>
            <c:idx val="3"/>
            <c:invertIfNegative val="0"/>
            <c:bubble3D val="0"/>
            <c:spPr>
              <a:solidFill>
                <a:srgbClr val="0070C0"/>
              </a:solidFill>
              <a:ln w="6350">
                <a:solidFill>
                  <a:sysClr val="windowText" lastClr="000000"/>
                </a:solidFill>
              </a:ln>
              <a:effectLst/>
            </c:spPr>
            <c:extLst>
              <c:ext xmlns:c16="http://schemas.microsoft.com/office/drawing/2014/chart" uri="{C3380CC4-5D6E-409C-BE32-E72D297353CC}">
                <c16:uniqueId val="{00000007-2252-45B6-A6E5-0AE95FB69DA5}"/>
              </c:ext>
            </c:extLst>
          </c:dPt>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B386E5BE-5454-4A43-9ECA-62E7DD2772B4}" type="CELLRANGE">
                      <a:rPr lang="en-GB"/>
                      <a:pPr>
                        <a:defRPr>
                          <a:solidFill>
                            <a:schemeClr val="tx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252-45B6-A6E5-0AE95FB69DA5}"/>
                </c:ext>
              </c:extLst>
            </c:dLbl>
            <c:dLbl>
              <c:idx val="1"/>
              <c:tx>
                <c:rich>
                  <a:bodyPr/>
                  <a:lstStyle/>
                  <a:p>
                    <a:fld id="{3D60F56D-E4EC-4878-B162-0F9D773A5D17}"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252-45B6-A6E5-0AE95FB69DA5}"/>
                </c:ext>
              </c:extLst>
            </c:dLbl>
            <c:dLbl>
              <c:idx val="2"/>
              <c:tx>
                <c:rich>
                  <a:bodyPr/>
                  <a:lstStyle/>
                  <a:p>
                    <a:fld id="{FA2F85A2-A446-434B-A36B-FDD817D1CC3C}"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252-45B6-A6E5-0AE95FB69DA5}"/>
                </c:ext>
              </c:extLst>
            </c:dLbl>
            <c:dLbl>
              <c:idx val="3"/>
              <c:tx>
                <c:rich>
                  <a:bodyPr/>
                  <a:lstStyle/>
                  <a:p>
                    <a:fld id="{1A638C80-95F8-4C7B-890F-189AACEA65CB}"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252-45B6-A6E5-0AE95FB69D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NHS_vs_private!$C$4:$C$7</c:f>
              <c:strCache>
                <c:ptCount val="4"/>
                <c:pt idx="0">
                  <c:v>Don't know</c:v>
                </c:pt>
                <c:pt idx="1">
                  <c:v>No</c:v>
                </c:pt>
                <c:pt idx="2">
                  <c:v>Yes, private</c:v>
                </c:pt>
                <c:pt idx="3">
                  <c:v>Yes, NHS</c:v>
                </c:pt>
              </c:strCache>
            </c:strRef>
          </c:cat>
          <c:val>
            <c:numRef>
              <c:f>NHS_vs_private!$C$4:$C$7</c:f>
              <c:numCache>
                <c:formatCode>General</c:formatCode>
                <c:ptCount val="4"/>
                <c:pt idx="0">
                  <c:v>15</c:v>
                </c:pt>
                <c:pt idx="1">
                  <c:v>136</c:v>
                </c:pt>
                <c:pt idx="2">
                  <c:v>329</c:v>
                </c:pt>
                <c:pt idx="3">
                  <c:v>721</c:v>
                </c:pt>
              </c:numCache>
            </c:numRef>
          </c:val>
          <c:extLst>
            <c:ext xmlns:c15="http://schemas.microsoft.com/office/drawing/2012/chart" uri="{02D57815-91ED-43cb-92C2-25804820EDAC}">
              <c15:datalabelsRange>
                <c15:f>NHS_vs_private!$C$4:$C$7</c15:f>
                <c15:dlblRangeCache>
                  <c:ptCount val="4"/>
                  <c:pt idx="0">
                    <c:v>1%</c:v>
                  </c:pt>
                  <c:pt idx="1">
                    <c:v>11%</c:v>
                  </c:pt>
                  <c:pt idx="2">
                    <c:v>27%</c:v>
                  </c:pt>
                  <c:pt idx="3">
                    <c:v>60%</c:v>
                  </c:pt>
                </c15:dlblRangeCache>
              </c15:datalabelsRange>
            </c:ext>
            <c:ext xmlns:c16="http://schemas.microsoft.com/office/drawing/2014/chart" uri="{C3380CC4-5D6E-409C-BE32-E72D297353CC}">
              <c16:uniqueId val="{00000008-2252-45B6-A6E5-0AE95FB69DA5}"/>
            </c:ext>
          </c:extLst>
        </c:ser>
        <c:dLbls>
          <c:dLblPos val="outEnd"/>
          <c:showLegendKey val="0"/>
          <c:showVal val="1"/>
          <c:showCatName val="0"/>
          <c:showSerName val="0"/>
          <c:showPercent val="0"/>
          <c:showBubbleSize val="0"/>
        </c:dLbls>
        <c:gapWidth val="25"/>
        <c:axId val="2060423919"/>
        <c:axId val="2060428911"/>
      </c:barChart>
      <c:catAx>
        <c:axId val="206042391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0428911"/>
        <c:crosses val="autoZero"/>
        <c:auto val="1"/>
        <c:lblAlgn val="ctr"/>
        <c:lblOffset val="100"/>
        <c:noMultiLvlLbl val="0"/>
      </c:catAx>
      <c:valAx>
        <c:axId val="2060428911"/>
        <c:scaling>
          <c:orientation val="minMax"/>
        </c:scaling>
        <c:delete val="1"/>
        <c:axPos val="b"/>
        <c:numFmt formatCode="General" sourceLinked="1"/>
        <c:majorTickMark val="none"/>
        <c:minorTickMark val="none"/>
        <c:tickLblPos val="nextTo"/>
        <c:crossAx val="2060423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baseline="0"/>
              <a:t>Number of dentists in Essex over time 2017/22 </a:t>
            </a:r>
            <a:r>
              <a:rPr lang="en-US" sz="800" baseline="0"/>
              <a:t>[2]  </a:t>
            </a:r>
            <a:endParaRPr lang="en-US" sz="800"/>
          </a:p>
        </c:rich>
      </c:tx>
      <c:layout>
        <c:manualLayout>
          <c:xMode val="edge"/>
          <c:yMode val="edge"/>
          <c:x val="0.15196522309711283"/>
          <c:y val="2.265005662514156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6.9402887139107611E-2"/>
          <c:y val="0.16602491506228764"/>
          <c:w val="0.90004155730533686"/>
          <c:h val="0.73794669211082475"/>
        </c:manualLayout>
      </c:layout>
      <c:barChart>
        <c:barDir val="col"/>
        <c:grouping val="clustered"/>
        <c:varyColors val="0"/>
        <c:ser>
          <c:idx val="0"/>
          <c:order val="0"/>
          <c:tx>
            <c:strRef>
              <c:f>Sheet1!$H$2</c:f>
              <c:strCache>
                <c:ptCount val="1"/>
                <c:pt idx="0">
                  <c:v>Total:</c:v>
                </c:pt>
              </c:strCache>
            </c:strRef>
          </c:tx>
          <c:spPr>
            <a:solidFill>
              <a:srgbClr val="0070C0"/>
            </a:solidFill>
            <a:ln w="12700" cap="flat" cmpd="sng" algn="ctr">
              <a:solidFill>
                <a:sysClr val="windowText" lastClr="000000"/>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Sheet1!$I$1:$M$1</c:f>
              <c:strCache>
                <c:ptCount val="5"/>
                <c:pt idx="0">
                  <c:v>2017/2018</c:v>
                </c:pt>
                <c:pt idx="1">
                  <c:v>2018/2019</c:v>
                </c:pt>
                <c:pt idx="2">
                  <c:v>2019/2020</c:v>
                </c:pt>
                <c:pt idx="3">
                  <c:v>2020/2021</c:v>
                </c:pt>
                <c:pt idx="4">
                  <c:v>2021/2022</c:v>
                </c:pt>
              </c:strCache>
            </c:strRef>
          </c:cat>
          <c:val>
            <c:numRef>
              <c:f>Sheet1!$I$2:$M$2</c:f>
              <c:numCache>
                <c:formatCode>#,##0</c:formatCode>
                <c:ptCount val="5"/>
                <c:pt idx="0">
                  <c:v>803</c:v>
                </c:pt>
                <c:pt idx="1">
                  <c:v>799</c:v>
                </c:pt>
                <c:pt idx="2">
                  <c:v>797</c:v>
                </c:pt>
                <c:pt idx="3">
                  <c:v>749</c:v>
                </c:pt>
                <c:pt idx="4">
                  <c:v>814</c:v>
                </c:pt>
              </c:numCache>
            </c:numRef>
          </c:val>
          <c:extLst>
            <c:ext xmlns:c16="http://schemas.microsoft.com/office/drawing/2014/chart" uri="{C3380CC4-5D6E-409C-BE32-E72D297353CC}">
              <c16:uniqueId val="{00000000-58E8-420B-93D7-66464B4EC427}"/>
            </c:ext>
          </c:extLst>
        </c:ser>
        <c:dLbls>
          <c:dLblPos val="inEnd"/>
          <c:showLegendKey val="0"/>
          <c:showVal val="1"/>
          <c:showCatName val="0"/>
          <c:showSerName val="0"/>
          <c:showPercent val="0"/>
          <c:showBubbleSize val="0"/>
        </c:dLbls>
        <c:gapWidth val="65"/>
        <c:axId val="1404264943"/>
        <c:axId val="1404247471"/>
      </c:barChart>
      <c:catAx>
        <c:axId val="1404264943"/>
        <c:scaling>
          <c:orientation val="minMax"/>
        </c:scaling>
        <c:delete val="0"/>
        <c:axPos val="b"/>
        <c:numFmt formatCode="General" sourceLinked="1"/>
        <c:majorTickMark val="none"/>
        <c:minorTickMark val="none"/>
        <c:tickLblPos val="nextTo"/>
        <c:spPr>
          <a:noFill/>
          <a:ln w="19050" cap="flat" cmpd="sng" algn="ctr">
            <a:no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404247471"/>
        <c:crosses val="autoZero"/>
        <c:auto val="1"/>
        <c:lblAlgn val="ctr"/>
        <c:lblOffset val="100"/>
        <c:noMultiLvlLbl val="0"/>
      </c:catAx>
      <c:valAx>
        <c:axId val="1404247471"/>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GB"/>
                  <a:t>Number</a:t>
                </a:r>
                <a:r>
                  <a:rPr lang="en-GB" baseline="0"/>
                  <a:t> of NHS dentists</a:t>
                </a:r>
                <a:endParaRPr lang="en-GB"/>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0" sourceLinked="1"/>
        <c:majorTickMark val="none"/>
        <c:minorTickMark val="none"/>
        <c:tickLblPos val="nextTo"/>
        <c:crossAx val="1404264943"/>
        <c:crosses val="autoZero"/>
        <c:crossBetween val="between"/>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Percentage</a:t>
            </a:r>
            <a:r>
              <a:rPr lang="en-US" sz="1200" b="1" baseline="0"/>
              <a:t> of adults</a:t>
            </a:r>
            <a:r>
              <a:rPr lang="en-US" sz="1200" b="1"/>
              <a:t> with any treatment need (2018)</a:t>
            </a:r>
            <a:r>
              <a:rPr lang="en-US" sz="800" b="1"/>
              <a:t> [1]</a:t>
            </a:r>
            <a:endParaRPr lang="en-US"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413677713107964E-2"/>
          <c:y val="0.13517962488098056"/>
          <c:w val="0.93896457018416835"/>
          <c:h val="0.58645407739159783"/>
        </c:manualLayout>
      </c:layout>
      <c:barChart>
        <c:barDir val="col"/>
        <c:grouping val="clustered"/>
        <c:varyColors val="0"/>
        <c:ser>
          <c:idx val="0"/>
          <c:order val="0"/>
          <c:tx>
            <c:strRef>
              <c:f>adults_2018!$B$37</c:f>
              <c:strCache>
                <c:ptCount val="1"/>
                <c:pt idx="0">
                  <c:v>% with any treatment need</c:v>
                </c:pt>
              </c:strCache>
            </c:strRef>
          </c:tx>
          <c:spPr>
            <a:solidFill>
              <a:srgbClr val="0070C0"/>
            </a:solidFill>
            <a:ln w="6350">
              <a:solidFill>
                <a:schemeClr val="tx1"/>
              </a:solidFill>
            </a:ln>
            <a:effectLst/>
          </c:spPr>
          <c:invertIfNegative val="0"/>
          <c:dPt>
            <c:idx val="1"/>
            <c:invertIfNegative val="0"/>
            <c:bubble3D val="0"/>
            <c:spPr>
              <a:solidFill>
                <a:schemeClr val="tx1">
                  <a:lumMod val="50000"/>
                  <a:lumOff val="50000"/>
                </a:schemeClr>
              </a:solidFill>
              <a:ln w="6350">
                <a:solidFill>
                  <a:schemeClr val="tx1"/>
                </a:solidFill>
              </a:ln>
              <a:effectLst/>
            </c:spPr>
            <c:extLst>
              <c:ext xmlns:c16="http://schemas.microsoft.com/office/drawing/2014/chart" uri="{C3380CC4-5D6E-409C-BE32-E72D297353CC}">
                <c16:uniqueId val="{00000001-67D3-4B00-A583-7227F07C9640}"/>
              </c:ext>
            </c:extLst>
          </c:dPt>
          <c:dPt>
            <c:idx val="2"/>
            <c:invertIfNegative val="0"/>
            <c:bubble3D val="0"/>
            <c:spPr>
              <a:solidFill>
                <a:srgbClr val="FF3399"/>
              </a:solidFill>
              <a:ln w="6350">
                <a:solidFill>
                  <a:schemeClr val="tx1"/>
                </a:solidFill>
              </a:ln>
              <a:effectLst/>
            </c:spPr>
            <c:extLst>
              <c:ext xmlns:c16="http://schemas.microsoft.com/office/drawing/2014/chart" uri="{C3380CC4-5D6E-409C-BE32-E72D297353CC}">
                <c16:uniqueId val="{00000003-67D3-4B00-A583-7227F07C9640}"/>
              </c:ext>
            </c:extLst>
          </c:dPt>
          <c:dPt>
            <c:idx val="3"/>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5-67D3-4B00-A583-7227F07C964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adults_2018!$A$38:$A$49</c:f>
              <c:strCache>
                <c:ptCount val="12"/>
                <c:pt idx="0">
                  <c:v>Suffolk</c:v>
                </c:pt>
                <c:pt idx="1">
                  <c:v>EoE</c:v>
                </c:pt>
                <c:pt idx="2">
                  <c:v>Essex</c:v>
                </c:pt>
                <c:pt idx="3">
                  <c:v>England</c:v>
                </c:pt>
                <c:pt idx="4">
                  <c:v>Derbyshire</c:v>
                </c:pt>
                <c:pt idx="5">
                  <c:v>Staffordshire</c:v>
                </c:pt>
                <c:pt idx="6">
                  <c:v>Leicestershire</c:v>
                </c:pt>
                <c:pt idx="7">
                  <c:v>Northamptonshire</c:v>
                </c:pt>
                <c:pt idx="8">
                  <c:v>Gloucestershire</c:v>
                </c:pt>
                <c:pt idx="9">
                  <c:v>Warwickshire</c:v>
                </c:pt>
                <c:pt idx="10">
                  <c:v>Cambridgeshire</c:v>
                </c:pt>
                <c:pt idx="11">
                  <c:v>Worcestershire</c:v>
                </c:pt>
              </c:strCache>
            </c:strRef>
          </c:cat>
          <c:val>
            <c:numRef>
              <c:f>adults_2018!$B$38:$B$49</c:f>
              <c:numCache>
                <c:formatCode>General</c:formatCode>
                <c:ptCount val="12"/>
                <c:pt idx="0">
                  <c:v>80.5</c:v>
                </c:pt>
                <c:pt idx="1">
                  <c:v>77.099999999999994</c:v>
                </c:pt>
                <c:pt idx="2">
                  <c:v>73.099999999999994</c:v>
                </c:pt>
                <c:pt idx="3">
                  <c:v>70.5</c:v>
                </c:pt>
                <c:pt idx="4">
                  <c:v>68.8</c:v>
                </c:pt>
                <c:pt idx="5">
                  <c:v>67.2</c:v>
                </c:pt>
                <c:pt idx="6">
                  <c:v>63.4</c:v>
                </c:pt>
                <c:pt idx="7">
                  <c:v>61.8</c:v>
                </c:pt>
                <c:pt idx="8">
                  <c:v>60.2</c:v>
                </c:pt>
                <c:pt idx="9">
                  <c:v>52.3</c:v>
                </c:pt>
                <c:pt idx="10">
                  <c:v>43.5</c:v>
                </c:pt>
                <c:pt idx="11">
                  <c:v>37.299999999999997</c:v>
                </c:pt>
              </c:numCache>
            </c:numRef>
          </c:val>
          <c:extLst>
            <c:ext xmlns:c16="http://schemas.microsoft.com/office/drawing/2014/chart" uri="{C3380CC4-5D6E-409C-BE32-E72D297353CC}">
              <c16:uniqueId val="{00000006-67D3-4B00-A583-7227F07C9640}"/>
            </c:ext>
          </c:extLst>
        </c:ser>
        <c:dLbls>
          <c:dLblPos val="outEnd"/>
          <c:showLegendKey val="0"/>
          <c:showVal val="1"/>
          <c:showCatName val="0"/>
          <c:showSerName val="0"/>
          <c:showPercent val="0"/>
          <c:showBubbleSize val="0"/>
        </c:dLbls>
        <c:gapWidth val="50"/>
        <c:overlap val="-27"/>
        <c:axId val="2113876687"/>
        <c:axId val="2113865455"/>
      </c:barChart>
      <c:catAx>
        <c:axId val="211387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3865455"/>
        <c:crosses val="autoZero"/>
        <c:auto val="1"/>
        <c:lblAlgn val="ctr"/>
        <c:lblOffset val="100"/>
        <c:noMultiLvlLbl val="0"/>
      </c:catAx>
      <c:valAx>
        <c:axId val="2113865455"/>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113876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Percentage</a:t>
            </a:r>
            <a:r>
              <a:rPr lang="en-US" sz="1200" b="1" baseline="0" dirty="0"/>
              <a:t> of children with one or more teeth as having decay involving pulp (2019) </a:t>
            </a:r>
            <a:r>
              <a:rPr lang="en-US" sz="800" b="1" baseline="0" dirty="0"/>
              <a:t>[1]</a:t>
            </a:r>
            <a:endParaRPr lang="en-US" sz="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790034482809E-2"/>
          <c:y val="0.18604412154797539"/>
          <c:w val="0.90570559740950063"/>
          <c:h val="0.56875511509996368"/>
        </c:manualLayout>
      </c:layout>
      <c:barChart>
        <c:barDir val="col"/>
        <c:grouping val="clustered"/>
        <c:varyColors val="0"/>
        <c:ser>
          <c:idx val="0"/>
          <c:order val="0"/>
          <c:tx>
            <c:strRef>
              <c:f>children!$B$56</c:f>
              <c:strCache>
                <c:ptCount val="1"/>
                <c:pt idx="0">
                  <c:v>%3t</c:v>
                </c:pt>
              </c:strCache>
            </c:strRef>
          </c:tx>
          <c:spPr>
            <a:solidFill>
              <a:srgbClr val="FFC000"/>
            </a:solidFill>
            <a:ln w="6350">
              <a:solidFill>
                <a:schemeClr val="tx1"/>
              </a:solidFill>
            </a:ln>
            <a:effectLst/>
          </c:spPr>
          <c:invertIfNegative val="0"/>
          <c:dPt>
            <c:idx val="0"/>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1-F26C-4193-AF29-5C33B1110ABA}"/>
              </c:ext>
            </c:extLst>
          </c:dPt>
          <c:dPt>
            <c:idx val="1"/>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3-F26C-4193-AF29-5C33B1110ABA}"/>
              </c:ext>
            </c:extLst>
          </c:dPt>
          <c:dPt>
            <c:idx val="2"/>
            <c:invertIfNegative val="0"/>
            <c:bubble3D val="0"/>
            <c:spPr>
              <a:solidFill>
                <a:schemeClr val="tx1">
                  <a:lumMod val="95000"/>
                  <a:lumOff val="5000"/>
                </a:schemeClr>
              </a:solidFill>
              <a:ln w="6350">
                <a:solidFill>
                  <a:schemeClr val="tx1"/>
                </a:solidFill>
              </a:ln>
              <a:effectLst/>
            </c:spPr>
            <c:extLst>
              <c:ext xmlns:c16="http://schemas.microsoft.com/office/drawing/2014/chart" uri="{C3380CC4-5D6E-409C-BE32-E72D297353CC}">
                <c16:uniqueId val="{00000005-F26C-4193-AF29-5C33B1110ABA}"/>
              </c:ext>
            </c:extLst>
          </c:dPt>
          <c:dPt>
            <c:idx val="3"/>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7-F26C-4193-AF29-5C33B1110ABA}"/>
              </c:ext>
            </c:extLst>
          </c:dPt>
          <c:dPt>
            <c:idx val="4"/>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9-F26C-4193-AF29-5C33B1110ABA}"/>
              </c:ext>
            </c:extLst>
          </c:dPt>
          <c:dPt>
            <c:idx val="5"/>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B-F26C-4193-AF29-5C33B1110ABA}"/>
              </c:ext>
            </c:extLst>
          </c:dPt>
          <c:dPt>
            <c:idx val="6"/>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0D-F26C-4193-AF29-5C33B1110ABA}"/>
              </c:ext>
            </c:extLst>
          </c:dPt>
          <c:dPt>
            <c:idx val="7"/>
            <c:invertIfNegative val="0"/>
            <c:bubble3D val="0"/>
            <c:spPr>
              <a:solidFill>
                <a:schemeClr val="tx1">
                  <a:lumMod val="50000"/>
                  <a:lumOff val="50000"/>
                </a:schemeClr>
              </a:solidFill>
              <a:ln w="6350">
                <a:solidFill>
                  <a:schemeClr val="tx1"/>
                </a:solidFill>
              </a:ln>
              <a:effectLst/>
            </c:spPr>
            <c:extLst>
              <c:ext xmlns:c16="http://schemas.microsoft.com/office/drawing/2014/chart" uri="{C3380CC4-5D6E-409C-BE32-E72D297353CC}">
                <c16:uniqueId val="{0000000F-F26C-4193-AF29-5C33B1110ABA}"/>
              </c:ext>
            </c:extLst>
          </c:dPt>
          <c:dPt>
            <c:idx val="8"/>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11-F26C-4193-AF29-5C33B1110ABA}"/>
              </c:ext>
            </c:extLst>
          </c:dPt>
          <c:dPt>
            <c:idx val="9"/>
            <c:invertIfNegative val="0"/>
            <c:bubble3D val="0"/>
            <c:spPr>
              <a:solidFill>
                <a:srgbClr val="FF3399"/>
              </a:solidFill>
              <a:ln w="6350">
                <a:solidFill>
                  <a:schemeClr val="tx1"/>
                </a:solidFill>
              </a:ln>
              <a:effectLst/>
            </c:spPr>
            <c:extLst>
              <c:ext xmlns:c16="http://schemas.microsoft.com/office/drawing/2014/chart" uri="{C3380CC4-5D6E-409C-BE32-E72D297353CC}">
                <c16:uniqueId val="{00000013-F26C-4193-AF29-5C33B1110ABA}"/>
              </c:ext>
            </c:extLst>
          </c:dPt>
          <c:dPt>
            <c:idx val="10"/>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15-F26C-4193-AF29-5C33B1110ABA}"/>
              </c:ext>
            </c:extLst>
          </c:dPt>
          <c:dPt>
            <c:idx val="11"/>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17-F26C-4193-AF29-5C33B1110ABA}"/>
              </c:ext>
            </c:extLst>
          </c:dPt>
          <c:dPt>
            <c:idx val="12"/>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19-F26C-4193-AF29-5C33B1110ABA}"/>
              </c:ext>
            </c:extLst>
          </c:dPt>
          <c:dPt>
            <c:idx val="13"/>
            <c:invertIfNegative val="0"/>
            <c:bubble3D val="0"/>
            <c:spPr>
              <a:solidFill>
                <a:srgbClr val="0070C0"/>
              </a:solidFill>
              <a:ln w="6350">
                <a:solidFill>
                  <a:schemeClr val="tx1"/>
                </a:solidFill>
              </a:ln>
              <a:effectLst/>
            </c:spPr>
            <c:extLst>
              <c:ext xmlns:c16="http://schemas.microsoft.com/office/drawing/2014/chart" uri="{C3380CC4-5D6E-409C-BE32-E72D297353CC}">
                <c16:uniqueId val="{0000001B-F26C-4193-AF29-5C33B1110AB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children!$A$57:$A$71</c:f>
              <c:strCache>
                <c:ptCount val="15"/>
                <c:pt idx="0">
                  <c:v>Rochford</c:v>
                </c:pt>
                <c:pt idx="1">
                  <c:v>Colchester</c:v>
                </c:pt>
                <c:pt idx="2">
                  <c:v>England</c:v>
                </c:pt>
                <c:pt idx="3">
                  <c:v>Basildon</c:v>
                </c:pt>
                <c:pt idx="4">
                  <c:v>Maldon</c:v>
                </c:pt>
                <c:pt idx="5">
                  <c:v>Chelmsford</c:v>
                </c:pt>
                <c:pt idx="6">
                  <c:v>Epping Forest</c:v>
                </c:pt>
                <c:pt idx="7">
                  <c:v>East of Enland</c:v>
                </c:pt>
                <c:pt idx="8">
                  <c:v>Brentwood</c:v>
                </c:pt>
                <c:pt idx="9">
                  <c:v>Essex</c:v>
                </c:pt>
                <c:pt idx="10">
                  <c:v>Tendring</c:v>
                </c:pt>
                <c:pt idx="11">
                  <c:v>Harlow</c:v>
                </c:pt>
                <c:pt idx="12">
                  <c:v>Castle Point</c:v>
                </c:pt>
                <c:pt idx="13">
                  <c:v>Uttlesford</c:v>
                </c:pt>
                <c:pt idx="14">
                  <c:v>Braintree</c:v>
                </c:pt>
              </c:strCache>
            </c:strRef>
          </c:cat>
          <c:val>
            <c:numRef>
              <c:f>children!$B$57:$B$71</c:f>
              <c:numCache>
                <c:formatCode>General</c:formatCode>
                <c:ptCount val="15"/>
                <c:pt idx="0">
                  <c:v>3.4</c:v>
                </c:pt>
                <c:pt idx="1">
                  <c:v>3.3</c:v>
                </c:pt>
                <c:pt idx="2">
                  <c:v>3.3</c:v>
                </c:pt>
                <c:pt idx="3">
                  <c:v>2.9</c:v>
                </c:pt>
                <c:pt idx="4">
                  <c:v>2.8</c:v>
                </c:pt>
                <c:pt idx="5">
                  <c:v>2.7</c:v>
                </c:pt>
                <c:pt idx="6">
                  <c:v>2.5</c:v>
                </c:pt>
                <c:pt idx="7">
                  <c:v>2.5</c:v>
                </c:pt>
                <c:pt idx="8">
                  <c:v>2.2999999999999998</c:v>
                </c:pt>
                <c:pt idx="9">
                  <c:v>2.1</c:v>
                </c:pt>
                <c:pt idx="10">
                  <c:v>1.9</c:v>
                </c:pt>
                <c:pt idx="11">
                  <c:v>1.6</c:v>
                </c:pt>
                <c:pt idx="12">
                  <c:v>1.1000000000000001</c:v>
                </c:pt>
                <c:pt idx="13">
                  <c:v>0.4</c:v>
                </c:pt>
                <c:pt idx="14">
                  <c:v>0</c:v>
                </c:pt>
              </c:numCache>
            </c:numRef>
          </c:val>
          <c:extLst>
            <c:ext xmlns:c16="http://schemas.microsoft.com/office/drawing/2014/chart" uri="{C3380CC4-5D6E-409C-BE32-E72D297353CC}">
              <c16:uniqueId val="{0000001C-F26C-4193-AF29-5C33B1110ABA}"/>
            </c:ext>
          </c:extLst>
        </c:ser>
        <c:dLbls>
          <c:showLegendKey val="0"/>
          <c:showVal val="0"/>
          <c:showCatName val="0"/>
          <c:showSerName val="0"/>
          <c:showPercent val="0"/>
          <c:showBubbleSize val="0"/>
        </c:dLbls>
        <c:gapWidth val="50"/>
        <c:overlap val="-27"/>
        <c:axId val="1984467359"/>
        <c:axId val="1984471103"/>
      </c:barChart>
      <c:catAx>
        <c:axId val="198446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4471103"/>
        <c:crosses val="autoZero"/>
        <c:auto val="1"/>
        <c:lblAlgn val="ctr"/>
        <c:lblOffset val="100"/>
        <c:noMultiLvlLbl val="0"/>
      </c:catAx>
      <c:valAx>
        <c:axId val="1984471103"/>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984467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Percentage of adults not seen a dentist in last two years</a:t>
            </a:r>
            <a:r>
              <a:rPr lang="en-US" sz="1200" b="1" baseline="0" dirty="0"/>
              <a:t> (2018) </a:t>
            </a:r>
            <a:r>
              <a:rPr lang="en-US" sz="1100" b="1" baseline="30000" dirty="0"/>
              <a:t>[1]</a:t>
            </a:r>
            <a:endParaRPr lang="en-US" sz="800" b="1" baseline="30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adults_2018!$B$72</c:f>
              <c:strCache>
                <c:ptCount val="1"/>
                <c:pt idx="0">
                  <c:v>not seen a dentist in last two yrs</c:v>
                </c:pt>
              </c:strCache>
            </c:strRef>
          </c:tx>
          <c:spPr>
            <a:solidFill>
              <a:srgbClr val="0070C0"/>
            </a:solidFill>
            <a:ln w="6350">
              <a:solidFill>
                <a:schemeClr val="tx1"/>
              </a:solidFill>
            </a:ln>
            <a:effectLst/>
          </c:spPr>
          <c:invertIfNegative val="0"/>
          <c:dPt>
            <c:idx val="0"/>
            <c:invertIfNegative val="0"/>
            <c:bubble3D val="0"/>
            <c:spPr>
              <a:solidFill>
                <a:srgbClr val="FF3399"/>
              </a:solidFill>
              <a:ln w="6350">
                <a:solidFill>
                  <a:schemeClr val="tx1"/>
                </a:solidFill>
              </a:ln>
              <a:effectLst/>
            </c:spPr>
            <c:extLst>
              <c:ext xmlns:c16="http://schemas.microsoft.com/office/drawing/2014/chart" uri="{C3380CC4-5D6E-409C-BE32-E72D297353CC}">
                <c16:uniqueId val="{00000001-69E2-424F-BB00-8F49E2AD58B6}"/>
              </c:ext>
            </c:extLst>
          </c:dPt>
          <c:dPt>
            <c:idx val="3"/>
            <c:invertIfNegative val="0"/>
            <c:bubble3D val="0"/>
            <c:spPr>
              <a:solidFill>
                <a:schemeClr val="tx1"/>
              </a:solidFill>
              <a:ln w="6350">
                <a:solidFill>
                  <a:schemeClr val="tx1"/>
                </a:solidFill>
              </a:ln>
              <a:effectLst/>
            </c:spPr>
            <c:extLst>
              <c:ext xmlns:c16="http://schemas.microsoft.com/office/drawing/2014/chart" uri="{C3380CC4-5D6E-409C-BE32-E72D297353CC}">
                <c16:uniqueId val="{00000003-69E2-424F-BB00-8F49E2AD58B6}"/>
              </c:ext>
            </c:extLst>
          </c:dPt>
          <c:dPt>
            <c:idx val="6"/>
            <c:invertIfNegative val="0"/>
            <c:bubble3D val="0"/>
            <c:spPr>
              <a:solidFill>
                <a:schemeClr val="tx1">
                  <a:lumMod val="50000"/>
                  <a:lumOff val="50000"/>
                </a:schemeClr>
              </a:solidFill>
              <a:ln w="6350">
                <a:solidFill>
                  <a:schemeClr val="tx1"/>
                </a:solidFill>
              </a:ln>
              <a:effectLst/>
            </c:spPr>
            <c:extLst>
              <c:ext xmlns:c16="http://schemas.microsoft.com/office/drawing/2014/chart" uri="{C3380CC4-5D6E-409C-BE32-E72D297353CC}">
                <c16:uniqueId val="{00000005-69E2-424F-BB00-8F49E2AD58B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adults_2018!$A$73:$A$84</c:f>
              <c:strCache>
                <c:ptCount val="12"/>
                <c:pt idx="0">
                  <c:v>Essex</c:v>
                </c:pt>
                <c:pt idx="1">
                  <c:v>Northamptonshire</c:v>
                </c:pt>
                <c:pt idx="2">
                  <c:v>Leicestershire</c:v>
                </c:pt>
                <c:pt idx="3">
                  <c:v>England</c:v>
                </c:pt>
                <c:pt idx="4">
                  <c:v>Suffolk</c:v>
                </c:pt>
                <c:pt idx="5">
                  <c:v>Derbyshire</c:v>
                </c:pt>
                <c:pt idx="6">
                  <c:v>East of England</c:v>
                </c:pt>
                <c:pt idx="7">
                  <c:v>Staffordshire</c:v>
                </c:pt>
                <c:pt idx="8">
                  <c:v>Warwickshire</c:v>
                </c:pt>
                <c:pt idx="9">
                  <c:v>Cambridgeshire</c:v>
                </c:pt>
                <c:pt idx="10">
                  <c:v>Worcestershire</c:v>
                </c:pt>
                <c:pt idx="11">
                  <c:v>Gloucestershire</c:v>
                </c:pt>
              </c:strCache>
            </c:strRef>
          </c:cat>
          <c:val>
            <c:numRef>
              <c:f>adults_2018!$B$73:$B$84</c:f>
              <c:numCache>
                <c:formatCode>General</c:formatCode>
                <c:ptCount val="12"/>
                <c:pt idx="0">
                  <c:v>16.100000000000001</c:v>
                </c:pt>
                <c:pt idx="1">
                  <c:v>8.4</c:v>
                </c:pt>
                <c:pt idx="2">
                  <c:v>8.1</c:v>
                </c:pt>
                <c:pt idx="3">
                  <c:v>7.9</c:v>
                </c:pt>
                <c:pt idx="4">
                  <c:v>7.6</c:v>
                </c:pt>
                <c:pt idx="5">
                  <c:v>7.4</c:v>
                </c:pt>
                <c:pt idx="6">
                  <c:v>6.8</c:v>
                </c:pt>
                <c:pt idx="7">
                  <c:v>6.5</c:v>
                </c:pt>
                <c:pt idx="8">
                  <c:v>6.2</c:v>
                </c:pt>
                <c:pt idx="9">
                  <c:v>5.7</c:v>
                </c:pt>
                <c:pt idx="10">
                  <c:v>3.1</c:v>
                </c:pt>
                <c:pt idx="11">
                  <c:v>2.9</c:v>
                </c:pt>
              </c:numCache>
            </c:numRef>
          </c:val>
          <c:extLst>
            <c:ext xmlns:c16="http://schemas.microsoft.com/office/drawing/2014/chart" uri="{C3380CC4-5D6E-409C-BE32-E72D297353CC}">
              <c16:uniqueId val="{00000006-69E2-424F-BB00-8F49E2AD58B6}"/>
            </c:ext>
          </c:extLst>
        </c:ser>
        <c:dLbls>
          <c:showLegendKey val="0"/>
          <c:showVal val="0"/>
          <c:showCatName val="0"/>
          <c:showSerName val="0"/>
          <c:showPercent val="0"/>
          <c:showBubbleSize val="0"/>
        </c:dLbls>
        <c:gapWidth val="50"/>
        <c:overlap val="-27"/>
        <c:axId val="2104043295"/>
        <c:axId val="2104044127"/>
      </c:barChart>
      <c:catAx>
        <c:axId val="2104043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4044127"/>
        <c:crosses val="autoZero"/>
        <c:auto val="1"/>
        <c:lblAlgn val="ctr"/>
        <c:lblOffset val="100"/>
        <c:noMultiLvlLbl val="0"/>
      </c:catAx>
      <c:valAx>
        <c:axId val="2104044127"/>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104043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dirty="0"/>
              <a:t>Percentage</a:t>
            </a:r>
            <a:r>
              <a:rPr lang="en-GB" sz="1200" b="1" baseline="0" dirty="0"/>
              <a:t> of children with one or more teeth having decay involving pulp (2017-2019) </a:t>
            </a:r>
            <a:r>
              <a:rPr lang="en-GB" sz="800" b="1" baseline="0" dirty="0"/>
              <a:t>[1]</a:t>
            </a:r>
            <a:endParaRPr lang="en-GB" sz="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time_Series!$A$68</c:f>
              <c:strCache>
                <c:ptCount val="1"/>
                <c:pt idx="0">
                  <c:v>England</c:v>
                </c:pt>
              </c:strCache>
            </c:strRef>
          </c:tx>
          <c:spPr>
            <a:ln w="28575" cap="rnd">
              <a:solidFill>
                <a:schemeClr val="tx1">
                  <a:lumMod val="95000"/>
                  <a:lumOff val="5000"/>
                </a:schemeClr>
              </a:solidFill>
              <a:round/>
            </a:ln>
            <a:effectLst/>
          </c:spPr>
          <c:marker>
            <c:symbol val="none"/>
          </c:marker>
          <c:cat>
            <c:numRef>
              <c:f>time_Series!$B$65:$C$65</c:f>
              <c:numCache>
                <c:formatCode>General</c:formatCode>
                <c:ptCount val="2"/>
                <c:pt idx="0">
                  <c:v>2017</c:v>
                </c:pt>
                <c:pt idx="1">
                  <c:v>2019</c:v>
                </c:pt>
              </c:numCache>
            </c:numRef>
          </c:cat>
          <c:val>
            <c:numRef>
              <c:f>time_Series!$B$68:$C$68</c:f>
              <c:numCache>
                <c:formatCode>General</c:formatCode>
                <c:ptCount val="2"/>
                <c:pt idx="0">
                  <c:v>3.4</c:v>
                </c:pt>
                <c:pt idx="1">
                  <c:v>3.3</c:v>
                </c:pt>
              </c:numCache>
            </c:numRef>
          </c:val>
          <c:smooth val="0"/>
          <c:extLst>
            <c:ext xmlns:c16="http://schemas.microsoft.com/office/drawing/2014/chart" uri="{C3380CC4-5D6E-409C-BE32-E72D297353CC}">
              <c16:uniqueId val="{00000000-0C48-4831-AEF7-3CA98DF616D4}"/>
            </c:ext>
          </c:extLst>
        </c:ser>
        <c:ser>
          <c:idx val="5"/>
          <c:order val="5"/>
          <c:tx>
            <c:strRef>
              <c:f>time_Series!$A$70</c:f>
              <c:strCache>
                <c:ptCount val="1"/>
                <c:pt idx="0">
                  <c:v>Maldon</c:v>
                </c:pt>
              </c:strCache>
            </c:strRef>
          </c:tx>
          <c:spPr>
            <a:ln w="28575" cap="rnd">
              <a:solidFill>
                <a:srgbClr val="FFC000"/>
              </a:solidFill>
              <a:round/>
            </a:ln>
            <a:effectLst/>
          </c:spPr>
          <c:marker>
            <c:symbol val="none"/>
          </c:marker>
          <c:cat>
            <c:numRef>
              <c:f>time_Series!$B$65:$C$65</c:f>
              <c:numCache>
                <c:formatCode>General</c:formatCode>
                <c:ptCount val="2"/>
                <c:pt idx="0">
                  <c:v>2017</c:v>
                </c:pt>
                <c:pt idx="1">
                  <c:v>2019</c:v>
                </c:pt>
              </c:numCache>
            </c:numRef>
          </c:cat>
          <c:val>
            <c:numRef>
              <c:f>time_Series!$B$70:$C$70</c:f>
              <c:numCache>
                <c:formatCode>General</c:formatCode>
                <c:ptCount val="2"/>
                <c:pt idx="0">
                  <c:v>0.6</c:v>
                </c:pt>
                <c:pt idx="1">
                  <c:v>2.8</c:v>
                </c:pt>
              </c:numCache>
            </c:numRef>
          </c:val>
          <c:smooth val="0"/>
          <c:extLst>
            <c:ext xmlns:c16="http://schemas.microsoft.com/office/drawing/2014/chart" uri="{C3380CC4-5D6E-409C-BE32-E72D297353CC}">
              <c16:uniqueId val="{00000001-0C48-4831-AEF7-3CA98DF616D4}"/>
            </c:ext>
          </c:extLst>
        </c:ser>
        <c:ser>
          <c:idx val="10"/>
          <c:order val="10"/>
          <c:tx>
            <c:strRef>
              <c:f>time_Series!$A$75</c:f>
              <c:strCache>
                <c:ptCount val="1"/>
                <c:pt idx="0">
                  <c:v>Essex</c:v>
                </c:pt>
              </c:strCache>
            </c:strRef>
          </c:tx>
          <c:spPr>
            <a:ln w="28575" cap="rnd">
              <a:solidFill>
                <a:srgbClr val="FF3399"/>
              </a:solidFill>
              <a:round/>
            </a:ln>
            <a:effectLst/>
          </c:spPr>
          <c:marker>
            <c:symbol val="none"/>
          </c:marker>
          <c:cat>
            <c:numRef>
              <c:f>time_Series!$B$65:$C$65</c:f>
              <c:numCache>
                <c:formatCode>General</c:formatCode>
                <c:ptCount val="2"/>
                <c:pt idx="0">
                  <c:v>2017</c:v>
                </c:pt>
                <c:pt idx="1">
                  <c:v>2019</c:v>
                </c:pt>
              </c:numCache>
            </c:numRef>
          </c:cat>
          <c:val>
            <c:numRef>
              <c:f>time_Series!$B$75:$C$75</c:f>
              <c:numCache>
                <c:formatCode>General</c:formatCode>
                <c:ptCount val="2"/>
                <c:pt idx="0">
                  <c:v>1.2</c:v>
                </c:pt>
                <c:pt idx="1">
                  <c:v>2.1</c:v>
                </c:pt>
              </c:numCache>
            </c:numRef>
          </c:val>
          <c:smooth val="0"/>
          <c:extLst>
            <c:ext xmlns:c16="http://schemas.microsoft.com/office/drawing/2014/chart" uri="{C3380CC4-5D6E-409C-BE32-E72D297353CC}">
              <c16:uniqueId val="{00000002-0C48-4831-AEF7-3CA98DF616D4}"/>
            </c:ext>
          </c:extLst>
        </c:ser>
        <c:ser>
          <c:idx val="13"/>
          <c:order val="13"/>
          <c:tx>
            <c:strRef>
              <c:f>time_Series!$A$78</c:f>
              <c:strCache>
                <c:ptCount val="1"/>
                <c:pt idx="0">
                  <c:v>Castle Point</c:v>
                </c:pt>
              </c:strCache>
            </c:strRef>
          </c:tx>
          <c:spPr>
            <a:ln w="28575" cap="rnd">
              <a:solidFill>
                <a:srgbClr val="92D050"/>
              </a:solidFill>
              <a:round/>
            </a:ln>
            <a:effectLst/>
          </c:spPr>
          <c:marker>
            <c:symbol val="none"/>
          </c:marker>
          <c:cat>
            <c:numRef>
              <c:f>time_Series!$B$65:$C$65</c:f>
              <c:numCache>
                <c:formatCode>General</c:formatCode>
                <c:ptCount val="2"/>
                <c:pt idx="0">
                  <c:v>2017</c:v>
                </c:pt>
                <c:pt idx="1">
                  <c:v>2019</c:v>
                </c:pt>
              </c:numCache>
            </c:numRef>
          </c:cat>
          <c:val>
            <c:numRef>
              <c:f>time_Series!$B$78:$C$78</c:f>
              <c:numCache>
                <c:formatCode>General</c:formatCode>
                <c:ptCount val="2"/>
                <c:pt idx="0">
                  <c:v>1.8</c:v>
                </c:pt>
                <c:pt idx="1">
                  <c:v>1.1000000000000001</c:v>
                </c:pt>
              </c:numCache>
            </c:numRef>
          </c:val>
          <c:smooth val="0"/>
          <c:extLst>
            <c:ext xmlns:c16="http://schemas.microsoft.com/office/drawing/2014/chart" uri="{C3380CC4-5D6E-409C-BE32-E72D297353CC}">
              <c16:uniqueId val="{00000003-0C48-4831-AEF7-3CA98DF616D4}"/>
            </c:ext>
          </c:extLst>
        </c:ser>
        <c:dLbls>
          <c:showLegendKey val="0"/>
          <c:showVal val="0"/>
          <c:showCatName val="0"/>
          <c:showSerName val="0"/>
          <c:showPercent val="0"/>
          <c:showBubbleSize val="0"/>
        </c:dLbls>
        <c:smooth val="0"/>
        <c:axId val="1845737279"/>
        <c:axId val="1845731871"/>
        <c:extLst>
          <c:ext xmlns:c15="http://schemas.microsoft.com/office/drawing/2012/chart" uri="{02D57815-91ED-43cb-92C2-25804820EDAC}">
            <c15:filteredLineSeries>
              <c15:ser>
                <c:idx val="0"/>
                <c:order val="0"/>
                <c:tx>
                  <c:strRef>
                    <c:extLst>
                      <c:ext uri="{02D57815-91ED-43cb-92C2-25804820EDAC}">
                        <c15:formulaRef>
                          <c15:sqref>time_Series!$A$65</c15:sqref>
                        </c15:formulaRef>
                      </c:ext>
                    </c:extLst>
                    <c:strCache>
                      <c:ptCount val="1"/>
                      <c:pt idx="0">
                        <c:v>District name</c:v>
                      </c:pt>
                    </c:strCache>
                  </c:strRef>
                </c:tx>
                <c:spPr>
                  <a:ln w="28575" cap="rnd">
                    <a:solidFill>
                      <a:schemeClr val="accent1"/>
                    </a:solidFill>
                    <a:round/>
                  </a:ln>
                  <a:effectLst/>
                </c:spPr>
                <c:marker>
                  <c:symbol val="none"/>
                </c:marker>
                <c:cat>
                  <c:numRef>
                    <c:extLst>
                      <c:ext uri="{02D57815-91ED-43cb-92C2-25804820EDAC}">
                        <c15:formulaRef>
                          <c15:sqref>time_Series!$B$65:$C$65</c15:sqref>
                        </c15:formulaRef>
                      </c:ext>
                    </c:extLst>
                    <c:numCache>
                      <c:formatCode>General</c:formatCode>
                      <c:ptCount val="2"/>
                      <c:pt idx="0">
                        <c:v>2017</c:v>
                      </c:pt>
                      <c:pt idx="1">
                        <c:v>2019</c:v>
                      </c:pt>
                    </c:numCache>
                  </c:numRef>
                </c:cat>
                <c:val>
                  <c:numRef>
                    <c:extLst>
                      <c:ext uri="{02D57815-91ED-43cb-92C2-25804820EDAC}">
                        <c15:formulaRef>
                          <c15:sqref>time_Series!$B$65:$C$65</c15:sqref>
                        </c15:formulaRef>
                      </c:ext>
                    </c:extLst>
                    <c:numCache>
                      <c:formatCode>General</c:formatCode>
                      <c:ptCount val="2"/>
                      <c:pt idx="0">
                        <c:v>2017</c:v>
                      </c:pt>
                      <c:pt idx="1">
                        <c:v>2019</c:v>
                      </c:pt>
                    </c:numCache>
                  </c:numRef>
                </c:val>
                <c:smooth val="0"/>
                <c:extLst>
                  <c:ext xmlns:c16="http://schemas.microsoft.com/office/drawing/2014/chart" uri="{C3380CC4-5D6E-409C-BE32-E72D297353CC}">
                    <c16:uniqueId val="{00000004-0C48-4831-AEF7-3CA98DF616D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time_Series!$A$66</c15:sqref>
                        </c15:formulaRef>
                      </c:ext>
                    </c:extLst>
                    <c:strCache>
                      <c:ptCount val="1"/>
                      <c:pt idx="0">
                        <c:v>Rochford</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time_Series!$B$65:$C$65</c15:sqref>
                        </c15:formulaRef>
                      </c:ext>
                    </c:extLst>
                    <c:numCache>
                      <c:formatCode>General</c:formatCode>
                      <c:ptCount val="2"/>
                      <c:pt idx="0">
                        <c:v>2017</c:v>
                      </c:pt>
                      <c:pt idx="1">
                        <c:v>2019</c:v>
                      </c:pt>
                    </c:numCache>
                  </c:numRef>
                </c:cat>
                <c:val>
                  <c:numRef>
                    <c:extLst xmlns:c15="http://schemas.microsoft.com/office/drawing/2012/chart">
                      <c:ext xmlns:c15="http://schemas.microsoft.com/office/drawing/2012/chart" uri="{02D57815-91ED-43cb-92C2-25804820EDAC}">
                        <c15:formulaRef>
                          <c15:sqref>time_Series!$B$66:$C$66</c15:sqref>
                        </c15:formulaRef>
                      </c:ext>
                    </c:extLst>
                    <c:numCache>
                      <c:formatCode>General</c:formatCode>
                      <c:ptCount val="2"/>
                      <c:pt idx="0">
                        <c:v>1.2</c:v>
                      </c:pt>
                      <c:pt idx="1">
                        <c:v>3.4</c:v>
                      </c:pt>
                    </c:numCache>
                  </c:numRef>
                </c:val>
                <c:smooth val="0"/>
                <c:extLst xmlns:c15="http://schemas.microsoft.com/office/drawing/2012/chart">
                  <c:ext xmlns:c16="http://schemas.microsoft.com/office/drawing/2014/chart" uri="{C3380CC4-5D6E-409C-BE32-E72D297353CC}">
                    <c16:uniqueId val="{00000005-0C48-4831-AEF7-3CA98DF616D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time_Series!$A$67</c15:sqref>
                        </c15:formulaRef>
                      </c:ext>
                    </c:extLst>
                    <c:strCache>
                      <c:ptCount val="1"/>
                      <c:pt idx="0">
                        <c:v>Colchester</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time_Series!$B$65:$C$65</c15:sqref>
                        </c15:formulaRef>
                      </c:ext>
                    </c:extLst>
                    <c:numCache>
                      <c:formatCode>General</c:formatCode>
                      <c:ptCount val="2"/>
                      <c:pt idx="0">
                        <c:v>2017</c:v>
                      </c:pt>
                      <c:pt idx="1">
                        <c:v>2019</c:v>
                      </c:pt>
                    </c:numCache>
                  </c:numRef>
                </c:cat>
                <c:val>
                  <c:numRef>
                    <c:extLst xmlns:c15="http://schemas.microsoft.com/office/drawing/2012/chart">
                      <c:ext xmlns:c15="http://schemas.microsoft.com/office/drawing/2012/chart" uri="{02D57815-91ED-43cb-92C2-25804820EDAC}">
                        <c15:formulaRef>
                          <c15:sqref>time_Series!$B$67:$C$67</c15:sqref>
                        </c15:formulaRef>
                      </c:ext>
                    </c:extLst>
                    <c:numCache>
                      <c:formatCode>General</c:formatCode>
                      <c:ptCount val="2"/>
                      <c:pt idx="0">
                        <c:v>2.1</c:v>
                      </c:pt>
                      <c:pt idx="1">
                        <c:v>3.3</c:v>
                      </c:pt>
                    </c:numCache>
                  </c:numRef>
                </c:val>
                <c:smooth val="0"/>
                <c:extLst xmlns:c15="http://schemas.microsoft.com/office/drawing/2012/chart">
                  <c:ext xmlns:c16="http://schemas.microsoft.com/office/drawing/2014/chart" uri="{C3380CC4-5D6E-409C-BE32-E72D297353CC}">
                    <c16:uniqueId val="{00000006-0C48-4831-AEF7-3CA98DF616D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time_Series!$A$69</c15:sqref>
                        </c15:formulaRef>
                      </c:ext>
                    </c:extLst>
                    <c:strCache>
                      <c:ptCount val="1"/>
                      <c:pt idx="0">
                        <c:v>Basildon</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time_Series!$B$65:$C$65</c15:sqref>
                        </c15:formulaRef>
                      </c:ext>
                    </c:extLst>
                    <c:numCache>
                      <c:formatCode>General</c:formatCode>
                      <c:ptCount val="2"/>
                      <c:pt idx="0">
                        <c:v>2017</c:v>
                      </c:pt>
                      <c:pt idx="1">
                        <c:v>2019</c:v>
                      </c:pt>
                    </c:numCache>
                  </c:numRef>
                </c:cat>
                <c:val>
                  <c:numRef>
                    <c:extLst xmlns:c15="http://schemas.microsoft.com/office/drawing/2012/chart">
                      <c:ext xmlns:c15="http://schemas.microsoft.com/office/drawing/2012/chart" uri="{02D57815-91ED-43cb-92C2-25804820EDAC}">
                        <c15:formulaRef>
                          <c15:sqref>time_Series!$B$69:$C$69</c15:sqref>
                        </c15:formulaRef>
                      </c:ext>
                    </c:extLst>
                    <c:numCache>
                      <c:formatCode>General</c:formatCode>
                      <c:ptCount val="2"/>
                      <c:pt idx="0">
                        <c:v>0.8</c:v>
                      </c:pt>
                      <c:pt idx="1">
                        <c:v>2.9</c:v>
                      </c:pt>
                    </c:numCache>
                  </c:numRef>
                </c:val>
                <c:smooth val="0"/>
                <c:extLst xmlns:c15="http://schemas.microsoft.com/office/drawing/2012/chart">
                  <c:ext xmlns:c16="http://schemas.microsoft.com/office/drawing/2014/chart" uri="{C3380CC4-5D6E-409C-BE32-E72D297353CC}">
                    <c16:uniqueId val="{00000007-0C48-4831-AEF7-3CA98DF616D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time_Series!$A$71</c15:sqref>
                        </c15:formulaRef>
                      </c:ext>
                    </c:extLst>
                    <c:strCache>
                      <c:ptCount val="1"/>
                      <c:pt idx="0">
                        <c:v>Chelmsford</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time_Series!$B$65:$C$65</c15:sqref>
                        </c15:formulaRef>
                      </c:ext>
                    </c:extLst>
                    <c:numCache>
                      <c:formatCode>General</c:formatCode>
                      <c:ptCount val="2"/>
                      <c:pt idx="0">
                        <c:v>2017</c:v>
                      </c:pt>
                      <c:pt idx="1">
                        <c:v>2019</c:v>
                      </c:pt>
                    </c:numCache>
                  </c:numRef>
                </c:cat>
                <c:val>
                  <c:numRef>
                    <c:extLst xmlns:c15="http://schemas.microsoft.com/office/drawing/2012/chart">
                      <c:ext xmlns:c15="http://schemas.microsoft.com/office/drawing/2012/chart" uri="{02D57815-91ED-43cb-92C2-25804820EDAC}">
                        <c15:formulaRef>
                          <c15:sqref>time_Series!$B$71:$C$71</c15:sqref>
                        </c15:formulaRef>
                      </c:ext>
                    </c:extLst>
                    <c:numCache>
                      <c:formatCode>General</c:formatCode>
                      <c:ptCount val="2"/>
                      <c:pt idx="0">
                        <c:v>1.9</c:v>
                      </c:pt>
                      <c:pt idx="1">
                        <c:v>2.7</c:v>
                      </c:pt>
                    </c:numCache>
                  </c:numRef>
                </c:val>
                <c:smooth val="0"/>
                <c:extLst xmlns:c15="http://schemas.microsoft.com/office/drawing/2012/chart">
                  <c:ext xmlns:c16="http://schemas.microsoft.com/office/drawing/2014/chart" uri="{C3380CC4-5D6E-409C-BE32-E72D297353CC}">
                    <c16:uniqueId val="{00000008-0C48-4831-AEF7-3CA98DF616D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time_Series!$A$72</c15:sqref>
                        </c15:formulaRef>
                      </c:ext>
                    </c:extLst>
                    <c:strCache>
                      <c:ptCount val="1"/>
                      <c:pt idx="0">
                        <c:v>Epping Forest</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time_Series!$B$65:$C$65</c15:sqref>
                        </c15:formulaRef>
                      </c:ext>
                    </c:extLst>
                    <c:numCache>
                      <c:formatCode>General</c:formatCode>
                      <c:ptCount val="2"/>
                      <c:pt idx="0">
                        <c:v>2017</c:v>
                      </c:pt>
                      <c:pt idx="1">
                        <c:v>2019</c:v>
                      </c:pt>
                    </c:numCache>
                  </c:numRef>
                </c:cat>
                <c:val>
                  <c:numRef>
                    <c:extLst xmlns:c15="http://schemas.microsoft.com/office/drawing/2012/chart">
                      <c:ext xmlns:c15="http://schemas.microsoft.com/office/drawing/2012/chart" uri="{02D57815-91ED-43cb-92C2-25804820EDAC}">
                        <c15:formulaRef>
                          <c15:sqref>time_Series!$B$72:$C$72</c15:sqref>
                        </c15:formulaRef>
                      </c:ext>
                    </c:extLst>
                    <c:numCache>
                      <c:formatCode>General</c:formatCode>
                      <c:ptCount val="2"/>
                      <c:pt idx="0">
                        <c:v>1</c:v>
                      </c:pt>
                      <c:pt idx="1">
                        <c:v>2.5</c:v>
                      </c:pt>
                    </c:numCache>
                  </c:numRef>
                </c:val>
                <c:smooth val="0"/>
                <c:extLst xmlns:c15="http://schemas.microsoft.com/office/drawing/2012/chart">
                  <c:ext xmlns:c16="http://schemas.microsoft.com/office/drawing/2014/chart" uri="{C3380CC4-5D6E-409C-BE32-E72D297353CC}">
                    <c16:uniqueId val="{00000009-0C48-4831-AEF7-3CA98DF616D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time_Series!$A$73</c15:sqref>
                        </c15:formulaRef>
                      </c:ext>
                    </c:extLst>
                    <c:strCache>
                      <c:ptCount val="1"/>
                      <c:pt idx="0">
                        <c:v>East of England</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time_Series!$B$65:$C$65</c15:sqref>
                        </c15:formulaRef>
                      </c:ext>
                    </c:extLst>
                    <c:numCache>
                      <c:formatCode>General</c:formatCode>
                      <c:ptCount val="2"/>
                      <c:pt idx="0">
                        <c:v>2017</c:v>
                      </c:pt>
                      <c:pt idx="1">
                        <c:v>2019</c:v>
                      </c:pt>
                    </c:numCache>
                  </c:numRef>
                </c:cat>
                <c:val>
                  <c:numRef>
                    <c:extLst xmlns:c15="http://schemas.microsoft.com/office/drawing/2012/chart">
                      <c:ext xmlns:c15="http://schemas.microsoft.com/office/drawing/2012/chart" uri="{02D57815-91ED-43cb-92C2-25804820EDAC}">
                        <c15:formulaRef>
                          <c15:sqref>time_Series!$B$73:$C$73</c15:sqref>
                        </c15:formulaRef>
                      </c:ext>
                    </c:extLst>
                    <c:numCache>
                      <c:formatCode>General</c:formatCode>
                      <c:ptCount val="2"/>
                      <c:pt idx="0">
                        <c:v>2.8</c:v>
                      </c:pt>
                      <c:pt idx="1">
                        <c:v>2.5</c:v>
                      </c:pt>
                    </c:numCache>
                  </c:numRef>
                </c:val>
                <c:smooth val="0"/>
                <c:extLst xmlns:c15="http://schemas.microsoft.com/office/drawing/2012/chart">
                  <c:ext xmlns:c16="http://schemas.microsoft.com/office/drawing/2014/chart" uri="{C3380CC4-5D6E-409C-BE32-E72D297353CC}">
                    <c16:uniqueId val="{0000000A-0C48-4831-AEF7-3CA98DF616D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time_Series!$A$74</c15:sqref>
                        </c15:formulaRef>
                      </c:ext>
                    </c:extLst>
                    <c:strCache>
                      <c:ptCount val="1"/>
                      <c:pt idx="0">
                        <c:v>Brentwood</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time_Series!$B$65:$C$65</c15:sqref>
                        </c15:formulaRef>
                      </c:ext>
                    </c:extLst>
                    <c:numCache>
                      <c:formatCode>General</c:formatCode>
                      <c:ptCount val="2"/>
                      <c:pt idx="0">
                        <c:v>2017</c:v>
                      </c:pt>
                      <c:pt idx="1">
                        <c:v>2019</c:v>
                      </c:pt>
                    </c:numCache>
                  </c:numRef>
                </c:cat>
                <c:val>
                  <c:numRef>
                    <c:extLst xmlns:c15="http://schemas.microsoft.com/office/drawing/2012/chart">
                      <c:ext xmlns:c15="http://schemas.microsoft.com/office/drawing/2012/chart" uri="{02D57815-91ED-43cb-92C2-25804820EDAC}">
                        <c15:formulaRef>
                          <c15:sqref>time_Series!$B$74:$C$74</c15:sqref>
                        </c15:formulaRef>
                      </c:ext>
                    </c:extLst>
                    <c:numCache>
                      <c:formatCode>General</c:formatCode>
                      <c:ptCount val="2"/>
                      <c:pt idx="0">
                        <c:v>0.7</c:v>
                      </c:pt>
                      <c:pt idx="1">
                        <c:v>2.2999999999999998</c:v>
                      </c:pt>
                    </c:numCache>
                  </c:numRef>
                </c:val>
                <c:smooth val="0"/>
                <c:extLst xmlns:c15="http://schemas.microsoft.com/office/drawing/2012/chart">
                  <c:ext xmlns:c16="http://schemas.microsoft.com/office/drawing/2014/chart" uri="{C3380CC4-5D6E-409C-BE32-E72D297353CC}">
                    <c16:uniqueId val="{0000000B-0C48-4831-AEF7-3CA98DF616D4}"/>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time_Series!$A$76</c15:sqref>
                        </c15:formulaRef>
                      </c:ext>
                    </c:extLst>
                    <c:strCache>
                      <c:ptCount val="1"/>
                      <c:pt idx="0">
                        <c:v>Tendring</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time_Series!$B$65:$C$65</c15:sqref>
                        </c15:formulaRef>
                      </c:ext>
                    </c:extLst>
                    <c:numCache>
                      <c:formatCode>General</c:formatCode>
                      <c:ptCount val="2"/>
                      <c:pt idx="0">
                        <c:v>2017</c:v>
                      </c:pt>
                      <c:pt idx="1">
                        <c:v>2019</c:v>
                      </c:pt>
                    </c:numCache>
                  </c:numRef>
                </c:cat>
                <c:val>
                  <c:numRef>
                    <c:extLst xmlns:c15="http://schemas.microsoft.com/office/drawing/2012/chart">
                      <c:ext xmlns:c15="http://schemas.microsoft.com/office/drawing/2012/chart" uri="{02D57815-91ED-43cb-92C2-25804820EDAC}">
                        <c15:formulaRef>
                          <c15:sqref>time_Series!$B$76:$C$76</c15:sqref>
                        </c15:formulaRef>
                      </c:ext>
                    </c:extLst>
                    <c:numCache>
                      <c:formatCode>General</c:formatCode>
                      <c:ptCount val="2"/>
                      <c:pt idx="0">
                        <c:v>2.7</c:v>
                      </c:pt>
                      <c:pt idx="1">
                        <c:v>1.9</c:v>
                      </c:pt>
                    </c:numCache>
                  </c:numRef>
                </c:val>
                <c:smooth val="0"/>
                <c:extLst xmlns:c15="http://schemas.microsoft.com/office/drawing/2012/chart">
                  <c:ext xmlns:c16="http://schemas.microsoft.com/office/drawing/2014/chart" uri="{C3380CC4-5D6E-409C-BE32-E72D297353CC}">
                    <c16:uniqueId val="{0000000C-0C48-4831-AEF7-3CA98DF616D4}"/>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time_Series!$A$77</c15:sqref>
                        </c15:formulaRef>
                      </c:ext>
                    </c:extLst>
                    <c:strCache>
                      <c:ptCount val="1"/>
                      <c:pt idx="0">
                        <c:v>Harlow</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time_Series!$B$65:$C$65</c15:sqref>
                        </c15:formulaRef>
                      </c:ext>
                    </c:extLst>
                    <c:numCache>
                      <c:formatCode>General</c:formatCode>
                      <c:ptCount val="2"/>
                      <c:pt idx="0">
                        <c:v>2017</c:v>
                      </c:pt>
                      <c:pt idx="1">
                        <c:v>2019</c:v>
                      </c:pt>
                    </c:numCache>
                  </c:numRef>
                </c:cat>
                <c:val>
                  <c:numRef>
                    <c:extLst xmlns:c15="http://schemas.microsoft.com/office/drawing/2012/chart">
                      <c:ext xmlns:c15="http://schemas.microsoft.com/office/drawing/2012/chart" uri="{02D57815-91ED-43cb-92C2-25804820EDAC}">
                        <c15:formulaRef>
                          <c15:sqref>time_Series!$B$77:$C$77</c15:sqref>
                        </c15:formulaRef>
                      </c:ext>
                    </c:extLst>
                    <c:numCache>
                      <c:formatCode>General</c:formatCode>
                      <c:ptCount val="2"/>
                      <c:pt idx="0">
                        <c:v>0.5</c:v>
                      </c:pt>
                      <c:pt idx="1">
                        <c:v>1.6</c:v>
                      </c:pt>
                    </c:numCache>
                  </c:numRef>
                </c:val>
                <c:smooth val="0"/>
                <c:extLst xmlns:c15="http://schemas.microsoft.com/office/drawing/2012/chart">
                  <c:ext xmlns:c16="http://schemas.microsoft.com/office/drawing/2014/chart" uri="{C3380CC4-5D6E-409C-BE32-E72D297353CC}">
                    <c16:uniqueId val="{0000000D-0C48-4831-AEF7-3CA98DF616D4}"/>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time_Series!$A$79</c15:sqref>
                        </c15:formulaRef>
                      </c:ext>
                    </c:extLst>
                    <c:strCache>
                      <c:ptCount val="1"/>
                      <c:pt idx="0">
                        <c:v>Uttlesford</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time_Series!$B$65:$C$65</c15:sqref>
                        </c15:formulaRef>
                      </c:ext>
                    </c:extLst>
                    <c:numCache>
                      <c:formatCode>General</c:formatCode>
                      <c:ptCount val="2"/>
                      <c:pt idx="0">
                        <c:v>2017</c:v>
                      </c:pt>
                      <c:pt idx="1">
                        <c:v>2019</c:v>
                      </c:pt>
                    </c:numCache>
                  </c:numRef>
                </c:cat>
                <c:val>
                  <c:numRef>
                    <c:extLst xmlns:c15="http://schemas.microsoft.com/office/drawing/2012/chart">
                      <c:ext xmlns:c15="http://schemas.microsoft.com/office/drawing/2012/chart" uri="{02D57815-91ED-43cb-92C2-25804820EDAC}">
                        <c15:formulaRef>
                          <c15:sqref>time_Series!$B$79:$C$79</c15:sqref>
                        </c15:formulaRef>
                      </c:ext>
                    </c:extLst>
                    <c:numCache>
                      <c:formatCode>General</c:formatCode>
                      <c:ptCount val="2"/>
                      <c:pt idx="0">
                        <c:v>0</c:v>
                      </c:pt>
                      <c:pt idx="1">
                        <c:v>0.4</c:v>
                      </c:pt>
                    </c:numCache>
                  </c:numRef>
                </c:val>
                <c:smooth val="0"/>
                <c:extLst xmlns:c15="http://schemas.microsoft.com/office/drawing/2012/chart">
                  <c:ext xmlns:c16="http://schemas.microsoft.com/office/drawing/2014/chart" uri="{C3380CC4-5D6E-409C-BE32-E72D297353CC}">
                    <c16:uniqueId val="{0000000E-0C48-4831-AEF7-3CA98DF616D4}"/>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time_Series!$A$80</c15:sqref>
                        </c15:formulaRef>
                      </c:ext>
                    </c:extLst>
                    <c:strCache>
                      <c:ptCount val="1"/>
                      <c:pt idx="0">
                        <c:v>Braintree</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time_Series!$B$65:$C$65</c15:sqref>
                        </c15:formulaRef>
                      </c:ext>
                    </c:extLst>
                    <c:numCache>
                      <c:formatCode>General</c:formatCode>
                      <c:ptCount val="2"/>
                      <c:pt idx="0">
                        <c:v>2017</c:v>
                      </c:pt>
                      <c:pt idx="1">
                        <c:v>2019</c:v>
                      </c:pt>
                    </c:numCache>
                  </c:numRef>
                </c:cat>
                <c:val>
                  <c:numRef>
                    <c:extLst xmlns:c15="http://schemas.microsoft.com/office/drawing/2012/chart">
                      <c:ext xmlns:c15="http://schemas.microsoft.com/office/drawing/2012/chart" uri="{02D57815-91ED-43cb-92C2-25804820EDAC}">
                        <c15:formulaRef>
                          <c15:sqref>time_Series!$B$80:$C$80</c15:sqref>
                        </c15:formulaRef>
                      </c:ext>
                    </c:extLst>
                    <c:numCache>
                      <c:formatCode>General</c:formatCode>
                      <c:ptCount val="2"/>
                      <c:pt idx="0">
                        <c:v>1.5</c:v>
                      </c:pt>
                      <c:pt idx="1">
                        <c:v>0</c:v>
                      </c:pt>
                    </c:numCache>
                  </c:numRef>
                </c:val>
                <c:smooth val="0"/>
                <c:extLst xmlns:c15="http://schemas.microsoft.com/office/drawing/2012/chart">
                  <c:ext xmlns:c16="http://schemas.microsoft.com/office/drawing/2014/chart" uri="{C3380CC4-5D6E-409C-BE32-E72D297353CC}">
                    <c16:uniqueId val="{0000000F-0C48-4831-AEF7-3CA98DF616D4}"/>
                  </c:ext>
                </c:extLst>
              </c15:ser>
            </c15:filteredLineSeries>
          </c:ext>
        </c:extLst>
      </c:lineChart>
      <c:catAx>
        <c:axId val="1845737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5731871"/>
        <c:crosses val="autoZero"/>
        <c:auto val="1"/>
        <c:lblAlgn val="ctr"/>
        <c:lblOffset val="100"/>
        <c:noMultiLvlLbl val="0"/>
      </c:catAx>
      <c:valAx>
        <c:axId val="18457318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5737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Percentage</a:t>
            </a:r>
            <a:r>
              <a:rPr lang="en-US" sz="1200" b="1" baseline="0" dirty="0"/>
              <a:t> of 5 year old</a:t>
            </a:r>
            <a:r>
              <a:rPr lang="en-US" sz="1200" b="1" dirty="0"/>
              <a:t> with incisor decay (2019) </a:t>
            </a:r>
            <a:r>
              <a:rPr lang="en-US" sz="800" b="1" dirty="0"/>
              <a:t>[1]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275103536611239E-2"/>
          <c:y val="0.16973953252632271"/>
          <c:w val="0.88715984091113609"/>
          <c:h val="0.53841863414555124"/>
        </c:manualLayout>
      </c:layout>
      <c:barChart>
        <c:barDir val="col"/>
        <c:grouping val="clustered"/>
        <c:varyColors val="0"/>
        <c:ser>
          <c:idx val="3"/>
          <c:order val="3"/>
          <c:tx>
            <c:strRef>
              <c:f>children!$E$1</c:f>
              <c:strCache>
                <c:ptCount val="1"/>
                <c:pt idx="0">
                  <c:v>% with inscisor caries</c:v>
                </c:pt>
              </c:strCache>
            </c:strRef>
          </c:tx>
          <c:spPr>
            <a:solidFill>
              <a:srgbClr val="0070C0"/>
            </a:solidFill>
            <a:ln w="6350">
              <a:solidFill>
                <a:schemeClr val="tx1"/>
              </a:solidFill>
            </a:ln>
            <a:effectLst/>
          </c:spPr>
          <c:invertIfNegative val="0"/>
          <c:dPt>
            <c:idx val="1"/>
            <c:invertIfNegative val="0"/>
            <c:bubble3D val="0"/>
            <c:spPr>
              <a:solidFill>
                <a:sysClr val="windowText" lastClr="000000"/>
              </a:solidFill>
              <a:ln w="6350">
                <a:solidFill>
                  <a:schemeClr val="tx1"/>
                </a:solidFill>
              </a:ln>
              <a:effectLst/>
            </c:spPr>
            <c:extLst>
              <c:ext xmlns:c16="http://schemas.microsoft.com/office/drawing/2014/chart" uri="{C3380CC4-5D6E-409C-BE32-E72D297353CC}">
                <c16:uniqueId val="{00000001-864E-4BAE-B6EA-4BA6E2436339}"/>
              </c:ext>
            </c:extLst>
          </c:dPt>
          <c:dPt>
            <c:idx val="3"/>
            <c:invertIfNegative val="0"/>
            <c:bubble3D val="0"/>
            <c:spPr>
              <a:solidFill>
                <a:sysClr val="windowText" lastClr="000000">
                  <a:lumMod val="50000"/>
                  <a:lumOff val="50000"/>
                </a:sysClr>
              </a:solidFill>
              <a:ln w="6350">
                <a:solidFill>
                  <a:schemeClr val="tx1"/>
                </a:solidFill>
              </a:ln>
              <a:effectLst/>
            </c:spPr>
            <c:extLst>
              <c:ext xmlns:c16="http://schemas.microsoft.com/office/drawing/2014/chart" uri="{C3380CC4-5D6E-409C-BE32-E72D297353CC}">
                <c16:uniqueId val="{00000003-864E-4BAE-B6EA-4BA6E2436339}"/>
              </c:ext>
            </c:extLst>
          </c:dPt>
          <c:dPt>
            <c:idx val="7"/>
            <c:invertIfNegative val="0"/>
            <c:bubble3D val="0"/>
            <c:spPr>
              <a:solidFill>
                <a:srgbClr val="FF3399"/>
              </a:solidFill>
              <a:ln w="6350">
                <a:solidFill>
                  <a:schemeClr val="tx1"/>
                </a:solidFill>
              </a:ln>
              <a:effectLst/>
            </c:spPr>
            <c:extLst>
              <c:ext xmlns:c16="http://schemas.microsoft.com/office/drawing/2014/chart" uri="{C3380CC4-5D6E-409C-BE32-E72D297353CC}">
                <c16:uniqueId val="{00000005-864E-4BAE-B6EA-4BA6E243633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children!$A$2:$A$16</c:f>
              <c:strCache>
                <c:ptCount val="15"/>
                <c:pt idx="0">
                  <c:v>Colchester</c:v>
                </c:pt>
                <c:pt idx="1">
                  <c:v>England</c:v>
                </c:pt>
                <c:pt idx="2">
                  <c:v>Basildon</c:v>
                </c:pt>
                <c:pt idx="3">
                  <c:v>East of England</c:v>
                </c:pt>
                <c:pt idx="4">
                  <c:v>Harlow</c:v>
                </c:pt>
                <c:pt idx="5">
                  <c:v>Epping Forest</c:v>
                </c:pt>
                <c:pt idx="6">
                  <c:v>Brentwood</c:v>
                </c:pt>
                <c:pt idx="7">
                  <c:v>Essex</c:v>
                </c:pt>
                <c:pt idx="8">
                  <c:v>Maldon</c:v>
                </c:pt>
                <c:pt idx="9">
                  <c:v>Chelmsford</c:v>
                </c:pt>
                <c:pt idx="10">
                  <c:v>Uttlesford</c:v>
                </c:pt>
                <c:pt idx="11">
                  <c:v>Tendring</c:v>
                </c:pt>
                <c:pt idx="12">
                  <c:v>Castle Point</c:v>
                </c:pt>
                <c:pt idx="13">
                  <c:v>Braintree</c:v>
                </c:pt>
                <c:pt idx="14">
                  <c:v>Rochford</c:v>
                </c:pt>
              </c:strCache>
            </c:strRef>
          </c:cat>
          <c:val>
            <c:numRef>
              <c:f>children!$E$2:$E$16</c:f>
              <c:numCache>
                <c:formatCode>General</c:formatCode>
                <c:ptCount val="15"/>
                <c:pt idx="0">
                  <c:v>5.6</c:v>
                </c:pt>
                <c:pt idx="1">
                  <c:v>5.2</c:v>
                </c:pt>
                <c:pt idx="2">
                  <c:v>4.9000000000000004</c:v>
                </c:pt>
                <c:pt idx="3">
                  <c:v>3.5</c:v>
                </c:pt>
                <c:pt idx="4">
                  <c:v>3.3</c:v>
                </c:pt>
                <c:pt idx="5">
                  <c:v>2.5</c:v>
                </c:pt>
                <c:pt idx="6">
                  <c:v>2.2999999999999998</c:v>
                </c:pt>
                <c:pt idx="7">
                  <c:v>2.2000000000000002</c:v>
                </c:pt>
                <c:pt idx="8">
                  <c:v>1.9</c:v>
                </c:pt>
                <c:pt idx="9">
                  <c:v>1.8</c:v>
                </c:pt>
                <c:pt idx="10">
                  <c:v>1.1000000000000001</c:v>
                </c:pt>
                <c:pt idx="11">
                  <c:v>0.7</c:v>
                </c:pt>
                <c:pt idx="12">
                  <c:v>0.5</c:v>
                </c:pt>
                <c:pt idx="13">
                  <c:v>0.4</c:v>
                </c:pt>
                <c:pt idx="14">
                  <c:v>0.4</c:v>
                </c:pt>
              </c:numCache>
            </c:numRef>
          </c:val>
          <c:extLst>
            <c:ext xmlns:c16="http://schemas.microsoft.com/office/drawing/2014/chart" uri="{C3380CC4-5D6E-409C-BE32-E72D297353CC}">
              <c16:uniqueId val="{00000006-864E-4BAE-B6EA-4BA6E2436339}"/>
            </c:ext>
          </c:extLst>
        </c:ser>
        <c:dLbls>
          <c:dLblPos val="outEnd"/>
          <c:showLegendKey val="0"/>
          <c:showVal val="1"/>
          <c:showCatName val="0"/>
          <c:showSerName val="0"/>
          <c:showPercent val="0"/>
          <c:showBubbleSize val="0"/>
        </c:dLbls>
        <c:gapWidth val="50"/>
        <c:overlap val="-27"/>
        <c:axId val="1626743119"/>
        <c:axId val="1626723151"/>
        <c:extLst>
          <c:ext xmlns:c15="http://schemas.microsoft.com/office/drawing/2012/chart" uri="{02D57815-91ED-43cb-92C2-25804820EDAC}">
            <c15:filteredBarSeries>
              <c15:ser>
                <c:idx val="0"/>
                <c:order val="0"/>
                <c:tx>
                  <c:strRef>
                    <c:extLst>
                      <c:ext uri="{02D57815-91ED-43cb-92C2-25804820EDAC}">
                        <c15:formulaRef>
                          <c15:sqref>children!$B$1</c15:sqref>
                        </c15:formulaRef>
                      </c:ext>
                    </c:extLst>
                    <c:strCache>
                      <c:ptCount val="1"/>
                      <c:pt idx="0">
                        <c:v>5 year old population for mid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children!$A$2:$A$16</c15:sqref>
                        </c15:formulaRef>
                      </c:ext>
                    </c:extLst>
                    <c:strCache>
                      <c:ptCount val="15"/>
                      <c:pt idx="0">
                        <c:v>Colchester</c:v>
                      </c:pt>
                      <c:pt idx="1">
                        <c:v>England</c:v>
                      </c:pt>
                      <c:pt idx="2">
                        <c:v>Basildon</c:v>
                      </c:pt>
                      <c:pt idx="3">
                        <c:v>East of England</c:v>
                      </c:pt>
                      <c:pt idx="4">
                        <c:v>Harlow</c:v>
                      </c:pt>
                      <c:pt idx="5">
                        <c:v>Epping Forest</c:v>
                      </c:pt>
                      <c:pt idx="6">
                        <c:v>Brentwood</c:v>
                      </c:pt>
                      <c:pt idx="7">
                        <c:v>Essex</c:v>
                      </c:pt>
                      <c:pt idx="8">
                        <c:v>Maldon</c:v>
                      </c:pt>
                      <c:pt idx="9">
                        <c:v>Chelmsford</c:v>
                      </c:pt>
                      <c:pt idx="10">
                        <c:v>Uttlesford</c:v>
                      </c:pt>
                      <c:pt idx="11">
                        <c:v>Tendring</c:v>
                      </c:pt>
                      <c:pt idx="12">
                        <c:v>Castle Point</c:v>
                      </c:pt>
                      <c:pt idx="13">
                        <c:v>Braintree</c:v>
                      </c:pt>
                      <c:pt idx="14">
                        <c:v>Rochford</c:v>
                      </c:pt>
                    </c:strCache>
                  </c:strRef>
                </c:cat>
                <c:val>
                  <c:numRef>
                    <c:extLst>
                      <c:ext uri="{02D57815-91ED-43cb-92C2-25804820EDAC}">
                        <c15:formulaRef>
                          <c15:sqref>children!$B$2:$B$16</c15:sqref>
                        </c15:formulaRef>
                      </c:ext>
                    </c:extLst>
                    <c:numCache>
                      <c:formatCode>General</c:formatCode>
                      <c:ptCount val="15"/>
                      <c:pt idx="0" formatCode="#,##0">
                        <c:v>2479</c:v>
                      </c:pt>
                      <c:pt idx="2" formatCode="#,##0">
                        <c:v>2617</c:v>
                      </c:pt>
                      <c:pt idx="4" formatCode="#,##0">
                        <c:v>1444</c:v>
                      </c:pt>
                      <c:pt idx="5" formatCode="#,##0">
                        <c:v>1652</c:v>
                      </c:pt>
                      <c:pt idx="6" formatCode="#,##0">
                        <c:v>938</c:v>
                      </c:pt>
                      <c:pt idx="8" formatCode="#,##0">
                        <c:v>682</c:v>
                      </c:pt>
                      <c:pt idx="9" formatCode="#,##0">
                        <c:v>2072</c:v>
                      </c:pt>
                      <c:pt idx="10" formatCode="#,##0">
                        <c:v>1137</c:v>
                      </c:pt>
                      <c:pt idx="11" formatCode="#,##0">
                        <c:v>1492</c:v>
                      </c:pt>
                      <c:pt idx="12" formatCode="#,##0">
                        <c:v>997</c:v>
                      </c:pt>
                      <c:pt idx="13" formatCode="#,##0">
                        <c:v>1823</c:v>
                      </c:pt>
                      <c:pt idx="14" formatCode="#,##0">
                        <c:v>901</c:v>
                      </c:pt>
                    </c:numCache>
                  </c:numRef>
                </c:val>
                <c:extLst>
                  <c:ext xmlns:c16="http://schemas.microsoft.com/office/drawing/2014/chart" uri="{C3380CC4-5D6E-409C-BE32-E72D297353CC}">
                    <c16:uniqueId val="{00000007-864E-4BAE-B6EA-4BA6E243633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children!$C$1</c15:sqref>
                        </c15:formulaRef>
                      </c:ext>
                    </c:extLst>
                    <c:strCache>
                      <c:ptCount val="1"/>
                      <c:pt idx="0">
                        <c:v>% with substantial plaque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children!$A$2:$A$16</c15:sqref>
                        </c15:formulaRef>
                      </c:ext>
                    </c:extLst>
                    <c:strCache>
                      <c:ptCount val="15"/>
                      <c:pt idx="0">
                        <c:v>Colchester</c:v>
                      </c:pt>
                      <c:pt idx="1">
                        <c:v>England</c:v>
                      </c:pt>
                      <c:pt idx="2">
                        <c:v>Basildon</c:v>
                      </c:pt>
                      <c:pt idx="3">
                        <c:v>East of England</c:v>
                      </c:pt>
                      <c:pt idx="4">
                        <c:v>Harlow</c:v>
                      </c:pt>
                      <c:pt idx="5">
                        <c:v>Epping Forest</c:v>
                      </c:pt>
                      <c:pt idx="6">
                        <c:v>Brentwood</c:v>
                      </c:pt>
                      <c:pt idx="7">
                        <c:v>Essex</c:v>
                      </c:pt>
                      <c:pt idx="8">
                        <c:v>Maldon</c:v>
                      </c:pt>
                      <c:pt idx="9">
                        <c:v>Chelmsford</c:v>
                      </c:pt>
                      <c:pt idx="10">
                        <c:v>Uttlesford</c:v>
                      </c:pt>
                      <c:pt idx="11">
                        <c:v>Tendring</c:v>
                      </c:pt>
                      <c:pt idx="12">
                        <c:v>Castle Point</c:v>
                      </c:pt>
                      <c:pt idx="13">
                        <c:v>Braintree</c:v>
                      </c:pt>
                      <c:pt idx="14">
                        <c:v>Rochford</c:v>
                      </c:pt>
                    </c:strCache>
                  </c:strRef>
                </c:cat>
                <c:val>
                  <c:numRef>
                    <c:extLst xmlns:c15="http://schemas.microsoft.com/office/drawing/2012/chart">
                      <c:ext xmlns:c15="http://schemas.microsoft.com/office/drawing/2012/chart" uri="{02D57815-91ED-43cb-92C2-25804820EDAC}">
                        <c15:formulaRef>
                          <c15:sqref>children!$C$2:$C$16</c15:sqref>
                        </c15:formulaRef>
                      </c:ext>
                    </c:extLst>
                    <c:numCache>
                      <c:formatCode>General</c:formatCode>
                      <c:ptCount val="15"/>
                      <c:pt idx="0">
                        <c:v>0</c:v>
                      </c:pt>
                      <c:pt idx="1">
                        <c:v>1.2</c:v>
                      </c:pt>
                      <c:pt idx="2">
                        <c:v>4.4000000000000004</c:v>
                      </c:pt>
                      <c:pt idx="4">
                        <c:v>0</c:v>
                      </c:pt>
                      <c:pt idx="5">
                        <c:v>2</c:v>
                      </c:pt>
                      <c:pt idx="6">
                        <c:v>5.5</c:v>
                      </c:pt>
                      <c:pt idx="7">
                        <c:v>1.2</c:v>
                      </c:pt>
                      <c:pt idx="8">
                        <c:v>0</c:v>
                      </c:pt>
                      <c:pt idx="9">
                        <c:v>0.5</c:v>
                      </c:pt>
                      <c:pt idx="10">
                        <c:v>0</c:v>
                      </c:pt>
                      <c:pt idx="11">
                        <c:v>0</c:v>
                      </c:pt>
                      <c:pt idx="12">
                        <c:v>0</c:v>
                      </c:pt>
                      <c:pt idx="13">
                        <c:v>0.4</c:v>
                      </c:pt>
                      <c:pt idx="14">
                        <c:v>2.7</c:v>
                      </c:pt>
                    </c:numCache>
                  </c:numRef>
                </c:val>
                <c:extLst xmlns:c15="http://schemas.microsoft.com/office/drawing/2012/chart">
                  <c:ext xmlns:c16="http://schemas.microsoft.com/office/drawing/2014/chart" uri="{C3380CC4-5D6E-409C-BE32-E72D297353CC}">
                    <c16:uniqueId val="{00000008-864E-4BAE-B6EA-4BA6E243633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children!$D$1</c15:sqref>
                        </c15:formulaRef>
                      </c:ext>
                    </c:extLst>
                    <c:strCache>
                      <c:ptCount val="1"/>
                      <c:pt idx="0">
                        <c:v>% with sepsis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children!$A$2:$A$16</c15:sqref>
                        </c15:formulaRef>
                      </c:ext>
                    </c:extLst>
                    <c:strCache>
                      <c:ptCount val="15"/>
                      <c:pt idx="0">
                        <c:v>Colchester</c:v>
                      </c:pt>
                      <c:pt idx="1">
                        <c:v>England</c:v>
                      </c:pt>
                      <c:pt idx="2">
                        <c:v>Basildon</c:v>
                      </c:pt>
                      <c:pt idx="3">
                        <c:v>East of England</c:v>
                      </c:pt>
                      <c:pt idx="4">
                        <c:v>Harlow</c:v>
                      </c:pt>
                      <c:pt idx="5">
                        <c:v>Epping Forest</c:v>
                      </c:pt>
                      <c:pt idx="6">
                        <c:v>Brentwood</c:v>
                      </c:pt>
                      <c:pt idx="7">
                        <c:v>Essex</c:v>
                      </c:pt>
                      <c:pt idx="8">
                        <c:v>Maldon</c:v>
                      </c:pt>
                      <c:pt idx="9">
                        <c:v>Chelmsford</c:v>
                      </c:pt>
                      <c:pt idx="10">
                        <c:v>Uttlesford</c:v>
                      </c:pt>
                      <c:pt idx="11">
                        <c:v>Tendring</c:v>
                      </c:pt>
                      <c:pt idx="12">
                        <c:v>Castle Point</c:v>
                      </c:pt>
                      <c:pt idx="13">
                        <c:v>Braintree</c:v>
                      </c:pt>
                      <c:pt idx="14">
                        <c:v>Rochford</c:v>
                      </c:pt>
                    </c:strCache>
                  </c:strRef>
                </c:cat>
                <c:val>
                  <c:numRef>
                    <c:extLst xmlns:c15="http://schemas.microsoft.com/office/drawing/2012/chart">
                      <c:ext xmlns:c15="http://schemas.microsoft.com/office/drawing/2012/chart" uri="{02D57815-91ED-43cb-92C2-25804820EDAC}">
                        <c15:formulaRef>
                          <c15:sqref>children!$D$2:$D$16</c15:sqref>
                        </c15:formulaRef>
                      </c:ext>
                    </c:extLst>
                    <c:numCache>
                      <c:formatCode>General</c:formatCode>
                      <c:ptCount val="15"/>
                      <c:pt idx="0">
                        <c:v>0</c:v>
                      </c:pt>
                      <c:pt idx="2">
                        <c:v>0.4</c:v>
                      </c:pt>
                      <c:pt idx="4">
                        <c:v>0</c:v>
                      </c:pt>
                      <c:pt idx="5">
                        <c:v>0</c:v>
                      </c:pt>
                      <c:pt idx="6">
                        <c:v>1.1000000000000001</c:v>
                      </c:pt>
                      <c:pt idx="8">
                        <c:v>0.6</c:v>
                      </c:pt>
                      <c:pt idx="9">
                        <c:v>0</c:v>
                      </c:pt>
                      <c:pt idx="10">
                        <c:v>0</c:v>
                      </c:pt>
                      <c:pt idx="11">
                        <c:v>0.4</c:v>
                      </c:pt>
                      <c:pt idx="12">
                        <c:v>1.5</c:v>
                      </c:pt>
                      <c:pt idx="13">
                        <c:v>0</c:v>
                      </c:pt>
                      <c:pt idx="14">
                        <c:v>0.9</c:v>
                      </c:pt>
                    </c:numCache>
                  </c:numRef>
                </c:val>
                <c:extLst xmlns:c15="http://schemas.microsoft.com/office/drawing/2012/chart">
                  <c:ext xmlns:c16="http://schemas.microsoft.com/office/drawing/2014/chart" uri="{C3380CC4-5D6E-409C-BE32-E72D297353CC}">
                    <c16:uniqueId val="{00000009-864E-4BAE-B6EA-4BA6E2436339}"/>
                  </c:ext>
                </c:extLst>
              </c15:ser>
            </c15:filteredBarSeries>
          </c:ext>
        </c:extLst>
      </c:barChart>
      <c:catAx>
        <c:axId val="1626743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6723151"/>
        <c:crosses val="autoZero"/>
        <c:auto val="1"/>
        <c:lblAlgn val="ctr"/>
        <c:lblOffset val="100"/>
        <c:noMultiLvlLbl val="0"/>
      </c:catAx>
      <c:valAx>
        <c:axId val="1626723151"/>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62674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baseline="0" dirty="0"/>
              <a:t>Percentage of 5 year old with incisor decay (2015-2019) </a:t>
            </a:r>
            <a:r>
              <a:rPr lang="en-GB" sz="800" b="1" baseline="0" dirty="0"/>
              <a:t>[1]  </a:t>
            </a:r>
            <a:r>
              <a:rPr lang="en-GB" sz="800" baseline="0" dirty="0"/>
              <a:t> </a:t>
            </a:r>
            <a:endParaRPr lang="en-GB" sz="800" dirty="0"/>
          </a:p>
        </c:rich>
      </c:tx>
      <c:layout>
        <c:manualLayout>
          <c:xMode val="edge"/>
          <c:yMode val="edge"/>
          <c:x val="0.10974300087489064"/>
          <c:y val="2.82685512367491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664260717410323E-2"/>
          <c:y val="0.1747467608951708"/>
          <c:w val="0.89655796150481193"/>
          <c:h val="0.60818192778906166"/>
        </c:manualLayout>
      </c:layout>
      <c:lineChart>
        <c:grouping val="standard"/>
        <c:varyColors val="0"/>
        <c:ser>
          <c:idx val="1"/>
          <c:order val="1"/>
          <c:tx>
            <c:strRef>
              <c:f>time_Series!$A$5</c:f>
              <c:strCache>
                <c:ptCount val="1"/>
                <c:pt idx="0">
                  <c:v>England</c:v>
                </c:pt>
              </c:strCache>
            </c:strRef>
          </c:tx>
          <c:spPr>
            <a:ln w="25400" cap="rnd">
              <a:solidFill>
                <a:schemeClr val="tx1"/>
              </a:solidFill>
              <a:round/>
            </a:ln>
            <a:effectLst/>
          </c:spPr>
          <c:marker>
            <c:symbol val="none"/>
          </c:marker>
          <c:cat>
            <c:numRef>
              <c:f>time_Series!$B$3:$D$3</c:f>
              <c:numCache>
                <c:formatCode>General</c:formatCode>
                <c:ptCount val="3"/>
                <c:pt idx="0">
                  <c:v>2015</c:v>
                </c:pt>
                <c:pt idx="1">
                  <c:v>2017</c:v>
                </c:pt>
                <c:pt idx="2">
                  <c:v>2019</c:v>
                </c:pt>
              </c:numCache>
            </c:numRef>
          </c:cat>
          <c:val>
            <c:numRef>
              <c:f>time_Series!$B$5:$D$5</c:f>
              <c:numCache>
                <c:formatCode>General</c:formatCode>
                <c:ptCount val="3"/>
                <c:pt idx="0" formatCode="0.0">
                  <c:v>5.6</c:v>
                </c:pt>
                <c:pt idx="1">
                  <c:v>5.0999999999999996</c:v>
                </c:pt>
                <c:pt idx="2">
                  <c:v>5.2</c:v>
                </c:pt>
              </c:numCache>
            </c:numRef>
          </c:val>
          <c:smooth val="0"/>
          <c:extLst>
            <c:ext xmlns:c16="http://schemas.microsoft.com/office/drawing/2014/chart" uri="{C3380CC4-5D6E-409C-BE32-E72D297353CC}">
              <c16:uniqueId val="{00000000-34C4-41F4-BC04-3734F3886A8A}"/>
            </c:ext>
          </c:extLst>
        </c:ser>
        <c:ser>
          <c:idx val="2"/>
          <c:order val="2"/>
          <c:tx>
            <c:strRef>
              <c:f>time_Series!$A$6</c:f>
              <c:strCache>
                <c:ptCount val="1"/>
                <c:pt idx="0">
                  <c:v>Basildon</c:v>
                </c:pt>
              </c:strCache>
            </c:strRef>
          </c:tx>
          <c:spPr>
            <a:ln w="25400" cap="rnd">
              <a:solidFill>
                <a:srgbClr val="FFC000"/>
              </a:solidFill>
              <a:round/>
            </a:ln>
            <a:effectLst/>
          </c:spPr>
          <c:marker>
            <c:symbol val="none"/>
          </c:marker>
          <c:cat>
            <c:numRef>
              <c:f>time_Series!$B$3:$D$3</c:f>
              <c:numCache>
                <c:formatCode>General</c:formatCode>
                <c:ptCount val="3"/>
                <c:pt idx="0">
                  <c:v>2015</c:v>
                </c:pt>
                <c:pt idx="1">
                  <c:v>2017</c:v>
                </c:pt>
                <c:pt idx="2">
                  <c:v>2019</c:v>
                </c:pt>
              </c:numCache>
            </c:numRef>
          </c:cat>
          <c:val>
            <c:numRef>
              <c:f>time_Series!$B$6:$D$6</c:f>
              <c:numCache>
                <c:formatCode>General</c:formatCode>
                <c:ptCount val="3"/>
                <c:pt idx="0" formatCode="0.0">
                  <c:v>1.4</c:v>
                </c:pt>
                <c:pt idx="1">
                  <c:v>1.3</c:v>
                </c:pt>
                <c:pt idx="2">
                  <c:v>4.9000000000000004</c:v>
                </c:pt>
              </c:numCache>
            </c:numRef>
          </c:val>
          <c:smooth val="0"/>
          <c:extLst>
            <c:ext xmlns:c16="http://schemas.microsoft.com/office/drawing/2014/chart" uri="{C3380CC4-5D6E-409C-BE32-E72D297353CC}">
              <c16:uniqueId val="{00000001-34C4-41F4-BC04-3734F3886A8A}"/>
            </c:ext>
          </c:extLst>
        </c:ser>
        <c:ser>
          <c:idx val="7"/>
          <c:order val="7"/>
          <c:tx>
            <c:strRef>
              <c:f>time_Series!$A$11</c:f>
              <c:strCache>
                <c:ptCount val="1"/>
                <c:pt idx="0">
                  <c:v>Essex</c:v>
                </c:pt>
              </c:strCache>
            </c:strRef>
          </c:tx>
          <c:spPr>
            <a:ln w="25400" cap="rnd">
              <a:solidFill>
                <a:srgbClr val="FF3399"/>
              </a:solidFill>
              <a:round/>
            </a:ln>
            <a:effectLst/>
          </c:spPr>
          <c:marker>
            <c:symbol val="none"/>
          </c:marker>
          <c:cat>
            <c:numRef>
              <c:f>time_Series!$B$3:$D$3</c:f>
              <c:numCache>
                <c:formatCode>General</c:formatCode>
                <c:ptCount val="3"/>
                <c:pt idx="0">
                  <c:v>2015</c:v>
                </c:pt>
                <c:pt idx="1">
                  <c:v>2017</c:v>
                </c:pt>
                <c:pt idx="2">
                  <c:v>2019</c:v>
                </c:pt>
              </c:numCache>
            </c:numRef>
          </c:cat>
          <c:val>
            <c:numRef>
              <c:f>time_Series!$B$11:$D$11</c:f>
              <c:numCache>
                <c:formatCode>General</c:formatCode>
                <c:ptCount val="3"/>
                <c:pt idx="0" formatCode="0.0">
                  <c:v>2.9</c:v>
                </c:pt>
                <c:pt idx="1">
                  <c:v>1.9</c:v>
                </c:pt>
                <c:pt idx="2">
                  <c:v>2.2000000000000002</c:v>
                </c:pt>
              </c:numCache>
            </c:numRef>
          </c:val>
          <c:smooth val="0"/>
          <c:extLst>
            <c:ext xmlns:c16="http://schemas.microsoft.com/office/drawing/2014/chart" uri="{C3380CC4-5D6E-409C-BE32-E72D297353CC}">
              <c16:uniqueId val="{00000002-34C4-41F4-BC04-3734F3886A8A}"/>
            </c:ext>
          </c:extLst>
        </c:ser>
        <c:ser>
          <c:idx val="11"/>
          <c:order val="11"/>
          <c:tx>
            <c:strRef>
              <c:f>time_Series!$A$15</c:f>
              <c:strCache>
                <c:ptCount val="1"/>
                <c:pt idx="0">
                  <c:v>Tendring</c:v>
                </c:pt>
              </c:strCache>
            </c:strRef>
          </c:tx>
          <c:spPr>
            <a:ln w="25400" cap="rnd">
              <a:solidFill>
                <a:srgbClr val="92D050"/>
              </a:solidFill>
              <a:round/>
            </a:ln>
            <a:effectLst/>
          </c:spPr>
          <c:marker>
            <c:symbol val="none"/>
          </c:marker>
          <c:cat>
            <c:numRef>
              <c:f>time_Series!$B$3:$D$3</c:f>
              <c:numCache>
                <c:formatCode>General</c:formatCode>
                <c:ptCount val="3"/>
                <c:pt idx="0">
                  <c:v>2015</c:v>
                </c:pt>
                <c:pt idx="1">
                  <c:v>2017</c:v>
                </c:pt>
                <c:pt idx="2">
                  <c:v>2019</c:v>
                </c:pt>
              </c:numCache>
            </c:numRef>
          </c:cat>
          <c:val>
            <c:numRef>
              <c:f>time_Series!$B$15:$D$15</c:f>
              <c:numCache>
                <c:formatCode>General</c:formatCode>
                <c:ptCount val="3"/>
                <c:pt idx="0" formatCode="0.0">
                  <c:v>5.5</c:v>
                </c:pt>
                <c:pt idx="1">
                  <c:v>4.3</c:v>
                </c:pt>
                <c:pt idx="2">
                  <c:v>0.7</c:v>
                </c:pt>
              </c:numCache>
            </c:numRef>
          </c:val>
          <c:smooth val="0"/>
          <c:extLst>
            <c:ext xmlns:c16="http://schemas.microsoft.com/office/drawing/2014/chart" uri="{C3380CC4-5D6E-409C-BE32-E72D297353CC}">
              <c16:uniqueId val="{00000003-34C4-41F4-BC04-3734F3886A8A}"/>
            </c:ext>
          </c:extLst>
        </c:ser>
        <c:dLbls>
          <c:showLegendKey val="0"/>
          <c:showVal val="0"/>
          <c:showCatName val="0"/>
          <c:showSerName val="0"/>
          <c:showPercent val="0"/>
          <c:showBubbleSize val="0"/>
        </c:dLbls>
        <c:smooth val="0"/>
        <c:axId val="218147391"/>
        <c:axId val="1639921743"/>
        <c:extLst>
          <c:ext xmlns:c15="http://schemas.microsoft.com/office/drawing/2012/chart" uri="{02D57815-91ED-43cb-92C2-25804820EDAC}">
            <c15:filteredLineSeries>
              <c15:ser>
                <c:idx val="0"/>
                <c:order val="0"/>
                <c:tx>
                  <c:strRef>
                    <c:extLst>
                      <c:ext uri="{02D57815-91ED-43cb-92C2-25804820EDAC}">
                        <c15:formulaRef>
                          <c15:sqref>time_Series!$A$4</c15:sqref>
                        </c15:formulaRef>
                      </c:ext>
                    </c:extLst>
                    <c:strCache>
                      <c:ptCount val="1"/>
                      <c:pt idx="0">
                        <c:v>Colchester</c:v>
                      </c:pt>
                    </c:strCache>
                  </c:strRef>
                </c:tx>
                <c:spPr>
                  <a:ln w="28575" cap="rnd">
                    <a:solidFill>
                      <a:schemeClr val="accent1"/>
                    </a:solidFill>
                    <a:round/>
                  </a:ln>
                  <a:effectLst/>
                </c:spPr>
                <c:marker>
                  <c:symbol val="none"/>
                </c:marker>
                <c:cat>
                  <c:numRef>
                    <c:extLst>
                      <c:ext uri="{02D57815-91ED-43cb-92C2-25804820EDAC}">
                        <c15:formulaRef>
                          <c15:sqref>time_Series!$B$3:$D$3</c15:sqref>
                        </c15:formulaRef>
                      </c:ext>
                    </c:extLst>
                    <c:numCache>
                      <c:formatCode>General</c:formatCode>
                      <c:ptCount val="3"/>
                      <c:pt idx="0">
                        <c:v>2015</c:v>
                      </c:pt>
                      <c:pt idx="1">
                        <c:v>2017</c:v>
                      </c:pt>
                      <c:pt idx="2">
                        <c:v>2019</c:v>
                      </c:pt>
                    </c:numCache>
                  </c:numRef>
                </c:cat>
                <c:val>
                  <c:numRef>
                    <c:extLst>
                      <c:ext uri="{02D57815-91ED-43cb-92C2-25804820EDAC}">
                        <c15:formulaRef>
                          <c15:sqref>time_Series!$B$4:$D$4</c15:sqref>
                        </c15:formulaRef>
                      </c:ext>
                    </c:extLst>
                    <c:numCache>
                      <c:formatCode>General</c:formatCode>
                      <c:ptCount val="3"/>
                      <c:pt idx="0" formatCode="0.0">
                        <c:v>3.2</c:v>
                      </c:pt>
                      <c:pt idx="1">
                        <c:v>2.8</c:v>
                      </c:pt>
                      <c:pt idx="2">
                        <c:v>5.6</c:v>
                      </c:pt>
                    </c:numCache>
                  </c:numRef>
                </c:val>
                <c:smooth val="0"/>
                <c:extLst>
                  <c:ext xmlns:c16="http://schemas.microsoft.com/office/drawing/2014/chart" uri="{C3380CC4-5D6E-409C-BE32-E72D297353CC}">
                    <c16:uniqueId val="{00000004-34C4-41F4-BC04-3734F3886A8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time_Series!$A$7</c15:sqref>
                        </c15:formulaRef>
                      </c:ext>
                    </c:extLst>
                    <c:strCache>
                      <c:ptCount val="1"/>
                      <c:pt idx="0">
                        <c:v>East of England</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time_Series!$B$3:$D$3</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time_Series!$B$7:$D$7</c15:sqref>
                        </c15:formulaRef>
                      </c:ext>
                    </c:extLst>
                    <c:numCache>
                      <c:formatCode>General</c:formatCode>
                      <c:ptCount val="3"/>
                      <c:pt idx="0" formatCode="0.0">
                        <c:v>4.0999999999999996</c:v>
                      </c:pt>
                      <c:pt idx="1">
                        <c:v>4.0999999999999996</c:v>
                      </c:pt>
                      <c:pt idx="2">
                        <c:v>3.5</c:v>
                      </c:pt>
                    </c:numCache>
                  </c:numRef>
                </c:val>
                <c:smooth val="0"/>
                <c:extLst xmlns:c15="http://schemas.microsoft.com/office/drawing/2012/chart">
                  <c:ext xmlns:c16="http://schemas.microsoft.com/office/drawing/2014/chart" uri="{C3380CC4-5D6E-409C-BE32-E72D297353CC}">
                    <c16:uniqueId val="{00000005-34C4-41F4-BC04-3734F3886A8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time_Series!$A$8</c15:sqref>
                        </c15:formulaRef>
                      </c:ext>
                    </c:extLst>
                    <c:strCache>
                      <c:ptCount val="1"/>
                      <c:pt idx="0">
                        <c:v>Harlow</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time_Series!$B$3:$D$3</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time_Series!$B$8:$D$8</c15:sqref>
                        </c15:formulaRef>
                      </c:ext>
                    </c:extLst>
                    <c:numCache>
                      <c:formatCode>General</c:formatCode>
                      <c:ptCount val="3"/>
                      <c:pt idx="0" formatCode="0.0">
                        <c:v>3.7</c:v>
                      </c:pt>
                      <c:pt idx="1">
                        <c:v>0.9</c:v>
                      </c:pt>
                      <c:pt idx="2">
                        <c:v>3.3</c:v>
                      </c:pt>
                    </c:numCache>
                  </c:numRef>
                </c:val>
                <c:smooth val="0"/>
                <c:extLst xmlns:c15="http://schemas.microsoft.com/office/drawing/2012/chart">
                  <c:ext xmlns:c16="http://schemas.microsoft.com/office/drawing/2014/chart" uri="{C3380CC4-5D6E-409C-BE32-E72D297353CC}">
                    <c16:uniqueId val="{00000006-34C4-41F4-BC04-3734F3886A8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time_Series!$A$9</c15:sqref>
                        </c15:formulaRef>
                      </c:ext>
                    </c:extLst>
                    <c:strCache>
                      <c:ptCount val="1"/>
                      <c:pt idx="0">
                        <c:v>Epping Forest</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time_Series!$B$3:$D$3</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time_Series!$B$9:$D$9</c15:sqref>
                        </c15:formulaRef>
                      </c:ext>
                    </c:extLst>
                    <c:numCache>
                      <c:formatCode>General</c:formatCode>
                      <c:ptCount val="3"/>
                      <c:pt idx="0" formatCode="0.0">
                        <c:v>1.9</c:v>
                      </c:pt>
                      <c:pt idx="1">
                        <c:v>1.3</c:v>
                      </c:pt>
                      <c:pt idx="2">
                        <c:v>2.5</c:v>
                      </c:pt>
                    </c:numCache>
                  </c:numRef>
                </c:val>
                <c:smooth val="0"/>
                <c:extLst xmlns:c15="http://schemas.microsoft.com/office/drawing/2012/chart">
                  <c:ext xmlns:c16="http://schemas.microsoft.com/office/drawing/2014/chart" uri="{C3380CC4-5D6E-409C-BE32-E72D297353CC}">
                    <c16:uniqueId val="{00000007-34C4-41F4-BC04-3734F3886A8A}"/>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time_Series!$A$10</c15:sqref>
                        </c15:formulaRef>
                      </c:ext>
                    </c:extLst>
                    <c:strCache>
                      <c:ptCount val="1"/>
                      <c:pt idx="0">
                        <c:v>Brentwood</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time_Series!$B$3:$D$3</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time_Series!$B$10:$D$10</c15:sqref>
                        </c15:formulaRef>
                      </c:ext>
                    </c:extLst>
                    <c:numCache>
                      <c:formatCode>General</c:formatCode>
                      <c:ptCount val="3"/>
                      <c:pt idx="0" formatCode="0.0">
                        <c:v>3</c:v>
                      </c:pt>
                      <c:pt idx="1">
                        <c:v>2.6</c:v>
                      </c:pt>
                      <c:pt idx="2">
                        <c:v>2.2999999999999998</c:v>
                      </c:pt>
                    </c:numCache>
                  </c:numRef>
                </c:val>
                <c:smooth val="0"/>
                <c:extLst xmlns:c15="http://schemas.microsoft.com/office/drawing/2012/chart">
                  <c:ext xmlns:c16="http://schemas.microsoft.com/office/drawing/2014/chart" uri="{C3380CC4-5D6E-409C-BE32-E72D297353CC}">
                    <c16:uniqueId val="{00000008-34C4-41F4-BC04-3734F3886A8A}"/>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time_Series!$A$12</c15:sqref>
                        </c15:formulaRef>
                      </c:ext>
                    </c:extLst>
                    <c:strCache>
                      <c:ptCount val="1"/>
                      <c:pt idx="0">
                        <c:v>Maldon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time_Series!$B$3:$D$3</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time_Series!$B$12:$D$12</c15:sqref>
                        </c15:formulaRef>
                      </c:ext>
                    </c:extLst>
                    <c:numCache>
                      <c:formatCode>General</c:formatCode>
                      <c:ptCount val="3"/>
                      <c:pt idx="0" formatCode="0.0">
                        <c:v>0.3</c:v>
                      </c:pt>
                      <c:pt idx="1">
                        <c:v>1.5</c:v>
                      </c:pt>
                      <c:pt idx="2">
                        <c:v>1.9</c:v>
                      </c:pt>
                    </c:numCache>
                  </c:numRef>
                </c:val>
                <c:smooth val="0"/>
                <c:extLst xmlns:c15="http://schemas.microsoft.com/office/drawing/2012/chart">
                  <c:ext xmlns:c16="http://schemas.microsoft.com/office/drawing/2014/chart" uri="{C3380CC4-5D6E-409C-BE32-E72D297353CC}">
                    <c16:uniqueId val="{00000009-34C4-41F4-BC04-3734F3886A8A}"/>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time_Series!$A$13</c15:sqref>
                        </c15:formulaRef>
                      </c:ext>
                    </c:extLst>
                    <c:strCache>
                      <c:ptCount val="1"/>
                      <c:pt idx="0">
                        <c:v>Chelmsford</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time_Series!$B$3:$D$3</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time_Series!$B$13:$D$13</c15:sqref>
                        </c15:formulaRef>
                      </c:ext>
                    </c:extLst>
                    <c:numCache>
                      <c:formatCode>General</c:formatCode>
                      <c:ptCount val="3"/>
                      <c:pt idx="0" formatCode="0.0">
                        <c:v>4.7</c:v>
                      </c:pt>
                      <c:pt idx="1">
                        <c:v>2.2999999999999998</c:v>
                      </c:pt>
                      <c:pt idx="2">
                        <c:v>1.8</c:v>
                      </c:pt>
                    </c:numCache>
                  </c:numRef>
                </c:val>
                <c:smooth val="0"/>
                <c:extLst xmlns:c15="http://schemas.microsoft.com/office/drawing/2012/chart">
                  <c:ext xmlns:c16="http://schemas.microsoft.com/office/drawing/2014/chart" uri="{C3380CC4-5D6E-409C-BE32-E72D297353CC}">
                    <c16:uniqueId val="{0000000A-34C4-41F4-BC04-3734F3886A8A}"/>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time_Series!$A$14</c15:sqref>
                        </c15:formulaRef>
                      </c:ext>
                    </c:extLst>
                    <c:strCache>
                      <c:ptCount val="1"/>
                      <c:pt idx="0">
                        <c:v>Uttlesford</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time_Series!$B$3:$D$3</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time_Series!$B$14:$D$14</c15:sqref>
                        </c15:formulaRef>
                      </c:ext>
                    </c:extLst>
                    <c:numCache>
                      <c:formatCode>General</c:formatCode>
                      <c:ptCount val="3"/>
                      <c:pt idx="0" formatCode="0.0">
                        <c:v>2.4</c:v>
                      </c:pt>
                      <c:pt idx="1">
                        <c:v>1.1000000000000001</c:v>
                      </c:pt>
                      <c:pt idx="2">
                        <c:v>1.1000000000000001</c:v>
                      </c:pt>
                    </c:numCache>
                  </c:numRef>
                </c:val>
                <c:smooth val="0"/>
                <c:extLst xmlns:c15="http://schemas.microsoft.com/office/drawing/2012/chart">
                  <c:ext xmlns:c16="http://schemas.microsoft.com/office/drawing/2014/chart" uri="{C3380CC4-5D6E-409C-BE32-E72D297353CC}">
                    <c16:uniqueId val="{0000000B-34C4-41F4-BC04-3734F3886A8A}"/>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time_Series!$A$16</c15:sqref>
                        </c15:formulaRef>
                      </c:ext>
                    </c:extLst>
                    <c:strCache>
                      <c:ptCount val="1"/>
                      <c:pt idx="0">
                        <c:v>Castle Point</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time_Series!$B$3:$D$3</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time_Series!$B$16:$D$16</c15:sqref>
                        </c15:formulaRef>
                      </c:ext>
                    </c:extLst>
                    <c:numCache>
                      <c:formatCode>General</c:formatCode>
                      <c:ptCount val="3"/>
                      <c:pt idx="0" formatCode="0.0">
                        <c:v>1.3</c:v>
                      </c:pt>
                      <c:pt idx="1">
                        <c:v>3.3</c:v>
                      </c:pt>
                      <c:pt idx="2">
                        <c:v>0.5</c:v>
                      </c:pt>
                    </c:numCache>
                  </c:numRef>
                </c:val>
                <c:smooth val="0"/>
                <c:extLst xmlns:c15="http://schemas.microsoft.com/office/drawing/2012/chart">
                  <c:ext xmlns:c16="http://schemas.microsoft.com/office/drawing/2014/chart" uri="{C3380CC4-5D6E-409C-BE32-E72D297353CC}">
                    <c16:uniqueId val="{0000000C-34C4-41F4-BC04-3734F3886A8A}"/>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time_Series!$A$17</c15:sqref>
                        </c15:formulaRef>
                      </c:ext>
                    </c:extLst>
                    <c:strCache>
                      <c:ptCount val="1"/>
                      <c:pt idx="0">
                        <c:v>Braintree</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time_Series!$B$3:$D$3</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time_Series!$B$17:$D$17</c15:sqref>
                        </c15:formulaRef>
                      </c:ext>
                    </c:extLst>
                    <c:numCache>
                      <c:formatCode>General</c:formatCode>
                      <c:ptCount val="3"/>
                      <c:pt idx="0" formatCode="0.0">
                        <c:v>2.6</c:v>
                      </c:pt>
                      <c:pt idx="1">
                        <c:v>0.3</c:v>
                      </c:pt>
                      <c:pt idx="2">
                        <c:v>0.4</c:v>
                      </c:pt>
                    </c:numCache>
                  </c:numRef>
                </c:val>
                <c:smooth val="0"/>
                <c:extLst xmlns:c15="http://schemas.microsoft.com/office/drawing/2012/chart">
                  <c:ext xmlns:c16="http://schemas.microsoft.com/office/drawing/2014/chart" uri="{C3380CC4-5D6E-409C-BE32-E72D297353CC}">
                    <c16:uniqueId val="{0000000D-34C4-41F4-BC04-3734F3886A8A}"/>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time_Series!$A$18</c15:sqref>
                        </c15:formulaRef>
                      </c:ext>
                    </c:extLst>
                    <c:strCache>
                      <c:ptCount val="1"/>
                      <c:pt idx="0">
                        <c:v>Rochford</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time_Series!$B$3:$D$3</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time_Series!$B$18:$D$18</c15:sqref>
                        </c15:formulaRef>
                      </c:ext>
                    </c:extLst>
                    <c:numCache>
                      <c:formatCode>General</c:formatCode>
                      <c:ptCount val="3"/>
                      <c:pt idx="0" formatCode="0.0">
                        <c:v>0.9</c:v>
                      </c:pt>
                      <c:pt idx="1">
                        <c:v>0</c:v>
                      </c:pt>
                      <c:pt idx="2">
                        <c:v>0.4</c:v>
                      </c:pt>
                    </c:numCache>
                  </c:numRef>
                </c:val>
                <c:smooth val="0"/>
                <c:extLst xmlns:c15="http://schemas.microsoft.com/office/drawing/2012/chart">
                  <c:ext xmlns:c16="http://schemas.microsoft.com/office/drawing/2014/chart" uri="{C3380CC4-5D6E-409C-BE32-E72D297353CC}">
                    <c16:uniqueId val="{0000000E-34C4-41F4-BC04-3734F3886A8A}"/>
                  </c:ext>
                </c:extLst>
              </c15:ser>
            </c15:filteredLineSeries>
          </c:ext>
        </c:extLst>
      </c:lineChart>
      <c:catAx>
        <c:axId val="21814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9921743"/>
        <c:crosses val="autoZero"/>
        <c:auto val="1"/>
        <c:lblAlgn val="ctr"/>
        <c:lblOffset val="100"/>
        <c:noMultiLvlLbl val="0"/>
      </c:catAx>
      <c:valAx>
        <c:axId val="16399217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8147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Percentage</a:t>
            </a:r>
            <a:r>
              <a:rPr lang="en-US" sz="1200" b="1" baseline="0"/>
              <a:t> of children </a:t>
            </a:r>
            <a:r>
              <a:rPr lang="en-US" sz="1200" b="1"/>
              <a:t>with substantial visible plaque (2019) </a:t>
            </a:r>
            <a:r>
              <a:rPr lang="en-US" sz="800" b="1"/>
              <a:t>[1]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children!$B$38</c:f>
              <c:strCache>
                <c:ptCount val="1"/>
                <c:pt idx="0">
                  <c:v>% with substantial plaque</c:v>
                </c:pt>
              </c:strCache>
            </c:strRef>
          </c:tx>
          <c:spPr>
            <a:solidFill>
              <a:srgbClr val="0070C0"/>
            </a:solidFill>
            <a:ln w="6350">
              <a:solidFill>
                <a:schemeClr val="tx1"/>
              </a:solidFill>
            </a:ln>
            <a:effectLst/>
          </c:spPr>
          <c:invertIfNegative val="0"/>
          <c:dPt>
            <c:idx val="4"/>
            <c:invertIfNegative val="0"/>
            <c:bubble3D val="0"/>
            <c:spPr>
              <a:solidFill>
                <a:sysClr val="windowText" lastClr="000000"/>
              </a:solidFill>
              <a:ln w="6350">
                <a:solidFill>
                  <a:schemeClr val="tx1"/>
                </a:solidFill>
              </a:ln>
              <a:effectLst/>
            </c:spPr>
            <c:extLst>
              <c:ext xmlns:c16="http://schemas.microsoft.com/office/drawing/2014/chart" uri="{C3380CC4-5D6E-409C-BE32-E72D297353CC}">
                <c16:uniqueId val="{00000001-26C1-437C-B764-259B802B7EAC}"/>
              </c:ext>
            </c:extLst>
          </c:dPt>
          <c:dPt>
            <c:idx val="5"/>
            <c:invertIfNegative val="0"/>
            <c:bubble3D val="0"/>
            <c:spPr>
              <a:solidFill>
                <a:srgbClr val="FF3399"/>
              </a:solidFill>
              <a:ln w="6350">
                <a:solidFill>
                  <a:schemeClr val="tx1"/>
                </a:solidFill>
              </a:ln>
              <a:effectLst/>
            </c:spPr>
            <c:extLst>
              <c:ext xmlns:c16="http://schemas.microsoft.com/office/drawing/2014/chart" uri="{C3380CC4-5D6E-409C-BE32-E72D297353CC}">
                <c16:uniqueId val="{00000003-26C1-437C-B764-259B802B7EAC}"/>
              </c:ext>
            </c:extLst>
          </c:dPt>
          <c:dPt>
            <c:idx val="7"/>
            <c:invertIfNegative val="0"/>
            <c:bubble3D val="0"/>
            <c:spPr>
              <a:solidFill>
                <a:sysClr val="windowText" lastClr="000000">
                  <a:lumMod val="50000"/>
                  <a:lumOff val="50000"/>
                </a:sysClr>
              </a:solidFill>
              <a:ln w="6350">
                <a:solidFill>
                  <a:schemeClr val="tx1"/>
                </a:solidFill>
              </a:ln>
              <a:effectLst/>
            </c:spPr>
            <c:extLst>
              <c:ext xmlns:c16="http://schemas.microsoft.com/office/drawing/2014/chart" uri="{C3380CC4-5D6E-409C-BE32-E72D297353CC}">
                <c16:uniqueId val="{00000005-26C1-437C-B764-259B802B7EA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children!$A$39:$A$53</c:f>
              <c:strCache>
                <c:ptCount val="15"/>
                <c:pt idx="0">
                  <c:v>Brentwood</c:v>
                </c:pt>
                <c:pt idx="1">
                  <c:v>Basildon</c:v>
                </c:pt>
                <c:pt idx="2">
                  <c:v>Rochford</c:v>
                </c:pt>
                <c:pt idx="3">
                  <c:v>Epping Forest</c:v>
                </c:pt>
                <c:pt idx="4">
                  <c:v>England</c:v>
                </c:pt>
                <c:pt idx="5">
                  <c:v>Essex</c:v>
                </c:pt>
                <c:pt idx="6">
                  <c:v>Chelmsford</c:v>
                </c:pt>
                <c:pt idx="7">
                  <c:v>East of England</c:v>
                </c:pt>
                <c:pt idx="8">
                  <c:v>Braintree</c:v>
                </c:pt>
                <c:pt idx="9">
                  <c:v>Colchester</c:v>
                </c:pt>
                <c:pt idx="10">
                  <c:v>Harlow</c:v>
                </c:pt>
                <c:pt idx="11">
                  <c:v>Maldon</c:v>
                </c:pt>
                <c:pt idx="12">
                  <c:v>Uttlesford</c:v>
                </c:pt>
                <c:pt idx="13">
                  <c:v>Tendring</c:v>
                </c:pt>
                <c:pt idx="14">
                  <c:v>Castle Point</c:v>
                </c:pt>
              </c:strCache>
            </c:strRef>
          </c:cat>
          <c:val>
            <c:numRef>
              <c:f>children!$B$39:$B$53</c:f>
              <c:numCache>
                <c:formatCode>General</c:formatCode>
                <c:ptCount val="15"/>
                <c:pt idx="0">
                  <c:v>5.5</c:v>
                </c:pt>
                <c:pt idx="1">
                  <c:v>4.4000000000000004</c:v>
                </c:pt>
                <c:pt idx="2">
                  <c:v>2.7</c:v>
                </c:pt>
                <c:pt idx="3">
                  <c:v>2</c:v>
                </c:pt>
                <c:pt idx="4">
                  <c:v>1.2</c:v>
                </c:pt>
                <c:pt idx="5">
                  <c:v>1.2</c:v>
                </c:pt>
                <c:pt idx="6">
                  <c:v>0.5</c:v>
                </c:pt>
                <c:pt idx="7">
                  <c:v>0.5</c:v>
                </c:pt>
                <c:pt idx="8">
                  <c:v>0.4</c:v>
                </c:pt>
              </c:numCache>
            </c:numRef>
          </c:val>
          <c:extLst>
            <c:ext xmlns:c16="http://schemas.microsoft.com/office/drawing/2014/chart" uri="{C3380CC4-5D6E-409C-BE32-E72D297353CC}">
              <c16:uniqueId val="{00000006-26C1-437C-B764-259B802B7EAC}"/>
            </c:ext>
          </c:extLst>
        </c:ser>
        <c:dLbls>
          <c:dLblPos val="outEnd"/>
          <c:showLegendKey val="0"/>
          <c:showVal val="1"/>
          <c:showCatName val="0"/>
          <c:showSerName val="0"/>
          <c:showPercent val="0"/>
          <c:showBubbleSize val="0"/>
        </c:dLbls>
        <c:gapWidth val="50"/>
        <c:overlap val="-27"/>
        <c:axId val="1970666367"/>
        <c:axId val="1970670527"/>
      </c:barChart>
      <c:catAx>
        <c:axId val="1970666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0670527"/>
        <c:crosses val="autoZero"/>
        <c:auto val="1"/>
        <c:lblAlgn val="ctr"/>
        <c:lblOffset val="100"/>
        <c:noMultiLvlLbl val="0"/>
      </c:catAx>
      <c:valAx>
        <c:axId val="1970670527"/>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970666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Percentage of 5 year old children with substantial plaque (2015-2019) </a:t>
            </a:r>
            <a:r>
              <a:rPr lang="en-GB" sz="800" b="1"/>
              <a:t>[1]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time_Series!$A$47</c:f>
              <c:strCache>
                <c:ptCount val="1"/>
                <c:pt idx="0">
                  <c:v>Basildon</c:v>
                </c:pt>
              </c:strCache>
            </c:strRef>
          </c:tx>
          <c:spPr>
            <a:ln w="28575" cap="rnd">
              <a:solidFill>
                <a:srgbClr val="FFC000"/>
              </a:solidFill>
              <a:round/>
            </a:ln>
            <a:effectLst/>
          </c:spPr>
          <c:marker>
            <c:symbol val="none"/>
          </c:marker>
          <c:cat>
            <c:numRef>
              <c:f>time_Series!$B$45:$D$45</c:f>
              <c:numCache>
                <c:formatCode>General</c:formatCode>
                <c:ptCount val="3"/>
                <c:pt idx="0">
                  <c:v>2015</c:v>
                </c:pt>
                <c:pt idx="1">
                  <c:v>2017</c:v>
                </c:pt>
                <c:pt idx="2">
                  <c:v>2019</c:v>
                </c:pt>
              </c:numCache>
            </c:numRef>
          </c:cat>
          <c:val>
            <c:numRef>
              <c:f>time_Series!$B$47:$D$47</c:f>
              <c:numCache>
                <c:formatCode>General</c:formatCode>
                <c:ptCount val="3"/>
                <c:pt idx="0">
                  <c:v>0.9</c:v>
                </c:pt>
                <c:pt idx="1">
                  <c:v>0.7</c:v>
                </c:pt>
                <c:pt idx="2">
                  <c:v>4.4000000000000004</c:v>
                </c:pt>
              </c:numCache>
            </c:numRef>
          </c:val>
          <c:smooth val="0"/>
          <c:extLst>
            <c:ext xmlns:c16="http://schemas.microsoft.com/office/drawing/2014/chart" uri="{C3380CC4-5D6E-409C-BE32-E72D297353CC}">
              <c16:uniqueId val="{00000000-2723-4FD8-BE01-305A5C907F75}"/>
            </c:ext>
          </c:extLst>
        </c:ser>
        <c:ser>
          <c:idx val="4"/>
          <c:order val="4"/>
          <c:tx>
            <c:strRef>
              <c:f>time_Series!$A$50</c:f>
              <c:strCache>
                <c:ptCount val="1"/>
                <c:pt idx="0">
                  <c:v>England</c:v>
                </c:pt>
              </c:strCache>
            </c:strRef>
          </c:tx>
          <c:spPr>
            <a:ln w="25400" cap="rnd">
              <a:solidFill>
                <a:schemeClr val="tx1"/>
              </a:solidFill>
              <a:round/>
            </a:ln>
            <a:effectLst/>
          </c:spPr>
          <c:marker>
            <c:symbol val="none"/>
          </c:marker>
          <c:cat>
            <c:numRef>
              <c:f>time_Series!$B$45:$D$45</c:f>
              <c:numCache>
                <c:formatCode>General</c:formatCode>
                <c:ptCount val="3"/>
                <c:pt idx="0">
                  <c:v>2015</c:v>
                </c:pt>
                <c:pt idx="1">
                  <c:v>2017</c:v>
                </c:pt>
                <c:pt idx="2">
                  <c:v>2019</c:v>
                </c:pt>
              </c:numCache>
            </c:numRef>
          </c:cat>
          <c:val>
            <c:numRef>
              <c:f>time_Series!$B$50:$D$50</c:f>
              <c:numCache>
                <c:formatCode>General</c:formatCode>
                <c:ptCount val="3"/>
                <c:pt idx="0">
                  <c:v>1.7</c:v>
                </c:pt>
                <c:pt idx="1">
                  <c:v>1.5</c:v>
                </c:pt>
                <c:pt idx="2">
                  <c:v>1.2</c:v>
                </c:pt>
              </c:numCache>
            </c:numRef>
          </c:val>
          <c:smooth val="0"/>
          <c:extLst>
            <c:ext xmlns:c16="http://schemas.microsoft.com/office/drawing/2014/chart" uri="{C3380CC4-5D6E-409C-BE32-E72D297353CC}">
              <c16:uniqueId val="{00000001-2723-4FD8-BE01-305A5C907F75}"/>
            </c:ext>
          </c:extLst>
        </c:ser>
        <c:ser>
          <c:idx val="5"/>
          <c:order val="5"/>
          <c:tx>
            <c:strRef>
              <c:f>time_Series!$A$51</c:f>
              <c:strCache>
                <c:ptCount val="1"/>
                <c:pt idx="0">
                  <c:v>Essex</c:v>
                </c:pt>
              </c:strCache>
            </c:strRef>
          </c:tx>
          <c:spPr>
            <a:ln w="28575" cap="rnd">
              <a:solidFill>
                <a:srgbClr val="FF3399"/>
              </a:solidFill>
              <a:round/>
            </a:ln>
            <a:effectLst/>
          </c:spPr>
          <c:marker>
            <c:symbol val="none"/>
          </c:marker>
          <c:cat>
            <c:numRef>
              <c:f>time_Series!$B$45:$D$45</c:f>
              <c:numCache>
                <c:formatCode>General</c:formatCode>
                <c:ptCount val="3"/>
                <c:pt idx="0">
                  <c:v>2015</c:v>
                </c:pt>
                <c:pt idx="1">
                  <c:v>2017</c:v>
                </c:pt>
                <c:pt idx="2">
                  <c:v>2019</c:v>
                </c:pt>
              </c:numCache>
            </c:numRef>
          </c:cat>
          <c:val>
            <c:numRef>
              <c:f>time_Series!$B$51:$D$51</c:f>
              <c:numCache>
                <c:formatCode>General</c:formatCode>
                <c:ptCount val="3"/>
                <c:pt idx="0">
                  <c:v>0.6</c:v>
                </c:pt>
                <c:pt idx="1">
                  <c:v>0.3</c:v>
                </c:pt>
                <c:pt idx="2">
                  <c:v>1.2</c:v>
                </c:pt>
              </c:numCache>
            </c:numRef>
          </c:val>
          <c:smooth val="0"/>
          <c:extLst>
            <c:ext xmlns:c16="http://schemas.microsoft.com/office/drawing/2014/chart" uri="{C3380CC4-5D6E-409C-BE32-E72D297353CC}">
              <c16:uniqueId val="{00000002-2723-4FD8-BE01-305A5C907F75}"/>
            </c:ext>
          </c:extLst>
        </c:ser>
        <c:dLbls>
          <c:showLegendKey val="0"/>
          <c:showVal val="0"/>
          <c:showCatName val="0"/>
          <c:showSerName val="0"/>
          <c:showPercent val="0"/>
          <c:showBubbleSize val="0"/>
        </c:dLbls>
        <c:smooth val="0"/>
        <c:axId val="1146290655"/>
        <c:axId val="1146287743"/>
        <c:extLst>
          <c:ext xmlns:c15="http://schemas.microsoft.com/office/drawing/2012/chart" uri="{02D57815-91ED-43cb-92C2-25804820EDAC}">
            <c15:filteredLineSeries>
              <c15:ser>
                <c:idx val="0"/>
                <c:order val="0"/>
                <c:tx>
                  <c:strRef>
                    <c:extLst>
                      <c:ext uri="{02D57815-91ED-43cb-92C2-25804820EDAC}">
                        <c15:formulaRef>
                          <c15:sqref>time_Series!$A$46</c15:sqref>
                        </c15:formulaRef>
                      </c:ext>
                    </c:extLst>
                    <c:strCache>
                      <c:ptCount val="1"/>
                      <c:pt idx="0">
                        <c:v>Brentwood</c:v>
                      </c:pt>
                    </c:strCache>
                  </c:strRef>
                </c:tx>
                <c:spPr>
                  <a:ln w="25400" cap="rnd">
                    <a:solidFill>
                      <a:srgbClr val="FFC000"/>
                    </a:solidFill>
                    <a:round/>
                  </a:ln>
                  <a:effectLst/>
                </c:spPr>
                <c:marker>
                  <c:symbol val="none"/>
                </c:marker>
                <c:cat>
                  <c:numRef>
                    <c:extLst>
                      <c:ext uri="{02D57815-91ED-43cb-92C2-25804820EDAC}">
                        <c15:formulaRef>
                          <c15:sqref>time_Series!$B$45:$D$45</c15:sqref>
                        </c15:formulaRef>
                      </c:ext>
                    </c:extLst>
                    <c:numCache>
                      <c:formatCode>General</c:formatCode>
                      <c:ptCount val="3"/>
                      <c:pt idx="0">
                        <c:v>2015</c:v>
                      </c:pt>
                      <c:pt idx="1">
                        <c:v>2017</c:v>
                      </c:pt>
                      <c:pt idx="2">
                        <c:v>2019</c:v>
                      </c:pt>
                    </c:numCache>
                  </c:numRef>
                </c:cat>
                <c:val>
                  <c:numRef>
                    <c:extLst>
                      <c:ext uri="{02D57815-91ED-43cb-92C2-25804820EDAC}">
                        <c15:formulaRef>
                          <c15:sqref>time_Series!$B$46:$D$46</c15:sqref>
                        </c15:formulaRef>
                      </c:ext>
                    </c:extLst>
                    <c:numCache>
                      <c:formatCode>General</c:formatCode>
                      <c:ptCount val="3"/>
                      <c:pt idx="0">
                        <c:v>1</c:v>
                      </c:pt>
                      <c:pt idx="1">
                        <c:v>0.9</c:v>
                      </c:pt>
                      <c:pt idx="2">
                        <c:v>5.5</c:v>
                      </c:pt>
                    </c:numCache>
                  </c:numRef>
                </c:val>
                <c:smooth val="0"/>
                <c:extLst>
                  <c:ext xmlns:c16="http://schemas.microsoft.com/office/drawing/2014/chart" uri="{C3380CC4-5D6E-409C-BE32-E72D297353CC}">
                    <c16:uniqueId val="{00000003-2723-4FD8-BE01-305A5C907F7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time_Series!$A$48</c15:sqref>
                        </c15:formulaRef>
                      </c:ext>
                    </c:extLst>
                    <c:strCache>
                      <c:ptCount val="1"/>
                      <c:pt idx="0">
                        <c:v>Rochford</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time_Series!$B$45:$D$45</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time_Series!$B$48:$D$48</c15:sqref>
                        </c15:formulaRef>
                      </c:ext>
                    </c:extLst>
                    <c:numCache>
                      <c:formatCode>General</c:formatCode>
                      <c:ptCount val="3"/>
                      <c:pt idx="0">
                        <c:v>0</c:v>
                      </c:pt>
                      <c:pt idx="1">
                        <c:v>0</c:v>
                      </c:pt>
                      <c:pt idx="2">
                        <c:v>2.7</c:v>
                      </c:pt>
                    </c:numCache>
                  </c:numRef>
                </c:val>
                <c:smooth val="0"/>
                <c:extLst xmlns:c15="http://schemas.microsoft.com/office/drawing/2012/chart">
                  <c:ext xmlns:c16="http://schemas.microsoft.com/office/drawing/2014/chart" uri="{C3380CC4-5D6E-409C-BE32-E72D297353CC}">
                    <c16:uniqueId val="{00000004-2723-4FD8-BE01-305A5C907F75}"/>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time_Series!$A$49</c15:sqref>
                        </c15:formulaRef>
                      </c:ext>
                    </c:extLst>
                    <c:strCache>
                      <c:ptCount val="1"/>
                      <c:pt idx="0">
                        <c:v>Epping Forest</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time_Series!$B$45:$D$45</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time_Series!$B$49:$D$49</c15:sqref>
                        </c15:formulaRef>
                      </c:ext>
                    </c:extLst>
                    <c:numCache>
                      <c:formatCode>General</c:formatCode>
                      <c:ptCount val="3"/>
                      <c:pt idx="0">
                        <c:v>1</c:v>
                      </c:pt>
                      <c:pt idx="1">
                        <c:v>0</c:v>
                      </c:pt>
                      <c:pt idx="2">
                        <c:v>2</c:v>
                      </c:pt>
                    </c:numCache>
                  </c:numRef>
                </c:val>
                <c:smooth val="0"/>
                <c:extLst xmlns:c15="http://schemas.microsoft.com/office/drawing/2012/chart">
                  <c:ext xmlns:c16="http://schemas.microsoft.com/office/drawing/2014/chart" uri="{C3380CC4-5D6E-409C-BE32-E72D297353CC}">
                    <c16:uniqueId val="{00000005-2723-4FD8-BE01-305A5C907F75}"/>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time_Series!$A$52</c15:sqref>
                        </c15:formulaRef>
                      </c:ext>
                    </c:extLst>
                    <c:strCache>
                      <c:ptCount val="1"/>
                      <c:pt idx="0">
                        <c:v>Chelmsford</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time_Series!$B$45:$D$45</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time_Series!$B$52:$D$52</c15:sqref>
                        </c15:formulaRef>
                      </c:ext>
                    </c:extLst>
                    <c:numCache>
                      <c:formatCode>General</c:formatCode>
                      <c:ptCount val="3"/>
                      <c:pt idx="0">
                        <c:v>0</c:v>
                      </c:pt>
                      <c:pt idx="1">
                        <c:v>0</c:v>
                      </c:pt>
                      <c:pt idx="2">
                        <c:v>0.5</c:v>
                      </c:pt>
                    </c:numCache>
                  </c:numRef>
                </c:val>
                <c:smooth val="0"/>
                <c:extLst xmlns:c15="http://schemas.microsoft.com/office/drawing/2012/chart">
                  <c:ext xmlns:c16="http://schemas.microsoft.com/office/drawing/2014/chart" uri="{C3380CC4-5D6E-409C-BE32-E72D297353CC}">
                    <c16:uniqueId val="{00000006-2723-4FD8-BE01-305A5C907F75}"/>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time_Series!$A$53</c15:sqref>
                        </c15:formulaRef>
                      </c:ext>
                    </c:extLst>
                    <c:strCache>
                      <c:ptCount val="1"/>
                      <c:pt idx="0">
                        <c:v>East of England</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time_Series!$B$45:$D$45</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time_Series!$B$53:$D$53</c15:sqref>
                        </c15:formulaRef>
                      </c:ext>
                    </c:extLst>
                    <c:numCache>
                      <c:formatCode>General</c:formatCode>
                      <c:ptCount val="3"/>
                      <c:pt idx="0">
                        <c:v>4.2</c:v>
                      </c:pt>
                      <c:pt idx="1">
                        <c:v>0.7</c:v>
                      </c:pt>
                      <c:pt idx="2">
                        <c:v>0.5</c:v>
                      </c:pt>
                    </c:numCache>
                  </c:numRef>
                </c:val>
                <c:smooth val="0"/>
                <c:extLst xmlns:c15="http://schemas.microsoft.com/office/drawing/2012/chart">
                  <c:ext xmlns:c16="http://schemas.microsoft.com/office/drawing/2014/chart" uri="{C3380CC4-5D6E-409C-BE32-E72D297353CC}">
                    <c16:uniqueId val="{00000007-2723-4FD8-BE01-305A5C907F75}"/>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time_Series!$A$54</c15:sqref>
                        </c15:formulaRef>
                      </c:ext>
                    </c:extLst>
                    <c:strCache>
                      <c:ptCount val="1"/>
                      <c:pt idx="0">
                        <c:v>Braintree</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time_Series!$B$45:$D$45</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time_Series!$B$54:$D$54</c15:sqref>
                        </c15:formulaRef>
                      </c:ext>
                    </c:extLst>
                    <c:numCache>
                      <c:formatCode>General</c:formatCode>
                      <c:ptCount val="3"/>
                      <c:pt idx="0">
                        <c:v>0</c:v>
                      </c:pt>
                      <c:pt idx="1">
                        <c:v>0</c:v>
                      </c:pt>
                      <c:pt idx="2">
                        <c:v>0.4</c:v>
                      </c:pt>
                    </c:numCache>
                  </c:numRef>
                </c:val>
                <c:smooth val="0"/>
                <c:extLst xmlns:c15="http://schemas.microsoft.com/office/drawing/2012/chart">
                  <c:ext xmlns:c16="http://schemas.microsoft.com/office/drawing/2014/chart" uri="{C3380CC4-5D6E-409C-BE32-E72D297353CC}">
                    <c16:uniqueId val="{00000008-2723-4FD8-BE01-305A5C907F75}"/>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time_Series!$A$55</c15:sqref>
                        </c15:formulaRef>
                      </c:ext>
                    </c:extLst>
                    <c:strCache>
                      <c:ptCount val="1"/>
                      <c:pt idx="0">
                        <c:v>Colchester</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time_Series!$B$45:$D$45</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time_Series!$B$55:$D$55</c15:sqref>
                        </c15:formulaRef>
                      </c:ext>
                    </c:extLst>
                    <c:numCache>
                      <c:formatCode>General</c:formatCode>
                      <c:ptCount val="3"/>
                      <c:pt idx="0">
                        <c:v>1.1000000000000001</c:v>
                      </c:pt>
                      <c:pt idx="1">
                        <c:v>0</c:v>
                      </c:pt>
                      <c:pt idx="2">
                        <c:v>0</c:v>
                      </c:pt>
                    </c:numCache>
                  </c:numRef>
                </c:val>
                <c:smooth val="0"/>
                <c:extLst xmlns:c15="http://schemas.microsoft.com/office/drawing/2012/chart">
                  <c:ext xmlns:c16="http://schemas.microsoft.com/office/drawing/2014/chart" uri="{C3380CC4-5D6E-409C-BE32-E72D297353CC}">
                    <c16:uniqueId val="{00000009-2723-4FD8-BE01-305A5C907F75}"/>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time_Series!$A$56</c15:sqref>
                        </c15:formulaRef>
                      </c:ext>
                    </c:extLst>
                    <c:strCache>
                      <c:ptCount val="1"/>
                      <c:pt idx="0">
                        <c:v>Harlow</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time_Series!$B$45:$D$45</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time_Series!$B$56:$D$56</c15:sqref>
                        </c15:formulaRef>
                      </c:ext>
                    </c:extLst>
                    <c:numCache>
                      <c:formatCode>General</c:formatCode>
                      <c:ptCount val="3"/>
                      <c:pt idx="0">
                        <c:v>0</c:v>
                      </c:pt>
                      <c:pt idx="1">
                        <c:v>0</c:v>
                      </c:pt>
                      <c:pt idx="2">
                        <c:v>0</c:v>
                      </c:pt>
                    </c:numCache>
                  </c:numRef>
                </c:val>
                <c:smooth val="0"/>
                <c:extLst xmlns:c15="http://schemas.microsoft.com/office/drawing/2012/chart">
                  <c:ext xmlns:c16="http://schemas.microsoft.com/office/drawing/2014/chart" uri="{C3380CC4-5D6E-409C-BE32-E72D297353CC}">
                    <c16:uniqueId val="{0000000A-2723-4FD8-BE01-305A5C907F75}"/>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time_Series!$A$57</c15:sqref>
                        </c15:formulaRef>
                      </c:ext>
                    </c:extLst>
                    <c:strCache>
                      <c:ptCount val="1"/>
                      <c:pt idx="0">
                        <c:v>Maldon</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time_Series!$B$45:$D$45</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time_Series!$B$57:$D$57</c15:sqref>
                        </c15:formulaRef>
                      </c:ext>
                    </c:extLst>
                    <c:numCache>
                      <c:formatCode>General</c:formatCode>
                      <c:ptCount val="3"/>
                      <c:pt idx="0">
                        <c:v>0</c:v>
                      </c:pt>
                      <c:pt idx="1">
                        <c:v>0.3</c:v>
                      </c:pt>
                      <c:pt idx="2">
                        <c:v>0</c:v>
                      </c:pt>
                    </c:numCache>
                  </c:numRef>
                </c:val>
                <c:smooth val="0"/>
                <c:extLst xmlns:c15="http://schemas.microsoft.com/office/drawing/2012/chart">
                  <c:ext xmlns:c16="http://schemas.microsoft.com/office/drawing/2014/chart" uri="{C3380CC4-5D6E-409C-BE32-E72D297353CC}">
                    <c16:uniqueId val="{0000000B-2723-4FD8-BE01-305A5C907F75}"/>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time_Series!$A$58</c15:sqref>
                        </c15:formulaRef>
                      </c:ext>
                    </c:extLst>
                    <c:strCache>
                      <c:ptCount val="1"/>
                      <c:pt idx="0">
                        <c:v>Uttlesford</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time_Series!$B$45:$D$45</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time_Series!$B$58:$D$58</c15:sqref>
                        </c15:formulaRef>
                      </c:ext>
                    </c:extLst>
                    <c:numCache>
                      <c:formatCode>General</c:formatCode>
                      <c:ptCount val="3"/>
                      <c:pt idx="0">
                        <c:v>1.5</c:v>
                      </c:pt>
                      <c:pt idx="1">
                        <c:v>0</c:v>
                      </c:pt>
                      <c:pt idx="2">
                        <c:v>0</c:v>
                      </c:pt>
                    </c:numCache>
                  </c:numRef>
                </c:val>
                <c:smooth val="0"/>
                <c:extLst xmlns:c15="http://schemas.microsoft.com/office/drawing/2012/chart">
                  <c:ext xmlns:c16="http://schemas.microsoft.com/office/drawing/2014/chart" uri="{C3380CC4-5D6E-409C-BE32-E72D297353CC}">
                    <c16:uniqueId val="{0000000C-2723-4FD8-BE01-305A5C907F75}"/>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time_Series!$A$59</c15:sqref>
                        </c15:formulaRef>
                      </c:ext>
                    </c:extLst>
                    <c:strCache>
                      <c:ptCount val="1"/>
                      <c:pt idx="0">
                        <c:v>Tendring</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time_Series!$B$45:$D$45</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time_Series!$B$59:$D$59</c15:sqref>
                        </c15:formulaRef>
                      </c:ext>
                    </c:extLst>
                    <c:numCache>
                      <c:formatCode>General</c:formatCode>
                      <c:ptCount val="3"/>
                      <c:pt idx="0">
                        <c:v>0.6</c:v>
                      </c:pt>
                      <c:pt idx="1">
                        <c:v>0</c:v>
                      </c:pt>
                      <c:pt idx="2">
                        <c:v>0</c:v>
                      </c:pt>
                    </c:numCache>
                  </c:numRef>
                </c:val>
                <c:smooth val="0"/>
                <c:extLst xmlns:c15="http://schemas.microsoft.com/office/drawing/2012/chart">
                  <c:ext xmlns:c16="http://schemas.microsoft.com/office/drawing/2014/chart" uri="{C3380CC4-5D6E-409C-BE32-E72D297353CC}">
                    <c16:uniqueId val="{0000000D-2723-4FD8-BE01-305A5C907F75}"/>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time_Series!$A$60</c15:sqref>
                        </c15:formulaRef>
                      </c:ext>
                    </c:extLst>
                    <c:strCache>
                      <c:ptCount val="1"/>
                      <c:pt idx="0">
                        <c:v>Castle Point</c:v>
                      </c:pt>
                    </c:strCache>
                  </c:strRef>
                </c:tx>
                <c:spPr>
                  <a:ln w="25400" cap="rnd">
                    <a:solidFill>
                      <a:srgbClr val="92D050"/>
                    </a:solidFill>
                    <a:round/>
                  </a:ln>
                  <a:effectLst/>
                </c:spPr>
                <c:marker>
                  <c:symbol val="none"/>
                </c:marker>
                <c:cat>
                  <c:numRef>
                    <c:extLst xmlns:c15="http://schemas.microsoft.com/office/drawing/2012/chart">
                      <c:ext xmlns:c15="http://schemas.microsoft.com/office/drawing/2012/chart" uri="{02D57815-91ED-43cb-92C2-25804820EDAC}">
                        <c15:formulaRef>
                          <c15:sqref>time_Series!$B$45:$D$45</c15:sqref>
                        </c15:formulaRef>
                      </c:ext>
                    </c:extLst>
                    <c:numCache>
                      <c:formatCode>General</c:formatCode>
                      <c:ptCount val="3"/>
                      <c:pt idx="0">
                        <c:v>2015</c:v>
                      </c:pt>
                      <c:pt idx="1">
                        <c:v>2017</c:v>
                      </c:pt>
                      <c:pt idx="2">
                        <c:v>2019</c:v>
                      </c:pt>
                    </c:numCache>
                  </c:numRef>
                </c:cat>
                <c:val>
                  <c:numRef>
                    <c:extLst xmlns:c15="http://schemas.microsoft.com/office/drawing/2012/chart">
                      <c:ext xmlns:c15="http://schemas.microsoft.com/office/drawing/2012/chart" uri="{02D57815-91ED-43cb-92C2-25804820EDAC}">
                        <c15:formulaRef>
                          <c15:sqref>time_Series!$B$60:$D$60</c15:sqref>
                        </c15:formulaRef>
                      </c:ext>
                    </c:extLst>
                    <c:numCache>
                      <c:formatCode>General</c:formatCode>
                      <c:ptCount val="3"/>
                      <c:pt idx="0">
                        <c:v>0</c:v>
                      </c:pt>
                      <c:pt idx="1">
                        <c:v>0.7</c:v>
                      </c:pt>
                      <c:pt idx="2">
                        <c:v>0</c:v>
                      </c:pt>
                    </c:numCache>
                  </c:numRef>
                </c:val>
                <c:smooth val="0"/>
                <c:extLst xmlns:c15="http://schemas.microsoft.com/office/drawing/2012/chart">
                  <c:ext xmlns:c16="http://schemas.microsoft.com/office/drawing/2014/chart" uri="{C3380CC4-5D6E-409C-BE32-E72D297353CC}">
                    <c16:uniqueId val="{0000000E-2723-4FD8-BE01-305A5C907F75}"/>
                  </c:ext>
                </c:extLst>
              </c15:ser>
            </c15:filteredLineSeries>
          </c:ext>
        </c:extLst>
      </c:lineChart>
      <c:catAx>
        <c:axId val="1146290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6287743"/>
        <c:crosses val="autoZero"/>
        <c:auto val="1"/>
        <c:lblAlgn val="ctr"/>
        <c:lblOffset val="100"/>
        <c:noMultiLvlLbl val="0"/>
      </c:catAx>
      <c:valAx>
        <c:axId val="11462877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6290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Percentage</a:t>
            </a:r>
            <a:r>
              <a:rPr lang="en-US" sz="1200" b="1" baseline="0" dirty="0"/>
              <a:t> (%) of children with one or more extraction due to tooth decay (2019) </a:t>
            </a:r>
            <a:r>
              <a:rPr lang="en-US" sz="800" b="1" baseline="0" dirty="0"/>
              <a:t>[1]</a:t>
            </a:r>
            <a:endParaRPr lang="en-US" sz="800" b="1" dirty="0"/>
          </a:p>
        </c:rich>
      </c:tx>
      <c:layout>
        <c:manualLayout>
          <c:xMode val="edge"/>
          <c:yMode val="edge"/>
          <c:x val="0.11946964382335663"/>
          <c:y val="2.82683924318008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children!$B$20</c:f>
              <c:strCache>
                <c:ptCount val="1"/>
                <c:pt idx="0">
                  <c:v>%mt&gt;0</c:v>
                </c:pt>
              </c:strCache>
            </c:strRef>
          </c:tx>
          <c:spPr>
            <a:solidFill>
              <a:srgbClr val="0070C0"/>
            </a:solidFill>
            <a:ln w="6350">
              <a:solidFill>
                <a:schemeClr val="tx1"/>
              </a:solidFill>
            </a:ln>
            <a:effectLst/>
          </c:spPr>
          <c:invertIfNegative val="0"/>
          <c:dPt>
            <c:idx val="2"/>
            <c:invertIfNegative val="0"/>
            <c:bubble3D val="0"/>
            <c:spPr>
              <a:solidFill>
                <a:sysClr val="windowText" lastClr="000000"/>
              </a:solidFill>
              <a:ln w="6350">
                <a:solidFill>
                  <a:schemeClr val="tx1"/>
                </a:solidFill>
              </a:ln>
              <a:effectLst/>
            </c:spPr>
            <c:extLst>
              <c:ext xmlns:c16="http://schemas.microsoft.com/office/drawing/2014/chart" uri="{C3380CC4-5D6E-409C-BE32-E72D297353CC}">
                <c16:uniqueId val="{00000001-953C-440B-A901-CCE59B5A0B5A}"/>
              </c:ext>
            </c:extLst>
          </c:dPt>
          <c:dPt>
            <c:idx val="6"/>
            <c:invertIfNegative val="0"/>
            <c:bubble3D val="0"/>
            <c:spPr>
              <a:solidFill>
                <a:sysClr val="windowText" lastClr="000000">
                  <a:lumMod val="50000"/>
                  <a:lumOff val="50000"/>
                </a:sysClr>
              </a:solidFill>
              <a:ln w="6350">
                <a:solidFill>
                  <a:schemeClr val="tx1"/>
                </a:solidFill>
              </a:ln>
              <a:effectLst/>
            </c:spPr>
            <c:extLst>
              <c:ext xmlns:c16="http://schemas.microsoft.com/office/drawing/2014/chart" uri="{C3380CC4-5D6E-409C-BE32-E72D297353CC}">
                <c16:uniqueId val="{00000003-953C-440B-A901-CCE59B5A0B5A}"/>
              </c:ext>
            </c:extLst>
          </c:dPt>
          <c:dPt>
            <c:idx val="7"/>
            <c:invertIfNegative val="0"/>
            <c:bubble3D val="0"/>
            <c:spPr>
              <a:solidFill>
                <a:srgbClr val="FF3399"/>
              </a:solidFill>
              <a:ln w="6350">
                <a:solidFill>
                  <a:schemeClr val="tx1"/>
                </a:solidFill>
              </a:ln>
              <a:effectLst/>
            </c:spPr>
            <c:extLst>
              <c:ext xmlns:c16="http://schemas.microsoft.com/office/drawing/2014/chart" uri="{C3380CC4-5D6E-409C-BE32-E72D297353CC}">
                <c16:uniqueId val="{00000005-953C-440B-A901-CCE59B5A0B5A}"/>
              </c:ext>
            </c:extLst>
          </c:dPt>
          <c:dLbls>
            <c:dLbl>
              <c:idx val="13"/>
              <c:delete val="1"/>
              <c:extLst>
                <c:ext xmlns:c15="http://schemas.microsoft.com/office/drawing/2012/chart" uri="{CE6537A1-D6FC-4f65-9D91-7224C49458BB}"/>
                <c:ext xmlns:c16="http://schemas.microsoft.com/office/drawing/2014/chart" uri="{C3380CC4-5D6E-409C-BE32-E72D297353CC}">
                  <c16:uniqueId val="{00000006-953C-440B-A901-CCE59B5A0B5A}"/>
                </c:ext>
              </c:extLst>
            </c:dLbl>
            <c:dLbl>
              <c:idx val="14"/>
              <c:delete val="1"/>
              <c:extLst>
                <c:ext xmlns:c15="http://schemas.microsoft.com/office/drawing/2012/chart" uri="{CE6537A1-D6FC-4f65-9D91-7224C49458BB}"/>
                <c:ext xmlns:c16="http://schemas.microsoft.com/office/drawing/2014/chart" uri="{C3380CC4-5D6E-409C-BE32-E72D297353CC}">
                  <c16:uniqueId val="{00000007-953C-440B-A901-CCE59B5A0B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children!$A$21:$A$35</c:f>
              <c:strCache>
                <c:ptCount val="15"/>
                <c:pt idx="0">
                  <c:v>Harlow</c:v>
                </c:pt>
                <c:pt idx="1">
                  <c:v>Colchester</c:v>
                </c:pt>
                <c:pt idx="2">
                  <c:v>England</c:v>
                </c:pt>
                <c:pt idx="3">
                  <c:v>Basildon</c:v>
                </c:pt>
                <c:pt idx="4">
                  <c:v>Castle Point</c:v>
                </c:pt>
                <c:pt idx="5">
                  <c:v>Maldon</c:v>
                </c:pt>
                <c:pt idx="6">
                  <c:v>East of England</c:v>
                </c:pt>
                <c:pt idx="7">
                  <c:v>Essex</c:v>
                </c:pt>
                <c:pt idx="8">
                  <c:v>Braintree</c:v>
                </c:pt>
                <c:pt idx="9">
                  <c:v>Chelmsford</c:v>
                </c:pt>
                <c:pt idx="10">
                  <c:v>Uttlesford</c:v>
                </c:pt>
                <c:pt idx="11">
                  <c:v>Epping Forest</c:v>
                </c:pt>
                <c:pt idx="12">
                  <c:v>Tendring</c:v>
                </c:pt>
                <c:pt idx="13">
                  <c:v>Brentwood</c:v>
                </c:pt>
                <c:pt idx="14">
                  <c:v>Rochford</c:v>
                </c:pt>
              </c:strCache>
            </c:strRef>
          </c:cat>
          <c:val>
            <c:numRef>
              <c:f>children!$B$21:$B$35</c:f>
              <c:numCache>
                <c:formatCode>General</c:formatCode>
                <c:ptCount val="15"/>
                <c:pt idx="0">
                  <c:v>3.7</c:v>
                </c:pt>
                <c:pt idx="1">
                  <c:v>2.6</c:v>
                </c:pt>
                <c:pt idx="2">
                  <c:v>2.2000000000000002</c:v>
                </c:pt>
                <c:pt idx="3">
                  <c:v>2.2000000000000002</c:v>
                </c:pt>
                <c:pt idx="4">
                  <c:v>2.2000000000000002</c:v>
                </c:pt>
                <c:pt idx="5">
                  <c:v>1.9</c:v>
                </c:pt>
                <c:pt idx="6">
                  <c:v>1.8</c:v>
                </c:pt>
                <c:pt idx="7">
                  <c:v>1.4</c:v>
                </c:pt>
                <c:pt idx="8">
                  <c:v>1.4</c:v>
                </c:pt>
                <c:pt idx="9">
                  <c:v>1.2</c:v>
                </c:pt>
                <c:pt idx="10">
                  <c:v>0.8</c:v>
                </c:pt>
                <c:pt idx="11">
                  <c:v>0.5</c:v>
                </c:pt>
                <c:pt idx="12">
                  <c:v>0.5</c:v>
                </c:pt>
                <c:pt idx="13">
                  <c:v>0</c:v>
                </c:pt>
                <c:pt idx="14">
                  <c:v>0</c:v>
                </c:pt>
              </c:numCache>
            </c:numRef>
          </c:val>
          <c:extLst>
            <c:ext xmlns:c16="http://schemas.microsoft.com/office/drawing/2014/chart" uri="{C3380CC4-5D6E-409C-BE32-E72D297353CC}">
              <c16:uniqueId val="{00000008-953C-440B-A901-CCE59B5A0B5A}"/>
            </c:ext>
          </c:extLst>
        </c:ser>
        <c:dLbls>
          <c:showLegendKey val="0"/>
          <c:showVal val="0"/>
          <c:showCatName val="0"/>
          <c:showSerName val="0"/>
          <c:showPercent val="0"/>
          <c:showBubbleSize val="0"/>
        </c:dLbls>
        <c:gapWidth val="50"/>
        <c:overlap val="-27"/>
        <c:axId val="1641801967"/>
        <c:axId val="1641802383"/>
      </c:barChart>
      <c:catAx>
        <c:axId val="164180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1802383"/>
        <c:crosses val="autoZero"/>
        <c:auto val="1"/>
        <c:lblAlgn val="ctr"/>
        <c:lblOffset val="100"/>
        <c:noMultiLvlLbl val="0"/>
      </c:catAx>
      <c:valAx>
        <c:axId val="1641802383"/>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641801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B63E4-2C8A-4AD9-837B-E11F4DDBAB3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F349A633-F5EB-428D-AB46-34004054DDD7}">
      <dgm:prSet/>
      <dgm:spPr>
        <a:solidFill>
          <a:schemeClr val="accent1"/>
        </a:solidFill>
      </dgm:spPr>
      <dgm:t>
        <a:bodyPr/>
        <a:lstStyle/>
        <a:p>
          <a:r>
            <a:rPr lang="en-GB"/>
            <a:t>To present the prevalence of oral diseases in Essex</a:t>
          </a:r>
          <a:endParaRPr lang="en-US"/>
        </a:p>
      </dgm:t>
    </dgm:pt>
    <dgm:pt modelId="{9DA41393-0CA1-4E6F-8293-38B5055AE936}" type="parTrans" cxnId="{CF403407-52DF-4140-B468-D3844FF29D34}">
      <dgm:prSet/>
      <dgm:spPr/>
      <dgm:t>
        <a:bodyPr/>
        <a:lstStyle/>
        <a:p>
          <a:endParaRPr lang="en-US"/>
        </a:p>
      </dgm:t>
    </dgm:pt>
    <dgm:pt modelId="{FF06AAEA-B8FB-45CE-8CAA-2145E20A8139}" type="sibTrans" cxnId="{CF403407-52DF-4140-B468-D3844FF29D34}">
      <dgm:prSet/>
      <dgm:spPr/>
      <dgm:t>
        <a:bodyPr/>
        <a:lstStyle/>
        <a:p>
          <a:endParaRPr lang="en-US"/>
        </a:p>
      </dgm:t>
    </dgm:pt>
    <dgm:pt modelId="{A11152B5-C06E-4764-AF25-7DD5BF7E4304}">
      <dgm:prSet/>
      <dgm:spPr>
        <a:solidFill>
          <a:schemeClr val="accent1"/>
        </a:solidFill>
      </dgm:spPr>
      <dgm:t>
        <a:bodyPr/>
        <a:lstStyle/>
        <a:p>
          <a:r>
            <a:rPr lang="en-GB"/>
            <a:t>To describe the oral health inequalities in Essex </a:t>
          </a:r>
          <a:endParaRPr lang="en-US"/>
        </a:p>
      </dgm:t>
      <dgm:extLst>
        <a:ext uri="{E40237B7-FDA0-4F09-8148-C483321AD2D9}">
          <dgm14:cNvPr xmlns:dgm14="http://schemas.microsoft.com/office/drawing/2010/diagram" id="0" name="" descr="Objectives.&#10;"/>
        </a:ext>
      </dgm:extLst>
    </dgm:pt>
    <dgm:pt modelId="{64D1A241-EB0D-4BDB-ACD2-F9F9D9F79755}" type="parTrans" cxnId="{F33A7A0F-E3B5-43C0-8D18-E4E4FEFC718B}">
      <dgm:prSet/>
      <dgm:spPr/>
      <dgm:t>
        <a:bodyPr/>
        <a:lstStyle/>
        <a:p>
          <a:endParaRPr lang="en-US"/>
        </a:p>
      </dgm:t>
    </dgm:pt>
    <dgm:pt modelId="{E9710D5E-DB1E-452F-9D29-1FCD795BEA1F}" type="sibTrans" cxnId="{F33A7A0F-E3B5-43C0-8D18-E4E4FEFC718B}">
      <dgm:prSet/>
      <dgm:spPr/>
      <dgm:t>
        <a:bodyPr/>
        <a:lstStyle/>
        <a:p>
          <a:endParaRPr lang="en-US"/>
        </a:p>
      </dgm:t>
    </dgm:pt>
    <dgm:pt modelId="{24540415-3CF6-4862-A6B3-DD0B392BFC4C}">
      <dgm:prSet/>
      <dgm:spPr>
        <a:solidFill>
          <a:schemeClr val="accent1"/>
        </a:solidFill>
      </dgm:spPr>
      <dgm:t>
        <a:bodyPr/>
        <a:lstStyle/>
        <a:p>
          <a:r>
            <a:rPr lang="en-GB"/>
            <a:t>To provide an overview of the current oral health promotion services commissioned in Essex</a:t>
          </a:r>
          <a:endParaRPr lang="en-US"/>
        </a:p>
      </dgm:t>
    </dgm:pt>
    <dgm:pt modelId="{9F377A34-C148-49FC-A0E0-205E809354E8}" type="parTrans" cxnId="{1F46E937-5BBE-4857-A187-37BA52EFD9AB}">
      <dgm:prSet/>
      <dgm:spPr/>
      <dgm:t>
        <a:bodyPr/>
        <a:lstStyle/>
        <a:p>
          <a:endParaRPr lang="en-US"/>
        </a:p>
      </dgm:t>
    </dgm:pt>
    <dgm:pt modelId="{C8DA4F72-6FE5-42F3-9554-6A132F275DC3}" type="sibTrans" cxnId="{1F46E937-5BBE-4857-A187-37BA52EFD9AB}">
      <dgm:prSet/>
      <dgm:spPr/>
      <dgm:t>
        <a:bodyPr/>
        <a:lstStyle/>
        <a:p>
          <a:endParaRPr lang="en-US"/>
        </a:p>
      </dgm:t>
    </dgm:pt>
    <dgm:pt modelId="{60BBA2F3-3141-46D0-B442-90E2E3E49422}">
      <dgm:prSet/>
      <dgm:spPr>
        <a:solidFill>
          <a:schemeClr val="accent1"/>
        </a:solidFill>
      </dgm:spPr>
      <dgm:t>
        <a:bodyPr/>
        <a:lstStyle/>
        <a:p>
          <a:r>
            <a:rPr lang="en-GB"/>
            <a:t>To describe common risk factors for oral health and other non-communicable diseases</a:t>
          </a:r>
          <a:endParaRPr lang="en-US"/>
        </a:p>
      </dgm:t>
    </dgm:pt>
    <dgm:pt modelId="{9EF1D256-ECB7-43EE-AC0D-2D0DEE1C2935}" type="parTrans" cxnId="{682F10E8-7E79-44B3-BAF7-BC3828D32158}">
      <dgm:prSet/>
      <dgm:spPr/>
      <dgm:t>
        <a:bodyPr/>
        <a:lstStyle/>
        <a:p>
          <a:endParaRPr lang="en-US"/>
        </a:p>
      </dgm:t>
    </dgm:pt>
    <dgm:pt modelId="{E28020EB-8ECB-4008-ADB6-8A6B739F4BFE}" type="sibTrans" cxnId="{682F10E8-7E79-44B3-BAF7-BC3828D32158}">
      <dgm:prSet/>
      <dgm:spPr/>
      <dgm:t>
        <a:bodyPr/>
        <a:lstStyle/>
        <a:p>
          <a:endParaRPr lang="en-US"/>
        </a:p>
      </dgm:t>
    </dgm:pt>
    <dgm:pt modelId="{AE29B81C-371C-402C-B4DE-A2943750D2CC}">
      <dgm:prSet/>
      <dgm:spPr>
        <a:solidFill>
          <a:schemeClr val="accent1"/>
        </a:solidFill>
      </dgm:spPr>
      <dgm:t>
        <a:bodyPr/>
        <a:lstStyle/>
        <a:p>
          <a:r>
            <a:rPr lang="en-GB"/>
            <a:t>To describe the impact of oral health on systemic health </a:t>
          </a:r>
          <a:endParaRPr lang="en-US"/>
        </a:p>
      </dgm:t>
    </dgm:pt>
    <dgm:pt modelId="{1AE26090-334D-4D7A-91A8-F3105F98711D}" type="parTrans" cxnId="{B6A39A95-8337-4B71-BED0-DB18C8C4441B}">
      <dgm:prSet/>
      <dgm:spPr/>
      <dgm:t>
        <a:bodyPr/>
        <a:lstStyle/>
        <a:p>
          <a:endParaRPr lang="en-US"/>
        </a:p>
      </dgm:t>
    </dgm:pt>
    <dgm:pt modelId="{523815F3-177B-461B-8F45-52D87E630374}" type="sibTrans" cxnId="{B6A39A95-8337-4B71-BED0-DB18C8C4441B}">
      <dgm:prSet/>
      <dgm:spPr/>
      <dgm:t>
        <a:bodyPr/>
        <a:lstStyle/>
        <a:p>
          <a:endParaRPr lang="en-US"/>
        </a:p>
      </dgm:t>
    </dgm:pt>
    <dgm:pt modelId="{0727E90F-E56D-420D-95A3-ED5A44B1D1A3}">
      <dgm:prSet/>
      <dgm:spPr>
        <a:solidFill>
          <a:schemeClr val="accent1"/>
        </a:solidFill>
      </dgm:spPr>
      <dgm:t>
        <a:bodyPr/>
        <a:lstStyle/>
        <a:p>
          <a:r>
            <a:rPr lang="en-GB"/>
            <a:t>To understand patient and public experiences of primary and secondary oral health services and oral health promotion services in Essex</a:t>
          </a:r>
          <a:endParaRPr lang="en-US"/>
        </a:p>
      </dgm:t>
    </dgm:pt>
    <dgm:pt modelId="{882FEE6B-A8F0-4095-805D-47D9BD36F8C0}" type="parTrans" cxnId="{45BB4902-5F47-47EC-91F3-A3B96A4AE797}">
      <dgm:prSet/>
      <dgm:spPr/>
      <dgm:t>
        <a:bodyPr/>
        <a:lstStyle/>
        <a:p>
          <a:endParaRPr lang="en-US"/>
        </a:p>
      </dgm:t>
    </dgm:pt>
    <dgm:pt modelId="{4E7275D3-34AC-45A4-BEC2-B53499652A9B}" type="sibTrans" cxnId="{45BB4902-5F47-47EC-91F3-A3B96A4AE797}">
      <dgm:prSet/>
      <dgm:spPr/>
      <dgm:t>
        <a:bodyPr/>
        <a:lstStyle/>
        <a:p>
          <a:endParaRPr lang="en-US"/>
        </a:p>
      </dgm:t>
    </dgm:pt>
    <dgm:pt modelId="{341798C0-83D1-4DE9-A946-663CF71E5C1F}">
      <dgm:prSet/>
      <dgm:spPr>
        <a:solidFill>
          <a:schemeClr val="accent1"/>
        </a:solidFill>
      </dgm:spPr>
      <dgm:t>
        <a:bodyPr/>
        <a:lstStyle/>
        <a:p>
          <a:r>
            <a:rPr lang="en-GB"/>
            <a:t>To understand barriers and facilitators to the use of primary and secondary oral health services</a:t>
          </a:r>
          <a:endParaRPr lang="en-US"/>
        </a:p>
      </dgm:t>
    </dgm:pt>
    <dgm:pt modelId="{7234B5C7-F05C-430F-A4D4-6AC8DBE37C73}" type="parTrans" cxnId="{B60D0249-25A3-46F0-957B-231A7AA2E85E}">
      <dgm:prSet/>
      <dgm:spPr/>
      <dgm:t>
        <a:bodyPr/>
        <a:lstStyle/>
        <a:p>
          <a:endParaRPr lang="en-US"/>
        </a:p>
      </dgm:t>
    </dgm:pt>
    <dgm:pt modelId="{BD5EFBD1-3E6C-45E9-86FB-7DCAE2C405D3}" type="sibTrans" cxnId="{B60D0249-25A3-46F0-957B-231A7AA2E85E}">
      <dgm:prSet/>
      <dgm:spPr/>
      <dgm:t>
        <a:bodyPr/>
        <a:lstStyle/>
        <a:p>
          <a:endParaRPr lang="en-US"/>
        </a:p>
      </dgm:t>
    </dgm:pt>
    <dgm:pt modelId="{01733379-8C4D-465D-931C-A6ADB9DB68C7}">
      <dgm:prSet/>
      <dgm:spPr>
        <a:solidFill>
          <a:schemeClr val="accent1"/>
        </a:solidFill>
      </dgm:spPr>
      <dgm:t>
        <a:bodyPr/>
        <a:lstStyle/>
        <a:p>
          <a:r>
            <a:rPr lang="en-GB"/>
            <a:t>To identify potential gaps in service provision and provide recommendations on how these can be addressed</a:t>
          </a:r>
          <a:endParaRPr lang="en-US"/>
        </a:p>
      </dgm:t>
    </dgm:pt>
    <dgm:pt modelId="{F17DA5F9-DD6E-4033-8794-96FF137120BD}" type="parTrans" cxnId="{F0AE2FEE-7BBB-4D5D-A712-185AA6829D91}">
      <dgm:prSet/>
      <dgm:spPr/>
      <dgm:t>
        <a:bodyPr/>
        <a:lstStyle/>
        <a:p>
          <a:endParaRPr lang="en-US"/>
        </a:p>
      </dgm:t>
    </dgm:pt>
    <dgm:pt modelId="{D424DDB8-CDDD-4A42-BAD0-898678D3123D}" type="sibTrans" cxnId="{F0AE2FEE-7BBB-4D5D-A712-185AA6829D91}">
      <dgm:prSet/>
      <dgm:spPr/>
      <dgm:t>
        <a:bodyPr/>
        <a:lstStyle/>
        <a:p>
          <a:endParaRPr lang="en-US"/>
        </a:p>
      </dgm:t>
    </dgm:pt>
    <dgm:pt modelId="{8BBB76A9-D21B-4734-BBE9-917D013F65D9}" type="pres">
      <dgm:prSet presAssocID="{0F3B63E4-2C8A-4AD9-837B-E11F4DDBAB38}" presName="diagram" presStyleCnt="0">
        <dgm:presLayoutVars>
          <dgm:dir/>
          <dgm:resizeHandles val="exact"/>
        </dgm:presLayoutVars>
      </dgm:prSet>
      <dgm:spPr/>
    </dgm:pt>
    <dgm:pt modelId="{55258BFF-1E97-44B8-9049-9A7240A0679F}" type="pres">
      <dgm:prSet presAssocID="{F349A633-F5EB-428D-AB46-34004054DDD7}" presName="node" presStyleLbl="node1" presStyleIdx="0" presStyleCnt="8">
        <dgm:presLayoutVars>
          <dgm:bulletEnabled val="1"/>
        </dgm:presLayoutVars>
      </dgm:prSet>
      <dgm:spPr/>
    </dgm:pt>
    <dgm:pt modelId="{8A1F65E4-9144-4753-96D2-F76322CE3684}" type="pres">
      <dgm:prSet presAssocID="{FF06AAEA-B8FB-45CE-8CAA-2145E20A8139}" presName="sibTrans" presStyleCnt="0"/>
      <dgm:spPr/>
    </dgm:pt>
    <dgm:pt modelId="{8B381BD0-1194-4E81-A458-DCA46D179625}" type="pres">
      <dgm:prSet presAssocID="{A11152B5-C06E-4764-AF25-7DD5BF7E4304}" presName="node" presStyleLbl="node1" presStyleIdx="1" presStyleCnt="8">
        <dgm:presLayoutVars>
          <dgm:bulletEnabled val="1"/>
        </dgm:presLayoutVars>
      </dgm:prSet>
      <dgm:spPr/>
    </dgm:pt>
    <dgm:pt modelId="{42B2942F-DF92-446C-8E28-C648763D8B4C}" type="pres">
      <dgm:prSet presAssocID="{E9710D5E-DB1E-452F-9D29-1FCD795BEA1F}" presName="sibTrans" presStyleCnt="0"/>
      <dgm:spPr/>
    </dgm:pt>
    <dgm:pt modelId="{C1AD468E-CC27-44C0-A5B3-CD9A9045D28E}" type="pres">
      <dgm:prSet presAssocID="{24540415-3CF6-4862-A6B3-DD0B392BFC4C}" presName="node" presStyleLbl="node1" presStyleIdx="2" presStyleCnt="8">
        <dgm:presLayoutVars>
          <dgm:bulletEnabled val="1"/>
        </dgm:presLayoutVars>
      </dgm:prSet>
      <dgm:spPr/>
    </dgm:pt>
    <dgm:pt modelId="{16B148FA-96B8-4D34-8510-943ECA3CBC30}" type="pres">
      <dgm:prSet presAssocID="{C8DA4F72-6FE5-42F3-9554-6A132F275DC3}" presName="sibTrans" presStyleCnt="0"/>
      <dgm:spPr/>
    </dgm:pt>
    <dgm:pt modelId="{EE1D1E66-EBC5-401F-BE29-B1F8559F8435}" type="pres">
      <dgm:prSet presAssocID="{60BBA2F3-3141-46D0-B442-90E2E3E49422}" presName="node" presStyleLbl="node1" presStyleIdx="3" presStyleCnt="8">
        <dgm:presLayoutVars>
          <dgm:bulletEnabled val="1"/>
        </dgm:presLayoutVars>
      </dgm:prSet>
      <dgm:spPr/>
    </dgm:pt>
    <dgm:pt modelId="{910D81F0-BCC0-4FD2-9FDC-9C6E5BEB9DB9}" type="pres">
      <dgm:prSet presAssocID="{E28020EB-8ECB-4008-ADB6-8A6B739F4BFE}" presName="sibTrans" presStyleCnt="0"/>
      <dgm:spPr/>
    </dgm:pt>
    <dgm:pt modelId="{47664E34-ACE7-4A16-93A8-6F927FC6E222}" type="pres">
      <dgm:prSet presAssocID="{AE29B81C-371C-402C-B4DE-A2943750D2CC}" presName="node" presStyleLbl="node1" presStyleIdx="4" presStyleCnt="8">
        <dgm:presLayoutVars>
          <dgm:bulletEnabled val="1"/>
        </dgm:presLayoutVars>
      </dgm:prSet>
      <dgm:spPr/>
    </dgm:pt>
    <dgm:pt modelId="{A2EF1E92-582D-4E13-A117-A2CA74C4B98C}" type="pres">
      <dgm:prSet presAssocID="{523815F3-177B-461B-8F45-52D87E630374}" presName="sibTrans" presStyleCnt="0"/>
      <dgm:spPr/>
    </dgm:pt>
    <dgm:pt modelId="{8A779DD7-1917-49B5-8DD6-47AE6E2C6221}" type="pres">
      <dgm:prSet presAssocID="{0727E90F-E56D-420D-95A3-ED5A44B1D1A3}" presName="node" presStyleLbl="node1" presStyleIdx="5" presStyleCnt="8">
        <dgm:presLayoutVars>
          <dgm:bulletEnabled val="1"/>
        </dgm:presLayoutVars>
      </dgm:prSet>
      <dgm:spPr/>
    </dgm:pt>
    <dgm:pt modelId="{F11D58E3-E860-4A83-8E29-0F3FDE6EC743}" type="pres">
      <dgm:prSet presAssocID="{4E7275D3-34AC-45A4-BEC2-B53499652A9B}" presName="sibTrans" presStyleCnt="0"/>
      <dgm:spPr/>
    </dgm:pt>
    <dgm:pt modelId="{41746746-7FF0-46DB-8C37-7B5A22F66733}" type="pres">
      <dgm:prSet presAssocID="{341798C0-83D1-4DE9-A946-663CF71E5C1F}" presName="node" presStyleLbl="node1" presStyleIdx="6" presStyleCnt="8">
        <dgm:presLayoutVars>
          <dgm:bulletEnabled val="1"/>
        </dgm:presLayoutVars>
      </dgm:prSet>
      <dgm:spPr/>
    </dgm:pt>
    <dgm:pt modelId="{1477CCFE-2257-4915-AB98-C59B2EC1B93A}" type="pres">
      <dgm:prSet presAssocID="{BD5EFBD1-3E6C-45E9-86FB-7DCAE2C405D3}" presName="sibTrans" presStyleCnt="0"/>
      <dgm:spPr/>
    </dgm:pt>
    <dgm:pt modelId="{784EF78A-42F9-485F-8E80-F016F6B0BB36}" type="pres">
      <dgm:prSet presAssocID="{01733379-8C4D-465D-931C-A6ADB9DB68C7}" presName="node" presStyleLbl="node1" presStyleIdx="7" presStyleCnt="8">
        <dgm:presLayoutVars>
          <dgm:bulletEnabled val="1"/>
        </dgm:presLayoutVars>
      </dgm:prSet>
      <dgm:spPr/>
    </dgm:pt>
  </dgm:ptLst>
  <dgm:cxnLst>
    <dgm:cxn modelId="{42C42801-61B3-4366-8762-CB31ACA3F894}" type="presOf" srcId="{0F3B63E4-2C8A-4AD9-837B-E11F4DDBAB38}" destId="{8BBB76A9-D21B-4734-BBE9-917D013F65D9}" srcOrd="0" destOrd="0" presId="urn:microsoft.com/office/officeart/2005/8/layout/default"/>
    <dgm:cxn modelId="{45BB4902-5F47-47EC-91F3-A3B96A4AE797}" srcId="{0F3B63E4-2C8A-4AD9-837B-E11F4DDBAB38}" destId="{0727E90F-E56D-420D-95A3-ED5A44B1D1A3}" srcOrd="5" destOrd="0" parTransId="{882FEE6B-A8F0-4095-805D-47D9BD36F8C0}" sibTransId="{4E7275D3-34AC-45A4-BEC2-B53499652A9B}"/>
    <dgm:cxn modelId="{CF403407-52DF-4140-B468-D3844FF29D34}" srcId="{0F3B63E4-2C8A-4AD9-837B-E11F4DDBAB38}" destId="{F349A633-F5EB-428D-AB46-34004054DDD7}" srcOrd="0" destOrd="0" parTransId="{9DA41393-0CA1-4E6F-8293-38B5055AE936}" sibTransId="{FF06AAEA-B8FB-45CE-8CAA-2145E20A8139}"/>
    <dgm:cxn modelId="{C77E1508-E2EF-4019-9CE3-88DF40DD0C6E}" type="presOf" srcId="{0727E90F-E56D-420D-95A3-ED5A44B1D1A3}" destId="{8A779DD7-1917-49B5-8DD6-47AE6E2C6221}" srcOrd="0" destOrd="0" presId="urn:microsoft.com/office/officeart/2005/8/layout/default"/>
    <dgm:cxn modelId="{F33A7A0F-E3B5-43C0-8D18-E4E4FEFC718B}" srcId="{0F3B63E4-2C8A-4AD9-837B-E11F4DDBAB38}" destId="{A11152B5-C06E-4764-AF25-7DD5BF7E4304}" srcOrd="1" destOrd="0" parTransId="{64D1A241-EB0D-4BDB-ACD2-F9F9D9F79755}" sibTransId="{E9710D5E-DB1E-452F-9D29-1FCD795BEA1F}"/>
    <dgm:cxn modelId="{1F46E937-5BBE-4857-A187-37BA52EFD9AB}" srcId="{0F3B63E4-2C8A-4AD9-837B-E11F4DDBAB38}" destId="{24540415-3CF6-4862-A6B3-DD0B392BFC4C}" srcOrd="2" destOrd="0" parTransId="{9F377A34-C148-49FC-A0E0-205E809354E8}" sibTransId="{C8DA4F72-6FE5-42F3-9554-6A132F275DC3}"/>
    <dgm:cxn modelId="{9D3EBC66-872F-41D9-B359-3558699AB8F1}" type="presOf" srcId="{AE29B81C-371C-402C-B4DE-A2943750D2CC}" destId="{47664E34-ACE7-4A16-93A8-6F927FC6E222}" srcOrd="0" destOrd="0" presId="urn:microsoft.com/office/officeart/2005/8/layout/default"/>
    <dgm:cxn modelId="{B60D0249-25A3-46F0-957B-231A7AA2E85E}" srcId="{0F3B63E4-2C8A-4AD9-837B-E11F4DDBAB38}" destId="{341798C0-83D1-4DE9-A946-663CF71E5C1F}" srcOrd="6" destOrd="0" parTransId="{7234B5C7-F05C-430F-A4D4-6AC8DBE37C73}" sibTransId="{BD5EFBD1-3E6C-45E9-86FB-7DCAE2C405D3}"/>
    <dgm:cxn modelId="{C6590D54-F663-4C5A-B088-8007D53FA505}" type="presOf" srcId="{60BBA2F3-3141-46D0-B442-90E2E3E49422}" destId="{EE1D1E66-EBC5-401F-BE29-B1F8559F8435}" srcOrd="0" destOrd="0" presId="urn:microsoft.com/office/officeart/2005/8/layout/default"/>
    <dgm:cxn modelId="{964D2B84-51CC-45D1-85B9-A3BC83AD4849}" type="presOf" srcId="{A11152B5-C06E-4764-AF25-7DD5BF7E4304}" destId="{8B381BD0-1194-4E81-A458-DCA46D179625}" srcOrd="0" destOrd="0" presId="urn:microsoft.com/office/officeart/2005/8/layout/default"/>
    <dgm:cxn modelId="{6CFF3B94-1352-440C-A35B-E5D495E8EF46}" type="presOf" srcId="{341798C0-83D1-4DE9-A946-663CF71E5C1F}" destId="{41746746-7FF0-46DB-8C37-7B5A22F66733}" srcOrd="0" destOrd="0" presId="urn:microsoft.com/office/officeart/2005/8/layout/default"/>
    <dgm:cxn modelId="{B6A39A95-8337-4B71-BED0-DB18C8C4441B}" srcId="{0F3B63E4-2C8A-4AD9-837B-E11F4DDBAB38}" destId="{AE29B81C-371C-402C-B4DE-A2943750D2CC}" srcOrd="4" destOrd="0" parTransId="{1AE26090-334D-4D7A-91A8-F3105F98711D}" sibTransId="{523815F3-177B-461B-8F45-52D87E630374}"/>
    <dgm:cxn modelId="{312B70A9-6334-48AB-9CB1-B3F46E48B7B0}" type="presOf" srcId="{24540415-3CF6-4862-A6B3-DD0B392BFC4C}" destId="{C1AD468E-CC27-44C0-A5B3-CD9A9045D28E}" srcOrd="0" destOrd="0" presId="urn:microsoft.com/office/officeart/2005/8/layout/default"/>
    <dgm:cxn modelId="{F32611AC-AC2C-4661-B582-690DE0FEC200}" type="presOf" srcId="{F349A633-F5EB-428D-AB46-34004054DDD7}" destId="{55258BFF-1E97-44B8-9049-9A7240A0679F}" srcOrd="0" destOrd="0" presId="urn:microsoft.com/office/officeart/2005/8/layout/default"/>
    <dgm:cxn modelId="{682F10E8-7E79-44B3-BAF7-BC3828D32158}" srcId="{0F3B63E4-2C8A-4AD9-837B-E11F4DDBAB38}" destId="{60BBA2F3-3141-46D0-B442-90E2E3E49422}" srcOrd="3" destOrd="0" parTransId="{9EF1D256-ECB7-43EE-AC0D-2D0DEE1C2935}" sibTransId="{E28020EB-8ECB-4008-ADB6-8A6B739F4BFE}"/>
    <dgm:cxn modelId="{167C2DE9-50C5-4232-8C4C-BE24BBFC797F}" type="presOf" srcId="{01733379-8C4D-465D-931C-A6ADB9DB68C7}" destId="{784EF78A-42F9-485F-8E80-F016F6B0BB36}" srcOrd="0" destOrd="0" presId="urn:microsoft.com/office/officeart/2005/8/layout/default"/>
    <dgm:cxn modelId="{F0AE2FEE-7BBB-4D5D-A712-185AA6829D91}" srcId="{0F3B63E4-2C8A-4AD9-837B-E11F4DDBAB38}" destId="{01733379-8C4D-465D-931C-A6ADB9DB68C7}" srcOrd="7" destOrd="0" parTransId="{F17DA5F9-DD6E-4033-8794-96FF137120BD}" sibTransId="{D424DDB8-CDDD-4A42-BAD0-898678D3123D}"/>
    <dgm:cxn modelId="{81BB24CA-5D66-46A1-923A-7D229E651C93}" type="presParOf" srcId="{8BBB76A9-D21B-4734-BBE9-917D013F65D9}" destId="{55258BFF-1E97-44B8-9049-9A7240A0679F}" srcOrd="0" destOrd="0" presId="urn:microsoft.com/office/officeart/2005/8/layout/default"/>
    <dgm:cxn modelId="{39D7FDA4-11E8-41BA-8F13-AC1E8E5C609A}" type="presParOf" srcId="{8BBB76A9-D21B-4734-BBE9-917D013F65D9}" destId="{8A1F65E4-9144-4753-96D2-F76322CE3684}" srcOrd="1" destOrd="0" presId="urn:microsoft.com/office/officeart/2005/8/layout/default"/>
    <dgm:cxn modelId="{E8EC8B92-EB44-4E55-AD38-8C0750445EF4}" type="presParOf" srcId="{8BBB76A9-D21B-4734-BBE9-917D013F65D9}" destId="{8B381BD0-1194-4E81-A458-DCA46D179625}" srcOrd="2" destOrd="0" presId="urn:microsoft.com/office/officeart/2005/8/layout/default"/>
    <dgm:cxn modelId="{DE993C63-9920-4597-A16C-19217972823D}" type="presParOf" srcId="{8BBB76A9-D21B-4734-BBE9-917D013F65D9}" destId="{42B2942F-DF92-446C-8E28-C648763D8B4C}" srcOrd="3" destOrd="0" presId="urn:microsoft.com/office/officeart/2005/8/layout/default"/>
    <dgm:cxn modelId="{1AF56498-7CEB-49C0-A594-E1BF8FA3778A}" type="presParOf" srcId="{8BBB76A9-D21B-4734-BBE9-917D013F65D9}" destId="{C1AD468E-CC27-44C0-A5B3-CD9A9045D28E}" srcOrd="4" destOrd="0" presId="urn:microsoft.com/office/officeart/2005/8/layout/default"/>
    <dgm:cxn modelId="{73E42497-2C37-4329-BBDE-E44EDA27BAB4}" type="presParOf" srcId="{8BBB76A9-D21B-4734-BBE9-917D013F65D9}" destId="{16B148FA-96B8-4D34-8510-943ECA3CBC30}" srcOrd="5" destOrd="0" presId="urn:microsoft.com/office/officeart/2005/8/layout/default"/>
    <dgm:cxn modelId="{EBE93B9B-E9A7-42FB-A91B-B346FEF75605}" type="presParOf" srcId="{8BBB76A9-D21B-4734-BBE9-917D013F65D9}" destId="{EE1D1E66-EBC5-401F-BE29-B1F8559F8435}" srcOrd="6" destOrd="0" presId="urn:microsoft.com/office/officeart/2005/8/layout/default"/>
    <dgm:cxn modelId="{E7EE651A-2A9D-49C4-8DB7-C8761C258599}" type="presParOf" srcId="{8BBB76A9-D21B-4734-BBE9-917D013F65D9}" destId="{910D81F0-BCC0-4FD2-9FDC-9C6E5BEB9DB9}" srcOrd="7" destOrd="0" presId="urn:microsoft.com/office/officeart/2005/8/layout/default"/>
    <dgm:cxn modelId="{CD5FCE13-98F5-4309-BA08-46F8DF52345F}" type="presParOf" srcId="{8BBB76A9-D21B-4734-BBE9-917D013F65D9}" destId="{47664E34-ACE7-4A16-93A8-6F927FC6E222}" srcOrd="8" destOrd="0" presId="urn:microsoft.com/office/officeart/2005/8/layout/default"/>
    <dgm:cxn modelId="{61466F62-8618-4E9F-BC02-53E2CA9C9752}" type="presParOf" srcId="{8BBB76A9-D21B-4734-BBE9-917D013F65D9}" destId="{A2EF1E92-582D-4E13-A117-A2CA74C4B98C}" srcOrd="9" destOrd="0" presId="urn:microsoft.com/office/officeart/2005/8/layout/default"/>
    <dgm:cxn modelId="{42BEA0E0-3797-4BA4-B200-4DC04A77F478}" type="presParOf" srcId="{8BBB76A9-D21B-4734-BBE9-917D013F65D9}" destId="{8A779DD7-1917-49B5-8DD6-47AE6E2C6221}" srcOrd="10" destOrd="0" presId="urn:microsoft.com/office/officeart/2005/8/layout/default"/>
    <dgm:cxn modelId="{B078D436-60D6-427A-95FF-143B5D3D367B}" type="presParOf" srcId="{8BBB76A9-D21B-4734-BBE9-917D013F65D9}" destId="{F11D58E3-E860-4A83-8E29-0F3FDE6EC743}" srcOrd="11" destOrd="0" presId="urn:microsoft.com/office/officeart/2005/8/layout/default"/>
    <dgm:cxn modelId="{3A941AC6-78E3-4EA7-B4D9-089B3983D783}" type="presParOf" srcId="{8BBB76A9-D21B-4734-BBE9-917D013F65D9}" destId="{41746746-7FF0-46DB-8C37-7B5A22F66733}" srcOrd="12" destOrd="0" presId="urn:microsoft.com/office/officeart/2005/8/layout/default"/>
    <dgm:cxn modelId="{4F68B009-EDEE-4CF6-B9BE-8E9A1F0893D8}" type="presParOf" srcId="{8BBB76A9-D21B-4734-BBE9-917D013F65D9}" destId="{1477CCFE-2257-4915-AB98-C59B2EC1B93A}" srcOrd="13" destOrd="0" presId="urn:microsoft.com/office/officeart/2005/8/layout/default"/>
    <dgm:cxn modelId="{FAD51790-A70B-4E25-86E5-ED03525951CA}" type="presParOf" srcId="{8BBB76A9-D21B-4734-BBE9-917D013F65D9}" destId="{784EF78A-42F9-485F-8E80-F016F6B0BB3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42492-3E44-44F9-9B4D-443DB684E35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E6FDA31-3C7B-43A0-8FFB-AB3FE274BC3B}">
      <dgm:prSet phldrT="[Text]" custT="1"/>
      <dgm:spPr/>
      <dgm:t>
        <a:bodyPr/>
        <a:lstStyle/>
        <a:p>
          <a:r>
            <a:rPr lang="en-GB" sz="1400" b="1" kern="1200">
              <a:solidFill>
                <a:prstClr val="white"/>
              </a:solidFill>
              <a:latin typeface="Arial" panose="020B0604020202020204"/>
              <a:ea typeface="+mn-ea"/>
              <a:cs typeface="+mn-cs"/>
            </a:rPr>
            <a:t>Document review</a:t>
          </a:r>
        </a:p>
      </dgm:t>
    </dgm:pt>
    <dgm:pt modelId="{0608D7E2-1202-44A0-9410-7F5C0C64845B}" type="parTrans" cxnId="{430B5899-E077-4DE7-BFAB-B9A909EADF15}">
      <dgm:prSet/>
      <dgm:spPr/>
      <dgm:t>
        <a:bodyPr/>
        <a:lstStyle/>
        <a:p>
          <a:endParaRPr lang="en-GB"/>
        </a:p>
      </dgm:t>
    </dgm:pt>
    <dgm:pt modelId="{24FF1BC2-77F4-4817-A79A-7C5E2D0699A8}" type="sibTrans" cxnId="{430B5899-E077-4DE7-BFAB-B9A909EADF15}">
      <dgm:prSet/>
      <dgm:spPr/>
      <dgm:t>
        <a:bodyPr/>
        <a:lstStyle/>
        <a:p>
          <a:endParaRPr lang="en-GB"/>
        </a:p>
      </dgm:t>
    </dgm:pt>
    <dgm:pt modelId="{9DFAC703-16A0-49A4-BBE5-DD527D5A1516}">
      <dgm:prSet phldrT="[Text]"/>
      <dgm:spPr/>
      <dgm:t>
        <a:bodyPr/>
        <a:lstStyle/>
        <a:p>
          <a:pPr algn="l"/>
          <a:r>
            <a:rPr lang="en-GB" b="0" dirty="0"/>
            <a:t>We reviewed local and national policy on oral health improvement, in order to set the context in which the OHNA findings will be utilised</a:t>
          </a:r>
          <a:r>
            <a:rPr lang="en-GB" b="0" dirty="0">
              <a:latin typeface="Arial" panose="020B0604020202020204"/>
            </a:rPr>
            <a:t>.</a:t>
          </a:r>
          <a:endParaRPr lang="en-GB" dirty="0"/>
        </a:p>
      </dgm:t>
      <dgm:extLst>
        <a:ext uri="{E40237B7-FDA0-4F09-8148-C483321AD2D9}">
          <dgm14:cNvPr xmlns:dgm14="http://schemas.microsoft.com/office/drawing/2010/diagram" id="0" name="" descr="Methodology description.  "/>
        </a:ext>
      </dgm:extLst>
    </dgm:pt>
    <dgm:pt modelId="{3FF6F7FB-E777-4A24-9157-559869348ED8}" type="parTrans" cxnId="{6F294F51-A0C3-4DA8-9E3C-C1B577296BD5}">
      <dgm:prSet/>
      <dgm:spPr/>
      <dgm:t>
        <a:bodyPr/>
        <a:lstStyle/>
        <a:p>
          <a:endParaRPr lang="en-GB"/>
        </a:p>
      </dgm:t>
    </dgm:pt>
    <dgm:pt modelId="{89668623-E20C-4B52-9251-80593CE061A8}" type="sibTrans" cxnId="{6F294F51-A0C3-4DA8-9E3C-C1B577296BD5}">
      <dgm:prSet/>
      <dgm:spPr/>
      <dgm:t>
        <a:bodyPr/>
        <a:lstStyle/>
        <a:p>
          <a:endParaRPr lang="en-GB"/>
        </a:p>
      </dgm:t>
    </dgm:pt>
    <dgm:pt modelId="{13AEC6C0-92D4-4488-A614-281C358B0566}">
      <dgm:prSet phldrT="[Text]" custT="1"/>
      <dgm:spPr/>
      <dgm:t>
        <a:bodyPr/>
        <a:lstStyle/>
        <a:p>
          <a:pPr marL="0" lvl="0" indent="0" algn="ctr" defTabSz="622300">
            <a:lnSpc>
              <a:spcPct val="90000"/>
            </a:lnSpc>
            <a:spcBef>
              <a:spcPct val="0"/>
            </a:spcBef>
            <a:spcAft>
              <a:spcPct val="35000"/>
            </a:spcAft>
            <a:buNone/>
          </a:pPr>
          <a:r>
            <a:rPr lang="en-GB" sz="1400" b="1" kern="1200">
              <a:solidFill>
                <a:prstClr val="white"/>
              </a:solidFill>
              <a:latin typeface="Arial" panose="020B0604020202020204"/>
              <a:ea typeface="+mn-ea"/>
              <a:cs typeface="+mn-cs"/>
            </a:rPr>
            <a:t>Quantitative survey</a:t>
          </a:r>
        </a:p>
      </dgm:t>
    </dgm:pt>
    <dgm:pt modelId="{A1899739-C2ED-4912-97C7-8BD04DF87FE7}" type="parTrans" cxnId="{1C4F7365-75E9-401F-8F90-65E9146A1050}">
      <dgm:prSet/>
      <dgm:spPr/>
      <dgm:t>
        <a:bodyPr/>
        <a:lstStyle/>
        <a:p>
          <a:endParaRPr lang="en-GB"/>
        </a:p>
      </dgm:t>
    </dgm:pt>
    <dgm:pt modelId="{BC0F0621-C343-435C-9F64-FE26085BAC9D}" type="sibTrans" cxnId="{1C4F7365-75E9-401F-8F90-65E9146A1050}">
      <dgm:prSet/>
      <dgm:spPr/>
      <dgm:t>
        <a:bodyPr/>
        <a:lstStyle/>
        <a:p>
          <a:endParaRPr lang="en-GB"/>
        </a:p>
      </dgm:t>
    </dgm:pt>
    <dgm:pt modelId="{BA704330-00F1-4FFD-8CAB-F7746DA2CF03}">
      <dgm:prSet phldrT="[Text]" custT="1"/>
      <dgm:spPr/>
      <dgm:t>
        <a:bodyPr/>
        <a:lstStyle/>
        <a:p>
          <a:r>
            <a:rPr lang="en-GB" sz="1400" b="1" kern="1200">
              <a:solidFill>
                <a:prstClr val="white"/>
              </a:solidFill>
              <a:latin typeface="Arial" panose="020B0604020202020204"/>
              <a:ea typeface="+mn-ea"/>
              <a:cs typeface="+mn-cs"/>
            </a:rPr>
            <a:t>Qualitative interviews</a:t>
          </a:r>
          <a:r>
            <a:rPr lang="en-GB" sz="1900" kern="1200"/>
            <a:t> </a:t>
          </a:r>
        </a:p>
      </dgm:t>
    </dgm:pt>
    <dgm:pt modelId="{45D1D121-9F08-4144-9626-7FC616FB39EA}" type="parTrans" cxnId="{586BE664-7362-4F19-82B6-76744DBD2645}">
      <dgm:prSet/>
      <dgm:spPr/>
      <dgm:t>
        <a:bodyPr/>
        <a:lstStyle/>
        <a:p>
          <a:endParaRPr lang="en-GB"/>
        </a:p>
      </dgm:t>
    </dgm:pt>
    <dgm:pt modelId="{BB9CC709-B51B-4A5F-BC43-1F56AA15E355}" type="sibTrans" cxnId="{586BE664-7362-4F19-82B6-76744DBD2645}">
      <dgm:prSet/>
      <dgm:spPr/>
      <dgm:t>
        <a:bodyPr/>
        <a:lstStyle/>
        <a:p>
          <a:endParaRPr lang="en-GB"/>
        </a:p>
      </dgm:t>
    </dgm:pt>
    <dgm:pt modelId="{E72BC0C8-B197-4D17-B7BF-007485AE54FE}">
      <dgm:prSet phldrT="[Text]"/>
      <dgm:spPr/>
      <dgm:t>
        <a:bodyPr/>
        <a:lstStyle/>
        <a:p>
          <a:r>
            <a:rPr lang="en-GB" b="0"/>
            <a:t>We conducted in depth interviews with </a:t>
          </a:r>
          <a:r>
            <a:rPr lang="en-GB" b="1"/>
            <a:t>10</a:t>
          </a:r>
          <a:r>
            <a:rPr lang="en-GB" b="0"/>
            <a:t> residents;</a:t>
          </a:r>
          <a:r>
            <a:rPr lang="en-GB" b="1"/>
            <a:t> 6</a:t>
          </a:r>
          <a:r>
            <a:rPr lang="en-GB" b="0"/>
            <a:t> females; </a:t>
          </a:r>
          <a:r>
            <a:rPr lang="en-GB" b="1"/>
            <a:t>4</a:t>
          </a:r>
          <a:r>
            <a:rPr lang="en-GB" b="0"/>
            <a:t> males;</a:t>
          </a:r>
          <a:r>
            <a:rPr lang="en-GB" b="0">
              <a:latin typeface="Arial" panose="020B0604020202020204"/>
            </a:rPr>
            <a:t> </a:t>
          </a:r>
          <a:r>
            <a:rPr lang="en-GB" b="1"/>
            <a:t> 2</a:t>
          </a:r>
          <a:r>
            <a:rPr lang="en-GB" b="0"/>
            <a:t> aged 25-34; </a:t>
          </a:r>
          <a:r>
            <a:rPr lang="en-GB" b="1"/>
            <a:t>2</a:t>
          </a:r>
          <a:r>
            <a:rPr lang="en-GB" b="0"/>
            <a:t> aged 35-42; </a:t>
          </a:r>
          <a:r>
            <a:rPr lang="en-GB" b="1"/>
            <a:t>2 </a:t>
          </a:r>
          <a:r>
            <a:rPr lang="en-GB" b="0"/>
            <a:t>aged 45-54; </a:t>
          </a:r>
          <a:r>
            <a:rPr lang="en-GB" b="1"/>
            <a:t>3</a:t>
          </a:r>
          <a:r>
            <a:rPr lang="en-GB" b="0"/>
            <a:t> aged 55-64; </a:t>
          </a:r>
          <a:r>
            <a:rPr lang="en-GB" b="1"/>
            <a:t>1 </a:t>
          </a:r>
          <a:r>
            <a:rPr lang="en-GB" b="0"/>
            <a:t>aged </a:t>
          </a:r>
          <a:r>
            <a:rPr lang="en-GB" b="0">
              <a:latin typeface="Arial" panose="020B0604020202020204"/>
            </a:rPr>
            <a:t>65+; </a:t>
          </a:r>
          <a:endParaRPr lang="en-GB"/>
        </a:p>
      </dgm:t>
    </dgm:pt>
    <dgm:pt modelId="{DF87E99C-9F1C-4E57-B583-8B60BA612FD1}" type="parTrans" cxnId="{2C518E01-79F1-46BD-9AAC-42870F47EF70}">
      <dgm:prSet/>
      <dgm:spPr/>
      <dgm:t>
        <a:bodyPr/>
        <a:lstStyle/>
        <a:p>
          <a:endParaRPr lang="en-GB"/>
        </a:p>
      </dgm:t>
    </dgm:pt>
    <dgm:pt modelId="{30F6C7D0-0229-43D7-9CB6-7EB33827BF7E}" type="sibTrans" cxnId="{2C518E01-79F1-46BD-9AAC-42870F47EF70}">
      <dgm:prSet/>
      <dgm:spPr/>
      <dgm:t>
        <a:bodyPr/>
        <a:lstStyle/>
        <a:p>
          <a:endParaRPr lang="en-GB"/>
        </a:p>
      </dgm:t>
    </dgm:pt>
    <dgm:pt modelId="{5BBA664B-CD95-436C-BFDF-AA813ADB8470}">
      <dgm:prSet phldrT="[Text]"/>
      <dgm:spPr/>
      <dgm:t>
        <a:bodyPr/>
        <a:lstStyle/>
        <a:p>
          <a:pPr algn="l"/>
          <a:endParaRPr lang="en-GB"/>
        </a:p>
      </dgm:t>
    </dgm:pt>
    <dgm:pt modelId="{080EC09F-C3B4-421F-82EC-A415121E8B57}" type="parTrans" cxnId="{B5B4848D-FB1E-4087-B5EB-8B333EC4EBC9}">
      <dgm:prSet/>
      <dgm:spPr/>
      <dgm:t>
        <a:bodyPr/>
        <a:lstStyle/>
        <a:p>
          <a:endParaRPr lang="en-GB"/>
        </a:p>
      </dgm:t>
    </dgm:pt>
    <dgm:pt modelId="{952AF111-4281-493F-B216-769F6A251D63}" type="sibTrans" cxnId="{B5B4848D-FB1E-4087-B5EB-8B333EC4EBC9}">
      <dgm:prSet/>
      <dgm:spPr/>
      <dgm:t>
        <a:bodyPr/>
        <a:lstStyle/>
        <a:p>
          <a:endParaRPr lang="en-GB"/>
        </a:p>
      </dgm:t>
    </dgm:pt>
    <dgm:pt modelId="{6F733545-A6C5-46BC-8E62-91EC4A3B742D}">
      <dgm:prSet phldrT="[Text]"/>
      <dgm:spPr/>
      <dgm:t>
        <a:bodyPr/>
        <a:lstStyle/>
        <a:p>
          <a:pPr>
            <a:buNone/>
          </a:pPr>
          <a:r>
            <a:rPr lang="en-GB" b="1">
              <a:solidFill>
                <a:prstClr val="white"/>
              </a:solidFill>
              <a:latin typeface="Arial" panose="020B0604020202020204"/>
              <a:ea typeface="+mn-ea"/>
              <a:cs typeface="+mn-cs"/>
            </a:rPr>
            <a:t>Secondary data analysis </a:t>
          </a:r>
          <a:endParaRPr lang="en-GB"/>
        </a:p>
      </dgm:t>
    </dgm:pt>
    <dgm:pt modelId="{E03B1FC3-AAB9-4A6B-AD38-FC17959BE935}" type="parTrans" cxnId="{F3A5AF61-9141-4640-B3D8-0C458D4CF6D6}">
      <dgm:prSet/>
      <dgm:spPr/>
      <dgm:t>
        <a:bodyPr/>
        <a:lstStyle/>
        <a:p>
          <a:endParaRPr lang="en-GB"/>
        </a:p>
      </dgm:t>
    </dgm:pt>
    <dgm:pt modelId="{07952F0D-EBAA-4FFE-86EF-897CE1C6C5CA}" type="sibTrans" cxnId="{F3A5AF61-9141-4640-B3D8-0C458D4CF6D6}">
      <dgm:prSet/>
      <dgm:spPr/>
      <dgm:t>
        <a:bodyPr/>
        <a:lstStyle/>
        <a:p>
          <a:endParaRPr lang="en-GB"/>
        </a:p>
      </dgm:t>
    </dgm:pt>
    <dgm:pt modelId="{D8DF6E9A-4624-4518-9AC7-0EEF26BF555D}">
      <dgm:prSet/>
      <dgm:spPr/>
      <dgm:t>
        <a:bodyPr/>
        <a:lstStyle/>
        <a:p>
          <a:r>
            <a:rPr lang="en-GB" b="0" dirty="0"/>
            <a:t>We analysed epidemiological data from </a:t>
          </a:r>
          <a:r>
            <a:rPr lang="en-GB" b="0" dirty="0">
              <a:latin typeface="Arial" panose="020B0604020202020204"/>
            </a:rPr>
            <a:t>Office for Health Improvement &amp; Disparities  (OHID) </a:t>
          </a:r>
          <a:r>
            <a:rPr lang="en-GB" b="0" dirty="0"/>
            <a:t>Fingertips, NHS Digital, </a:t>
          </a:r>
          <a:r>
            <a:rPr lang="en-GB" b="0" dirty="0">
              <a:latin typeface="Arial" panose="020B0604020202020204"/>
            </a:rPr>
            <a:t>NHS Business Service Authority (BSA), Office for National Statistics</a:t>
          </a:r>
          <a:r>
            <a:rPr lang="en-GB" b="0" dirty="0"/>
            <a:t> </a:t>
          </a:r>
          <a:r>
            <a:rPr lang="en-GB" b="0" dirty="0">
              <a:latin typeface="Arial" panose="020B0604020202020204"/>
            </a:rPr>
            <a:t>(</a:t>
          </a:r>
          <a:r>
            <a:rPr lang="en-GB" b="0" dirty="0"/>
            <a:t>ONS</a:t>
          </a:r>
          <a:r>
            <a:rPr lang="en-GB" b="0" dirty="0">
              <a:latin typeface="Arial" panose="020B0604020202020204"/>
            </a:rPr>
            <a:t>);</a:t>
          </a:r>
          <a:endParaRPr lang="en-GB" dirty="0"/>
        </a:p>
      </dgm:t>
    </dgm:pt>
    <dgm:pt modelId="{FEA08EAE-8FEA-4C42-911D-8453BB93860A}" type="parTrans" cxnId="{6B249299-D6A4-49A0-AD2C-4996084FB3DD}">
      <dgm:prSet/>
      <dgm:spPr/>
      <dgm:t>
        <a:bodyPr/>
        <a:lstStyle/>
        <a:p>
          <a:endParaRPr lang="en-GB"/>
        </a:p>
      </dgm:t>
    </dgm:pt>
    <dgm:pt modelId="{60D8F17E-CE6D-4BF3-AFE6-FEA2BDB69F9A}" type="sibTrans" cxnId="{6B249299-D6A4-49A0-AD2C-4996084FB3DD}">
      <dgm:prSet/>
      <dgm:spPr/>
      <dgm:t>
        <a:bodyPr/>
        <a:lstStyle/>
        <a:p>
          <a:endParaRPr lang="en-GB"/>
        </a:p>
      </dgm:t>
    </dgm:pt>
    <dgm:pt modelId="{D582315E-F144-4594-AA1C-49C68AE6561A}">
      <dgm:prSet/>
      <dgm:spPr/>
      <dgm:t>
        <a:bodyPr/>
        <a:lstStyle/>
        <a:p>
          <a:r>
            <a:rPr lang="en-GB" b="0"/>
            <a:t>Descriptive analysis was applied to the epidemiological data</a:t>
          </a:r>
          <a:r>
            <a:rPr lang="en-GB" b="0">
              <a:latin typeface="Arial" panose="020B0604020202020204"/>
            </a:rPr>
            <a:t>.</a:t>
          </a:r>
          <a:endParaRPr lang="en-GB"/>
        </a:p>
      </dgm:t>
    </dgm:pt>
    <dgm:pt modelId="{941A9FA1-D4A2-4F8C-A957-36E9ED516813}" type="parTrans" cxnId="{B47626AC-3190-4683-AA78-15F62A161F6C}">
      <dgm:prSet/>
      <dgm:spPr/>
      <dgm:t>
        <a:bodyPr/>
        <a:lstStyle/>
        <a:p>
          <a:endParaRPr lang="en-GB"/>
        </a:p>
      </dgm:t>
    </dgm:pt>
    <dgm:pt modelId="{BC979DEC-D2E0-44D7-B006-31C116ADCA0F}" type="sibTrans" cxnId="{B47626AC-3190-4683-AA78-15F62A161F6C}">
      <dgm:prSet/>
      <dgm:spPr/>
      <dgm:t>
        <a:bodyPr/>
        <a:lstStyle/>
        <a:p>
          <a:endParaRPr lang="en-GB"/>
        </a:p>
      </dgm:t>
    </dgm:pt>
    <dgm:pt modelId="{9955F534-9555-4173-8959-35F63FB4AF07}">
      <dgm:prSet phldrT="[Text]"/>
      <dgm:spPr/>
      <dgm:t>
        <a:bodyPr/>
        <a:lstStyle/>
        <a:p>
          <a:pPr algn="l"/>
          <a:r>
            <a:rPr lang="en-GB" b="0"/>
            <a:t>Survey of </a:t>
          </a:r>
          <a:r>
            <a:rPr lang="en-GB" b="1"/>
            <a:t>1201</a:t>
          </a:r>
          <a:r>
            <a:rPr lang="en-GB" b="0"/>
            <a:t> Essex residents. </a:t>
          </a:r>
          <a:endParaRPr lang="en-GB"/>
        </a:p>
      </dgm:t>
    </dgm:pt>
    <dgm:pt modelId="{7C1A49DB-9CD6-412F-93F8-4A0D8CB781F4}" type="sibTrans" cxnId="{5C1D5AF9-EAAD-4773-8034-3561C9029EBD}">
      <dgm:prSet/>
      <dgm:spPr/>
      <dgm:t>
        <a:bodyPr/>
        <a:lstStyle/>
        <a:p>
          <a:endParaRPr lang="en-GB"/>
        </a:p>
      </dgm:t>
    </dgm:pt>
    <dgm:pt modelId="{45852DBC-F06A-407D-B38C-6C60D49A9E90}" type="parTrans" cxnId="{5C1D5AF9-EAAD-4773-8034-3561C9029EBD}">
      <dgm:prSet/>
      <dgm:spPr/>
      <dgm:t>
        <a:bodyPr/>
        <a:lstStyle/>
        <a:p>
          <a:endParaRPr lang="en-GB"/>
        </a:p>
      </dgm:t>
    </dgm:pt>
    <dgm:pt modelId="{93B57F07-676E-4B07-9D5B-CAA744C34B12}">
      <dgm:prSet/>
      <dgm:spPr/>
      <dgm:t>
        <a:bodyPr/>
        <a:lstStyle/>
        <a:p>
          <a:r>
            <a:rPr lang="en-GB" b="0"/>
            <a:t>Qualitative analysis of </a:t>
          </a:r>
          <a:r>
            <a:rPr lang="en-GB" b="1"/>
            <a:t>897</a:t>
          </a:r>
          <a:r>
            <a:rPr lang="en-GB" b="0"/>
            <a:t> qualitative responses from the survey;</a:t>
          </a:r>
        </a:p>
      </dgm:t>
    </dgm:pt>
    <dgm:pt modelId="{8BE9C9A7-753D-47BA-BF75-EF367AADF81E}" type="parTrans" cxnId="{7AF81F25-BBCB-4269-9AA2-4E928C1E1772}">
      <dgm:prSet/>
      <dgm:spPr/>
      <dgm:t>
        <a:bodyPr/>
        <a:lstStyle/>
        <a:p>
          <a:endParaRPr lang="en-GB"/>
        </a:p>
      </dgm:t>
    </dgm:pt>
    <dgm:pt modelId="{FDE45778-62E5-4BFA-8CAE-718A54CB6C4C}" type="sibTrans" cxnId="{7AF81F25-BBCB-4269-9AA2-4E928C1E1772}">
      <dgm:prSet/>
      <dgm:spPr/>
      <dgm:t>
        <a:bodyPr/>
        <a:lstStyle/>
        <a:p>
          <a:endParaRPr lang="en-GB"/>
        </a:p>
      </dgm:t>
    </dgm:pt>
    <dgm:pt modelId="{65EA06E3-4DD4-4164-A169-028A7707B053}">
      <dgm:prSet/>
      <dgm:spPr/>
      <dgm:t>
        <a:bodyPr/>
        <a:lstStyle/>
        <a:p>
          <a:r>
            <a:rPr lang="en-GB" b="0"/>
            <a:t>All qualitative data were analysed using thematic analysis.</a:t>
          </a:r>
        </a:p>
      </dgm:t>
    </dgm:pt>
    <dgm:pt modelId="{704E4879-48CF-4A7C-A4A2-EAC04045A771}" type="parTrans" cxnId="{584E8926-FD75-4899-B504-2E6FDD76BB46}">
      <dgm:prSet/>
      <dgm:spPr/>
      <dgm:t>
        <a:bodyPr/>
        <a:lstStyle/>
        <a:p>
          <a:endParaRPr lang="en-GB"/>
        </a:p>
      </dgm:t>
    </dgm:pt>
    <dgm:pt modelId="{653925AD-EFFB-4C6A-9889-13272A50037A}" type="sibTrans" cxnId="{584E8926-FD75-4899-B504-2E6FDD76BB46}">
      <dgm:prSet/>
      <dgm:spPr/>
      <dgm:t>
        <a:bodyPr/>
        <a:lstStyle/>
        <a:p>
          <a:endParaRPr lang="en-GB"/>
        </a:p>
      </dgm:t>
    </dgm:pt>
    <dgm:pt modelId="{53FB54AF-4F15-4FCC-A556-45D16BA4E408}">
      <dgm:prSet/>
      <dgm:spPr/>
      <dgm:t>
        <a:bodyPr/>
        <a:lstStyle/>
        <a:p>
          <a:pPr algn="l"/>
          <a:r>
            <a:rPr lang="en-GB" b="0"/>
            <a:t>57% of the sample were females, and 42% were males. </a:t>
          </a:r>
          <a:endParaRPr lang="en-GB"/>
        </a:p>
      </dgm:t>
    </dgm:pt>
    <dgm:pt modelId="{DFFE25F2-B14A-4116-89DE-A35F17D527E7}" type="parTrans" cxnId="{0F46950D-FCAA-4AD2-8072-F6FC7350FCBB}">
      <dgm:prSet/>
      <dgm:spPr/>
      <dgm:t>
        <a:bodyPr/>
        <a:lstStyle/>
        <a:p>
          <a:endParaRPr lang="en-GB"/>
        </a:p>
      </dgm:t>
    </dgm:pt>
    <dgm:pt modelId="{1124926D-CC72-4D0C-94AB-821840D2C4F5}" type="sibTrans" cxnId="{0F46950D-FCAA-4AD2-8072-F6FC7350FCBB}">
      <dgm:prSet/>
      <dgm:spPr/>
      <dgm:t>
        <a:bodyPr/>
        <a:lstStyle/>
        <a:p>
          <a:endParaRPr lang="en-GB"/>
        </a:p>
      </dgm:t>
    </dgm:pt>
    <dgm:pt modelId="{74320785-F144-4F2E-8977-4C2632D0B753}">
      <dgm:prSet/>
      <dgm:spPr/>
      <dgm:t>
        <a:bodyPr/>
        <a:lstStyle/>
        <a:p>
          <a:pPr algn="l"/>
          <a:r>
            <a:rPr lang="en-GB" b="0" dirty="0"/>
            <a:t>43% were aged over 65, 29% -between 55-64,  16% - under 45-54, and 13% under 44 years.</a:t>
          </a:r>
          <a:endParaRPr lang="en-GB" dirty="0"/>
        </a:p>
      </dgm:t>
    </dgm:pt>
    <dgm:pt modelId="{05221E3E-CD40-42D5-AE9E-171C985FF24E}" type="parTrans" cxnId="{F0A5C6AC-AC16-42BF-82EC-A07066368EA4}">
      <dgm:prSet/>
      <dgm:spPr/>
      <dgm:t>
        <a:bodyPr/>
        <a:lstStyle/>
        <a:p>
          <a:endParaRPr lang="en-GB"/>
        </a:p>
      </dgm:t>
    </dgm:pt>
    <dgm:pt modelId="{00834A5D-9A5E-45E9-A18E-C7BC1307CD81}" type="sibTrans" cxnId="{F0A5C6AC-AC16-42BF-82EC-A07066368EA4}">
      <dgm:prSet/>
      <dgm:spPr/>
      <dgm:t>
        <a:bodyPr/>
        <a:lstStyle/>
        <a:p>
          <a:endParaRPr lang="en-GB"/>
        </a:p>
      </dgm:t>
    </dgm:pt>
    <dgm:pt modelId="{A288D5D5-5FD8-4412-B19C-C1030839EBE3}">
      <dgm:prSet/>
      <dgm:spPr/>
      <dgm:t>
        <a:bodyPr/>
        <a:lstStyle/>
        <a:p>
          <a:pPr algn="l"/>
          <a:r>
            <a:rPr lang="en-GB" b="0" dirty="0"/>
            <a:t>We had respondents from all lower tier local authorities, however highest number of respondents were from Braintree (21%) and Chelmsford (14%).</a:t>
          </a:r>
          <a:endParaRPr lang="en-GB" dirty="0"/>
        </a:p>
      </dgm:t>
    </dgm:pt>
    <dgm:pt modelId="{79EE8B70-0331-4070-8523-D2C12DB0ADEE}" type="parTrans" cxnId="{7671F2B1-F6AD-4A4D-8B2A-C597CAAE9C5E}">
      <dgm:prSet/>
      <dgm:spPr/>
      <dgm:t>
        <a:bodyPr/>
        <a:lstStyle/>
        <a:p>
          <a:endParaRPr lang="en-GB"/>
        </a:p>
      </dgm:t>
    </dgm:pt>
    <dgm:pt modelId="{E611E4EB-1694-4148-A565-F502264D03D9}" type="sibTrans" cxnId="{7671F2B1-F6AD-4A4D-8B2A-C597CAAE9C5E}">
      <dgm:prSet/>
      <dgm:spPr/>
      <dgm:t>
        <a:bodyPr/>
        <a:lstStyle/>
        <a:p>
          <a:endParaRPr lang="en-GB"/>
        </a:p>
      </dgm:t>
    </dgm:pt>
    <dgm:pt modelId="{0BB7786E-E40D-4DFE-85E0-F50F03E02675}" type="pres">
      <dgm:prSet presAssocID="{BBA42492-3E44-44F9-9B4D-443DB684E35E}" presName="Name0" presStyleCnt="0">
        <dgm:presLayoutVars>
          <dgm:dir/>
          <dgm:animLvl val="lvl"/>
          <dgm:resizeHandles val="exact"/>
        </dgm:presLayoutVars>
      </dgm:prSet>
      <dgm:spPr/>
    </dgm:pt>
    <dgm:pt modelId="{86D9691B-ABA5-4AD3-8D65-712C515FCA84}" type="pres">
      <dgm:prSet presAssocID="{1E6FDA31-3C7B-43A0-8FFB-AB3FE274BC3B}" presName="composite" presStyleCnt="0"/>
      <dgm:spPr/>
    </dgm:pt>
    <dgm:pt modelId="{CB764A70-1D47-41E6-B5A4-5A3FAC8F6D0C}" type="pres">
      <dgm:prSet presAssocID="{1E6FDA31-3C7B-43A0-8FFB-AB3FE274BC3B}" presName="parTx" presStyleLbl="alignNode1" presStyleIdx="0" presStyleCnt="4" custScaleY="100000" custLinFactNeighborX="-114" custLinFactNeighborY="-29767">
        <dgm:presLayoutVars>
          <dgm:chMax val="0"/>
          <dgm:chPref val="0"/>
          <dgm:bulletEnabled val="1"/>
        </dgm:presLayoutVars>
      </dgm:prSet>
      <dgm:spPr/>
    </dgm:pt>
    <dgm:pt modelId="{96DED966-CD4A-4178-87B4-0E900FADD9C7}" type="pres">
      <dgm:prSet presAssocID="{1E6FDA31-3C7B-43A0-8FFB-AB3FE274BC3B}" presName="desTx" presStyleLbl="alignAccFollowNode1" presStyleIdx="0" presStyleCnt="4">
        <dgm:presLayoutVars>
          <dgm:bulletEnabled val="1"/>
        </dgm:presLayoutVars>
      </dgm:prSet>
      <dgm:spPr/>
    </dgm:pt>
    <dgm:pt modelId="{3103B191-41DB-407B-9BF2-AE1CB3F763E8}" type="pres">
      <dgm:prSet presAssocID="{24FF1BC2-77F4-4817-A79A-7C5E2D0699A8}" presName="space" presStyleCnt="0"/>
      <dgm:spPr/>
    </dgm:pt>
    <dgm:pt modelId="{18D36C52-2A8A-4E07-A5A4-B4CDA52CFDA6}" type="pres">
      <dgm:prSet presAssocID="{6F733545-A6C5-46BC-8E62-91EC4A3B742D}" presName="composite" presStyleCnt="0"/>
      <dgm:spPr/>
    </dgm:pt>
    <dgm:pt modelId="{9F448792-DBC3-45D3-98D1-69FE95379D6D}" type="pres">
      <dgm:prSet presAssocID="{6F733545-A6C5-46BC-8E62-91EC4A3B742D}" presName="parTx" presStyleLbl="alignNode1" presStyleIdx="1" presStyleCnt="4" custScaleY="100000" custLinFactNeighborX="-114" custLinFactNeighborY="-29767">
        <dgm:presLayoutVars>
          <dgm:chMax val="0"/>
          <dgm:chPref val="0"/>
          <dgm:bulletEnabled val="1"/>
        </dgm:presLayoutVars>
      </dgm:prSet>
      <dgm:spPr/>
    </dgm:pt>
    <dgm:pt modelId="{78B630ED-93AA-4E60-938D-E18D98706761}" type="pres">
      <dgm:prSet presAssocID="{6F733545-A6C5-46BC-8E62-91EC4A3B742D}" presName="desTx" presStyleLbl="alignAccFollowNode1" presStyleIdx="1" presStyleCnt="4">
        <dgm:presLayoutVars>
          <dgm:bulletEnabled val="1"/>
        </dgm:presLayoutVars>
      </dgm:prSet>
      <dgm:spPr/>
    </dgm:pt>
    <dgm:pt modelId="{9E87609E-ABCB-436F-AA67-111F5AE9315F}" type="pres">
      <dgm:prSet presAssocID="{07952F0D-EBAA-4FFE-86EF-897CE1C6C5CA}" presName="space" presStyleCnt="0"/>
      <dgm:spPr/>
    </dgm:pt>
    <dgm:pt modelId="{F23F7E72-75DF-4341-8253-2E3696845186}" type="pres">
      <dgm:prSet presAssocID="{13AEC6C0-92D4-4488-A614-281C358B0566}" presName="composite" presStyleCnt="0"/>
      <dgm:spPr/>
    </dgm:pt>
    <dgm:pt modelId="{9E57DBDA-E80B-4BFE-924D-AD3D89AA2AE8}" type="pres">
      <dgm:prSet presAssocID="{13AEC6C0-92D4-4488-A614-281C358B0566}" presName="parTx" presStyleLbl="alignNode1" presStyleIdx="2" presStyleCnt="4" custLinFactNeighborX="-469" custLinFactNeighborY="-29500">
        <dgm:presLayoutVars>
          <dgm:chMax val="0"/>
          <dgm:chPref val="0"/>
          <dgm:bulletEnabled val="1"/>
        </dgm:presLayoutVars>
      </dgm:prSet>
      <dgm:spPr/>
    </dgm:pt>
    <dgm:pt modelId="{54833C8B-2BEA-4CC9-8416-BD047DD9492C}" type="pres">
      <dgm:prSet presAssocID="{13AEC6C0-92D4-4488-A614-281C358B0566}" presName="desTx" presStyleLbl="alignAccFollowNode1" presStyleIdx="2" presStyleCnt="4">
        <dgm:presLayoutVars>
          <dgm:bulletEnabled val="1"/>
        </dgm:presLayoutVars>
      </dgm:prSet>
      <dgm:spPr/>
    </dgm:pt>
    <dgm:pt modelId="{5D91125F-CA01-402D-B3C7-9787D4B1CE83}" type="pres">
      <dgm:prSet presAssocID="{BC0F0621-C343-435C-9F64-FE26085BAC9D}" presName="space" presStyleCnt="0"/>
      <dgm:spPr/>
    </dgm:pt>
    <dgm:pt modelId="{D4F98D2C-69D9-44C9-BBCC-DFCC4DFFDFF6}" type="pres">
      <dgm:prSet presAssocID="{BA704330-00F1-4FFD-8CAB-F7746DA2CF03}" presName="composite" presStyleCnt="0"/>
      <dgm:spPr/>
    </dgm:pt>
    <dgm:pt modelId="{294573B4-BFA5-4FB2-8AB6-6EB2ADECF81D}" type="pres">
      <dgm:prSet presAssocID="{BA704330-00F1-4FFD-8CAB-F7746DA2CF03}" presName="parTx" presStyleLbl="alignNode1" presStyleIdx="3" presStyleCnt="4" custLinFactNeighborX="-1894" custLinFactNeighborY="-24370">
        <dgm:presLayoutVars>
          <dgm:chMax val="0"/>
          <dgm:chPref val="0"/>
          <dgm:bulletEnabled val="1"/>
        </dgm:presLayoutVars>
      </dgm:prSet>
      <dgm:spPr/>
    </dgm:pt>
    <dgm:pt modelId="{E8E7F8C6-FD70-4BDF-A2CB-BC273D8DAC1B}" type="pres">
      <dgm:prSet presAssocID="{BA704330-00F1-4FFD-8CAB-F7746DA2CF03}" presName="desTx" presStyleLbl="alignAccFollowNode1" presStyleIdx="3" presStyleCnt="4" custLinFactNeighborX="-2069" custLinFactNeighborY="0">
        <dgm:presLayoutVars>
          <dgm:bulletEnabled val="1"/>
        </dgm:presLayoutVars>
      </dgm:prSet>
      <dgm:spPr/>
    </dgm:pt>
  </dgm:ptLst>
  <dgm:cxnLst>
    <dgm:cxn modelId="{2C518E01-79F1-46BD-9AAC-42870F47EF70}" srcId="{BA704330-00F1-4FFD-8CAB-F7746DA2CF03}" destId="{E72BC0C8-B197-4D17-B7BF-007485AE54FE}" srcOrd="0" destOrd="0" parTransId="{DF87E99C-9F1C-4E57-B583-8B60BA612FD1}" sibTransId="{30F6C7D0-0229-43D7-9CB6-7EB33827BF7E}"/>
    <dgm:cxn modelId="{65867D09-E9FE-4EB9-8A8C-82816188AE2B}" type="presOf" srcId="{D8DF6E9A-4624-4518-9AC7-0EEF26BF555D}" destId="{78B630ED-93AA-4E60-938D-E18D98706761}" srcOrd="0" destOrd="0" presId="urn:microsoft.com/office/officeart/2005/8/layout/hList1"/>
    <dgm:cxn modelId="{0F46950D-FCAA-4AD2-8072-F6FC7350FCBB}" srcId="{13AEC6C0-92D4-4488-A614-281C358B0566}" destId="{53FB54AF-4F15-4FCC-A556-45D16BA4E408}" srcOrd="1" destOrd="0" parTransId="{DFFE25F2-B14A-4116-89DE-A35F17D527E7}" sibTransId="{1124926D-CC72-4D0C-94AB-821840D2C4F5}"/>
    <dgm:cxn modelId="{7AF81F25-BBCB-4269-9AA2-4E928C1E1772}" srcId="{BA704330-00F1-4FFD-8CAB-F7746DA2CF03}" destId="{93B57F07-676E-4B07-9D5B-CAA744C34B12}" srcOrd="1" destOrd="0" parTransId="{8BE9C9A7-753D-47BA-BF75-EF367AADF81E}" sibTransId="{FDE45778-62E5-4BFA-8CAE-718A54CB6C4C}"/>
    <dgm:cxn modelId="{584E8926-FD75-4899-B504-2E6FDD76BB46}" srcId="{BA704330-00F1-4FFD-8CAB-F7746DA2CF03}" destId="{65EA06E3-4DD4-4164-A169-028A7707B053}" srcOrd="2" destOrd="0" parTransId="{704E4879-48CF-4A7C-A4A2-EAC04045A771}" sibTransId="{653925AD-EFFB-4C6A-9889-13272A50037A}"/>
    <dgm:cxn modelId="{8114F238-2173-4680-A281-A6C2E551DF0A}" type="presOf" srcId="{5BBA664B-CD95-436C-BFDF-AA813ADB8470}" destId="{96DED966-CD4A-4178-87B4-0E900FADD9C7}" srcOrd="0" destOrd="1" presId="urn:microsoft.com/office/officeart/2005/8/layout/hList1"/>
    <dgm:cxn modelId="{F3A5AF61-9141-4640-B3D8-0C458D4CF6D6}" srcId="{BBA42492-3E44-44F9-9B4D-443DB684E35E}" destId="{6F733545-A6C5-46BC-8E62-91EC4A3B742D}" srcOrd="1" destOrd="0" parTransId="{E03B1FC3-AAB9-4A6B-AD38-FC17959BE935}" sibTransId="{07952F0D-EBAA-4FFE-86EF-897CE1C6C5CA}"/>
    <dgm:cxn modelId="{586BE664-7362-4F19-82B6-76744DBD2645}" srcId="{BBA42492-3E44-44F9-9B4D-443DB684E35E}" destId="{BA704330-00F1-4FFD-8CAB-F7746DA2CF03}" srcOrd="3" destOrd="0" parTransId="{45D1D121-9F08-4144-9626-7FC616FB39EA}" sibTransId="{BB9CC709-B51B-4A5F-BC43-1F56AA15E355}"/>
    <dgm:cxn modelId="{1C4F7365-75E9-401F-8F90-65E9146A1050}" srcId="{BBA42492-3E44-44F9-9B4D-443DB684E35E}" destId="{13AEC6C0-92D4-4488-A614-281C358B0566}" srcOrd="2" destOrd="0" parTransId="{A1899739-C2ED-4912-97C7-8BD04DF87FE7}" sibTransId="{BC0F0621-C343-435C-9F64-FE26085BAC9D}"/>
    <dgm:cxn modelId="{6F294F51-A0C3-4DA8-9E3C-C1B577296BD5}" srcId="{1E6FDA31-3C7B-43A0-8FFB-AB3FE274BC3B}" destId="{9DFAC703-16A0-49A4-BBE5-DD527D5A1516}" srcOrd="0" destOrd="0" parTransId="{3FF6F7FB-E777-4A24-9157-559869348ED8}" sibTransId="{89668623-E20C-4B52-9251-80593CE061A8}"/>
    <dgm:cxn modelId="{B5B4848D-FB1E-4087-B5EB-8B333EC4EBC9}" srcId="{1E6FDA31-3C7B-43A0-8FFB-AB3FE274BC3B}" destId="{5BBA664B-CD95-436C-BFDF-AA813ADB8470}" srcOrd="1" destOrd="0" parTransId="{080EC09F-C3B4-421F-82EC-A415121E8B57}" sibTransId="{952AF111-4281-493F-B216-769F6A251D63}"/>
    <dgm:cxn modelId="{1E674490-FD52-4BA5-90D4-0E6538C14B1A}" type="presOf" srcId="{BA704330-00F1-4FFD-8CAB-F7746DA2CF03}" destId="{294573B4-BFA5-4FB2-8AB6-6EB2ADECF81D}" srcOrd="0" destOrd="0" presId="urn:microsoft.com/office/officeart/2005/8/layout/hList1"/>
    <dgm:cxn modelId="{76FC7A93-9CC6-4992-A1D9-66204699DDB1}" type="presOf" srcId="{13AEC6C0-92D4-4488-A614-281C358B0566}" destId="{9E57DBDA-E80B-4BFE-924D-AD3D89AA2AE8}" srcOrd="0" destOrd="0" presId="urn:microsoft.com/office/officeart/2005/8/layout/hList1"/>
    <dgm:cxn modelId="{430B5899-E077-4DE7-BFAB-B9A909EADF15}" srcId="{BBA42492-3E44-44F9-9B4D-443DB684E35E}" destId="{1E6FDA31-3C7B-43A0-8FFB-AB3FE274BC3B}" srcOrd="0" destOrd="0" parTransId="{0608D7E2-1202-44A0-9410-7F5C0C64845B}" sibTransId="{24FF1BC2-77F4-4817-A79A-7C5E2D0699A8}"/>
    <dgm:cxn modelId="{6B249299-D6A4-49A0-AD2C-4996084FB3DD}" srcId="{6F733545-A6C5-46BC-8E62-91EC4A3B742D}" destId="{D8DF6E9A-4624-4518-9AC7-0EEF26BF555D}" srcOrd="0" destOrd="0" parTransId="{FEA08EAE-8FEA-4C42-911D-8453BB93860A}" sibTransId="{60D8F17E-CE6D-4BF3-AFE6-FEA2BDB69F9A}"/>
    <dgm:cxn modelId="{EB1574A5-878E-4CBD-8B5F-CD9C29C58A5B}" type="presOf" srcId="{D582315E-F144-4594-AA1C-49C68AE6561A}" destId="{78B630ED-93AA-4E60-938D-E18D98706761}" srcOrd="0" destOrd="1" presId="urn:microsoft.com/office/officeart/2005/8/layout/hList1"/>
    <dgm:cxn modelId="{30ED35A6-AD9D-4572-BC9B-D405548F5ADC}" type="presOf" srcId="{93B57F07-676E-4B07-9D5B-CAA744C34B12}" destId="{E8E7F8C6-FD70-4BDF-A2CB-BC273D8DAC1B}" srcOrd="0" destOrd="1" presId="urn:microsoft.com/office/officeart/2005/8/layout/hList1"/>
    <dgm:cxn modelId="{B47626AC-3190-4683-AA78-15F62A161F6C}" srcId="{6F733545-A6C5-46BC-8E62-91EC4A3B742D}" destId="{D582315E-F144-4594-AA1C-49C68AE6561A}" srcOrd="1" destOrd="0" parTransId="{941A9FA1-D4A2-4F8C-A957-36E9ED516813}" sibTransId="{BC979DEC-D2E0-44D7-B006-31C116ADCA0F}"/>
    <dgm:cxn modelId="{F0A5C6AC-AC16-42BF-82EC-A07066368EA4}" srcId="{13AEC6C0-92D4-4488-A614-281C358B0566}" destId="{74320785-F144-4F2E-8977-4C2632D0B753}" srcOrd="2" destOrd="0" parTransId="{05221E3E-CD40-42D5-AE9E-171C985FF24E}" sibTransId="{00834A5D-9A5E-45E9-A18E-C7BC1307CD81}"/>
    <dgm:cxn modelId="{7671F2B1-F6AD-4A4D-8B2A-C597CAAE9C5E}" srcId="{13AEC6C0-92D4-4488-A614-281C358B0566}" destId="{A288D5D5-5FD8-4412-B19C-C1030839EBE3}" srcOrd="3" destOrd="0" parTransId="{79EE8B70-0331-4070-8523-D2C12DB0ADEE}" sibTransId="{E611E4EB-1694-4148-A565-F502264D03D9}"/>
    <dgm:cxn modelId="{19AF12B5-CBC6-49E9-BE36-FCE0E0213C90}" type="presOf" srcId="{74320785-F144-4F2E-8977-4C2632D0B753}" destId="{54833C8B-2BEA-4CC9-8416-BD047DD9492C}" srcOrd="0" destOrd="2" presId="urn:microsoft.com/office/officeart/2005/8/layout/hList1"/>
    <dgm:cxn modelId="{6B147FB9-0B0E-43E1-BBBD-49D3DA3981B6}" type="presOf" srcId="{6F733545-A6C5-46BC-8E62-91EC4A3B742D}" destId="{9F448792-DBC3-45D3-98D1-69FE95379D6D}" srcOrd="0" destOrd="0" presId="urn:microsoft.com/office/officeart/2005/8/layout/hList1"/>
    <dgm:cxn modelId="{4CD0BCC6-2A1F-4CF3-A983-DCBA1D2D2A20}" type="presOf" srcId="{BBA42492-3E44-44F9-9B4D-443DB684E35E}" destId="{0BB7786E-E40D-4DFE-85E0-F50F03E02675}" srcOrd="0" destOrd="0" presId="urn:microsoft.com/office/officeart/2005/8/layout/hList1"/>
    <dgm:cxn modelId="{5FFD18D1-5E44-474F-B333-6F3CC2409BFF}" type="presOf" srcId="{9955F534-9555-4173-8959-35F63FB4AF07}" destId="{54833C8B-2BEA-4CC9-8416-BD047DD9492C}" srcOrd="0" destOrd="0" presId="urn:microsoft.com/office/officeart/2005/8/layout/hList1"/>
    <dgm:cxn modelId="{7300DCD5-877D-49C6-880C-87A079444952}" type="presOf" srcId="{9DFAC703-16A0-49A4-BBE5-DD527D5A1516}" destId="{96DED966-CD4A-4178-87B4-0E900FADD9C7}" srcOrd="0" destOrd="0" presId="urn:microsoft.com/office/officeart/2005/8/layout/hList1"/>
    <dgm:cxn modelId="{770D3CDF-19BC-48B6-8514-C6C88DA31677}" type="presOf" srcId="{E72BC0C8-B197-4D17-B7BF-007485AE54FE}" destId="{E8E7F8C6-FD70-4BDF-A2CB-BC273D8DAC1B}" srcOrd="0" destOrd="0" presId="urn:microsoft.com/office/officeart/2005/8/layout/hList1"/>
    <dgm:cxn modelId="{FB47FADF-8521-43D0-BB16-8A4CF39642B4}" type="presOf" srcId="{A288D5D5-5FD8-4412-B19C-C1030839EBE3}" destId="{54833C8B-2BEA-4CC9-8416-BD047DD9492C}" srcOrd="0" destOrd="3" presId="urn:microsoft.com/office/officeart/2005/8/layout/hList1"/>
    <dgm:cxn modelId="{44C41FEC-57A8-42A6-95FA-18370BD721AE}" type="presOf" srcId="{65EA06E3-4DD4-4164-A169-028A7707B053}" destId="{E8E7F8C6-FD70-4BDF-A2CB-BC273D8DAC1B}" srcOrd="0" destOrd="2" presId="urn:microsoft.com/office/officeart/2005/8/layout/hList1"/>
    <dgm:cxn modelId="{5C1D5AF9-EAAD-4773-8034-3561C9029EBD}" srcId="{13AEC6C0-92D4-4488-A614-281C358B0566}" destId="{9955F534-9555-4173-8959-35F63FB4AF07}" srcOrd="0" destOrd="0" parTransId="{45852DBC-F06A-407D-B38C-6C60D49A9E90}" sibTransId="{7C1A49DB-9CD6-412F-93F8-4A0D8CB781F4}"/>
    <dgm:cxn modelId="{E6D99CFA-0C64-4C8A-A177-FAE8D39D3F8C}" type="presOf" srcId="{53FB54AF-4F15-4FCC-A556-45D16BA4E408}" destId="{54833C8B-2BEA-4CC9-8416-BD047DD9492C}" srcOrd="0" destOrd="1" presId="urn:microsoft.com/office/officeart/2005/8/layout/hList1"/>
    <dgm:cxn modelId="{B7E967FF-F257-46BB-9827-4052AD91C1E2}" type="presOf" srcId="{1E6FDA31-3C7B-43A0-8FFB-AB3FE274BC3B}" destId="{CB764A70-1D47-41E6-B5A4-5A3FAC8F6D0C}" srcOrd="0" destOrd="0" presId="urn:microsoft.com/office/officeart/2005/8/layout/hList1"/>
    <dgm:cxn modelId="{3864E485-B375-4E48-850A-56FB70A4A121}" type="presParOf" srcId="{0BB7786E-E40D-4DFE-85E0-F50F03E02675}" destId="{86D9691B-ABA5-4AD3-8D65-712C515FCA84}" srcOrd="0" destOrd="0" presId="urn:microsoft.com/office/officeart/2005/8/layout/hList1"/>
    <dgm:cxn modelId="{765170FF-E3C1-43B5-B650-30098DBEAC0B}" type="presParOf" srcId="{86D9691B-ABA5-4AD3-8D65-712C515FCA84}" destId="{CB764A70-1D47-41E6-B5A4-5A3FAC8F6D0C}" srcOrd="0" destOrd="0" presId="urn:microsoft.com/office/officeart/2005/8/layout/hList1"/>
    <dgm:cxn modelId="{289CC73F-0D41-4111-9420-BE773914DB37}" type="presParOf" srcId="{86D9691B-ABA5-4AD3-8D65-712C515FCA84}" destId="{96DED966-CD4A-4178-87B4-0E900FADD9C7}" srcOrd="1" destOrd="0" presId="urn:microsoft.com/office/officeart/2005/8/layout/hList1"/>
    <dgm:cxn modelId="{6E12DF0F-2DB4-4993-8BF9-2D660DA8FE38}" type="presParOf" srcId="{0BB7786E-E40D-4DFE-85E0-F50F03E02675}" destId="{3103B191-41DB-407B-9BF2-AE1CB3F763E8}" srcOrd="1" destOrd="0" presId="urn:microsoft.com/office/officeart/2005/8/layout/hList1"/>
    <dgm:cxn modelId="{607F5390-0BA9-4582-B611-94FA1E64BDE5}" type="presParOf" srcId="{0BB7786E-E40D-4DFE-85E0-F50F03E02675}" destId="{18D36C52-2A8A-4E07-A5A4-B4CDA52CFDA6}" srcOrd="2" destOrd="0" presId="urn:microsoft.com/office/officeart/2005/8/layout/hList1"/>
    <dgm:cxn modelId="{E73EDEFC-44C3-4253-9BA0-FE901791DE25}" type="presParOf" srcId="{18D36C52-2A8A-4E07-A5A4-B4CDA52CFDA6}" destId="{9F448792-DBC3-45D3-98D1-69FE95379D6D}" srcOrd="0" destOrd="0" presId="urn:microsoft.com/office/officeart/2005/8/layout/hList1"/>
    <dgm:cxn modelId="{990BAFC1-7A5F-41E3-8147-A11D95187E0C}" type="presParOf" srcId="{18D36C52-2A8A-4E07-A5A4-B4CDA52CFDA6}" destId="{78B630ED-93AA-4E60-938D-E18D98706761}" srcOrd="1" destOrd="0" presId="urn:microsoft.com/office/officeart/2005/8/layout/hList1"/>
    <dgm:cxn modelId="{B5623900-3F0D-495E-A166-7076E541531D}" type="presParOf" srcId="{0BB7786E-E40D-4DFE-85E0-F50F03E02675}" destId="{9E87609E-ABCB-436F-AA67-111F5AE9315F}" srcOrd="3" destOrd="0" presId="urn:microsoft.com/office/officeart/2005/8/layout/hList1"/>
    <dgm:cxn modelId="{AB895B41-14D7-4854-96B0-7CA5776E842E}" type="presParOf" srcId="{0BB7786E-E40D-4DFE-85E0-F50F03E02675}" destId="{F23F7E72-75DF-4341-8253-2E3696845186}" srcOrd="4" destOrd="0" presId="urn:microsoft.com/office/officeart/2005/8/layout/hList1"/>
    <dgm:cxn modelId="{B2FD1CA6-C557-4A05-B5A8-C03163F4FFC7}" type="presParOf" srcId="{F23F7E72-75DF-4341-8253-2E3696845186}" destId="{9E57DBDA-E80B-4BFE-924D-AD3D89AA2AE8}" srcOrd="0" destOrd="0" presId="urn:microsoft.com/office/officeart/2005/8/layout/hList1"/>
    <dgm:cxn modelId="{592C3416-7336-4B83-95F3-137801C4E6FF}" type="presParOf" srcId="{F23F7E72-75DF-4341-8253-2E3696845186}" destId="{54833C8B-2BEA-4CC9-8416-BD047DD9492C}" srcOrd="1" destOrd="0" presId="urn:microsoft.com/office/officeart/2005/8/layout/hList1"/>
    <dgm:cxn modelId="{4477D156-2D65-4F14-B08A-9B34600189FB}" type="presParOf" srcId="{0BB7786E-E40D-4DFE-85E0-F50F03E02675}" destId="{5D91125F-CA01-402D-B3C7-9787D4B1CE83}" srcOrd="5" destOrd="0" presId="urn:microsoft.com/office/officeart/2005/8/layout/hList1"/>
    <dgm:cxn modelId="{CD66731F-2ED6-45C6-9283-289B8300F4B9}" type="presParOf" srcId="{0BB7786E-E40D-4DFE-85E0-F50F03E02675}" destId="{D4F98D2C-69D9-44C9-BBCC-DFCC4DFFDFF6}" srcOrd="6" destOrd="0" presId="urn:microsoft.com/office/officeart/2005/8/layout/hList1"/>
    <dgm:cxn modelId="{F29F7AB7-7E4A-4D35-83AC-1AE4FA0E17B2}" type="presParOf" srcId="{D4F98D2C-69D9-44C9-BBCC-DFCC4DFFDFF6}" destId="{294573B4-BFA5-4FB2-8AB6-6EB2ADECF81D}" srcOrd="0" destOrd="0" presId="urn:microsoft.com/office/officeart/2005/8/layout/hList1"/>
    <dgm:cxn modelId="{FF4FB503-C234-4ED7-9DFB-ECB203DBFFE8}" type="presParOf" srcId="{D4F98D2C-69D9-44C9-BBCC-DFCC4DFFDFF6}" destId="{E8E7F8C6-FD70-4BDF-A2CB-BC273D8DAC1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58BFF-1E97-44B8-9049-9A7240A0679F}">
      <dsp:nvSpPr>
        <dsp:cNvPr id="0" name=""/>
        <dsp:cNvSpPr/>
      </dsp:nvSpPr>
      <dsp:spPr>
        <a:xfrm>
          <a:off x="3080" y="587032"/>
          <a:ext cx="2444055" cy="1466433"/>
        </a:xfrm>
        <a:prstGeom prst="rect">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To present the prevalence of oral diseases in Essex</a:t>
          </a:r>
          <a:endParaRPr lang="en-US" sz="1600" kern="1200"/>
        </a:p>
      </dsp:txBody>
      <dsp:txXfrm>
        <a:off x="3080" y="587032"/>
        <a:ext cx="2444055" cy="1466433"/>
      </dsp:txXfrm>
    </dsp:sp>
    <dsp:sp modelId="{8B381BD0-1194-4E81-A458-DCA46D179625}">
      <dsp:nvSpPr>
        <dsp:cNvPr id="0" name=""/>
        <dsp:cNvSpPr/>
      </dsp:nvSpPr>
      <dsp:spPr>
        <a:xfrm>
          <a:off x="2691541" y="587032"/>
          <a:ext cx="2444055" cy="1466433"/>
        </a:xfrm>
        <a:prstGeom prst="rect">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To describe the oral health inequalities in Essex </a:t>
          </a:r>
          <a:endParaRPr lang="en-US" sz="1600" kern="1200"/>
        </a:p>
      </dsp:txBody>
      <dsp:txXfrm>
        <a:off x="2691541" y="587032"/>
        <a:ext cx="2444055" cy="1466433"/>
      </dsp:txXfrm>
    </dsp:sp>
    <dsp:sp modelId="{C1AD468E-CC27-44C0-A5B3-CD9A9045D28E}">
      <dsp:nvSpPr>
        <dsp:cNvPr id="0" name=""/>
        <dsp:cNvSpPr/>
      </dsp:nvSpPr>
      <dsp:spPr>
        <a:xfrm>
          <a:off x="5380002" y="587032"/>
          <a:ext cx="2444055" cy="1466433"/>
        </a:xfrm>
        <a:prstGeom prst="rect">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To provide an overview of the current oral health promotion services commissioned in Essex</a:t>
          </a:r>
          <a:endParaRPr lang="en-US" sz="1600" kern="1200"/>
        </a:p>
      </dsp:txBody>
      <dsp:txXfrm>
        <a:off x="5380002" y="587032"/>
        <a:ext cx="2444055" cy="1466433"/>
      </dsp:txXfrm>
    </dsp:sp>
    <dsp:sp modelId="{EE1D1E66-EBC5-401F-BE29-B1F8559F8435}">
      <dsp:nvSpPr>
        <dsp:cNvPr id="0" name=""/>
        <dsp:cNvSpPr/>
      </dsp:nvSpPr>
      <dsp:spPr>
        <a:xfrm>
          <a:off x="8068463" y="587032"/>
          <a:ext cx="2444055" cy="1466433"/>
        </a:xfrm>
        <a:prstGeom prst="rect">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To describe common risk factors for oral health and other non-communicable diseases</a:t>
          </a:r>
          <a:endParaRPr lang="en-US" sz="1600" kern="1200"/>
        </a:p>
      </dsp:txBody>
      <dsp:txXfrm>
        <a:off x="8068463" y="587032"/>
        <a:ext cx="2444055" cy="1466433"/>
      </dsp:txXfrm>
    </dsp:sp>
    <dsp:sp modelId="{47664E34-ACE7-4A16-93A8-6F927FC6E222}">
      <dsp:nvSpPr>
        <dsp:cNvPr id="0" name=""/>
        <dsp:cNvSpPr/>
      </dsp:nvSpPr>
      <dsp:spPr>
        <a:xfrm>
          <a:off x="3080" y="2297871"/>
          <a:ext cx="2444055" cy="1466433"/>
        </a:xfrm>
        <a:prstGeom prst="rect">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To describe the impact of oral health on systemic health </a:t>
          </a:r>
          <a:endParaRPr lang="en-US" sz="1600" kern="1200"/>
        </a:p>
      </dsp:txBody>
      <dsp:txXfrm>
        <a:off x="3080" y="2297871"/>
        <a:ext cx="2444055" cy="1466433"/>
      </dsp:txXfrm>
    </dsp:sp>
    <dsp:sp modelId="{8A779DD7-1917-49B5-8DD6-47AE6E2C6221}">
      <dsp:nvSpPr>
        <dsp:cNvPr id="0" name=""/>
        <dsp:cNvSpPr/>
      </dsp:nvSpPr>
      <dsp:spPr>
        <a:xfrm>
          <a:off x="2691541" y="2297871"/>
          <a:ext cx="2444055" cy="1466433"/>
        </a:xfrm>
        <a:prstGeom prst="rect">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To understand patient and public experiences of primary and secondary oral health services and oral health promotion services in Essex</a:t>
          </a:r>
          <a:endParaRPr lang="en-US" sz="1600" kern="1200"/>
        </a:p>
      </dsp:txBody>
      <dsp:txXfrm>
        <a:off x="2691541" y="2297871"/>
        <a:ext cx="2444055" cy="1466433"/>
      </dsp:txXfrm>
    </dsp:sp>
    <dsp:sp modelId="{41746746-7FF0-46DB-8C37-7B5A22F66733}">
      <dsp:nvSpPr>
        <dsp:cNvPr id="0" name=""/>
        <dsp:cNvSpPr/>
      </dsp:nvSpPr>
      <dsp:spPr>
        <a:xfrm>
          <a:off x="5380002" y="2297871"/>
          <a:ext cx="2444055" cy="1466433"/>
        </a:xfrm>
        <a:prstGeom prst="rect">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To understand barriers and facilitators to the use of primary and secondary oral health services</a:t>
          </a:r>
          <a:endParaRPr lang="en-US" sz="1600" kern="1200"/>
        </a:p>
      </dsp:txBody>
      <dsp:txXfrm>
        <a:off x="5380002" y="2297871"/>
        <a:ext cx="2444055" cy="1466433"/>
      </dsp:txXfrm>
    </dsp:sp>
    <dsp:sp modelId="{784EF78A-42F9-485F-8E80-F016F6B0BB36}">
      <dsp:nvSpPr>
        <dsp:cNvPr id="0" name=""/>
        <dsp:cNvSpPr/>
      </dsp:nvSpPr>
      <dsp:spPr>
        <a:xfrm>
          <a:off x="8068463" y="2297871"/>
          <a:ext cx="2444055" cy="1466433"/>
        </a:xfrm>
        <a:prstGeom prst="rect">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To identify potential gaps in service provision and provide recommendations on how these can be addressed</a:t>
          </a:r>
          <a:endParaRPr lang="en-US" sz="1600" kern="1200"/>
        </a:p>
      </dsp:txBody>
      <dsp:txXfrm>
        <a:off x="8068463" y="2297871"/>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64A70-1D47-41E6-B5A4-5A3FAC8F6D0C}">
      <dsp:nvSpPr>
        <dsp:cNvPr id="0" name=""/>
        <dsp:cNvSpPr/>
      </dsp:nvSpPr>
      <dsp:spPr>
        <a:xfrm>
          <a:off x="1366" y="586792"/>
          <a:ext cx="2611662"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solidFill>
                <a:prstClr val="white"/>
              </a:solidFill>
              <a:latin typeface="Arial" panose="020B0604020202020204"/>
              <a:ea typeface="+mn-ea"/>
              <a:cs typeface="+mn-cs"/>
            </a:rPr>
            <a:t>Document review</a:t>
          </a:r>
        </a:p>
      </dsp:txBody>
      <dsp:txXfrm>
        <a:off x="1366" y="586792"/>
        <a:ext cx="2611662" cy="403200"/>
      </dsp:txXfrm>
    </dsp:sp>
    <dsp:sp modelId="{96DED966-CD4A-4178-87B4-0E900FADD9C7}">
      <dsp:nvSpPr>
        <dsp:cNvPr id="0" name=""/>
        <dsp:cNvSpPr/>
      </dsp:nvSpPr>
      <dsp:spPr>
        <a:xfrm>
          <a:off x="4343" y="1110013"/>
          <a:ext cx="2611662" cy="31044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0" kern="1200" dirty="0"/>
            <a:t>We reviewed local and national policy on oral health improvement, in order to set the context in which the OHNA findings will be utilised</a:t>
          </a:r>
          <a:r>
            <a:rPr lang="en-GB" sz="1400" b="0" kern="1200" dirty="0">
              <a:latin typeface="Arial" panose="020B0604020202020204"/>
            </a:rPr>
            <a:t>.</a:t>
          </a:r>
          <a:endParaRPr lang="en-GB" sz="1400" kern="1200" dirty="0"/>
        </a:p>
        <a:p>
          <a:pPr marL="114300" lvl="1" indent="-114300" algn="l" defTabSz="622300">
            <a:lnSpc>
              <a:spcPct val="90000"/>
            </a:lnSpc>
            <a:spcBef>
              <a:spcPct val="0"/>
            </a:spcBef>
            <a:spcAft>
              <a:spcPct val="15000"/>
            </a:spcAft>
            <a:buChar char="•"/>
          </a:pPr>
          <a:endParaRPr lang="en-GB" sz="1400" kern="1200"/>
        </a:p>
      </dsp:txBody>
      <dsp:txXfrm>
        <a:off x="4343" y="1110013"/>
        <a:ext cx="2611662" cy="3104423"/>
      </dsp:txXfrm>
    </dsp:sp>
    <dsp:sp modelId="{9F448792-DBC3-45D3-98D1-69FE95379D6D}">
      <dsp:nvSpPr>
        <dsp:cNvPr id="0" name=""/>
        <dsp:cNvSpPr/>
      </dsp:nvSpPr>
      <dsp:spPr>
        <a:xfrm>
          <a:off x="2978661" y="586792"/>
          <a:ext cx="2611662"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solidFill>
                <a:prstClr val="white"/>
              </a:solidFill>
              <a:latin typeface="Arial" panose="020B0604020202020204"/>
              <a:ea typeface="+mn-ea"/>
              <a:cs typeface="+mn-cs"/>
            </a:rPr>
            <a:t>Secondary data analysis </a:t>
          </a:r>
          <a:endParaRPr lang="en-GB" sz="1400" kern="1200"/>
        </a:p>
      </dsp:txBody>
      <dsp:txXfrm>
        <a:off x="2978661" y="586792"/>
        <a:ext cx="2611662" cy="403200"/>
      </dsp:txXfrm>
    </dsp:sp>
    <dsp:sp modelId="{78B630ED-93AA-4E60-938D-E18D98706761}">
      <dsp:nvSpPr>
        <dsp:cNvPr id="0" name=""/>
        <dsp:cNvSpPr/>
      </dsp:nvSpPr>
      <dsp:spPr>
        <a:xfrm>
          <a:off x="2981639" y="1110013"/>
          <a:ext cx="2611662" cy="31044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0" kern="1200" dirty="0"/>
            <a:t>We analysed epidemiological data from </a:t>
          </a:r>
          <a:r>
            <a:rPr lang="en-GB" sz="1400" b="0" kern="1200" dirty="0">
              <a:latin typeface="Arial" panose="020B0604020202020204"/>
            </a:rPr>
            <a:t>Office for Health Improvement &amp; Disparities  (OHID) </a:t>
          </a:r>
          <a:r>
            <a:rPr lang="en-GB" sz="1400" b="0" kern="1200" dirty="0"/>
            <a:t>Fingertips, NHS Digital, </a:t>
          </a:r>
          <a:r>
            <a:rPr lang="en-GB" sz="1400" b="0" kern="1200" dirty="0">
              <a:latin typeface="Arial" panose="020B0604020202020204"/>
            </a:rPr>
            <a:t>NHS Business Service Authority (BSA), Office for National Statistics</a:t>
          </a:r>
          <a:r>
            <a:rPr lang="en-GB" sz="1400" b="0" kern="1200" dirty="0"/>
            <a:t> </a:t>
          </a:r>
          <a:r>
            <a:rPr lang="en-GB" sz="1400" b="0" kern="1200" dirty="0">
              <a:latin typeface="Arial" panose="020B0604020202020204"/>
            </a:rPr>
            <a:t>(</a:t>
          </a:r>
          <a:r>
            <a:rPr lang="en-GB" sz="1400" b="0" kern="1200" dirty="0"/>
            <a:t>ONS</a:t>
          </a:r>
          <a:r>
            <a:rPr lang="en-GB" sz="1400" b="0" kern="1200" dirty="0">
              <a:latin typeface="Arial" panose="020B0604020202020204"/>
            </a:rPr>
            <a:t>);</a:t>
          </a:r>
          <a:endParaRPr lang="en-GB" sz="1400" kern="1200" dirty="0"/>
        </a:p>
        <a:p>
          <a:pPr marL="114300" lvl="1" indent="-114300" algn="l" defTabSz="622300">
            <a:lnSpc>
              <a:spcPct val="90000"/>
            </a:lnSpc>
            <a:spcBef>
              <a:spcPct val="0"/>
            </a:spcBef>
            <a:spcAft>
              <a:spcPct val="15000"/>
            </a:spcAft>
            <a:buChar char="•"/>
          </a:pPr>
          <a:r>
            <a:rPr lang="en-GB" sz="1400" b="0" kern="1200"/>
            <a:t>Descriptive analysis was applied to the epidemiological data</a:t>
          </a:r>
          <a:r>
            <a:rPr lang="en-GB" sz="1400" b="0" kern="1200">
              <a:latin typeface="Arial" panose="020B0604020202020204"/>
            </a:rPr>
            <a:t>.</a:t>
          </a:r>
          <a:endParaRPr lang="en-GB" sz="1400" kern="1200"/>
        </a:p>
      </dsp:txBody>
      <dsp:txXfrm>
        <a:off x="2981639" y="1110013"/>
        <a:ext cx="2611662" cy="3104423"/>
      </dsp:txXfrm>
    </dsp:sp>
    <dsp:sp modelId="{9E57DBDA-E80B-4BFE-924D-AD3D89AA2AE8}">
      <dsp:nvSpPr>
        <dsp:cNvPr id="0" name=""/>
        <dsp:cNvSpPr/>
      </dsp:nvSpPr>
      <dsp:spPr>
        <a:xfrm>
          <a:off x="5946686" y="587869"/>
          <a:ext cx="2611662"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solidFill>
                <a:prstClr val="white"/>
              </a:solidFill>
              <a:latin typeface="Arial" panose="020B0604020202020204"/>
              <a:ea typeface="+mn-ea"/>
              <a:cs typeface="+mn-cs"/>
            </a:rPr>
            <a:t>Quantitative survey</a:t>
          </a:r>
        </a:p>
      </dsp:txBody>
      <dsp:txXfrm>
        <a:off x="5946686" y="587869"/>
        <a:ext cx="2611662" cy="403200"/>
      </dsp:txXfrm>
    </dsp:sp>
    <dsp:sp modelId="{54833C8B-2BEA-4CC9-8416-BD047DD9492C}">
      <dsp:nvSpPr>
        <dsp:cNvPr id="0" name=""/>
        <dsp:cNvSpPr/>
      </dsp:nvSpPr>
      <dsp:spPr>
        <a:xfrm>
          <a:off x="5958934" y="1110013"/>
          <a:ext cx="2611662" cy="31044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0" kern="1200"/>
            <a:t>Survey of </a:t>
          </a:r>
          <a:r>
            <a:rPr lang="en-GB" sz="1400" b="1" kern="1200"/>
            <a:t>1201</a:t>
          </a:r>
          <a:r>
            <a:rPr lang="en-GB" sz="1400" b="0" kern="1200"/>
            <a:t> Essex residents. </a:t>
          </a:r>
          <a:endParaRPr lang="en-GB" sz="1400" kern="1200"/>
        </a:p>
        <a:p>
          <a:pPr marL="114300" lvl="1" indent="-114300" algn="l" defTabSz="622300">
            <a:lnSpc>
              <a:spcPct val="90000"/>
            </a:lnSpc>
            <a:spcBef>
              <a:spcPct val="0"/>
            </a:spcBef>
            <a:spcAft>
              <a:spcPct val="15000"/>
            </a:spcAft>
            <a:buChar char="•"/>
          </a:pPr>
          <a:r>
            <a:rPr lang="en-GB" sz="1400" b="0" kern="1200"/>
            <a:t>57% of the sample were females, and 42% were males. </a:t>
          </a:r>
          <a:endParaRPr lang="en-GB" sz="1400" kern="1200"/>
        </a:p>
        <a:p>
          <a:pPr marL="114300" lvl="1" indent="-114300" algn="l" defTabSz="622300">
            <a:lnSpc>
              <a:spcPct val="90000"/>
            </a:lnSpc>
            <a:spcBef>
              <a:spcPct val="0"/>
            </a:spcBef>
            <a:spcAft>
              <a:spcPct val="15000"/>
            </a:spcAft>
            <a:buChar char="•"/>
          </a:pPr>
          <a:r>
            <a:rPr lang="en-GB" sz="1400" b="0" kern="1200" dirty="0"/>
            <a:t>43% were aged over 65, 29% -between 55-64,  16% - under 45-54, and 13% under 44 years.</a:t>
          </a:r>
          <a:endParaRPr lang="en-GB" sz="1400" kern="1200" dirty="0"/>
        </a:p>
        <a:p>
          <a:pPr marL="114300" lvl="1" indent="-114300" algn="l" defTabSz="622300">
            <a:lnSpc>
              <a:spcPct val="90000"/>
            </a:lnSpc>
            <a:spcBef>
              <a:spcPct val="0"/>
            </a:spcBef>
            <a:spcAft>
              <a:spcPct val="15000"/>
            </a:spcAft>
            <a:buChar char="•"/>
          </a:pPr>
          <a:r>
            <a:rPr lang="en-GB" sz="1400" b="0" kern="1200" dirty="0"/>
            <a:t>We had respondents from all lower tier local authorities, however highest number of respondents were from Braintree (21%) and Chelmsford (14%).</a:t>
          </a:r>
          <a:endParaRPr lang="en-GB" sz="1400" kern="1200" dirty="0"/>
        </a:p>
      </dsp:txBody>
      <dsp:txXfrm>
        <a:off x="5958934" y="1110013"/>
        <a:ext cx="2611662" cy="3104423"/>
      </dsp:txXfrm>
    </dsp:sp>
    <dsp:sp modelId="{294573B4-BFA5-4FB2-8AB6-6EB2ADECF81D}">
      <dsp:nvSpPr>
        <dsp:cNvPr id="0" name=""/>
        <dsp:cNvSpPr/>
      </dsp:nvSpPr>
      <dsp:spPr>
        <a:xfrm>
          <a:off x="8886765" y="608553"/>
          <a:ext cx="2611662"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solidFill>
                <a:prstClr val="white"/>
              </a:solidFill>
              <a:latin typeface="Arial" panose="020B0604020202020204"/>
              <a:ea typeface="+mn-ea"/>
              <a:cs typeface="+mn-cs"/>
            </a:rPr>
            <a:t>Qualitative interviews</a:t>
          </a:r>
          <a:r>
            <a:rPr lang="en-GB" sz="1900" kern="1200"/>
            <a:t> </a:t>
          </a:r>
        </a:p>
      </dsp:txBody>
      <dsp:txXfrm>
        <a:off x="8886765" y="608553"/>
        <a:ext cx="2611662" cy="403200"/>
      </dsp:txXfrm>
    </dsp:sp>
    <dsp:sp modelId="{E8E7F8C6-FD70-4BDF-A2CB-BC273D8DAC1B}">
      <dsp:nvSpPr>
        <dsp:cNvPr id="0" name=""/>
        <dsp:cNvSpPr/>
      </dsp:nvSpPr>
      <dsp:spPr>
        <a:xfrm>
          <a:off x="8882195" y="1110013"/>
          <a:ext cx="2611662" cy="31044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0" kern="1200"/>
            <a:t>We conducted in depth interviews with </a:t>
          </a:r>
          <a:r>
            <a:rPr lang="en-GB" sz="1400" b="1" kern="1200"/>
            <a:t>10</a:t>
          </a:r>
          <a:r>
            <a:rPr lang="en-GB" sz="1400" b="0" kern="1200"/>
            <a:t> residents;</a:t>
          </a:r>
          <a:r>
            <a:rPr lang="en-GB" sz="1400" b="1" kern="1200"/>
            <a:t> 6</a:t>
          </a:r>
          <a:r>
            <a:rPr lang="en-GB" sz="1400" b="0" kern="1200"/>
            <a:t> females; </a:t>
          </a:r>
          <a:r>
            <a:rPr lang="en-GB" sz="1400" b="1" kern="1200"/>
            <a:t>4</a:t>
          </a:r>
          <a:r>
            <a:rPr lang="en-GB" sz="1400" b="0" kern="1200"/>
            <a:t> males;</a:t>
          </a:r>
          <a:r>
            <a:rPr lang="en-GB" sz="1400" b="0" kern="1200">
              <a:latin typeface="Arial" panose="020B0604020202020204"/>
            </a:rPr>
            <a:t> </a:t>
          </a:r>
          <a:r>
            <a:rPr lang="en-GB" sz="1400" b="1" kern="1200"/>
            <a:t> 2</a:t>
          </a:r>
          <a:r>
            <a:rPr lang="en-GB" sz="1400" b="0" kern="1200"/>
            <a:t> aged 25-34; </a:t>
          </a:r>
          <a:r>
            <a:rPr lang="en-GB" sz="1400" b="1" kern="1200"/>
            <a:t>2</a:t>
          </a:r>
          <a:r>
            <a:rPr lang="en-GB" sz="1400" b="0" kern="1200"/>
            <a:t> aged 35-42; </a:t>
          </a:r>
          <a:r>
            <a:rPr lang="en-GB" sz="1400" b="1" kern="1200"/>
            <a:t>2 </a:t>
          </a:r>
          <a:r>
            <a:rPr lang="en-GB" sz="1400" b="0" kern="1200"/>
            <a:t>aged 45-54; </a:t>
          </a:r>
          <a:r>
            <a:rPr lang="en-GB" sz="1400" b="1" kern="1200"/>
            <a:t>3</a:t>
          </a:r>
          <a:r>
            <a:rPr lang="en-GB" sz="1400" b="0" kern="1200"/>
            <a:t> aged 55-64; </a:t>
          </a:r>
          <a:r>
            <a:rPr lang="en-GB" sz="1400" b="1" kern="1200"/>
            <a:t>1 </a:t>
          </a:r>
          <a:r>
            <a:rPr lang="en-GB" sz="1400" b="0" kern="1200"/>
            <a:t>aged </a:t>
          </a:r>
          <a:r>
            <a:rPr lang="en-GB" sz="1400" b="0" kern="1200">
              <a:latin typeface="Arial" panose="020B0604020202020204"/>
            </a:rPr>
            <a:t>65+; </a:t>
          </a:r>
          <a:endParaRPr lang="en-GB" sz="1400" kern="1200"/>
        </a:p>
        <a:p>
          <a:pPr marL="114300" lvl="1" indent="-114300" algn="l" defTabSz="622300">
            <a:lnSpc>
              <a:spcPct val="90000"/>
            </a:lnSpc>
            <a:spcBef>
              <a:spcPct val="0"/>
            </a:spcBef>
            <a:spcAft>
              <a:spcPct val="15000"/>
            </a:spcAft>
            <a:buChar char="•"/>
          </a:pPr>
          <a:r>
            <a:rPr lang="en-GB" sz="1400" b="0" kern="1200"/>
            <a:t>Qualitative analysis of </a:t>
          </a:r>
          <a:r>
            <a:rPr lang="en-GB" sz="1400" b="1" kern="1200"/>
            <a:t>897</a:t>
          </a:r>
          <a:r>
            <a:rPr lang="en-GB" sz="1400" b="0" kern="1200"/>
            <a:t> qualitative responses from the survey;</a:t>
          </a:r>
        </a:p>
        <a:p>
          <a:pPr marL="114300" lvl="1" indent="-114300" algn="l" defTabSz="622300">
            <a:lnSpc>
              <a:spcPct val="90000"/>
            </a:lnSpc>
            <a:spcBef>
              <a:spcPct val="0"/>
            </a:spcBef>
            <a:spcAft>
              <a:spcPct val="15000"/>
            </a:spcAft>
            <a:buChar char="•"/>
          </a:pPr>
          <a:r>
            <a:rPr lang="en-GB" sz="1400" b="0" kern="1200"/>
            <a:t>All qualitative data were analysed using thematic analysis.</a:t>
          </a:r>
        </a:p>
      </dsp:txBody>
      <dsp:txXfrm>
        <a:off x="8882195" y="1110013"/>
        <a:ext cx="2611662" cy="31044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8F13A-3F34-4AC9-9F4F-3B1F0E17953B}" type="datetimeFigureOut">
              <a:rPr lang="en-GB" smtClean="0"/>
              <a:t>08/06/2023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76059-C798-4E95-BAB5-AED072566CD7}" type="slidenum">
              <a:rPr lang="en-GB" smtClean="0"/>
              <a:t>‹#›</a:t>
            </a:fld>
            <a:endParaRPr lang="en-GB"/>
          </a:p>
        </p:txBody>
      </p:sp>
    </p:spTree>
    <p:extLst>
      <p:ext uri="{BB962C8B-B14F-4D97-AF65-F5344CB8AC3E}">
        <p14:creationId xmlns:p14="http://schemas.microsoft.com/office/powerpoint/2010/main" val="274794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4BC889-CD16-4930-BED7-8A3232C9F9F2}" type="slidenum">
              <a:rPr lang="en-GB" smtClean="0"/>
              <a:t>1</a:t>
            </a:fld>
            <a:endParaRPr lang="en-GB"/>
          </a:p>
        </p:txBody>
      </p:sp>
    </p:spTree>
    <p:extLst>
      <p:ext uri="{BB962C8B-B14F-4D97-AF65-F5344CB8AC3E}">
        <p14:creationId xmlns:p14="http://schemas.microsoft.com/office/powerpoint/2010/main" val="1735027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176059-C798-4E95-BAB5-AED072566CD7}" type="slidenum">
              <a:rPr lang="en-GB" smtClean="0"/>
              <a:t>21</a:t>
            </a:fld>
            <a:endParaRPr lang="en-GB"/>
          </a:p>
        </p:txBody>
      </p:sp>
    </p:spTree>
    <p:extLst>
      <p:ext uri="{BB962C8B-B14F-4D97-AF65-F5344CB8AC3E}">
        <p14:creationId xmlns:p14="http://schemas.microsoft.com/office/powerpoint/2010/main" val="941384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176059-C798-4E95-BAB5-AED072566CD7}" type="slidenum">
              <a:rPr lang="en-GB" smtClean="0"/>
              <a:t>25</a:t>
            </a:fld>
            <a:endParaRPr lang="en-GB"/>
          </a:p>
        </p:txBody>
      </p:sp>
    </p:spTree>
    <p:extLst>
      <p:ext uri="{BB962C8B-B14F-4D97-AF65-F5344CB8AC3E}">
        <p14:creationId xmlns:p14="http://schemas.microsoft.com/office/powerpoint/2010/main" val="130648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176059-C798-4E95-BAB5-AED072566CD7}" type="slidenum">
              <a:rPr lang="en-GB" smtClean="0"/>
              <a:t>35</a:t>
            </a:fld>
            <a:endParaRPr lang="en-GB"/>
          </a:p>
        </p:txBody>
      </p:sp>
    </p:spTree>
    <p:extLst>
      <p:ext uri="{BB962C8B-B14F-4D97-AF65-F5344CB8AC3E}">
        <p14:creationId xmlns:p14="http://schemas.microsoft.com/office/powerpoint/2010/main" val="2744465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conducted a research using 5 domains - Availability; Affordability; Appropriateness; Acceptability; Approachability: and used data from Essex residents survey as well as NHSBSA </a:t>
            </a:r>
          </a:p>
        </p:txBody>
      </p:sp>
      <p:sp>
        <p:nvSpPr>
          <p:cNvPr id="4" name="Slide Number Placeholder 3"/>
          <p:cNvSpPr>
            <a:spLocks noGrp="1"/>
          </p:cNvSpPr>
          <p:nvPr>
            <p:ph type="sldNum" sz="quarter" idx="5"/>
          </p:nvPr>
        </p:nvSpPr>
        <p:spPr/>
        <p:txBody>
          <a:bodyPr/>
          <a:lstStyle/>
          <a:p>
            <a:fld id="{9C176059-C798-4E95-BAB5-AED072566CD7}" type="slidenum">
              <a:rPr lang="en-GB" smtClean="0"/>
              <a:t>36</a:t>
            </a:fld>
            <a:endParaRPr lang="en-GB"/>
          </a:p>
        </p:txBody>
      </p:sp>
    </p:spTree>
    <p:extLst>
      <p:ext uri="{BB962C8B-B14F-4D97-AF65-F5344CB8AC3E}">
        <p14:creationId xmlns:p14="http://schemas.microsoft.com/office/powerpoint/2010/main" val="1315187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a typeface="+mn-lt"/>
              <a:cs typeface="+mn-lt"/>
            </a:endParaRPr>
          </a:p>
        </p:txBody>
      </p:sp>
      <p:sp>
        <p:nvSpPr>
          <p:cNvPr id="4" name="Slide Number Placeholder 3"/>
          <p:cNvSpPr>
            <a:spLocks noGrp="1"/>
          </p:cNvSpPr>
          <p:nvPr>
            <p:ph type="sldNum" sz="quarter" idx="5"/>
          </p:nvPr>
        </p:nvSpPr>
        <p:spPr/>
        <p:txBody>
          <a:bodyPr/>
          <a:lstStyle/>
          <a:p>
            <a:fld id="{9C176059-C798-4E95-BAB5-AED072566CD7}" type="slidenum">
              <a:rPr lang="en-GB" smtClean="0"/>
              <a:t>52</a:t>
            </a:fld>
            <a:endParaRPr lang="en-GB"/>
          </a:p>
        </p:txBody>
      </p:sp>
    </p:spTree>
    <p:extLst>
      <p:ext uri="{BB962C8B-B14F-4D97-AF65-F5344CB8AC3E}">
        <p14:creationId xmlns:p14="http://schemas.microsoft.com/office/powerpoint/2010/main" val="1783188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176059-C798-4E95-BAB5-AED072566CD7}" type="slidenum">
              <a:rPr lang="en-GB" smtClean="0"/>
              <a:t>54</a:t>
            </a:fld>
            <a:endParaRPr lang="en-GB"/>
          </a:p>
        </p:txBody>
      </p:sp>
    </p:spTree>
    <p:extLst>
      <p:ext uri="{BB962C8B-B14F-4D97-AF65-F5344CB8AC3E}">
        <p14:creationId xmlns:p14="http://schemas.microsoft.com/office/powerpoint/2010/main" val="2003557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176059-C798-4E95-BAB5-AED072566CD7}" type="slidenum">
              <a:rPr lang="en-GB" smtClean="0"/>
              <a:t>55</a:t>
            </a:fld>
            <a:endParaRPr lang="en-GB"/>
          </a:p>
        </p:txBody>
      </p:sp>
    </p:spTree>
    <p:extLst>
      <p:ext uri="{BB962C8B-B14F-4D97-AF65-F5344CB8AC3E}">
        <p14:creationId xmlns:p14="http://schemas.microsoft.com/office/powerpoint/2010/main" val="2644290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244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505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1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176059-C798-4E95-BAB5-AED072566CD7}" type="slidenum">
              <a:rPr lang="en-GB" smtClean="0"/>
              <a:t>3</a:t>
            </a:fld>
            <a:endParaRPr lang="en-GB"/>
          </a:p>
        </p:txBody>
      </p:sp>
    </p:spTree>
    <p:extLst>
      <p:ext uri="{BB962C8B-B14F-4D97-AF65-F5344CB8AC3E}">
        <p14:creationId xmlns:p14="http://schemas.microsoft.com/office/powerpoint/2010/main" val="4026432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50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176059-C798-4E95-BAB5-AED072566CD7}" type="slidenum">
              <a:rPr lang="en-GB" smtClean="0"/>
              <a:t>6</a:t>
            </a:fld>
            <a:endParaRPr lang="en-GB"/>
          </a:p>
        </p:txBody>
      </p:sp>
    </p:spTree>
    <p:extLst>
      <p:ext uri="{BB962C8B-B14F-4D97-AF65-F5344CB8AC3E}">
        <p14:creationId xmlns:p14="http://schemas.microsoft.com/office/powerpoint/2010/main" val="354352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5968F2-FB33-4136-8016-A7A221F59594}" type="slidenum">
              <a:rPr lang="en-GB" smtClean="0"/>
              <a:t>7</a:t>
            </a:fld>
            <a:endParaRPr lang="en-GB"/>
          </a:p>
        </p:txBody>
      </p:sp>
    </p:spTree>
    <p:extLst>
      <p:ext uri="{BB962C8B-B14F-4D97-AF65-F5344CB8AC3E}">
        <p14:creationId xmlns:p14="http://schemas.microsoft.com/office/powerpoint/2010/main" val="240418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Saul</a:t>
            </a:r>
          </a:p>
        </p:txBody>
      </p:sp>
      <p:sp>
        <p:nvSpPr>
          <p:cNvPr id="4" name="Slide Number Placeholder 3"/>
          <p:cNvSpPr>
            <a:spLocks noGrp="1"/>
          </p:cNvSpPr>
          <p:nvPr>
            <p:ph type="sldNum" sz="quarter" idx="5"/>
          </p:nvPr>
        </p:nvSpPr>
        <p:spPr/>
        <p:txBody>
          <a:bodyPr/>
          <a:lstStyle/>
          <a:p>
            <a:fld id="{9C176059-C798-4E95-BAB5-AED072566CD7}" type="slidenum">
              <a:rPr lang="en-GB" smtClean="0"/>
              <a:t>8</a:t>
            </a:fld>
            <a:endParaRPr lang="en-GB"/>
          </a:p>
        </p:txBody>
      </p:sp>
    </p:spTree>
    <p:extLst>
      <p:ext uri="{BB962C8B-B14F-4D97-AF65-F5344CB8AC3E}">
        <p14:creationId xmlns:p14="http://schemas.microsoft.com/office/powerpoint/2010/main" val="80162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176059-C798-4E95-BAB5-AED072566CD7}" type="slidenum">
              <a:rPr lang="en-GB" smtClean="0"/>
              <a:t>11</a:t>
            </a:fld>
            <a:endParaRPr lang="en-GB"/>
          </a:p>
        </p:txBody>
      </p:sp>
    </p:spTree>
    <p:extLst>
      <p:ext uri="{BB962C8B-B14F-4D97-AF65-F5344CB8AC3E}">
        <p14:creationId xmlns:p14="http://schemas.microsoft.com/office/powerpoint/2010/main" val="185781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176059-C798-4E95-BAB5-AED072566CD7}" type="slidenum">
              <a:rPr lang="en-GB" smtClean="0"/>
              <a:t>15</a:t>
            </a:fld>
            <a:endParaRPr lang="en-GB"/>
          </a:p>
        </p:txBody>
      </p:sp>
    </p:spTree>
    <p:extLst>
      <p:ext uri="{BB962C8B-B14F-4D97-AF65-F5344CB8AC3E}">
        <p14:creationId xmlns:p14="http://schemas.microsoft.com/office/powerpoint/2010/main" val="171855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176059-C798-4E95-BAB5-AED072566CD7}" type="slidenum">
              <a:rPr lang="en-GB" smtClean="0"/>
              <a:t>16</a:t>
            </a:fld>
            <a:endParaRPr lang="en-GB"/>
          </a:p>
        </p:txBody>
      </p:sp>
    </p:spTree>
    <p:extLst>
      <p:ext uri="{BB962C8B-B14F-4D97-AF65-F5344CB8AC3E}">
        <p14:creationId xmlns:p14="http://schemas.microsoft.com/office/powerpoint/2010/main" val="159045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176059-C798-4E95-BAB5-AED072566CD7}" type="slidenum">
              <a:rPr lang="en-GB" smtClean="0"/>
              <a:t>19</a:t>
            </a:fld>
            <a:endParaRPr lang="en-GB"/>
          </a:p>
        </p:txBody>
      </p:sp>
    </p:spTree>
    <p:extLst>
      <p:ext uri="{BB962C8B-B14F-4D97-AF65-F5344CB8AC3E}">
        <p14:creationId xmlns:p14="http://schemas.microsoft.com/office/powerpoint/2010/main" val="2626770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A125-F62A-4414-8C35-969B08031E91}"/>
              </a:ext>
            </a:extLst>
          </p:cNvPr>
          <p:cNvSpPr>
            <a:spLocks noGrp="1"/>
          </p:cNvSpPr>
          <p:nvPr>
            <p:ph type="ctrTitle"/>
          </p:nvPr>
        </p:nvSpPr>
        <p:spPr>
          <a:xfrm>
            <a:off x="1524000" y="1122363"/>
            <a:ext cx="9144000" cy="2387600"/>
          </a:xfrm>
        </p:spPr>
        <p:txBody>
          <a:bodyPr anchor="b">
            <a:normAutofit/>
          </a:bodyPr>
          <a:lstStyle>
            <a:lvl1pPr algn="l">
              <a:defRPr sz="32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9E717CC-8A03-440F-AA3D-011C9ED868FE}"/>
              </a:ext>
            </a:extLst>
          </p:cNvPr>
          <p:cNvSpPr>
            <a:spLocks noGrp="1"/>
          </p:cNvSpPr>
          <p:nvPr>
            <p:ph type="subTitle" idx="1"/>
          </p:nvPr>
        </p:nvSpPr>
        <p:spPr>
          <a:xfrm>
            <a:off x="1699630" y="3509963"/>
            <a:ext cx="8968370" cy="1026000"/>
          </a:xfrm>
        </p:spPr>
        <p:txBody>
          <a:bodyPr rIns="9000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8" name="Group 7">
            <a:extLst>
              <a:ext uri="{FF2B5EF4-FFF2-40B4-BE49-F238E27FC236}">
                <a16:creationId xmlns:a16="http://schemas.microsoft.com/office/drawing/2014/main" id="{0124B2E8-03B0-465D-BD3C-382036D09A8B}"/>
              </a:ext>
            </a:extLst>
          </p:cNvPr>
          <p:cNvGrpSpPr/>
          <p:nvPr/>
        </p:nvGrpSpPr>
        <p:grpSpPr>
          <a:xfrm>
            <a:off x="169280" y="5735637"/>
            <a:ext cx="5811709" cy="739107"/>
            <a:chOff x="169280" y="5735637"/>
            <a:chExt cx="5811709" cy="739107"/>
          </a:xfrm>
        </p:grpSpPr>
        <p:pic>
          <p:nvPicPr>
            <p:cNvPr id="5" name="Picture 4" descr="Essex County Council logo">
              <a:extLst>
                <a:ext uri="{FF2B5EF4-FFF2-40B4-BE49-F238E27FC236}">
                  <a16:creationId xmlns:a16="http://schemas.microsoft.com/office/drawing/2014/main" id="{5EF8C64B-87C9-4324-BA52-F16806A36D09}"/>
                </a:ext>
              </a:extLst>
            </p:cNvPr>
            <p:cNvPicPr>
              <a:picLocks noChangeAspect="1"/>
            </p:cNvPicPr>
            <p:nvPr/>
          </p:nvPicPr>
          <p:blipFill>
            <a:blip r:embed="rId2"/>
            <a:stretch>
              <a:fillRect/>
            </a:stretch>
          </p:blipFill>
          <p:spPr>
            <a:xfrm>
              <a:off x="169280" y="5735637"/>
              <a:ext cx="1530350" cy="739107"/>
            </a:xfrm>
            <a:prstGeom prst="rect">
              <a:avLst/>
            </a:prstGeom>
          </p:spPr>
        </p:pic>
        <p:sp>
          <p:nvSpPr>
            <p:cNvPr id="7" name="TextBox 6">
              <a:extLst>
                <a:ext uri="{FF2B5EF4-FFF2-40B4-BE49-F238E27FC236}">
                  <a16:creationId xmlns:a16="http://schemas.microsoft.com/office/drawing/2014/main" id="{B9D8609B-35F4-424C-BE97-39555385FE6E}"/>
                </a:ext>
              </a:extLst>
            </p:cNvPr>
            <p:cNvSpPr txBox="1"/>
            <p:nvPr userDrawn="1"/>
          </p:nvSpPr>
          <p:spPr>
            <a:xfrm>
              <a:off x="1847528" y="5843580"/>
              <a:ext cx="4133461" cy="523220"/>
            </a:xfrm>
            <a:prstGeom prst="rect">
              <a:avLst/>
            </a:prstGeom>
            <a:noFill/>
          </p:spPr>
          <p:txBody>
            <a:bodyPr wrap="square" rtlCol="0">
              <a:spAutoFit/>
            </a:bodyPr>
            <a:lstStyle/>
            <a:p>
              <a:r>
                <a:rPr lang="en-GB" sz="1400" b="1">
                  <a:solidFill>
                    <a:schemeClr val="bg1"/>
                  </a:solidFill>
                </a:rPr>
                <a:t>Research &amp; Insight</a:t>
              </a:r>
            </a:p>
            <a:p>
              <a:r>
                <a:rPr lang="en-GB" sz="1400" b="1">
                  <a:solidFill>
                    <a:schemeClr val="bg1"/>
                  </a:solidFill>
                </a:rPr>
                <a:t>Chief Executive’s Office</a:t>
              </a:r>
            </a:p>
          </p:txBody>
        </p:sp>
      </p:grpSp>
    </p:spTree>
    <p:extLst>
      <p:ext uri="{BB962C8B-B14F-4D97-AF65-F5344CB8AC3E}">
        <p14:creationId xmlns:p14="http://schemas.microsoft.com/office/powerpoint/2010/main" val="210699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568680E8-666B-4F1A-A78A-D59CAC0B5E17}"/>
              </a:ext>
            </a:extLst>
          </p:cNvPr>
          <p:cNvSpPr>
            <a:spLocks noGrp="1"/>
          </p:cNvSpPr>
          <p:nvPr>
            <p:ph type="body" sz="quarter" idx="29" hasCustomPrompt="1"/>
          </p:nvPr>
        </p:nvSpPr>
        <p:spPr>
          <a:xfrm>
            <a:off x="301625"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 name="Title 1">
            <a:extLst>
              <a:ext uri="{FF2B5EF4-FFF2-40B4-BE49-F238E27FC236}">
                <a16:creationId xmlns:a16="http://schemas.microsoft.com/office/drawing/2014/main" id="{820A7E22-1A04-48F0-B5A3-0579B896D51D}"/>
              </a:ext>
            </a:extLst>
          </p:cNvPr>
          <p:cNvSpPr>
            <a:spLocks noGrp="1"/>
          </p:cNvSpPr>
          <p:nvPr>
            <p:ph type="title"/>
          </p:nvPr>
        </p:nvSpPr>
        <p:spPr>
          <a:xfrm>
            <a:off x="306000" y="257176"/>
            <a:ext cx="11552400" cy="1131722"/>
          </a:xfrm>
        </p:spPr>
        <p:txBody>
          <a:bodyPr/>
          <a:lstStyle>
            <a:lvl1pPr>
              <a:defRPr sz="4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6459289-9A9B-4863-88A8-800E51931FF1}"/>
              </a:ext>
            </a:extLst>
          </p:cNvPr>
          <p:cNvSpPr>
            <a:spLocks noGrp="1"/>
          </p:cNvSpPr>
          <p:nvPr>
            <p:ph type="dt" sz="half" idx="10"/>
          </p:nvPr>
        </p:nvSpPr>
        <p:spPr/>
        <p:txBody>
          <a:bodyPr/>
          <a:lstStyle/>
          <a:p>
            <a:fld id="{4B7DAA2E-E3AC-4A7A-B840-3A60E117DB6A}" type="datetime1">
              <a:rPr lang="en-GB" smtClean="0"/>
              <a:t>08/06/2023</a:t>
            </a:fld>
            <a:endParaRPr lang="en-GB"/>
          </a:p>
        </p:txBody>
      </p:sp>
      <p:sp>
        <p:nvSpPr>
          <p:cNvPr id="4" name="Footer Placeholder 3">
            <a:extLst>
              <a:ext uri="{FF2B5EF4-FFF2-40B4-BE49-F238E27FC236}">
                <a16:creationId xmlns:a16="http://schemas.microsoft.com/office/drawing/2014/main" id="{0BCD24F6-5900-4426-8CA6-5E5993830316}"/>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5AF9DEDD-F3C9-4DB9-8AB7-9B9FAE58AD2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Text Placeholder 8">
            <a:extLst>
              <a:ext uri="{FF2B5EF4-FFF2-40B4-BE49-F238E27FC236}">
                <a16:creationId xmlns:a16="http://schemas.microsoft.com/office/drawing/2014/main" id="{3CFCCB34-DDF7-4318-9C93-3CA1912F6208}"/>
              </a:ext>
            </a:extLst>
          </p:cNvPr>
          <p:cNvSpPr>
            <a:spLocks noGrp="1"/>
          </p:cNvSpPr>
          <p:nvPr>
            <p:ph type="body" sz="quarter" idx="14"/>
          </p:nvPr>
        </p:nvSpPr>
        <p:spPr>
          <a:xfrm>
            <a:off x="1310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75F07E28-6A00-4FDD-A725-52B4301AAE95}"/>
              </a:ext>
            </a:extLst>
          </p:cNvPr>
          <p:cNvSpPr>
            <a:spLocks noGrp="1"/>
          </p:cNvSpPr>
          <p:nvPr>
            <p:ph type="body" sz="quarter" idx="16"/>
          </p:nvPr>
        </p:nvSpPr>
        <p:spPr>
          <a:xfrm>
            <a:off x="1310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3" name="Text Placeholder 8">
            <a:extLst>
              <a:ext uri="{FF2B5EF4-FFF2-40B4-BE49-F238E27FC236}">
                <a16:creationId xmlns:a16="http://schemas.microsoft.com/office/drawing/2014/main" id="{95350E13-471F-4950-B14C-729E49A8168C}"/>
              </a:ext>
            </a:extLst>
          </p:cNvPr>
          <p:cNvSpPr>
            <a:spLocks noGrp="1"/>
          </p:cNvSpPr>
          <p:nvPr>
            <p:ph type="body" sz="quarter" idx="18"/>
          </p:nvPr>
        </p:nvSpPr>
        <p:spPr>
          <a:xfrm>
            <a:off x="1310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5" name="Text Placeholder 8">
            <a:extLst>
              <a:ext uri="{FF2B5EF4-FFF2-40B4-BE49-F238E27FC236}">
                <a16:creationId xmlns:a16="http://schemas.microsoft.com/office/drawing/2014/main" id="{7A2EF067-1F3F-4B12-8615-D23C15BB6F05}"/>
              </a:ext>
            </a:extLst>
          </p:cNvPr>
          <p:cNvSpPr>
            <a:spLocks noGrp="1"/>
          </p:cNvSpPr>
          <p:nvPr>
            <p:ph type="body" sz="quarter" idx="20"/>
          </p:nvPr>
        </p:nvSpPr>
        <p:spPr>
          <a:xfrm>
            <a:off x="1310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7" name="Text Placeholder 8">
            <a:extLst>
              <a:ext uri="{FF2B5EF4-FFF2-40B4-BE49-F238E27FC236}">
                <a16:creationId xmlns:a16="http://schemas.microsoft.com/office/drawing/2014/main" id="{471A5A04-368F-48F2-8E4A-166561D38E0B}"/>
              </a:ext>
            </a:extLst>
          </p:cNvPr>
          <p:cNvSpPr>
            <a:spLocks noGrp="1"/>
          </p:cNvSpPr>
          <p:nvPr>
            <p:ph type="body" sz="quarter" idx="22"/>
          </p:nvPr>
        </p:nvSpPr>
        <p:spPr>
          <a:xfrm>
            <a:off x="7214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9" name="Text Placeholder 8">
            <a:extLst>
              <a:ext uri="{FF2B5EF4-FFF2-40B4-BE49-F238E27FC236}">
                <a16:creationId xmlns:a16="http://schemas.microsoft.com/office/drawing/2014/main" id="{C2150ACD-AEB1-460D-9C24-43251BCA8CC4}"/>
              </a:ext>
            </a:extLst>
          </p:cNvPr>
          <p:cNvSpPr>
            <a:spLocks noGrp="1"/>
          </p:cNvSpPr>
          <p:nvPr>
            <p:ph type="body" sz="quarter" idx="24"/>
          </p:nvPr>
        </p:nvSpPr>
        <p:spPr>
          <a:xfrm>
            <a:off x="7214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1" name="Text Placeholder 8">
            <a:extLst>
              <a:ext uri="{FF2B5EF4-FFF2-40B4-BE49-F238E27FC236}">
                <a16:creationId xmlns:a16="http://schemas.microsoft.com/office/drawing/2014/main" id="{67EBB98E-DD76-4352-AAA2-87D48F8818D8}"/>
              </a:ext>
            </a:extLst>
          </p:cNvPr>
          <p:cNvSpPr>
            <a:spLocks noGrp="1"/>
          </p:cNvSpPr>
          <p:nvPr>
            <p:ph type="body" sz="quarter" idx="26"/>
          </p:nvPr>
        </p:nvSpPr>
        <p:spPr>
          <a:xfrm>
            <a:off x="7214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3" name="Text Placeholder 8">
            <a:extLst>
              <a:ext uri="{FF2B5EF4-FFF2-40B4-BE49-F238E27FC236}">
                <a16:creationId xmlns:a16="http://schemas.microsoft.com/office/drawing/2014/main" id="{93AC6C7A-B293-469A-8731-D27D97BF3C1A}"/>
              </a:ext>
            </a:extLst>
          </p:cNvPr>
          <p:cNvSpPr>
            <a:spLocks noGrp="1"/>
          </p:cNvSpPr>
          <p:nvPr>
            <p:ph type="body" sz="quarter" idx="28"/>
          </p:nvPr>
        </p:nvSpPr>
        <p:spPr>
          <a:xfrm>
            <a:off x="7214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6" name="Text Placeholder 24">
            <a:extLst>
              <a:ext uri="{FF2B5EF4-FFF2-40B4-BE49-F238E27FC236}">
                <a16:creationId xmlns:a16="http://schemas.microsoft.com/office/drawing/2014/main" id="{B6A3B345-E852-4B4B-9D8E-1A9B25ABAB28}"/>
              </a:ext>
            </a:extLst>
          </p:cNvPr>
          <p:cNvSpPr>
            <a:spLocks noGrp="1"/>
          </p:cNvSpPr>
          <p:nvPr>
            <p:ph type="body" sz="quarter" idx="30" hasCustomPrompt="1"/>
          </p:nvPr>
        </p:nvSpPr>
        <p:spPr>
          <a:xfrm>
            <a:off x="301625"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7" name="Text Placeholder 24">
            <a:extLst>
              <a:ext uri="{FF2B5EF4-FFF2-40B4-BE49-F238E27FC236}">
                <a16:creationId xmlns:a16="http://schemas.microsoft.com/office/drawing/2014/main" id="{BEE9308F-D5EE-4D3D-9C47-B58F134A7962}"/>
              </a:ext>
            </a:extLst>
          </p:cNvPr>
          <p:cNvSpPr>
            <a:spLocks noGrp="1"/>
          </p:cNvSpPr>
          <p:nvPr>
            <p:ph type="body" sz="quarter" idx="31" hasCustomPrompt="1"/>
          </p:nvPr>
        </p:nvSpPr>
        <p:spPr>
          <a:xfrm>
            <a:off x="301625"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8" name="Text Placeholder 24">
            <a:extLst>
              <a:ext uri="{FF2B5EF4-FFF2-40B4-BE49-F238E27FC236}">
                <a16:creationId xmlns:a16="http://schemas.microsoft.com/office/drawing/2014/main" id="{80E08A42-0F58-446B-94C2-AB973E93BC24}"/>
              </a:ext>
            </a:extLst>
          </p:cNvPr>
          <p:cNvSpPr>
            <a:spLocks noGrp="1"/>
          </p:cNvSpPr>
          <p:nvPr>
            <p:ph type="body" sz="quarter" idx="32" hasCustomPrompt="1"/>
          </p:nvPr>
        </p:nvSpPr>
        <p:spPr>
          <a:xfrm>
            <a:off x="301625"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9" name="Text Placeholder 24">
            <a:extLst>
              <a:ext uri="{FF2B5EF4-FFF2-40B4-BE49-F238E27FC236}">
                <a16:creationId xmlns:a16="http://schemas.microsoft.com/office/drawing/2014/main" id="{E7359723-D7AB-4162-B5D6-542FE57ED2D3}"/>
              </a:ext>
            </a:extLst>
          </p:cNvPr>
          <p:cNvSpPr>
            <a:spLocks noGrp="1"/>
          </p:cNvSpPr>
          <p:nvPr>
            <p:ph type="body" sz="quarter" idx="33" hasCustomPrompt="1"/>
          </p:nvPr>
        </p:nvSpPr>
        <p:spPr>
          <a:xfrm>
            <a:off x="6210000"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0" name="Text Placeholder 24">
            <a:extLst>
              <a:ext uri="{FF2B5EF4-FFF2-40B4-BE49-F238E27FC236}">
                <a16:creationId xmlns:a16="http://schemas.microsoft.com/office/drawing/2014/main" id="{875B2E40-430D-4757-B86D-915E7CF82E41}"/>
              </a:ext>
            </a:extLst>
          </p:cNvPr>
          <p:cNvSpPr>
            <a:spLocks noGrp="1"/>
          </p:cNvSpPr>
          <p:nvPr>
            <p:ph type="body" sz="quarter" idx="34" hasCustomPrompt="1"/>
          </p:nvPr>
        </p:nvSpPr>
        <p:spPr>
          <a:xfrm>
            <a:off x="6210000"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1" name="Text Placeholder 24">
            <a:extLst>
              <a:ext uri="{FF2B5EF4-FFF2-40B4-BE49-F238E27FC236}">
                <a16:creationId xmlns:a16="http://schemas.microsoft.com/office/drawing/2014/main" id="{8B12E074-12DD-4906-AD45-6A5A25508A56}"/>
              </a:ext>
            </a:extLst>
          </p:cNvPr>
          <p:cNvSpPr>
            <a:spLocks noGrp="1"/>
          </p:cNvSpPr>
          <p:nvPr>
            <p:ph type="body" sz="quarter" idx="35" hasCustomPrompt="1"/>
          </p:nvPr>
        </p:nvSpPr>
        <p:spPr>
          <a:xfrm>
            <a:off x="6210000"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2" name="Text Placeholder 24">
            <a:extLst>
              <a:ext uri="{FF2B5EF4-FFF2-40B4-BE49-F238E27FC236}">
                <a16:creationId xmlns:a16="http://schemas.microsoft.com/office/drawing/2014/main" id="{BF4BB1D9-FC03-4090-9F94-EF8BEAC5C149}"/>
              </a:ext>
            </a:extLst>
          </p:cNvPr>
          <p:cNvSpPr>
            <a:spLocks noGrp="1"/>
          </p:cNvSpPr>
          <p:nvPr>
            <p:ph type="body" sz="quarter" idx="36" hasCustomPrompt="1"/>
          </p:nvPr>
        </p:nvSpPr>
        <p:spPr>
          <a:xfrm>
            <a:off x="6210000"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Tree>
    <p:extLst>
      <p:ext uri="{BB962C8B-B14F-4D97-AF65-F5344CB8AC3E}">
        <p14:creationId xmlns:p14="http://schemas.microsoft.com/office/powerpoint/2010/main" val="419545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Cover P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E15C-E1A1-4B98-8BD9-208FCE928995}"/>
              </a:ext>
            </a:extLst>
          </p:cNvPr>
          <p:cNvSpPr>
            <a:spLocks noGrp="1"/>
          </p:cNvSpPr>
          <p:nvPr>
            <p:ph type="title"/>
          </p:nvPr>
        </p:nvSpPr>
        <p:spPr>
          <a:xfrm>
            <a:off x="5328000" y="2149200"/>
            <a:ext cx="6282000" cy="1602000"/>
          </a:xfrm>
        </p:spPr>
        <p:txBody>
          <a:bodyPr anchor="b"/>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7DA4A9-7C4E-478D-A8E5-F8B8B1B3633C}"/>
              </a:ext>
            </a:extLst>
          </p:cNvPr>
          <p:cNvSpPr>
            <a:spLocks noGrp="1"/>
          </p:cNvSpPr>
          <p:nvPr>
            <p:ph type="body" idx="1"/>
          </p:nvPr>
        </p:nvSpPr>
        <p:spPr>
          <a:xfrm>
            <a:off x="5328000" y="4136400"/>
            <a:ext cx="6282000" cy="2012400"/>
          </a:xfrm>
        </p:spPr>
        <p:txBody>
          <a:bodyPr/>
          <a:lstStyle>
            <a:lvl1pPr marL="0" indent="0">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DCFCB315-E196-452C-8413-F646CF5C916D}"/>
              </a:ext>
              <a:ext uri="{C183D7F6-B498-43B3-948B-1728B52AA6E4}">
                <adec:decorative xmlns:adec="http://schemas.microsoft.com/office/drawing/2017/decorative" val="1"/>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1321567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1428-98EF-4EA7-8B53-95D6FD388998}"/>
              </a:ext>
            </a:extLst>
          </p:cNvPr>
          <p:cNvSpPr>
            <a:spLocks noGrp="1"/>
          </p:cNvSpPr>
          <p:nvPr>
            <p:ph type="title"/>
          </p:nvPr>
        </p:nvSpPr>
        <p:spPr>
          <a:xfrm>
            <a:off x="1062000" y="1252800"/>
            <a:ext cx="4467600" cy="2176200"/>
          </a:xfrm>
        </p:spPr>
        <p:txBody>
          <a:bodyPr anchor="t" anchorCtr="0"/>
          <a:lstStyle>
            <a:lvl1pPr>
              <a:defRPr sz="29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4106DD8-7948-4C50-8639-F46F08C3AE56}"/>
              </a:ext>
            </a:extLst>
          </p:cNvPr>
          <p:cNvSpPr>
            <a:spLocks noGrp="1"/>
          </p:cNvSpPr>
          <p:nvPr>
            <p:ph type="dt" sz="half" idx="10"/>
          </p:nvPr>
        </p:nvSpPr>
        <p:spPr/>
        <p:txBody>
          <a:bodyPr/>
          <a:lstStyle/>
          <a:p>
            <a:fld id="{27FA96FC-BC44-4A18-B3D2-F959C20F8C2F}" type="datetime1">
              <a:rPr lang="en-GB" smtClean="0"/>
              <a:t>08/06/2023</a:t>
            </a:fld>
            <a:endParaRPr lang="en-GB"/>
          </a:p>
        </p:txBody>
      </p:sp>
      <p:sp>
        <p:nvSpPr>
          <p:cNvPr id="4" name="Footer Placeholder 3">
            <a:extLst>
              <a:ext uri="{FF2B5EF4-FFF2-40B4-BE49-F238E27FC236}">
                <a16:creationId xmlns:a16="http://schemas.microsoft.com/office/drawing/2014/main" id="{CAB5D05F-13B2-4DDE-AEE5-2FFBC910F1B2}"/>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C7CA3DFD-1456-4660-8744-18148456CA8C}"/>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cxnSp>
        <p:nvCxnSpPr>
          <p:cNvPr id="6" name="Straight Connector 5">
            <a:extLst>
              <a:ext uri="{FF2B5EF4-FFF2-40B4-BE49-F238E27FC236}">
                <a16:creationId xmlns:a16="http://schemas.microsoft.com/office/drawing/2014/main" id="{1E701184-D5F5-4AF5-B171-04B46C4EF918}"/>
              </a:ext>
            </a:extLst>
          </p:cNvPr>
          <p:cNvCxnSpPr>
            <a:cxnSpLocks/>
          </p:cNvCxnSpPr>
          <p:nvPr userDrawn="1"/>
        </p:nvCxnSpPr>
        <p:spPr>
          <a:xfrm>
            <a:off x="6080926" y="1212573"/>
            <a:ext cx="0" cy="39358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F6BDD9D-CE1E-401B-B998-ED51586F712F}"/>
              </a:ext>
            </a:extLst>
          </p:cNvPr>
          <p:cNvSpPr>
            <a:spLocks noGrp="1"/>
          </p:cNvSpPr>
          <p:nvPr>
            <p:ph type="body" sz="quarter" idx="13"/>
          </p:nvPr>
        </p:nvSpPr>
        <p:spPr>
          <a:xfrm>
            <a:off x="6321600" y="1252800"/>
            <a:ext cx="4467600" cy="3353067"/>
          </a:xfrm>
        </p:spPr>
        <p:txBody>
          <a:bodyPr/>
          <a:lstStyle>
            <a:lvl1pPr marL="0" indent="0">
              <a:buNone/>
              <a:defRPr sz="3600" b="1"/>
            </a:lvl1pPr>
          </a:lstStyle>
          <a:p>
            <a:pPr lvl="0"/>
            <a:r>
              <a:rPr lang="en-US"/>
              <a:t>Click to edit Master text styles</a:t>
            </a:r>
          </a:p>
        </p:txBody>
      </p:sp>
      <p:sp>
        <p:nvSpPr>
          <p:cNvPr id="11" name="Text Placeholder 10">
            <a:extLst>
              <a:ext uri="{FF2B5EF4-FFF2-40B4-BE49-F238E27FC236}">
                <a16:creationId xmlns:a16="http://schemas.microsoft.com/office/drawing/2014/main" id="{75A4B8D9-1F1E-4251-87E0-DCB69C9FDA5D}"/>
              </a:ext>
            </a:extLst>
          </p:cNvPr>
          <p:cNvSpPr>
            <a:spLocks noGrp="1"/>
          </p:cNvSpPr>
          <p:nvPr>
            <p:ph type="body" sz="quarter" idx="14"/>
          </p:nvPr>
        </p:nvSpPr>
        <p:spPr>
          <a:xfrm>
            <a:off x="6321600" y="4776642"/>
            <a:ext cx="4467598" cy="371828"/>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974261911"/>
      </p:ext>
    </p:extLst>
  </p:cSld>
  <p:clrMapOvr>
    <a:masterClrMapping/>
  </p:clrMapOvr>
  <p:extLst>
    <p:ext uri="{DCECCB84-F9BA-43D5-87BE-67443E8EF086}">
      <p15:sldGuideLst xmlns:p15="http://schemas.microsoft.com/office/powerpoint/2012/main">
        <p15:guide id="1" orient="horz" pos="8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537804"/>
            <a:ext cx="5428800" cy="540000"/>
          </a:xfrm>
        </p:spPr>
        <p:txBody>
          <a:bodyPr/>
          <a:lstStyle>
            <a:lvl1pPr>
              <a:lnSpc>
                <a:spcPct val="100000"/>
              </a:lnSpc>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5650"/>
            <a:ext cx="5428800" cy="49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486A8442-B40B-4D24-9029-4E6108BD5EFD}"/>
              </a:ext>
            </a:extLst>
          </p:cNvPr>
          <p:cNvSpPr>
            <a:spLocks noGrp="1"/>
          </p:cNvSpPr>
          <p:nvPr>
            <p:ph sz="quarter" idx="13" hasCustomPrompt="1"/>
          </p:nvPr>
        </p:nvSpPr>
        <p:spPr>
          <a:xfrm>
            <a:off x="6459538" y="130175"/>
            <a:ext cx="5722937" cy="6165850"/>
          </a:xfrm>
        </p:spPr>
        <p:txBody>
          <a:bodyPr/>
          <a:lstStyle>
            <a:lvl1pPr>
              <a:defRPr/>
            </a:lvl1pPr>
          </a:lstStyle>
          <a:p>
            <a:pPr lvl="0"/>
            <a:r>
              <a:rPr lang="en-US"/>
              <a:t>Object</a:t>
            </a:r>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F4ED252C-6927-476E-88F3-F0350963EA46}" type="datetime1">
              <a:rPr lang="en-GB" smtClean="0"/>
              <a:t>08/06/2023</a:t>
            </a:fld>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99071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messag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7175"/>
            <a:ext cx="11552400" cy="712368"/>
          </a:xfrm>
        </p:spPr>
        <p:txBody>
          <a:bodyPr/>
          <a:lstStyle>
            <a:lvl1pPr>
              <a:lnSpc>
                <a:spcPct val="100000"/>
              </a:lnSpc>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1404"/>
            <a:ext cx="3888000" cy="2059200"/>
          </a:xfrm>
        </p:spPr>
        <p:txBody>
          <a:bodyPr/>
          <a:lstStyle>
            <a:lvl1pPr>
              <a:defRPr sz="3600" b="1"/>
            </a:lvl1pPr>
          </a:lstStyle>
          <a:p>
            <a:pPr lvl="0"/>
            <a:r>
              <a:rPr lang="en-US"/>
              <a:t>Click to edit Master text styles</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0FCDE5A4-E6BC-4089-819D-6F950FFE67DA}" type="datetime1">
              <a:rPr lang="en-GB" smtClean="0"/>
              <a:t>08/06/2023</a:t>
            </a:fld>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Content Placeholder 3" descr="Add description of object (table/graph/picture, etc)">
            <a:extLst>
              <a:ext uri="{FF2B5EF4-FFF2-40B4-BE49-F238E27FC236}">
                <a16:creationId xmlns:a16="http://schemas.microsoft.com/office/drawing/2014/main" id="{67B85DDB-4159-4BB4-A59E-5BE213A7443F}"/>
              </a:ext>
            </a:extLst>
          </p:cNvPr>
          <p:cNvSpPr>
            <a:spLocks noGrp="1"/>
          </p:cNvSpPr>
          <p:nvPr>
            <p:ph sz="half" idx="2"/>
          </p:nvPr>
        </p:nvSpPr>
        <p:spPr>
          <a:xfrm>
            <a:off x="4471200" y="1249363"/>
            <a:ext cx="7393775" cy="4929188"/>
          </a:xfrm>
          <a:prstGeom prst="rect">
            <a:avLst/>
          </a:prstGeom>
        </p:spPr>
        <p:txBody>
          <a:bodyPr/>
          <a:lstStyle>
            <a:lvl1pPr>
              <a:buNone/>
              <a:defRPr/>
            </a:lvl1pPr>
          </a:lstStyle>
          <a:p>
            <a:pPr lvl="0"/>
            <a:r>
              <a:rPr lang="en-US"/>
              <a:t>Click to edit Master text styles</a:t>
            </a:r>
          </a:p>
        </p:txBody>
      </p:sp>
      <p:sp>
        <p:nvSpPr>
          <p:cNvPr id="8" name="Text Placeholder 7">
            <a:extLst>
              <a:ext uri="{FF2B5EF4-FFF2-40B4-BE49-F238E27FC236}">
                <a16:creationId xmlns:a16="http://schemas.microsoft.com/office/drawing/2014/main" id="{9682420F-7E00-4112-B16C-8B3BEE01681E}"/>
              </a:ext>
            </a:extLst>
          </p:cNvPr>
          <p:cNvSpPr>
            <a:spLocks noGrp="1"/>
          </p:cNvSpPr>
          <p:nvPr>
            <p:ph type="body" sz="quarter" idx="13"/>
          </p:nvPr>
        </p:nvSpPr>
        <p:spPr>
          <a:xfrm>
            <a:off x="0" y="3430800"/>
            <a:ext cx="4471200" cy="2747751"/>
          </a:xfrm>
          <a:solidFill>
            <a:schemeClr val="accent1"/>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193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message and object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605798-CE35-4206-A97D-EB4777053B4B}"/>
              </a:ext>
              <a:ext uri="{C183D7F6-B498-43B3-948B-1728B52AA6E4}">
                <adec:decorative xmlns:adec="http://schemas.microsoft.com/office/drawing/2017/decorative" val="1"/>
              </a:ext>
            </a:extLst>
          </p:cNvPr>
          <p:cNvSpPr/>
          <p:nvPr userDrawn="1"/>
        </p:nvSpPr>
        <p:spPr>
          <a:xfrm>
            <a:off x="0" y="2754488"/>
            <a:ext cx="6096000" cy="410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C34E1A6-9EC2-468E-98F7-98901A8D1A5B}"/>
              </a:ext>
            </a:extLst>
          </p:cNvPr>
          <p:cNvSpPr>
            <a:spLocks noGrp="1"/>
          </p:cNvSpPr>
          <p:nvPr>
            <p:ph type="title"/>
          </p:nvPr>
        </p:nvSpPr>
        <p:spPr>
          <a:xfrm>
            <a:off x="306000" y="252000"/>
            <a:ext cx="5428800" cy="820800"/>
          </a:xfrm>
        </p:spPr>
        <p:txBody>
          <a:bodyPr vert="horz" lIns="90000" tIns="45720" rIns="90000" bIns="0" rtlCol="0" anchor="b" anchorCtr="0">
            <a:normAutofit/>
          </a:bodyPr>
          <a:lstStyle>
            <a:lvl1pPr>
              <a:defRPr lang="en-GB">
                <a:solidFill>
                  <a:schemeClr val="tx1"/>
                </a:solidFill>
              </a:defRPr>
            </a:lvl1pPr>
          </a:lstStyle>
          <a:p>
            <a:pPr lvl="0">
              <a:lnSpc>
                <a:spcPct val="100000"/>
              </a:lnSpc>
            </a:pPr>
            <a:r>
              <a:rPr lang="en-US"/>
              <a:t>Click to edit Master title style</a:t>
            </a:r>
            <a:endParaRPr lang="en-GB"/>
          </a:p>
        </p:txBody>
      </p:sp>
      <p:sp>
        <p:nvSpPr>
          <p:cNvPr id="7" name="Content Placeholder 6">
            <a:extLst>
              <a:ext uri="{FF2B5EF4-FFF2-40B4-BE49-F238E27FC236}">
                <a16:creationId xmlns:a16="http://schemas.microsoft.com/office/drawing/2014/main" id="{926F895B-32EE-4C42-A771-15E886F401D7}"/>
              </a:ext>
            </a:extLst>
          </p:cNvPr>
          <p:cNvSpPr>
            <a:spLocks noGrp="1"/>
          </p:cNvSpPr>
          <p:nvPr>
            <p:ph sz="quarter" idx="13"/>
          </p:nvPr>
        </p:nvSpPr>
        <p:spPr>
          <a:xfrm>
            <a:off x="301625" y="1260938"/>
            <a:ext cx="5429250" cy="1375200"/>
          </a:xfrm>
        </p:spPr>
        <p:txBody>
          <a:bodyPr/>
          <a:lstStyle>
            <a:lvl1pPr marL="0" indent="0">
              <a:buNone/>
              <a:defRPr sz="2400" b="1">
                <a:solidFill>
                  <a:schemeClr val="accent1"/>
                </a:solidFill>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76953603-B320-4E9F-8C88-FCB935412932}"/>
              </a:ext>
            </a:extLst>
          </p:cNvPr>
          <p:cNvSpPr>
            <a:spLocks noGrp="1"/>
          </p:cNvSpPr>
          <p:nvPr>
            <p:ph sz="quarter" idx="16"/>
          </p:nvPr>
        </p:nvSpPr>
        <p:spPr>
          <a:xfrm>
            <a:off x="301625" y="2754313"/>
            <a:ext cx="5429250" cy="3424237"/>
          </a:xfrm>
        </p:spPr>
        <p:txBody>
          <a:bodyPr/>
          <a:lstStyle>
            <a:lvl1pPr marL="0" indent="0">
              <a:buNone/>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1" name="Content Placeholder 10">
            <a:extLst>
              <a:ext uri="{FF2B5EF4-FFF2-40B4-BE49-F238E27FC236}">
                <a16:creationId xmlns:a16="http://schemas.microsoft.com/office/drawing/2014/main" id="{787F60CB-10DD-4652-B8F0-4AC544C71B4B}"/>
              </a:ext>
            </a:extLst>
          </p:cNvPr>
          <p:cNvSpPr>
            <a:spLocks noGrp="1"/>
          </p:cNvSpPr>
          <p:nvPr>
            <p:ph sz="quarter" idx="15"/>
          </p:nvPr>
        </p:nvSpPr>
        <p:spPr>
          <a:xfrm>
            <a:off x="6065661" y="0"/>
            <a:ext cx="6126339"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E18C755-832F-4C56-B358-BC210FE8599D}"/>
              </a:ext>
            </a:extLst>
          </p:cNvPr>
          <p:cNvSpPr>
            <a:spLocks noGrp="1"/>
          </p:cNvSpPr>
          <p:nvPr>
            <p:ph type="ftr" sz="quarter" idx="11"/>
          </p:nvPr>
        </p:nvSpPr>
        <p:spPr/>
        <p:txBody>
          <a:bodyPr/>
          <a:lstStyle>
            <a:lvl1pPr>
              <a:defRPr>
                <a:solidFill>
                  <a:schemeClr val="bg2"/>
                </a:solidFill>
              </a:defRPr>
            </a:lvl1pPr>
          </a:lstStyle>
          <a:p>
            <a:r>
              <a:rPr lang="en-GB"/>
              <a:t>Produced by Essex County Council Strategy Insight and Engagement</a:t>
            </a:r>
          </a:p>
        </p:txBody>
      </p:sp>
      <p:sp>
        <p:nvSpPr>
          <p:cNvPr id="3" name="Date Placeholder 2">
            <a:extLst>
              <a:ext uri="{FF2B5EF4-FFF2-40B4-BE49-F238E27FC236}">
                <a16:creationId xmlns:a16="http://schemas.microsoft.com/office/drawing/2014/main" id="{9B1A9764-A1B9-46F8-96D5-74C081563C7F}"/>
              </a:ext>
            </a:extLst>
          </p:cNvPr>
          <p:cNvSpPr>
            <a:spLocks noGrp="1"/>
          </p:cNvSpPr>
          <p:nvPr>
            <p:ph type="dt" sz="half" idx="10"/>
          </p:nvPr>
        </p:nvSpPr>
        <p:spPr/>
        <p:txBody>
          <a:bodyPr/>
          <a:lstStyle>
            <a:lvl1pPr>
              <a:defRPr>
                <a:solidFill>
                  <a:schemeClr val="bg1"/>
                </a:solidFill>
              </a:defRPr>
            </a:lvl1pPr>
          </a:lstStyle>
          <a:p>
            <a:fld id="{000DAB86-2D7D-4598-82EB-9B7C3F25FE64}" type="datetime1">
              <a:rPr lang="en-GB" smtClean="0"/>
              <a:t>08/06/2023</a:t>
            </a:fld>
            <a:endParaRPr lang="en-GB"/>
          </a:p>
        </p:txBody>
      </p:sp>
      <p:sp>
        <p:nvSpPr>
          <p:cNvPr id="5" name="Slide Number Placeholder 4">
            <a:extLst>
              <a:ext uri="{FF2B5EF4-FFF2-40B4-BE49-F238E27FC236}">
                <a16:creationId xmlns:a16="http://schemas.microsoft.com/office/drawing/2014/main" id="{30B32DD5-A0D7-4176-9C07-463D33A3AAC0}"/>
              </a:ext>
            </a:extLst>
          </p:cNvPr>
          <p:cNvSpPr>
            <a:spLocks noGrp="1"/>
          </p:cNvSpPr>
          <p:nvPr>
            <p:ph type="sldNum" sz="quarter" idx="12"/>
          </p:nvPr>
        </p:nvSpPr>
        <p:spPr/>
        <p:txBody>
          <a:bodyPr/>
          <a:lstStyle>
            <a:lvl1pPr>
              <a:defRPr>
                <a:solidFill>
                  <a:schemeClr val="bg1"/>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7615531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Text and 2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2000"/>
            <a:ext cx="11552400" cy="820800"/>
          </a:xfrm>
        </p:spPr>
        <p:txBody>
          <a:bodyPr/>
          <a:lstStyle>
            <a:lvl1pPr>
              <a:lnSpc>
                <a:spcPct val="100000"/>
              </a:lnSpc>
              <a:defRPr sz="4400"/>
            </a:lvl1pPr>
          </a:lstStyle>
          <a:p>
            <a:r>
              <a:rPr lang="en-US"/>
              <a:t>Click to edit Master title style</a:t>
            </a:r>
            <a:endParaRPr lang="en-GB"/>
          </a:p>
        </p:txBody>
      </p:sp>
      <p:sp>
        <p:nvSpPr>
          <p:cNvPr id="11" name="Content Placeholder 10">
            <a:extLst>
              <a:ext uri="{FF2B5EF4-FFF2-40B4-BE49-F238E27FC236}">
                <a16:creationId xmlns:a16="http://schemas.microsoft.com/office/drawing/2014/main" id="{909C2039-2FF7-4ECB-94E1-AF05CB2C8308}"/>
              </a:ext>
            </a:extLst>
          </p:cNvPr>
          <p:cNvSpPr>
            <a:spLocks noGrp="1"/>
          </p:cNvSpPr>
          <p:nvPr>
            <p:ph sz="quarter" idx="15"/>
          </p:nvPr>
        </p:nvSpPr>
        <p:spPr>
          <a:xfrm>
            <a:off x="0" y="1689100"/>
            <a:ext cx="6076950" cy="2232025"/>
          </a:xfrm>
        </p:spPr>
        <p:txBody>
          <a:bodyPr/>
          <a:lstStyle>
            <a:lvl1pPr marL="0" indent="0">
              <a:buNone/>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4194000"/>
            <a:ext cx="5572800" cy="1984550"/>
          </a:xfrm>
        </p:spPr>
        <p:txBody>
          <a:bodyPr/>
          <a:lstStyle>
            <a:lvl1pPr marL="0" indent="0">
              <a:buNone/>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F2AF1B6F-29EF-4915-954D-C7A734C4F1B1}"/>
              </a:ext>
            </a:extLst>
          </p:cNvPr>
          <p:cNvSpPr>
            <a:spLocks noGrp="1"/>
          </p:cNvSpPr>
          <p:nvPr>
            <p:ph sz="half" idx="14"/>
          </p:nvPr>
        </p:nvSpPr>
        <p:spPr>
          <a:xfrm>
            <a:off x="6285600" y="1688400"/>
            <a:ext cx="5572800" cy="174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C2D6E287-74D8-466B-93CC-E97050302A8E}"/>
              </a:ext>
            </a:extLst>
          </p:cNvPr>
          <p:cNvSpPr>
            <a:spLocks noGrp="1"/>
          </p:cNvSpPr>
          <p:nvPr>
            <p:ph sz="quarter" idx="16"/>
          </p:nvPr>
        </p:nvSpPr>
        <p:spPr>
          <a:xfrm>
            <a:off x="6076950" y="3429000"/>
            <a:ext cx="6137275" cy="3429000"/>
          </a:xfrm>
        </p:spPr>
        <p:txBody>
          <a:bodyPr/>
          <a:lstStyle>
            <a:lvl1pPr marL="0" indent="0">
              <a:buNone/>
              <a:defRPr/>
            </a:lvl1pPr>
          </a:lstStyle>
          <a:p>
            <a:pPr lvl="0"/>
            <a:r>
              <a:rPr lang="en-US"/>
              <a:t>Click to edit Master text styles</a:t>
            </a:r>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lvl1pPr>
              <a:defRPr>
                <a:solidFill>
                  <a:schemeClr val="tx1"/>
                </a:solidFill>
              </a:defRPr>
            </a:lvl1pPr>
          </a:lstStyle>
          <a:p>
            <a:fld id="{03629096-94FA-45A9-AE38-7993EE683642}" type="datetime1">
              <a:rPr lang="en-GB" smtClean="0"/>
              <a:t>08/06/2023</a:t>
            </a:fld>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lvl1pPr>
              <a:defRPr>
                <a:solidFill>
                  <a:schemeClr val="tx1"/>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45893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 above title and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F26F1C6-4C7F-4E81-8ED3-C2BB6E34B2B3}"/>
              </a:ext>
            </a:extLst>
          </p:cNvPr>
          <p:cNvSpPr>
            <a:spLocks noGrp="1"/>
          </p:cNvSpPr>
          <p:nvPr>
            <p:ph sz="quarter" idx="13"/>
          </p:nvPr>
        </p:nvSpPr>
        <p:spPr>
          <a:xfrm>
            <a:off x="0" y="-1"/>
            <a:ext cx="12192000" cy="2484000"/>
          </a:xfrm>
        </p:spPr>
        <p:txBody>
          <a:bodyP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B55EA7E9-EFF8-4127-B336-30D7A4058418}"/>
              </a:ext>
            </a:extLst>
          </p:cNvPr>
          <p:cNvSpPr>
            <a:spLocks noGrp="1"/>
          </p:cNvSpPr>
          <p:nvPr>
            <p:ph type="title"/>
          </p:nvPr>
        </p:nvSpPr>
        <p:spPr>
          <a:xfrm>
            <a:off x="306000" y="2782800"/>
            <a:ext cx="4028400" cy="3394800"/>
          </a:xfrm>
        </p:spPr>
        <p:txBody>
          <a:bodyPr anchor="t" anchorCtr="0"/>
          <a:lstStyle>
            <a:lvl1pPr>
              <a:defRPr sz="4000">
                <a:solidFill>
                  <a:schemeClr val="tx1"/>
                </a:solidFill>
              </a:defRPr>
            </a:lvl1pPr>
          </a:lstStyle>
          <a:p>
            <a:r>
              <a:rPr lang="en-US"/>
              <a:t>Click to edit Master title style</a:t>
            </a:r>
            <a:endParaRPr lang="en-GB"/>
          </a:p>
        </p:txBody>
      </p:sp>
      <p:sp>
        <p:nvSpPr>
          <p:cNvPr id="9" name="Content Placeholder 8">
            <a:extLst>
              <a:ext uri="{FF2B5EF4-FFF2-40B4-BE49-F238E27FC236}">
                <a16:creationId xmlns:a16="http://schemas.microsoft.com/office/drawing/2014/main" id="{67CFA9DB-5477-459A-974D-93AAA4628B1D}"/>
              </a:ext>
            </a:extLst>
          </p:cNvPr>
          <p:cNvSpPr>
            <a:spLocks noGrp="1"/>
          </p:cNvSpPr>
          <p:nvPr>
            <p:ph sz="quarter" idx="14"/>
          </p:nvPr>
        </p:nvSpPr>
        <p:spPr>
          <a:xfrm>
            <a:off x="4698000" y="2782888"/>
            <a:ext cx="7160400" cy="3395662"/>
          </a:xfrm>
        </p:spPr>
        <p:txBody>
          <a:bodyPr numCol="2" spcCol="360000"/>
          <a:lstStyle>
            <a:lvl1pPr marL="0" indent="0">
              <a:buNone/>
              <a:defRPr b="1">
                <a:solidFill>
                  <a:schemeClr val="accent1"/>
                </a:solidFill>
              </a:defRPr>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BC5ED585-0856-40AE-9F10-F8559950FEF9}"/>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9B855124-6C3F-40B8-B2A8-E79F2D7231EF}"/>
              </a:ext>
            </a:extLst>
          </p:cNvPr>
          <p:cNvSpPr>
            <a:spLocks noGrp="1"/>
          </p:cNvSpPr>
          <p:nvPr>
            <p:ph type="dt" sz="half" idx="10"/>
          </p:nvPr>
        </p:nvSpPr>
        <p:spPr/>
        <p:txBody>
          <a:bodyPr/>
          <a:lstStyle/>
          <a:p>
            <a:fld id="{7C29D16F-8C37-44B1-9C03-7D4B16478A0E}" type="datetime1">
              <a:rPr lang="en-GB" smtClean="0"/>
              <a:t>08/06/2023</a:t>
            </a:fld>
            <a:endParaRPr lang="en-GB"/>
          </a:p>
        </p:txBody>
      </p:sp>
      <p:sp>
        <p:nvSpPr>
          <p:cNvPr id="5" name="Slide Number Placeholder 4">
            <a:extLst>
              <a:ext uri="{FF2B5EF4-FFF2-40B4-BE49-F238E27FC236}">
                <a16:creationId xmlns:a16="http://schemas.microsoft.com/office/drawing/2014/main" id="{B62942CD-BA75-40C5-9667-D370019E7A95}"/>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11" name="Content Placeholder 10">
            <a:extLst>
              <a:ext uri="{FF2B5EF4-FFF2-40B4-BE49-F238E27FC236}">
                <a16:creationId xmlns:a16="http://schemas.microsoft.com/office/drawing/2014/main" id="{EDFAD688-DD14-4842-AF11-CB02693A303B}"/>
              </a:ext>
            </a:extLst>
          </p:cNvPr>
          <p:cNvSpPr>
            <a:spLocks noGrp="1"/>
          </p:cNvSpPr>
          <p:nvPr>
            <p:ph sz="quarter" idx="15" hasCustomPrompt="1"/>
          </p:nvPr>
        </p:nvSpPr>
        <p:spPr>
          <a:xfrm>
            <a:off x="306388" y="7112000"/>
            <a:ext cx="11558587" cy="247650"/>
          </a:xfrm>
        </p:spPr>
        <p:txBody>
          <a:bodyPr/>
          <a:lstStyle>
            <a:lvl1pPr marL="0" indent="0">
              <a:buNone/>
              <a:defRPr sz="900"/>
            </a:lvl1pPr>
          </a:lstStyle>
          <a:p>
            <a:pPr lvl="0"/>
            <a:r>
              <a:rPr lang="en-US"/>
              <a:t>Click to add image license info</a:t>
            </a:r>
          </a:p>
        </p:txBody>
      </p:sp>
    </p:spTree>
    <p:extLst>
      <p:ext uri="{BB962C8B-B14F-4D97-AF65-F5344CB8AC3E}">
        <p14:creationId xmlns:p14="http://schemas.microsoft.com/office/powerpoint/2010/main" val="3731672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65D6-2D20-4211-9E74-82220561CD2F}"/>
              </a:ext>
            </a:extLst>
          </p:cNvPr>
          <p:cNvSpPr>
            <a:spLocks noGrp="1"/>
          </p:cNvSpPr>
          <p:nvPr>
            <p:ph type="title"/>
          </p:nvPr>
        </p:nvSpPr>
        <p:spPr>
          <a:xfrm>
            <a:off x="306000" y="262799"/>
            <a:ext cx="11552400" cy="819525"/>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580FB3D-B147-470B-AFB3-1D8AD802D8FC}"/>
              </a:ext>
            </a:extLst>
          </p:cNvPr>
          <p:cNvSpPr>
            <a:spLocks noGrp="1"/>
          </p:cNvSpPr>
          <p:nvPr>
            <p:ph type="body" sz="quarter" idx="13"/>
          </p:nvPr>
        </p:nvSpPr>
        <p:spPr>
          <a:xfrm>
            <a:off x="30600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11" name="Picture Placeholder 10" descr="Add description of icon">
            <a:extLst>
              <a:ext uri="{FF2B5EF4-FFF2-40B4-BE49-F238E27FC236}">
                <a16:creationId xmlns:a16="http://schemas.microsoft.com/office/drawing/2014/main" id="{5E5197B7-95FB-49F8-A97B-FE41C5A9596C}"/>
              </a:ext>
            </a:extLst>
          </p:cNvPr>
          <p:cNvSpPr>
            <a:spLocks noGrp="1"/>
          </p:cNvSpPr>
          <p:nvPr>
            <p:ph type="pic" sz="quarter" idx="15" hasCustomPrompt="1"/>
          </p:nvPr>
        </p:nvSpPr>
        <p:spPr>
          <a:xfrm>
            <a:off x="30600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3" name="Text Placeholder 12">
            <a:extLst>
              <a:ext uri="{FF2B5EF4-FFF2-40B4-BE49-F238E27FC236}">
                <a16:creationId xmlns:a16="http://schemas.microsoft.com/office/drawing/2014/main" id="{4D9A13C7-EBEB-436D-ADBB-86B6FB45BCD1}"/>
              </a:ext>
            </a:extLst>
          </p:cNvPr>
          <p:cNvSpPr>
            <a:spLocks noGrp="1"/>
          </p:cNvSpPr>
          <p:nvPr>
            <p:ph type="body" sz="quarter" idx="16"/>
          </p:nvPr>
        </p:nvSpPr>
        <p:spPr>
          <a:xfrm>
            <a:off x="1173600" y="2833200"/>
            <a:ext cx="4842000" cy="756000"/>
          </a:xfrm>
        </p:spPr>
        <p:txBody>
          <a:bodyPr/>
          <a:lstStyle>
            <a:lvl1pPr marL="0" indent="0">
              <a:lnSpc>
                <a:spcPct val="90000"/>
              </a:lnSpc>
              <a:spcBef>
                <a:spcPts val="1000"/>
              </a:spcBef>
              <a:buNone/>
              <a:defRPr sz="2000"/>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a:t>Click to edit Master text styles</a:t>
            </a:r>
          </a:p>
        </p:txBody>
      </p:sp>
      <p:sp>
        <p:nvSpPr>
          <p:cNvPr id="14" name="Picture Placeholder 10" descr="Add description of icon">
            <a:extLst>
              <a:ext uri="{FF2B5EF4-FFF2-40B4-BE49-F238E27FC236}">
                <a16:creationId xmlns:a16="http://schemas.microsoft.com/office/drawing/2014/main" id="{E1F258FF-4B37-4A44-B4C1-D1BA723E389B}"/>
              </a:ext>
            </a:extLst>
          </p:cNvPr>
          <p:cNvSpPr>
            <a:spLocks noGrp="1"/>
          </p:cNvSpPr>
          <p:nvPr>
            <p:ph type="pic" sz="quarter" idx="17" hasCustomPrompt="1"/>
          </p:nvPr>
        </p:nvSpPr>
        <p:spPr>
          <a:xfrm>
            <a:off x="30600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5" name="Text Placeholder 12">
            <a:extLst>
              <a:ext uri="{FF2B5EF4-FFF2-40B4-BE49-F238E27FC236}">
                <a16:creationId xmlns:a16="http://schemas.microsoft.com/office/drawing/2014/main" id="{97407CB3-47A4-4E12-A52E-B93683369F3A}"/>
              </a:ext>
            </a:extLst>
          </p:cNvPr>
          <p:cNvSpPr>
            <a:spLocks noGrp="1"/>
          </p:cNvSpPr>
          <p:nvPr>
            <p:ph type="body" sz="quarter" idx="18"/>
          </p:nvPr>
        </p:nvSpPr>
        <p:spPr>
          <a:xfrm>
            <a:off x="117360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16" name="Picture Placeholder 10" descr="Add description of icon">
            <a:extLst>
              <a:ext uri="{FF2B5EF4-FFF2-40B4-BE49-F238E27FC236}">
                <a16:creationId xmlns:a16="http://schemas.microsoft.com/office/drawing/2014/main" id="{3C5E2EB3-8CF7-45B8-8005-13469FEC529B}"/>
              </a:ext>
            </a:extLst>
          </p:cNvPr>
          <p:cNvSpPr>
            <a:spLocks noGrp="1"/>
          </p:cNvSpPr>
          <p:nvPr>
            <p:ph type="pic" sz="quarter" idx="19" hasCustomPrompt="1"/>
          </p:nvPr>
        </p:nvSpPr>
        <p:spPr>
          <a:xfrm>
            <a:off x="30600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7" name="Text Placeholder 12">
            <a:extLst>
              <a:ext uri="{FF2B5EF4-FFF2-40B4-BE49-F238E27FC236}">
                <a16:creationId xmlns:a16="http://schemas.microsoft.com/office/drawing/2014/main" id="{23DD8221-60E9-48F6-AB0A-24200E19451B}"/>
              </a:ext>
            </a:extLst>
          </p:cNvPr>
          <p:cNvSpPr>
            <a:spLocks noGrp="1"/>
          </p:cNvSpPr>
          <p:nvPr>
            <p:ph type="body" sz="quarter" idx="20"/>
          </p:nvPr>
        </p:nvSpPr>
        <p:spPr>
          <a:xfrm>
            <a:off x="117360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0" name="Picture Placeholder 10" descr="Add description of icon">
            <a:extLst>
              <a:ext uri="{FF2B5EF4-FFF2-40B4-BE49-F238E27FC236}">
                <a16:creationId xmlns:a16="http://schemas.microsoft.com/office/drawing/2014/main" id="{E44E0A33-14B1-4850-90E3-B3F3BB84DDE3}"/>
              </a:ext>
            </a:extLst>
          </p:cNvPr>
          <p:cNvSpPr>
            <a:spLocks noGrp="1"/>
          </p:cNvSpPr>
          <p:nvPr>
            <p:ph type="pic" sz="quarter" idx="21" hasCustomPrompt="1"/>
          </p:nvPr>
        </p:nvSpPr>
        <p:spPr>
          <a:xfrm>
            <a:off x="30600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1" name="Text Placeholder 12">
            <a:extLst>
              <a:ext uri="{FF2B5EF4-FFF2-40B4-BE49-F238E27FC236}">
                <a16:creationId xmlns:a16="http://schemas.microsoft.com/office/drawing/2014/main" id="{CE8EBFC4-167A-4580-99A8-DA37B6E5B938}"/>
              </a:ext>
            </a:extLst>
          </p:cNvPr>
          <p:cNvSpPr>
            <a:spLocks noGrp="1"/>
          </p:cNvSpPr>
          <p:nvPr>
            <p:ph type="body" sz="quarter" idx="22"/>
          </p:nvPr>
        </p:nvSpPr>
        <p:spPr>
          <a:xfrm>
            <a:off x="117360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9" name="Text Placeholder 8">
            <a:extLst>
              <a:ext uri="{FF2B5EF4-FFF2-40B4-BE49-F238E27FC236}">
                <a16:creationId xmlns:a16="http://schemas.microsoft.com/office/drawing/2014/main" id="{2B0C1395-B34F-4803-A4D2-4DA98255D68D}"/>
              </a:ext>
            </a:extLst>
          </p:cNvPr>
          <p:cNvSpPr>
            <a:spLocks noGrp="1"/>
          </p:cNvSpPr>
          <p:nvPr>
            <p:ph type="body" sz="quarter" idx="14"/>
          </p:nvPr>
        </p:nvSpPr>
        <p:spPr>
          <a:xfrm>
            <a:off x="616039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22" name="Picture Placeholder 10" descr="Add description of icon">
            <a:extLst>
              <a:ext uri="{FF2B5EF4-FFF2-40B4-BE49-F238E27FC236}">
                <a16:creationId xmlns:a16="http://schemas.microsoft.com/office/drawing/2014/main" id="{A361E0A4-5EB1-4215-8DC2-CED3494C2D97}"/>
              </a:ext>
            </a:extLst>
          </p:cNvPr>
          <p:cNvSpPr>
            <a:spLocks noGrp="1"/>
          </p:cNvSpPr>
          <p:nvPr>
            <p:ph type="pic" sz="quarter" idx="23" hasCustomPrompt="1"/>
          </p:nvPr>
        </p:nvSpPr>
        <p:spPr>
          <a:xfrm>
            <a:off x="616039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3" name="Text Placeholder 12">
            <a:extLst>
              <a:ext uri="{FF2B5EF4-FFF2-40B4-BE49-F238E27FC236}">
                <a16:creationId xmlns:a16="http://schemas.microsoft.com/office/drawing/2014/main" id="{42670E9D-A433-4252-83B1-B7A43D93B2DE}"/>
              </a:ext>
            </a:extLst>
          </p:cNvPr>
          <p:cNvSpPr>
            <a:spLocks noGrp="1"/>
          </p:cNvSpPr>
          <p:nvPr>
            <p:ph type="body" sz="quarter" idx="24"/>
          </p:nvPr>
        </p:nvSpPr>
        <p:spPr>
          <a:xfrm>
            <a:off x="7027990" y="2833200"/>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4" name="Picture Placeholder 10" descr="Add description of icon">
            <a:extLst>
              <a:ext uri="{FF2B5EF4-FFF2-40B4-BE49-F238E27FC236}">
                <a16:creationId xmlns:a16="http://schemas.microsoft.com/office/drawing/2014/main" id="{5B3FCA71-4537-495B-80EA-200ED4EC16AD}"/>
              </a:ext>
            </a:extLst>
          </p:cNvPr>
          <p:cNvSpPr>
            <a:spLocks noGrp="1"/>
          </p:cNvSpPr>
          <p:nvPr>
            <p:ph type="pic" sz="quarter" idx="25" hasCustomPrompt="1"/>
          </p:nvPr>
        </p:nvSpPr>
        <p:spPr>
          <a:xfrm>
            <a:off x="616039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5" name="Text Placeholder 12">
            <a:extLst>
              <a:ext uri="{FF2B5EF4-FFF2-40B4-BE49-F238E27FC236}">
                <a16:creationId xmlns:a16="http://schemas.microsoft.com/office/drawing/2014/main" id="{340D156D-DA34-42DA-9274-A5EDA44D361B}"/>
              </a:ext>
            </a:extLst>
          </p:cNvPr>
          <p:cNvSpPr>
            <a:spLocks noGrp="1"/>
          </p:cNvSpPr>
          <p:nvPr>
            <p:ph type="body" sz="quarter" idx="26"/>
          </p:nvPr>
        </p:nvSpPr>
        <p:spPr>
          <a:xfrm>
            <a:off x="702799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6" name="Picture Placeholder 10" descr="Add description of icon">
            <a:extLst>
              <a:ext uri="{FF2B5EF4-FFF2-40B4-BE49-F238E27FC236}">
                <a16:creationId xmlns:a16="http://schemas.microsoft.com/office/drawing/2014/main" id="{56DD2F7A-B075-4552-B302-F8CDF5BAA4D2}"/>
              </a:ext>
            </a:extLst>
          </p:cNvPr>
          <p:cNvSpPr>
            <a:spLocks noGrp="1"/>
          </p:cNvSpPr>
          <p:nvPr>
            <p:ph type="pic" sz="quarter" idx="27" hasCustomPrompt="1"/>
          </p:nvPr>
        </p:nvSpPr>
        <p:spPr>
          <a:xfrm>
            <a:off x="616039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7" name="Text Placeholder 12">
            <a:extLst>
              <a:ext uri="{FF2B5EF4-FFF2-40B4-BE49-F238E27FC236}">
                <a16:creationId xmlns:a16="http://schemas.microsoft.com/office/drawing/2014/main" id="{9E881038-0BF1-4AFE-89BF-123DC292976E}"/>
              </a:ext>
            </a:extLst>
          </p:cNvPr>
          <p:cNvSpPr>
            <a:spLocks noGrp="1"/>
          </p:cNvSpPr>
          <p:nvPr>
            <p:ph type="body" sz="quarter" idx="28"/>
          </p:nvPr>
        </p:nvSpPr>
        <p:spPr>
          <a:xfrm>
            <a:off x="702799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8" name="Picture Placeholder 10" descr="Add description of icon">
            <a:extLst>
              <a:ext uri="{FF2B5EF4-FFF2-40B4-BE49-F238E27FC236}">
                <a16:creationId xmlns:a16="http://schemas.microsoft.com/office/drawing/2014/main" id="{7497D6D3-CFF8-46AE-9C49-765B38D3058D}"/>
              </a:ext>
            </a:extLst>
          </p:cNvPr>
          <p:cNvSpPr>
            <a:spLocks noGrp="1"/>
          </p:cNvSpPr>
          <p:nvPr>
            <p:ph type="pic" sz="quarter" idx="29" hasCustomPrompt="1"/>
          </p:nvPr>
        </p:nvSpPr>
        <p:spPr>
          <a:xfrm>
            <a:off x="616039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9" name="Text Placeholder 12">
            <a:extLst>
              <a:ext uri="{FF2B5EF4-FFF2-40B4-BE49-F238E27FC236}">
                <a16:creationId xmlns:a16="http://schemas.microsoft.com/office/drawing/2014/main" id="{C807658B-4C02-4D17-91BC-1A29B8317886}"/>
              </a:ext>
            </a:extLst>
          </p:cNvPr>
          <p:cNvSpPr>
            <a:spLocks noGrp="1"/>
          </p:cNvSpPr>
          <p:nvPr>
            <p:ph type="body" sz="quarter" idx="30"/>
          </p:nvPr>
        </p:nvSpPr>
        <p:spPr>
          <a:xfrm>
            <a:off x="702799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4" name="Footer Placeholder 3">
            <a:extLst>
              <a:ext uri="{FF2B5EF4-FFF2-40B4-BE49-F238E27FC236}">
                <a16:creationId xmlns:a16="http://schemas.microsoft.com/office/drawing/2014/main" id="{775061E1-C4EC-4D2B-83A2-B93DC9A97C3D}"/>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A0380F02-06A0-42B8-BA2D-6D55141D9386}"/>
              </a:ext>
            </a:extLst>
          </p:cNvPr>
          <p:cNvSpPr>
            <a:spLocks noGrp="1"/>
          </p:cNvSpPr>
          <p:nvPr>
            <p:ph type="dt" sz="half" idx="10"/>
          </p:nvPr>
        </p:nvSpPr>
        <p:spPr/>
        <p:txBody>
          <a:bodyPr/>
          <a:lstStyle/>
          <a:p>
            <a:fld id="{D921EF41-C25B-4F22-812D-E1BBD59D0C6C}" type="datetime1">
              <a:rPr lang="en-GB" smtClean="0"/>
              <a:t>08/06/2023</a:t>
            </a:fld>
            <a:endParaRPr lang="en-GB"/>
          </a:p>
        </p:txBody>
      </p:sp>
      <p:sp>
        <p:nvSpPr>
          <p:cNvPr id="5" name="Slide Number Placeholder 4">
            <a:extLst>
              <a:ext uri="{FF2B5EF4-FFF2-40B4-BE49-F238E27FC236}">
                <a16:creationId xmlns:a16="http://schemas.microsoft.com/office/drawing/2014/main" id="{584BE84B-A188-4496-8E34-7FC2AFC34CA7}"/>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cxnSp>
        <p:nvCxnSpPr>
          <p:cNvPr id="30" name="Straight Connector 29">
            <a:extLst>
              <a:ext uri="{FF2B5EF4-FFF2-40B4-BE49-F238E27FC236}">
                <a16:creationId xmlns:a16="http://schemas.microsoft.com/office/drawing/2014/main" id="{F525F55F-F1F9-478C-A34D-646D5FA7DD8C}"/>
              </a:ext>
              <a:ext uri="{C183D7F6-B498-43B3-948B-1728B52AA6E4}">
                <adec:decorative xmlns:adec="http://schemas.microsoft.com/office/drawing/2017/decorative" val="1"/>
              </a:ext>
            </a:extLst>
          </p:cNvPr>
          <p:cNvCxnSpPr>
            <a:cxnSpLocks/>
          </p:cNvCxnSpPr>
          <p:nvPr userDrawn="1"/>
        </p:nvCxnSpPr>
        <p:spPr>
          <a:xfrm>
            <a:off x="304799" y="2689314"/>
            <a:ext cx="11565191" cy="0"/>
          </a:xfrm>
          <a:prstGeom prst="line">
            <a:avLst/>
          </a:prstGeom>
          <a:ln w="38100">
            <a:solidFill>
              <a:srgbClr val="0048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376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full-pa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F6EA-4ABA-49B3-BE76-BD774DFEC68F}"/>
              </a:ext>
            </a:extLst>
          </p:cNvPr>
          <p:cNvSpPr>
            <a:spLocks noGrp="1"/>
          </p:cNvSpPr>
          <p:nvPr>
            <p:ph type="title"/>
          </p:nvPr>
        </p:nvSpPr>
        <p:spPr>
          <a:xfrm>
            <a:off x="306000" y="251649"/>
            <a:ext cx="11552400" cy="830676"/>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4A5EA239-AA2E-48E8-99A7-42CEED80F84B}"/>
              </a:ext>
            </a:extLst>
          </p:cNvPr>
          <p:cNvSpPr>
            <a:spLocks noGrp="1"/>
          </p:cNvSpPr>
          <p:nvPr>
            <p:ph type="body" sz="quarter" idx="13"/>
          </p:nvPr>
        </p:nvSpPr>
        <p:spPr>
          <a:xfrm>
            <a:off x="306000" y="1263100"/>
            <a:ext cx="11552238" cy="619200"/>
          </a:xfrm>
        </p:spPr>
        <p:txBody>
          <a:bodyPr/>
          <a:lstStyle>
            <a:lvl1pPr marL="0" indent="0">
              <a:buNone/>
              <a:defRPr sz="1800" b="1">
                <a:solidFill>
                  <a:schemeClr val="accent1"/>
                </a:solidFill>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41190B89-ECB1-4F74-A404-532C7BBA8826}"/>
              </a:ext>
            </a:extLst>
          </p:cNvPr>
          <p:cNvSpPr>
            <a:spLocks noGrp="1"/>
          </p:cNvSpPr>
          <p:nvPr>
            <p:ph sz="quarter" idx="14"/>
          </p:nvPr>
        </p:nvSpPr>
        <p:spPr>
          <a:xfrm>
            <a:off x="301625" y="1992313"/>
            <a:ext cx="11552238" cy="4186237"/>
          </a:xfrm>
        </p:spPr>
        <p:txBody>
          <a:bodyPr/>
          <a:lstStyle>
            <a:lvl1pPr marL="0" indent="0">
              <a:buNone/>
              <a:defRPr/>
            </a:lvl1pPr>
          </a:lstStyle>
          <a:p>
            <a:pPr lvl="0"/>
            <a:r>
              <a:rPr lang="en-US"/>
              <a:t>Click to edit Master text styles</a:t>
            </a:r>
          </a:p>
        </p:txBody>
      </p:sp>
      <p:sp>
        <p:nvSpPr>
          <p:cNvPr id="4" name="Footer Placeholder 3">
            <a:extLst>
              <a:ext uri="{FF2B5EF4-FFF2-40B4-BE49-F238E27FC236}">
                <a16:creationId xmlns:a16="http://schemas.microsoft.com/office/drawing/2014/main" id="{6C303193-AE40-4EC6-8BF8-CCC2ADDD4733}"/>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A0DEF239-E34A-4E55-8538-4BB977D7E6CB}"/>
              </a:ext>
            </a:extLst>
          </p:cNvPr>
          <p:cNvSpPr>
            <a:spLocks noGrp="1"/>
          </p:cNvSpPr>
          <p:nvPr>
            <p:ph type="dt" sz="half" idx="10"/>
          </p:nvPr>
        </p:nvSpPr>
        <p:spPr/>
        <p:txBody>
          <a:bodyPr/>
          <a:lstStyle/>
          <a:p>
            <a:fld id="{2E8C5F77-E035-48A3-90EF-A862CBF5B121}" type="datetime1">
              <a:rPr lang="en-GB" smtClean="0"/>
              <a:t>08/06/2023</a:t>
            </a:fld>
            <a:endParaRPr lang="en-GB"/>
          </a:p>
        </p:txBody>
      </p:sp>
      <p:sp>
        <p:nvSpPr>
          <p:cNvPr id="5" name="Slide Number Placeholder 4">
            <a:extLst>
              <a:ext uri="{FF2B5EF4-FFF2-40B4-BE49-F238E27FC236}">
                <a16:creationId xmlns:a16="http://schemas.microsoft.com/office/drawing/2014/main" id="{A561B4F5-114B-4B4F-B93B-3A1A5C3926DF}"/>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75161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568680E8-666B-4F1A-A78A-D59CAC0B5E17}"/>
              </a:ext>
            </a:extLst>
          </p:cNvPr>
          <p:cNvSpPr>
            <a:spLocks noGrp="1"/>
          </p:cNvSpPr>
          <p:nvPr>
            <p:ph type="body" sz="quarter" idx="29" hasCustomPrompt="1"/>
          </p:nvPr>
        </p:nvSpPr>
        <p:spPr>
          <a:xfrm>
            <a:off x="301625"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 name="Title 1">
            <a:extLst>
              <a:ext uri="{FF2B5EF4-FFF2-40B4-BE49-F238E27FC236}">
                <a16:creationId xmlns:a16="http://schemas.microsoft.com/office/drawing/2014/main" id="{820A7E22-1A04-48F0-B5A3-0579B896D51D}"/>
              </a:ext>
            </a:extLst>
          </p:cNvPr>
          <p:cNvSpPr>
            <a:spLocks noGrp="1"/>
          </p:cNvSpPr>
          <p:nvPr>
            <p:ph type="title"/>
          </p:nvPr>
        </p:nvSpPr>
        <p:spPr>
          <a:xfrm>
            <a:off x="306000" y="257176"/>
            <a:ext cx="11552400" cy="1131722"/>
          </a:xfrm>
        </p:spPr>
        <p:txBody>
          <a:bodyPr/>
          <a:lstStyle>
            <a:lvl1pPr>
              <a:defRPr sz="4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6459289-9A9B-4863-88A8-800E51931FF1}"/>
              </a:ext>
            </a:extLst>
          </p:cNvPr>
          <p:cNvSpPr>
            <a:spLocks noGrp="1"/>
          </p:cNvSpPr>
          <p:nvPr>
            <p:ph type="dt" sz="half" idx="10"/>
          </p:nvPr>
        </p:nvSpPr>
        <p:spPr/>
        <p:txBody>
          <a:bodyPr/>
          <a:lstStyle/>
          <a:p>
            <a:fld id="{DC7773BF-0AC1-484A-BDD1-E6837613057D}" type="datetime1">
              <a:rPr lang="en-GB" smtClean="0"/>
              <a:t>08/06/2023</a:t>
            </a:fld>
            <a:endParaRPr lang="en-GB"/>
          </a:p>
        </p:txBody>
      </p:sp>
      <p:sp>
        <p:nvSpPr>
          <p:cNvPr id="4" name="Footer Placeholder 3">
            <a:extLst>
              <a:ext uri="{FF2B5EF4-FFF2-40B4-BE49-F238E27FC236}">
                <a16:creationId xmlns:a16="http://schemas.microsoft.com/office/drawing/2014/main" id="{0BCD24F6-5900-4426-8CA6-5E5993830316}"/>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5AF9DEDD-F3C9-4DB9-8AB7-9B9FAE58AD2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Text Placeholder 8">
            <a:extLst>
              <a:ext uri="{FF2B5EF4-FFF2-40B4-BE49-F238E27FC236}">
                <a16:creationId xmlns:a16="http://schemas.microsoft.com/office/drawing/2014/main" id="{3CFCCB34-DDF7-4318-9C93-3CA1912F6208}"/>
              </a:ext>
            </a:extLst>
          </p:cNvPr>
          <p:cNvSpPr>
            <a:spLocks noGrp="1"/>
          </p:cNvSpPr>
          <p:nvPr>
            <p:ph type="body" sz="quarter" idx="14"/>
          </p:nvPr>
        </p:nvSpPr>
        <p:spPr>
          <a:xfrm>
            <a:off x="1310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75F07E28-6A00-4FDD-A725-52B4301AAE95}"/>
              </a:ext>
            </a:extLst>
          </p:cNvPr>
          <p:cNvSpPr>
            <a:spLocks noGrp="1"/>
          </p:cNvSpPr>
          <p:nvPr>
            <p:ph type="body" sz="quarter" idx="16"/>
          </p:nvPr>
        </p:nvSpPr>
        <p:spPr>
          <a:xfrm>
            <a:off x="1310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3" name="Text Placeholder 8">
            <a:extLst>
              <a:ext uri="{FF2B5EF4-FFF2-40B4-BE49-F238E27FC236}">
                <a16:creationId xmlns:a16="http://schemas.microsoft.com/office/drawing/2014/main" id="{95350E13-471F-4950-B14C-729E49A8168C}"/>
              </a:ext>
            </a:extLst>
          </p:cNvPr>
          <p:cNvSpPr>
            <a:spLocks noGrp="1"/>
          </p:cNvSpPr>
          <p:nvPr>
            <p:ph type="body" sz="quarter" idx="18"/>
          </p:nvPr>
        </p:nvSpPr>
        <p:spPr>
          <a:xfrm>
            <a:off x="1310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5" name="Text Placeholder 8">
            <a:extLst>
              <a:ext uri="{FF2B5EF4-FFF2-40B4-BE49-F238E27FC236}">
                <a16:creationId xmlns:a16="http://schemas.microsoft.com/office/drawing/2014/main" id="{7A2EF067-1F3F-4B12-8615-D23C15BB6F05}"/>
              </a:ext>
            </a:extLst>
          </p:cNvPr>
          <p:cNvSpPr>
            <a:spLocks noGrp="1"/>
          </p:cNvSpPr>
          <p:nvPr>
            <p:ph type="body" sz="quarter" idx="20"/>
          </p:nvPr>
        </p:nvSpPr>
        <p:spPr>
          <a:xfrm>
            <a:off x="1310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7" name="Text Placeholder 8">
            <a:extLst>
              <a:ext uri="{FF2B5EF4-FFF2-40B4-BE49-F238E27FC236}">
                <a16:creationId xmlns:a16="http://schemas.microsoft.com/office/drawing/2014/main" id="{471A5A04-368F-48F2-8E4A-166561D38E0B}"/>
              </a:ext>
            </a:extLst>
          </p:cNvPr>
          <p:cNvSpPr>
            <a:spLocks noGrp="1"/>
          </p:cNvSpPr>
          <p:nvPr>
            <p:ph type="body" sz="quarter" idx="22"/>
          </p:nvPr>
        </p:nvSpPr>
        <p:spPr>
          <a:xfrm>
            <a:off x="7214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9" name="Text Placeholder 8">
            <a:extLst>
              <a:ext uri="{FF2B5EF4-FFF2-40B4-BE49-F238E27FC236}">
                <a16:creationId xmlns:a16="http://schemas.microsoft.com/office/drawing/2014/main" id="{C2150ACD-AEB1-460D-9C24-43251BCA8CC4}"/>
              </a:ext>
            </a:extLst>
          </p:cNvPr>
          <p:cNvSpPr>
            <a:spLocks noGrp="1"/>
          </p:cNvSpPr>
          <p:nvPr>
            <p:ph type="body" sz="quarter" idx="24"/>
          </p:nvPr>
        </p:nvSpPr>
        <p:spPr>
          <a:xfrm>
            <a:off x="7214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1" name="Text Placeholder 8">
            <a:extLst>
              <a:ext uri="{FF2B5EF4-FFF2-40B4-BE49-F238E27FC236}">
                <a16:creationId xmlns:a16="http://schemas.microsoft.com/office/drawing/2014/main" id="{67EBB98E-DD76-4352-AAA2-87D48F8818D8}"/>
              </a:ext>
            </a:extLst>
          </p:cNvPr>
          <p:cNvSpPr>
            <a:spLocks noGrp="1"/>
          </p:cNvSpPr>
          <p:nvPr>
            <p:ph type="body" sz="quarter" idx="26"/>
          </p:nvPr>
        </p:nvSpPr>
        <p:spPr>
          <a:xfrm>
            <a:off x="7214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3" name="Text Placeholder 8">
            <a:extLst>
              <a:ext uri="{FF2B5EF4-FFF2-40B4-BE49-F238E27FC236}">
                <a16:creationId xmlns:a16="http://schemas.microsoft.com/office/drawing/2014/main" id="{93AC6C7A-B293-469A-8731-D27D97BF3C1A}"/>
              </a:ext>
            </a:extLst>
          </p:cNvPr>
          <p:cNvSpPr>
            <a:spLocks noGrp="1"/>
          </p:cNvSpPr>
          <p:nvPr>
            <p:ph type="body" sz="quarter" idx="28"/>
          </p:nvPr>
        </p:nvSpPr>
        <p:spPr>
          <a:xfrm>
            <a:off x="7214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6" name="Text Placeholder 24">
            <a:extLst>
              <a:ext uri="{FF2B5EF4-FFF2-40B4-BE49-F238E27FC236}">
                <a16:creationId xmlns:a16="http://schemas.microsoft.com/office/drawing/2014/main" id="{B6A3B345-E852-4B4B-9D8E-1A9B25ABAB28}"/>
              </a:ext>
            </a:extLst>
          </p:cNvPr>
          <p:cNvSpPr>
            <a:spLocks noGrp="1"/>
          </p:cNvSpPr>
          <p:nvPr>
            <p:ph type="body" sz="quarter" idx="30" hasCustomPrompt="1"/>
          </p:nvPr>
        </p:nvSpPr>
        <p:spPr>
          <a:xfrm>
            <a:off x="301625"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7" name="Text Placeholder 24">
            <a:extLst>
              <a:ext uri="{FF2B5EF4-FFF2-40B4-BE49-F238E27FC236}">
                <a16:creationId xmlns:a16="http://schemas.microsoft.com/office/drawing/2014/main" id="{BEE9308F-D5EE-4D3D-9C47-B58F134A7962}"/>
              </a:ext>
            </a:extLst>
          </p:cNvPr>
          <p:cNvSpPr>
            <a:spLocks noGrp="1"/>
          </p:cNvSpPr>
          <p:nvPr>
            <p:ph type="body" sz="quarter" idx="31" hasCustomPrompt="1"/>
          </p:nvPr>
        </p:nvSpPr>
        <p:spPr>
          <a:xfrm>
            <a:off x="301625"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8" name="Text Placeholder 24">
            <a:extLst>
              <a:ext uri="{FF2B5EF4-FFF2-40B4-BE49-F238E27FC236}">
                <a16:creationId xmlns:a16="http://schemas.microsoft.com/office/drawing/2014/main" id="{80E08A42-0F58-446B-94C2-AB973E93BC24}"/>
              </a:ext>
            </a:extLst>
          </p:cNvPr>
          <p:cNvSpPr>
            <a:spLocks noGrp="1"/>
          </p:cNvSpPr>
          <p:nvPr>
            <p:ph type="body" sz="quarter" idx="32" hasCustomPrompt="1"/>
          </p:nvPr>
        </p:nvSpPr>
        <p:spPr>
          <a:xfrm>
            <a:off x="301625"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9" name="Text Placeholder 24">
            <a:extLst>
              <a:ext uri="{FF2B5EF4-FFF2-40B4-BE49-F238E27FC236}">
                <a16:creationId xmlns:a16="http://schemas.microsoft.com/office/drawing/2014/main" id="{E7359723-D7AB-4162-B5D6-542FE57ED2D3}"/>
              </a:ext>
            </a:extLst>
          </p:cNvPr>
          <p:cNvSpPr>
            <a:spLocks noGrp="1"/>
          </p:cNvSpPr>
          <p:nvPr>
            <p:ph type="body" sz="quarter" idx="33" hasCustomPrompt="1"/>
          </p:nvPr>
        </p:nvSpPr>
        <p:spPr>
          <a:xfrm>
            <a:off x="6210000"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0" name="Text Placeholder 24">
            <a:extLst>
              <a:ext uri="{FF2B5EF4-FFF2-40B4-BE49-F238E27FC236}">
                <a16:creationId xmlns:a16="http://schemas.microsoft.com/office/drawing/2014/main" id="{875B2E40-430D-4757-B86D-915E7CF82E41}"/>
              </a:ext>
            </a:extLst>
          </p:cNvPr>
          <p:cNvSpPr>
            <a:spLocks noGrp="1"/>
          </p:cNvSpPr>
          <p:nvPr>
            <p:ph type="body" sz="quarter" idx="34" hasCustomPrompt="1"/>
          </p:nvPr>
        </p:nvSpPr>
        <p:spPr>
          <a:xfrm>
            <a:off x="6210000"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1" name="Text Placeholder 24">
            <a:extLst>
              <a:ext uri="{FF2B5EF4-FFF2-40B4-BE49-F238E27FC236}">
                <a16:creationId xmlns:a16="http://schemas.microsoft.com/office/drawing/2014/main" id="{8B12E074-12DD-4906-AD45-6A5A25508A56}"/>
              </a:ext>
            </a:extLst>
          </p:cNvPr>
          <p:cNvSpPr>
            <a:spLocks noGrp="1"/>
          </p:cNvSpPr>
          <p:nvPr>
            <p:ph type="body" sz="quarter" idx="35" hasCustomPrompt="1"/>
          </p:nvPr>
        </p:nvSpPr>
        <p:spPr>
          <a:xfrm>
            <a:off x="6210000"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2" name="Text Placeholder 24">
            <a:extLst>
              <a:ext uri="{FF2B5EF4-FFF2-40B4-BE49-F238E27FC236}">
                <a16:creationId xmlns:a16="http://schemas.microsoft.com/office/drawing/2014/main" id="{BF4BB1D9-FC03-4090-9F94-EF8BEAC5C149}"/>
              </a:ext>
            </a:extLst>
          </p:cNvPr>
          <p:cNvSpPr>
            <a:spLocks noGrp="1"/>
          </p:cNvSpPr>
          <p:nvPr>
            <p:ph type="body" sz="quarter" idx="36" hasCustomPrompt="1"/>
          </p:nvPr>
        </p:nvSpPr>
        <p:spPr>
          <a:xfrm>
            <a:off x="6210000"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Tree>
    <p:extLst>
      <p:ext uri="{BB962C8B-B14F-4D97-AF65-F5344CB8AC3E}">
        <p14:creationId xmlns:p14="http://schemas.microsoft.com/office/powerpoint/2010/main" val="1537051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s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4CE7-A7CC-4F45-B88D-D88A615B1AA4}"/>
              </a:ext>
            </a:extLst>
          </p:cNvPr>
          <p:cNvSpPr>
            <a:spLocks noGrp="1"/>
          </p:cNvSpPr>
          <p:nvPr>
            <p:ph type="title"/>
          </p:nvPr>
        </p:nvSpPr>
        <p:spPr>
          <a:xfrm>
            <a:off x="306000" y="252000"/>
            <a:ext cx="11552400" cy="831600"/>
          </a:xfrm>
        </p:spPr>
        <p:txBody>
          <a:bodyPr/>
          <a:lstStyle>
            <a:lvl1pPr>
              <a:defRPr>
                <a:solidFill>
                  <a:schemeClr val="tx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CF6485FC-04C8-417A-910C-DC19B9780AE1}"/>
              </a:ext>
            </a:extLst>
          </p:cNvPr>
          <p:cNvSpPr>
            <a:spLocks noGrp="1"/>
          </p:cNvSpPr>
          <p:nvPr>
            <p:ph type="body" sz="quarter" idx="13"/>
          </p:nvPr>
        </p:nvSpPr>
        <p:spPr>
          <a:xfrm>
            <a:off x="306000" y="1263100"/>
            <a:ext cx="11552400" cy="619200"/>
          </a:xfrm>
        </p:spPr>
        <p:txBody>
          <a:bodyPr numCol="4" spcCol="360000"/>
          <a:lstStyle>
            <a:lvl1pPr marL="0" indent="0">
              <a:buNone/>
              <a:defRPr b="1">
                <a:solidFill>
                  <a:schemeClr val="accent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02539B90-4B1F-46A3-9681-539EC8E93C96}"/>
              </a:ext>
            </a:extLst>
          </p:cNvPr>
          <p:cNvSpPr>
            <a:spLocks noGrp="1"/>
          </p:cNvSpPr>
          <p:nvPr>
            <p:ph type="body" sz="quarter" idx="14"/>
          </p:nvPr>
        </p:nvSpPr>
        <p:spPr>
          <a:xfrm>
            <a:off x="306163" y="2063075"/>
            <a:ext cx="11552237" cy="4115475"/>
          </a:xfrm>
        </p:spPr>
        <p:txBody>
          <a:bodyPr numCol="4" spcCol="360000"/>
          <a:lstStyle>
            <a:lvl1pPr marL="0" indent="0">
              <a:buNone/>
              <a:defRPr sz="2400"/>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2765B127-697A-4225-9EDD-070A53F178AF}"/>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0BDFDC0C-8B72-418E-AE56-392077E66C53}"/>
              </a:ext>
            </a:extLst>
          </p:cNvPr>
          <p:cNvSpPr>
            <a:spLocks noGrp="1"/>
          </p:cNvSpPr>
          <p:nvPr>
            <p:ph type="dt" sz="half" idx="10"/>
          </p:nvPr>
        </p:nvSpPr>
        <p:spPr/>
        <p:txBody>
          <a:bodyPr/>
          <a:lstStyle/>
          <a:p>
            <a:fld id="{319E9B9B-CAF7-45EC-B6F1-09C2A1A611F7}" type="datetime1">
              <a:rPr lang="en-GB" smtClean="0"/>
              <a:t>08/06/2023</a:t>
            </a:fld>
            <a:endParaRPr lang="en-GB"/>
          </a:p>
        </p:txBody>
      </p:sp>
      <p:sp>
        <p:nvSpPr>
          <p:cNvPr id="5" name="Slide Number Placeholder 4">
            <a:extLst>
              <a:ext uri="{FF2B5EF4-FFF2-40B4-BE49-F238E27FC236}">
                <a16:creationId xmlns:a16="http://schemas.microsoft.com/office/drawing/2014/main" id="{70DAE4EB-8737-404F-8267-D29E4DAE9514}"/>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77130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1D49-D8D5-41C3-B16D-BF857BF84213}"/>
              </a:ext>
            </a:extLst>
          </p:cNvPr>
          <p:cNvSpPr>
            <a:spLocks noGrp="1"/>
          </p:cNvSpPr>
          <p:nvPr>
            <p:ph type="title"/>
          </p:nvPr>
        </p:nvSpPr>
        <p:spPr>
          <a:xfrm>
            <a:off x="579600" y="4116790"/>
            <a:ext cx="2689200" cy="2476800"/>
          </a:xfrm>
        </p:spPr>
        <p:txBody>
          <a:bodyPr lIns="0" bIns="46800" anchor="t" anchorCtr="0"/>
          <a:lstStyle>
            <a:lvl1pPr>
              <a:lnSpc>
                <a:spcPct val="100000"/>
              </a:lnSpc>
              <a:defRPr sz="1200" b="0">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50FA85D0-7C53-42AD-A812-61153B1DCB4E}"/>
              </a:ext>
            </a:extLst>
          </p:cNvPr>
          <p:cNvSpPr>
            <a:spLocks noGrp="1"/>
          </p:cNvSpPr>
          <p:nvPr>
            <p:ph type="body" sz="quarter" idx="10"/>
          </p:nvPr>
        </p:nvSpPr>
        <p:spPr>
          <a:xfrm>
            <a:off x="3276000" y="4115502"/>
            <a:ext cx="3459600" cy="2478088"/>
          </a:xfrm>
        </p:spPr>
        <p:txBody>
          <a:bodyPr lIns="0" tIns="46800"/>
          <a:lstStyle>
            <a:lvl1pPr marL="0" indent="0">
              <a:lnSpc>
                <a:spcPct val="100000"/>
              </a:lnSpc>
              <a:spcBef>
                <a:spcPts val="0"/>
              </a:spcBef>
              <a:buNone/>
              <a:defRPr sz="120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63865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C085-0326-4C93-AD8C-479C72ED0EFD}"/>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AAFC9-35CA-42B6-B07C-0BACF3167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15607FE-3094-4C49-B924-D15AE623B339}"/>
              </a:ext>
            </a:extLst>
          </p:cNvPr>
          <p:cNvSpPr>
            <a:spLocks noGrp="1"/>
          </p:cNvSpPr>
          <p:nvPr>
            <p:ph type="ftr" sz="quarter" idx="11"/>
          </p:nvPr>
        </p:nvSpPr>
        <p:spPr/>
        <p:txBody>
          <a:bodyPr/>
          <a:lstStyle/>
          <a:p>
            <a:r>
              <a:rPr lang="en-GB"/>
              <a:t>Produced by Essex County Council Strategy Insight and Engagement</a:t>
            </a:r>
          </a:p>
        </p:txBody>
      </p:sp>
      <p:sp>
        <p:nvSpPr>
          <p:cNvPr id="4" name="Date Placeholder 3">
            <a:extLst>
              <a:ext uri="{FF2B5EF4-FFF2-40B4-BE49-F238E27FC236}">
                <a16:creationId xmlns:a16="http://schemas.microsoft.com/office/drawing/2014/main" id="{FAD3546D-93EF-4729-B2C4-38BC13587EBF}"/>
              </a:ext>
            </a:extLst>
          </p:cNvPr>
          <p:cNvSpPr>
            <a:spLocks noGrp="1"/>
          </p:cNvSpPr>
          <p:nvPr>
            <p:ph type="dt" sz="half" idx="10"/>
          </p:nvPr>
        </p:nvSpPr>
        <p:spPr/>
        <p:txBody>
          <a:bodyPr/>
          <a:lstStyle/>
          <a:p>
            <a:fld id="{A90338DA-D31B-4784-8142-95BC8FA289A2}" type="datetime1">
              <a:rPr lang="en-GB" smtClean="0"/>
              <a:t>08/06/2023</a:t>
            </a:fld>
            <a:endParaRPr lang="en-GB"/>
          </a:p>
        </p:txBody>
      </p:sp>
      <p:sp>
        <p:nvSpPr>
          <p:cNvPr id="6" name="Slide Number Placeholder 5">
            <a:extLst>
              <a:ext uri="{FF2B5EF4-FFF2-40B4-BE49-F238E27FC236}">
                <a16:creationId xmlns:a16="http://schemas.microsoft.com/office/drawing/2014/main" id="{5B06779C-2AF6-46D0-BB9C-31136A77806E}"/>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680937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C62E7F-1D86-434D-8B70-42729D5D747D}"/>
              </a:ext>
            </a:extLst>
          </p:cNvPr>
          <p:cNvSpPr>
            <a:spLocks noGrp="1"/>
          </p:cNvSpPr>
          <p:nvPr>
            <p:ph type="dt" sz="half" idx="10"/>
          </p:nvPr>
        </p:nvSpPr>
        <p:spPr/>
        <p:txBody>
          <a:bodyPr/>
          <a:lstStyle/>
          <a:p>
            <a:fld id="{A5C3712A-7FED-4AD1-8AD5-B59237E61653}" type="datetime1">
              <a:rPr lang="en-GB" smtClean="0"/>
              <a:t>08/06/2023</a:t>
            </a:fld>
            <a:endParaRPr lang="en-GB"/>
          </a:p>
        </p:txBody>
      </p:sp>
      <p:sp>
        <p:nvSpPr>
          <p:cNvPr id="4" name="Footer Placeholder 3">
            <a:extLst>
              <a:ext uri="{FF2B5EF4-FFF2-40B4-BE49-F238E27FC236}">
                <a16:creationId xmlns:a16="http://schemas.microsoft.com/office/drawing/2014/main" id="{0FF7BD44-4FD0-44F4-9561-331F9ACDE1B5}"/>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42F1C60A-1542-4599-B89C-D00423F08EA6}"/>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7" name="Content Placeholder 6">
            <a:extLst>
              <a:ext uri="{FF2B5EF4-FFF2-40B4-BE49-F238E27FC236}">
                <a16:creationId xmlns:a16="http://schemas.microsoft.com/office/drawing/2014/main" id="{F8234D8F-3656-478D-B853-28E4F20B3849}"/>
              </a:ext>
            </a:extLst>
          </p:cNvPr>
          <p:cNvSpPr>
            <a:spLocks noGrp="1"/>
          </p:cNvSpPr>
          <p:nvPr>
            <p:ph sz="quarter" idx="13"/>
          </p:nvPr>
        </p:nvSpPr>
        <p:spPr>
          <a:xfrm>
            <a:off x="3060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5D7241E3-D385-4DC5-A238-8CF214F6B7E5}"/>
              </a:ext>
            </a:extLst>
          </p:cNvPr>
          <p:cNvSpPr>
            <a:spLocks noGrp="1"/>
          </p:cNvSpPr>
          <p:nvPr>
            <p:ph sz="quarter" idx="14"/>
          </p:nvPr>
        </p:nvSpPr>
        <p:spPr>
          <a:xfrm>
            <a:off x="64296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635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5C9A-39FD-4C1E-957B-F78737A906F4}"/>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71C1A537-2F94-4FAC-8D45-F4C82F94C060}"/>
              </a:ext>
            </a:extLst>
          </p:cNvPr>
          <p:cNvSpPr>
            <a:spLocks noGrp="1"/>
          </p:cNvSpPr>
          <p:nvPr>
            <p:ph type="ftr" sz="quarter" idx="11"/>
          </p:nvPr>
        </p:nvSpPr>
        <p:spPr/>
        <p:txBody>
          <a:bodyPr/>
          <a:lstStyle/>
          <a:p>
            <a:r>
              <a:rPr lang="en-GB"/>
              <a:t>Produced by Essex County Council Strategy Insight and Engagement</a:t>
            </a:r>
          </a:p>
        </p:txBody>
      </p:sp>
      <p:sp>
        <p:nvSpPr>
          <p:cNvPr id="3" name="Date Placeholder 2">
            <a:extLst>
              <a:ext uri="{FF2B5EF4-FFF2-40B4-BE49-F238E27FC236}">
                <a16:creationId xmlns:a16="http://schemas.microsoft.com/office/drawing/2014/main" id="{A5F9823A-8CF6-40A6-A585-A1978389FCFE}"/>
              </a:ext>
            </a:extLst>
          </p:cNvPr>
          <p:cNvSpPr>
            <a:spLocks noGrp="1"/>
          </p:cNvSpPr>
          <p:nvPr>
            <p:ph type="dt" sz="half" idx="10"/>
          </p:nvPr>
        </p:nvSpPr>
        <p:spPr/>
        <p:txBody>
          <a:bodyPr/>
          <a:lstStyle/>
          <a:p>
            <a:fld id="{17BD9040-36BB-4C77-80D7-1DE2CCA929CF}" type="datetime1">
              <a:rPr lang="en-GB" smtClean="0"/>
              <a:t>08/06/2023</a:t>
            </a:fld>
            <a:endParaRPr lang="en-GB"/>
          </a:p>
        </p:txBody>
      </p:sp>
      <p:sp>
        <p:nvSpPr>
          <p:cNvPr id="5" name="Slide Number Placeholder 4">
            <a:extLst>
              <a:ext uri="{FF2B5EF4-FFF2-40B4-BE49-F238E27FC236}">
                <a16:creationId xmlns:a16="http://schemas.microsoft.com/office/drawing/2014/main" id="{8C5194AF-515B-4CA1-965F-3888279B4867}"/>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233011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7799D5-9C64-4C44-B0E6-C22AEFC93ADF}"/>
              </a:ext>
            </a:extLst>
          </p:cNvPr>
          <p:cNvSpPr>
            <a:spLocks noGrp="1"/>
          </p:cNvSpPr>
          <p:nvPr>
            <p:ph type="ftr" sz="quarter" idx="11"/>
          </p:nvPr>
        </p:nvSpPr>
        <p:spPr/>
        <p:txBody>
          <a:bodyPr/>
          <a:lstStyle/>
          <a:p>
            <a:r>
              <a:rPr lang="en-GB"/>
              <a:t>Produced by Essex County Council Strategy Insight and Engagement</a:t>
            </a:r>
          </a:p>
        </p:txBody>
      </p:sp>
      <p:sp>
        <p:nvSpPr>
          <p:cNvPr id="2" name="Date Placeholder 1">
            <a:extLst>
              <a:ext uri="{FF2B5EF4-FFF2-40B4-BE49-F238E27FC236}">
                <a16:creationId xmlns:a16="http://schemas.microsoft.com/office/drawing/2014/main" id="{F6AAC231-7279-49D8-BFD3-85BD6399BA8D}"/>
              </a:ext>
            </a:extLst>
          </p:cNvPr>
          <p:cNvSpPr>
            <a:spLocks noGrp="1"/>
          </p:cNvSpPr>
          <p:nvPr>
            <p:ph type="dt" sz="half" idx="10"/>
          </p:nvPr>
        </p:nvSpPr>
        <p:spPr/>
        <p:txBody>
          <a:bodyPr/>
          <a:lstStyle/>
          <a:p>
            <a:fld id="{8C808493-0C62-4FAC-85B6-227F78D87AAA}" type="datetime1">
              <a:rPr lang="en-GB" smtClean="0"/>
              <a:t>08/06/2023</a:t>
            </a:fld>
            <a:endParaRPr lang="en-GB"/>
          </a:p>
        </p:txBody>
      </p:sp>
      <p:sp>
        <p:nvSpPr>
          <p:cNvPr id="4" name="Slide Number Placeholder 3">
            <a:extLst>
              <a:ext uri="{FF2B5EF4-FFF2-40B4-BE49-F238E27FC236}">
                <a16:creationId xmlns:a16="http://schemas.microsoft.com/office/drawing/2014/main" id="{7F2B58F9-C300-4062-9D38-E1F291F46978}"/>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7388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Cover P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E15C-E1A1-4B98-8BD9-208FCE928995}"/>
              </a:ext>
            </a:extLst>
          </p:cNvPr>
          <p:cNvSpPr>
            <a:spLocks noGrp="1"/>
          </p:cNvSpPr>
          <p:nvPr>
            <p:ph type="title"/>
          </p:nvPr>
        </p:nvSpPr>
        <p:spPr>
          <a:xfrm>
            <a:off x="5328000" y="2149200"/>
            <a:ext cx="6282000" cy="1602000"/>
          </a:xfrm>
        </p:spPr>
        <p:txBody>
          <a:bodyPr anchor="b"/>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7DA4A9-7C4E-478D-A8E5-F8B8B1B3633C}"/>
              </a:ext>
            </a:extLst>
          </p:cNvPr>
          <p:cNvSpPr>
            <a:spLocks noGrp="1"/>
          </p:cNvSpPr>
          <p:nvPr>
            <p:ph type="body" idx="1"/>
          </p:nvPr>
        </p:nvSpPr>
        <p:spPr>
          <a:xfrm>
            <a:off x="5328000" y="4136400"/>
            <a:ext cx="6282000" cy="2012400"/>
          </a:xfrm>
        </p:spPr>
        <p:txBody>
          <a:bodyPr/>
          <a:lstStyle>
            <a:lvl1pPr marL="0" indent="0">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DCFCB315-E196-452C-8413-F646CF5C916D}"/>
              </a:ext>
              <a:ext uri="{C183D7F6-B498-43B3-948B-1728B52AA6E4}">
                <adec:decorative xmlns:adec="http://schemas.microsoft.com/office/drawing/2017/decorative" val="1"/>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129444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568680E8-666B-4F1A-A78A-D59CAC0B5E17}"/>
              </a:ext>
            </a:extLst>
          </p:cNvPr>
          <p:cNvSpPr>
            <a:spLocks noGrp="1"/>
          </p:cNvSpPr>
          <p:nvPr>
            <p:ph type="body" sz="quarter" idx="29" hasCustomPrompt="1"/>
          </p:nvPr>
        </p:nvSpPr>
        <p:spPr>
          <a:xfrm>
            <a:off x="301625"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 name="Title 1">
            <a:extLst>
              <a:ext uri="{FF2B5EF4-FFF2-40B4-BE49-F238E27FC236}">
                <a16:creationId xmlns:a16="http://schemas.microsoft.com/office/drawing/2014/main" id="{820A7E22-1A04-48F0-B5A3-0579B896D51D}"/>
              </a:ext>
            </a:extLst>
          </p:cNvPr>
          <p:cNvSpPr>
            <a:spLocks noGrp="1"/>
          </p:cNvSpPr>
          <p:nvPr>
            <p:ph type="title"/>
          </p:nvPr>
        </p:nvSpPr>
        <p:spPr>
          <a:xfrm>
            <a:off x="306000" y="257176"/>
            <a:ext cx="11552400" cy="1131722"/>
          </a:xfrm>
        </p:spPr>
        <p:txBody>
          <a:bodyPr/>
          <a:lstStyle>
            <a:lvl1pPr>
              <a:defRPr sz="4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6459289-9A9B-4863-88A8-800E51931FF1}"/>
              </a:ext>
            </a:extLst>
          </p:cNvPr>
          <p:cNvSpPr>
            <a:spLocks noGrp="1"/>
          </p:cNvSpPr>
          <p:nvPr>
            <p:ph type="dt" sz="half" idx="10"/>
          </p:nvPr>
        </p:nvSpPr>
        <p:spPr/>
        <p:txBody>
          <a:bodyPr/>
          <a:lstStyle/>
          <a:p>
            <a:fld id="{DC7773BF-0AC1-484A-BDD1-E6837613057D}" type="datetime1">
              <a:rPr lang="en-GB" smtClean="0"/>
              <a:t>08/06/2023</a:t>
            </a:fld>
            <a:endParaRPr lang="en-GB"/>
          </a:p>
        </p:txBody>
      </p:sp>
      <p:sp>
        <p:nvSpPr>
          <p:cNvPr id="4" name="Footer Placeholder 3">
            <a:extLst>
              <a:ext uri="{FF2B5EF4-FFF2-40B4-BE49-F238E27FC236}">
                <a16:creationId xmlns:a16="http://schemas.microsoft.com/office/drawing/2014/main" id="{0BCD24F6-5900-4426-8CA6-5E5993830316}"/>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5AF9DEDD-F3C9-4DB9-8AB7-9B9FAE58AD2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Text Placeholder 8">
            <a:extLst>
              <a:ext uri="{FF2B5EF4-FFF2-40B4-BE49-F238E27FC236}">
                <a16:creationId xmlns:a16="http://schemas.microsoft.com/office/drawing/2014/main" id="{3CFCCB34-DDF7-4318-9C93-3CA1912F6208}"/>
              </a:ext>
            </a:extLst>
          </p:cNvPr>
          <p:cNvSpPr>
            <a:spLocks noGrp="1"/>
          </p:cNvSpPr>
          <p:nvPr>
            <p:ph type="body" sz="quarter" idx="14"/>
          </p:nvPr>
        </p:nvSpPr>
        <p:spPr>
          <a:xfrm>
            <a:off x="1310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75F07E28-6A00-4FDD-A725-52B4301AAE95}"/>
              </a:ext>
            </a:extLst>
          </p:cNvPr>
          <p:cNvSpPr>
            <a:spLocks noGrp="1"/>
          </p:cNvSpPr>
          <p:nvPr>
            <p:ph type="body" sz="quarter" idx="16"/>
          </p:nvPr>
        </p:nvSpPr>
        <p:spPr>
          <a:xfrm>
            <a:off x="1310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3" name="Text Placeholder 8">
            <a:extLst>
              <a:ext uri="{FF2B5EF4-FFF2-40B4-BE49-F238E27FC236}">
                <a16:creationId xmlns:a16="http://schemas.microsoft.com/office/drawing/2014/main" id="{95350E13-471F-4950-B14C-729E49A8168C}"/>
              </a:ext>
            </a:extLst>
          </p:cNvPr>
          <p:cNvSpPr>
            <a:spLocks noGrp="1"/>
          </p:cNvSpPr>
          <p:nvPr>
            <p:ph type="body" sz="quarter" idx="18"/>
          </p:nvPr>
        </p:nvSpPr>
        <p:spPr>
          <a:xfrm>
            <a:off x="1310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5" name="Text Placeholder 8">
            <a:extLst>
              <a:ext uri="{FF2B5EF4-FFF2-40B4-BE49-F238E27FC236}">
                <a16:creationId xmlns:a16="http://schemas.microsoft.com/office/drawing/2014/main" id="{7A2EF067-1F3F-4B12-8615-D23C15BB6F05}"/>
              </a:ext>
            </a:extLst>
          </p:cNvPr>
          <p:cNvSpPr>
            <a:spLocks noGrp="1"/>
          </p:cNvSpPr>
          <p:nvPr>
            <p:ph type="body" sz="quarter" idx="20"/>
          </p:nvPr>
        </p:nvSpPr>
        <p:spPr>
          <a:xfrm>
            <a:off x="1310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7" name="Text Placeholder 8">
            <a:extLst>
              <a:ext uri="{FF2B5EF4-FFF2-40B4-BE49-F238E27FC236}">
                <a16:creationId xmlns:a16="http://schemas.microsoft.com/office/drawing/2014/main" id="{471A5A04-368F-48F2-8E4A-166561D38E0B}"/>
              </a:ext>
            </a:extLst>
          </p:cNvPr>
          <p:cNvSpPr>
            <a:spLocks noGrp="1"/>
          </p:cNvSpPr>
          <p:nvPr>
            <p:ph type="body" sz="quarter" idx="22"/>
          </p:nvPr>
        </p:nvSpPr>
        <p:spPr>
          <a:xfrm>
            <a:off x="7214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9" name="Text Placeholder 8">
            <a:extLst>
              <a:ext uri="{FF2B5EF4-FFF2-40B4-BE49-F238E27FC236}">
                <a16:creationId xmlns:a16="http://schemas.microsoft.com/office/drawing/2014/main" id="{C2150ACD-AEB1-460D-9C24-43251BCA8CC4}"/>
              </a:ext>
            </a:extLst>
          </p:cNvPr>
          <p:cNvSpPr>
            <a:spLocks noGrp="1"/>
          </p:cNvSpPr>
          <p:nvPr>
            <p:ph type="body" sz="quarter" idx="24"/>
          </p:nvPr>
        </p:nvSpPr>
        <p:spPr>
          <a:xfrm>
            <a:off x="7214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1" name="Text Placeholder 8">
            <a:extLst>
              <a:ext uri="{FF2B5EF4-FFF2-40B4-BE49-F238E27FC236}">
                <a16:creationId xmlns:a16="http://schemas.microsoft.com/office/drawing/2014/main" id="{67EBB98E-DD76-4352-AAA2-87D48F8818D8}"/>
              </a:ext>
            </a:extLst>
          </p:cNvPr>
          <p:cNvSpPr>
            <a:spLocks noGrp="1"/>
          </p:cNvSpPr>
          <p:nvPr>
            <p:ph type="body" sz="quarter" idx="26"/>
          </p:nvPr>
        </p:nvSpPr>
        <p:spPr>
          <a:xfrm>
            <a:off x="7214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3" name="Text Placeholder 8">
            <a:extLst>
              <a:ext uri="{FF2B5EF4-FFF2-40B4-BE49-F238E27FC236}">
                <a16:creationId xmlns:a16="http://schemas.microsoft.com/office/drawing/2014/main" id="{93AC6C7A-B293-469A-8731-D27D97BF3C1A}"/>
              </a:ext>
            </a:extLst>
          </p:cNvPr>
          <p:cNvSpPr>
            <a:spLocks noGrp="1"/>
          </p:cNvSpPr>
          <p:nvPr>
            <p:ph type="body" sz="quarter" idx="28"/>
          </p:nvPr>
        </p:nvSpPr>
        <p:spPr>
          <a:xfrm>
            <a:off x="7214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6" name="Text Placeholder 24">
            <a:extLst>
              <a:ext uri="{FF2B5EF4-FFF2-40B4-BE49-F238E27FC236}">
                <a16:creationId xmlns:a16="http://schemas.microsoft.com/office/drawing/2014/main" id="{B6A3B345-E852-4B4B-9D8E-1A9B25ABAB28}"/>
              </a:ext>
            </a:extLst>
          </p:cNvPr>
          <p:cNvSpPr>
            <a:spLocks noGrp="1"/>
          </p:cNvSpPr>
          <p:nvPr>
            <p:ph type="body" sz="quarter" idx="30" hasCustomPrompt="1"/>
          </p:nvPr>
        </p:nvSpPr>
        <p:spPr>
          <a:xfrm>
            <a:off x="301625"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7" name="Text Placeholder 24">
            <a:extLst>
              <a:ext uri="{FF2B5EF4-FFF2-40B4-BE49-F238E27FC236}">
                <a16:creationId xmlns:a16="http://schemas.microsoft.com/office/drawing/2014/main" id="{BEE9308F-D5EE-4D3D-9C47-B58F134A7962}"/>
              </a:ext>
            </a:extLst>
          </p:cNvPr>
          <p:cNvSpPr>
            <a:spLocks noGrp="1"/>
          </p:cNvSpPr>
          <p:nvPr>
            <p:ph type="body" sz="quarter" idx="31" hasCustomPrompt="1"/>
          </p:nvPr>
        </p:nvSpPr>
        <p:spPr>
          <a:xfrm>
            <a:off x="301625"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8" name="Text Placeholder 24">
            <a:extLst>
              <a:ext uri="{FF2B5EF4-FFF2-40B4-BE49-F238E27FC236}">
                <a16:creationId xmlns:a16="http://schemas.microsoft.com/office/drawing/2014/main" id="{80E08A42-0F58-446B-94C2-AB973E93BC24}"/>
              </a:ext>
            </a:extLst>
          </p:cNvPr>
          <p:cNvSpPr>
            <a:spLocks noGrp="1"/>
          </p:cNvSpPr>
          <p:nvPr>
            <p:ph type="body" sz="quarter" idx="32" hasCustomPrompt="1"/>
          </p:nvPr>
        </p:nvSpPr>
        <p:spPr>
          <a:xfrm>
            <a:off x="301625"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9" name="Text Placeholder 24">
            <a:extLst>
              <a:ext uri="{FF2B5EF4-FFF2-40B4-BE49-F238E27FC236}">
                <a16:creationId xmlns:a16="http://schemas.microsoft.com/office/drawing/2014/main" id="{E7359723-D7AB-4162-B5D6-542FE57ED2D3}"/>
              </a:ext>
            </a:extLst>
          </p:cNvPr>
          <p:cNvSpPr>
            <a:spLocks noGrp="1"/>
          </p:cNvSpPr>
          <p:nvPr>
            <p:ph type="body" sz="quarter" idx="33" hasCustomPrompt="1"/>
          </p:nvPr>
        </p:nvSpPr>
        <p:spPr>
          <a:xfrm>
            <a:off x="6210000"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0" name="Text Placeholder 24">
            <a:extLst>
              <a:ext uri="{FF2B5EF4-FFF2-40B4-BE49-F238E27FC236}">
                <a16:creationId xmlns:a16="http://schemas.microsoft.com/office/drawing/2014/main" id="{875B2E40-430D-4757-B86D-915E7CF82E41}"/>
              </a:ext>
            </a:extLst>
          </p:cNvPr>
          <p:cNvSpPr>
            <a:spLocks noGrp="1"/>
          </p:cNvSpPr>
          <p:nvPr>
            <p:ph type="body" sz="quarter" idx="34" hasCustomPrompt="1"/>
          </p:nvPr>
        </p:nvSpPr>
        <p:spPr>
          <a:xfrm>
            <a:off x="6210000"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1" name="Text Placeholder 24">
            <a:extLst>
              <a:ext uri="{FF2B5EF4-FFF2-40B4-BE49-F238E27FC236}">
                <a16:creationId xmlns:a16="http://schemas.microsoft.com/office/drawing/2014/main" id="{8B12E074-12DD-4906-AD45-6A5A25508A56}"/>
              </a:ext>
            </a:extLst>
          </p:cNvPr>
          <p:cNvSpPr>
            <a:spLocks noGrp="1"/>
          </p:cNvSpPr>
          <p:nvPr>
            <p:ph type="body" sz="quarter" idx="35" hasCustomPrompt="1"/>
          </p:nvPr>
        </p:nvSpPr>
        <p:spPr>
          <a:xfrm>
            <a:off x="6210000"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2" name="Text Placeholder 24">
            <a:extLst>
              <a:ext uri="{FF2B5EF4-FFF2-40B4-BE49-F238E27FC236}">
                <a16:creationId xmlns:a16="http://schemas.microsoft.com/office/drawing/2014/main" id="{BF4BB1D9-FC03-4090-9F94-EF8BEAC5C149}"/>
              </a:ext>
            </a:extLst>
          </p:cNvPr>
          <p:cNvSpPr>
            <a:spLocks noGrp="1"/>
          </p:cNvSpPr>
          <p:nvPr>
            <p:ph type="body" sz="quarter" idx="36" hasCustomPrompt="1"/>
          </p:nvPr>
        </p:nvSpPr>
        <p:spPr>
          <a:xfrm>
            <a:off x="6210000"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Tree>
    <p:extLst>
      <p:ext uri="{BB962C8B-B14F-4D97-AF65-F5344CB8AC3E}">
        <p14:creationId xmlns:p14="http://schemas.microsoft.com/office/powerpoint/2010/main" val="418804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ull-pa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F6EA-4ABA-49B3-BE76-BD774DFEC68F}"/>
              </a:ext>
            </a:extLst>
          </p:cNvPr>
          <p:cNvSpPr>
            <a:spLocks noGrp="1"/>
          </p:cNvSpPr>
          <p:nvPr>
            <p:ph type="title"/>
          </p:nvPr>
        </p:nvSpPr>
        <p:spPr>
          <a:xfrm>
            <a:off x="306000" y="251649"/>
            <a:ext cx="11552400" cy="830676"/>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4A5EA239-AA2E-48E8-99A7-42CEED80F84B}"/>
              </a:ext>
            </a:extLst>
          </p:cNvPr>
          <p:cNvSpPr>
            <a:spLocks noGrp="1"/>
          </p:cNvSpPr>
          <p:nvPr>
            <p:ph type="body" sz="quarter" idx="13"/>
          </p:nvPr>
        </p:nvSpPr>
        <p:spPr>
          <a:xfrm>
            <a:off x="306000" y="1263100"/>
            <a:ext cx="11552238" cy="619200"/>
          </a:xfrm>
        </p:spPr>
        <p:txBody>
          <a:bodyPr/>
          <a:lstStyle>
            <a:lvl1pPr marL="0" indent="0">
              <a:buNone/>
              <a:defRPr sz="1800" b="1">
                <a:solidFill>
                  <a:schemeClr val="accent1"/>
                </a:solidFill>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41190B89-ECB1-4F74-A404-532C7BBA8826}"/>
              </a:ext>
            </a:extLst>
          </p:cNvPr>
          <p:cNvSpPr>
            <a:spLocks noGrp="1"/>
          </p:cNvSpPr>
          <p:nvPr>
            <p:ph sz="quarter" idx="14"/>
          </p:nvPr>
        </p:nvSpPr>
        <p:spPr>
          <a:xfrm>
            <a:off x="301625" y="1992313"/>
            <a:ext cx="11552238" cy="4186237"/>
          </a:xfrm>
        </p:spPr>
        <p:txBody>
          <a:bodyPr/>
          <a:lstStyle>
            <a:lvl1pPr marL="0" indent="0">
              <a:buNone/>
              <a:defRPr/>
            </a:lvl1pPr>
          </a:lstStyle>
          <a:p>
            <a:pPr lvl="0"/>
            <a:r>
              <a:rPr lang="en-US"/>
              <a:t>Click to edit Master text styles</a:t>
            </a:r>
          </a:p>
        </p:txBody>
      </p:sp>
      <p:sp>
        <p:nvSpPr>
          <p:cNvPr id="4" name="Footer Placeholder 3">
            <a:extLst>
              <a:ext uri="{FF2B5EF4-FFF2-40B4-BE49-F238E27FC236}">
                <a16:creationId xmlns:a16="http://schemas.microsoft.com/office/drawing/2014/main" id="{6C303193-AE40-4EC6-8BF8-CCC2ADDD4733}"/>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A0DEF239-E34A-4E55-8538-4BB977D7E6CB}"/>
              </a:ext>
            </a:extLst>
          </p:cNvPr>
          <p:cNvSpPr>
            <a:spLocks noGrp="1"/>
          </p:cNvSpPr>
          <p:nvPr>
            <p:ph type="dt" sz="half" idx="10"/>
          </p:nvPr>
        </p:nvSpPr>
        <p:spPr/>
        <p:txBody>
          <a:bodyPr/>
          <a:lstStyle/>
          <a:p>
            <a:fld id="{8F72DC22-64E4-4CB2-A7A3-BC6C6362988D}" type="datetime1">
              <a:rPr lang="en-GB" smtClean="0"/>
              <a:t>08/06/2023</a:t>
            </a:fld>
            <a:endParaRPr lang="en-GB"/>
          </a:p>
        </p:txBody>
      </p:sp>
      <p:sp>
        <p:nvSpPr>
          <p:cNvPr id="5" name="Slide Number Placeholder 4">
            <a:extLst>
              <a:ext uri="{FF2B5EF4-FFF2-40B4-BE49-F238E27FC236}">
                <a16:creationId xmlns:a16="http://schemas.microsoft.com/office/drawing/2014/main" id="{A561B4F5-114B-4B4F-B93B-3A1A5C3926DF}"/>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46439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4346-AD66-47F5-A181-5085B7AE51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75FFBE-CC85-43CE-9D9B-934D2E7DE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32368B-628D-4CA0-BD1C-8432C7DCC629}"/>
              </a:ext>
            </a:extLst>
          </p:cNvPr>
          <p:cNvSpPr>
            <a:spLocks noGrp="1"/>
          </p:cNvSpPr>
          <p:nvPr>
            <p:ph type="dt" sz="half" idx="10"/>
          </p:nvPr>
        </p:nvSpPr>
        <p:spPr/>
        <p:txBody>
          <a:bodyPr/>
          <a:lstStyle/>
          <a:p>
            <a:fld id="{470C0BB7-51FD-49FA-BDF4-49BBA80447FC}" type="datetime1">
              <a:rPr lang="en-GB" smtClean="0"/>
              <a:t>08/06/2023</a:t>
            </a:fld>
            <a:endParaRPr lang="en-GB"/>
          </a:p>
        </p:txBody>
      </p:sp>
      <p:sp>
        <p:nvSpPr>
          <p:cNvPr id="5" name="Footer Placeholder 4">
            <a:extLst>
              <a:ext uri="{FF2B5EF4-FFF2-40B4-BE49-F238E27FC236}">
                <a16:creationId xmlns:a16="http://schemas.microsoft.com/office/drawing/2014/main" id="{6533FCF0-0E97-490D-913D-83A74A77D21B}"/>
              </a:ext>
            </a:extLst>
          </p:cNvPr>
          <p:cNvSpPr>
            <a:spLocks noGrp="1"/>
          </p:cNvSpPr>
          <p:nvPr>
            <p:ph type="ftr" sz="quarter" idx="11"/>
          </p:nvPr>
        </p:nvSpPr>
        <p:spPr/>
        <p:txBody>
          <a:bodyPr/>
          <a:lstStyle/>
          <a:p>
            <a:r>
              <a:rPr lang="en-GB"/>
              <a:t>Produced by Essex County Council Strategy Insight and Engagement</a:t>
            </a:r>
          </a:p>
        </p:txBody>
      </p:sp>
      <p:sp>
        <p:nvSpPr>
          <p:cNvPr id="6" name="Slide Number Placeholder 5">
            <a:extLst>
              <a:ext uri="{FF2B5EF4-FFF2-40B4-BE49-F238E27FC236}">
                <a16:creationId xmlns:a16="http://schemas.microsoft.com/office/drawing/2014/main" id="{1CCB5CBA-A5A2-41B1-9D2F-6475BC339603}"/>
              </a:ext>
            </a:extLst>
          </p:cNvPr>
          <p:cNvSpPr>
            <a:spLocks noGrp="1"/>
          </p:cNvSpPr>
          <p:nvPr>
            <p:ph type="sldNum" sz="quarter" idx="12"/>
          </p:nvPr>
        </p:nvSpPr>
        <p:spPr/>
        <p:txBody>
          <a:bodyPr/>
          <a:lstStyle/>
          <a:p>
            <a:fld id="{A360CC8D-85FE-4461-BBA3-CE3CA2292C02}" type="slidenum">
              <a:rPr lang="en-GB" smtClean="0"/>
              <a:t>‹#›</a:t>
            </a:fld>
            <a:endParaRPr lang="en-GB"/>
          </a:p>
        </p:txBody>
      </p:sp>
    </p:spTree>
    <p:extLst>
      <p:ext uri="{BB962C8B-B14F-4D97-AF65-F5344CB8AC3E}">
        <p14:creationId xmlns:p14="http://schemas.microsoft.com/office/powerpoint/2010/main" val="113972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oc - 4 columns 4 images">
    <p:spTree>
      <p:nvGrpSpPr>
        <p:cNvPr id="1" name=""/>
        <p:cNvGrpSpPr/>
        <p:nvPr/>
      </p:nvGrpSpPr>
      <p:grpSpPr>
        <a:xfrm>
          <a:off x="0" y="0"/>
          <a:ext cx="0" cy="0"/>
          <a:chOff x="0" y="0"/>
          <a:chExt cx="0" cy="0"/>
        </a:xfrm>
      </p:grpSpPr>
      <p:sp>
        <p:nvSpPr>
          <p:cNvPr id="29" name="Picture Placeholder 3">
            <a:extLst>
              <a:ext uri="{FF2B5EF4-FFF2-40B4-BE49-F238E27FC236}">
                <a16:creationId xmlns:a16="http://schemas.microsoft.com/office/drawing/2014/main" id="{EFDBB687-C7D3-E247-BB35-4D55AD38C7AC}"/>
              </a:ext>
            </a:extLst>
          </p:cNvPr>
          <p:cNvSpPr>
            <a:spLocks noGrp="1"/>
          </p:cNvSpPr>
          <p:nvPr>
            <p:ph type="pic" sz="quarter" idx="26" hasCustomPrompt="1"/>
          </p:nvPr>
        </p:nvSpPr>
        <p:spPr>
          <a:xfrm>
            <a:off x="1439334" y="1811677"/>
            <a:ext cx="2161117" cy="2154209"/>
          </a:xfrm>
          <a:prstGeom prst="rect">
            <a:avLst/>
          </a:prstGeom>
          <a:solidFill>
            <a:schemeClr val="bg2"/>
          </a:solidFill>
        </p:spPr>
        <p:txBody>
          <a:bodyPr lIns="180000" rIns="180000" anchor="ctr"/>
          <a:lstStyle>
            <a:lvl1pPr marL="0" indent="0" algn="ctr">
              <a:buNone/>
              <a:defRPr sz="1600" b="1" i="0">
                <a:latin typeface="Poppins" pitchFamily="2" charset="77"/>
                <a:cs typeface="Poppins" pitchFamily="2" charset="77"/>
              </a:defRPr>
            </a:lvl1pPr>
          </a:lstStyle>
          <a:p>
            <a:r>
              <a:rPr lang="en-US"/>
              <a:t>Click to upload an image </a:t>
            </a:r>
            <a:br>
              <a:rPr lang="en-US"/>
            </a:br>
            <a:r>
              <a:rPr lang="en-US"/>
              <a:t>from your device.</a:t>
            </a:r>
          </a:p>
        </p:txBody>
      </p:sp>
      <p:sp>
        <p:nvSpPr>
          <p:cNvPr id="48" name="Picture Placeholder 3">
            <a:extLst>
              <a:ext uri="{FF2B5EF4-FFF2-40B4-BE49-F238E27FC236}">
                <a16:creationId xmlns:a16="http://schemas.microsoft.com/office/drawing/2014/main" id="{8A8486C8-E9AB-2747-99B9-3A89DFC29109}"/>
              </a:ext>
            </a:extLst>
          </p:cNvPr>
          <p:cNvSpPr>
            <a:spLocks noGrp="1"/>
          </p:cNvSpPr>
          <p:nvPr>
            <p:ph type="pic" sz="quarter" idx="27" hasCustomPrompt="1"/>
          </p:nvPr>
        </p:nvSpPr>
        <p:spPr>
          <a:xfrm>
            <a:off x="4090610" y="1811677"/>
            <a:ext cx="2161117" cy="2154209"/>
          </a:xfrm>
          <a:prstGeom prst="rect">
            <a:avLst/>
          </a:prstGeom>
          <a:solidFill>
            <a:schemeClr val="bg2"/>
          </a:solidFill>
        </p:spPr>
        <p:txBody>
          <a:bodyPr lIns="180000" rIns="180000" anchor="ctr"/>
          <a:lstStyle>
            <a:lvl1pPr marL="0" indent="0" algn="ctr">
              <a:buNone/>
              <a:defRPr sz="1600" b="1" i="0">
                <a:latin typeface="Poppins" pitchFamily="2" charset="77"/>
                <a:cs typeface="Poppins" pitchFamily="2" charset="77"/>
              </a:defRPr>
            </a:lvl1pPr>
          </a:lstStyle>
          <a:p>
            <a:r>
              <a:rPr lang="en-US"/>
              <a:t>Click to upload an image </a:t>
            </a:r>
            <a:br>
              <a:rPr lang="en-US"/>
            </a:br>
            <a:r>
              <a:rPr lang="en-US"/>
              <a:t>from your device.</a:t>
            </a:r>
          </a:p>
        </p:txBody>
      </p:sp>
      <p:sp>
        <p:nvSpPr>
          <p:cNvPr id="55" name="Picture Placeholder 3">
            <a:extLst>
              <a:ext uri="{FF2B5EF4-FFF2-40B4-BE49-F238E27FC236}">
                <a16:creationId xmlns:a16="http://schemas.microsoft.com/office/drawing/2014/main" id="{159458B2-C63C-6F46-94BC-8C745E87E447}"/>
              </a:ext>
            </a:extLst>
          </p:cNvPr>
          <p:cNvSpPr>
            <a:spLocks noGrp="1"/>
          </p:cNvSpPr>
          <p:nvPr>
            <p:ph type="pic" sz="quarter" idx="30" hasCustomPrompt="1"/>
          </p:nvPr>
        </p:nvSpPr>
        <p:spPr>
          <a:xfrm>
            <a:off x="6732210" y="1811677"/>
            <a:ext cx="2161117" cy="2154209"/>
          </a:xfrm>
          <a:prstGeom prst="rect">
            <a:avLst/>
          </a:prstGeom>
          <a:solidFill>
            <a:schemeClr val="bg2"/>
          </a:solidFill>
        </p:spPr>
        <p:txBody>
          <a:bodyPr lIns="180000" rIns="180000" anchor="ctr"/>
          <a:lstStyle>
            <a:lvl1pPr marL="0" indent="0" algn="ctr">
              <a:buNone/>
              <a:defRPr sz="1600" b="1" i="0">
                <a:latin typeface="Poppins" pitchFamily="2" charset="77"/>
                <a:cs typeface="Poppins" pitchFamily="2" charset="77"/>
              </a:defRPr>
            </a:lvl1pPr>
          </a:lstStyle>
          <a:p>
            <a:r>
              <a:rPr lang="en-US"/>
              <a:t>Click to upload an image </a:t>
            </a:r>
            <a:br>
              <a:rPr lang="en-US"/>
            </a:br>
            <a:r>
              <a:rPr lang="en-US"/>
              <a:t>from your device.</a:t>
            </a:r>
          </a:p>
        </p:txBody>
      </p:sp>
      <p:sp>
        <p:nvSpPr>
          <p:cNvPr id="62" name="Picture Placeholder 3">
            <a:extLst>
              <a:ext uri="{FF2B5EF4-FFF2-40B4-BE49-F238E27FC236}">
                <a16:creationId xmlns:a16="http://schemas.microsoft.com/office/drawing/2014/main" id="{833819F9-568E-244D-846F-26B249513B80}"/>
              </a:ext>
            </a:extLst>
          </p:cNvPr>
          <p:cNvSpPr>
            <a:spLocks noGrp="1"/>
          </p:cNvSpPr>
          <p:nvPr>
            <p:ph type="pic" sz="quarter" idx="33" hasCustomPrompt="1"/>
          </p:nvPr>
        </p:nvSpPr>
        <p:spPr>
          <a:xfrm>
            <a:off x="9364132" y="1811677"/>
            <a:ext cx="2161117" cy="2154209"/>
          </a:xfrm>
          <a:prstGeom prst="rect">
            <a:avLst/>
          </a:prstGeom>
          <a:solidFill>
            <a:schemeClr val="bg2"/>
          </a:solidFill>
        </p:spPr>
        <p:txBody>
          <a:bodyPr lIns="180000" rIns="180000" anchor="ctr"/>
          <a:lstStyle>
            <a:lvl1pPr marL="0" indent="0" algn="ctr">
              <a:buNone/>
              <a:defRPr sz="1600" b="1" i="0">
                <a:latin typeface="Poppins" pitchFamily="2" charset="77"/>
                <a:cs typeface="Poppins" pitchFamily="2" charset="77"/>
              </a:defRPr>
            </a:lvl1pPr>
          </a:lstStyle>
          <a:p>
            <a:r>
              <a:rPr lang="en-US"/>
              <a:t>Click to upload an image </a:t>
            </a:r>
            <a:br>
              <a:rPr lang="en-US"/>
            </a:br>
            <a:r>
              <a:rPr lang="en-US"/>
              <a:t>from your device.</a:t>
            </a:r>
          </a:p>
        </p:txBody>
      </p:sp>
      <p:sp>
        <p:nvSpPr>
          <p:cNvPr id="16" name="Text Placeholder 6">
            <a:extLst>
              <a:ext uri="{FF2B5EF4-FFF2-40B4-BE49-F238E27FC236}">
                <a16:creationId xmlns:a16="http://schemas.microsoft.com/office/drawing/2014/main" id="{DDA71BD7-00F7-1544-BB3E-F947B03F908F}"/>
              </a:ext>
            </a:extLst>
          </p:cNvPr>
          <p:cNvSpPr>
            <a:spLocks noGrp="1"/>
          </p:cNvSpPr>
          <p:nvPr>
            <p:ph type="body" sz="quarter" idx="12" hasCustomPrompt="1"/>
          </p:nvPr>
        </p:nvSpPr>
        <p:spPr>
          <a:xfrm>
            <a:off x="8528874" y="528917"/>
            <a:ext cx="3022601" cy="122304"/>
          </a:xfrm>
          <a:prstGeom prst="rect">
            <a:avLst/>
          </a:prstGeom>
        </p:spPr>
        <p:txBody>
          <a:bodyPr lIns="0" tIns="0" rIns="0" bIns="0"/>
          <a:lstStyle>
            <a:lvl1pPr marL="0" indent="0" algn="r">
              <a:lnSpc>
                <a:spcPct val="120000"/>
              </a:lnSpc>
              <a:spcBef>
                <a:spcPts val="0"/>
              </a:spcBef>
              <a:buNone/>
              <a:defRPr lang="en-US" sz="867" b="1" i="0" kern="1200" cap="all" spc="173" baseline="0" dirty="0" smtClean="0">
                <a:solidFill>
                  <a:srgbClr val="2EA34F"/>
                </a:solidFill>
                <a:latin typeface="Poppins" pitchFamily="2" charset="77"/>
                <a:ea typeface="+mn-ea"/>
                <a:cs typeface="Poppins" pitchFamily="2" charset="77"/>
              </a:defRPr>
            </a:lvl1pPr>
          </a:lstStyle>
          <a:p>
            <a:pPr lvl="0"/>
            <a:r>
              <a:rPr lang="en-US" err="1"/>
              <a:t>sECTION</a:t>
            </a:r>
            <a:endParaRPr lang="en-US"/>
          </a:p>
        </p:txBody>
      </p:sp>
      <p:sp>
        <p:nvSpPr>
          <p:cNvPr id="21" name="Text Placeholder 6">
            <a:extLst>
              <a:ext uri="{FF2B5EF4-FFF2-40B4-BE49-F238E27FC236}">
                <a16:creationId xmlns:a16="http://schemas.microsoft.com/office/drawing/2014/main" id="{1D7E62C5-5D55-814C-A5F7-C9F2AA073CA6}"/>
              </a:ext>
            </a:extLst>
          </p:cNvPr>
          <p:cNvSpPr>
            <a:spLocks noGrp="1"/>
          </p:cNvSpPr>
          <p:nvPr>
            <p:ph type="body" sz="quarter" idx="19" hasCustomPrompt="1"/>
          </p:nvPr>
        </p:nvSpPr>
        <p:spPr>
          <a:xfrm>
            <a:off x="1455781" y="4296190"/>
            <a:ext cx="2148276" cy="184665"/>
          </a:xfrm>
          <a:prstGeom prst="rect">
            <a:avLst/>
          </a:prstGeom>
        </p:spPr>
        <p:txBody>
          <a:bodyPr wrap="square" lIns="0" tIns="0" rIns="0" bIns="0">
            <a:spAutoFit/>
          </a:bodyPr>
          <a:lstStyle>
            <a:lvl1pPr marL="0" marR="0" indent="0" algn="l" defTabSz="914377" rtl="0" eaLnBrk="1" fontAlgn="auto" latinLnBrk="0" hangingPunct="1">
              <a:lnSpc>
                <a:spcPct val="100000"/>
              </a:lnSpc>
              <a:spcBef>
                <a:spcPts val="0"/>
              </a:spcBef>
              <a:spcAft>
                <a:spcPts val="800"/>
              </a:spcAft>
              <a:buClr>
                <a:srgbClr val="2EA34F"/>
              </a:buClr>
              <a:buSzTx/>
              <a:buFont typeface="Helvetica" pitchFamily="2" charset="0"/>
              <a:buNone/>
              <a:tabLst/>
              <a:defRPr lang="en-US" sz="1200" b="1" i="0" kern="1200" spc="0" baseline="0" dirty="0" smtClean="0">
                <a:solidFill>
                  <a:srgbClr val="2E2E2E"/>
                </a:solidFill>
                <a:latin typeface="Poppins" pitchFamily="2" charset="77"/>
                <a:ea typeface="+mn-ea"/>
                <a:cs typeface="Poppins" pitchFamily="2" charset="77"/>
              </a:defRPr>
            </a:lvl1pPr>
            <a:lvl2pPr marL="457189" indent="-228594">
              <a:lnSpc>
                <a:spcPct val="150000"/>
              </a:lnSpc>
              <a:spcBef>
                <a:spcPts val="0"/>
              </a:spcBef>
              <a:spcAft>
                <a:spcPts val="800"/>
              </a:spcAft>
              <a:buClr>
                <a:srgbClr val="2EA34F"/>
              </a:buClr>
              <a:buSzPct val="140000"/>
              <a:buFont typeface="Cambria Math" panose="02040503050406030204" pitchFamily="18" charset="0"/>
              <a:buChar char="⎯"/>
              <a:defRPr sz="933" b="0" i="0">
                <a:latin typeface="Merriweather" panose="02060503050406030704" pitchFamily="18" charset="0"/>
              </a:defRPr>
            </a:lvl2pPr>
          </a:lstStyle>
          <a:p>
            <a:pPr lvl="0"/>
            <a:r>
              <a:rPr lang="en-US"/>
              <a:t>Subheading</a:t>
            </a:r>
          </a:p>
        </p:txBody>
      </p:sp>
      <p:sp>
        <p:nvSpPr>
          <p:cNvPr id="22" name="Text Placeholder 6">
            <a:extLst>
              <a:ext uri="{FF2B5EF4-FFF2-40B4-BE49-F238E27FC236}">
                <a16:creationId xmlns:a16="http://schemas.microsoft.com/office/drawing/2014/main" id="{587A59BD-D142-ED48-9F19-4761E706EDC3}"/>
              </a:ext>
            </a:extLst>
          </p:cNvPr>
          <p:cNvSpPr>
            <a:spLocks noGrp="1"/>
          </p:cNvSpPr>
          <p:nvPr>
            <p:ph type="body" sz="quarter" idx="20" hasCustomPrompt="1"/>
          </p:nvPr>
        </p:nvSpPr>
        <p:spPr>
          <a:xfrm>
            <a:off x="1449245" y="4480855"/>
            <a:ext cx="2151207" cy="1933075"/>
          </a:xfrm>
          <a:prstGeom prst="rect">
            <a:avLst/>
          </a:prstGeom>
        </p:spPr>
        <p:txBody>
          <a:bodyPr lIns="0" tIns="108000" rIns="0" bIns="0">
            <a:spAutoFit/>
          </a:bodyPr>
          <a:lstStyle>
            <a:lvl1pPr marL="228594" marR="0" indent="-228594" algn="l" defTabSz="914377" rtl="0" eaLnBrk="1" fontAlgn="auto" latinLnBrk="0" hangingPunct="1">
              <a:lnSpc>
                <a:spcPct val="150000"/>
              </a:lnSpc>
              <a:spcBef>
                <a:spcPts val="0"/>
              </a:spcBef>
              <a:spcAft>
                <a:spcPts val="800"/>
              </a:spcAft>
              <a:buClr>
                <a:srgbClr val="2EA34F"/>
              </a:buClr>
              <a:buSzTx/>
              <a:buFont typeface="Helvetica" pitchFamily="2" charset="0"/>
              <a:buChar char="●"/>
              <a:tabLst/>
              <a:defRPr lang="en-US" sz="933" b="0" i="0" kern="1200" spc="0" baseline="0" dirty="0" smtClean="0">
                <a:solidFill>
                  <a:srgbClr val="2E2E2E"/>
                </a:solidFill>
                <a:latin typeface="Merriweather" panose="02060503050406030704" pitchFamily="18" charset="0"/>
                <a:ea typeface="+mn-ea"/>
                <a:cs typeface="Poppins" pitchFamily="2" charset="77"/>
              </a:defRPr>
            </a:lvl1pPr>
            <a:lvl2pPr marL="457189" indent="-228594">
              <a:lnSpc>
                <a:spcPct val="150000"/>
              </a:lnSpc>
              <a:spcBef>
                <a:spcPts val="0"/>
              </a:spcBef>
              <a:spcAft>
                <a:spcPts val="800"/>
              </a:spcAft>
              <a:buClr>
                <a:srgbClr val="2EA34F"/>
              </a:buClr>
              <a:buSzPct val="140000"/>
              <a:buFont typeface="Cambria Math" panose="02040503050406030204" pitchFamily="18" charset="0"/>
              <a:buChar char="⎯"/>
              <a:defRPr sz="933" b="0" i="0">
                <a:latin typeface="Merriweather" panose="02060503050406030704" pitchFamily="18" charset="0"/>
              </a:defRPr>
            </a:lvl2pPr>
            <a:lvl3pPr marL="662983" indent="-228594">
              <a:lnSpc>
                <a:spcPct val="150000"/>
              </a:lnSpc>
              <a:spcBef>
                <a:spcPts val="0"/>
              </a:spcBef>
              <a:spcAft>
                <a:spcPts val="800"/>
              </a:spcAft>
              <a:buClr>
                <a:schemeClr val="accent1"/>
              </a:buClr>
              <a:buFont typeface="Helvetica" pitchFamily="2" charset="0"/>
              <a:buChar char="●"/>
              <a:defRPr sz="933" b="0" i="0">
                <a:latin typeface="Merriweather" panose="02060503050406030704" pitchFamily="18" charset="0"/>
              </a:defRPr>
            </a:lvl3pPr>
            <a:lvl4pPr marL="699583" marR="0" indent="0" algn="l" defTabSz="914377" rtl="0" eaLnBrk="1" fontAlgn="auto" latinLnBrk="0" hangingPunct="1">
              <a:lnSpc>
                <a:spcPct val="150000"/>
              </a:lnSpc>
              <a:spcBef>
                <a:spcPts val="0"/>
              </a:spcBef>
              <a:spcAft>
                <a:spcPts val="800"/>
              </a:spcAft>
              <a:buClr>
                <a:schemeClr val="accent1"/>
              </a:buClr>
              <a:buSzPct val="120000"/>
              <a:buFont typeface="Cambria Math" panose="02040503050406030204" pitchFamily="18" charset="0"/>
              <a:buNone/>
              <a:tabLst/>
              <a:defRPr sz="933" b="0" i="0">
                <a:latin typeface="Merriweather" panose="02060503050406030704" pitchFamily="18" charset="0"/>
              </a:defRPr>
            </a:lvl4pPr>
          </a:lstStyle>
          <a:p>
            <a:pPr lvl="0"/>
            <a:r>
              <a:rPr lang="en-US"/>
              <a:t>First Level Bullet Point</a:t>
            </a:r>
          </a:p>
          <a:p>
            <a:pPr lvl="1"/>
            <a:r>
              <a:rPr lang="en-US"/>
              <a:t>Second Level Bullet Point</a:t>
            </a:r>
          </a:p>
          <a:p>
            <a:pPr lvl="2"/>
            <a:r>
              <a:rPr lang="en-US"/>
              <a:t>Third Level Bullet Point</a:t>
            </a:r>
          </a:p>
          <a:p>
            <a:pPr lvl="0"/>
            <a:endParaRPr lang="en-US"/>
          </a:p>
          <a:p>
            <a:pPr lvl="0"/>
            <a:endParaRPr lang="en-US"/>
          </a:p>
          <a:p>
            <a:pPr lvl="0"/>
            <a:endParaRPr lang="en-US"/>
          </a:p>
        </p:txBody>
      </p:sp>
      <p:sp>
        <p:nvSpPr>
          <p:cNvPr id="25" name="Text Placeholder 6">
            <a:extLst>
              <a:ext uri="{FF2B5EF4-FFF2-40B4-BE49-F238E27FC236}">
                <a16:creationId xmlns:a16="http://schemas.microsoft.com/office/drawing/2014/main" id="{956BA6B5-0249-C646-8893-C06469599E23}"/>
              </a:ext>
            </a:extLst>
          </p:cNvPr>
          <p:cNvSpPr>
            <a:spLocks noGrp="1"/>
          </p:cNvSpPr>
          <p:nvPr>
            <p:ph type="body" sz="quarter" idx="21" hasCustomPrompt="1"/>
          </p:nvPr>
        </p:nvSpPr>
        <p:spPr>
          <a:xfrm>
            <a:off x="4082511" y="4296190"/>
            <a:ext cx="2148276" cy="184665"/>
          </a:xfrm>
          <a:prstGeom prst="rect">
            <a:avLst/>
          </a:prstGeom>
        </p:spPr>
        <p:txBody>
          <a:bodyPr wrap="square" lIns="0" tIns="0" rIns="0" bIns="0">
            <a:spAutoFit/>
          </a:bodyPr>
          <a:lstStyle>
            <a:lvl1pPr marL="0" marR="0" indent="0" algn="l" defTabSz="914377" rtl="0" eaLnBrk="1" fontAlgn="auto" latinLnBrk="0" hangingPunct="1">
              <a:lnSpc>
                <a:spcPct val="100000"/>
              </a:lnSpc>
              <a:spcBef>
                <a:spcPts val="0"/>
              </a:spcBef>
              <a:spcAft>
                <a:spcPts val="800"/>
              </a:spcAft>
              <a:buClr>
                <a:srgbClr val="2EA34F"/>
              </a:buClr>
              <a:buSzTx/>
              <a:buFont typeface="Helvetica" pitchFamily="2" charset="0"/>
              <a:buNone/>
              <a:tabLst/>
              <a:defRPr lang="en-US" sz="1200" b="1" i="0" kern="1200" spc="0" baseline="0" dirty="0" smtClean="0">
                <a:solidFill>
                  <a:srgbClr val="2E2E2E"/>
                </a:solidFill>
                <a:latin typeface="Poppins" pitchFamily="2" charset="77"/>
                <a:ea typeface="+mn-ea"/>
                <a:cs typeface="Poppins" pitchFamily="2" charset="77"/>
              </a:defRPr>
            </a:lvl1pPr>
            <a:lvl2pPr marL="457189" indent="-228594">
              <a:lnSpc>
                <a:spcPct val="150000"/>
              </a:lnSpc>
              <a:spcBef>
                <a:spcPts val="0"/>
              </a:spcBef>
              <a:spcAft>
                <a:spcPts val="800"/>
              </a:spcAft>
              <a:buClr>
                <a:srgbClr val="2EA34F"/>
              </a:buClr>
              <a:buSzPct val="140000"/>
              <a:buFont typeface="Cambria Math" panose="02040503050406030204" pitchFamily="18" charset="0"/>
              <a:buChar char="⎯"/>
              <a:defRPr sz="933" b="0" i="0">
                <a:latin typeface="Merriweather" panose="02060503050406030704" pitchFamily="18" charset="0"/>
              </a:defRPr>
            </a:lvl2pPr>
          </a:lstStyle>
          <a:p>
            <a:pPr lvl="0"/>
            <a:r>
              <a:rPr lang="en-US"/>
              <a:t>Subheading</a:t>
            </a:r>
          </a:p>
        </p:txBody>
      </p:sp>
      <p:sp>
        <p:nvSpPr>
          <p:cNvPr id="26" name="Text Placeholder 6">
            <a:extLst>
              <a:ext uri="{FF2B5EF4-FFF2-40B4-BE49-F238E27FC236}">
                <a16:creationId xmlns:a16="http://schemas.microsoft.com/office/drawing/2014/main" id="{498BFF64-CC5C-A047-B1DC-12D31A518ED7}"/>
              </a:ext>
            </a:extLst>
          </p:cNvPr>
          <p:cNvSpPr>
            <a:spLocks noGrp="1"/>
          </p:cNvSpPr>
          <p:nvPr>
            <p:ph type="body" sz="quarter" idx="22" hasCustomPrompt="1"/>
          </p:nvPr>
        </p:nvSpPr>
        <p:spPr>
          <a:xfrm>
            <a:off x="4075975" y="4480855"/>
            <a:ext cx="2151207" cy="1933075"/>
          </a:xfrm>
          <a:prstGeom prst="rect">
            <a:avLst/>
          </a:prstGeom>
        </p:spPr>
        <p:txBody>
          <a:bodyPr lIns="0" tIns="108000" rIns="0" bIns="0">
            <a:spAutoFit/>
          </a:bodyPr>
          <a:lstStyle>
            <a:lvl1pPr marL="228594" marR="0" indent="-228594" algn="l" defTabSz="914377" rtl="0" eaLnBrk="1" fontAlgn="auto" latinLnBrk="0" hangingPunct="1">
              <a:lnSpc>
                <a:spcPct val="150000"/>
              </a:lnSpc>
              <a:spcBef>
                <a:spcPts val="0"/>
              </a:spcBef>
              <a:spcAft>
                <a:spcPts val="800"/>
              </a:spcAft>
              <a:buClr>
                <a:srgbClr val="2EA34F"/>
              </a:buClr>
              <a:buSzTx/>
              <a:buFont typeface="Helvetica" pitchFamily="2" charset="0"/>
              <a:buChar char="●"/>
              <a:tabLst/>
              <a:defRPr lang="en-US" sz="933" b="0" i="0" kern="1200" spc="0" baseline="0" dirty="0" smtClean="0">
                <a:solidFill>
                  <a:srgbClr val="2E2E2E"/>
                </a:solidFill>
                <a:latin typeface="Merriweather" panose="02060503050406030704" pitchFamily="18" charset="0"/>
                <a:ea typeface="+mn-ea"/>
                <a:cs typeface="Poppins" pitchFamily="2" charset="77"/>
              </a:defRPr>
            </a:lvl1pPr>
            <a:lvl2pPr marL="457189" indent="-228594">
              <a:lnSpc>
                <a:spcPct val="150000"/>
              </a:lnSpc>
              <a:spcBef>
                <a:spcPts val="0"/>
              </a:spcBef>
              <a:spcAft>
                <a:spcPts val="800"/>
              </a:spcAft>
              <a:buClr>
                <a:srgbClr val="2EA34F"/>
              </a:buClr>
              <a:buSzPct val="140000"/>
              <a:buFont typeface="Cambria Math" panose="02040503050406030204" pitchFamily="18" charset="0"/>
              <a:buChar char="⎯"/>
              <a:defRPr sz="933" b="0" i="0">
                <a:latin typeface="Merriweather" panose="02060503050406030704" pitchFamily="18" charset="0"/>
              </a:defRPr>
            </a:lvl2pPr>
            <a:lvl3pPr marL="662983" indent="-228594">
              <a:lnSpc>
                <a:spcPct val="150000"/>
              </a:lnSpc>
              <a:spcBef>
                <a:spcPts val="0"/>
              </a:spcBef>
              <a:spcAft>
                <a:spcPts val="800"/>
              </a:spcAft>
              <a:buClr>
                <a:schemeClr val="accent1"/>
              </a:buClr>
              <a:buFont typeface="Helvetica" pitchFamily="2" charset="0"/>
              <a:buChar char="●"/>
              <a:defRPr sz="933" b="0" i="0">
                <a:latin typeface="Merriweather" panose="02060503050406030704" pitchFamily="18" charset="0"/>
              </a:defRPr>
            </a:lvl3pPr>
            <a:lvl4pPr marL="699583" marR="0" indent="0" algn="l" defTabSz="914377" rtl="0" eaLnBrk="1" fontAlgn="auto" latinLnBrk="0" hangingPunct="1">
              <a:lnSpc>
                <a:spcPct val="150000"/>
              </a:lnSpc>
              <a:spcBef>
                <a:spcPts val="0"/>
              </a:spcBef>
              <a:spcAft>
                <a:spcPts val="800"/>
              </a:spcAft>
              <a:buClr>
                <a:schemeClr val="accent1"/>
              </a:buClr>
              <a:buSzPct val="120000"/>
              <a:buFont typeface="Cambria Math" panose="02040503050406030204" pitchFamily="18" charset="0"/>
              <a:buNone/>
              <a:tabLst/>
              <a:defRPr sz="933" b="0" i="0">
                <a:latin typeface="Merriweather" panose="02060503050406030704" pitchFamily="18" charset="0"/>
              </a:defRPr>
            </a:lvl4pPr>
          </a:lstStyle>
          <a:p>
            <a:pPr lvl="0"/>
            <a:r>
              <a:rPr lang="en-US"/>
              <a:t>First Level Bullet Point</a:t>
            </a:r>
          </a:p>
          <a:p>
            <a:pPr lvl="1"/>
            <a:r>
              <a:rPr lang="en-US"/>
              <a:t>Second Level Bullet Point</a:t>
            </a:r>
          </a:p>
          <a:p>
            <a:pPr lvl="2"/>
            <a:r>
              <a:rPr lang="en-US"/>
              <a:t>Third Level Bullet Point</a:t>
            </a:r>
          </a:p>
          <a:p>
            <a:pPr lvl="0"/>
            <a:endParaRPr lang="en-US"/>
          </a:p>
          <a:p>
            <a:pPr lvl="0"/>
            <a:endParaRPr lang="en-US"/>
          </a:p>
          <a:p>
            <a:pPr lvl="0"/>
            <a:endParaRPr lang="en-US"/>
          </a:p>
        </p:txBody>
      </p:sp>
      <p:sp>
        <p:nvSpPr>
          <p:cNvPr id="27" name="Text Placeholder 6">
            <a:extLst>
              <a:ext uri="{FF2B5EF4-FFF2-40B4-BE49-F238E27FC236}">
                <a16:creationId xmlns:a16="http://schemas.microsoft.com/office/drawing/2014/main" id="{950F70A7-C6C6-A04B-BE16-79A638F32DAA}"/>
              </a:ext>
            </a:extLst>
          </p:cNvPr>
          <p:cNvSpPr>
            <a:spLocks noGrp="1"/>
          </p:cNvSpPr>
          <p:nvPr>
            <p:ph type="body" sz="quarter" idx="23" hasCustomPrompt="1"/>
          </p:nvPr>
        </p:nvSpPr>
        <p:spPr>
          <a:xfrm>
            <a:off x="6738981" y="4296190"/>
            <a:ext cx="2148276" cy="184665"/>
          </a:xfrm>
          <a:prstGeom prst="rect">
            <a:avLst/>
          </a:prstGeom>
        </p:spPr>
        <p:txBody>
          <a:bodyPr wrap="square" lIns="0" tIns="0" rIns="0" bIns="0">
            <a:spAutoFit/>
          </a:bodyPr>
          <a:lstStyle>
            <a:lvl1pPr marL="0" marR="0" indent="0" algn="l" defTabSz="914377" rtl="0" eaLnBrk="1" fontAlgn="auto" latinLnBrk="0" hangingPunct="1">
              <a:lnSpc>
                <a:spcPct val="100000"/>
              </a:lnSpc>
              <a:spcBef>
                <a:spcPts val="0"/>
              </a:spcBef>
              <a:spcAft>
                <a:spcPts val="800"/>
              </a:spcAft>
              <a:buClr>
                <a:srgbClr val="2EA34F"/>
              </a:buClr>
              <a:buSzTx/>
              <a:buFont typeface="Helvetica" pitchFamily="2" charset="0"/>
              <a:buNone/>
              <a:tabLst/>
              <a:defRPr lang="en-US" sz="1200" b="1" i="0" kern="1200" spc="0" baseline="0" dirty="0" smtClean="0">
                <a:solidFill>
                  <a:srgbClr val="2E2E2E"/>
                </a:solidFill>
                <a:latin typeface="Poppins" pitchFamily="2" charset="77"/>
                <a:ea typeface="+mn-ea"/>
                <a:cs typeface="Poppins" pitchFamily="2" charset="77"/>
              </a:defRPr>
            </a:lvl1pPr>
            <a:lvl2pPr marL="457189" indent="-228594">
              <a:lnSpc>
                <a:spcPct val="150000"/>
              </a:lnSpc>
              <a:spcBef>
                <a:spcPts val="0"/>
              </a:spcBef>
              <a:spcAft>
                <a:spcPts val="800"/>
              </a:spcAft>
              <a:buClr>
                <a:srgbClr val="2EA34F"/>
              </a:buClr>
              <a:buSzPct val="140000"/>
              <a:buFont typeface="Cambria Math" panose="02040503050406030204" pitchFamily="18" charset="0"/>
              <a:buChar char="⎯"/>
              <a:defRPr sz="933" b="0" i="0">
                <a:latin typeface="Merriweather" panose="02060503050406030704" pitchFamily="18" charset="0"/>
              </a:defRPr>
            </a:lvl2pPr>
          </a:lstStyle>
          <a:p>
            <a:pPr lvl="0"/>
            <a:r>
              <a:rPr lang="en-US"/>
              <a:t>Subheading</a:t>
            </a:r>
          </a:p>
        </p:txBody>
      </p:sp>
      <p:sp>
        <p:nvSpPr>
          <p:cNvPr id="28" name="Text Placeholder 6">
            <a:extLst>
              <a:ext uri="{FF2B5EF4-FFF2-40B4-BE49-F238E27FC236}">
                <a16:creationId xmlns:a16="http://schemas.microsoft.com/office/drawing/2014/main" id="{B948A2C8-3A15-DE45-833A-5835A88FD0DB}"/>
              </a:ext>
            </a:extLst>
          </p:cNvPr>
          <p:cNvSpPr>
            <a:spLocks noGrp="1"/>
          </p:cNvSpPr>
          <p:nvPr>
            <p:ph type="body" sz="quarter" idx="24" hasCustomPrompt="1"/>
          </p:nvPr>
        </p:nvSpPr>
        <p:spPr>
          <a:xfrm>
            <a:off x="6732445" y="4480855"/>
            <a:ext cx="2151207" cy="1933075"/>
          </a:xfrm>
          <a:prstGeom prst="rect">
            <a:avLst/>
          </a:prstGeom>
        </p:spPr>
        <p:txBody>
          <a:bodyPr lIns="0" tIns="108000" rIns="0" bIns="0">
            <a:spAutoFit/>
          </a:bodyPr>
          <a:lstStyle>
            <a:lvl1pPr marL="228594" marR="0" indent="-228594" algn="l" defTabSz="914377" rtl="0" eaLnBrk="1" fontAlgn="auto" latinLnBrk="0" hangingPunct="1">
              <a:lnSpc>
                <a:spcPct val="150000"/>
              </a:lnSpc>
              <a:spcBef>
                <a:spcPts val="0"/>
              </a:spcBef>
              <a:spcAft>
                <a:spcPts val="800"/>
              </a:spcAft>
              <a:buClr>
                <a:srgbClr val="2EA34F"/>
              </a:buClr>
              <a:buSzTx/>
              <a:buFont typeface="Helvetica" pitchFamily="2" charset="0"/>
              <a:buChar char="●"/>
              <a:tabLst/>
              <a:defRPr lang="en-US" sz="933" b="0" i="0" kern="1200" spc="0" baseline="0" dirty="0" smtClean="0">
                <a:solidFill>
                  <a:srgbClr val="2E2E2E"/>
                </a:solidFill>
                <a:latin typeface="Merriweather" panose="02060503050406030704" pitchFamily="18" charset="0"/>
                <a:ea typeface="+mn-ea"/>
                <a:cs typeface="Poppins" pitchFamily="2" charset="77"/>
              </a:defRPr>
            </a:lvl1pPr>
            <a:lvl2pPr marL="457189" indent="-228594">
              <a:lnSpc>
                <a:spcPct val="150000"/>
              </a:lnSpc>
              <a:spcBef>
                <a:spcPts val="0"/>
              </a:spcBef>
              <a:spcAft>
                <a:spcPts val="800"/>
              </a:spcAft>
              <a:buClr>
                <a:srgbClr val="2EA34F"/>
              </a:buClr>
              <a:buSzPct val="140000"/>
              <a:buFont typeface="Cambria Math" panose="02040503050406030204" pitchFamily="18" charset="0"/>
              <a:buChar char="⎯"/>
              <a:defRPr sz="933" b="0" i="0">
                <a:latin typeface="Merriweather" panose="02060503050406030704" pitchFamily="18" charset="0"/>
              </a:defRPr>
            </a:lvl2pPr>
            <a:lvl3pPr marL="662983" indent="-228594">
              <a:lnSpc>
                <a:spcPct val="150000"/>
              </a:lnSpc>
              <a:spcBef>
                <a:spcPts val="0"/>
              </a:spcBef>
              <a:spcAft>
                <a:spcPts val="800"/>
              </a:spcAft>
              <a:buClr>
                <a:schemeClr val="accent1"/>
              </a:buClr>
              <a:buFont typeface="Helvetica" pitchFamily="2" charset="0"/>
              <a:buChar char="●"/>
              <a:defRPr sz="933" b="0" i="0">
                <a:latin typeface="Merriweather" panose="02060503050406030704" pitchFamily="18" charset="0"/>
              </a:defRPr>
            </a:lvl3pPr>
            <a:lvl4pPr marL="699583" marR="0" indent="0" algn="l" defTabSz="914377" rtl="0" eaLnBrk="1" fontAlgn="auto" latinLnBrk="0" hangingPunct="1">
              <a:lnSpc>
                <a:spcPct val="150000"/>
              </a:lnSpc>
              <a:spcBef>
                <a:spcPts val="0"/>
              </a:spcBef>
              <a:spcAft>
                <a:spcPts val="800"/>
              </a:spcAft>
              <a:buClr>
                <a:schemeClr val="accent1"/>
              </a:buClr>
              <a:buSzPct val="120000"/>
              <a:buFont typeface="Cambria Math" panose="02040503050406030204" pitchFamily="18" charset="0"/>
              <a:buNone/>
              <a:tabLst/>
              <a:defRPr sz="933" b="0" i="0">
                <a:latin typeface="Merriweather" panose="02060503050406030704" pitchFamily="18" charset="0"/>
              </a:defRPr>
            </a:lvl4pPr>
          </a:lstStyle>
          <a:p>
            <a:pPr lvl="0"/>
            <a:r>
              <a:rPr lang="en-US"/>
              <a:t>First Level Bullet Point</a:t>
            </a:r>
          </a:p>
          <a:p>
            <a:pPr lvl="1"/>
            <a:r>
              <a:rPr lang="en-US"/>
              <a:t>Second Level Bullet Point</a:t>
            </a:r>
          </a:p>
          <a:p>
            <a:pPr lvl="2"/>
            <a:r>
              <a:rPr lang="en-US"/>
              <a:t>Third Level Bullet Point</a:t>
            </a:r>
          </a:p>
          <a:p>
            <a:pPr lvl="0"/>
            <a:endParaRPr lang="en-US"/>
          </a:p>
          <a:p>
            <a:pPr lvl="0"/>
            <a:endParaRPr lang="en-US"/>
          </a:p>
          <a:p>
            <a:pPr lvl="0"/>
            <a:endParaRPr lang="en-US"/>
          </a:p>
        </p:txBody>
      </p:sp>
      <p:sp>
        <p:nvSpPr>
          <p:cNvPr id="30" name="Text Placeholder 6">
            <a:extLst>
              <a:ext uri="{FF2B5EF4-FFF2-40B4-BE49-F238E27FC236}">
                <a16:creationId xmlns:a16="http://schemas.microsoft.com/office/drawing/2014/main" id="{FD1D63B4-DE66-1842-A9AF-7762A6807C1D}"/>
              </a:ext>
            </a:extLst>
          </p:cNvPr>
          <p:cNvSpPr>
            <a:spLocks noGrp="1"/>
          </p:cNvSpPr>
          <p:nvPr>
            <p:ph type="body" sz="quarter" idx="25" hasCustomPrompt="1"/>
          </p:nvPr>
        </p:nvSpPr>
        <p:spPr>
          <a:xfrm>
            <a:off x="9365711" y="4296190"/>
            <a:ext cx="2148276" cy="184665"/>
          </a:xfrm>
          <a:prstGeom prst="rect">
            <a:avLst/>
          </a:prstGeom>
        </p:spPr>
        <p:txBody>
          <a:bodyPr wrap="square" lIns="0" tIns="0" rIns="0" bIns="0">
            <a:spAutoFit/>
          </a:bodyPr>
          <a:lstStyle>
            <a:lvl1pPr marL="0" marR="0" indent="0" algn="l" defTabSz="914377" rtl="0" eaLnBrk="1" fontAlgn="auto" latinLnBrk="0" hangingPunct="1">
              <a:lnSpc>
                <a:spcPct val="100000"/>
              </a:lnSpc>
              <a:spcBef>
                <a:spcPts val="0"/>
              </a:spcBef>
              <a:spcAft>
                <a:spcPts val="800"/>
              </a:spcAft>
              <a:buClr>
                <a:srgbClr val="2EA34F"/>
              </a:buClr>
              <a:buSzTx/>
              <a:buFont typeface="Helvetica" pitchFamily="2" charset="0"/>
              <a:buNone/>
              <a:tabLst/>
              <a:defRPr lang="en-US" sz="1200" b="1" i="0" kern="1200" spc="0" baseline="0" dirty="0" smtClean="0">
                <a:solidFill>
                  <a:srgbClr val="2E2E2E"/>
                </a:solidFill>
                <a:latin typeface="Poppins" pitchFamily="2" charset="77"/>
                <a:ea typeface="+mn-ea"/>
                <a:cs typeface="Poppins" pitchFamily="2" charset="77"/>
              </a:defRPr>
            </a:lvl1pPr>
            <a:lvl2pPr marL="457189" indent="-228594">
              <a:lnSpc>
                <a:spcPct val="150000"/>
              </a:lnSpc>
              <a:spcBef>
                <a:spcPts val="0"/>
              </a:spcBef>
              <a:spcAft>
                <a:spcPts val="800"/>
              </a:spcAft>
              <a:buClr>
                <a:srgbClr val="2EA34F"/>
              </a:buClr>
              <a:buSzPct val="140000"/>
              <a:buFont typeface="Cambria Math" panose="02040503050406030204" pitchFamily="18" charset="0"/>
              <a:buChar char="⎯"/>
              <a:defRPr sz="933" b="0" i="0">
                <a:latin typeface="Merriweather" panose="02060503050406030704" pitchFamily="18" charset="0"/>
              </a:defRPr>
            </a:lvl2pPr>
          </a:lstStyle>
          <a:p>
            <a:pPr lvl="0"/>
            <a:r>
              <a:rPr lang="en-US"/>
              <a:t>Subheading</a:t>
            </a:r>
          </a:p>
        </p:txBody>
      </p:sp>
      <p:sp>
        <p:nvSpPr>
          <p:cNvPr id="31" name="Text Placeholder 6">
            <a:extLst>
              <a:ext uri="{FF2B5EF4-FFF2-40B4-BE49-F238E27FC236}">
                <a16:creationId xmlns:a16="http://schemas.microsoft.com/office/drawing/2014/main" id="{48E88A27-1B72-BA45-BCEF-0292D862ACF5}"/>
              </a:ext>
            </a:extLst>
          </p:cNvPr>
          <p:cNvSpPr>
            <a:spLocks noGrp="1"/>
          </p:cNvSpPr>
          <p:nvPr>
            <p:ph type="body" sz="quarter" idx="34" hasCustomPrompt="1"/>
          </p:nvPr>
        </p:nvSpPr>
        <p:spPr>
          <a:xfrm>
            <a:off x="9359175" y="4480855"/>
            <a:ext cx="2151207" cy="1933075"/>
          </a:xfrm>
          <a:prstGeom prst="rect">
            <a:avLst/>
          </a:prstGeom>
        </p:spPr>
        <p:txBody>
          <a:bodyPr lIns="0" tIns="108000" rIns="0" bIns="0">
            <a:spAutoFit/>
          </a:bodyPr>
          <a:lstStyle>
            <a:lvl1pPr marL="228594" marR="0" indent="-228594" algn="l" defTabSz="914377" rtl="0" eaLnBrk="1" fontAlgn="auto" latinLnBrk="0" hangingPunct="1">
              <a:lnSpc>
                <a:spcPct val="150000"/>
              </a:lnSpc>
              <a:spcBef>
                <a:spcPts val="0"/>
              </a:spcBef>
              <a:spcAft>
                <a:spcPts val="800"/>
              </a:spcAft>
              <a:buClr>
                <a:srgbClr val="2EA34F"/>
              </a:buClr>
              <a:buSzTx/>
              <a:buFont typeface="Helvetica" pitchFamily="2" charset="0"/>
              <a:buChar char="●"/>
              <a:tabLst/>
              <a:defRPr lang="en-US" sz="933" b="0" i="0" kern="1200" spc="0" baseline="0" dirty="0" smtClean="0">
                <a:solidFill>
                  <a:srgbClr val="2E2E2E"/>
                </a:solidFill>
                <a:latin typeface="Merriweather" panose="02060503050406030704" pitchFamily="18" charset="0"/>
                <a:ea typeface="+mn-ea"/>
                <a:cs typeface="Poppins" pitchFamily="2" charset="77"/>
              </a:defRPr>
            </a:lvl1pPr>
            <a:lvl2pPr marL="457189" indent="-228594">
              <a:lnSpc>
                <a:spcPct val="150000"/>
              </a:lnSpc>
              <a:spcBef>
                <a:spcPts val="0"/>
              </a:spcBef>
              <a:spcAft>
                <a:spcPts val="800"/>
              </a:spcAft>
              <a:buClr>
                <a:srgbClr val="2EA34F"/>
              </a:buClr>
              <a:buSzPct val="140000"/>
              <a:buFont typeface="Cambria Math" panose="02040503050406030204" pitchFamily="18" charset="0"/>
              <a:buChar char="⎯"/>
              <a:defRPr sz="933" b="0" i="0">
                <a:latin typeface="Merriweather" panose="02060503050406030704" pitchFamily="18" charset="0"/>
              </a:defRPr>
            </a:lvl2pPr>
            <a:lvl3pPr marL="662983" indent="-228594">
              <a:lnSpc>
                <a:spcPct val="150000"/>
              </a:lnSpc>
              <a:spcBef>
                <a:spcPts val="0"/>
              </a:spcBef>
              <a:spcAft>
                <a:spcPts val="800"/>
              </a:spcAft>
              <a:buClr>
                <a:schemeClr val="accent1"/>
              </a:buClr>
              <a:buFont typeface="Helvetica" pitchFamily="2" charset="0"/>
              <a:buChar char="●"/>
              <a:defRPr sz="933" b="0" i="0">
                <a:latin typeface="Merriweather" panose="02060503050406030704" pitchFamily="18" charset="0"/>
              </a:defRPr>
            </a:lvl3pPr>
            <a:lvl4pPr marL="699583" marR="0" indent="0" algn="l" defTabSz="914377" rtl="0" eaLnBrk="1" fontAlgn="auto" latinLnBrk="0" hangingPunct="1">
              <a:lnSpc>
                <a:spcPct val="150000"/>
              </a:lnSpc>
              <a:spcBef>
                <a:spcPts val="0"/>
              </a:spcBef>
              <a:spcAft>
                <a:spcPts val="800"/>
              </a:spcAft>
              <a:buClr>
                <a:schemeClr val="accent1"/>
              </a:buClr>
              <a:buSzPct val="120000"/>
              <a:buFont typeface="Cambria Math" panose="02040503050406030204" pitchFamily="18" charset="0"/>
              <a:buNone/>
              <a:tabLst/>
              <a:defRPr sz="933" b="0" i="0">
                <a:latin typeface="Merriweather" panose="02060503050406030704" pitchFamily="18" charset="0"/>
              </a:defRPr>
            </a:lvl4pPr>
          </a:lstStyle>
          <a:p>
            <a:pPr lvl="0"/>
            <a:r>
              <a:rPr lang="en-US"/>
              <a:t>First Level Bullet Point</a:t>
            </a:r>
          </a:p>
          <a:p>
            <a:pPr lvl="1"/>
            <a:r>
              <a:rPr lang="en-US"/>
              <a:t>Second Level Bullet Point</a:t>
            </a:r>
          </a:p>
          <a:p>
            <a:pPr lvl="2"/>
            <a:r>
              <a:rPr lang="en-US"/>
              <a:t>Third Level Bullet Point</a:t>
            </a:r>
          </a:p>
          <a:p>
            <a:pPr lvl="0"/>
            <a:endParaRPr lang="en-US"/>
          </a:p>
          <a:p>
            <a:pPr lvl="0"/>
            <a:endParaRPr lang="en-US"/>
          </a:p>
          <a:p>
            <a:pPr lvl="0"/>
            <a:endParaRPr lang="en-US"/>
          </a:p>
        </p:txBody>
      </p:sp>
      <p:sp>
        <p:nvSpPr>
          <p:cNvPr id="17" name="Title 1">
            <a:extLst>
              <a:ext uri="{FF2B5EF4-FFF2-40B4-BE49-F238E27FC236}">
                <a16:creationId xmlns:a16="http://schemas.microsoft.com/office/drawing/2014/main" id="{520BBBD7-FF0A-CC43-AD9A-D2ED72A04E2C}"/>
              </a:ext>
            </a:extLst>
          </p:cNvPr>
          <p:cNvSpPr>
            <a:spLocks noGrp="1"/>
          </p:cNvSpPr>
          <p:nvPr>
            <p:ph type="title" hasCustomPrompt="1"/>
          </p:nvPr>
        </p:nvSpPr>
        <p:spPr>
          <a:xfrm>
            <a:off x="1440000" y="360001"/>
            <a:ext cx="6576485" cy="377887"/>
          </a:xfrm>
          <a:prstGeom prst="rect">
            <a:avLst/>
          </a:prstGeom>
        </p:spPr>
        <p:txBody>
          <a:bodyPr lIns="0" tIns="0" rIns="0" bIns="0"/>
          <a:lstStyle>
            <a:lvl1pPr marL="0" marR="0" indent="0" algn="l" defTabSz="914377" rtl="0" eaLnBrk="1" fontAlgn="auto" latinLnBrk="0" hangingPunct="1">
              <a:lnSpc>
                <a:spcPct val="100000"/>
              </a:lnSpc>
              <a:spcBef>
                <a:spcPct val="0"/>
              </a:spcBef>
              <a:spcAft>
                <a:spcPts val="0"/>
              </a:spcAft>
              <a:buClrTx/>
              <a:buSzTx/>
              <a:buFontTx/>
              <a:buNone/>
              <a:tabLst/>
              <a:defRPr sz="2533" b="1" i="0">
                <a:solidFill>
                  <a:schemeClr val="tx2"/>
                </a:solidFill>
                <a:latin typeface="Poppins" pitchFamily="2" charset="77"/>
                <a:cs typeface="Poppins" pitchFamily="2" charset="77"/>
              </a:defRPr>
            </a:lvl1pPr>
          </a:lstStyle>
          <a:p>
            <a:r>
              <a:rPr lang="en-US"/>
              <a:t>Click to add Title</a:t>
            </a:r>
          </a:p>
        </p:txBody>
      </p:sp>
    </p:spTree>
    <p:extLst>
      <p:ext uri="{BB962C8B-B14F-4D97-AF65-F5344CB8AC3E}">
        <p14:creationId xmlns:p14="http://schemas.microsoft.com/office/powerpoint/2010/main" val="2037989668"/>
      </p:ext>
    </p:extLst>
  </p:cSld>
  <p:clrMapOvr>
    <a:masterClrMapping/>
  </p:clrMapOvr>
  <p:extLst>
    <p:ext uri="{DCECCB84-F9BA-43D5-87BE-67443E8EF086}">
      <p15:sldGuideLst xmlns:p15="http://schemas.microsoft.com/office/powerpoint/2012/main">
        <p15:guide id="2" orient="horz" pos="8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resentation - 1 Column without subheading">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952A4D8F-72EC-DD4B-AEF9-FE997A8483D2}"/>
              </a:ext>
            </a:extLst>
          </p:cNvPr>
          <p:cNvSpPr>
            <a:spLocks noGrp="1"/>
          </p:cNvSpPr>
          <p:nvPr>
            <p:ph type="body" sz="quarter" idx="12" hasCustomPrompt="1"/>
          </p:nvPr>
        </p:nvSpPr>
        <p:spPr>
          <a:xfrm>
            <a:off x="8528874" y="528917"/>
            <a:ext cx="3022601" cy="122304"/>
          </a:xfrm>
          <a:prstGeom prst="rect">
            <a:avLst/>
          </a:prstGeom>
        </p:spPr>
        <p:txBody>
          <a:bodyPr lIns="0" tIns="0" rIns="0" bIns="0"/>
          <a:lstStyle>
            <a:lvl1pPr marL="0" indent="0" algn="r">
              <a:lnSpc>
                <a:spcPct val="120000"/>
              </a:lnSpc>
              <a:spcBef>
                <a:spcPts val="0"/>
              </a:spcBef>
              <a:buNone/>
              <a:defRPr lang="en-US" sz="867" b="1" i="0" kern="1200" cap="all" spc="173" baseline="0" dirty="0" smtClean="0">
                <a:solidFill>
                  <a:srgbClr val="2EA34F"/>
                </a:solidFill>
                <a:latin typeface="Poppins" pitchFamily="2" charset="77"/>
                <a:ea typeface="+mn-ea"/>
                <a:cs typeface="Poppins" pitchFamily="2" charset="77"/>
              </a:defRPr>
            </a:lvl1pPr>
          </a:lstStyle>
          <a:p>
            <a:pPr lvl="0"/>
            <a:r>
              <a:rPr lang="en-US" err="1"/>
              <a:t>sECTION</a:t>
            </a:r>
            <a:endParaRPr lang="en-US"/>
          </a:p>
        </p:txBody>
      </p:sp>
      <p:sp>
        <p:nvSpPr>
          <p:cNvPr id="2" name="Title 1">
            <a:extLst>
              <a:ext uri="{FF2B5EF4-FFF2-40B4-BE49-F238E27FC236}">
                <a16:creationId xmlns:a16="http://schemas.microsoft.com/office/drawing/2014/main" id="{611AE570-E4F6-BB48-B906-1A27477D4AAB}"/>
              </a:ext>
            </a:extLst>
          </p:cNvPr>
          <p:cNvSpPr>
            <a:spLocks noGrp="1"/>
          </p:cNvSpPr>
          <p:nvPr>
            <p:ph type="title" hasCustomPrompt="1"/>
          </p:nvPr>
        </p:nvSpPr>
        <p:spPr>
          <a:xfrm>
            <a:off x="1440000" y="360001"/>
            <a:ext cx="6576485" cy="377887"/>
          </a:xfrm>
          <a:prstGeom prst="rect">
            <a:avLst/>
          </a:prstGeom>
        </p:spPr>
        <p:txBody>
          <a:bodyPr lIns="0" tIns="0" rIns="0" bIns="0"/>
          <a:lstStyle>
            <a:lvl1pPr marL="0" marR="0" indent="0" algn="l" defTabSz="914377" rtl="0" eaLnBrk="1" fontAlgn="auto" latinLnBrk="0" hangingPunct="1">
              <a:lnSpc>
                <a:spcPct val="100000"/>
              </a:lnSpc>
              <a:spcBef>
                <a:spcPct val="0"/>
              </a:spcBef>
              <a:spcAft>
                <a:spcPts val="0"/>
              </a:spcAft>
              <a:buClrTx/>
              <a:buSzTx/>
              <a:buFontTx/>
              <a:buNone/>
              <a:tabLst/>
              <a:defRPr sz="2533" b="1" i="0">
                <a:solidFill>
                  <a:schemeClr val="tx2"/>
                </a:solidFill>
                <a:latin typeface="Poppins" pitchFamily="2" charset="77"/>
                <a:cs typeface="Poppins" pitchFamily="2" charset="77"/>
              </a:defRPr>
            </a:lvl1pPr>
          </a:lstStyle>
          <a:p>
            <a:r>
              <a:rPr lang="en-US"/>
              <a:t>Click to add Title</a:t>
            </a:r>
          </a:p>
        </p:txBody>
      </p:sp>
      <p:sp>
        <p:nvSpPr>
          <p:cNvPr id="6" name="Text Placeholder 6">
            <a:extLst>
              <a:ext uri="{FF2B5EF4-FFF2-40B4-BE49-F238E27FC236}">
                <a16:creationId xmlns:a16="http://schemas.microsoft.com/office/drawing/2014/main" id="{73DCFDA7-C808-044F-AB05-4E24188333E3}"/>
              </a:ext>
            </a:extLst>
          </p:cNvPr>
          <p:cNvSpPr>
            <a:spLocks noGrp="1"/>
          </p:cNvSpPr>
          <p:nvPr>
            <p:ph type="body" sz="quarter" idx="20" hasCustomPrompt="1"/>
          </p:nvPr>
        </p:nvSpPr>
        <p:spPr>
          <a:xfrm>
            <a:off x="1439334" y="1797051"/>
            <a:ext cx="5568951" cy="1633780"/>
          </a:xfrm>
          <a:prstGeom prst="rect">
            <a:avLst/>
          </a:prstGeom>
        </p:spPr>
        <p:txBody>
          <a:bodyPr wrap="square" lIns="0" tIns="0" rIns="0" bIns="0">
            <a:spAutoFit/>
          </a:bodyPr>
          <a:lstStyle>
            <a:lvl1pPr marL="324592" marR="0" indent="-324592" algn="l" defTabSz="914377" rtl="0" eaLnBrk="1" fontAlgn="auto" latinLnBrk="0" hangingPunct="1">
              <a:lnSpc>
                <a:spcPct val="150000"/>
              </a:lnSpc>
              <a:spcBef>
                <a:spcPts val="0"/>
              </a:spcBef>
              <a:spcAft>
                <a:spcPts val="800"/>
              </a:spcAft>
              <a:buClr>
                <a:schemeClr val="accent1"/>
              </a:buClr>
              <a:buSzPct val="80000"/>
              <a:buFont typeface="Helvetica" pitchFamily="2" charset="0"/>
              <a:buChar char="●"/>
              <a:tabLst/>
              <a:defRPr lang="en-US" sz="1467" b="0" i="0" kern="1200" spc="0" baseline="0" dirty="0" smtClean="0">
                <a:solidFill>
                  <a:srgbClr val="2E2E2E"/>
                </a:solidFill>
                <a:latin typeface="Merriweather" panose="02060503050406030704" pitchFamily="18" charset="0"/>
                <a:ea typeface="+mn-ea"/>
                <a:cs typeface="Poppins" pitchFamily="2" charset="77"/>
              </a:defRPr>
            </a:lvl1pPr>
            <a:lvl2pPr marL="671983" indent="-324592">
              <a:lnSpc>
                <a:spcPct val="150000"/>
              </a:lnSpc>
              <a:spcBef>
                <a:spcPts val="0"/>
              </a:spcBef>
              <a:spcAft>
                <a:spcPts val="800"/>
              </a:spcAft>
              <a:buClr>
                <a:srgbClr val="2EA34F"/>
              </a:buClr>
              <a:buSzPct val="140000"/>
              <a:buFont typeface="Cambria Math" panose="02040503050406030204" pitchFamily="18" charset="0"/>
              <a:buChar char="⎯"/>
              <a:defRPr sz="1467" b="0" i="0">
                <a:latin typeface="Merriweather" panose="02060503050406030704" pitchFamily="18" charset="0"/>
              </a:defRPr>
            </a:lvl2pPr>
            <a:lvl3pPr marL="1007975" indent="-324592">
              <a:lnSpc>
                <a:spcPct val="150000"/>
              </a:lnSpc>
              <a:spcBef>
                <a:spcPts val="0"/>
              </a:spcBef>
              <a:spcAft>
                <a:spcPts val="800"/>
              </a:spcAft>
              <a:buClr>
                <a:schemeClr val="accent1"/>
              </a:buClr>
              <a:buSzPct val="80000"/>
              <a:buFont typeface="Helvetica" pitchFamily="2" charset="0"/>
              <a:buChar char="●"/>
              <a:defRPr sz="1467" b="0" i="0">
                <a:latin typeface="Merriweather" panose="02060503050406030704" pitchFamily="18" charset="0"/>
              </a:defRPr>
            </a:lvl3pPr>
            <a:lvl4pPr marL="1360166" marR="0" indent="-324592" algn="l" defTabSz="914377" rtl="0" eaLnBrk="1" fontAlgn="auto" latinLnBrk="0" hangingPunct="1">
              <a:lnSpc>
                <a:spcPct val="150000"/>
              </a:lnSpc>
              <a:spcBef>
                <a:spcPts val="0"/>
              </a:spcBef>
              <a:spcAft>
                <a:spcPts val="1600"/>
              </a:spcAft>
              <a:buClr>
                <a:schemeClr val="accent1"/>
              </a:buClr>
              <a:buSzPct val="120000"/>
              <a:buFont typeface="Cambria Math" panose="02040503050406030204" pitchFamily="18" charset="0"/>
              <a:buChar char="⎯"/>
              <a:tabLst/>
              <a:defRPr sz="1467" b="0" i="0">
                <a:latin typeface="Merriweather" panose="02060503050406030704" pitchFamily="18" charset="0"/>
              </a:defRPr>
            </a:lvl4pPr>
          </a:lstStyle>
          <a:p>
            <a:pPr lvl="0"/>
            <a:r>
              <a:rPr lang="en-US"/>
              <a:t>First Level Bullet Point</a:t>
            </a:r>
          </a:p>
          <a:p>
            <a:pPr lvl="1"/>
            <a:r>
              <a:rPr lang="en-US"/>
              <a:t>Second Level Bullet Point</a:t>
            </a:r>
          </a:p>
          <a:p>
            <a:pPr lvl="2"/>
            <a:r>
              <a:rPr lang="en-US"/>
              <a:t>Third Level Bullet Point</a:t>
            </a:r>
          </a:p>
          <a:p>
            <a:pPr lvl="3"/>
            <a:r>
              <a:rPr lang="en-US"/>
              <a:t>Fourth Level Bullet Point</a:t>
            </a:r>
          </a:p>
        </p:txBody>
      </p:sp>
    </p:spTree>
    <p:extLst>
      <p:ext uri="{BB962C8B-B14F-4D97-AF65-F5344CB8AC3E}">
        <p14:creationId xmlns:p14="http://schemas.microsoft.com/office/powerpoint/2010/main" val="3790310377"/>
      </p:ext>
    </p:extLst>
  </p:cSld>
  <p:clrMapOvr>
    <a:masterClrMapping/>
  </p:clrMapOvr>
  <p:extLst>
    <p:ext uri="{DCECCB84-F9BA-43D5-87BE-67443E8EF086}">
      <p15:sldGuideLst xmlns:p15="http://schemas.microsoft.com/office/powerpoint/2012/main">
        <p15:guide id="2" orient="horz" pos="8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A125-F62A-4414-8C35-969B08031E91}"/>
              </a:ext>
            </a:extLst>
          </p:cNvPr>
          <p:cNvSpPr>
            <a:spLocks noGrp="1"/>
          </p:cNvSpPr>
          <p:nvPr>
            <p:ph type="ctrTitle"/>
          </p:nvPr>
        </p:nvSpPr>
        <p:spPr>
          <a:xfrm>
            <a:off x="1524000" y="1122363"/>
            <a:ext cx="9144000" cy="2387600"/>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9E717CC-8A03-440F-AA3D-011C9ED868FE}"/>
              </a:ext>
            </a:extLst>
          </p:cNvPr>
          <p:cNvSpPr>
            <a:spLocks noGrp="1"/>
          </p:cNvSpPr>
          <p:nvPr>
            <p:ph type="subTitle" idx="1"/>
          </p:nvPr>
        </p:nvSpPr>
        <p:spPr>
          <a:xfrm>
            <a:off x="1524000" y="3762000"/>
            <a:ext cx="9144000" cy="1026000"/>
          </a:xfrm>
        </p:spPr>
        <p:txBody>
          <a:bodyPr rIns="900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Essex County Council logo">
            <a:extLst>
              <a:ext uri="{FF2B5EF4-FFF2-40B4-BE49-F238E27FC236}">
                <a16:creationId xmlns:a16="http://schemas.microsoft.com/office/drawing/2014/main" id="{5EF8C64B-87C9-4324-BA52-F16806A36D09}"/>
              </a:ext>
            </a:extLst>
          </p:cNvPr>
          <p:cNvPicPr>
            <a:picLocks noChangeAspect="1"/>
          </p:cNvPicPr>
          <p:nvPr userDrawn="1"/>
        </p:nvPicPr>
        <p:blipFill>
          <a:blip r:embed="rId2"/>
          <a:stretch>
            <a:fillRect/>
          </a:stretch>
        </p:blipFill>
        <p:spPr>
          <a:xfrm>
            <a:off x="10339648" y="5795377"/>
            <a:ext cx="1530350" cy="739107"/>
          </a:xfrm>
          <a:prstGeom prst="rect">
            <a:avLst/>
          </a:prstGeom>
        </p:spPr>
      </p:pic>
    </p:spTree>
    <p:extLst>
      <p:ext uri="{BB962C8B-B14F-4D97-AF65-F5344CB8AC3E}">
        <p14:creationId xmlns:p14="http://schemas.microsoft.com/office/powerpoint/2010/main" val="95756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4C1672-D60B-45EF-A4EE-F4A22DF11CAF}"/>
              </a:ext>
            </a:extLst>
          </p:cNvPr>
          <p:cNvSpPr>
            <a:spLocks noGrp="1"/>
          </p:cNvSpPr>
          <p:nvPr>
            <p:ph type="title"/>
          </p:nvPr>
        </p:nvSpPr>
        <p:spPr>
          <a:xfrm>
            <a:off x="306000" y="252000"/>
            <a:ext cx="11552400" cy="820800"/>
          </a:xfrm>
          <a:prstGeom prst="rect">
            <a:avLst/>
          </a:prstGeom>
        </p:spPr>
        <p:txBody>
          <a:bodyPr vert="horz" lIns="90000" tIns="45720" rIns="90000" bIns="0" rtlCol="0" anchor="b"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DBB563-2AAA-47EE-B9DD-8EB566057FC1}"/>
              </a:ext>
            </a:extLst>
          </p:cNvPr>
          <p:cNvSpPr>
            <a:spLocks noGrp="1"/>
          </p:cNvSpPr>
          <p:nvPr>
            <p:ph type="body" idx="1"/>
          </p:nvPr>
        </p:nvSpPr>
        <p:spPr>
          <a:xfrm>
            <a:off x="306000" y="1256400"/>
            <a:ext cx="11552400" cy="492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39A4C9-558C-43EA-AA5D-420B7669B930}"/>
              </a:ext>
            </a:extLst>
          </p:cNvPr>
          <p:cNvSpPr>
            <a:spLocks noGrp="1"/>
          </p:cNvSpPr>
          <p:nvPr>
            <p:ph type="dt" sz="half" idx="2"/>
          </p:nvPr>
        </p:nvSpPr>
        <p:spPr>
          <a:xfrm>
            <a:off x="8802000" y="6591600"/>
            <a:ext cx="21924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fld id="{89A275F2-9B66-4DEA-8112-29A5E4848862}" type="datetime1">
              <a:rPr lang="en-GB" smtClean="0"/>
              <a:t>08/06/2023</a:t>
            </a:fld>
            <a:endParaRPr lang="en-GB"/>
          </a:p>
        </p:txBody>
      </p:sp>
      <p:sp>
        <p:nvSpPr>
          <p:cNvPr id="5" name="Footer Placeholder 4">
            <a:extLst>
              <a:ext uri="{FF2B5EF4-FFF2-40B4-BE49-F238E27FC236}">
                <a16:creationId xmlns:a16="http://schemas.microsoft.com/office/drawing/2014/main" id="{090C1CA4-DD64-49C3-83E9-96543AE2DF8A}"/>
              </a:ext>
            </a:extLst>
          </p:cNvPr>
          <p:cNvSpPr>
            <a:spLocks noGrp="1"/>
          </p:cNvSpPr>
          <p:nvPr>
            <p:ph type="ftr" sz="quarter" idx="3"/>
          </p:nvPr>
        </p:nvSpPr>
        <p:spPr>
          <a:xfrm>
            <a:off x="306000" y="6591600"/>
            <a:ext cx="5760000" cy="136800"/>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t>Produced by Essex County Council Strategy Insight and Engagement</a:t>
            </a:r>
          </a:p>
        </p:txBody>
      </p:sp>
      <p:sp>
        <p:nvSpPr>
          <p:cNvPr id="6" name="Slide Number Placeholder 5">
            <a:extLst>
              <a:ext uri="{FF2B5EF4-FFF2-40B4-BE49-F238E27FC236}">
                <a16:creationId xmlns:a16="http://schemas.microsoft.com/office/drawing/2014/main" id="{8C0FD232-A4AF-40A0-AB2E-8A02FF21016E}"/>
              </a:ext>
            </a:extLst>
          </p:cNvPr>
          <p:cNvSpPr>
            <a:spLocks noGrp="1"/>
          </p:cNvSpPr>
          <p:nvPr>
            <p:ph type="sldNum" sz="quarter" idx="4"/>
          </p:nvPr>
        </p:nvSpPr>
        <p:spPr>
          <a:xfrm>
            <a:off x="11080800" y="6591600"/>
            <a:ext cx="7776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fld id="{40FCCA3C-317A-49E7-9B05-6D43E026DC92}" type="slidenum">
              <a:rPr lang="en-GB" smtClean="0"/>
              <a:t>‹#›</a:t>
            </a:fld>
            <a:endParaRPr lang="en-GB"/>
          </a:p>
        </p:txBody>
      </p:sp>
    </p:spTree>
    <p:extLst>
      <p:ext uri="{BB962C8B-B14F-4D97-AF65-F5344CB8AC3E}">
        <p14:creationId xmlns:p14="http://schemas.microsoft.com/office/powerpoint/2010/main" val="3341704937"/>
      </p:ext>
    </p:extLst>
  </p:cSld>
  <p:clrMap bg1="lt1" tx1="dk1" bg2="lt2" tx2="dk2" accent1="accent1" accent2="accent2" accent3="accent3" accent4="accent4" accent5="accent5" accent6="accent6" hlink="hlink" folHlink="folHlink"/>
  <p:sldLayoutIdLst>
    <p:sldLayoutId id="2147483779" r:id="rId1"/>
    <p:sldLayoutId id="2147483874" r:id="rId2"/>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393">
          <p15:clr>
            <a:srgbClr val="F26B43"/>
          </p15:clr>
        </p15:guide>
        <p15:guide id="3" pos="7287">
          <p15:clr>
            <a:srgbClr val="F26B43"/>
          </p15:clr>
        </p15:guide>
        <p15:guide id="4" orient="horz" pos="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4C1672-D60B-45EF-A4EE-F4A22DF11CAF}"/>
              </a:ext>
            </a:extLst>
          </p:cNvPr>
          <p:cNvSpPr>
            <a:spLocks noGrp="1"/>
          </p:cNvSpPr>
          <p:nvPr>
            <p:ph type="title"/>
          </p:nvPr>
        </p:nvSpPr>
        <p:spPr>
          <a:xfrm>
            <a:off x="306000" y="252000"/>
            <a:ext cx="11552400" cy="820800"/>
          </a:xfrm>
          <a:prstGeom prst="rect">
            <a:avLst/>
          </a:prstGeom>
        </p:spPr>
        <p:txBody>
          <a:bodyPr vert="horz" lIns="90000" tIns="45720" rIns="90000" bIns="0" rtlCol="0" anchor="b"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DBB563-2AAA-47EE-B9DD-8EB566057FC1}"/>
              </a:ext>
            </a:extLst>
          </p:cNvPr>
          <p:cNvSpPr>
            <a:spLocks noGrp="1"/>
          </p:cNvSpPr>
          <p:nvPr>
            <p:ph type="body" idx="1"/>
          </p:nvPr>
        </p:nvSpPr>
        <p:spPr>
          <a:xfrm>
            <a:off x="306000" y="1256400"/>
            <a:ext cx="11552400" cy="492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39A4C9-558C-43EA-AA5D-420B7669B930}"/>
              </a:ext>
            </a:extLst>
          </p:cNvPr>
          <p:cNvSpPr>
            <a:spLocks noGrp="1"/>
          </p:cNvSpPr>
          <p:nvPr>
            <p:ph type="dt" sz="half" idx="2"/>
          </p:nvPr>
        </p:nvSpPr>
        <p:spPr>
          <a:xfrm>
            <a:off x="8802000" y="6591600"/>
            <a:ext cx="21924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fld id="{F703653D-137B-47C7-B1A7-2C936D85F1D9}" type="datetime1">
              <a:rPr lang="en-GB" smtClean="0"/>
              <a:t>08/06/2023</a:t>
            </a:fld>
            <a:endParaRPr lang="en-GB"/>
          </a:p>
        </p:txBody>
      </p:sp>
      <p:sp>
        <p:nvSpPr>
          <p:cNvPr id="5" name="Footer Placeholder 4">
            <a:extLst>
              <a:ext uri="{FF2B5EF4-FFF2-40B4-BE49-F238E27FC236}">
                <a16:creationId xmlns:a16="http://schemas.microsoft.com/office/drawing/2014/main" id="{090C1CA4-DD64-49C3-83E9-96543AE2DF8A}"/>
              </a:ext>
            </a:extLst>
          </p:cNvPr>
          <p:cNvSpPr>
            <a:spLocks noGrp="1"/>
          </p:cNvSpPr>
          <p:nvPr>
            <p:ph type="ftr" sz="quarter" idx="3"/>
          </p:nvPr>
        </p:nvSpPr>
        <p:spPr>
          <a:xfrm>
            <a:off x="306000" y="6591600"/>
            <a:ext cx="5760000" cy="136800"/>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
        <p:nvSpPr>
          <p:cNvPr id="6" name="Slide Number Placeholder 5">
            <a:extLst>
              <a:ext uri="{FF2B5EF4-FFF2-40B4-BE49-F238E27FC236}">
                <a16:creationId xmlns:a16="http://schemas.microsoft.com/office/drawing/2014/main" id="{8C0FD232-A4AF-40A0-AB2E-8A02FF21016E}"/>
              </a:ext>
            </a:extLst>
          </p:cNvPr>
          <p:cNvSpPr>
            <a:spLocks noGrp="1"/>
          </p:cNvSpPr>
          <p:nvPr>
            <p:ph type="sldNum" sz="quarter" idx="4"/>
          </p:nvPr>
        </p:nvSpPr>
        <p:spPr>
          <a:xfrm>
            <a:off x="11080800" y="6591600"/>
            <a:ext cx="7776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280508590"/>
      </p:ext>
    </p:extLst>
  </p:cSld>
  <p:clrMap bg1="lt1" tx1="dk1" bg2="lt2" tx2="dk2" accent1="accent1" accent2="accent2" accent3="accent3" accent4="accent4" accent5="accent5" accent6="accent6" hlink="hlink" folHlink="folHlink"/>
  <p:sldLayoutIdLst>
    <p:sldLayoutId id="2147483651" r:id="rId1"/>
    <p:sldLayoutId id="2147483674" r:id="rId2"/>
    <p:sldLayoutId id="2147483669" r:id="rId3"/>
    <p:sldLayoutId id="2147483781" r:id="rId4"/>
    <p:sldLayoutId id="2147483841" r:id="rId5"/>
    <p:sldLayoutId id="2147483855" r:id="rId6"/>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4C1672-D60B-45EF-A4EE-F4A22DF11CAF}"/>
              </a:ext>
            </a:extLst>
          </p:cNvPr>
          <p:cNvSpPr>
            <a:spLocks noGrp="1"/>
          </p:cNvSpPr>
          <p:nvPr>
            <p:ph type="title"/>
          </p:nvPr>
        </p:nvSpPr>
        <p:spPr>
          <a:xfrm>
            <a:off x="306000" y="252000"/>
            <a:ext cx="11552400" cy="820800"/>
          </a:xfrm>
          <a:prstGeom prst="rect">
            <a:avLst/>
          </a:prstGeom>
        </p:spPr>
        <p:txBody>
          <a:bodyPr vert="horz" lIns="90000" tIns="45720" rIns="90000" bIns="0" rtlCol="0" anchor="b"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DBB563-2AAA-47EE-B9DD-8EB566057FC1}"/>
              </a:ext>
            </a:extLst>
          </p:cNvPr>
          <p:cNvSpPr>
            <a:spLocks noGrp="1"/>
          </p:cNvSpPr>
          <p:nvPr>
            <p:ph type="body" idx="1"/>
          </p:nvPr>
        </p:nvSpPr>
        <p:spPr>
          <a:xfrm>
            <a:off x="306000" y="1256400"/>
            <a:ext cx="11552400" cy="492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39A4C9-558C-43EA-AA5D-420B7669B930}"/>
              </a:ext>
            </a:extLst>
          </p:cNvPr>
          <p:cNvSpPr>
            <a:spLocks noGrp="1"/>
          </p:cNvSpPr>
          <p:nvPr>
            <p:ph type="dt" sz="half" idx="2"/>
          </p:nvPr>
        </p:nvSpPr>
        <p:spPr>
          <a:xfrm>
            <a:off x="8802000" y="6591600"/>
            <a:ext cx="21924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fld id="{4FAFE8B2-0009-420F-8D29-D53B45A7A351}" type="datetime1">
              <a:rPr lang="en-GB" smtClean="0"/>
              <a:t>08/06/2023</a:t>
            </a:fld>
            <a:endParaRPr lang="en-GB"/>
          </a:p>
        </p:txBody>
      </p:sp>
      <p:sp>
        <p:nvSpPr>
          <p:cNvPr id="5" name="Footer Placeholder 4">
            <a:extLst>
              <a:ext uri="{FF2B5EF4-FFF2-40B4-BE49-F238E27FC236}">
                <a16:creationId xmlns:a16="http://schemas.microsoft.com/office/drawing/2014/main" id="{090C1CA4-DD64-49C3-83E9-96543AE2DF8A}"/>
              </a:ext>
            </a:extLst>
          </p:cNvPr>
          <p:cNvSpPr>
            <a:spLocks noGrp="1"/>
          </p:cNvSpPr>
          <p:nvPr>
            <p:ph type="ftr" sz="quarter" idx="3"/>
          </p:nvPr>
        </p:nvSpPr>
        <p:spPr>
          <a:xfrm>
            <a:off x="306000" y="6591600"/>
            <a:ext cx="5760000" cy="136800"/>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
        <p:nvSpPr>
          <p:cNvPr id="6" name="Slide Number Placeholder 5">
            <a:extLst>
              <a:ext uri="{FF2B5EF4-FFF2-40B4-BE49-F238E27FC236}">
                <a16:creationId xmlns:a16="http://schemas.microsoft.com/office/drawing/2014/main" id="{8C0FD232-A4AF-40A0-AB2E-8A02FF21016E}"/>
              </a:ext>
            </a:extLst>
          </p:cNvPr>
          <p:cNvSpPr>
            <a:spLocks noGrp="1"/>
          </p:cNvSpPr>
          <p:nvPr>
            <p:ph type="sldNum" sz="quarter" idx="4"/>
          </p:nvPr>
        </p:nvSpPr>
        <p:spPr>
          <a:xfrm>
            <a:off x="11080800" y="6591600"/>
            <a:ext cx="7776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93363672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38257/A1.-Factsheet-Overview-240412.pdf" TargetMode="External"/><Relationship Id="rId2" Type="http://schemas.openxmlformats.org/officeDocument/2006/relationships/hyperlink" Target="https://www.nice.org.uk/guidance/ph55/resources/oral-health-local-authorities-and-partners-pdf-1996420085701"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gland.nhs.uk/2022/07/better-access-to-nhs-dental-services-under-new-reforms/"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hyperlink" Target="https://www.gov.uk/government/publications/delivering-better-oral-health-an-evidence-based-toolkit-for-prevention" TargetMode="External"/><Relationship Id="rId5" Type="http://schemas.openxmlformats.org/officeDocument/2006/relationships/hyperlink" Target="https://www.longtermplan.nhs.uk/" TargetMode="External"/><Relationship Id="rId4" Type="http://schemas.openxmlformats.org/officeDocument/2006/relationships/hyperlink" Target="https://www.nice.org.uk/guidance/ph55/resources/oral-health-local-authorities-and-partners-pdf-199642008570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untyhealthrankings.org/explore-health-rankings/measures-data-sources/county-health-rankings-model"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dentalhealth.org/smoking-and-oral-health" TargetMode="External"/><Relationship Id="rId7" Type="http://schemas.openxmlformats.org/officeDocument/2006/relationships/hyperlink" Target="https://onlinelibrary.wiley.com/doi/full/10.1111/j.1601-5037.2007.00267.x"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assets.publishing.service.gov.uk/government/uploads/system/uploads/attachment_data/file/466334/Caries_obesity_Evidence_SummaryOCT2015FINAL.pdf" TargetMode="External"/><Relationship Id="rId5" Type="http://schemas.openxmlformats.org/officeDocument/2006/relationships/hyperlink" Target="https://www.ncsct.co.uk/usr/pub/NCSCT_briefing_effect_of_SSS_on_health_inequalities.pdf" TargetMode="External"/><Relationship Id="rId4" Type="http://schemas.openxmlformats.org/officeDocument/2006/relationships/hyperlink" Target="https://ukhsa.blog.gov.uk/2017/11/08/mouth-cancer-action-month-reducing-the-ris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ucl.ac.uk/news/2021/mar/oral-health-inequalities-remain-major-public-health-concern-uk" TargetMode="External"/><Relationship Id="rId7" Type="http://schemas.openxmlformats.org/officeDocument/2006/relationships/hyperlink" Target="https://assets.publishing.service.gov.uk/government/uploads/system/uploads/attachment_data/file/970380/Inequalities_in_oral_health_in_England.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raceequalityfoundation.org.uk/wp-content/uploads/2018/03/health_briefing_29-1_0.pdf" TargetMode="External"/><Relationship Id="rId5" Type="http://schemas.openxmlformats.org/officeDocument/2006/relationships/hyperlink" Target="https://view.officeapps.live.com/op/view.aspx?src=https%3A%2F%2Fassets.publishing.service.gov.uk%2Fgovernment%2Fuploads%2Fsystem%2Fuploads%2Fattachment_data%2Ffile%2F1011889%2FHospital_teeth_extractions__0-19Y_2016_to_2020.xlsx&amp;wdOrigin=BROWSELINK" TargetMode="External"/><Relationship Id="rId4" Type="http://schemas.openxmlformats.org/officeDocument/2006/relationships/hyperlink" Target="https://ukhsa.blog.gov.uk/2017/06/14/health-matters-child-dental-health/"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466334/Caries_obesity_Evidence_SummaryOCT2015FINAL.pdf"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70380/Inequalities_in_oral_health_in_England.pdf" TargetMode="External"/><Relationship Id="rId2" Type="http://schemas.openxmlformats.org/officeDocument/2006/relationships/hyperlink" Target="https://www.who.int/news-room/fact-sheets/detail/oral-health"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https://fingertips.phe.org.uk/search/smoking%20prevalence#page/6/gid/1/pat/159/par/K02000001/ati/15/are/E92000001/iid/93454/age/168/sex/4/cat/-1/ctp/-1/yrr/1/cid/4/tbm/1"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fingertips.phe.org.uk/search/alcohol%20admissions#page/6/gid/1/pat/159/par/K02000001/ati/15/are/E92000001/iid/92906/age/1/sex/4/cat/-1/ctp/-1/yrr/1/cid/4/tbm/1" TargetMode="External"/><Relationship Id="rId5" Type="http://schemas.openxmlformats.org/officeDocument/2006/relationships/image" Target="../media/image4.png"/><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9.xml"/><Relationship Id="rId7" Type="http://schemas.openxmlformats.org/officeDocument/2006/relationships/slide" Target="slide3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2.xml"/><Relationship Id="rId4" Type="http://schemas.openxmlformats.org/officeDocument/2006/relationships/slide" Target="slide13.xml"/><Relationship Id="rId9" Type="http://schemas.openxmlformats.org/officeDocument/2006/relationships/slide" Target="slide57.xml"/></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15978240/" TargetMode="External"/><Relationship Id="rId2" Type="http://schemas.openxmlformats.org/officeDocument/2006/relationships/hyperlink" Target="https://pubmed.ncbi.nlm.nih.gov/29099363/"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paho.or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ncbi.nlm.nih.gov/pmc/articles/PMC8582688/" TargetMode="External"/><Relationship Id="rId5" Type="http://schemas.openxmlformats.org/officeDocument/2006/relationships/hyperlink" Target="https://doi.org/10.1038/sj.bdj.2017.315%20%5b4" TargetMode="External"/><Relationship Id="rId4" Type="http://schemas.openxmlformats.org/officeDocument/2006/relationships/hyperlink" Target="http://www.nidcr.nihr.g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5" Type="http://schemas.openxmlformats.org/officeDocument/2006/relationships/hyperlink" Target="https://www.oralb.co.uk/en-gb/oral-health/conditions/cavities-tooth-decay/what-are-dental-caries" TargetMode="External"/><Relationship Id="rId4" Type="http://schemas.openxmlformats.org/officeDocument/2006/relationships/hyperlink" Target="https://assets.publishing.service.gov.uk/government/uploads/system/uploads/attachment_data/file/873492/NDEP_for_England_OH_Survey_5yr_2019_v1.0.pdf"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5" Type="http://schemas.openxmlformats.org/officeDocument/2006/relationships/hyperlink" Target="https://www.aapd.org/assets/1/7/d_ecc.pdf" TargetMode="External"/><Relationship Id="rId4" Type="http://schemas.openxmlformats.org/officeDocument/2006/relationships/hyperlink" Target="https://assets.publishing.service.gov.uk/government/uploads/system/uploads/attachment_data/file/873492/NDEP_for_England_OH_Survey_5yr_2019_v1.0.pdf"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hyperlink" Target="https://www.gov.uk/government/publications/child-oral-health-applying-all-our-health/child-oral-health-applying-all-our-health"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www.dentalhealth.org/" TargetMode="External"/><Relationship Id="rId5" Type="http://schemas.openxmlformats.org/officeDocument/2006/relationships/hyperlink" Target="https://assets.publishing.service.gov.uk/government/uploads/system/uploads/attachment_data/file/873492/NDEP_for_England_OH_Survey_5yr_2019_v1.0.pdf" TargetMode="Externa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 Id="rId5" Type="http://schemas.openxmlformats.org/officeDocument/2006/relationships/hyperlink" Target="https://www.gov.uk/government/news/almost-9-out-of-10-child-hospital-tooth-extractions-due-to-decay" TargetMode="External"/><Relationship Id="rId4" Type="http://schemas.openxmlformats.org/officeDocument/2006/relationships/hyperlink" Target="https://assets.publishing.service.gov.uk/government/uploads/system/uploads/attachment_data/file/873492/NDEP_for_England_OH_Survey_5yr_2019_v1.0.pdf"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hyperlink" Target="https://www.gov.uk/government/news/almost-9-out-of-10-child-hospital-tooth-extractions-due-to-decay" TargetMode="External"/><Relationship Id="rId2" Type="http://schemas.openxmlformats.org/officeDocument/2006/relationships/chart" Target="../charts/chart11.xml"/><Relationship Id="rId1" Type="http://schemas.openxmlformats.org/officeDocument/2006/relationships/slideLayout" Target="../slideLayouts/slideLayout6.xml"/><Relationship Id="rId6" Type="http://schemas.openxmlformats.org/officeDocument/2006/relationships/hyperlink" Target="https://data.essex.gov.uk/dataset/v89p3/schools-health-and-wellbeing-survey-sheu-2019" TargetMode="External"/><Relationship Id="rId5" Type="http://schemas.openxmlformats.org/officeDocument/2006/relationships/hyperlink" Target="https://www.gov.uk/government/statistics/hospital-tooth-extractions-of-0-to-19-year-olds-2021#:~:text=For%20the%20financial%20year%202020,general%20anaesthetic%20for%20the%20procedure." TargetMode="External"/><Relationship Id="rId4" Type="http://schemas.openxmlformats.org/officeDocument/2006/relationships/chart" Target="../charts/char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ukhsa.blog.gov.uk/2017/06/14/health-matters-child-dental-health/" TargetMode="External"/><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hyperlink" Target="http://www.gov.uk/government/statistics/hospital-tooth-extractions-of-0-to-19-year-olds-2021" TargetMode="External"/><Relationship Id="rId4" Type="http://schemas.openxmlformats.org/officeDocument/2006/relationships/hyperlink" Target="https://view.officeapps.live.com/op/view.aspx?src=https%3A%2F%2Fassets.publishing.service.gov.uk%2Fgovernment%2Fuploads%2Fsystem%2Fuploads%2Fattachment_data%2Ffile%2F1011889%2FHospital_teeth_extractions__0-19Y_2016_to_2020.xlsx&amp;wdOrigin=BROWSELIN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91208/AiP_survey_for_England_2018.pdf" TargetMode="External"/><Relationship Id="rId2" Type="http://schemas.openxmlformats.org/officeDocument/2006/relationships/chart" Target="../charts/chart15.xml"/><Relationship Id="rId1" Type="http://schemas.openxmlformats.org/officeDocument/2006/relationships/slideLayout" Target="../slideLayouts/slideLayout6.xml"/><Relationship Id="rId4" Type="http://schemas.openxmlformats.org/officeDocument/2006/relationships/hyperlink" Target="https://www.ncbi.nlm.nih.gov/books/NBK557422/#:~:text=The%20most%20common%20complication%20or,is%20a%20precursor%20of%20periodontiti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91208/AiP_survey_for_England_2018.pdf" TargetMode="External"/><Relationship Id="rId2" Type="http://schemas.openxmlformats.org/officeDocument/2006/relationships/chart" Target="../charts/chart16.xml"/><Relationship Id="rId1" Type="http://schemas.openxmlformats.org/officeDocument/2006/relationships/slideLayout" Target="../slideLayouts/slideLayout6.xml"/><Relationship Id="rId4" Type="http://schemas.openxmlformats.org/officeDocument/2006/relationships/hyperlink" Target="https://doi.org/10.1101/2021.10.01.21264008" TargetMode="Externa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6.xml"/><Relationship Id="rId4" Type="http://schemas.openxmlformats.org/officeDocument/2006/relationships/hyperlink" Target="https://fingertips.phe.org.uk/search/oral%20cancer#page/3/gid/1/pat/6/par/E12000006/ati/402/are/E10000012/iid/1206/age/1/sex/4/cat/-1/ctp/-1/yrr/3/cid/4/tbm/1"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6.xml"/><Relationship Id="rId5" Type="http://schemas.openxmlformats.org/officeDocument/2006/relationships/hyperlink" Target="https://assets.publishing.service.gov.uk/government/uploads/system/uploads/attachment_data/file/891699/Oral_cancer_report_170420.pdf" TargetMode="External"/><Relationship Id="rId4" Type="http://schemas.openxmlformats.org/officeDocument/2006/relationships/hyperlink" Target="https://fingertips.phe.org.uk/search/oral%20cancer%20mortality#page/6/gid/1/pat/159/par/K02000001/ati/15/are/E92000001/iid/92953/age/1/sex/4/cat/-1/ctp/-1/yrr/3/cid/4/tbm/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ww.nhsbsa.nhs.uk/activity-payment-and-pension-services/dental-activity-processing" TargetMode="External"/><Relationship Id="rId2" Type="http://schemas.openxmlformats.org/officeDocument/2006/relationships/hyperlink" Target="https://www.cqc.org.uk/publications/major-reports/covid-19-insight-10-dental-access-during-pandemic"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28.xml"/><Relationship Id="rId1" Type="http://schemas.openxmlformats.org/officeDocument/2006/relationships/slideLayout" Target="../slideLayouts/slideLayout6.xml"/><Relationship Id="rId4" Type="http://schemas.openxmlformats.org/officeDocument/2006/relationships/hyperlink" Target="https://dentistry.co.uk/2022/05/03/more-than-2000-dentists-quit-nhs-in-last-year-figures-show/"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29.xml"/><Relationship Id="rId1" Type="http://schemas.openxmlformats.org/officeDocument/2006/relationships/slideLayout" Target="../slideLayouts/slideLayout6.xml"/><Relationship Id="rId4" Type="http://schemas.openxmlformats.org/officeDocument/2006/relationships/hyperlink" Target="https://assets.publishing.service.gov.uk/government/uploads/system/uploads/attachment_data/file/891208/AiP_survey_for_England_2018.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30.xml"/><Relationship Id="rId1" Type="http://schemas.openxmlformats.org/officeDocument/2006/relationships/slideLayout" Target="../slideLayouts/slideLayout6.xml"/><Relationship Id="rId4" Type="http://schemas.openxmlformats.org/officeDocument/2006/relationships/hyperlink" Target="https://assets.publishing.service.gov.uk/government/uploads/system/uploads/attachment_data/file/891208/AiP_survey_for_England_2018.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5.svg"/><Relationship Id="rId11" Type="http://schemas.openxmlformats.org/officeDocument/2006/relationships/image" Target="../media/image38.png"/><Relationship Id="rId5" Type="http://schemas.openxmlformats.org/officeDocument/2006/relationships/image" Target="../media/image14.png"/><Relationship Id="rId10" Type="http://schemas.openxmlformats.org/officeDocument/2006/relationships/image" Target="../media/image37.svg"/><Relationship Id="rId4" Type="http://schemas.openxmlformats.org/officeDocument/2006/relationships/image" Target="../media/image33.svg"/><Relationship Id="rId9" Type="http://schemas.openxmlformats.org/officeDocument/2006/relationships/image" Target="../media/image36.png"/><Relationship Id="rId14" Type="http://schemas.openxmlformats.org/officeDocument/2006/relationships/image" Target="../media/image41.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svg"/><Relationship Id="rId12"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dentistry.co.uk/2017/05/15/oral-health-problems-cost-uk-economy-105m-every-year-sick-days/#:~:text=Oral%20health%20problems%20such%20as,days%2C%20according%20to%20new%20research." TargetMode="External"/><Relationship Id="rId3" Type="http://schemas.openxmlformats.org/officeDocument/2006/relationships/hyperlink" Target="https://www.who.int/news-room/fact-sheets/detail/oral-health" TargetMode="External"/><Relationship Id="rId7" Type="http://schemas.openxmlformats.org/officeDocument/2006/relationships/hyperlink" Target="http://www.england.nhs.uk/wp-content/uploads/2014/02/imp-dent-care.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ncbi.nlm.nih.gov/pmc/articles/PMC8708013/pdf/ijerph-18-13429.pdf" TargetMode="External"/><Relationship Id="rId5" Type="http://schemas.openxmlformats.org/officeDocument/2006/relationships/hyperlink" Target="https://assets.publishing.service.gov.uk/government/uploads/system/uploads/attachment_data/file/466334/Caries_obesity_Evidence_SummaryOCT2015FINAL.pdf" TargetMode="External"/><Relationship Id="rId4" Type="http://schemas.openxmlformats.org/officeDocument/2006/relationships/hyperlink" Target="https://www.nice.org.uk/guidance/ph55/resources/oral-health-local-authorities-and-partners-pdf-1996420085701"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47EA-91BC-4A32-917C-76C3DD85AC64}"/>
              </a:ext>
            </a:extLst>
          </p:cNvPr>
          <p:cNvSpPr>
            <a:spLocks noGrp="1"/>
          </p:cNvSpPr>
          <p:nvPr>
            <p:ph type="ctrTitle"/>
          </p:nvPr>
        </p:nvSpPr>
        <p:spPr>
          <a:xfrm>
            <a:off x="1676585" y="2342068"/>
            <a:ext cx="8838830" cy="1629430"/>
          </a:xfrm>
        </p:spPr>
        <p:txBody>
          <a:bodyPr>
            <a:normAutofit/>
          </a:bodyPr>
          <a:lstStyle/>
          <a:p>
            <a:r>
              <a:rPr lang="en-GB" sz="4400" dirty="0">
                <a:latin typeface="Arial"/>
                <a:cs typeface="Poppins"/>
              </a:rPr>
              <a:t>Oral Health Needs Assessment</a:t>
            </a:r>
            <a:br>
              <a:rPr lang="en-GB" sz="4400" dirty="0">
                <a:latin typeface="Arial"/>
                <a:cs typeface="Poppins"/>
              </a:rPr>
            </a:br>
            <a:r>
              <a:rPr lang="en-GB" sz="2400" dirty="0">
                <a:latin typeface="Arial"/>
                <a:cs typeface="Poppins"/>
              </a:rPr>
              <a:t>November 2022</a:t>
            </a:r>
            <a:endParaRPr lang="en-GB" sz="4400" dirty="0">
              <a:latin typeface="Arial"/>
              <a:cs typeface="Poppins"/>
            </a:endParaRPr>
          </a:p>
        </p:txBody>
      </p:sp>
      <p:sp>
        <p:nvSpPr>
          <p:cNvPr id="3" name="TextBox 2">
            <a:extLst>
              <a:ext uri="{FF2B5EF4-FFF2-40B4-BE49-F238E27FC236}">
                <a16:creationId xmlns:a16="http://schemas.microsoft.com/office/drawing/2014/main" id="{0F4106EA-C327-E2EB-A359-67AA644B8109}"/>
              </a:ext>
            </a:extLst>
          </p:cNvPr>
          <p:cNvSpPr txBox="1"/>
          <p:nvPr/>
        </p:nvSpPr>
        <p:spPr>
          <a:xfrm>
            <a:off x="1897037" y="5923128"/>
            <a:ext cx="3603009" cy="584775"/>
          </a:xfrm>
          <a:prstGeom prst="rect">
            <a:avLst/>
          </a:prstGeom>
          <a:solidFill>
            <a:srgbClr val="002060"/>
          </a:solidFill>
          <a:ln>
            <a:noFill/>
          </a:ln>
        </p:spPr>
        <p:txBody>
          <a:bodyPr wrap="square" rtlCol="0">
            <a:spAutoFit/>
          </a:bodyPr>
          <a:lstStyle/>
          <a:p>
            <a:r>
              <a:rPr lang="en-GB" sz="1600" dirty="0">
                <a:solidFill>
                  <a:schemeClr val="bg1"/>
                </a:solidFill>
              </a:rPr>
              <a:t>Research &amp; Citizen Insight </a:t>
            </a:r>
          </a:p>
          <a:p>
            <a:r>
              <a:rPr lang="en-GB" sz="1600" dirty="0">
                <a:solidFill>
                  <a:schemeClr val="bg1"/>
                </a:solidFill>
              </a:rPr>
              <a:t>Policy Unit</a:t>
            </a:r>
          </a:p>
        </p:txBody>
      </p:sp>
    </p:spTree>
    <p:extLst>
      <p:ext uri="{BB962C8B-B14F-4D97-AF65-F5344CB8AC3E}">
        <p14:creationId xmlns:p14="http://schemas.microsoft.com/office/powerpoint/2010/main" val="268666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EF15-5459-4CA8-9D7D-8CE827050107}"/>
              </a:ext>
            </a:extLst>
          </p:cNvPr>
          <p:cNvSpPr>
            <a:spLocks noGrp="1"/>
          </p:cNvSpPr>
          <p:nvPr>
            <p:ph type="title"/>
          </p:nvPr>
        </p:nvSpPr>
        <p:spPr/>
        <p:txBody>
          <a:bodyPr>
            <a:normAutofit fontScale="90000"/>
          </a:bodyPr>
          <a:lstStyle/>
          <a:p>
            <a:r>
              <a:rPr lang="en-US"/>
              <a:t>The role of local authorities in oral health improvement</a:t>
            </a:r>
            <a:endParaRPr lang="en-GB"/>
          </a:p>
        </p:txBody>
      </p:sp>
      <p:sp>
        <p:nvSpPr>
          <p:cNvPr id="3" name="Content Placeholder 2">
            <a:extLst>
              <a:ext uri="{FF2B5EF4-FFF2-40B4-BE49-F238E27FC236}">
                <a16:creationId xmlns:a16="http://schemas.microsoft.com/office/drawing/2014/main" id="{871CB0FA-4AA1-42F1-9042-AC38D7F4F9D9}"/>
              </a:ext>
            </a:extLst>
          </p:cNvPr>
          <p:cNvSpPr>
            <a:spLocks noGrp="1"/>
          </p:cNvSpPr>
          <p:nvPr>
            <p:ph idx="1"/>
          </p:nvPr>
        </p:nvSpPr>
        <p:spPr>
          <a:xfrm>
            <a:off x="306000" y="1256400"/>
            <a:ext cx="11552400" cy="4203367"/>
          </a:xfrm>
        </p:spPr>
        <p:txBody>
          <a:bodyPr>
            <a:normAutofit/>
          </a:bodyPr>
          <a:lstStyle/>
          <a:p>
            <a:pPr marL="285750" indent="-228600" algn="just">
              <a:lnSpc>
                <a:spcPct val="90000"/>
              </a:lnSpc>
              <a:buFont typeface="Arial,Sans-Serif" panose="020B0604020202020204"/>
              <a:buChar char="•"/>
            </a:pPr>
            <a:r>
              <a:rPr lang="en-US" sz="1400" dirty="0">
                <a:latin typeface="Arial"/>
                <a:ea typeface="+mn-lt"/>
                <a:cs typeface="+mn-lt"/>
              </a:rPr>
              <a:t>Oral health improvement is an important aspect </a:t>
            </a:r>
            <a:r>
              <a:rPr lang="en-US" sz="1400" dirty="0">
                <a:effectLst/>
                <a:latin typeface="Arial"/>
                <a:ea typeface="+mn-lt"/>
                <a:cs typeface="+mn-lt"/>
              </a:rPr>
              <a:t>of </a:t>
            </a:r>
            <a:r>
              <a:rPr lang="en-US" sz="1400" dirty="0">
                <a:latin typeface="Arial"/>
                <a:ea typeface="+mn-lt"/>
                <a:cs typeface="+mn-lt"/>
              </a:rPr>
              <a:t>reducing health inequalities. It involves health education, health policy and health prevention </a:t>
            </a:r>
            <a:r>
              <a:rPr lang="en-US" sz="1400" baseline="30000" dirty="0">
                <a:latin typeface="Arial"/>
                <a:ea typeface="+mn-lt"/>
                <a:cs typeface="+mn-lt"/>
              </a:rPr>
              <a:t>[1]</a:t>
            </a:r>
            <a:r>
              <a:rPr lang="en-US" sz="1400" dirty="0">
                <a:latin typeface="Arial"/>
                <a:ea typeface="+mn-lt"/>
                <a:cs typeface="+mn-lt"/>
              </a:rPr>
              <a:t>. </a:t>
            </a:r>
            <a:endParaRPr lang="en-US" sz="1400" dirty="0">
              <a:effectLst/>
              <a:latin typeface="Arial"/>
              <a:ea typeface="+mn-lt"/>
              <a:cs typeface="+mn-lt"/>
            </a:endParaRPr>
          </a:p>
          <a:p>
            <a:pPr marL="285750" indent="-228600" algn="just">
              <a:lnSpc>
                <a:spcPct val="90000"/>
              </a:lnSpc>
              <a:buFont typeface="Arial,Sans-Serif" panose="020B0604020202020204"/>
              <a:buChar char="•"/>
            </a:pPr>
            <a:r>
              <a:rPr lang="en-US" sz="1400" dirty="0">
                <a:latin typeface="Arial"/>
                <a:ea typeface="+mn-lt"/>
                <a:cs typeface="+mn-lt"/>
              </a:rPr>
              <a:t>The Health and Social Care Act (2012) </a:t>
            </a:r>
            <a:r>
              <a:rPr lang="en-US" sz="1400" baseline="30000" dirty="0">
                <a:latin typeface="Arial"/>
                <a:ea typeface="+mn-lt"/>
                <a:cs typeface="+mn-lt"/>
              </a:rPr>
              <a:t>[2] </a:t>
            </a:r>
            <a:r>
              <a:rPr lang="en-US" sz="1400" dirty="0">
                <a:latin typeface="Arial"/>
                <a:ea typeface="+mn-lt"/>
                <a:cs typeface="+mn-lt"/>
              </a:rPr>
              <a:t>conferred </a:t>
            </a:r>
            <a:r>
              <a:rPr lang="en-US" sz="1400" dirty="0">
                <a:effectLst/>
                <a:latin typeface="Arial"/>
                <a:ea typeface="+mn-lt"/>
                <a:cs typeface="+mn-lt"/>
              </a:rPr>
              <a:t>the </a:t>
            </a:r>
            <a:r>
              <a:rPr lang="en-US" sz="1400" dirty="0">
                <a:latin typeface="Arial"/>
                <a:ea typeface="+mn-lt"/>
                <a:cs typeface="+mn-lt"/>
              </a:rPr>
              <a:t>responsibility for oral health improvement to local authorities. Some of the responsibilities include: </a:t>
            </a:r>
          </a:p>
          <a:p>
            <a:pPr marL="701675" lvl="2" indent="-228600" algn="just">
              <a:lnSpc>
                <a:spcPct val="90000"/>
              </a:lnSpc>
              <a:buFont typeface="Arial,Sans-Serif" panose="020B0604020202020204"/>
              <a:buChar char="•"/>
            </a:pPr>
            <a:r>
              <a:rPr lang="en-US" sz="1400" dirty="0">
                <a:latin typeface="Arial"/>
                <a:ea typeface="+mn-lt"/>
                <a:cs typeface="+mn-lt"/>
              </a:rPr>
              <a:t>Providing or commissioning oral health promotion </a:t>
            </a:r>
            <a:r>
              <a:rPr lang="en-US" sz="1400" dirty="0" err="1">
                <a:latin typeface="Arial"/>
                <a:ea typeface="+mn-lt"/>
                <a:cs typeface="+mn-lt"/>
              </a:rPr>
              <a:t>programmes</a:t>
            </a:r>
            <a:r>
              <a:rPr lang="en-US" sz="1400" dirty="0">
                <a:latin typeface="Arial"/>
                <a:ea typeface="+mn-lt"/>
                <a:cs typeface="+mn-lt"/>
              </a:rPr>
              <a:t> to improve the health of the local population.</a:t>
            </a:r>
          </a:p>
          <a:p>
            <a:pPr marL="701675" lvl="2" indent="-228600" algn="just">
              <a:lnSpc>
                <a:spcPct val="90000"/>
              </a:lnSpc>
              <a:buFont typeface="Arial,Sans-Serif" panose="020B0604020202020204"/>
              <a:buChar char="•"/>
            </a:pPr>
            <a:r>
              <a:rPr lang="en-US" sz="1400" dirty="0">
                <a:latin typeface="Arial"/>
                <a:ea typeface="+mn-lt"/>
                <a:cs typeface="+mn-lt"/>
              </a:rPr>
              <a:t>Conducting and/or commissioning oral health surveys to assess and monitor </a:t>
            </a:r>
            <a:r>
              <a:rPr lang="en-US" sz="1400" dirty="0">
                <a:effectLst/>
                <a:latin typeface="Arial"/>
                <a:ea typeface="+mn-lt"/>
                <a:cs typeface="+mn-lt"/>
              </a:rPr>
              <a:t>oral health </a:t>
            </a:r>
            <a:r>
              <a:rPr lang="en-US" sz="1400" dirty="0">
                <a:latin typeface="Arial"/>
                <a:ea typeface="+mn-lt"/>
                <a:cs typeface="+mn-lt"/>
              </a:rPr>
              <a:t>needs.</a:t>
            </a:r>
          </a:p>
          <a:p>
            <a:pPr marL="701675" lvl="2" indent="-228600" algn="just">
              <a:lnSpc>
                <a:spcPct val="90000"/>
              </a:lnSpc>
              <a:buFont typeface="Arial,Sans-Serif" panose="020B0604020202020204"/>
              <a:buChar char="•"/>
            </a:pPr>
            <a:r>
              <a:rPr lang="en-US" sz="1400" dirty="0">
                <a:latin typeface="Arial"/>
                <a:ea typeface="+mn-lt"/>
                <a:cs typeface="+mn-lt"/>
              </a:rPr>
              <a:t>Reducing </a:t>
            </a:r>
            <a:r>
              <a:rPr lang="en-US" sz="1400" dirty="0">
                <a:effectLst/>
                <a:latin typeface="Arial"/>
                <a:ea typeface="+mn-lt"/>
                <a:cs typeface="+mn-lt"/>
              </a:rPr>
              <a:t>health </a:t>
            </a:r>
            <a:r>
              <a:rPr lang="en-US" sz="1400" dirty="0">
                <a:latin typeface="Arial"/>
                <a:ea typeface="+mn-lt"/>
                <a:cs typeface="+mn-lt"/>
              </a:rPr>
              <a:t>inequalities as well as planning, commissioning </a:t>
            </a:r>
            <a:r>
              <a:rPr lang="en-US" sz="1400" dirty="0">
                <a:effectLst/>
                <a:latin typeface="Arial"/>
                <a:ea typeface="+mn-lt"/>
                <a:cs typeface="+mn-lt"/>
              </a:rPr>
              <a:t>and </a:t>
            </a:r>
            <a:r>
              <a:rPr lang="en-US" sz="1400" dirty="0">
                <a:latin typeface="Arial"/>
                <a:ea typeface="+mn-lt"/>
                <a:cs typeface="+mn-lt"/>
              </a:rPr>
              <a:t>evaluating </a:t>
            </a:r>
            <a:r>
              <a:rPr lang="en-US" sz="1400" dirty="0">
                <a:effectLst/>
                <a:latin typeface="Arial"/>
                <a:ea typeface="+mn-lt"/>
                <a:cs typeface="+mn-lt"/>
              </a:rPr>
              <a:t>oral health </a:t>
            </a:r>
            <a:r>
              <a:rPr lang="en-US" sz="1400" dirty="0">
                <a:latin typeface="Arial"/>
                <a:ea typeface="+mn-lt"/>
                <a:cs typeface="+mn-lt"/>
              </a:rPr>
              <a:t>improvement </a:t>
            </a:r>
            <a:r>
              <a:rPr lang="en-US" sz="1400" dirty="0" err="1">
                <a:latin typeface="Arial"/>
                <a:ea typeface="+mn-lt"/>
                <a:cs typeface="+mn-lt"/>
              </a:rPr>
              <a:t>programmes</a:t>
            </a:r>
            <a:r>
              <a:rPr lang="en-US" sz="1400" dirty="0">
                <a:latin typeface="Arial"/>
                <a:ea typeface="+mn-lt"/>
                <a:cs typeface="+mn-lt"/>
              </a:rPr>
              <a:t>.</a:t>
            </a:r>
          </a:p>
          <a:p>
            <a:pPr marL="701675" lvl="2" indent="-228600" algn="just">
              <a:lnSpc>
                <a:spcPct val="90000"/>
              </a:lnSpc>
              <a:buFont typeface="Arial,Sans-Serif" panose="020B0604020202020204"/>
              <a:buChar char="•"/>
            </a:pPr>
            <a:r>
              <a:rPr lang="en-US" sz="1400" dirty="0">
                <a:latin typeface="Arial"/>
                <a:ea typeface="+mn-lt"/>
                <a:cs typeface="+mn-lt"/>
              </a:rPr>
              <a:t>Leading the scrutiny of delivery of NHS dental </a:t>
            </a:r>
            <a:r>
              <a:rPr lang="en-US" sz="1400" dirty="0">
                <a:effectLst/>
                <a:latin typeface="Arial"/>
                <a:ea typeface="+mn-lt"/>
                <a:cs typeface="+mn-lt"/>
              </a:rPr>
              <a:t>services </a:t>
            </a:r>
            <a:r>
              <a:rPr lang="en-US" sz="1400" dirty="0">
                <a:latin typeface="Arial"/>
                <a:ea typeface="+mn-lt"/>
                <a:cs typeface="+mn-lt"/>
              </a:rPr>
              <a:t>to local populations.</a:t>
            </a:r>
            <a:endParaRPr lang="en-US" sz="1400" dirty="0">
              <a:effectLst/>
              <a:latin typeface="Arial"/>
              <a:ea typeface="+mn-lt"/>
              <a:cs typeface="+mn-lt"/>
            </a:endParaRPr>
          </a:p>
          <a:p>
            <a:pPr marL="701675" lvl="2" indent="-228600" algn="just">
              <a:lnSpc>
                <a:spcPct val="90000"/>
              </a:lnSpc>
              <a:buFont typeface="Arial,Sans-Serif" panose="020B0604020202020204"/>
              <a:buChar char="•"/>
            </a:pPr>
            <a:r>
              <a:rPr lang="en-US" sz="1400" dirty="0">
                <a:latin typeface="Arial"/>
                <a:ea typeface="+mn-lt"/>
                <a:cs typeface="+mn-lt"/>
              </a:rPr>
              <a:t>Delivering the healthy child </a:t>
            </a:r>
            <a:r>
              <a:rPr lang="en-US" sz="1400" dirty="0" err="1">
                <a:latin typeface="Arial"/>
                <a:ea typeface="+mn-lt"/>
                <a:cs typeface="+mn-lt"/>
              </a:rPr>
              <a:t>programme</a:t>
            </a:r>
            <a:r>
              <a:rPr lang="en-US" sz="1400" dirty="0">
                <a:latin typeface="Arial"/>
                <a:ea typeface="+mn-lt"/>
                <a:cs typeface="+mn-lt"/>
              </a:rPr>
              <a:t> 0-19 years, the national child measurement </a:t>
            </a:r>
            <a:r>
              <a:rPr lang="en-US" sz="1400" dirty="0" err="1">
                <a:latin typeface="Arial"/>
                <a:ea typeface="+mn-lt"/>
                <a:cs typeface="+mn-lt"/>
              </a:rPr>
              <a:t>programme</a:t>
            </a:r>
            <a:r>
              <a:rPr lang="en-US" sz="1400" dirty="0">
                <a:latin typeface="Arial"/>
                <a:ea typeface="+mn-lt"/>
                <a:cs typeface="+mn-lt"/>
              </a:rPr>
              <a:t> </a:t>
            </a:r>
            <a:r>
              <a:rPr lang="en-US" sz="1400" dirty="0">
                <a:effectLst/>
                <a:latin typeface="Arial"/>
                <a:ea typeface="+mn-lt"/>
                <a:cs typeface="+mn-lt"/>
              </a:rPr>
              <a:t>and the </a:t>
            </a:r>
            <a:r>
              <a:rPr lang="en-US" sz="1400" dirty="0">
                <a:latin typeface="Arial"/>
                <a:ea typeface="+mn-lt"/>
                <a:cs typeface="+mn-lt"/>
              </a:rPr>
              <a:t>care </a:t>
            </a:r>
            <a:r>
              <a:rPr lang="en-US" sz="1400" dirty="0">
                <a:effectLst/>
                <a:latin typeface="Arial"/>
                <a:ea typeface="+mn-lt"/>
                <a:cs typeface="+mn-lt"/>
              </a:rPr>
              <a:t>of</a:t>
            </a:r>
            <a:r>
              <a:rPr lang="en-US" sz="1400" dirty="0">
                <a:latin typeface="Arial"/>
                <a:ea typeface="+mn-lt"/>
                <a:cs typeface="+mn-lt"/>
              </a:rPr>
              <a:t> vulnerable children and families.</a:t>
            </a:r>
          </a:p>
          <a:p>
            <a:pPr marL="701675" lvl="2" indent="-228600" algn="just">
              <a:lnSpc>
                <a:spcPct val="90000"/>
              </a:lnSpc>
              <a:buFont typeface="Arial,Sans-Serif" panose="020B0604020202020204"/>
              <a:buChar char="•"/>
            </a:pPr>
            <a:r>
              <a:rPr lang="en-US" sz="1400" dirty="0">
                <a:latin typeface="Arial"/>
                <a:ea typeface="+mn-lt"/>
                <a:cs typeface="+mn-lt"/>
              </a:rPr>
              <a:t>Commissioning local healthy schools, school food</a:t>
            </a:r>
            <a:r>
              <a:rPr lang="en-US" sz="1400" dirty="0">
                <a:effectLst/>
                <a:latin typeface="Arial"/>
                <a:ea typeface="+mn-lt"/>
                <a:cs typeface="+mn-lt"/>
              </a:rPr>
              <a:t> and </a:t>
            </a:r>
            <a:r>
              <a:rPr lang="en-US" sz="1400" dirty="0">
                <a:latin typeface="Arial"/>
                <a:ea typeface="+mn-lt"/>
                <a:cs typeface="+mn-lt"/>
              </a:rPr>
              <a:t>healthier lifestyles.</a:t>
            </a:r>
          </a:p>
          <a:p>
            <a:pPr marL="285750" indent="-228600" algn="just">
              <a:lnSpc>
                <a:spcPct val="90000"/>
              </a:lnSpc>
              <a:buFont typeface="Arial,Sans-Serif" panose="020B0604020202020204"/>
              <a:buChar char="•"/>
            </a:pPr>
            <a:r>
              <a:rPr lang="en-US" sz="1400" dirty="0">
                <a:latin typeface="Arial"/>
                <a:ea typeface="+mn-lt"/>
                <a:cs typeface="+mn-lt"/>
              </a:rPr>
              <a:t>Local authorities deliver </a:t>
            </a:r>
            <a:r>
              <a:rPr lang="en-US" sz="1400" dirty="0">
                <a:effectLst/>
                <a:latin typeface="Arial"/>
                <a:ea typeface="+mn-lt"/>
                <a:cs typeface="+mn-lt"/>
              </a:rPr>
              <a:t>oral health </a:t>
            </a:r>
            <a:r>
              <a:rPr lang="en-US" sz="1400" dirty="0">
                <a:latin typeface="Arial"/>
                <a:ea typeface="+mn-lt"/>
                <a:cs typeface="+mn-lt"/>
              </a:rPr>
              <a:t>improvement </a:t>
            </a:r>
            <a:r>
              <a:rPr lang="en-US" sz="1400" dirty="0">
                <a:effectLst/>
                <a:latin typeface="Arial"/>
                <a:ea typeface="+mn-lt"/>
                <a:cs typeface="+mn-lt"/>
              </a:rPr>
              <a:t>in </a:t>
            </a:r>
            <a:r>
              <a:rPr lang="en-US" sz="1400" dirty="0">
                <a:latin typeface="Arial"/>
                <a:ea typeface="+mn-lt"/>
                <a:cs typeface="+mn-lt"/>
              </a:rPr>
              <a:t>conjunction with several partners including NHS England and the voluntary, community and social enterprise sector (VCSE).</a:t>
            </a:r>
          </a:p>
          <a:p>
            <a:pPr marL="285750" indent="-228600" algn="just">
              <a:lnSpc>
                <a:spcPct val="90000"/>
              </a:lnSpc>
              <a:buFont typeface="Arial,Sans-Serif" panose="020B0604020202020204"/>
              <a:buChar char="•"/>
            </a:pPr>
            <a:r>
              <a:rPr lang="en-US" sz="1400" dirty="0">
                <a:latin typeface="Arial"/>
                <a:ea typeface="+mn-lt"/>
                <a:cs typeface="+mn-lt"/>
              </a:rPr>
              <a:t>Nationally, there are significant struggles with regards to access to NHS dental care. Some of the challenges accessing NHS dentists existed before the pandemic but were further compounded by the pandemic.</a:t>
            </a:r>
            <a:endParaRPr lang="en-GB" sz="1400" dirty="0"/>
          </a:p>
        </p:txBody>
      </p:sp>
      <p:sp>
        <p:nvSpPr>
          <p:cNvPr id="5" name="Slide Number Placeholder 4">
            <a:extLst>
              <a:ext uri="{FF2B5EF4-FFF2-40B4-BE49-F238E27FC236}">
                <a16:creationId xmlns:a16="http://schemas.microsoft.com/office/drawing/2014/main" id="{CF52E65A-C084-4618-96E2-9D7D6A6535E0}"/>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10</a:t>
            </a:fld>
            <a:endParaRPr lang="en-GB"/>
          </a:p>
        </p:txBody>
      </p:sp>
      <p:sp>
        <p:nvSpPr>
          <p:cNvPr id="6" name="TextBox 1">
            <a:extLst>
              <a:ext uri="{FF2B5EF4-FFF2-40B4-BE49-F238E27FC236}">
                <a16:creationId xmlns:a16="http://schemas.microsoft.com/office/drawing/2014/main" id="{48A6D25E-2AAB-4B19-A2DF-09C454962D3E}"/>
              </a:ext>
            </a:extLst>
          </p:cNvPr>
          <p:cNvSpPr txBox="1"/>
          <p:nvPr/>
        </p:nvSpPr>
        <p:spPr>
          <a:xfrm>
            <a:off x="209256" y="6052775"/>
            <a:ext cx="6356155" cy="518544"/>
          </a:xfrm>
          <a:prstGeom prst="rect">
            <a:avLst/>
          </a:prstGeom>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endParaRPr lang="en-GB" sz="800">
              <a:solidFill>
                <a:schemeClr val="bg1"/>
              </a:solidFill>
            </a:endParaRPr>
          </a:p>
          <a:p>
            <a:r>
              <a:rPr lang="en-GB" sz="800"/>
              <a:t>1. NICE (2014) Oral health: Local authorities and partner </a:t>
            </a:r>
            <a:r>
              <a:rPr lang="en-GB" sz="800">
                <a:hlinkClick r:id="rId2">
                  <a:extLst>
                    <a:ext uri="{A12FA001-AC4F-418D-AE19-62706E023703}">
                      <ahyp:hlinkClr xmlns:ahyp="http://schemas.microsoft.com/office/drawing/2018/hyperlinkcolor" val="tx"/>
                    </a:ext>
                  </a:extLst>
                </a:hlinkClick>
              </a:rPr>
              <a:t>Oral health: local authorities and partners (nice.org.uk)</a:t>
            </a:r>
            <a:endParaRPr lang="en-GB" sz="800"/>
          </a:p>
          <a:p>
            <a:r>
              <a:rPr lang="en-GB" sz="800"/>
              <a:t>2. UK Government Health and Social Care Act (2012) </a:t>
            </a:r>
            <a:r>
              <a:rPr lang="en-GB" sz="800">
                <a:hlinkClick r:id="rId3">
                  <a:extLst>
                    <a:ext uri="{A12FA001-AC4F-418D-AE19-62706E023703}">
                      <ahyp:hlinkClr xmlns:ahyp="http://schemas.microsoft.com/office/drawing/2018/hyperlinkcolor" val="tx"/>
                    </a:ext>
                  </a:extLst>
                </a:hlinkClick>
              </a:rPr>
              <a:t>A1. Factsheet - Overview (240412).docx (publishing.service.gov.uk</a:t>
            </a:r>
            <a:r>
              <a:rPr lang="en-GB" sz="800"/>
              <a:t>)</a:t>
            </a:r>
          </a:p>
        </p:txBody>
      </p:sp>
      <p:sp>
        <p:nvSpPr>
          <p:cNvPr id="7" name="Footer Placeholder 3">
            <a:extLst>
              <a:ext uri="{FF2B5EF4-FFF2-40B4-BE49-F238E27FC236}">
                <a16:creationId xmlns:a16="http://schemas.microsoft.com/office/drawing/2014/main" id="{0CAD9B82-6003-E982-2D92-2BD9D032481C}"/>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84596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12EC-5A82-454A-8DB4-B5779F53F706}"/>
              </a:ext>
            </a:extLst>
          </p:cNvPr>
          <p:cNvSpPr>
            <a:spLocks noGrp="1"/>
          </p:cNvSpPr>
          <p:nvPr>
            <p:ph type="title"/>
          </p:nvPr>
        </p:nvSpPr>
        <p:spPr/>
        <p:txBody>
          <a:bodyPr/>
          <a:lstStyle/>
          <a:p>
            <a:r>
              <a:rPr lang="en-US">
                <a:ea typeface="+mj-lt"/>
                <a:cs typeface="+mj-lt"/>
              </a:rPr>
              <a:t>NHS dental services and national policy drivers </a:t>
            </a:r>
            <a:endParaRPr lang="en-GB"/>
          </a:p>
        </p:txBody>
      </p:sp>
      <p:sp>
        <p:nvSpPr>
          <p:cNvPr id="8" name="TextBox 7">
            <a:extLst>
              <a:ext uri="{FF2B5EF4-FFF2-40B4-BE49-F238E27FC236}">
                <a16:creationId xmlns:a16="http://schemas.microsoft.com/office/drawing/2014/main" id="{59170EBF-2B28-4DC6-85BB-75057696CACD}"/>
              </a:ext>
            </a:extLst>
          </p:cNvPr>
          <p:cNvSpPr txBox="1"/>
          <p:nvPr/>
        </p:nvSpPr>
        <p:spPr>
          <a:xfrm>
            <a:off x="2006354" y="1189857"/>
            <a:ext cx="2911876" cy="307777"/>
          </a:xfrm>
          <a:prstGeom prst="rect">
            <a:avLst/>
          </a:prstGeom>
          <a:noFill/>
        </p:spPr>
        <p:txBody>
          <a:bodyPr wrap="square" rtlCol="0">
            <a:spAutoFit/>
          </a:bodyPr>
          <a:lstStyle/>
          <a:p>
            <a:r>
              <a:rPr lang="en-GB" sz="1400" b="1"/>
              <a:t>NHS dental services</a:t>
            </a:r>
          </a:p>
        </p:txBody>
      </p:sp>
      <p:sp>
        <p:nvSpPr>
          <p:cNvPr id="5" name="Content Placeholder 4">
            <a:extLst>
              <a:ext uri="{FF2B5EF4-FFF2-40B4-BE49-F238E27FC236}">
                <a16:creationId xmlns:a16="http://schemas.microsoft.com/office/drawing/2014/main" id="{15B2B5BD-4008-41A4-B7E5-119C321C6B7F}"/>
              </a:ext>
            </a:extLst>
          </p:cNvPr>
          <p:cNvSpPr>
            <a:spLocks noGrp="1"/>
          </p:cNvSpPr>
          <p:nvPr>
            <p:ph sz="quarter" idx="13"/>
          </p:nvPr>
        </p:nvSpPr>
        <p:spPr>
          <a:xfrm>
            <a:off x="265237" y="1576686"/>
            <a:ext cx="5760000" cy="5073379"/>
          </a:xfrm>
        </p:spPr>
        <p:txBody>
          <a:bodyPr>
            <a:normAutofit fontScale="32500" lnSpcReduction="20000"/>
          </a:bodyPr>
          <a:lstStyle/>
          <a:p>
            <a:pPr lvl="0" algn="just" rtl="0"/>
            <a:r>
              <a:rPr lang="en-GB" sz="4300" dirty="0">
                <a:latin typeface="Arial"/>
                <a:cs typeface="Arial"/>
              </a:rPr>
              <a:t>NHS England directly commissions all NHS dental services at  primary, community, secondary and tertiary settings depending on the care and treatment required </a:t>
            </a:r>
            <a:r>
              <a:rPr lang="en-GB" sz="4300" baseline="30000" dirty="0">
                <a:latin typeface="Arial"/>
                <a:cs typeface="Arial"/>
              </a:rPr>
              <a:t>[1]</a:t>
            </a:r>
            <a:r>
              <a:rPr lang="en-GB" sz="4300" dirty="0">
                <a:latin typeface="Arial"/>
                <a:cs typeface="Arial"/>
              </a:rPr>
              <a:t>. </a:t>
            </a:r>
          </a:p>
          <a:p>
            <a:pPr lvl="0" algn="just" rtl="0"/>
            <a:r>
              <a:rPr lang="en-GB" sz="4300" dirty="0">
                <a:latin typeface="Arial"/>
                <a:cs typeface="Arial"/>
              </a:rPr>
              <a:t>Adult patients pay a subsidised fee for receiving care unless they are exempt. </a:t>
            </a:r>
          </a:p>
          <a:p>
            <a:pPr lvl="0" algn="just" rtl="0"/>
            <a:r>
              <a:rPr lang="en-GB" sz="4300" dirty="0">
                <a:latin typeface="Arial"/>
                <a:cs typeface="Arial"/>
              </a:rPr>
              <a:t>The NHS operates a three band fixed charge primary care treatment package and payment from adult patients depends on the treatment received </a:t>
            </a:r>
            <a:r>
              <a:rPr lang="en-GB" sz="4300" baseline="30000" dirty="0">
                <a:latin typeface="Arial"/>
                <a:cs typeface="Arial"/>
              </a:rPr>
              <a:t>[1]</a:t>
            </a:r>
            <a:r>
              <a:rPr lang="en-GB" sz="4300" dirty="0">
                <a:latin typeface="Arial"/>
                <a:cs typeface="Arial"/>
              </a:rPr>
              <a:t>. </a:t>
            </a:r>
          </a:p>
          <a:p>
            <a:pPr lvl="0" algn="just"/>
            <a:r>
              <a:rPr lang="en-GB" sz="4300" dirty="0">
                <a:latin typeface="Arial"/>
                <a:cs typeface="Arial"/>
              </a:rPr>
              <a:t>Accessing oral health services under the NHS has been a significant struggle for many patients over the past several years but was compounded by the COVID-19 pandemic.</a:t>
            </a:r>
          </a:p>
          <a:p>
            <a:pPr lvl="0" algn="just"/>
            <a:r>
              <a:rPr lang="en-GB" sz="4300" dirty="0">
                <a:latin typeface="Arial"/>
                <a:cs typeface="Arial"/>
              </a:rPr>
              <a:t>There are plans to reform the NHS dental contract </a:t>
            </a:r>
            <a:r>
              <a:rPr lang="en-GB" sz="4300" baseline="30000" dirty="0">
                <a:latin typeface="Arial"/>
                <a:cs typeface="Arial"/>
              </a:rPr>
              <a:t>[2]</a:t>
            </a:r>
            <a:r>
              <a:rPr lang="en-GB" sz="4300" dirty="0">
                <a:latin typeface="Arial"/>
                <a:cs typeface="Arial"/>
              </a:rPr>
              <a:t> in order to improve access to dental care and support prevention these include:</a:t>
            </a:r>
          </a:p>
          <a:p>
            <a:pPr lvl="0" algn="just" rtl="0">
              <a:buFont typeface="+mj-lt"/>
              <a:buAutoNum type="alphaLcPeriod"/>
            </a:pPr>
            <a:r>
              <a:rPr lang="en-GB" sz="4300" b="0" dirty="0">
                <a:latin typeface="Arial"/>
                <a:cs typeface="Arial"/>
              </a:rPr>
              <a:t>Allowing dental therapists to accept patients for NHS treatments so that more patients can be seen.</a:t>
            </a:r>
          </a:p>
          <a:p>
            <a:pPr lvl="0" algn="just">
              <a:buFont typeface="+mj-lt"/>
              <a:buAutoNum type="alphaLcPeriod"/>
            </a:pPr>
            <a:r>
              <a:rPr lang="en-GB" sz="4300" b="0" dirty="0">
                <a:latin typeface="Arial"/>
                <a:cs typeface="Arial"/>
              </a:rPr>
              <a:t>Being able to indicate NHS dentist availability on the NHS website.</a:t>
            </a:r>
          </a:p>
          <a:p>
            <a:pPr lvl="0" algn="just">
              <a:buFont typeface="+mj-lt"/>
              <a:buAutoNum type="alphaLcPeriod"/>
            </a:pPr>
            <a:r>
              <a:rPr lang="en-GB" sz="4300" b="0" dirty="0">
                <a:latin typeface="Arial"/>
                <a:cs typeface="Arial"/>
              </a:rPr>
              <a:t>Offering oral check-ups based on health risk, which can be once every two years instead of every six.</a:t>
            </a:r>
          </a:p>
          <a:p>
            <a:pPr lvl="0" algn="just" rtl="0">
              <a:buFont typeface="+mj-lt"/>
              <a:buAutoNum type="alphaLcPeriod"/>
            </a:pPr>
            <a:r>
              <a:rPr lang="en-GB" sz="4300" b="0" dirty="0">
                <a:latin typeface="Arial"/>
                <a:cs typeface="Arial"/>
              </a:rPr>
              <a:t>Financial boost for NHS dentistry to clear the pandemic backlog. </a:t>
            </a:r>
          </a:p>
          <a:p>
            <a:endParaRPr lang="en-GB" dirty="0"/>
          </a:p>
        </p:txBody>
      </p:sp>
      <p:sp>
        <p:nvSpPr>
          <p:cNvPr id="9" name="TextBox 8">
            <a:extLst>
              <a:ext uri="{FF2B5EF4-FFF2-40B4-BE49-F238E27FC236}">
                <a16:creationId xmlns:a16="http://schemas.microsoft.com/office/drawing/2014/main" id="{FABC3DE8-F300-47AA-AF26-93F3636B40BB}"/>
              </a:ext>
            </a:extLst>
          </p:cNvPr>
          <p:cNvSpPr txBox="1"/>
          <p:nvPr/>
        </p:nvSpPr>
        <p:spPr>
          <a:xfrm>
            <a:off x="8035772" y="1280032"/>
            <a:ext cx="2911876" cy="307777"/>
          </a:xfrm>
          <a:prstGeom prst="rect">
            <a:avLst/>
          </a:prstGeom>
          <a:noFill/>
        </p:spPr>
        <p:txBody>
          <a:bodyPr wrap="square" rtlCol="0">
            <a:spAutoFit/>
          </a:bodyPr>
          <a:lstStyle/>
          <a:p>
            <a:r>
              <a:rPr lang="en-GB" sz="1400" b="1"/>
              <a:t>National policy drivers</a:t>
            </a:r>
          </a:p>
        </p:txBody>
      </p:sp>
      <p:sp>
        <p:nvSpPr>
          <p:cNvPr id="6" name="Content Placeholder 5">
            <a:extLst>
              <a:ext uri="{FF2B5EF4-FFF2-40B4-BE49-F238E27FC236}">
                <a16:creationId xmlns:a16="http://schemas.microsoft.com/office/drawing/2014/main" id="{CEB61400-C1B9-4980-92E6-0FEAEF73C2A2}"/>
              </a:ext>
            </a:extLst>
          </p:cNvPr>
          <p:cNvSpPr>
            <a:spLocks noGrp="1"/>
          </p:cNvSpPr>
          <p:nvPr>
            <p:ph sz="quarter" idx="14"/>
          </p:nvPr>
        </p:nvSpPr>
        <p:spPr>
          <a:xfrm>
            <a:off x="6232124" y="1587809"/>
            <a:ext cx="5626276" cy="5153278"/>
          </a:xfrm>
        </p:spPr>
        <p:txBody>
          <a:bodyPr>
            <a:normAutofit/>
          </a:bodyPr>
          <a:lstStyle/>
          <a:p>
            <a:pPr lvl="0" algn="just">
              <a:buFontTx/>
              <a:buNone/>
            </a:pPr>
            <a:r>
              <a:rPr lang="en-GB" sz="1400" dirty="0">
                <a:latin typeface="Arial"/>
                <a:ea typeface="+mn-lt"/>
                <a:cs typeface="+mn-lt"/>
              </a:rPr>
              <a:t>Various national policy levers draw attention to the need to address oral health inequalities including;  </a:t>
            </a:r>
            <a:endParaRPr lang="en-GB" sz="1400" dirty="0">
              <a:latin typeface="Arial"/>
              <a:cs typeface="Arial"/>
            </a:endParaRPr>
          </a:p>
          <a:p>
            <a:pPr lvl="1" algn="just"/>
            <a:r>
              <a:rPr lang="en-GB" sz="1400" b="1" dirty="0">
                <a:latin typeface="Arial"/>
                <a:ea typeface="+mn-lt"/>
                <a:cs typeface="+mn-lt"/>
              </a:rPr>
              <a:t>The NHS Outcome framework 2022</a:t>
            </a:r>
            <a:r>
              <a:rPr lang="en-GB" sz="1400" dirty="0">
                <a:latin typeface="Arial"/>
                <a:ea typeface="+mn-lt"/>
                <a:cs typeface="+mn-lt"/>
              </a:rPr>
              <a:t> </a:t>
            </a:r>
            <a:r>
              <a:rPr lang="en-GB" sz="1400" baseline="30000" dirty="0">
                <a:latin typeface="Arial"/>
                <a:ea typeface="+mn-lt"/>
                <a:cs typeface="+mn-lt"/>
              </a:rPr>
              <a:t>[3]</a:t>
            </a:r>
            <a:r>
              <a:rPr lang="en-GB" sz="1400" dirty="0">
                <a:latin typeface="Arial"/>
                <a:ea typeface="+mn-lt"/>
                <a:cs typeface="+mn-lt"/>
              </a:rPr>
              <a:t> which monitors tooth extractions due to decay for children admitted as inpatients to hospital who are aged 10 years and under. </a:t>
            </a:r>
            <a:endParaRPr lang="en-GB" sz="1400" dirty="0">
              <a:latin typeface="Arial"/>
              <a:cs typeface="Arial"/>
            </a:endParaRPr>
          </a:p>
          <a:p>
            <a:pPr lvl="1" algn="just" rtl="0"/>
            <a:r>
              <a:rPr lang="en-GB" sz="1400" b="1" dirty="0">
                <a:latin typeface="Arial"/>
                <a:ea typeface="+mn-lt"/>
                <a:cs typeface="+mn-lt"/>
              </a:rPr>
              <a:t>NICE Guideline PH55 Oral Health Improvement for Local Authorities (2014) </a:t>
            </a:r>
            <a:r>
              <a:rPr lang="en-GB" sz="1400" b="1" baseline="30000" dirty="0">
                <a:latin typeface="Arial"/>
                <a:ea typeface="+mn-lt"/>
                <a:cs typeface="+mn-lt"/>
              </a:rPr>
              <a:t>[4]</a:t>
            </a:r>
            <a:r>
              <a:rPr lang="en-GB" sz="1400" b="1" dirty="0">
                <a:latin typeface="Arial"/>
                <a:ea typeface="+mn-lt"/>
                <a:cs typeface="+mn-lt"/>
              </a:rPr>
              <a:t> </a:t>
            </a:r>
            <a:r>
              <a:rPr lang="en-GB" sz="1400" dirty="0">
                <a:latin typeface="Arial"/>
                <a:ea typeface="+mn-lt"/>
                <a:cs typeface="+mn-lt"/>
              </a:rPr>
              <a:t>which provides guidance on developing and implementation of an oral health strategy by local authorities in order to meet the needs of the local population. </a:t>
            </a:r>
          </a:p>
          <a:p>
            <a:pPr lvl="1" algn="just"/>
            <a:r>
              <a:rPr lang="en-GB" sz="1400" b="1" dirty="0">
                <a:latin typeface="Arial"/>
                <a:ea typeface="+mn-lt"/>
                <a:cs typeface="+mn-lt"/>
              </a:rPr>
              <a:t>The NHS Long term plan </a:t>
            </a:r>
            <a:r>
              <a:rPr lang="en-GB" sz="1400" b="1" baseline="30000" dirty="0">
                <a:latin typeface="Arial"/>
                <a:ea typeface="+mn-lt"/>
                <a:cs typeface="+mn-lt"/>
              </a:rPr>
              <a:t>[5]</a:t>
            </a:r>
            <a:r>
              <a:rPr lang="en-GB" sz="1400" b="1" dirty="0">
                <a:latin typeface="Arial"/>
                <a:ea typeface="+mn-lt"/>
                <a:cs typeface="+mn-lt"/>
              </a:rPr>
              <a:t> </a:t>
            </a:r>
            <a:r>
              <a:rPr lang="en-GB" sz="1400" dirty="0">
                <a:latin typeface="Arial"/>
                <a:ea typeface="+mn-lt"/>
                <a:cs typeface="+mn-lt"/>
              </a:rPr>
              <a:t>which identifies the need for providing holistic care across local authority and NHS services including oral health. The Long-term plan funds the Starting Well Core initiative which has supported 24,000 dentists across England to see more children from a young age to form good oral health habits and prevent tooth decay experienced by a quarter of England’s five-year-olds.</a:t>
            </a:r>
            <a:endParaRPr lang="en-GB" sz="1400" dirty="0">
              <a:latin typeface="Arial"/>
              <a:cs typeface="Arial"/>
            </a:endParaRPr>
          </a:p>
          <a:p>
            <a:pPr lvl="1" algn="just"/>
            <a:r>
              <a:rPr lang="en-GB" sz="1400" b="1" dirty="0">
                <a:latin typeface="Arial"/>
                <a:ea typeface="+mn-lt"/>
                <a:cs typeface="+mn-lt"/>
              </a:rPr>
              <a:t>The OHID Delivering Better Oral Health </a:t>
            </a:r>
            <a:r>
              <a:rPr lang="en-GB" sz="1400" b="1" baseline="30000" dirty="0">
                <a:latin typeface="Arial"/>
                <a:ea typeface="+mn-lt"/>
                <a:cs typeface="+mn-lt"/>
              </a:rPr>
              <a:t>[6]</a:t>
            </a:r>
            <a:r>
              <a:rPr lang="en-GB" sz="1400" dirty="0">
                <a:latin typeface="Arial"/>
                <a:ea typeface="+mn-lt"/>
                <a:cs typeface="+mn-lt"/>
              </a:rPr>
              <a:t> which seeks to provide a consistent UK-wide approach to the prevention of oral diseases.</a:t>
            </a:r>
            <a:endParaRPr lang="en-GB" sz="1400" dirty="0">
              <a:latin typeface="Arial"/>
              <a:cs typeface="Arial"/>
            </a:endParaRPr>
          </a:p>
          <a:p>
            <a:endParaRPr lang="en-GB" dirty="0"/>
          </a:p>
        </p:txBody>
      </p:sp>
      <p:sp>
        <p:nvSpPr>
          <p:cNvPr id="11" name="TextBox 10">
            <a:extLst>
              <a:ext uri="{FF2B5EF4-FFF2-40B4-BE49-F238E27FC236}">
                <a16:creationId xmlns:a16="http://schemas.microsoft.com/office/drawing/2014/main" id="{1C481662-0071-4F99-9A60-1DBD74D9DD16}"/>
              </a:ext>
            </a:extLst>
          </p:cNvPr>
          <p:cNvSpPr txBox="1"/>
          <p:nvPr/>
        </p:nvSpPr>
        <p:spPr>
          <a:xfrm>
            <a:off x="5091633" y="6103898"/>
            <a:ext cx="6426111" cy="693844"/>
          </a:xfrm>
          <a:prstGeom prst="rect">
            <a:avLst/>
          </a:prstGeom>
          <a:noFill/>
        </p:spPr>
        <p:txBody>
          <a:bodyPr wrap="square">
            <a:spAutoFit/>
          </a:bodyPr>
          <a:lstStyle/>
          <a:p>
            <a:pPr marL="71755" indent="-71755">
              <a:lnSpc>
                <a:spcPct val="110000"/>
              </a:lnSpc>
              <a:buFont typeface="+mj-lt"/>
              <a:buAutoNum type="arabicPeriod"/>
            </a:pPr>
            <a:r>
              <a:rPr lang="en-GB" sz="600" b="0" i="0">
                <a:effectLst/>
              </a:rPr>
              <a:t>NHS England. 2014. Improving dental care – a call to action. 2014. Available online at </a:t>
            </a:r>
            <a:r>
              <a:rPr lang="en-GB" sz="600">
                <a:solidFill>
                  <a:schemeClr val="accent1">
                    <a:lumMod val="60000"/>
                    <a:lumOff val="40000"/>
                  </a:schemeClr>
                </a:solidFill>
              </a:rPr>
              <a:t>http://www.england.nhs.uk/wp-content/uploads/2014/02/imp-dent-care.pdf</a:t>
            </a:r>
            <a:endParaRPr lang="en-US" sz="600">
              <a:solidFill>
                <a:schemeClr val="accent1">
                  <a:lumMod val="60000"/>
                  <a:lumOff val="40000"/>
                </a:schemeClr>
              </a:solidFill>
            </a:endParaRPr>
          </a:p>
          <a:p>
            <a:pPr marL="71755" indent="-71755">
              <a:lnSpc>
                <a:spcPct val="110000"/>
              </a:lnSpc>
              <a:buFont typeface="+mj-lt"/>
              <a:buAutoNum type="arabicPeriod"/>
            </a:pPr>
            <a:r>
              <a:rPr lang="en-GB" sz="600">
                <a:hlinkClick r:id="rId3"/>
              </a:rPr>
              <a:t> NHS England » Better access to NHS dental services under new reforms</a:t>
            </a:r>
            <a:r>
              <a:rPr lang="en-GB" sz="600"/>
              <a:t>.</a:t>
            </a:r>
            <a:endParaRPr lang="en-GB" sz="600">
              <a:solidFill>
                <a:schemeClr val="accent1">
                  <a:lumMod val="60000"/>
                  <a:lumOff val="40000"/>
                </a:schemeClr>
              </a:solidFill>
              <a:cs typeface="Arial" panose="020B0604020202020204"/>
            </a:endParaRPr>
          </a:p>
          <a:p>
            <a:pPr marL="71755" indent="-71755">
              <a:lnSpc>
                <a:spcPct val="110000"/>
              </a:lnSpc>
              <a:buFont typeface="+mj-lt"/>
              <a:buAutoNum type="arabicPeriod"/>
            </a:pPr>
            <a:r>
              <a:rPr lang="en-GB" sz="600"/>
              <a:t>NHS England NHS Outcome Framework 2022 </a:t>
            </a:r>
          </a:p>
          <a:p>
            <a:pPr marL="72000" indent="-72000">
              <a:lnSpc>
                <a:spcPct val="110000"/>
              </a:lnSpc>
              <a:buFont typeface="+mj-lt"/>
              <a:buAutoNum type="arabicPeriod"/>
            </a:pPr>
            <a:r>
              <a:rPr lang="en-GB" sz="600" b="0" i="0">
                <a:effectLst/>
              </a:rPr>
              <a:t>NICE (2014) Oral health: Local authorities and partner </a:t>
            </a:r>
            <a:r>
              <a:rPr lang="en-GB" sz="600">
                <a:solidFill>
                  <a:schemeClr val="accent1">
                    <a:lumMod val="60000"/>
                    <a:lumOff val="40000"/>
                  </a:schemeClr>
                </a:solidFill>
                <a:hlinkClick r:id="rId4">
                  <a:extLst>
                    <a:ext uri="{A12FA001-AC4F-418D-AE19-62706E023703}">
                      <ahyp:hlinkClr xmlns:ahyp="http://schemas.microsoft.com/office/drawing/2018/hyperlinkcolor" val="tx"/>
                    </a:ext>
                  </a:extLst>
                </a:hlinkClick>
              </a:rPr>
              <a:t>Oral health: local authorities and partners (nice.org.uk)</a:t>
            </a:r>
            <a:r>
              <a:rPr lang="en-GB" sz="600"/>
              <a:t> </a:t>
            </a:r>
            <a:endParaRPr lang="en-GB" sz="600">
              <a:cs typeface="Arial"/>
            </a:endParaRPr>
          </a:p>
          <a:p>
            <a:pPr marL="71755" indent="-71755">
              <a:lnSpc>
                <a:spcPct val="110000"/>
              </a:lnSpc>
              <a:buFont typeface="+mj-lt"/>
              <a:buAutoNum type="arabicPeriod"/>
            </a:pPr>
            <a:r>
              <a:rPr lang="en-GB" sz="600"/>
              <a:t>NHS England NHS Long term plan :</a:t>
            </a:r>
            <a:r>
              <a:rPr lang="en-GB" sz="600">
                <a:hlinkClick r:id="rId5"/>
              </a:rPr>
              <a:t>NHS Long Term Plan</a:t>
            </a:r>
            <a:endParaRPr lang="en-GB" sz="600">
              <a:cs typeface="Arial" panose="020B0604020202020204"/>
            </a:endParaRPr>
          </a:p>
          <a:p>
            <a:pPr marL="71755" indent="-71755">
              <a:lnSpc>
                <a:spcPct val="110000"/>
              </a:lnSpc>
              <a:buFont typeface="+mj-lt"/>
              <a:buAutoNum type="arabicPeriod"/>
            </a:pPr>
            <a:r>
              <a:rPr lang="en-GB" sz="600"/>
              <a:t>OHID   Delivering Better Oral Health : An evidenced based toolkit for prevention : </a:t>
            </a:r>
            <a:r>
              <a:rPr lang="en-GB" sz="600">
                <a:hlinkClick r:id="rId6"/>
              </a:rPr>
              <a:t>Delivering better oral health: an evidence-based toolkit for prevention - GOV.UK (www.gov.uk</a:t>
            </a:r>
            <a:endParaRPr lang="en-GB" sz="600"/>
          </a:p>
        </p:txBody>
      </p:sp>
      <p:sp>
        <p:nvSpPr>
          <p:cNvPr id="4" name="Slide Number Placeholder 3">
            <a:extLst>
              <a:ext uri="{FF2B5EF4-FFF2-40B4-BE49-F238E27FC236}">
                <a16:creationId xmlns:a16="http://schemas.microsoft.com/office/drawing/2014/main" id="{5EE2F03F-94A9-48B0-8F75-E137B725A8DC}"/>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   </a:t>
            </a:r>
            <a:fld id="{5898CC38-F149-5B45-A1B4-290B41364A0C}" type="slidenum">
              <a:rPr lang="en-GB" smtClean="0"/>
              <a:pPr/>
              <a:t>11</a:t>
            </a:fld>
            <a:endParaRPr lang="en-GB"/>
          </a:p>
        </p:txBody>
      </p:sp>
      <p:sp>
        <p:nvSpPr>
          <p:cNvPr id="7" name="Footer Placeholder 3">
            <a:extLst>
              <a:ext uri="{FF2B5EF4-FFF2-40B4-BE49-F238E27FC236}">
                <a16:creationId xmlns:a16="http://schemas.microsoft.com/office/drawing/2014/main" id="{95141D98-C34C-21D2-E0CC-4A79805033F2}"/>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1765236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E310-CA74-445D-94FE-0001CCD12948}"/>
              </a:ext>
            </a:extLst>
          </p:cNvPr>
          <p:cNvSpPr>
            <a:spLocks noGrp="1"/>
          </p:cNvSpPr>
          <p:nvPr>
            <p:ph type="title"/>
          </p:nvPr>
        </p:nvSpPr>
        <p:spPr/>
        <p:txBody>
          <a:bodyPr>
            <a:normAutofit fontScale="90000"/>
          </a:bodyPr>
          <a:lstStyle/>
          <a:p>
            <a:r>
              <a:rPr lang="en-US" sz="3600" kern="1200">
                <a:latin typeface="Arial"/>
                <a:cs typeface="Poppins"/>
              </a:rPr>
              <a:t>Essex </a:t>
            </a:r>
            <a:r>
              <a:rPr lang="en-US" sz="3600">
                <a:latin typeface="Arial"/>
                <a:cs typeface="Poppins"/>
              </a:rPr>
              <a:t>County Council (ECC): Oral</a:t>
            </a:r>
            <a:r>
              <a:rPr lang="en-US" sz="3600" kern="1200">
                <a:latin typeface="Arial"/>
                <a:cs typeface="Poppins"/>
              </a:rPr>
              <a:t> </a:t>
            </a:r>
            <a:r>
              <a:rPr lang="en-US" sz="3600">
                <a:latin typeface="Arial"/>
                <a:cs typeface="Poppins"/>
              </a:rPr>
              <a:t>health</a:t>
            </a:r>
            <a:r>
              <a:rPr lang="en-US" sz="3600" kern="1200">
                <a:latin typeface="Arial"/>
                <a:cs typeface="Poppins"/>
              </a:rPr>
              <a:t> </a:t>
            </a:r>
            <a:r>
              <a:rPr lang="en-US" sz="3600">
                <a:latin typeface="Arial"/>
                <a:cs typeface="Poppins"/>
              </a:rPr>
              <a:t>commissioning</a:t>
            </a:r>
            <a:endParaRPr lang="en-GB"/>
          </a:p>
        </p:txBody>
      </p:sp>
      <p:sp>
        <p:nvSpPr>
          <p:cNvPr id="3" name="Content Placeholder 2">
            <a:extLst>
              <a:ext uri="{FF2B5EF4-FFF2-40B4-BE49-F238E27FC236}">
                <a16:creationId xmlns:a16="http://schemas.microsoft.com/office/drawing/2014/main" id="{CCE24A89-7224-437C-847F-050CA1BAE88D}"/>
              </a:ext>
            </a:extLst>
          </p:cNvPr>
          <p:cNvSpPr>
            <a:spLocks noGrp="1"/>
          </p:cNvSpPr>
          <p:nvPr>
            <p:ph idx="1"/>
          </p:nvPr>
        </p:nvSpPr>
        <p:spPr/>
        <p:txBody>
          <a:bodyPr>
            <a:normAutofit/>
          </a:bodyPr>
          <a:lstStyle/>
          <a:p>
            <a:pPr marL="171450" indent="-228600">
              <a:lnSpc>
                <a:spcPct val="90000"/>
              </a:lnSpc>
              <a:buFont typeface="Arial" panose="020B0604020202020204" pitchFamily="34" charset="0"/>
              <a:buChar char="•"/>
            </a:pPr>
            <a:endParaRPr lang="en-US" sz="1600" dirty="0">
              <a:cs typeface="Poppins"/>
            </a:endParaRPr>
          </a:p>
          <a:p>
            <a:pPr marL="171450" indent="-228600" algn="just">
              <a:lnSpc>
                <a:spcPct val="90000"/>
              </a:lnSpc>
              <a:buFont typeface="Arial" panose="020B0604020202020204" pitchFamily="34" charset="0"/>
              <a:buChar char="•"/>
            </a:pPr>
            <a:r>
              <a:rPr lang="en-US" sz="1600" dirty="0">
                <a:cs typeface="Poppins"/>
              </a:rPr>
              <a:t>The implementation of the oral health policy as well as the commissioning arrangements for oral health improvement </a:t>
            </a:r>
            <a:r>
              <a:rPr lang="en-US" sz="1600" dirty="0" err="1">
                <a:cs typeface="Poppins"/>
              </a:rPr>
              <a:t>programmes</a:t>
            </a:r>
            <a:r>
              <a:rPr lang="en-US" sz="1600" dirty="0">
                <a:cs typeface="Poppins"/>
              </a:rPr>
              <a:t> by local authorities need to be identified and understood locally, because they vary across England.</a:t>
            </a:r>
          </a:p>
          <a:p>
            <a:pPr marL="171450" indent="-228600" algn="just">
              <a:lnSpc>
                <a:spcPct val="90000"/>
              </a:lnSpc>
              <a:buChar char="•"/>
            </a:pPr>
            <a:r>
              <a:rPr lang="en-US" sz="1600" dirty="0">
                <a:cs typeface="Poppins"/>
              </a:rPr>
              <a:t>Local authorities have the lead responsibility for oral health improvement regardless of where the funding may sit.</a:t>
            </a:r>
          </a:p>
          <a:p>
            <a:pPr marL="171450" indent="-228600" algn="just">
              <a:lnSpc>
                <a:spcPct val="90000"/>
              </a:lnSpc>
              <a:buFont typeface="Arial" panose="020B0604020202020204" pitchFamily="34" charset="0"/>
              <a:buChar char="•"/>
            </a:pPr>
            <a:r>
              <a:rPr lang="en-US" sz="1600" dirty="0">
                <a:cs typeface="Poppins"/>
              </a:rPr>
              <a:t>ECC’s oral health improvement program currently focuses on children and young people and is embedded within the local authority’ commissioned </a:t>
            </a:r>
            <a:r>
              <a:rPr lang="en-US" sz="1600" dirty="0" err="1">
                <a:cs typeface="Poppins"/>
              </a:rPr>
              <a:t>programmes</a:t>
            </a:r>
            <a:r>
              <a:rPr lang="en-US" sz="1600" dirty="0">
                <a:cs typeface="Poppins"/>
              </a:rPr>
              <a:t> for children and young people (e.g., school health and children’s centers) </a:t>
            </a:r>
          </a:p>
          <a:p>
            <a:pPr marL="171450" indent="-228600" algn="just">
              <a:lnSpc>
                <a:spcPct val="90000"/>
              </a:lnSpc>
              <a:buFont typeface="Arial" panose="020B0604020202020204" pitchFamily="34" charset="0"/>
              <a:buChar char="•"/>
            </a:pPr>
            <a:r>
              <a:rPr lang="en-US" sz="1600" dirty="0">
                <a:cs typeface="Poppins"/>
              </a:rPr>
              <a:t>This service is provided by the Essex Child and Family Wellbeing Service. ECC monitors specific oral health outcomes that are indicated below:</a:t>
            </a:r>
          </a:p>
          <a:p>
            <a:pPr marL="405450" lvl="1" indent="-228600" algn="just">
              <a:lnSpc>
                <a:spcPct val="90000"/>
              </a:lnSpc>
            </a:pPr>
            <a:r>
              <a:rPr lang="en-GB" sz="1600" b="0" cap="none" spc="0" dirty="0">
                <a:effectLst/>
              </a:rPr>
              <a:t>Number and percentage of children aged between 2 and 3 years whose primary carers have received a dental health discussion (promotion) as part of their 2 – 3-year developmental review.</a:t>
            </a:r>
          </a:p>
          <a:p>
            <a:pPr marL="405450" lvl="1" indent="-228600" algn="just">
              <a:lnSpc>
                <a:spcPct val="90000"/>
              </a:lnSpc>
            </a:pPr>
            <a:r>
              <a:rPr lang="en-GB" sz="1600" cap="none" spc="0" dirty="0">
                <a:effectLst/>
              </a:rPr>
              <a:t>Number of children aged between 3 and 5 years living in most deprived quintile attending the dentist for an urgent appointment in the previous 24 months (to be developed in conjunction with public health dental officer).</a:t>
            </a:r>
            <a:endParaRPr lang="en-GB" sz="1600" b="0" cap="none" spc="0" dirty="0">
              <a:effectLst/>
            </a:endParaRPr>
          </a:p>
          <a:p>
            <a:pPr marL="405450" lvl="1" indent="-228600" algn="just">
              <a:lnSpc>
                <a:spcPct val="90000"/>
              </a:lnSpc>
            </a:pPr>
            <a:endParaRPr lang="en-US" sz="1600" dirty="0">
              <a:cs typeface="Poppins"/>
            </a:endParaRPr>
          </a:p>
          <a:p>
            <a:pPr marL="171450" indent="-228600" algn="just">
              <a:lnSpc>
                <a:spcPct val="90000"/>
              </a:lnSpc>
              <a:buFont typeface="Arial" panose="020B0604020202020204" pitchFamily="34" charset="0"/>
              <a:buChar char="•"/>
            </a:pPr>
            <a:r>
              <a:rPr lang="en-US" sz="1600" dirty="0">
                <a:cs typeface="Poppins"/>
              </a:rPr>
              <a:t>There are currently no oral health promotion services for adults commissioned by the ECC. </a:t>
            </a:r>
          </a:p>
          <a:p>
            <a:endParaRPr lang="en-GB" sz="3200" dirty="0"/>
          </a:p>
        </p:txBody>
      </p:sp>
      <p:sp>
        <p:nvSpPr>
          <p:cNvPr id="5" name="Slide Number Placeholder 4">
            <a:extLst>
              <a:ext uri="{FF2B5EF4-FFF2-40B4-BE49-F238E27FC236}">
                <a16:creationId xmlns:a16="http://schemas.microsoft.com/office/drawing/2014/main" id="{B2672AFF-4389-4C72-8781-7ED956119319}"/>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12</a:t>
            </a:fld>
            <a:endParaRPr lang="en-GB"/>
          </a:p>
        </p:txBody>
      </p:sp>
      <p:sp>
        <p:nvSpPr>
          <p:cNvPr id="7" name="Footer Placeholder 3">
            <a:extLst>
              <a:ext uri="{FF2B5EF4-FFF2-40B4-BE49-F238E27FC236}">
                <a16:creationId xmlns:a16="http://schemas.microsoft.com/office/drawing/2014/main" id="{9CA2C41B-AD00-B885-D9BE-FB5315E4BD79}"/>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2541231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a:xfrm>
            <a:off x="4486940" y="1981684"/>
            <a:ext cx="7475173" cy="1602000"/>
          </a:xfrm>
        </p:spPr>
        <p:txBody>
          <a:bodyPr>
            <a:noAutofit/>
          </a:bodyPr>
          <a:lstStyle/>
          <a:p>
            <a:r>
              <a:rPr lang="en-GB" sz="4000"/>
              <a:t>3. Oral health inequalities, systemic health and the common risk factor approach  </a:t>
            </a:r>
          </a:p>
        </p:txBody>
      </p:sp>
      <p:sp>
        <p:nvSpPr>
          <p:cNvPr id="3" name="Title 1">
            <a:extLst>
              <a:ext uri="{FF2B5EF4-FFF2-40B4-BE49-F238E27FC236}">
                <a16:creationId xmlns:a16="http://schemas.microsoft.com/office/drawing/2014/main" id="{A484A862-6A40-46BA-A7A1-CFC22B57A782}"/>
              </a:ext>
            </a:extLst>
          </p:cNvPr>
          <p:cNvSpPr txBox="1">
            <a:spLocks/>
          </p:cNvSpPr>
          <p:nvPr/>
        </p:nvSpPr>
        <p:spPr>
          <a:xfrm>
            <a:off x="5680113" y="4819595"/>
            <a:ext cx="6282000" cy="1602000"/>
          </a:xfrm>
          <a:prstGeom prst="rect">
            <a:avLst/>
          </a:prstGeom>
        </p:spPr>
        <p:txBody>
          <a:bodyPr vert="horz" lIns="90000" tIns="45720" rIns="90000" bIns="0" rtlCol="0" anchor="b" anchorCtr="0">
            <a:noAutofit/>
          </a:bodyPr>
          <a:lst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a:lstStyle>
          <a:p>
            <a:r>
              <a:rPr lang="en-GB" sz="1800" b="0" dirty="0">
                <a:latin typeface="+mn-lt"/>
              </a:rPr>
              <a:t>This section briefly summarises:</a:t>
            </a:r>
          </a:p>
          <a:p>
            <a:pPr marL="342900" indent="-342900">
              <a:buFont typeface="Arial" panose="020B0604020202020204" pitchFamily="34" charset="0"/>
              <a:buChar char="•"/>
            </a:pPr>
            <a:r>
              <a:rPr lang="en-GB" sz="1800" b="0" dirty="0">
                <a:latin typeface="+mn-lt"/>
              </a:rPr>
              <a:t>The relationship between oral health and systemic health focusing on the leading causes of mortality and morbidity in Essex.</a:t>
            </a:r>
            <a:endParaRPr lang="en-GB" sz="1800" b="0" dirty="0">
              <a:latin typeface="+mn-lt"/>
              <a:cs typeface="Arial"/>
            </a:endParaRPr>
          </a:p>
          <a:p>
            <a:pPr marL="342900" indent="-342900">
              <a:buFont typeface="Arial" panose="020B0604020202020204" pitchFamily="34" charset="0"/>
              <a:buChar char="•"/>
            </a:pPr>
            <a:r>
              <a:rPr lang="en-GB" sz="1800" b="0" dirty="0">
                <a:latin typeface="+mn-lt"/>
              </a:rPr>
              <a:t>Oral health inequalities in the UK using the County Health Rankings Model.</a:t>
            </a:r>
            <a:endParaRPr lang="en-GB" sz="1800" b="0" dirty="0">
              <a:latin typeface="+mn-lt"/>
              <a:cs typeface="Arial"/>
            </a:endParaRPr>
          </a:p>
          <a:p>
            <a:pPr marL="342900" indent="-342900">
              <a:buFont typeface="Arial" panose="020B0604020202020204" pitchFamily="34" charset="0"/>
              <a:buChar char="•"/>
            </a:pPr>
            <a:r>
              <a:rPr lang="en-GB" sz="1800" b="0" dirty="0">
                <a:latin typeface="+mn-lt"/>
              </a:rPr>
              <a:t>The common risk factor approach.</a:t>
            </a:r>
            <a:endParaRPr lang="en-GB" sz="1800" b="0" dirty="0">
              <a:latin typeface="+mn-lt"/>
              <a:cs typeface="Arial"/>
            </a:endParaRPr>
          </a:p>
        </p:txBody>
      </p:sp>
    </p:spTree>
    <p:extLst>
      <p:ext uri="{BB962C8B-B14F-4D97-AF65-F5344CB8AC3E}">
        <p14:creationId xmlns:p14="http://schemas.microsoft.com/office/powerpoint/2010/main" val="145925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DED0-B670-4325-9710-B4255B803B96}"/>
              </a:ext>
            </a:extLst>
          </p:cNvPr>
          <p:cNvSpPr>
            <a:spLocks noGrp="1"/>
          </p:cNvSpPr>
          <p:nvPr>
            <p:ph type="title"/>
          </p:nvPr>
        </p:nvSpPr>
        <p:spPr/>
        <p:txBody>
          <a:bodyPr/>
          <a:lstStyle/>
          <a:p>
            <a:r>
              <a:rPr lang="en-GB">
                <a:solidFill>
                  <a:schemeClr val="accent1"/>
                </a:solidFill>
              </a:rPr>
              <a:t>Framework</a:t>
            </a:r>
          </a:p>
        </p:txBody>
      </p:sp>
      <p:sp>
        <p:nvSpPr>
          <p:cNvPr id="6" name="Text Placeholder 5">
            <a:extLst>
              <a:ext uri="{FF2B5EF4-FFF2-40B4-BE49-F238E27FC236}">
                <a16:creationId xmlns:a16="http://schemas.microsoft.com/office/drawing/2014/main" id="{C8697BB7-007D-40C5-B22A-8EB9BD9A2B9C}"/>
              </a:ext>
            </a:extLst>
          </p:cNvPr>
          <p:cNvSpPr>
            <a:spLocks noGrp="1"/>
          </p:cNvSpPr>
          <p:nvPr>
            <p:ph type="body" sz="quarter" idx="13"/>
          </p:nvPr>
        </p:nvSpPr>
        <p:spPr>
          <a:xfrm>
            <a:off x="333600" y="1125704"/>
            <a:ext cx="11552238" cy="619200"/>
          </a:xfrm>
        </p:spPr>
        <p:txBody>
          <a:bodyPr>
            <a:normAutofit lnSpcReduction="10000"/>
          </a:bodyPr>
          <a:lstStyle/>
          <a:p>
            <a:r>
              <a:rPr lang="en-US" sz="1800" dirty="0">
                <a:solidFill>
                  <a:schemeClr val="tx2"/>
                </a:solidFill>
                <a:latin typeface="Arial"/>
                <a:cs typeface="Poppins"/>
              </a:rPr>
              <a:t>Analysis of the literature on oral health inequalities using the 'County Rankings Model' to show how different factors highlighted in the model result in oral health inequalities.</a:t>
            </a:r>
          </a:p>
          <a:p>
            <a:endParaRPr lang="en-GB" dirty="0"/>
          </a:p>
        </p:txBody>
      </p:sp>
      <p:sp>
        <p:nvSpPr>
          <p:cNvPr id="5" name="Slide Number Placeholder 4">
            <a:extLst>
              <a:ext uri="{FF2B5EF4-FFF2-40B4-BE49-F238E27FC236}">
                <a16:creationId xmlns:a16="http://schemas.microsoft.com/office/drawing/2014/main" id="{1C0D552F-A443-42E5-8376-8951A67847CA}"/>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14</a:t>
            </a:fld>
            <a:endParaRPr lang="en-GB"/>
          </a:p>
        </p:txBody>
      </p:sp>
      <p:pic>
        <p:nvPicPr>
          <p:cNvPr id="8" name="Picture 7" descr="This picture describes the determinants of health according to the County rankings model- They are socioeconomic factors, health behaviours, clinical care, built environment">
            <a:extLst>
              <a:ext uri="{FF2B5EF4-FFF2-40B4-BE49-F238E27FC236}">
                <a16:creationId xmlns:a16="http://schemas.microsoft.com/office/drawing/2014/main" id="{D716695C-4D6D-4457-B54B-58BFFB72D94B}"/>
              </a:ext>
            </a:extLst>
          </p:cNvPr>
          <p:cNvPicPr>
            <a:picLocks noChangeAspect="1"/>
          </p:cNvPicPr>
          <p:nvPr/>
        </p:nvPicPr>
        <p:blipFill>
          <a:blip r:embed="rId2"/>
          <a:stretch>
            <a:fillRect/>
          </a:stretch>
        </p:blipFill>
        <p:spPr>
          <a:xfrm>
            <a:off x="516157" y="1788284"/>
            <a:ext cx="10475866" cy="4587416"/>
          </a:xfrm>
          <a:prstGeom prst="rect">
            <a:avLst/>
          </a:prstGeom>
        </p:spPr>
      </p:pic>
      <p:sp>
        <p:nvSpPr>
          <p:cNvPr id="9" name="Footer Placeholder 3">
            <a:extLst>
              <a:ext uri="{FF2B5EF4-FFF2-40B4-BE49-F238E27FC236}">
                <a16:creationId xmlns:a16="http://schemas.microsoft.com/office/drawing/2014/main" id="{371BCA5E-B617-41B5-9E2D-2BD1D3C7D25F}"/>
              </a:ext>
            </a:extLst>
          </p:cNvPr>
          <p:cNvSpPr txBox="1">
            <a:spLocks/>
          </p:cNvSpPr>
          <p:nvPr/>
        </p:nvSpPr>
        <p:spPr>
          <a:xfrm>
            <a:off x="333600" y="6287009"/>
            <a:ext cx="9011200" cy="479700"/>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500">
                <a:ea typeface="+mn-lt"/>
                <a:cs typeface="+mn-lt"/>
                <a:hlinkClick r:id="rId3"/>
              </a:rPr>
              <a:t>https://www.countyhealthrankings.org/explore-health-rankings/measures-data-sources/county-health-rankings-model</a:t>
            </a:r>
            <a:endParaRPr lang="en-US" sz="500"/>
          </a:p>
        </p:txBody>
      </p:sp>
      <p:sp>
        <p:nvSpPr>
          <p:cNvPr id="3" name="Footer Placeholder 3">
            <a:extLst>
              <a:ext uri="{FF2B5EF4-FFF2-40B4-BE49-F238E27FC236}">
                <a16:creationId xmlns:a16="http://schemas.microsoft.com/office/drawing/2014/main" id="{68C227B0-7F25-67A5-0BC0-EF8BD11C91DB}"/>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296519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C0AA55E-A5A6-4924-BF01-4A315B07453B}"/>
              </a:ext>
            </a:extLst>
          </p:cNvPr>
          <p:cNvSpPr>
            <a:spLocks noGrp="1"/>
          </p:cNvSpPr>
          <p:nvPr>
            <p:ph type="title"/>
          </p:nvPr>
        </p:nvSpPr>
        <p:spPr/>
        <p:txBody>
          <a:bodyPr/>
          <a:lstStyle/>
          <a:p>
            <a:r>
              <a:rPr lang="en-US"/>
              <a:t>Health behaviours </a:t>
            </a:r>
          </a:p>
        </p:txBody>
      </p:sp>
      <p:sp>
        <p:nvSpPr>
          <p:cNvPr id="6" name="Slide Number Placeholder 5">
            <a:extLst>
              <a:ext uri="{FF2B5EF4-FFF2-40B4-BE49-F238E27FC236}">
                <a16:creationId xmlns:a16="http://schemas.microsoft.com/office/drawing/2014/main" id="{7145488D-3C1D-4586-A3F9-7D041DCE22E2}"/>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US" smtClean="0"/>
              <a:pPr/>
              <a:t>15</a:t>
            </a:fld>
            <a:endParaRPr lang="en-US"/>
          </a:p>
        </p:txBody>
      </p:sp>
      <p:sp>
        <p:nvSpPr>
          <p:cNvPr id="9" name="TextBox 8">
            <a:extLst>
              <a:ext uri="{FF2B5EF4-FFF2-40B4-BE49-F238E27FC236}">
                <a16:creationId xmlns:a16="http://schemas.microsoft.com/office/drawing/2014/main" id="{6138A942-7A22-406D-924B-7CEF0C0EF537}"/>
              </a:ext>
            </a:extLst>
          </p:cNvPr>
          <p:cNvSpPr txBox="1"/>
          <p:nvPr/>
        </p:nvSpPr>
        <p:spPr>
          <a:xfrm>
            <a:off x="139959" y="1277829"/>
            <a:ext cx="11718441" cy="4125745"/>
          </a:xfrm>
          <a:prstGeom prst="rect">
            <a:avLst/>
          </a:prstGeom>
          <a:noFill/>
        </p:spPr>
        <p:txBody>
          <a:bodyPr wrap="square">
            <a:spAutoFit/>
          </a:bodyPr>
          <a:lstStyle/>
          <a:p>
            <a:pPr lvl="1" rtl="0">
              <a:spcAft>
                <a:spcPct val="15000"/>
              </a:spcAft>
              <a:buNone/>
            </a:pPr>
            <a:r>
              <a:rPr lang="en-GB" sz="1400" b="1" dirty="0"/>
              <a:t>Alcohol and </a:t>
            </a:r>
            <a:r>
              <a:rPr lang="en-GB" sz="1400" b="1" dirty="0">
                <a:latin typeface="Arial" panose="020B0604020202020204"/>
              </a:rPr>
              <a:t>smoking </a:t>
            </a:r>
          </a:p>
          <a:p>
            <a:pPr marL="628650" lvl="1" indent="-171450">
              <a:spcAft>
                <a:spcPts val="600"/>
              </a:spcAft>
              <a:buFont typeface="Arial" panose="020B0604020202020204" pitchFamily="34" charset="0"/>
              <a:buChar char="•"/>
            </a:pPr>
            <a:r>
              <a:rPr lang="en-GB" sz="1400" dirty="0">
                <a:effectLst/>
                <a:ea typeface="Calibri" panose="020F0502020204030204" pitchFamily="34" charset="0"/>
                <a:cs typeface="Times New Roman"/>
              </a:rPr>
              <a:t>There is a higher risk of oral cancers among drinkers relative to non-drinkers, and the risk is even higher for those who smoke and drink. Heavy drinkers and smokers are </a:t>
            </a:r>
            <a:r>
              <a:rPr lang="en-GB" sz="1400" b="1" dirty="0">
                <a:effectLst/>
                <a:ea typeface="Calibri" panose="020F0502020204030204" pitchFamily="34" charset="0"/>
                <a:cs typeface="Times New Roman"/>
              </a:rPr>
              <a:t>38 times </a:t>
            </a:r>
            <a:r>
              <a:rPr lang="en-GB" sz="1400" dirty="0">
                <a:effectLst/>
                <a:ea typeface="Calibri" panose="020F0502020204030204" pitchFamily="34" charset="0"/>
                <a:cs typeface="Times New Roman"/>
              </a:rPr>
              <a:t>more likely to develop oral cancer </a:t>
            </a:r>
            <a:r>
              <a:rPr lang="en-GB" sz="1400" baseline="30000" dirty="0">
                <a:effectLst/>
                <a:ea typeface="Calibri" panose="020F0502020204030204" pitchFamily="34" charset="0"/>
                <a:cs typeface="Times New Roman"/>
              </a:rPr>
              <a:t>[1]</a:t>
            </a:r>
            <a:r>
              <a:rPr lang="en-GB" sz="1400" dirty="0">
                <a:effectLst/>
                <a:ea typeface="Calibri" panose="020F0502020204030204" pitchFamily="34" charset="0"/>
                <a:cs typeface="Times New Roman"/>
              </a:rPr>
              <a:t>. They also experience higher rates of tooth decay.</a:t>
            </a:r>
            <a:endParaRPr lang="en-GB" sz="1400" dirty="0"/>
          </a:p>
          <a:p>
            <a:pPr marL="628650" lvl="1" indent="-171450">
              <a:spcAft>
                <a:spcPts val="600"/>
              </a:spcAft>
              <a:buFont typeface="Arial" panose="020B0604020202020204" pitchFamily="34" charset="0"/>
              <a:buChar char="•"/>
            </a:pPr>
            <a:r>
              <a:rPr lang="en-GB" sz="1400" b="0" dirty="0">
                <a:effectLst/>
                <a:ea typeface="Calibri"/>
                <a:cs typeface="Times New Roman"/>
              </a:rPr>
              <a:t>Smoking</a:t>
            </a:r>
            <a:r>
              <a:rPr lang="en-GB" sz="1400" b="1" dirty="0">
                <a:effectLst/>
                <a:ea typeface="Calibri"/>
                <a:cs typeface="Times New Roman"/>
              </a:rPr>
              <a:t> </a:t>
            </a:r>
            <a:r>
              <a:rPr lang="en-GB" sz="1400" dirty="0">
                <a:effectLst/>
                <a:ea typeface="Calibri"/>
                <a:cs typeface="Times New Roman"/>
              </a:rPr>
              <a:t>can lead to gum diseases, tooth staining, tooth loss, and in some severe cases </a:t>
            </a:r>
            <a:r>
              <a:rPr lang="en-GB" sz="1400" b="1" dirty="0">
                <a:effectLst/>
                <a:ea typeface="Calibri"/>
                <a:cs typeface="Times New Roman"/>
              </a:rPr>
              <a:t>mouth cancer </a:t>
            </a:r>
            <a:r>
              <a:rPr lang="en-GB" sz="1400" baseline="30000" dirty="0">
                <a:ea typeface="Calibri"/>
                <a:cs typeface="Times New Roman"/>
              </a:rPr>
              <a:t>[1]</a:t>
            </a:r>
            <a:r>
              <a:rPr lang="en-GB" sz="1400" dirty="0">
                <a:ea typeface="Calibri"/>
                <a:cs typeface="Times New Roman"/>
              </a:rPr>
              <a:t>.</a:t>
            </a:r>
            <a:endParaRPr lang="en-GB" sz="1400" dirty="0"/>
          </a:p>
          <a:p>
            <a:pPr marL="628650" lvl="1" indent="-171450">
              <a:spcAft>
                <a:spcPts val="600"/>
              </a:spcAft>
              <a:buFont typeface="Arial" panose="020B0604020202020204" pitchFamily="34" charset="0"/>
              <a:buChar char="•"/>
            </a:pPr>
            <a:r>
              <a:rPr lang="en-GB" sz="1400" dirty="0"/>
              <a:t>The impact of harmful drinking and alcohol dependence is much greater for those in the lowest income bracket and those experiencing the highest levels of deprivation due to the effects of other issues affecting people in lower socio-economic groups </a:t>
            </a:r>
            <a:r>
              <a:rPr lang="en-GB" sz="1400" baseline="30000" dirty="0"/>
              <a:t>[2]</a:t>
            </a:r>
            <a:r>
              <a:rPr lang="en-GB" sz="1400" dirty="0"/>
              <a:t>.</a:t>
            </a:r>
          </a:p>
          <a:p>
            <a:pPr lvl="1">
              <a:spcAft>
                <a:spcPts val="600"/>
              </a:spcAft>
            </a:pPr>
            <a:endParaRPr lang="en-GB" sz="1400" dirty="0"/>
          </a:p>
          <a:p>
            <a:pPr lvl="1">
              <a:spcAft>
                <a:spcPts val="600"/>
              </a:spcAft>
              <a:buNone/>
            </a:pPr>
            <a:r>
              <a:rPr lang="en-GB" sz="1400" b="1" dirty="0"/>
              <a:t>Diet</a:t>
            </a:r>
            <a:endParaRPr lang="en-GB" sz="1400" dirty="0"/>
          </a:p>
          <a:p>
            <a:pPr marL="628650" lvl="1" indent="-171450">
              <a:spcAft>
                <a:spcPts val="600"/>
              </a:spcAft>
              <a:buFont typeface="Arial" panose="020B0604020202020204" pitchFamily="34" charset="0"/>
              <a:buChar char="•"/>
            </a:pPr>
            <a:r>
              <a:rPr lang="en-GB" sz="1400" dirty="0">
                <a:effectLst/>
                <a:ea typeface="Calibri" panose="020F0502020204030204" pitchFamily="34" charset="0"/>
                <a:cs typeface="Times New Roman"/>
              </a:rPr>
              <a:t>A diet that is high in free sugars is the principal cause of dental caries. Dental caries are highest in areas with high deprivation </a:t>
            </a:r>
            <a:r>
              <a:rPr lang="en-GB" sz="1400" baseline="30000" dirty="0">
                <a:effectLst/>
                <a:ea typeface="Calibri" panose="020F0502020204030204" pitchFamily="34" charset="0"/>
                <a:cs typeface="Times New Roman"/>
              </a:rPr>
              <a:t>[4]</a:t>
            </a:r>
            <a:r>
              <a:rPr lang="en-GB" sz="1400" dirty="0">
                <a:effectLst/>
                <a:ea typeface="Calibri" panose="020F0502020204030204" pitchFamily="34" charset="0"/>
                <a:cs typeface="Times New Roman"/>
              </a:rPr>
              <a:t>.</a:t>
            </a:r>
          </a:p>
          <a:p>
            <a:pPr marL="628650" lvl="1" indent="-171450" rtl="0">
              <a:spcAft>
                <a:spcPts val="600"/>
              </a:spcAft>
              <a:buFont typeface="Arial" panose="020B0604020202020204" pitchFamily="34" charset="0"/>
              <a:buChar char="•"/>
            </a:pPr>
            <a:r>
              <a:rPr lang="en-GB" sz="1400" dirty="0">
                <a:effectLst/>
                <a:ea typeface="Calibri" panose="020F0502020204030204" pitchFamily="34" charset="0"/>
                <a:cs typeface="Times New Roman"/>
              </a:rPr>
              <a:t>There is a strong relationship between deprivation, obesity and dental caries </a:t>
            </a:r>
            <a:r>
              <a:rPr lang="en-GB" sz="1400" baseline="30000" dirty="0">
                <a:effectLst/>
                <a:ea typeface="Calibri" panose="020F0502020204030204" pitchFamily="34" charset="0"/>
                <a:cs typeface="Times New Roman"/>
              </a:rPr>
              <a:t>[4]</a:t>
            </a:r>
            <a:r>
              <a:rPr lang="en-GB" sz="1400" dirty="0">
                <a:effectLst/>
                <a:ea typeface="Calibri" panose="020F0502020204030204" pitchFamily="34" charset="0"/>
                <a:cs typeface="Times New Roman"/>
              </a:rPr>
              <a:t>.</a:t>
            </a:r>
            <a:r>
              <a:rPr lang="en-GB" sz="1400" dirty="0">
                <a:effectLst/>
                <a:latin typeface="Arial" panose="020B0604020202020204"/>
                <a:ea typeface="Calibri" panose="020F0502020204030204" pitchFamily="34" charset="0"/>
                <a:cs typeface="Times New Roman"/>
              </a:rPr>
              <a:t> </a:t>
            </a:r>
          </a:p>
          <a:p>
            <a:pPr lvl="1" rtl="0">
              <a:spcAft>
                <a:spcPts val="600"/>
              </a:spcAft>
            </a:pPr>
            <a:endParaRPr lang="en-GB" sz="1400" dirty="0">
              <a:effectLst/>
              <a:latin typeface="Arial" panose="020B0604020202020204"/>
              <a:ea typeface="Calibri" panose="020F0502020204030204" pitchFamily="34" charset="0"/>
              <a:cs typeface="Times New Roman"/>
            </a:endParaRPr>
          </a:p>
          <a:p>
            <a:pPr lvl="1">
              <a:spcAft>
                <a:spcPts val="600"/>
              </a:spcAft>
              <a:buFontTx/>
              <a:buNone/>
            </a:pPr>
            <a:r>
              <a:rPr lang="en-GB" sz="1400" b="1" dirty="0">
                <a:effectLst/>
                <a:ea typeface="Calibri" panose="020F0502020204030204" pitchFamily="34" charset="0"/>
                <a:cs typeface="Times New Roman"/>
              </a:rPr>
              <a:t>Exercise</a:t>
            </a:r>
          </a:p>
          <a:p>
            <a:pPr marL="628650" lvl="1" indent="-171450" rtl="0">
              <a:spcAft>
                <a:spcPts val="600"/>
              </a:spcAft>
              <a:buFont typeface="Arial" panose="020B0604020202020204" pitchFamily="34" charset="0"/>
              <a:buChar char="•"/>
            </a:pPr>
            <a:r>
              <a:rPr lang="en-GB" sz="1400" b="0" dirty="0">
                <a:effectLst/>
                <a:ea typeface="Calibri" panose="020F0502020204030204" pitchFamily="34" charset="0"/>
                <a:cs typeface="Times New Roman"/>
              </a:rPr>
              <a:t>Physical exercise is important for emotional and mental wellbeing.</a:t>
            </a:r>
            <a:r>
              <a:rPr lang="en-GB" sz="1400" b="0" dirty="0">
                <a:effectLst/>
                <a:latin typeface="Arial" panose="020B0604020202020204"/>
                <a:ea typeface="Calibri" panose="020F0502020204030204" pitchFamily="34" charset="0"/>
                <a:cs typeface="Times New Roman"/>
              </a:rPr>
              <a:t> </a:t>
            </a:r>
            <a:endParaRPr lang="en-GB" sz="1400" b="0" dirty="0">
              <a:effectLst/>
              <a:ea typeface="Calibri" panose="020F0502020204030204" pitchFamily="34" charset="0"/>
              <a:cs typeface="Times New Roman"/>
            </a:endParaRPr>
          </a:p>
          <a:p>
            <a:pPr marL="628650" lvl="1" indent="-171450">
              <a:spcAft>
                <a:spcPts val="600"/>
              </a:spcAft>
              <a:buFont typeface="Arial" panose="020B0604020202020204" pitchFamily="34" charset="0"/>
              <a:buChar char="•"/>
            </a:pPr>
            <a:r>
              <a:rPr lang="en-GB" sz="1400" b="0" dirty="0">
                <a:effectLst/>
                <a:ea typeface="Calibri" panose="020F0502020204030204" pitchFamily="34" charset="0"/>
                <a:cs typeface="Times New Roman"/>
              </a:rPr>
              <a:t>Lack of physical exercise is associated with common mental health disorders such as stress. </a:t>
            </a:r>
            <a:r>
              <a:rPr lang="en-GB" sz="1400" b="0" dirty="0">
                <a:effectLst/>
                <a:cs typeface="Times New Roman"/>
              </a:rPr>
              <a:t>There is evidence linking stress to periodontal diseases </a:t>
            </a:r>
            <a:r>
              <a:rPr lang="en-GB" sz="1400" b="0" baseline="30000" dirty="0">
                <a:effectLst/>
                <a:cs typeface="Times New Roman"/>
              </a:rPr>
              <a:t>[</a:t>
            </a:r>
            <a:r>
              <a:rPr lang="en-GB" sz="1400" baseline="30000" dirty="0">
                <a:effectLst/>
                <a:cs typeface="Times New Roman"/>
              </a:rPr>
              <a:t>5]</a:t>
            </a:r>
            <a:r>
              <a:rPr lang="en-GB" sz="1400" dirty="0">
                <a:effectLst/>
                <a:cs typeface="Times New Roman"/>
              </a:rPr>
              <a:t>.</a:t>
            </a:r>
            <a:endParaRPr lang="en-GB" sz="1400" dirty="0">
              <a:effectLst/>
              <a:ea typeface="Calibri" panose="020F0502020204030204" pitchFamily="34" charset="0"/>
              <a:cs typeface="Times New Roman"/>
            </a:endParaRPr>
          </a:p>
        </p:txBody>
      </p:sp>
      <p:sp>
        <p:nvSpPr>
          <p:cNvPr id="26" name="Title 7">
            <a:extLst>
              <a:ext uri="{FF2B5EF4-FFF2-40B4-BE49-F238E27FC236}">
                <a16:creationId xmlns:a16="http://schemas.microsoft.com/office/drawing/2014/main" id="{62CA1E33-A1BB-A139-7392-5D36F61749A2}"/>
              </a:ext>
            </a:extLst>
          </p:cNvPr>
          <p:cNvSpPr txBox="1">
            <a:spLocks/>
          </p:cNvSpPr>
          <p:nvPr/>
        </p:nvSpPr>
        <p:spPr>
          <a:xfrm>
            <a:off x="252318" y="5608604"/>
            <a:ext cx="7828790" cy="1016000"/>
          </a:xfrm>
          <a:prstGeom prst="rect">
            <a:avLst/>
          </a:prstGeom>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ea typeface="+mn-lt"/>
                <a:cs typeface="+mn-lt"/>
              </a:rPr>
              <a:t>1. Oral Health Foundation (2022) – </a:t>
            </a:r>
            <a:r>
              <a:rPr lang="en-GB" sz="800" i="1" dirty="0">
                <a:ea typeface="+mn-lt"/>
                <a:cs typeface="+mn-lt"/>
              </a:rPr>
              <a:t>Smoking and oral health</a:t>
            </a:r>
            <a:r>
              <a:rPr lang="en-GB" sz="800" dirty="0">
                <a:ea typeface="+mn-lt"/>
                <a:cs typeface="+mn-lt"/>
              </a:rPr>
              <a:t>. </a:t>
            </a:r>
            <a:r>
              <a:rPr lang="en-GB" sz="800" dirty="0">
                <a:ea typeface="+mn-lt"/>
                <a:cs typeface="+mn-lt"/>
                <a:hlinkClick r:id="rId3">
                  <a:extLst>
                    <a:ext uri="{A12FA001-AC4F-418D-AE19-62706E023703}">
                      <ahyp:hlinkClr xmlns:ahyp="http://schemas.microsoft.com/office/drawing/2018/hyperlinkcolor" val="tx"/>
                    </a:ext>
                  </a:extLst>
                </a:hlinkClick>
              </a:rPr>
              <a:t>https://www.dentalhealth.org/smoking-and-oral-health</a:t>
            </a:r>
            <a:endParaRPr lang="en-GB" sz="800" dirty="0">
              <a:ea typeface="+mn-lt"/>
              <a:cs typeface="+mn-lt"/>
            </a:endParaRPr>
          </a:p>
          <a:p>
            <a:r>
              <a:rPr lang="en-GB" sz="800" dirty="0">
                <a:ea typeface="+mn-lt"/>
                <a:cs typeface="+mn-lt"/>
              </a:rPr>
              <a:t>2. UHSA (2017)</a:t>
            </a:r>
            <a:r>
              <a:rPr lang="en-GB" sz="800" dirty="0">
                <a:hlinkClick r:id="rId4">
                  <a:extLst>
                    <a:ext uri="{A12FA001-AC4F-418D-AE19-62706E023703}">
                      <ahyp:hlinkClr xmlns:ahyp="http://schemas.microsoft.com/office/drawing/2018/hyperlinkcolor" val="tx"/>
                    </a:ext>
                  </a:extLst>
                </a:hlinkClick>
              </a:rPr>
              <a:t> Mouth Cancer Action Month – Reducing the risk - UK Health Security Agency (blog.gov.uk)</a:t>
            </a:r>
            <a:endParaRPr lang="en-GB" sz="800" dirty="0">
              <a:ea typeface="+mn-lt"/>
              <a:cs typeface="+mn-lt"/>
            </a:endParaRPr>
          </a:p>
          <a:p>
            <a:r>
              <a:rPr lang="en-GB" sz="800" dirty="0"/>
              <a:t>3. Hiscock, R &amp; Bauld, L (2013) S top Smoking Services and Health Inequalities  </a:t>
            </a:r>
            <a:r>
              <a:rPr lang="en-GB" sz="800" dirty="0">
                <a:hlinkClick r:id="rId5">
                  <a:extLst>
                    <a:ext uri="{A12FA001-AC4F-418D-AE19-62706E023703}">
                      <ahyp:hlinkClr xmlns:ahyp="http://schemas.microsoft.com/office/drawing/2018/hyperlinkcolor" val="tx"/>
                    </a:ext>
                  </a:extLst>
                </a:hlinkClick>
              </a:rPr>
              <a:t>10. SSS + HI v4 (ncsct.co.uk)</a:t>
            </a:r>
            <a:endParaRPr lang="en-GB" sz="800" dirty="0"/>
          </a:p>
          <a:p>
            <a:r>
              <a:rPr lang="en-GB" sz="800" dirty="0"/>
              <a:t>4. Public Health England (2015) The relationship between dental caries and obesity in children: an evidence summary </a:t>
            </a:r>
            <a:r>
              <a:rPr lang="en-GB" sz="800" dirty="0">
                <a:solidFill>
                  <a:srgbClr val="65B22E"/>
                </a:solidFill>
                <a:hlinkClick r:id="rId6">
                  <a:extLst>
                    <a:ext uri="{A12FA001-AC4F-418D-AE19-62706E023703}">
                      <ahyp:hlinkClr xmlns:ahyp="http://schemas.microsoft.com/office/drawing/2018/hyperlinkcolor" val="tx"/>
                    </a:ext>
                  </a:extLst>
                </a:hlinkClick>
              </a:rPr>
              <a:t>Caries_obesity_Evidence_SummaryOCT2015FINAL.pdf (</a:t>
            </a:r>
            <a:r>
              <a:rPr lang="en-GB" sz="800" dirty="0" err="1">
                <a:hlinkClick r:id="rId6">
                  <a:extLst>
                    <a:ext uri="{A12FA001-AC4F-418D-AE19-62706E023703}">
                      <ahyp:hlinkClr xmlns:ahyp="http://schemas.microsoft.com/office/drawing/2018/hyperlinkcolor" val="tx"/>
                    </a:ext>
                  </a:extLst>
                </a:hlinkClick>
              </a:rPr>
              <a:t>publishing.service</a:t>
            </a:r>
            <a:r>
              <a:rPr lang="en-GB" sz="800" dirty="0"/>
              <a:t>)</a:t>
            </a:r>
          </a:p>
          <a:p>
            <a:r>
              <a:rPr lang="en-GB" sz="800" dirty="0"/>
              <a:t>5</a:t>
            </a:r>
            <a:r>
              <a:rPr lang="en-GB" sz="700" dirty="0"/>
              <a:t>. </a:t>
            </a:r>
            <a:r>
              <a:rPr lang="en-GB" sz="800" dirty="0">
                <a:hlinkClick r:id="rId7"/>
              </a:rPr>
              <a:t>Stress and periodontal disease - </a:t>
            </a:r>
            <a:r>
              <a:rPr lang="en-GB" sz="800" dirty="0" err="1">
                <a:hlinkClick r:id="rId7"/>
              </a:rPr>
              <a:t>Reners</a:t>
            </a:r>
            <a:r>
              <a:rPr lang="en-GB" sz="800" dirty="0">
                <a:hlinkClick r:id="rId7"/>
              </a:rPr>
              <a:t> - 2007 - International Journal of Dental Hygiene - Wiley Online Library</a:t>
            </a:r>
            <a:endParaRPr lang="en-US" sz="700" dirty="0"/>
          </a:p>
        </p:txBody>
      </p:sp>
      <p:sp>
        <p:nvSpPr>
          <p:cNvPr id="4" name="Footer Placeholder 3">
            <a:extLst>
              <a:ext uri="{FF2B5EF4-FFF2-40B4-BE49-F238E27FC236}">
                <a16:creationId xmlns:a16="http://schemas.microsoft.com/office/drawing/2014/main" id="{E325F126-9802-D708-C21E-4FAEEBBDE72A}"/>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2148382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C0AA55E-A5A6-4924-BF01-4A315B07453B}"/>
              </a:ext>
            </a:extLst>
          </p:cNvPr>
          <p:cNvSpPr>
            <a:spLocks noGrp="1"/>
          </p:cNvSpPr>
          <p:nvPr>
            <p:ph type="title"/>
          </p:nvPr>
        </p:nvSpPr>
        <p:spPr/>
        <p:txBody>
          <a:bodyPr/>
          <a:lstStyle/>
          <a:p>
            <a:r>
              <a:rPr lang="en-US"/>
              <a:t>Socio-economic factors</a:t>
            </a:r>
          </a:p>
        </p:txBody>
      </p:sp>
      <p:sp>
        <p:nvSpPr>
          <p:cNvPr id="6" name="Slide Number Placeholder 5">
            <a:extLst>
              <a:ext uri="{FF2B5EF4-FFF2-40B4-BE49-F238E27FC236}">
                <a16:creationId xmlns:a16="http://schemas.microsoft.com/office/drawing/2014/main" id="{7145488D-3C1D-4586-A3F9-7D041DCE22E2}"/>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US" smtClean="0"/>
              <a:pPr/>
              <a:t>16</a:t>
            </a:fld>
            <a:endParaRPr lang="en-US"/>
          </a:p>
        </p:txBody>
      </p:sp>
      <p:sp>
        <p:nvSpPr>
          <p:cNvPr id="9" name="TextBox 8">
            <a:extLst>
              <a:ext uri="{FF2B5EF4-FFF2-40B4-BE49-F238E27FC236}">
                <a16:creationId xmlns:a16="http://schemas.microsoft.com/office/drawing/2014/main" id="{B3837403-8059-4702-902B-3FB015CDB3BB}"/>
              </a:ext>
            </a:extLst>
          </p:cNvPr>
          <p:cNvSpPr txBox="1"/>
          <p:nvPr/>
        </p:nvSpPr>
        <p:spPr>
          <a:xfrm>
            <a:off x="-47273" y="1072800"/>
            <a:ext cx="11905673" cy="4832092"/>
          </a:xfrm>
          <a:prstGeom prst="rect">
            <a:avLst/>
          </a:prstGeom>
          <a:noFill/>
        </p:spPr>
        <p:txBody>
          <a:bodyPr wrap="square">
            <a:spAutoFit/>
          </a:bodyPr>
          <a:lstStyle/>
          <a:p>
            <a:pPr lvl="1">
              <a:buFont typeface="Arial" panose="020B0604020202020204" pitchFamily="34" charset="0"/>
              <a:buNone/>
            </a:pPr>
            <a:r>
              <a:rPr lang="en-GB" sz="1400" b="1" dirty="0"/>
              <a:t>Employment</a:t>
            </a:r>
          </a:p>
          <a:p>
            <a:pPr marL="628650" lvl="1" indent="-171450" rtl="0">
              <a:buFont typeface="Arial" panose="020B0604020202020204" pitchFamily="34" charset="0"/>
              <a:buChar char="•"/>
            </a:pPr>
            <a:r>
              <a:rPr lang="en-GB" sz="1400" dirty="0"/>
              <a:t>Evidence suggests that </a:t>
            </a:r>
            <a:r>
              <a:rPr lang="en-GB" sz="1400" i="0" dirty="0">
                <a:effectLst/>
              </a:rPr>
              <a:t>people</a:t>
            </a:r>
            <a:r>
              <a:rPr lang="en-GB" sz="1400" b="0" i="0" dirty="0">
                <a:effectLst/>
              </a:rPr>
              <a:t> from manual social class backgrounds may only see dentists if they have symptoms while</a:t>
            </a:r>
            <a:r>
              <a:rPr lang="en-GB" sz="1400" b="0" i="0" dirty="0">
                <a:effectLst/>
                <a:latin typeface="Arial" panose="020B0604020202020204"/>
              </a:rPr>
              <a:t> </a:t>
            </a:r>
            <a:r>
              <a:rPr lang="en-GB" sz="1400" b="0" i="0" dirty="0">
                <a:effectLst/>
              </a:rPr>
              <a:t>children from managerial and professional class families, are more likely to attend routine appointments </a:t>
            </a:r>
            <a:r>
              <a:rPr lang="en-GB" sz="1400" b="0" i="0" baseline="30000" dirty="0">
                <a:effectLst/>
              </a:rPr>
              <a:t>[1]</a:t>
            </a:r>
            <a:r>
              <a:rPr lang="en-GB" sz="1400" b="0" i="0" dirty="0">
                <a:effectLst/>
              </a:rPr>
              <a:t>.</a:t>
            </a:r>
          </a:p>
          <a:p>
            <a:pPr lvl="1" rtl="0">
              <a:buFont typeface="Arial" panose="020B0604020202020204" pitchFamily="34" charset="0"/>
              <a:buNone/>
            </a:pPr>
            <a:endParaRPr lang="en-GB" sz="1400" dirty="0"/>
          </a:p>
          <a:p>
            <a:pPr lvl="1">
              <a:buFont typeface="Arial" panose="020B0604020202020204" pitchFamily="34" charset="0"/>
              <a:buNone/>
            </a:pPr>
            <a:r>
              <a:rPr lang="en-GB" sz="1400" b="1" dirty="0"/>
              <a:t>Income</a:t>
            </a:r>
          </a:p>
          <a:p>
            <a:pPr marL="628650" lvl="1" indent="-171450">
              <a:buFont typeface="Arial" panose="020B0604020202020204" pitchFamily="34" charset="0"/>
              <a:buChar char="•"/>
            </a:pPr>
            <a:r>
              <a:rPr lang="en-GB" sz="1400" dirty="0">
                <a:ea typeface="Arial"/>
                <a:cs typeface="Arial"/>
              </a:rPr>
              <a:t>Individuals living in deprived communities are more likely to have worse oral health compared with those living in areas of lower relative deprivation </a:t>
            </a:r>
            <a:r>
              <a:rPr lang="en-GB" sz="1400" baseline="30000" dirty="0">
                <a:ea typeface="Arial"/>
                <a:cs typeface="Arial"/>
              </a:rPr>
              <a:t>[2]</a:t>
            </a:r>
            <a:r>
              <a:rPr lang="en-GB" sz="1400" dirty="0">
                <a:ea typeface="Arial"/>
                <a:cs typeface="Arial"/>
              </a:rPr>
              <a:t>. ​</a:t>
            </a:r>
          </a:p>
          <a:p>
            <a:pPr marL="633413" lvl="1" indent="-182563">
              <a:buFont typeface="Arial" panose="020B0604020202020204" pitchFamily="34" charset="0"/>
              <a:buChar char="•"/>
            </a:pPr>
            <a:r>
              <a:rPr lang="en-GB" sz="1400" dirty="0">
                <a:ea typeface="Arial"/>
                <a:cs typeface="Arial"/>
              </a:rPr>
              <a:t>The prevalence for tooth decay, tooth loss, oral cancer and gum disease is higher in deprived areas </a:t>
            </a:r>
            <a:r>
              <a:rPr lang="en-GB" sz="1400" baseline="30000" dirty="0">
                <a:ea typeface="Arial"/>
                <a:cs typeface="Arial"/>
              </a:rPr>
              <a:t>[2]</a:t>
            </a:r>
            <a:r>
              <a:rPr lang="en-GB" sz="1400" dirty="0">
                <a:ea typeface="Arial"/>
                <a:cs typeface="Arial"/>
              </a:rPr>
              <a:t>. </a:t>
            </a:r>
          </a:p>
          <a:p>
            <a:pPr marL="633413" lvl="1" indent="-182563">
              <a:buFont typeface="Arial" panose="020B0604020202020204" pitchFamily="34" charset="0"/>
              <a:buChar char="•"/>
            </a:pPr>
            <a:r>
              <a:rPr lang="en-GB" sz="1400" dirty="0">
                <a:ea typeface="Arial"/>
                <a:cs typeface="Arial"/>
              </a:rPr>
              <a:t>​</a:t>
            </a:r>
            <a:r>
              <a:rPr lang="en-GB" sz="1400" dirty="0">
                <a:ea typeface="+mn-lt"/>
                <a:cs typeface="+mn-lt"/>
              </a:rPr>
              <a:t>Admission rates for tooth extractions are </a:t>
            </a:r>
            <a:r>
              <a:rPr lang="en-GB" sz="1400" b="1" dirty="0">
                <a:ea typeface="+mn-lt"/>
                <a:cs typeface="+mn-lt"/>
              </a:rPr>
              <a:t>4 times </a:t>
            </a:r>
            <a:r>
              <a:rPr lang="en-GB" sz="1400" dirty="0">
                <a:ea typeface="+mn-lt"/>
                <a:cs typeface="+mn-lt"/>
              </a:rPr>
              <a:t>higher for those from the most deprived communities </a:t>
            </a:r>
            <a:r>
              <a:rPr lang="en-GB" sz="1400" baseline="30000" dirty="0">
                <a:ea typeface="+mn-lt"/>
                <a:cs typeface="+mn-lt"/>
              </a:rPr>
              <a:t>[3]</a:t>
            </a:r>
            <a:r>
              <a:rPr lang="en-GB" sz="1400" dirty="0">
                <a:ea typeface="+mn-lt"/>
                <a:cs typeface="+mn-lt"/>
              </a:rPr>
              <a:t>.</a:t>
            </a:r>
          </a:p>
          <a:p>
            <a:pPr lvl="2"/>
            <a:endParaRPr lang="en-GB" sz="1400" dirty="0">
              <a:ea typeface="Arial"/>
              <a:cs typeface="Arial"/>
            </a:endParaRPr>
          </a:p>
          <a:p>
            <a:pPr lvl="1" rtl="0">
              <a:buFontTx/>
              <a:buNone/>
            </a:pPr>
            <a:r>
              <a:rPr lang="en-GB" sz="1400" b="1" dirty="0"/>
              <a:t>Religion/Ethnicity</a:t>
            </a:r>
            <a:r>
              <a:rPr lang="en-GB" sz="1400" b="1" dirty="0">
                <a:latin typeface="Arial" panose="020B0604020202020204"/>
              </a:rPr>
              <a:t> </a:t>
            </a:r>
            <a:endParaRPr lang="en-GB" sz="1400" dirty="0">
              <a:ea typeface="+mn-lt"/>
              <a:cs typeface="+mn-lt"/>
            </a:endParaRPr>
          </a:p>
          <a:p>
            <a:pPr marL="628650" lvl="1" indent="-171450">
              <a:buFont typeface="Arial" panose="020B0604020202020204" pitchFamily="34" charset="0"/>
              <a:buChar char="•"/>
            </a:pPr>
            <a:r>
              <a:rPr lang="en-GB" sz="1400" b="0" i="0" dirty="0">
                <a:effectLst/>
              </a:rPr>
              <a:t>Higher levels of dental caries have been reported in the primary teeth of children of Pakistani or Bangladeshi origin </a:t>
            </a:r>
            <a:r>
              <a:rPr lang="en-GB" sz="1400" b="0" i="0" baseline="30000" dirty="0">
                <a:effectLst/>
              </a:rPr>
              <a:t>[4]</a:t>
            </a:r>
            <a:r>
              <a:rPr lang="en-GB" sz="1400" b="0" i="0" dirty="0">
                <a:effectLst/>
              </a:rPr>
              <a:t>.</a:t>
            </a:r>
            <a:endParaRPr lang="en-GB" sz="1400" b="1" dirty="0"/>
          </a:p>
          <a:p>
            <a:pPr marL="628650" lvl="1" indent="-171450" rtl="0">
              <a:buFont typeface="Arial" panose="020B0604020202020204" pitchFamily="34" charset="0"/>
              <a:buChar char="•"/>
            </a:pPr>
            <a:r>
              <a:rPr lang="en-GB" sz="1400" b="0" i="0" dirty="0">
                <a:effectLst/>
              </a:rPr>
              <a:t>A number of studies have reported higher incidence and prevalence of specific oral cancers among ethnic minorities</a:t>
            </a:r>
            <a:r>
              <a:rPr lang="en-GB" sz="1400" b="0" i="0" dirty="0">
                <a:effectLst/>
                <a:latin typeface="Arial" panose="020B0604020202020204"/>
              </a:rPr>
              <a:t> </a:t>
            </a:r>
            <a:r>
              <a:rPr lang="en-GB" sz="1400" b="0" i="0" dirty="0">
                <a:effectLst/>
              </a:rPr>
              <a:t>than the rest of the population </a:t>
            </a:r>
            <a:r>
              <a:rPr lang="en-GB" sz="1400" baseline="30000" dirty="0"/>
              <a:t>[4]</a:t>
            </a:r>
            <a:r>
              <a:rPr lang="en-GB" sz="1400" dirty="0"/>
              <a:t>.</a:t>
            </a:r>
            <a:endParaRPr lang="en-GB" sz="1400" b="0" i="0" dirty="0">
              <a:effectLst/>
            </a:endParaRPr>
          </a:p>
          <a:p>
            <a:pPr lvl="1" rtl="0"/>
            <a:endParaRPr lang="en-GB" sz="1400" b="0" i="0" dirty="0">
              <a:effectLst/>
            </a:endParaRPr>
          </a:p>
          <a:p>
            <a:pPr lvl="1" rtl="0">
              <a:buFontTx/>
              <a:buNone/>
            </a:pPr>
            <a:r>
              <a:rPr lang="en-GB" sz="1400" b="1" dirty="0"/>
              <a:t>Vulnerable Groups</a:t>
            </a:r>
            <a:r>
              <a:rPr lang="en-GB" sz="1400" b="1" dirty="0">
                <a:latin typeface="Arial" panose="020B0604020202020204"/>
              </a:rPr>
              <a:t> </a:t>
            </a:r>
            <a:endParaRPr lang="en-GB" sz="1400" b="1" dirty="0"/>
          </a:p>
          <a:p>
            <a:pPr marL="628650" lvl="1" indent="-171450">
              <a:buFont typeface="Arial" panose="020B0604020202020204" pitchFamily="34" charset="0"/>
              <a:buChar char="•"/>
            </a:pPr>
            <a:r>
              <a:rPr lang="en-GB" sz="1400" dirty="0"/>
              <a:t>Prisoners have been reported to have higher prevalence of tooth decay and nearly 5 times the prevalence of oral sepsis, compared to the general population </a:t>
            </a:r>
            <a:r>
              <a:rPr lang="en-GB" sz="1400" baseline="30000" dirty="0"/>
              <a:t>[5]</a:t>
            </a:r>
            <a:r>
              <a:rPr lang="en-GB" sz="1400" dirty="0"/>
              <a:t>.</a:t>
            </a:r>
          </a:p>
          <a:p>
            <a:pPr marL="628650" lvl="1" indent="-171450">
              <a:buFont typeface="Arial" panose="020B0604020202020204" pitchFamily="34" charset="0"/>
              <a:buChar char="•"/>
            </a:pPr>
            <a:r>
              <a:rPr lang="en-GB" sz="1400" dirty="0"/>
              <a:t>Asylum seekers and refugees are at increased risk of poor oral health outcomes due to exposure to factors such as economic deprivation and social exclusion which are linked to oral health inequalities </a:t>
            </a:r>
            <a:r>
              <a:rPr lang="en-GB" sz="1400" baseline="30000" dirty="0"/>
              <a:t>[5]</a:t>
            </a:r>
            <a:r>
              <a:rPr lang="en-GB" sz="1400" dirty="0"/>
              <a:t>.</a:t>
            </a:r>
          </a:p>
          <a:p>
            <a:pPr marL="628650" lvl="1" indent="-171450" rtl="0">
              <a:buFont typeface="Arial" panose="020B0604020202020204" pitchFamily="34" charset="0"/>
              <a:buChar char="•"/>
            </a:pPr>
            <a:r>
              <a:rPr lang="en-GB" sz="1400" dirty="0"/>
              <a:t>People with intellectual disabilities </a:t>
            </a:r>
            <a:r>
              <a:rPr lang="en-GB" sz="1400" b="0" dirty="0"/>
              <a:t>have higher levels of unmet oral health needs and higher levels of untreated decay and gum disease than the general population </a:t>
            </a:r>
            <a:r>
              <a:rPr lang="en-GB" sz="1400" baseline="30000" dirty="0"/>
              <a:t>[6</a:t>
            </a:r>
            <a:r>
              <a:rPr lang="en-GB" sz="1400" b="0" baseline="30000" dirty="0"/>
              <a:t>]</a:t>
            </a:r>
            <a:r>
              <a:rPr lang="en-GB" sz="1400" b="0" dirty="0"/>
              <a:t>.</a:t>
            </a:r>
          </a:p>
        </p:txBody>
      </p:sp>
      <p:sp>
        <p:nvSpPr>
          <p:cNvPr id="54" name="Title 7">
            <a:extLst>
              <a:ext uri="{FF2B5EF4-FFF2-40B4-BE49-F238E27FC236}">
                <a16:creationId xmlns:a16="http://schemas.microsoft.com/office/drawing/2014/main" id="{F61E9424-AF31-DB3D-81B6-AC1298B1DA1B}"/>
              </a:ext>
            </a:extLst>
          </p:cNvPr>
          <p:cNvSpPr txBox="1">
            <a:spLocks/>
          </p:cNvSpPr>
          <p:nvPr/>
        </p:nvSpPr>
        <p:spPr>
          <a:xfrm>
            <a:off x="5052291" y="5537200"/>
            <a:ext cx="6668654" cy="1320800"/>
          </a:xfrm>
          <a:prstGeom prst="rect">
            <a:avLst/>
          </a:prstGeom>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rgbClr val="000000"/>
                </a:solidFill>
                <a:ea typeface="+mn-lt"/>
                <a:cs typeface="+mn-lt"/>
              </a:rPr>
              <a:t>1</a:t>
            </a:r>
            <a:r>
              <a:rPr lang="en-GB" sz="800" i="0">
                <a:solidFill>
                  <a:srgbClr val="000000"/>
                </a:solidFill>
                <a:effectLst/>
                <a:ea typeface="+mn-lt"/>
                <a:cs typeface="+mn-lt"/>
              </a:rPr>
              <a:t>. </a:t>
            </a:r>
            <a:r>
              <a:rPr lang="en-GB" sz="800" i="0">
                <a:effectLst/>
              </a:rPr>
              <a:t>Oral health inequalities remain a major public health concern in the UK (</a:t>
            </a:r>
            <a:r>
              <a:rPr lang="en-GB" sz="800" i="0">
                <a:effectLst/>
                <a:hlinkClick r:id="rId3">
                  <a:extLst>
                    <a:ext uri="{A12FA001-AC4F-418D-AE19-62706E023703}">
                      <ahyp:hlinkClr xmlns:ahyp="http://schemas.microsoft.com/office/drawing/2018/hyperlinkcolor" val="tx"/>
                    </a:ext>
                  </a:extLst>
                </a:hlinkClick>
              </a:rPr>
              <a:t>UCL News</a:t>
            </a:r>
            <a:r>
              <a:rPr lang="en-GB" sz="800" i="0">
                <a:effectLst/>
              </a:rPr>
              <a:t>)</a:t>
            </a:r>
          </a:p>
          <a:p>
            <a:r>
              <a:rPr lang="en-GB" sz="800"/>
              <a:t>2. </a:t>
            </a:r>
            <a:r>
              <a:rPr lang="en-GB" sz="800">
                <a:hlinkClick r:id="rId4">
                  <a:extLst>
                    <a:ext uri="{A12FA001-AC4F-418D-AE19-62706E023703}">
                      <ahyp:hlinkClr xmlns:ahyp="http://schemas.microsoft.com/office/drawing/2018/hyperlinkcolor" val="tx"/>
                    </a:ext>
                  </a:extLst>
                </a:hlinkClick>
              </a:rPr>
              <a:t>Health Matters: Child dental health - UK Health Security Agency (blog.gov.uk)</a:t>
            </a:r>
            <a:r>
              <a:rPr lang="en-GB" sz="800"/>
              <a:t>, </a:t>
            </a:r>
          </a:p>
          <a:p>
            <a:r>
              <a:rPr lang="en-GB" sz="800"/>
              <a:t>3. </a:t>
            </a:r>
            <a:r>
              <a:rPr lang="en-GB" sz="800">
                <a:hlinkClick r:id="rId5">
                  <a:extLst>
                    <a:ext uri="{A12FA001-AC4F-418D-AE19-62706E023703}">
                      <ahyp:hlinkClr xmlns:ahyp="http://schemas.microsoft.com/office/drawing/2018/hyperlinkcolor" val="tx"/>
                    </a:ext>
                  </a:extLst>
                </a:hlinkClick>
              </a:rPr>
              <a:t>Hospital_teeth_extractions__0-19Y_2016_to_2020.xlsx (live.com)</a:t>
            </a:r>
            <a:r>
              <a:rPr lang="en-GB" sz="800"/>
              <a:t>),  </a:t>
            </a:r>
          </a:p>
          <a:p>
            <a:r>
              <a:rPr lang="en-GB" sz="800"/>
              <a:t>4. Marsham, Z., </a:t>
            </a:r>
            <a:r>
              <a:rPr lang="en-GB" sz="800" err="1"/>
              <a:t>Nower</a:t>
            </a:r>
            <a:r>
              <a:rPr lang="en-GB" sz="800"/>
              <a:t>, K., &amp;Wright, D (2013) Oral health and access to dental services for people from black and ethnic minority groups </a:t>
            </a:r>
            <a:r>
              <a:rPr lang="en-GB" sz="800">
                <a:hlinkClick r:id="rId6">
                  <a:extLst>
                    <a:ext uri="{A12FA001-AC4F-418D-AE19-62706E023703}">
                      <ahyp:hlinkClr xmlns:ahyp="http://schemas.microsoft.com/office/drawing/2018/hyperlinkcolor" val="tx"/>
                    </a:ext>
                  </a:extLst>
                </a:hlinkClick>
              </a:rPr>
              <a:t>Layout 1 (raceequalityfoundation.org.uk)</a:t>
            </a:r>
            <a:endParaRPr lang="en-GB" sz="800"/>
          </a:p>
          <a:p>
            <a:r>
              <a:rPr lang="en-GB" sz="800"/>
              <a:t> 5. Public Health England (2021) </a:t>
            </a:r>
            <a:r>
              <a:rPr lang="en-GB" sz="800">
                <a:hlinkClick r:id="rId7">
                  <a:extLst>
                    <a:ext uri="{A12FA001-AC4F-418D-AE19-62706E023703}">
                      <ahyp:hlinkClr xmlns:ahyp="http://schemas.microsoft.com/office/drawing/2018/hyperlinkcolor" val="tx"/>
                    </a:ext>
                  </a:extLst>
                </a:hlinkClick>
              </a:rPr>
              <a:t>Inequalities in oral health in England (publishing.service.gov.uk)</a:t>
            </a:r>
            <a:endParaRPr lang="en-GB" sz="800"/>
          </a:p>
          <a:p>
            <a:r>
              <a:rPr lang="en-GB" sz="800"/>
              <a:t>6. Nathan J. Wilson, Zhen Lin, Amy Villarosa &amp; </a:t>
            </a:r>
            <a:r>
              <a:rPr lang="en-GB" sz="800" err="1"/>
              <a:t>Ajesh</a:t>
            </a:r>
            <a:r>
              <a:rPr lang="en-GB" sz="800"/>
              <a:t> George (2019) Oral health status and reported oral health problems in people with intellectual disability: A literature review, Journal of Intellectual &amp; Developmental Disability, 44:3, 292-304, DOI: 10.3109/13668250.2017.1409596</a:t>
            </a:r>
            <a:endParaRPr lang="en-US" sz="800"/>
          </a:p>
        </p:txBody>
      </p:sp>
      <p:sp>
        <p:nvSpPr>
          <p:cNvPr id="3" name="Footer Placeholder 3">
            <a:extLst>
              <a:ext uri="{FF2B5EF4-FFF2-40B4-BE49-F238E27FC236}">
                <a16:creationId xmlns:a16="http://schemas.microsoft.com/office/drawing/2014/main" id="{075FE9CA-E52F-42B0-BC7F-1BC1F466C70C}"/>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138606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0C53A-093B-441E-859E-ACA20003C640}"/>
              </a:ext>
            </a:extLst>
          </p:cNvPr>
          <p:cNvSpPr>
            <a:spLocks noGrp="1"/>
          </p:cNvSpPr>
          <p:nvPr>
            <p:ph type="title"/>
          </p:nvPr>
        </p:nvSpPr>
        <p:spPr/>
        <p:txBody>
          <a:bodyPr/>
          <a:lstStyle/>
          <a:p>
            <a:r>
              <a:rPr lang="en-US"/>
              <a:t>Built environment</a:t>
            </a:r>
            <a:endParaRPr lang="en-GB"/>
          </a:p>
        </p:txBody>
      </p:sp>
      <p:sp>
        <p:nvSpPr>
          <p:cNvPr id="3" name="Content Placeholder 2">
            <a:extLst>
              <a:ext uri="{FF2B5EF4-FFF2-40B4-BE49-F238E27FC236}">
                <a16:creationId xmlns:a16="http://schemas.microsoft.com/office/drawing/2014/main" id="{3B2B112E-6375-4505-9CF5-371A6C3076D0}"/>
              </a:ext>
            </a:extLst>
          </p:cNvPr>
          <p:cNvSpPr>
            <a:spLocks noGrp="1"/>
          </p:cNvSpPr>
          <p:nvPr>
            <p:ph idx="1"/>
          </p:nvPr>
        </p:nvSpPr>
        <p:spPr>
          <a:xfrm>
            <a:off x="306000" y="1256400"/>
            <a:ext cx="10629855" cy="4258575"/>
          </a:xfrm>
        </p:spPr>
        <p:txBody>
          <a:bodyPr>
            <a:normAutofit/>
          </a:bodyPr>
          <a:lstStyle/>
          <a:p>
            <a:pPr lvl="0" rtl="0">
              <a:buFont typeface="Arial" panose="020B0604020202020204" pitchFamily="34" charset="0"/>
              <a:buChar char="•"/>
            </a:pPr>
            <a:r>
              <a:rPr lang="en-GB" sz="1400" dirty="0"/>
              <a:t>Research on the built environment and it’s impact on oral health is scarce, however research on the built environment and obesity is emerging. Obesity and poor oral health outcomes are very closely related </a:t>
            </a:r>
            <a:r>
              <a:rPr lang="en-GB" sz="1400" baseline="30000" dirty="0"/>
              <a:t>[1]</a:t>
            </a:r>
            <a:r>
              <a:rPr lang="en-GB" sz="1400" dirty="0"/>
              <a:t>. </a:t>
            </a:r>
          </a:p>
          <a:p>
            <a:pPr lvl="0" rtl="0"/>
            <a:r>
              <a:rPr lang="en-GB" sz="1400" dirty="0"/>
              <a:t>Addressing risk factors for obesity from the built environment can potentially  address some risk factors for poor oral health outcomes that emerge from the built environment.</a:t>
            </a:r>
          </a:p>
          <a:p>
            <a:pPr lvl="0"/>
            <a:r>
              <a:rPr lang="en-GB" sz="1400" dirty="0"/>
              <a:t>Data from a cohort of 6000 adults in Cambridgeshire showed that individuals with greatest exposure to takeaway outlets consumed around a third more unhealthy takeaway food per day if they were the poorest educated (47g per day) than if they were highest educated (36g per day). The least educated also had the greatest risk of obesity where the exposure to takeaway outlets was highest </a:t>
            </a:r>
            <a:r>
              <a:rPr lang="en-GB" sz="1400" baseline="30000" dirty="0"/>
              <a:t>[2]</a:t>
            </a:r>
            <a:r>
              <a:rPr lang="en-GB" sz="1400" dirty="0"/>
              <a:t>.</a:t>
            </a:r>
          </a:p>
          <a:p>
            <a:pPr lvl="0" rtl="0"/>
            <a:r>
              <a:rPr lang="en-GB" sz="1400" i="0" dirty="0">
                <a:effectLst/>
              </a:rPr>
              <a:t>It is possible that policy initiatives to tackle obesity by addressing the built environment will also affect oral health </a:t>
            </a:r>
            <a:r>
              <a:rPr lang="en-GB" sz="1400" dirty="0"/>
              <a:t>inequalitie</a:t>
            </a:r>
            <a:r>
              <a:rPr lang="en-GB" sz="1400" i="0" dirty="0">
                <a:effectLst/>
              </a:rPr>
              <a:t>s. </a:t>
            </a:r>
            <a:endParaRPr lang="en-GB" sz="1400" dirty="0"/>
          </a:p>
          <a:p>
            <a:pPr lvl="0" rtl="0"/>
            <a:r>
              <a:rPr lang="en-GB" sz="1400" dirty="0"/>
              <a:t>The built environment has an impact on levels of physical activity which in turn has an impact on mental wellbeing. Stress increases the risk of developing oral health diseases. </a:t>
            </a:r>
          </a:p>
          <a:p>
            <a:endParaRPr lang="en-GB" dirty="0"/>
          </a:p>
        </p:txBody>
      </p:sp>
      <p:sp>
        <p:nvSpPr>
          <p:cNvPr id="5" name="Slide Number Placeholder 4">
            <a:extLst>
              <a:ext uri="{FF2B5EF4-FFF2-40B4-BE49-F238E27FC236}">
                <a16:creationId xmlns:a16="http://schemas.microsoft.com/office/drawing/2014/main" id="{7288E8A5-EA3F-4797-B4E3-AA2150A55C1C}"/>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17</a:t>
            </a:fld>
            <a:endParaRPr lang="en-GB"/>
          </a:p>
        </p:txBody>
      </p:sp>
      <p:sp>
        <p:nvSpPr>
          <p:cNvPr id="7" name="TextBox 6">
            <a:extLst>
              <a:ext uri="{FF2B5EF4-FFF2-40B4-BE49-F238E27FC236}">
                <a16:creationId xmlns:a16="http://schemas.microsoft.com/office/drawing/2014/main" id="{0B42F34E-E971-456A-8B34-9A28EFE8DAA6}"/>
              </a:ext>
            </a:extLst>
          </p:cNvPr>
          <p:cNvSpPr txBox="1"/>
          <p:nvPr/>
        </p:nvSpPr>
        <p:spPr>
          <a:xfrm>
            <a:off x="232996" y="6047837"/>
            <a:ext cx="11363325" cy="461665"/>
          </a:xfrm>
          <a:prstGeom prst="rect">
            <a:avLst/>
          </a:prstGeom>
          <a:noFill/>
        </p:spPr>
        <p:txBody>
          <a:bodyPr wrap="square">
            <a:spAutoFit/>
          </a:bodyPr>
          <a:lstStyle/>
          <a:p>
            <a:r>
              <a:rPr lang="en-GB" sz="800">
                <a:solidFill>
                  <a:schemeClr val="tx1"/>
                </a:solidFill>
                <a:latin typeface="+mn-lt"/>
              </a:rPr>
              <a:t>1. England (2015) The relationship between dental caries and obesity in children: an evidence summary </a:t>
            </a:r>
            <a:r>
              <a:rPr lang="en-GB" sz="800">
                <a:solidFill>
                  <a:schemeClr val="tx1"/>
                </a:solidFill>
                <a:latin typeface="+mn-lt"/>
                <a:hlinkClick r:id="rId2">
                  <a:extLst>
                    <a:ext uri="{A12FA001-AC4F-418D-AE19-62706E023703}">
                      <ahyp:hlinkClr xmlns:ahyp="http://schemas.microsoft.com/office/drawing/2018/hyperlinkcolor" val="tx"/>
                    </a:ext>
                  </a:extLst>
                </a:hlinkClick>
              </a:rPr>
              <a:t>Caries_obesity_Evidence_SummaryOCT2015FINAL.pdf (</a:t>
            </a:r>
            <a:r>
              <a:rPr lang="en-GB" sz="800" err="1">
                <a:solidFill>
                  <a:schemeClr val="tx1"/>
                </a:solidFill>
                <a:latin typeface="+mn-lt"/>
                <a:hlinkClick r:id="rId2">
                  <a:extLst>
                    <a:ext uri="{A12FA001-AC4F-418D-AE19-62706E023703}">
                      <ahyp:hlinkClr xmlns:ahyp="http://schemas.microsoft.com/office/drawing/2018/hyperlinkcolor" val="tx"/>
                    </a:ext>
                  </a:extLst>
                </a:hlinkClick>
              </a:rPr>
              <a:t>publishing.service</a:t>
            </a:r>
            <a:endParaRPr lang="en-GB" sz="800">
              <a:solidFill>
                <a:schemeClr val="tx1"/>
              </a:solidFill>
              <a:latin typeface="+mn-lt"/>
            </a:endParaRPr>
          </a:p>
          <a:p>
            <a:r>
              <a:rPr lang="en-GB" sz="800" b="0">
                <a:solidFill>
                  <a:schemeClr val="tx1"/>
                </a:solidFill>
                <a:latin typeface="+mn-lt"/>
              </a:rPr>
              <a:t>2. </a:t>
            </a:r>
            <a:r>
              <a:rPr lang="en-GB" sz="800" b="0" i="0" err="1">
                <a:solidFill>
                  <a:schemeClr val="tx1"/>
                </a:solidFill>
                <a:effectLst/>
                <a:latin typeface="+mn-lt"/>
              </a:rPr>
              <a:t>Burgoine</a:t>
            </a:r>
            <a:r>
              <a:rPr lang="en-GB" sz="800" b="0" i="0">
                <a:solidFill>
                  <a:schemeClr val="tx1"/>
                </a:solidFill>
                <a:effectLst/>
                <a:latin typeface="+mn-lt"/>
              </a:rPr>
              <a:t>, T., </a:t>
            </a:r>
            <a:r>
              <a:rPr lang="en-GB" sz="800" b="0" i="0" err="1">
                <a:solidFill>
                  <a:schemeClr val="tx1"/>
                </a:solidFill>
                <a:effectLst/>
                <a:latin typeface="+mn-lt"/>
              </a:rPr>
              <a:t>Forouhi</a:t>
            </a:r>
            <a:r>
              <a:rPr lang="en-GB" sz="800" b="0" i="0">
                <a:solidFill>
                  <a:schemeClr val="tx1"/>
                </a:solidFill>
                <a:effectLst/>
                <a:latin typeface="+mn-lt"/>
              </a:rPr>
              <a:t>, N. G., Griffin, S. J., Brage, S., Wareham, N. J., &amp; </a:t>
            </a:r>
            <a:r>
              <a:rPr lang="en-GB" sz="800" b="0" i="0" err="1">
                <a:solidFill>
                  <a:schemeClr val="tx1"/>
                </a:solidFill>
                <a:effectLst/>
                <a:latin typeface="+mn-lt"/>
              </a:rPr>
              <a:t>Monsivais</a:t>
            </a:r>
            <a:r>
              <a:rPr lang="en-GB" sz="800" b="0" i="0">
                <a:solidFill>
                  <a:schemeClr val="tx1"/>
                </a:solidFill>
                <a:effectLst/>
                <a:latin typeface="+mn-lt"/>
              </a:rPr>
              <a:t>, P. (2016). Does </a:t>
            </a:r>
            <a:r>
              <a:rPr lang="en-GB" sz="800" b="0" i="0" err="1">
                <a:solidFill>
                  <a:schemeClr val="tx1"/>
                </a:solidFill>
                <a:effectLst/>
                <a:latin typeface="+mn-lt"/>
              </a:rPr>
              <a:t>neighborhood</a:t>
            </a:r>
            <a:r>
              <a:rPr lang="en-GB" sz="800" b="0" i="0">
                <a:solidFill>
                  <a:schemeClr val="tx1"/>
                </a:solidFill>
                <a:effectLst/>
                <a:latin typeface="+mn-lt"/>
              </a:rPr>
              <a:t> fast-food outlet exposure amplify inequalities in diet and obesity? A cross-sectional study.. </a:t>
            </a:r>
            <a:r>
              <a:rPr lang="en-GB" sz="800" b="0" i="1">
                <a:solidFill>
                  <a:schemeClr val="tx1"/>
                </a:solidFill>
                <a:effectLst/>
                <a:latin typeface="+mn-lt"/>
              </a:rPr>
              <a:t>Am J Clin </a:t>
            </a:r>
            <a:r>
              <a:rPr lang="en-GB" sz="800" b="0" i="1" err="1">
                <a:solidFill>
                  <a:schemeClr val="tx1"/>
                </a:solidFill>
                <a:effectLst/>
                <a:latin typeface="+mn-lt"/>
              </a:rPr>
              <a:t>Nutr</a:t>
            </a:r>
            <a:r>
              <a:rPr lang="en-GB" sz="800" b="0" i="1">
                <a:solidFill>
                  <a:schemeClr val="tx1"/>
                </a:solidFill>
                <a:effectLst/>
                <a:latin typeface="+mn-lt"/>
              </a:rPr>
              <a:t>, 103 </a:t>
            </a:r>
            <a:r>
              <a:rPr lang="en-GB" sz="800" b="0" i="0">
                <a:solidFill>
                  <a:schemeClr val="tx1"/>
                </a:solidFill>
                <a:effectLst/>
                <a:latin typeface="+mn-lt"/>
              </a:rPr>
              <a:t>1540-1547. https://doi.org/10.3945/ajcn.115.128132</a:t>
            </a:r>
          </a:p>
        </p:txBody>
      </p:sp>
      <p:sp>
        <p:nvSpPr>
          <p:cNvPr id="6" name="Footer Placeholder 3">
            <a:extLst>
              <a:ext uri="{FF2B5EF4-FFF2-40B4-BE49-F238E27FC236}">
                <a16:creationId xmlns:a16="http://schemas.microsoft.com/office/drawing/2014/main" id="{8C833655-8631-D9A3-FD55-614EE368273A}"/>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3282808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F9D4-B2E5-435D-BFE8-FFDA710AE006}"/>
              </a:ext>
            </a:extLst>
          </p:cNvPr>
          <p:cNvSpPr>
            <a:spLocks noGrp="1"/>
          </p:cNvSpPr>
          <p:nvPr>
            <p:ph type="title"/>
          </p:nvPr>
        </p:nvSpPr>
        <p:spPr/>
        <p:txBody>
          <a:bodyPr/>
          <a:lstStyle/>
          <a:p>
            <a:r>
              <a:rPr lang="en-US"/>
              <a:t>Clinical care</a:t>
            </a:r>
            <a:endParaRPr lang="en-GB"/>
          </a:p>
        </p:txBody>
      </p:sp>
      <p:sp>
        <p:nvSpPr>
          <p:cNvPr id="3" name="Content Placeholder 2">
            <a:extLst>
              <a:ext uri="{FF2B5EF4-FFF2-40B4-BE49-F238E27FC236}">
                <a16:creationId xmlns:a16="http://schemas.microsoft.com/office/drawing/2014/main" id="{CD847105-80CD-420B-BD23-47B178BC92AC}"/>
              </a:ext>
            </a:extLst>
          </p:cNvPr>
          <p:cNvSpPr>
            <a:spLocks noGrp="1"/>
          </p:cNvSpPr>
          <p:nvPr>
            <p:ph idx="1"/>
          </p:nvPr>
        </p:nvSpPr>
        <p:spPr>
          <a:xfrm>
            <a:off x="306000" y="1256400"/>
            <a:ext cx="11552400" cy="4391925"/>
          </a:xfrm>
        </p:spPr>
        <p:txBody>
          <a:bodyPr>
            <a:normAutofit/>
          </a:bodyPr>
          <a:lstStyle/>
          <a:p>
            <a:pPr lvl="0" algn="just">
              <a:buNone/>
            </a:pPr>
            <a:r>
              <a:rPr lang="en-GB" sz="1500" b="1" dirty="0"/>
              <a:t>Access to care</a:t>
            </a:r>
            <a:endParaRPr lang="en-GB" sz="1500" dirty="0"/>
          </a:p>
          <a:p>
            <a:pPr lvl="0" algn="just"/>
            <a:r>
              <a:rPr lang="en-GB" sz="1500" dirty="0">
                <a:cs typeface="Aharoni"/>
              </a:rPr>
              <a:t>Access to primary oral health care allows for early detection and management of oral diseases and can mitigate their negative impacts </a:t>
            </a:r>
            <a:r>
              <a:rPr lang="en-GB" sz="1500" baseline="30000" dirty="0">
                <a:cs typeface="Aharoni"/>
              </a:rPr>
              <a:t>[1]</a:t>
            </a:r>
            <a:r>
              <a:rPr lang="en-GB" sz="1500" dirty="0">
                <a:cs typeface="Aharoni"/>
              </a:rPr>
              <a:t>.</a:t>
            </a:r>
          </a:p>
          <a:p>
            <a:pPr lvl="0" algn="just" rtl="0"/>
            <a:r>
              <a:rPr lang="en-GB" sz="1500" dirty="0">
                <a:cs typeface="Aharoni"/>
              </a:rPr>
              <a:t>Access to oral health services is affected by many things including affordability; availability or acceptability. </a:t>
            </a:r>
          </a:p>
          <a:p>
            <a:pPr lvl="0" algn="just"/>
            <a:r>
              <a:rPr lang="en-GB" sz="1500" dirty="0">
                <a:cs typeface="Aharoni"/>
              </a:rPr>
              <a:t>In 2019, people from Black, Asian and minority ethnic groups were less likely than White people to report that they had been successful in getting an NHS dental appointment in the last 2 years </a:t>
            </a:r>
            <a:r>
              <a:rPr lang="en-GB" sz="1500" baseline="30000" dirty="0">
                <a:cs typeface="Aharoni"/>
              </a:rPr>
              <a:t>[2]</a:t>
            </a:r>
            <a:r>
              <a:rPr lang="en-GB" sz="1500" dirty="0">
                <a:cs typeface="Aharoni"/>
              </a:rPr>
              <a:t>.</a:t>
            </a:r>
            <a:endParaRPr lang="en-GB" sz="1500" b="1" dirty="0"/>
          </a:p>
          <a:p>
            <a:pPr lvl="0" algn="just">
              <a:buFontTx/>
              <a:buNone/>
            </a:pPr>
            <a:r>
              <a:rPr lang="en-GB" sz="1500" b="1" dirty="0"/>
              <a:t>Number of dentists</a:t>
            </a:r>
          </a:p>
          <a:p>
            <a:pPr lvl="0" algn="just" rtl="0"/>
            <a:r>
              <a:rPr lang="en-GB" sz="1500" dirty="0"/>
              <a:t>Spatially unequal distribution of dentists or dental care professionals may lead to a reduction in the access to, and quality of health services resulting in oral health inequalities </a:t>
            </a:r>
            <a:r>
              <a:rPr lang="en-GB" sz="1500" baseline="30000" dirty="0"/>
              <a:t>[2]</a:t>
            </a:r>
            <a:r>
              <a:rPr lang="en-GB" sz="1500" dirty="0"/>
              <a:t>. </a:t>
            </a:r>
            <a:endParaRPr lang="en-GB" sz="1500" b="1" dirty="0"/>
          </a:p>
          <a:p>
            <a:endParaRPr lang="en-GB" dirty="0"/>
          </a:p>
        </p:txBody>
      </p:sp>
      <p:sp>
        <p:nvSpPr>
          <p:cNvPr id="5" name="Slide Number Placeholder 4">
            <a:extLst>
              <a:ext uri="{FF2B5EF4-FFF2-40B4-BE49-F238E27FC236}">
                <a16:creationId xmlns:a16="http://schemas.microsoft.com/office/drawing/2014/main" id="{683305CF-6C3A-4BFE-96AE-51F94EDC4D7D}"/>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18</a:t>
            </a:fld>
            <a:endParaRPr lang="en-GB"/>
          </a:p>
        </p:txBody>
      </p:sp>
      <p:sp>
        <p:nvSpPr>
          <p:cNvPr id="7" name="TextBox 6">
            <a:extLst>
              <a:ext uri="{FF2B5EF4-FFF2-40B4-BE49-F238E27FC236}">
                <a16:creationId xmlns:a16="http://schemas.microsoft.com/office/drawing/2014/main" id="{9FB86BB9-D8D2-46E1-B5A1-A2456FD558B7}"/>
              </a:ext>
            </a:extLst>
          </p:cNvPr>
          <p:cNvSpPr txBox="1"/>
          <p:nvPr/>
        </p:nvSpPr>
        <p:spPr>
          <a:xfrm>
            <a:off x="306000" y="6144335"/>
            <a:ext cx="11448825" cy="461665"/>
          </a:xfrm>
          <a:prstGeom prst="rect">
            <a:avLst/>
          </a:prstGeom>
          <a:noFill/>
        </p:spPr>
        <p:txBody>
          <a:bodyPr wrap="square">
            <a:spAutoFit/>
          </a:bodyPr>
          <a:lstStyle/>
          <a:p>
            <a:r>
              <a:rPr lang="en-GB" sz="800"/>
              <a:t>1.</a:t>
            </a:r>
            <a:r>
              <a:rPr lang="en-GB" sz="800">
                <a:solidFill>
                  <a:schemeClr val="tx1"/>
                </a:solidFill>
              </a:rPr>
              <a:t> WHO (2022) Oral Health Factsheet </a:t>
            </a:r>
            <a:r>
              <a:rPr lang="en-GB" sz="800">
                <a:solidFill>
                  <a:schemeClr val="tx1"/>
                </a:solidFill>
                <a:hlinkClick r:id="rId2">
                  <a:extLst>
                    <a:ext uri="{A12FA001-AC4F-418D-AE19-62706E023703}">
                      <ahyp:hlinkClr xmlns:ahyp="http://schemas.microsoft.com/office/drawing/2018/hyperlinkcolor" val="tx"/>
                    </a:ext>
                  </a:extLst>
                </a:hlinkClick>
              </a:rPr>
              <a:t>Oral health (who.int)</a:t>
            </a:r>
            <a:r>
              <a:rPr lang="en-GB" sz="800">
                <a:solidFill>
                  <a:schemeClr val="tx1"/>
                </a:solidFill>
              </a:rPr>
              <a:t> </a:t>
            </a:r>
          </a:p>
          <a:p>
            <a:r>
              <a:rPr lang="en-GB" sz="800">
                <a:solidFill>
                  <a:schemeClr val="tx1"/>
                </a:solidFill>
              </a:rPr>
              <a:t>2. Public Health England (2021) Inequalities in oral health in England </a:t>
            </a:r>
            <a:r>
              <a:rPr lang="en-GB" sz="800">
                <a:solidFill>
                  <a:schemeClr val="tx1"/>
                </a:solidFill>
                <a:hlinkClick r:id="rId3">
                  <a:extLst>
                    <a:ext uri="{A12FA001-AC4F-418D-AE19-62706E023703}">
                      <ahyp:hlinkClr xmlns:ahyp="http://schemas.microsoft.com/office/drawing/2018/hyperlinkcolor" val="tx"/>
                    </a:ext>
                  </a:extLst>
                </a:hlinkClick>
              </a:rPr>
              <a:t>Inequalities in oral health in England (publishing.service.gov.uk)</a:t>
            </a:r>
            <a:endParaRPr lang="en-GB" sz="800">
              <a:solidFill>
                <a:schemeClr val="tx1"/>
              </a:solidFill>
            </a:endParaRPr>
          </a:p>
          <a:p>
            <a:endParaRPr lang="en-GB" sz="800">
              <a:solidFill>
                <a:schemeClr val="tx1"/>
              </a:solidFill>
            </a:endParaRPr>
          </a:p>
        </p:txBody>
      </p:sp>
      <p:sp>
        <p:nvSpPr>
          <p:cNvPr id="8" name="Footer Placeholder 3">
            <a:extLst>
              <a:ext uri="{FF2B5EF4-FFF2-40B4-BE49-F238E27FC236}">
                <a16:creationId xmlns:a16="http://schemas.microsoft.com/office/drawing/2014/main" id="{6F752730-A202-F019-5380-6F41FBFDCACC}"/>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346651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E6AD4-4AD9-469A-B987-D101A4893832}"/>
              </a:ext>
            </a:extLst>
          </p:cNvPr>
          <p:cNvSpPr>
            <a:spLocks noGrp="1"/>
          </p:cNvSpPr>
          <p:nvPr>
            <p:ph idx="1"/>
          </p:nvPr>
        </p:nvSpPr>
        <p:spPr>
          <a:xfrm>
            <a:off x="204401" y="951599"/>
            <a:ext cx="5596036" cy="4617928"/>
          </a:xfrm>
        </p:spPr>
        <p:txBody>
          <a:bodyPr>
            <a:normAutofit fontScale="92500" lnSpcReduction="10000"/>
          </a:bodyPr>
          <a:lstStyle/>
          <a:p>
            <a:r>
              <a:rPr lang="en-GB" sz="1200" dirty="0"/>
              <a:t>Oral diseases share modifiable risk factors with other non-communicable diseases such as heart disease, cancer and strokes </a:t>
            </a:r>
            <a:r>
              <a:rPr lang="en-GB" sz="1200" baseline="30000" dirty="0"/>
              <a:t>[1]</a:t>
            </a:r>
            <a:r>
              <a:rPr lang="en-GB" sz="1200" dirty="0"/>
              <a:t>. These factors include tobacco use, harmful alcohol consumption, and unhealthy diets which are being addressed in various ways by ECC and partners.</a:t>
            </a:r>
          </a:p>
          <a:p>
            <a:r>
              <a:rPr lang="en-GB" sz="1200" dirty="0"/>
              <a:t>The above noncommunicable diseases are the leading causes of morbidity, mortality and inequality in life expectancy in Essex </a:t>
            </a:r>
            <a:r>
              <a:rPr lang="en-GB" sz="1200" baseline="30000" dirty="0"/>
              <a:t>[2]</a:t>
            </a:r>
            <a:r>
              <a:rPr lang="en-GB" sz="1200" dirty="0"/>
              <a:t>.</a:t>
            </a:r>
          </a:p>
          <a:p>
            <a:r>
              <a:rPr lang="en-GB" sz="1200" dirty="0"/>
              <a:t>Modifiable risk factors often cluster in individuals or communities increasing risk particularly for those at the lower end of the socioeconomic gradient </a:t>
            </a:r>
            <a:r>
              <a:rPr lang="en-GB" sz="1200" baseline="30000" dirty="0"/>
              <a:t>[1,3]</a:t>
            </a:r>
            <a:r>
              <a:rPr lang="en-GB" sz="1200" dirty="0"/>
              <a:t>. </a:t>
            </a:r>
          </a:p>
          <a:p>
            <a:r>
              <a:rPr lang="en-GB" sz="1200" dirty="0"/>
              <a:t>Using the common risk factor approach allows for controlling a small number of risk factors which are known to have an impact on a large number of diseases. This allows for greater use of financial resources and improvement in efficiency and effectiveness </a:t>
            </a:r>
            <a:r>
              <a:rPr lang="en-GB" sz="1200" baseline="30000" dirty="0"/>
              <a:t>[1,3]</a:t>
            </a:r>
            <a:r>
              <a:rPr lang="en-GB" sz="1200" dirty="0"/>
              <a:t>.</a:t>
            </a:r>
          </a:p>
          <a:p>
            <a:r>
              <a:rPr lang="en-GB" sz="1200" dirty="0"/>
              <a:t>This requires emphasising and facilitating the coincidental and complementary development and implementation of oral health and other health programmes, to enhance both general and oral health and quality of life </a:t>
            </a:r>
            <a:r>
              <a:rPr lang="en-GB" sz="1200" baseline="30000" dirty="0"/>
              <a:t>[1,3]</a:t>
            </a:r>
            <a:r>
              <a:rPr lang="en-GB" sz="1200" dirty="0"/>
              <a:t>. </a:t>
            </a:r>
          </a:p>
          <a:p>
            <a:r>
              <a:rPr lang="en-GB" sz="1200" dirty="0"/>
              <a:t>Analysis of the oral health inequalities and impact of oral health on systemic health indicates that common risk factor approach would be useful for addressing oral health challenges in Essex.</a:t>
            </a:r>
          </a:p>
          <a:p>
            <a:r>
              <a:rPr lang="en-GB" sz="1200" dirty="0"/>
              <a:t>The two graphs at the top right corner indicate alcohol related hospital admissions and smoking prevalence in Essex in 2020/21. The graph at the bottom right is showing health comparisons for males and females from the deprived communities. For example, males from deprived communities are 25% more likely to have circulatory issues compared with those from the least deprived communities.  </a:t>
            </a:r>
          </a:p>
          <a:p>
            <a:pPr marL="0" indent="0">
              <a:buNone/>
            </a:pPr>
            <a:endParaRPr lang="en-GB" sz="1200" dirty="0"/>
          </a:p>
        </p:txBody>
      </p:sp>
      <p:graphicFrame>
        <p:nvGraphicFramePr>
          <p:cNvPr id="11" name="Chart 10" descr="Bar chart displaying the admission episodes for alcohol specific conditions per 100,000 for 2020/21. Harlow has the highest rates of admission per 100,000">
            <a:extLst>
              <a:ext uri="{FF2B5EF4-FFF2-40B4-BE49-F238E27FC236}">
                <a16:creationId xmlns:a16="http://schemas.microsoft.com/office/drawing/2014/main" id="{18B07EDD-27F0-417E-8E5A-E4B449BDE6B4}"/>
              </a:ext>
            </a:extLst>
          </p:cNvPr>
          <p:cNvGraphicFramePr>
            <a:graphicFrameLocks/>
          </p:cNvGraphicFramePr>
          <p:nvPr>
            <p:extLst>
              <p:ext uri="{D42A27DB-BD31-4B8C-83A1-F6EECF244321}">
                <p14:modId xmlns:p14="http://schemas.microsoft.com/office/powerpoint/2010/main" val="3346128617"/>
              </p:ext>
            </p:extLst>
          </p:nvPr>
        </p:nvGraphicFramePr>
        <p:xfrm>
          <a:off x="5833485" y="397164"/>
          <a:ext cx="3270322" cy="25349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0992DDF-E615-4111-A00C-AF9E33F5A7E9}"/>
              </a:ext>
            </a:extLst>
          </p:cNvPr>
          <p:cNvSpPr>
            <a:spLocks noGrp="1"/>
          </p:cNvSpPr>
          <p:nvPr>
            <p:ph type="title"/>
          </p:nvPr>
        </p:nvSpPr>
        <p:spPr>
          <a:xfrm>
            <a:off x="164124" y="-82637"/>
            <a:ext cx="6602800" cy="820800"/>
          </a:xfrm>
        </p:spPr>
        <p:txBody>
          <a:bodyPr>
            <a:normAutofit fontScale="90000"/>
          </a:bodyPr>
          <a:lstStyle/>
          <a:p>
            <a:r>
              <a:rPr lang="en-GB" dirty="0"/>
              <a:t>Common risk factor approach </a:t>
            </a:r>
          </a:p>
        </p:txBody>
      </p:sp>
      <p:graphicFrame>
        <p:nvGraphicFramePr>
          <p:cNvPr id="12" name="Chart 11" descr="Bar chart displaying the smoking prevalence in Essex for 2020/21. Harlow has the highest prevalence of smokers">
            <a:extLst>
              <a:ext uri="{FF2B5EF4-FFF2-40B4-BE49-F238E27FC236}">
                <a16:creationId xmlns:a16="http://schemas.microsoft.com/office/drawing/2014/main" id="{D12EDC4B-6635-4614-918C-6FD2A64DD750}"/>
              </a:ext>
            </a:extLst>
          </p:cNvPr>
          <p:cNvGraphicFramePr>
            <a:graphicFrameLocks/>
          </p:cNvGraphicFramePr>
          <p:nvPr>
            <p:extLst>
              <p:ext uri="{D42A27DB-BD31-4B8C-83A1-F6EECF244321}">
                <p14:modId xmlns:p14="http://schemas.microsoft.com/office/powerpoint/2010/main" val="2743173078"/>
              </p:ext>
            </p:extLst>
          </p:nvPr>
        </p:nvGraphicFramePr>
        <p:xfrm>
          <a:off x="8774545" y="517236"/>
          <a:ext cx="3253331" cy="2419928"/>
        </p:xfrm>
        <a:graphic>
          <a:graphicData uri="http://schemas.openxmlformats.org/drawingml/2006/chart">
            <c:chart xmlns:c="http://schemas.openxmlformats.org/drawingml/2006/chart" xmlns:r="http://schemas.openxmlformats.org/officeDocument/2006/relationships" r:id="rId4"/>
          </a:graphicData>
        </a:graphic>
      </p:graphicFrame>
      <p:pic>
        <p:nvPicPr>
          <p:cNvPr id="35" name="Picture 34" descr="Bar chart displaying the life expectancy gap between the most and least deprived quintile by cause of death, 2015-2017">
            <a:extLst>
              <a:ext uri="{FF2B5EF4-FFF2-40B4-BE49-F238E27FC236}">
                <a16:creationId xmlns:a16="http://schemas.microsoft.com/office/drawing/2014/main" id="{3663C396-1169-458E-B5B7-914E447BA3C4}"/>
              </a:ext>
            </a:extLst>
          </p:cNvPr>
          <p:cNvPicPr>
            <a:picLocks noChangeAspect="1"/>
          </p:cNvPicPr>
          <p:nvPr/>
        </p:nvPicPr>
        <p:blipFill>
          <a:blip r:embed="rId5"/>
          <a:stretch>
            <a:fillRect/>
          </a:stretch>
        </p:blipFill>
        <p:spPr>
          <a:xfrm>
            <a:off x="6363857" y="3001513"/>
            <a:ext cx="4969164" cy="3676413"/>
          </a:xfrm>
          <a:prstGeom prst="rect">
            <a:avLst/>
          </a:prstGeom>
        </p:spPr>
      </p:pic>
      <p:sp>
        <p:nvSpPr>
          <p:cNvPr id="37" name="Title 1">
            <a:extLst>
              <a:ext uri="{FF2B5EF4-FFF2-40B4-BE49-F238E27FC236}">
                <a16:creationId xmlns:a16="http://schemas.microsoft.com/office/drawing/2014/main" id="{0D00F9BB-85A4-4218-A855-425B0B21CF02}"/>
              </a:ext>
              <a:ext uri="{C183D7F6-B498-43B3-948B-1728B52AA6E4}">
                <adec:decorative xmlns:adec="http://schemas.microsoft.com/office/drawing/2017/decorative" val="1"/>
              </a:ext>
            </a:extLst>
          </p:cNvPr>
          <p:cNvSpPr txBox="1">
            <a:spLocks/>
          </p:cNvSpPr>
          <p:nvPr/>
        </p:nvSpPr>
        <p:spPr>
          <a:xfrm>
            <a:off x="230152" y="5708073"/>
            <a:ext cx="6022156" cy="818443"/>
          </a:xfrm>
          <a:prstGeom prst="rect">
            <a:avLst/>
          </a:prstGeom>
        </p:spPr>
        <p:txBody>
          <a:bodyPr vert="horz" lIns="90000" tIns="45720" rIns="90000" bIns="0" rtlCol="0" anchor="b" anchorCtr="0">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r>
              <a:rPr lang="en-GB" sz="800" b="0">
                <a:solidFill>
                  <a:schemeClr val="tx1"/>
                </a:solidFill>
                <a:effectLst/>
                <a:latin typeface="+mn-lt"/>
                <a:ea typeface="Calibri" panose="020F0502020204030204" pitchFamily="34" charset="0"/>
                <a:cs typeface="Times New Roman" panose="02020603050405020304" pitchFamily="18" charset="0"/>
              </a:rPr>
              <a:t>1.Sheiham A and Watt RG. “The common risk factor approach: a rational basis for promoting oral health”. Community Dent Oral Epidemiology 28.6 (2000): 399-406.</a:t>
            </a:r>
          </a:p>
          <a:p>
            <a:r>
              <a:rPr lang="en-US" sz="800" b="0">
                <a:solidFill>
                  <a:schemeClr val="tx1"/>
                </a:solidFill>
                <a:latin typeface="+mj-lt"/>
              </a:rPr>
              <a:t>2. Essex JSNA High Level Summary</a:t>
            </a:r>
            <a:endParaRPr lang="en-GB" sz="800" b="0">
              <a:solidFill>
                <a:schemeClr val="tx1"/>
              </a:solidFill>
              <a:effectLst/>
              <a:latin typeface="+mn-lt"/>
              <a:ea typeface="Calibri" panose="020F0502020204030204" pitchFamily="34" charset="0"/>
              <a:cs typeface="Times New Roman" panose="02020603050405020304" pitchFamily="18" charset="0"/>
            </a:endParaRPr>
          </a:p>
          <a:p>
            <a:r>
              <a:rPr lang="en-GB" sz="800" b="0">
                <a:solidFill>
                  <a:schemeClr val="tx1"/>
                </a:solidFill>
                <a:latin typeface="+mn-lt"/>
                <a:ea typeface="Calibri" panose="020F0502020204030204" pitchFamily="34" charset="0"/>
                <a:cs typeface="Times New Roman" panose="02020603050405020304" pitchFamily="18" charset="0"/>
              </a:rPr>
              <a:t>3</a:t>
            </a:r>
            <a:r>
              <a:rPr lang="en-GB" sz="800" b="0">
                <a:solidFill>
                  <a:schemeClr val="tx1"/>
                </a:solidFill>
                <a:effectLst/>
                <a:latin typeface="+mn-lt"/>
                <a:ea typeface="Calibri" panose="020F0502020204030204" pitchFamily="34" charset="0"/>
                <a:cs typeface="Times New Roman" panose="02020603050405020304" pitchFamily="18" charset="0"/>
              </a:rPr>
              <a:t>. Yale Shweta. “Common risk factor approach: Finding common ground for better health outcomes”. International Journal of  Contemporary Medical Research 4.6 (2017): 1367-1370.</a:t>
            </a:r>
          </a:p>
          <a:p>
            <a:r>
              <a:rPr lang="en-GB" sz="800" b="0">
                <a:solidFill>
                  <a:schemeClr val="tx1"/>
                </a:solidFill>
                <a:latin typeface="+mn-lt"/>
                <a:ea typeface="Calibri" panose="020F0502020204030204" pitchFamily="34" charset="0"/>
                <a:cs typeface="Times New Roman" panose="02020603050405020304" pitchFamily="18" charset="0"/>
              </a:rPr>
              <a:t>4. Data from: </a:t>
            </a:r>
            <a:r>
              <a:rPr lang="en-GB" sz="800" b="0">
                <a:hlinkClick r:id="rId6"/>
              </a:rPr>
              <a:t>Public health profiles - OHID (phe.org.uk)</a:t>
            </a:r>
            <a:r>
              <a:rPr lang="en-GB" sz="800" b="0"/>
              <a:t>, </a:t>
            </a:r>
            <a:r>
              <a:rPr lang="en-GB" sz="800" b="0">
                <a:solidFill>
                  <a:schemeClr val="tx1"/>
                </a:solidFill>
              </a:rPr>
              <a:t>ID 92906</a:t>
            </a:r>
            <a:endParaRPr lang="en-GB" sz="800" b="0">
              <a:solidFill>
                <a:schemeClr val="tx1"/>
              </a:solidFill>
              <a:latin typeface="+mn-lt"/>
              <a:ea typeface="Calibri" panose="020F0502020204030204" pitchFamily="34" charset="0"/>
              <a:cs typeface="Times New Roman" panose="02020603050405020304" pitchFamily="18" charset="0"/>
            </a:endParaRPr>
          </a:p>
          <a:p>
            <a:r>
              <a:rPr lang="en-GB" sz="800" b="0">
                <a:solidFill>
                  <a:schemeClr val="tx1"/>
                </a:solidFill>
                <a:effectLst/>
                <a:latin typeface="+mn-lt"/>
                <a:ea typeface="Calibri" panose="020F0502020204030204" pitchFamily="34" charset="0"/>
                <a:cs typeface="Times New Roman" panose="02020603050405020304" pitchFamily="18" charset="0"/>
              </a:rPr>
              <a:t>5. Data from: </a:t>
            </a:r>
            <a:r>
              <a:rPr lang="en-GB" sz="800" b="0">
                <a:hlinkClick r:id="rId7"/>
              </a:rPr>
              <a:t>Public health profiles - OHID (phe.org.uk)</a:t>
            </a:r>
            <a:r>
              <a:rPr lang="en-GB" sz="800" b="0"/>
              <a:t>, </a:t>
            </a:r>
            <a:r>
              <a:rPr lang="en-GB" sz="800" b="0">
                <a:solidFill>
                  <a:schemeClr val="tx1"/>
                </a:solidFill>
              </a:rPr>
              <a:t>ID </a:t>
            </a:r>
            <a:r>
              <a:rPr lang="en-GB" sz="800" b="0" i="0">
                <a:solidFill>
                  <a:schemeClr val="tx1"/>
                </a:solidFill>
                <a:effectLst/>
                <a:latin typeface="Arial" panose="020B0604020202020204" pitchFamily="34" charset="0"/>
              </a:rPr>
              <a:t>93454</a:t>
            </a:r>
            <a:endParaRPr lang="en-GB" sz="800" b="0">
              <a:solidFill>
                <a:schemeClr val="tx1"/>
              </a:solidFill>
              <a:effectLst/>
              <a:latin typeface="+mn-lt"/>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FA13F708-8B77-43C9-A83B-3A7A8E81E533}"/>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pPr/>
              <a:t>19</a:t>
            </a:fld>
            <a:endParaRPr lang="en-GB"/>
          </a:p>
        </p:txBody>
      </p:sp>
      <p:sp>
        <p:nvSpPr>
          <p:cNvPr id="4" name="Footer Placeholder 3">
            <a:extLst>
              <a:ext uri="{FF2B5EF4-FFF2-40B4-BE49-F238E27FC236}">
                <a16:creationId xmlns:a16="http://schemas.microsoft.com/office/drawing/2014/main" id="{848E65F8-9C95-0DDB-E4EC-BC1A6962CDA3}"/>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324317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4527A-DEAF-4AF2-B08D-0480606D47F5}"/>
              </a:ext>
            </a:extLst>
          </p:cNvPr>
          <p:cNvSpPr>
            <a:spLocks noGrp="1"/>
          </p:cNvSpPr>
          <p:nvPr>
            <p:ph type="title"/>
          </p:nvPr>
        </p:nvSpPr>
        <p:spPr>
          <a:xfrm>
            <a:off x="269054" y="267853"/>
            <a:ext cx="6362655" cy="659225"/>
          </a:xfrm>
        </p:spPr>
        <p:txBody>
          <a:bodyPr>
            <a:normAutofit/>
          </a:bodyPr>
          <a:lstStyle/>
          <a:p>
            <a:r>
              <a:rPr lang="en-GB" sz="3600" dirty="0"/>
              <a:t>Report Structure</a:t>
            </a:r>
          </a:p>
        </p:txBody>
      </p:sp>
      <p:sp>
        <p:nvSpPr>
          <p:cNvPr id="21" name="Text Placeholder 1">
            <a:extLst>
              <a:ext uri="{FF2B5EF4-FFF2-40B4-BE49-F238E27FC236}">
                <a16:creationId xmlns:a16="http://schemas.microsoft.com/office/drawing/2014/main" id="{D2D42445-69EC-423C-8696-1C72E01F5281}"/>
              </a:ext>
            </a:extLst>
          </p:cNvPr>
          <p:cNvSpPr txBox="1">
            <a:spLocks/>
          </p:cNvSpPr>
          <p:nvPr/>
        </p:nvSpPr>
        <p:spPr>
          <a:xfrm>
            <a:off x="287770" y="1596255"/>
            <a:ext cx="835025" cy="957262"/>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00000"/>
              </a:lnSpc>
              <a:spcBef>
                <a:spcPts val="1000"/>
              </a:spcBef>
              <a:buFontTx/>
              <a:buNone/>
              <a:defRPr sz="3200" b="1" kern="1200">
                <a:solidFill>
                  <a:schemeClr val="bg1"/>
                </a:solidFill>
                <a:latin typeface="+mn-lt"/>
                <a:ea typeface="+mn-ea"/>
                <a:cs typeface="+mn-cs"/>
              </a:defRPr>
            </a:lvl1pPr>
            <a:lvl2pPr marL="468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2pPr>
            <a:lvl3pPr marL="702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3pPr>
            <a:lvl4pPr marL="936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4pPr>
            <a:lvl5pPr marL="1170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a:t>
            </a:r>
          </a:p>
        </p:txBody>
      </p:sp>
      <p:sp>
        <p:nvSpPr>
          <p:cNvPr id="22" name="Text Placeholder 5">
            <a:extLst>
              <a:ext uri="{FF2B5EF4-FFF2-40B4-BE49-F238E27FC236}">
                <a16:creationId xmlns:a16="http://schemas.microsoft.com/office/drawing/2014/main" id="{EF22C60C-320F-4955-8B69-D0305C0FC583}"/>
              </a:ext>
            </a:extLst>
          </p:cNvPr>
          <p:cNvSpPr txBox="1">
            <a:spLocks/>
          </p:cNvSpPr>
          <p:nvPr/>
        </p:nvSpPr>
        <p:spPr>
          <a:xfrm>
            <a:off x="1245745" y="1645092"/>
            <a:ext cx="4114800" cy="9576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tx1"/>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cs typeface="Poppins"/>
                <a:hlinkClick r:id="rId2" action="ppaction://hlinksldjump">
                  <a:extLst>
                    <a:ext uri="{A12FA001-AC4F-418D-AE19-62706E023703}">
                      <ahyp:hlinkClr xmlns:ahyp="http://schemas.microsoft.com/office/drawing/2018/hyperlinkcolor" val="tx"/>
                    </a:ext>
                  </a:extLst>
                </a:hlinkClick>
              </a:rPr>
              <a:t>Background</a:t>
            </a:r>
            <a:endParaRPr lang="en-GB" sz="2000" dirty="0"/>
          </a:p>
          <a:p>
            <a:endParaRPr lang="en-GB" u="sng" dirty="0"/>
          </a:p>
        </p:txBody>
      </p:sp>
      <p:sp>
        <p:nvSpPr>
          <p:cNvPr id="2" name="Text Placeholder 1">
            <a:extLst>
              <a:ext uri="{FF2B5EF4-FFF2-40B4-BE49-F238E27FC236}">
                <a16:creationId xmlns:a16="http://schemas.microsoft.com/office/drawing/2014/main" id="{7B380C68-66A1-4ED8-A7EA-AE42C4FD0EA2}"/>
              </a:ext>
            </a:extLst>
          </p:cNvPr>
          <p:cNvSpPr>
            <a:spLocks noGrp="1"/>
          </p:cNvSpPr>
          <p:nvPr>
            <p:ph type="body" sz="quarter" idx="29"/>
          </p:nvPr>
        </p:nvSpPr>
        <p:spPr>
          <a:xfrm>
            <a:off x="273916" y="2701115"/>
            <a:ext cx="835025" cy="957262"/>
          </a:xfrm>
        </p:spPr>
        <p:txBody>
          <a:bodyPr/>
          <a:lstStyle/>
          <a:p>
            <a:r>
              <a:rPr lang="en-GB"/>
              <a:t>2</a:t>
            </a:r>
          </a:p>
        </p:txBody>
      </p:sp>
      <p:sp>
        <p:nvSpPr>
          <p:cNvPr id="6" name="Text Placeholder 5">
            <a:extLst>
              <a:ext uri="{FF2B5EF4-FFF2-40B4-BE49-F238E27FC236}">
                <a16:creationId xmlns:a16="http://schemas.microsoft.com/office/drawing/2014/main" id="{4CC5E155-C532-492E-AFBD-0EA46B4DF866}"/>
              </a:ext>
            </a:extLst>
          </p:cNvPr>
          <p:cNvSpPr>
            <a:spLocks noGrp="1"/>
          </p:cNvSpPr>
          <p:nvPr>
            <p:ph type="body" sz="quarter" idx="14"/>
          </p:nvPr>
        </p:nvSpPr>
        <p:spPr>
          <a:xfrm>
            <a:off x="1245745" y="2758304"/>
            <a:ext cx="4114800" cy="957600"/>
          </a:xfrm>
        </p:spPr>
        <p:txBody>
          <a:bodyPr/>
          <a:lstStyle/>
          <a:p>
            <a:r>
              <a:rPr lang="en-US" sz="2000" dirty="0">
                <a:cs typeface="Poppins"/>
                <a:hlinkClick r:id="rId3" action="ppaction://hlinksldjump">
                  <a:extLst>
                    <a:ext uri="{A12FA001-AC4F-418D-AE19-62706E023703}">
                      <ahyp:hlinkClr xmlns:ahyp="http://schemas.microsoft.com/office/drawing/2018/hyperlinkcolor" val="tx"/>
                    </a:ext>
                  </a:extLst>
                </a:hlinkClick>
              </a:rPr>
              <a:t>Policy context</a:t>
            </a:r>
            <a:endParaRPr lang="en-GB" sz="2000" dirty="0"/>
          </a:p>
          <a:p>
            <a:endParaRPr lang="en-GB" u="sng" dirty="0"/>
          </a:p>
        </p:txBody>
      </p:sp>
      <p:sp>
        <p:nvSpPr>
          <p:cNvPr id="14" name="Text Placeholder 13">
            <a:extLst>
              <a:ext uri="{FF2B5EF4-FFF2-40B4-BE49-F238E27FC236}">
                <a16:creationId xmlns:a16="http://schemas.microsoft.com/office/drawing/2014/main" id="{B19A17D7-72C2-4361-832E-5E146C79F172}"/>
              </a:ext>
            </a:extLst>
          </p:cNvPr>
          <p:cNvSpPr>
            <a:spLocks noGrp="1"/>
          </p:cNvSpPr>
          <p:nvPr>
            <p:ph type="body" sz="quarter" idx="30"/>
          </p:nvPr>
        </p:nvSpPr>
        <p:spPr>
          <a:xfrm>
            <a:off x="260062" y="3805975"/>
            <a:ext cx="835025" cy="957262"/>
          </a:xfrm>
        </p:spPr>
        <p:txBody>
          <a:bodyPr/>
          <a:lstStyle/>
          <a:p>
            <a:r>
              <a:rPr lang="en-GB"/>
              <a:t>3</a:t>
            </a:r>
          </a:p>
        </p:txBody>
      </p:sp>
      <p:sp>
        <p:nvSpPr>
          <p:cNvPr id="7" name="Text Placeholder 6">
            <a:extLst>
              <a:ext uri="{FF2B5EF4-FFF2-40B4-BE49-F238E27FC236}">
                <a16:creationId xmlns:a16="http://schemas.microsoft.com/office/drawing/2014/main" id="{9D1FEE37-57A1-409C-9F4D-9397EF05EA3F}"/>
              </a:ext>
            </a:extLst>
          </p:cNvPr>
          <p:cNvSpPr>
            <a:spLocks noGrp="1"/>
          </p:cNvSpPr>
          <p:nvPr>
            <p:ph type="body" sz="quarter" idx="16"/>
          </p:nvPr>
        </p:nvSpPr>
        <p:spPr>
          <a:xfrm>
            <a:off x="1245745" y="3871516"/>
            <a:ext cx="4114800" cy="957600"/>
          </a:xfrm>
        </p:spPr>
        <p:txBody>
          <a:bodyPr>
            <a:normAutofit fontScale="70000" lnSpcReduction="20000"/>
          </a:bodyPr>
          <a:lstStyle/>
          <a:p>
            <a:r>
              <a:rPr lang="en-US" u="sng">
                <a:cs typeface="Poppins"/>
                <a:hlinkClick r:id="rId4" action="ppaction://hlinksldjump">
                  <a:extLst>
                    <a:ext uri="{A12FA001-AC4F-418D-AE19-62706E023703}">
                      <ahyp:hlinkClr xmlns:ahyp="http://schemas.microsoft.com/office/drawing/2018/hyperlinkcolor" val="tx"/>
                    </a:ext>
                  </a:extLst>
                </a:hlinkClick>
              </a:rPr>
              <a:t>Oral health inequalities, systemic health and the common risk factor approach </a:t>
            </a:r>
            <a:endParaRPr lang="en-GB" u="sng"/>
          </a:p>
          <a:p>
            <a:endParaRPr lang="en-GB" u="sng"/>
          </a:p>
        </p:txBody>
      </p:sp>
      <p:sp>
        <p:nvSpPr>
          <p:cNvPr id="5" name="Slide Number Placeholder 4">
            <a:extLst>
              <a:ext uri="{FF2B5EF4-FFF2-40B4-BE49-F238E27FC236}">
                <a16:creationId xmlns:a16="http://schemas.microsoft.com/office/drawing/2014/main" id="{11CB5E94-1764-4251-829C-6963F98C1D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   </a:t>
            </a:r>
            <a:fld id="{5898CC38-F149-5B45-A1B4-290B41364A0C}" type="slidenum">
              <a:rPr lang="en-GB" smtClean="0"/>
              <a:pPr/>
              <a:t>2</a:t>
            </a:fld>
            <a:endParaRPr lang="en-GB"/>
          </a:p>
        </p:txBody>
      </p:sp>
      <p:sp>
        <p:nvSpPr>
          <p:cNvPr id="15" name="Text Placeholder 14">
            <a:extLst>
              <a:ext uri="{FF2B5EF4-FFF2-40B4-BE49-F238E27FC236}">
                <a16:creationId xmlns:a16="http://schemas.microsoft.com/office/drawing/2014/main" id="{14BB07DE-AA5F-4AC6-B575-3CA656810E6C}"/>
              </a:ext>
            </a:extLst>
          </p:cNvPr>
          <p:cNvSpPr>
            <a:spLocks noGrp="1"/>
          </p:cNvSpPr>
          <p:nvPr>
            <p:ph type="body" sz="quarter" idx="31"/>
          </p:nvPr>
        </p:nvSpPr>
        <p:spPr>
          <a:xfrm>
            <a:off x="246208" y="4910836"/>
            <a:ext cx="835025" cy="957262"/>
          </a:xfrm>
        </p:spPr>
        <p:txBody>
          <a:bodyPr/>
          <a:lstStyle/>
          <a:p>
            <a:r>
              <a:rPr lang="en-GB"/>
              <a:t>4</a:t>
            </a:r>
          </a:p>
        </p:txBody>
      </p:sp>
      <p:sp>
        <p:nvSpPr>
          <p:cNvPr id="8" name="Text Placeholder 7">
            <a:extLst>
              <a:ext uri="{FF2B5EF4-FFF2-40B4-BE49-F238E27FC236}">
                <a16:creationId xmlns:a16="http://schemas.microsoft.com/office/drawing/2014/main" id="{8BCC4F1E-3653-4723-BEDC-9BEBEF3D6FF9}"/>
              </a:ext>
            </a:extLst>
          </p:cNvPr>
          <p:cNvSpPr>
            <a:spLocks noGrp="1"/>
          </p:cNvSpPr>
          <p:nvPr>
            <p:ph type="body" sz="quarter" idx="18"/>
          </p:nvPr>
        </p:nvSpPr>
        <p:spPr>
          <a:xfrm>
            <a:off x="1245745" y="4984728"/>
            <a:ext cx="4114800" cy="957600"/>
          </a:xfrm>
        </p:spPr>
        <p:txBody>
          <a:bodyPr>
            <a:normAutofit/>
          </a:bodyPr>
          <a:lstStyle/>
          <a:p>
            <a:r>
              <a:rPr lang="en-US" sz="2000" u="sng">
                <a:cs typeface="Poppins"/>
                <a:hlinkClick r:id="rId5" action="ppaction://hlinksldjump">
                  <a:extLst>
                    <a:ext uri="{A12FA001-AC4F-418D-AE19-62706E023703}">
                      <ahyp:hlinkClr xmlns:ahyp="http://schemas.microsoft.com/office/drawing/2018/hyperlinkcolor" val="tx"/>
                    </a:ext>
                  </a:extLst>
                </a:hlinkClick>
              </a:rPr>
              <a:t>Prevalence of oral diseases in children in Essex </a:t>
            </a:r>
            <a:endParaRPr lang="en-GB" sz="2000" u="sng"/>
          </a:p>
          <a:p>
            <a:endParaRPr lang="en-GB" u="sng"/>
          </a:p>
        </p:txBody>
      </p:sp>
      <p:sp>
        <p:nvSpPr>
          <p:cNvPr id="16" name="Text Placeholder 15">
            <a:extLst>
              <a:ext uri="{FF2B5EF4-FFF2-40B4-BE49-F238E27FC236}">
                <a16:creationId xmlns:a16="http://schemas.microsoft.com/office/drawing/2014/main" id="{C5FB0454-4190-4209-A604-CA08919053CE}"/>
              </a:ext>
            </a:extLst>
          </p:cNvPr>
          <p:cNvSpPr>
            <a:spLocks noGrp="1"/>
          </p:cNvSpPr>
          <p:nvPr>
            <p:ph type="body" sz="quarter" idx="32"/>
          </p:nvPr>
        </p:nvSpPr>
        <p:spPr>
          <a:xfrm>
            <a:off x="6194425" y="1596654"/>
            <a:ext cx="835025" cy="957262"/>
          </a:xfrm>
        </p:spPr>
        <p:txBody>
          <a:bodyPr/>
          <a:lstStyle/>
          <a:p>
            <a:r>
              <a:rPr lang="en-GB"/>
              <a:t>5</a:t>
            </a:r>
          </a:p>
        </p:txBody>
      </p:sp>
      <p:sp>
        <p:nvSpPr>
          <p:cNvPr id="9" name="Text Placeholder 8">
            <a:extLst>
              <a:ext uri="{FF2B5EF4-FFF2-40B4-BE49-F238E27FC236}">
                <a16:creationId xmlns:a16="http://schemas.microsoft.com/office/drawing/2014/main" id="{E05CE5C5-33BB-4B0A-AFB9-EC444F6CCA87}"/>
              </a:ext>
            </a:extLst>
          </p:cNvPr>
          <p:cNvSpPr>
            <a:spLocks noGrp="1"/>
          </p:cNvSpPr>
          <p:nvPr>
            <p:ph type="body" sz="quarter" idx="20"/>
          </p:nvPr>
        </p:nvSpPr>
        <p:spPr>
          <a:xfrm>
            <a:off x="7232872" y="1652073"/>
            <a:ext cx="4114800" cy="957600"/>
          </a:xfrm>
        </p:spPr>
        <p:txBody>
          <a:bodyPr>
            <a:normAutofit/>
          </a:bodyPr>
          <a:lstStyle/>
          <a:p>
            <a:r>
              <a:rPr lang="en-US" sz="2000">
                <a:cs typeface="Poppins"/>
                <a:hlinkClick r:id="rId6" action="ppaction://hlinksldjump">
                  <a:extLst>
                    <a:ext uri="{A12FA001-AC4F-418D-AE19-62706E023703}">
                      <ahyp:hlinkClr xmlns:ahyp="http://schemas.microsoft.com/office/drawing/2018/hyperlinkcolor" val="tx"/>
                    </a:ext>
                  </a:extLst>
                </a:hlinkClick>
              </a:rPr>
              <a:t>Prevalence of oral diseases in adults in Essex </a:t>
            </a:r>
            <a:endParaRPr lang="en-GB" sz="2000"/>
          </a:p>
          <a:p>
            <a:endParaRPr lang="en-GB"/>
          </a:p>
        </p:txBody>
      </p:sp>
      <p:sp>
        <p:nvSpPr>
          <p:cNvPr id="17" name="Text Placeholder 16">
            <a:extLst>
              <a:ext uri="{FF2B5EF4-FFF2-40B4-BE49-F238E27FC236}">
                <a16:creationId xmlns:a16="http://schemas.microsoft.com/office/drawing/2014/main" id="{BAE5C461-715D-4D9E-A842-0E65190FAC94}"/>
              </a:ext>
            </a:extLst>
          </p:cNvPr>
          <p:cNvSpPr>
            <a:spLocks noGrp="1"/>
          </p:cNvSpPr>
          <p:nvPr>
            <p:ph type="body" sz="quarter" idx="33"/>
          </p:nvPr>
        </p:nvSpPr>
        <p:spPr>
          <a:xfrm>
            <a:off x="6207720" y="2676000"/>
            <a:ext cx="835025" cy="957262"/>
          </a:xfrm>
        </p:spPr>
        <p:txBody>
          <a:bodyPr/>
          <a:lstStyle/>
          <a:p>
            <a:r>
              <a:rPr lang="en-GB"/>
              <a:t>6</a:t>
            </a:r>
          </a:p>
        </p:txBody>
      </p:sp>
      <p:sp>
        <p:nvSpPr>
          <p:cNvPr id="10" name="Text Placeholder 9">
            <a:extLst>
              <a:ext uri="{FF2B5EF4-FFF2-40B4-BE49-F238E27FC236}">
                <a16:creationId xmlns:a16="http://schemas.microsoft.com/office/drawing/2014/main" id="{828334B7-8680-4466-83B5-D5E7C8E0E146}"/>
              </a:ext>
            </a:extLst>
          </p:cNvPr>
          <p:cNvSpPr>
            <a:spLocks noGrp="1"/>
          </p:cNvSpPr>
          <p:nvPr>
            <p:ph type="body" sz="quarter" idx="22"/>
          </p:nvPr>
        </p:nvSpPr>
        <p:spPr>
          <a:xfrm>
            <a:off x="7232872" y="2724230"/>
            <a:ext cx="4114800" cy="957600"/>
          </a:xfrm>
        </p:spPr>
        <p:txBody>
          <a:bodyPr>
            <a:normAutofit/>
          </a:bodyPr>
          <a:lstStyle/>
          <a:p>
            <a:r>
              <a:rPr lang="en-US" sz="2000">
                <a:cs typeface="Poppins"/>
                <a:hlinkClick r:id="rId7" action="ppaction://hlinksldjump">
                  <a:extLst>
                    <a:ext uri="{A12FA001-AC4F-418D-AE19-62706E023703}">
                      <ahyp:hlinkClr xmlns:ahyp="http://schemas.microsoft.com/office/drawing/2018/hyperlinkcolor" val="tx"/>
                    </a:ext>
                  </a:extLst>
                </a:hlinkClick>
              </a:rPr>
              <a:t>Treatment and access barriers and facilitators</a:t>
            </a:r>
            <a:endParaRPr lang="en-GB" sz="2000"/>
          </a:p>
          <a:p>
            <a:endParaRPr lang="en-GB"/>
          </a:p>
        </p:txBody>
      </p:sp>
      <p:sp>
        <p:nvSpPr>
          <p:cNvPr id="18" name="Text Placeholder 17">
            <a:extLst>
              <a:ext uri="{FF2B5EF4-FFF2-40B4-BE49-F238E27FC236}">
                <a16:creationId xmlns:a16="http://schemas.microsoft.com/office/drawing/2014/main" id="{B7D8D5A6-C65F-49F5-8FFB-797761662224}"/>
              </a:ext>
            </a:extLst>
          </p:cNvPr>
          <p:cNvSpPr>
            <a:spLocks noGrp="1"/>
          </p:cNvSpPr>
          <p:nvPr>
            <p:ph type="body" sz="quarter" idx="34"/>
          </p:nvPr>
        </p:nvSpPr>
        <p:spPr>
          <a:xfrm>
            <a:off x="6221015" y="3755346"/>
            <a:ext cx="835025" cy="957262"/>
          </a:xfrm>
        </p:spPr>
        <p:txBody>
          <a:bodyPr/>
          <a:lstStyle/>
          <a:p>
            <a:r>
              <a:rPr lang="en-GB"/>
              <a:t>7</a:t>
            </a:r>
          </a:p>
        </p:txBody>
      </p:sp>
      <p:sp>
        <p:nvSpPr>
          <p:cNvPr id="11" name="Text Placeholder 10">
            <a:extLst>
              <a:ext uri="{FF2B5EF4-FFF2-40B4-BE49-F238E27FC236}">
                <a16:creationId xmlns:a16="http://schemas.microsoft.com/office/drawing/2014/main" id="{64CB08D1-26DC-4CA2-999F-1007362DF181}"/>
              </a:ext>
            </a:extLst>
          </p:cNvPr>
          <p:cNvSpPr>
            <a:spLocks noGrp="1"/>
          </p:cNvSpPr>
          <p:nvPr>
            <p:ph type="body" sz="quarter" idx="24"/>
          </p:nvPr>
        </p:nvSpPr>
        <p:spPr>
          <a:xfrm>
            <a:off x="7232872" y="3796387"/>
            <a:ext cx="4114800" cy="957600"/>
          </a:xfrm>
        </p:spPr>
        <p:txBody>
          <a:bodyPr/>
          <a:lstStyle/>
          <a:p>
            <a:r>
              <a:rPr lang="en-US" sz="2000" dirty="0">
                <a:cs typeface="Poppins"/>
                <a:hlinkClick r:id="rId8" action="ppaction://hlinksldjump">
                  <a:extLst>
                    <a:ext uri="{A12FA001-AC4F-418D-AE19-62706E023703}">
                      <ahyp:hlinkClr xmlns:ahyp="http://schemas.microsoft.com/office/drawing/2018/hyperlinkcolor" val="tx"/>
                    </a:ext>
                  </a:extLst>
                </a:hlinkClick>
              </a:rPr>
              <a:t>Recommendations</a:t>
            </a:r>
            <a:endParaRPr lang="en-GB" sz="2000" dirty="0"/>
          </a:p>
          <a:p>
            <a:endParaRPr lang="en-GB" dirty="0"/>
          </a:p>
        </p:txBody>
      </p:sp>
      <p:sp>
        <p:nvSpPr>
          <p:cNvPr id="23" name="Text Placeholder 17">
            <a:extLst>
              <a:ext uri="{FF2B5EF4-FFF2-40B4-BE49-F238E27FC236}">
                <a16:creationId xmlns:a16="http://schemas.microsoft.com/office/drawing/2014/main" id="{4FB89505-8CD0-4063-9B36-ADFBBBB634DD}"/>
              </a:ext>
            </a:extLst>
          </p:cNvPr>
          <p:cNvSpPr txBox="1">
            <a:spLocks/>
          </p:cNvSpPr>
          <p:nvPr/>
        </p:nvSpPr>
        <p:spPr>
          <a:xfrm>
            <a:off x="6234309" y="4834692"/>
            <a:ext cx="835025" cy="957262"/>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00000"/>
              </a:lnSpc>
              <a:spcBef>
                <a:spcPts val="1000"/>
              </a:spcBef>
              <a:buFontTx/>
              <a:buNone/>
              <a:defRPr sz="3200" b="1" kern="1200">
                <a:solidFill>
                  <a:schemeClr val="bg1"/>
                </a:solidFill>
                <a:latin typeface="+mn-lt"/>
                <a:ea typeface="+mn-ea"/>
                <a:cs typeface="+mn-cs"/>
              </a:defRPr>
            </a:lvl1pPr>
            <a:lvl2pPr marL="468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2pPr>
            <a:lvl3pPr marL="702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3pPr>
            <a:lvl4pPr marL="936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4pPr>
            <a:lvl5pPr marL="1170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8</a:t>
            </a:r>
          </a:p>
        </p:txBody>
      </p:sp>
      <p:sp>
        <p:nvSpPr>
          <p:cNvPr id="24" name="Text Placeholder 10">
            <a:extLst>
              <a:ext uri="{FF2B5EF4-FFF2-40B4-BE49-F238E27FC236}">
                <a16:creationId xmlns:a16="http://schemas.microsoft.com/office/drawing/2014/main" id="{8206FB2B-1850-4F74-A222-EF21A78B09E4}"/>
              </a:ext>
            </a:extLst>
          </p:cNvPr>
          <p:cNvSpPr txBox="1">
            <a:spLocks/>
          </p:cNvSpPr>
          <p:nvPr/>
        </p:nvSpPr>
        <p:spPr>
          <a:xfrm>
            <a:off x="7232872" y="4868545"/>
            <a:ext cx="4114800" cy="957600"/>
          </a:xfrm>
          <a:prstGeom prst="rect">
            <a:avLst/>
          </a:prstGeom>
        </p:spPr>
        <p:txBody>
          <a:bodyPr vert="horz" wrap="none"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tx1"/>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cs typeface="Poppins"/>
                <a:hlinkClick r:id="rId9" action="ppaction://hlinksldjump">
                  <a:extLst>
                    <a:ext uri="{A12FA001-AC4F-418D-AE19-62706E023703}">
                      <ahyp:hlinkClr xmlns:ahyp="http://schemas.microsoft.com/office/drawing/2018/hyperlinkcolor" val="tx"/>
                    </a:ext>
                  </a:extLst>
                </a:hlinkClick>
              </a:rPr>
              <a:t>Appendix</a:t>
            </a:r>
            <a:endParaRPr lang="en-GB" sz="2000"/>
          </a:p>
          <a:p>
            <a:endParaRPr lang="en-GB"/>
          </a:p>
        </p:txBody>
      </p:sp>
      <p:sp>
        <p:nvSpPr>
          <p:cNvPr id="12" name="Footer Placeholder 3">
            <a:extLst>
              <a:ext uri="{FF2B5EF4-FFF2-40B4-BE49-F238E27FC236}">
                <a16:creationId xmlns:a16="http://schemas.microsoft.com/office/drawing/2014/main" id="{D29DAA09-0710-B6E5-15E7-5C0BAF35B82A}"/>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56144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1B2AFC-D103-467B-8F81-0DC574E19182}"/>
              </a:ext>
              <a:ext uri="{C183D7F6-B498-43B3-948B-1728B52AA6E4}">
                <adec:decorative xmlns:adec="http://schemas.microsoft.com/office/drawing/2017/decorative" val="0"/>
              </a:ext>
            </a:extLst>
          </p:cNvPr>
          <p:cNvSpPr>
            <a:spLocks noGrp="1"/>
          </p:cNvSpPr>
          <p:nvPr>
            <p:ph type="title" idx="4294967295"/>
          </p:nvPr>
        </p:nvSpPr>
        <p:spPr>
          <a:xfrm>
            <a:off x="319088" y="212725"/>
            <a:ext cx="11553825" cy="619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chemeClr val="accent1"/>
                </a:solidFill>
                <a:effectLst/>
                <a:uLnTx/>
                <a:uFillTx/>
                <a:latin typeface="+mn-lt"/>
                <a:ea typeface="+mn-ea"/>
                <a:cs typeface="+mn-cs"/>
              </a:rPr>
              <a:t>Effects of oral health on systemic health</a:t>
            </a:r>
            <a:endParaRPr kumimoji="0" lang="en-GB" sz="3600" b="1" i="0" u="none" strike="noStrike" kern="1200" cap="none" spc="0" normalizeH="0" baseline="0" noProof="0">
              <a:ln>
                <a:noFill/>
              </a:ln>
              <a:solidFill>
                <a:schemeClr val="accent1"/>
              </a:solidFill>
              <a:effectLst/>
              <a:uLnTx/>
              <a:uFillTx/>
              <a:latin typeface="+mn-lt"/>
              <a:ea typeface="+mn-ea"/>
              <a:cs typeface="+mn-cs"/>
            </a:endParaRPr>
          </a:p>
        </p:txBody>
      </p:sp>
      <p:sp>
        <p:nvSpPr>
          <p:cNvPr id="11" name="Content Placeholder 3">
            <a:extLst>
              <a:ext uri="{FF2B5EF4-FFF2-40B4-BE49-F238E27FC236}">
                <a16:creationId xmlns:a16="http://schemas.microsoft.com/office/drawing/2014/main" id="{3F86019E-C0B3-4EC1-874E-CFC12CB757F0}"/>
              </a:ext>
            </a:extLst>
          </p:cNvPr>
          <p:cNvSpPr>
            <a:spLocks noGrp="1"/>
          </p:cNvSpPr>
          <p:nvPr>
            <p:ph sz="quarter" idx="14"/>
          </p:nvPr>
        </p:nvSpPr>
        <p:spPr>
          <a:xfrm>
            <a:off x="135646" y="1043112"/>
            <a:ext cx="11920707" cy="5005996"/>
          </a:xfrm>
        </p:spPr>
        <p:txBody>
          <a:bodyPr>
            <a:normAutofit fontScale="25000" lnSpcReduction="20000"/>
          </a:bodyPr>
          <a:lstStyle/>
          <a:p>
            <a:pPr lvl="1"/>
            <a:endParaRPr lang="en-US" dirty="0"/>
          </a:p>
          <a:p>
            <a:pPr marL="234000" lvl="1" indent="0" algn="just">
              <a:buNone/>
            </a:pPr>
            <a:r>
              <a:rPr lang="en-US" sz="5600" b="1" dirty="0"/>
              <a:t>Nearly 100 systemic diseases and 500 medications have oral manifestations </a:t>
            </a:r>
            <a:r>
              <a:rPr lang="en-US" sz="5600" b="1" baseline="30000" dirty="0"/>
              <a:t>[2]</a:t>
            </a:r>
            <a:r>
              <a:rPr lang="en-US" sz="5600" b="1" dirty="0"/>
              <a:t>. We will only focus on the leading causes of inequality in life expectancy in Essex, as well as diabetes and HIV/AIDS.</a:t>
            </a:r>
          </a:p>
          <a:p>
            <a:pPr marL="234000" lvl="1" indent="0" algn="just">
              <a:buNone/>
            </a:pPr>
            <a:r>
              <a:rPr lang="en-US" sz="5600" b="1" dirty="0"/>
              <a:t>Cancer</a:t>
            </a:r>
            <a:r>
              <a:rPr lang="en-US" sz="5600" dirty="0"/>
              <a:t> </a:t>
            </a:r>
            <a:r>
              <a:rPr lang="en-US" sz="5600" baseline="30000" dirty="0"/>
              <a:t>[1]</a:t>
            </a:r>
          </a:p>
          <a:p>
            <a:pPr lvl="1" algn="just"/>
            <a:r>
              <a:rPr lang="en-US" sz="5600" dirty="0"/>
              <a:t>Radiation/chemotherapy can lead to several oral complications, especially when undergoing radiation therapy for head and neck cancer</a:t>
            </a:r>
          </a:p>
          <a:p>
            <a:pPr lvl="1" algn="just"/>
            <a:r>
              <a:rPr lang="en-US" sz="5600" dirty="0"/>
              <a:t>Oral mucositis (inflammation of the tissues), salivary gland dysfunction, severe dental caries and candida infection are some of the common complications. In rare cases, serious complications such as osteoradionecrosis (radiation induced breakdown of the jawbone) is seen </a:t>
            </a:r>
          </a:p>
          <a:p>
            <a:pPr lvl="1" algn="just"/>
            <a:r>
              <a:rPr lang="en-US" sz="5600" dirty="0"/>
              <a:t>These complications can cause pain, change in taste, difficulty in eating, dehydration and deterioration of oral hygiene </a:t>
            </a:r>
          </a:p>
          <a:p>
            <a:pPr lvl="1" algn="just"/>
            <a:r>
              <a:rPr lang="en-US" sz="5600" dirty="0"/>
              <a:t>Patients undergoing cancer therapy needs continuous monitoring by a dental team </a:t>
            </a:r>
          </a:p>
          <a:p>
            <a:pPr lvl="1" algn="just"/>
            <a:endParaRPr lang="en-US" sz="5600" dirty="0"/>
          </a:p>
          <a:p>
            <a:pPr marL="234000" lvl="1" indent="0" algn="just">
              <a:buNone/>
            </a:pPr>
            <a:r>
              <a:rPr lang="en-US" sz="5600" b="1" dirty="0"/>
              <a:t>Diabetes</a:t>
            </a:r>
            <a:r>
              <a:rPr lang="en-US" sz="5600" dirty="0"/>
              <a:t> </a:t>
            </a:r>
            <a:r>
              <a:rPr lang="en-US" sz="5600" baseline="30000" dirty="0"/>
              <a:t>[2]</a:t>
            </a:r>
          </a:p>
          <a:p>
            <a:pPr lvl="1" algn="just"/>
            <a:r>
              <a:rPr lang="en-US" sz="5600" dirty="0"/>
              <a:t> Periodontal disease is often considered a complication of diabetes​</a:t>
            </a:r>
          </a:p>
          <a:p>
            <a:pPr lvl="1" algn="just"/>
            <a:r>
              <a:rPr lang="en-US" sz="5600" dirty="0"/>
              <a:t> Diabetes and periodontitis have a bidirectional relationship. High blood sugars negatively impact oral health and severe periodontitis can negatively impact blood sugar control​</a:t>
            </a:r>
          </a:p>
          <a:p>
            <a:pPr lvl="1" algn="just"/>
            <a:r>
              <a:rPr lang="en-US" sz="5600" dirty="0"/>
              <a:t>Individuals with diabetes have an up to three times greater risk of periodontitis than those without diabetes, and suffer from greater amounts of alveolar bone loss, abscess formation and poor healing </a:t>
            </a:r>
          </a:p>
          <a:p>
            <a:pPr lvl="1" algn="just"/>
            <a:endParaRPr lang="en-US" sz="5600" dirty="0"/>
          </a:p>
          <a:p>
            <a:pPr marL="234000" lvl="1" indent="0" algn="just">
              <a:buNone/>
            </a:pPr>
            <a:r>
              <a:rPr lang="en-US" sz="5600" b="1" dirty="0"/>
              <a:t>Heart and circulatory disease</a:t>
            </a:r>
            <a:r>
              <a:rPr lang="en-US" sz="5600" dirty="0"/>
              <a:t> </a:t>
            </a:r>
            <a:r>
              <a:rPr lang="en-US" sz="5600" baseline="30000" dirty="0"/>
              <a:t>[2,3]</a:t>
            </a:r>
          </a:p>
          <a:p>
            <a:pPr lvl="1" algn="just"/>
            <a:r>
              <a:rPr lang="en-US" sz="5600" dirty="0"/>
              <a:t>Patients with periodontal disease and poor oral hygiene suffer from frequent gingival inflammation and </a:t>
            </a:r>
            <a:r>
              <a:rPr lang="en-US" sz="5600" dirty="0" err="1"/>
              <a:t>bacteraemia</a:t>
            </a:r>
            <a:r>
              <a:rPr lang="en-US" sz="5600" dirty="0"/>
              <a:t> which activate host inflammatory response.</a:t>
            </a:r>
          </a:p>
          <a:p>
            <a:pPr lvl="1" algn="just"/>
            <a:r>
              <a:rPr lang="en-US" sz="5600" dirty="0"/>
              <a:t>There is a stronger evidence to support causal relationship between poor dental health and stroke </a:t>
            </a:r>
          </a:p>
          <a:p>
            <a:pPr lvl="1" algn="just"/>
            <a:r>
              <a:rPr lang="en-US" sz="5600" dirty="0"/>
              <a:t>A growing body of evidence indicates that chronic inflammation, infection, and vascular injury from endotoxins are possibly caused by poor oral health </a:t>
            </a:r>
          </a:p>
          <a:p>
            <a:pPr lvl="1" algn="just"/>
            <a:r>
              <a:rPr lang="en-US" sz="5600" dirty="0"/>
              <a:t>There is mixed evidence to demonstrate a causal link between poor oral hygiene and myocardial infarction</a:t>
            </a:r>
          </a:p>
          <a:p>
            <a:pPr lvl="1"/>
            <a:endParaRPr lang="en-US" dirty="0"/>
          </a:p>
          <a:p>
            <a:pPr lvl="1"/>
            <a:endParaRPr lang="en-US" dirty="0"/>
          </a:p>
          <a:p>
            <a:endParaRPr lang="en-US" dirty="0"/>
          </a:p>
        </p:txBody>
      </p:sp>
      <p:sp>
        <p:nvSpPr>
          <p:cNvPr id="23" name="TextBox 22">
            <a:extLst>
              <a:ext uri="{FF2B5EF4-FFF2-40B4-BE49-F238E27FC236}">
                <a16:creationId xmlns:a16="http://schemas.microsoft.com/office/drawing/2014/main" id="{0C169C87-D2D7-4D0F-843D-F527483B0B16}"/>
              </a:ext>
            </a:extLst>
          </p:cNvPr>
          <p:cNvSpPr txBox="1"/>
          <p:nvPr/>
        </p:nvSpPr>
        <p:spPr>
          <a:xfrm>
            <a:off x="265725" y="6204341"/>
            <a:ext cx="8424740" cy="415498"/>
          </a:xfrm>
          <a:prstGeom prst="rect">
            <a:avLst/>
          </a:prstGeom>
          <a:noFill/>
        </p:spPr>
        <p:txBody>
          <a:bodyPr wrap="square" lIns="91440" tIns="45720" rIns="91440" bIns="45720" rtlCol="0" anchor="t">
            <a:spAutoFit/>
          </a:bodyPr>
          <a:lstStyle/>
          <a:p>
            <a:r>
              <a:rPr lang="en-GB" sz="700">
                <a:solidFill>
                  <a:srgbClr val="212121"/>
                </a:solidFill>
              </a:rPr>
              <a:t>1.</a:t>
            </a:r>
            <a:r>
              <a:rPr lang="en-GB" sz="700" b="0" i="0">
                <a:solidFill>
                  <a:srgbClr val="212121"/>
                </a:solidFill>
                <a:effectLst/>
              </a:rPr>
              <a:t> </a:t>
            </a:r>
            <a:r>
              <a:rPr lang="en-GB" sz="700" b="0" i="0">
                <a:solidFill>
                  <a:srgbClr val="3E3D40"/>
                </a:solidFill>
                <a:effectLst/>
              </a:rPr>
              <a:t>Harris JA, Ottaviani G, </a:t>
            </a:r>
            <a:r>
              <a:rPr lang="en-GB" sz="700" b="0" i="0" err="1">
                <a:solidFill>
                  <a:srgbClr val="3E3D40"/>
                </a:solidFill>
                <a:effectLst/>
              </a:rPr>
              <a:t>Treister</a:t>
            </a:r>
            <a:r>
              <a:rPr lang="en-GB" sz="700" b="0" i="0">
                <a:solidFill>
                  <a:srgbClr val="3E3D40"/>
                </a:solidFill>
                <a:effectLst/>
              </a:rPr>
              <a:t> NS and Hanna GJ (2022) An Overview of Clinical Oncology and Impact on Oral Health. </a:t>
            </a:r>
            <a:r>
              <a:rPr lang="en-GB" sz="700" b="0" i="1">
                <a:solidFill>
                  <a:srgbClr val="3E3D40"/>
                </a:solidFill>
                <a:effectLst/>
              </a:rPr>
              <a:t>Front. Oral. Health</a:t>
            </a:r>
            <a:r>
              <a:rPr lang="en-GB" sz="700" b="0" i="0">
                <a:solidFill>
                  <a:srgbClr val="3E3D40"/>
                </a:solidFill>
                <a:effectLst/>
              </a:rPr>
              <a:t> 3:874332. </a:t>
            </a:r>
            <a:r>
              <a:rPr lang="en-GB" sz="700" b="0" i="0" err="1">
                <a:solidFill>
                  <a:srgbClr val="3E3D40"/>
                </a:solidFill>
                <a:effectLst/>
              </a:rPr>
              <a:t>doi</a:t>
            </a:r>
            <a:r>
              <a:rPr lang="en-GB" sz="700" b="0" i="0">
                <a:solidFill>
                  <a:srgbClr val="3E3D40"/>
                </a:solidFill>
                <a:effectLst/>
              </a:rPr>
              <a:t>: 10.3389/froh.2022.874332</a:t>
            </a:r>
            <a:endParaRPr lang="en-GB" sz="700">
              <a:solidFill>
                <a:srgbClr val="000000"/>
              </a:solidFill>
            </a:endParaRPr>
          </a:p>
          <a:p>
            <a:r>
              <a:rPr lang="en-GB" sz="700" b="0" i="0">
                <a:solidFill>
                  <a:srgbClr val="3E3D40"/>
                </a:solidFill>
                <a:effectLst/>
              </a:rPr>
              <a:t>2. </a:t>
            </a:r>
            <a:r>
              <a:rPr lang="en-GB" sz="700" b="0" i="0">
                <a:solidFill>
                  <a:srgbClr val="212121"/>
                </a:solidFill>
                <a:effectLst/>
              </a:rPr>
              <a:t>Kane SF. The effects of oral health on systemic health. Gen Dent. 2017 Nov-Dec;65(6):30-34. PMID: </a:t>
            </a:r>
            <a:r>
              <a:rPr lang="en-GB" sz="700" b="0" i="0">
                <a:solidFill>
                  <a:srgbClr val="212121"/>
                </a:solidFill>
                <a:effectLst/>
                <a:hlinkClick r:id="rId2"/>
              </a:rPr>
              <a:t>29099363</a:t>
            </a:r>
            <a:r>
              <a:rPr lang="en-GB" sz="700" b="0" i="0">
                <a:solidFill>
                  <a:srgbClr val="212121"/>
                </a:solidFill>
                <a:effectLst/>
              </a:rPr>
              <a:t>. </a:t>
            </a:r>
            <a:endParaRPr lang="en-GB" sz="700">
              <a:solidFill>
                <a:srgbClr val="000000"/>
              </a:solidFill>
            </a:endParaRPr>
          </a:p>
          <a:p>
            <a:r>
              <a:rPr lang="en-GB" sz="700" b="0" i="0">
                <a:solidFill>
                  <a:srgbClr val="212121"/>
                </a:solidFill>
                <a:effectLst/>
              </a:rPr>
              <a:t>3</a:t>
            </a:r>
            <a:r>
              <a:rPr lang="en-GB" sz="700">
                <a:solidFill>
                  <a:srgbClr val="212121"/>
                </a:solidFill>
              </a:rPr>
              <a:t>. </a:t>
            </a:r>
            <a:r>
              <a:rPr lang="en-GB" sz="700" b="0" i="0" err="1">
                <a:solidFill>
                  <a:srgbClr val="212121"/>
                </a:solidFill>
                <a:effectLst/>
              </a:rPr>
              <a:t>Scannapieco</a:t>
            </a:r>
            <a:r>
              <a:rPr lang="en-GB" sz="700" b="0" i="0">
                <a:solidFill>
                  <a:srgbClr val="212121"/>
                </a:solidFill>
                <a:effectLst/>
              </a:rPr>
              <a:t> FA. Systemic effects of periodontal diseases. Dent Clin North Am. 2005 Jul;49(3):533-50, vi. </a:t>
            </a:r>
            <a:r>
              <a:rPr lang="en-GB" sz="700" b="0" i="0" err="1">
                <a:solidFill>
                  <a:srgbClr val="212121"/>
                </a:solidFill>
                <a:effectLst/>
              </a:rPr>
              <a:t>doi</a:t>
            </a:r>
            <a:r>
              <a:rPr lang="en-GB" sz="700" b="0" i="0">
                <a:solidFill>
                  <a:srgbClr val="212121"/>
                </a:solidFill>
                <a:effectLst/>
              </a:rPr>
              <a:t>: 10.1016/j.cden.2005.03.002. PMID: </a:t>
            </a:r>
            <a:r>
              <a:rPr lang="en-GB" sz="700" b="0" i="0">
                <a:solidFill>
                  <a:srgbClr val="212121"/>
                </a:solidFill>
                <a:effectLst/>
                <a:hlinkClick r:id="rId3"/>
              </a:rPr>
              <a:t>15978240</a:t>
            </a:r>
            <a:endParaRPr lang="en-GB" sz="700">
              <a:cs typeface="Arial"/>
            </a:endParaRPr>
          </a:p>
        </p:txBody>
      </p:sp>
      <p:sp>
        <p:nvSpPr>
          <p:cNvPr id="4" name="Slide Number Placeholder 3">
            <a:extLst>
              <a:ext uri="{FF2B5EF4-FFF2-40B4-BE49-F238E27FC236}">
                <a16:creationId xmlns:a16="http://schemas.microsoft.com/office/drawing/2014/main" id="{19101923-AD34-45A3-950F-5DE467BEABC7}"/>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   </a:t>
            </a:r>
            <a:fld id="{5898CC38-F149-5B45-A1B4-290B41364A0C}" type="slidenum">
              <a:rPr lang="en-GB" smtClean="0"/>
              <a:pPr/>
              <a:t>20</a:t>
            </a:fld>
            <a:endParaRPr lang="en-GB"/>
          </a:p>
        </p:txBody>
      </p:sp>
      <p:sp>
        <p:nvSpPr>
          <p:cNvPr id="2" name="Footer Placeholder 3">
            <a:extLst>
              <a:ext uri="{FF2B5EF4-FFF2-40B4-BE49-F238E27FC236}">
                <a16:creationId xmlns:a16="http://schemas.microsoft.com/office/drawing/2014/main" id="{FF8582A2-F82E-E539-8B13-69187DC159A5}"/>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705295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FCC571F-E0AC-4AFD-958B-EA2FC1F0F727}"/>
              </a:ext>
            </a:extLst>
          </p:cNvPr>
          <p:cNvSpPr>
            <a:spLocks noGrp="1"/>
          </p:cNvSpPr>
          <p:nvPr>
            <p:ph type="title" idx="4294967295"/>
          </p:nvPr>
        </p:nvSpPr>
        <p:spPr>
          <a:xfrm>
            <a:off x="415415" y="348700"/>
            <a:ext cx="11552238" cy="61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chemeClr val="accent1"/>
                </a:solidFill>
                <a:effectLst/>
                <a:uLnTx/>
                <a:uFillTx/>
                <a:latin typeface="+mn-lt"/>
                <a:ea typeface="+mn-ea"/>
                <a:cs typeface="+mn-cs"/>
              </a:rPr>
              <a:t>Effects of oral health on systemic health-</a:t>
            </a:r>
            <a:r>
              <a:rPr kumimoji="0" lang="en-US" sz="3200" b="1" i="0" u="none" strike="noStrike" kern="1200" cap="none" spc="0" normalizeH="0" baseline="0" noProof="0">
                <a:ln>
                  <a:noFill/>
                </a:ln>
                <a:solidFill>
                  <a:schemeClr val="accent1"/>
                </a:solidFill>
                <a:effectLst/>
                <a:uLnTx/>
                <a:uFillTx/>
                <a:latin typeface="+mn-lt"/>
                <a:ea typeface="+mn-ea"/>
                <a:cs typeface="+mn-cs"/>
              </a:rPr>
              <a:t> continued</a:t>
            </a:r>
            <a:endParaRPr kumimoji="0" lang="en-GB" sz="3600" b="1" i="0" u="none" strike="noStrike" kern="1200" cap="none" spc="0" normalizeH="0" baseline="0" noProof="0">
              <a:ln>
                <a:noFill/>
              </a:ln>
              <a:solidFill>
                <a:schemeClr val="accent1"/>
              </a:solidFill>
              <a:effectLst/>
              <a:uLnTx/>
              <a:uFillTx/>
              <a:latin typeface="+mn-lt"/>
              <a:ea typeface="+mn-ea"/>
              <a:cs typeface="+mn-cs"/>
            </a:endParaRPr>
          </a:p>
        </p:txBody>
      </p:sp>
      <p:sp>
        <p:nvSpPr>
          <p:cNvPr id="79" name="Content Placeholder 3">
            <a:extLst>
              <a:ext uri="{FF2B5EF4-FFF2-40B4-BE49-F238E27FC236}">
                <a16:creationId xmlns:a16="http://schemas.microsoft.com/office/drawing/2014/main" id="{3F86019E-C0B3-4EC1-874E-CFC12CB757F0}"/>
              </a:ext>
            </a:extLst>
          </p:cNvPr>
          <p:cNvSpPr>
            <a:spLocks noGrp="1"/>
          </p:cNvSpPr>
          <p:nvPr>
            <p:ph sz="quarter" idx="14"/>
          </p:nvPr>
        </p:nvSpPr>
        <p:spPr>
          <a:xfrm>
            <a:off x="270364" y="1210775"/>
            <a:ext cx="11552238" cy="4306887"/>
          </a:xfrm>
        </p:spPr>
        <p:txBody>
          <a:bodyPr>
            <a:normAutofit/>
          </a:bodyPr>
          <a:lstStyle/>
          <a:p>
            <a:pPr marL="234000" lvl="1" indent="0" algn="just">
              <a:buNone/>
            </a:pPr>
            <a:r>
              <a:rPr lang="en-US" sz="1400" b="1" dirty="0"/>
              <a:t>Human Immunodeficiency Virus (HIV) and Acquired Immune Deficiency Syndrome (AIDS) </a:t>
            </a:r>
            <a:r>
              <a:rPr lang="en-US" sz="1400" baseline="30000" dirty="0"/>
              <a:t>[1,2]</a:t>
            </a:r>
          </a:p>
          <a:p>
            <a:pPr lvl="1" algn="just"/>
            <a:r>
              <a:rPr lang="en-US" sz="1400" dirty="0"/>
              <a:t>Oral cavity is often the first sign of clinical illness and approximately 40 varying oral manifestations have been reported since the start of the AIDS pandemic </a:t>
            </a:r>
          </a:p>
          <a:p>
            <a:pPr lvl="1" algn="just"/>
            <a:r>
              <a:rPr lang="en-US" sz="1400" dirty="0"/>
              <a:t>Some of the most common oral problems associated with HIV/AIDS are chronic dry mouth, gingivitis, severe periodontitis, rampant dental caries, mouth sores and ulcers, oral candidiasis, hairy leukoplakia (which causes rough white patches on the tongue) </a:t>
            </a:r>
          </a:p>
          <a:p>
            <a:pPr lvl="1" algn="just"/>
            <a:r>
              <a:rPr lang="en-US" sz="1400" dirty="0"/>
              <a:t>These oral lesions affect the quality of lives of these patients and often adversely affects their mental health</a:t>
            </a:r>
          </a:p>
          <a:p>
            <a:pPr lvl="1" algn="just"/>
            <a:endParaRPr lang="en-US" sz="1400" dirty="0"/>
          </a:p>
          <a:p>
            <a:pPr marL="234000" lvl="1" indent="0" algn="just">
              <a:buNone/>
            </a:pPr>
            <a:r>
              <a:rPr lang="en-US" sz="1400" b="1" dirty="0"/>
              <a:t>Respiratory disease </a:t>
            </a:r>
            <a:r>
              <a:rPr lang="en-US" sz="1400" baseline="30000" dirty="0"/>
              <a:t>[3]</a:t>
            </a:r>
          </a:p>
          <a:p>
            <a:pPr lvl="1" algn="just"/>
            <a:r>
              <a:rPr lang="en-US" sz="1400" dirty="0"/>
              <a:t>There is moderate evidence of association between oral health with two respiratory diseases: pneumonia and Chronic Obstructive Pulmonary disease (COPD) </a:t>
            </a:r>
          </a:p>
          <a:p>
            <a:pPr lvl="1" algn="just"/>
            <a:r>
              <a:rPr lang="en-US" sz="1400" dirty="0"/>
              <a:t>There is strong evidence to suggest that vulnerable populations, such as those living in care facilities and hospital-based patients, have lower incidence and mortality due to pneumonia after regular oral hygiene interventions </a:t>
            </a:r>
          </a:p>
          <a:p>
            <a:pPr lvl="1" algn="just"/>
            <a:endParaRPr lang="en-US" sz="1400" dirty="0"/>
          </a:p>
          <a:p>
            <a:pPr marL="234000" lvl="1" indent="0" algn="just">
              <a:buNone/>
            </a:pPr>
            <a:r>
              <a:rPr lang="en-US" sz="1400" b="1" dirty="0"/>
              <a:t>Inflammatory bowel disease (IBD)</a:t>
            </a:r>
            <a:r>
              <a:rPr lang="en-US" sz="1400" dirty="0"/>
              <a:t> </a:t>
            </a:r>
            <a:r>
              <a:rPr lang="en-US" sz="1400" baseline="30000" dirty="0"/>
              <a:t>[4]</a:t>
            </a:r>
          </a:p>
          <a:p>
            <a:pPr lvl="1" algn="just"/>
            <a:r>
              <a:rPr lang="en-US" sz="1400" dirty="0"/>
              <a:t>Patients with IBD have a significantly higher risk of periodontitis and worse oral health compared to non-IBD patients</a:t>
            </a:r>
          </a:p>
          <a:p>
            <a:pPr lvl="1" algn="just"/>
            <a:r>
              <a:rPr lang="en-US" sz="1400" dirty="0"/>
              <a:t>Socioeconomic and environmental factors such as smoking are thought to modify the effect of IBD on periodontitis </a:t>
            </a:r>
          </a:p>
          <a:p>
            <a:endParaRPr lang="en-US" dirty="0"/>
          </a:p>
        </p:txBody>
      </p:sp>
      <p:sp>
        <p:nvSpPr>
          <p:cNvPr id="7" name="Slide Number Placeholder 6">
            <a:extLst>
              <a:ext uri="{FF2B5EF4-FFF2-40B4-BE49-F238E27FC236}">
                <a16:creationId xmlns:a16="http://schemas.microsoft.com/office/drawing/2014/main" id="{7009B1ED-2803-400D-B0FE-CE3CD96FA380}"/>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a:t>|   </a:t>
            </a:r>
            <a:fld id="{5898CC38-F149-5B45-A1B4-290B41364A0C}" type="slidenum">
              <a:rPr lang="en-US"/>
              <a:pPr/>
              <a:t>21</a:t>
            </a:fld>
            <a:endParaRPr lang="en-US"/>
          </a:p>
        </p:txBody>
      </p:sp>
      <p:sp>
        <p:nvSpPr>
          <p:cNvPr id="26" name="TextBox 25">
            <a:extLst>
              <a:ext uri="{FF2B5EF4-FFF2-40B4-BE49-F238E27FC236}">
                <a16:creationId xmlns:a16="http://schemas.microsoft.com/office/drawing/2014/main" id="{AE5DFA97-FC21-440F-B8E9-8C6D1B98A5C5}"/>
              </a:ext>
            </a:extLst>
          </p:cNvPr>
          <p:cNvSpPr txBox="1"/>
          <p:nvPr/>
        </p:nvSpPr>
        <p:spPr>
          <a:xfrm>
            <a:off x="205153" y="6006496"/>
            <a:ext cx="11588263" cy="584775"/>
          </a:xfrm>
          <a:prstGeom prst="rect">
            <a:avLst/>
          </a:prstGeom>
          <a:noFill/>
        </p:spPr>
        <p:txBody>
          <a:bodyPr wrap="square" lIns="91440" tIns="45720" rIns="91440" bIns="45720" rtlCol="0" anchor="t">
            <a:spAutoFit/>
          </a:bodyPr>
          <a:lstStyle/>
          <a:p>
            <a:r>
              <a:rPr lang="en-GB" sz="800"/>
              <a:t>1. </a:t>
            </a:r>
            <a:r>
              <a:rPr lang="en-GB" sz="800">
                <a:hlinkClick r:id="rId3">
                  <a:extLst>
                    <a:ext uri="{A12FA001-AC4F-418D-AE19-62706E023703}">
                      <ahyp:hlinkClr xmlns:ahyp="http://schemas.microsoft.com/office/drawing/2018/hyperlinkcolor" val="tx"/>
                    </a:ext>
                  </a:extLst>
                </a:hlinkClick>
              </a:rPr>
              <a:t>www.paho.org</a:t>
            </a:r>
            <a:endParaRPr lang="en-GB" sz="800"/>
          </a:p>
          <a:p>
            <a:r>
              <a:rPr lang="en-GB" sz="800"/>
              <a:t>2. </a:t>
            </a:r>
            <a:r>
              <a:rPr lang="en-GB" sz="800">
                <a:hlinkClick r:id="rId4">
                  <a:extLst>
                    <a:ext uri="{A12FA001-AC4F-418D-AE19-62706E023703}">
                      <ahyp:hlinkClr xmlns:ahyp="http://schemas.microsoft.com/office/drawing/2018/hyperlinkcolor" val="tx"/>
                    </a:ext>
                  </a:extLst>
                </a:hlinkClick>
              </a:rPr>
              <a:t>www.nidcr.nihr.gov</a:t>
            </a:r>
            <a:endParaRPr lang="en-GB" sz="800">
              <a:hlinkClick r:id="rId5">
                <a:extLst>
                  <a:ext uri="{A12FA001-AC4F-418D-AE19-62706E023703}">
                    <ahyp:hlinkClr xmlns:ahyp="http://schemas.microsoft.com/office/drawing/2018/hyperlinkcolor" val="tx"/>
                  </a:ext>
                </a:extLst>
              </a:hlinkClick>
            </a:endParaRPr>
          </a:p>
          <a:p>
            <a:r>
              <a:rPr lang="en-GB" sz="800"/>
              <a:t>3. </a:t>
            </a:r>
            <a:r>
              <a:rPr lang="en-GB" sz="800" b="0" i="0">
                <a:effectLst/>
              </a:rPr>
              <a:t>Manger, D., Walshaw, M., Fitzgerald, R. </a:t>
            </a:r>
            <a:r>
              <a:rPr lang="en-GB" sz="800" b="0" i="1">
                <a:effectLst/>
              </a:rPr>
              <a:t>et al.</a:t>
            </a:r>
            <a:r>
              <a:rPr lang="en-GB" sz="800" b="0" i="0">
                <a:effectLst/>
              </a:rPr>
              <a:t> Evidence summary: the relationship between oral health and pulmonary disease. </a:t>
            </a:r>
            <a:r>
              <a:rPr lang="en-GB" sz="800" b="0" i="1">
                <a:effectLst/>
              </a:rPr>
              <a:t>Br Dent J</a:t>
            </a:r>
            <a:r>
              <a:rPr lang="en-GB" sz="800" b="0" i="0">
                <a:effectLst/>
              </a:rPr>
              <a:t> </a:t>
            </a:r>
            <a:r>
              <a:rPr lang="en-GB" sz="800" b="1" i="0">
                <a:effectLst/>
              </a:rPr>
              <a:t>222</a:t>
            </a:r>
            <a:r>
              <a:rPr lang="en-GB" sz="800" b="0" i="0">
                <a:effectLst/>
              </a:rPr>
              <a:t>, 527–533 (2017). </a:t>
            </a:r>
            <a:r>
              <a:rPr lang="en-GB" sz="800" b="0" i="0">
                <a:effectLst/>
                <a:hlinkClick r:id="rId5">
                  <a:extLst>
                    <a:ext uri="{A12FA001-AC4F-418D-AE19-62706E023703}">
                      <ahyp:hlinkClr xmlns:ahyp="http://schemas.microsoft.com/office/drawing/2018/hyperlinkcolor" val="tx"/>
                    </a:ext>
                  </a:extLst>
                </a:hlinkClick>
              </a:rPr>
              <a:t>https://doi.org/10.1038/sj.bdj.2017.315</a:t>
            </a:r>
            <a:r>
              <a:rPr lang="en-GB" sz="800">
                <a:hlinkClick r:id="rId5">
                  <a:extLst>
                    <a:ext uri="{A12FA001-AC4F-418D-AE19-62706E023703}">
                      <ahyp:hlinkClr xmlns:ahyp="http://schemas.microsoft.com/office/drawing/2018/hyperlinkcolor" val="tx"/>
                    </a:ext>
                  </a:extLst>
                </a:hlinkClick>
              </a:rPr>
              <a:t> </a:t>
            </a:r>
            <a:endParaRPr lang="en-GB" sz="800" b="0" i="0">
              <a:effectLst/>
              <a:cs typeface="Arial"/>
              <a:hlinkClick r:id="" action="ppaction://noaction">
                <a:extLst>
                  <a:ext uri="{A12FA001-AC4F-418D-AE19-62706E023703}">
                    <ahyp:hlinkClr xmlns:ahyp="http://schemas.microsoft.com/office/drawing/2018/hyperlinkcolor" val="tx"/>
                  </a:ext>
                </a:extLst>
              </a:hlinkClick>
            </a:endParaRPr>
          </a:p>
          <a:p>
            <a:r>
              <a:rPr lang="en-GB" sz="800"/>
              <a:t>4.</a:t>
            </a:r>
            <a:r>
              <a:rPr lang="en-GB" sz="800" b="0" i="0">
                <a:effectLst/>
              </a:rPr>
              <a:t> </a:t>
            </a:r>
            <a:r>
              <a:rPr lang="en-GB" sz="800" b="0" i="0" err="1">
                <a:effectLst/>
              </a:rPr>
              <a:t>Nijakowski</a:t>
            </a:r>
            <a:r>
              <a:rPr lang="en-GB" sz="800" b="0" i="0">
                <a:effectLst/>
              </a:rPr>
              <a:t> K, </a:t>
            </a:r>
            <a:r>
              <a:rPr lang="en-GB" sz="800" b="0" i="0" err="1">
                <a:effectLst/>
              </a:rPr>
              <a:t>Gruszczyński</a:t>
            </a:r>
            <a:r>
              <a:rPr lang="en-GB" sz="800" b="0" i="0">
                <a:effectLst/>
              </a:rPr>
              <a:t> D, </a:t>
            </a:r>
            <a:r>
              <a:rPr lang="en-GB" sz="800" b="0" i="0" err="1">
                <a:effectLst/>
              </a:rPr>
              <a:t>Surdacka</a:t>
            </a:r>
            <a:r>
              <a:rPr lang="en-GB" sz="800" b="0" i="0">
                <a:effectLst/>
              </a:rPr>
              <a:t> A. Oral Health Status in Patients with Inflammatory Bowel Diseases: A Systematic Review. Int J Environ Res Public Health. 2021 Nov 2;18(21):11521. </a:t>
            </a:r>
            <a:r>
              <a:rPr lang="en-GB" sz="800" b="0" i="0" err="1">
                <a:effectLst/>
              </a:rPr>
              <a:t>doi</a:t>
            </a:r>
            <a:r>
              <a:rPr lang="en-GB" sz="800" b="0" i="0">
                <a:effectLst/>
              </a:rPr>
              <a:t>: 10.3390/ijerph182111521. </a:t>
            </a:r>
            <a:r>
              <a:rPr lang="en-GB" sz="800" b="0" i="0">
                <a:effectLst/>
                <a:hlinkClick r:id="rId6">
                  <a:extLst>
                    <a:ext uri="{A12FA001-AC4F-418D-AE19-62706E023703}">
                      <ahyp:hlinkClr xmlns:ahyp="http://schemas.microsoft.com/office/drawing/2018/hyperlinkcolor" val="tx"/>
                    </a:ext>
                  </a:extLst>
                </a:hlinkClick>
              </a:rPr>
              <a:t>PMID: 34770034</a:t>
            </a:r>
            <a:endParaRPr lang="en-GB" sz="800"/>
          </a:p>
        </p:txBody>
      </p:sp>
      <p:sp>
        <p:nvSpPr>
          <p:cNvPr id="2" name="Footer Placeholder 3">
            <a:extLst>
              <a:ext uri="{FF2B5EF4-FFF2-40B4-BE49-F238E27FC236}">
                <a16:creationId xmlns:a16="http://schemas.microsoft.com/office/drawing/2014/main" id="{A12F54B8-C255-62A0-ED9C-240111E44F3E}"/>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3683649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a:xfrm>
            <a:off x="5395140" y="1234800"/>
            <a:ext cx="6282000" cy="1602000"/>
          </a:xfrm>
        </p:spPr>
        <p:txBody>
          <a:bodyPr>
            <a:noAutofit/>
          </a:bodyPr>
          <a:lstStyle/>
          <a:p>
            <a:r>
              <a:rPr lang="en-GB" sz="4400"/>
              <a:t>4. Prevalence of common oral diseases in Children </a:t>
            </a:r>
          </a:p>
        </p:txBody>
      </p:sp>
      <p:sp>
        <p:nvSpPr>
          <p:cNvPr id="3" name="Title 1">
            <a:extLst>
              <a:ext uri="{FF2B5EF4-FFF2-40B4-BE49-F238E27FC236}">
                <a16:creationId xmlns:a16="http://schemas.microsoft.com/office/drawing/2014/main" id="{8466FD00-C919-400B-915F-9A4B8730BBAE}"/>
              </a:ext>
            </a:extLst>
          </p:cNvPr>
          <p:cNvSpPr txBox="1">
            <a:spLocks/>
          </p:cNvSpPr>
          <p:nvPr/>
        </p:nvSpPr>
        <p:spPr>
          <a:xfrm>
            <a:off x="5462280" y="3195781"/>
            <a:ext cx="6147720" cy="1953145"/>
          </a:xfrm>
          <a:prstGeom prst="rect">
            <a:avLst/>
          </a:prstGeom>
        </p:spPr>
        <p:txBody>
          <a:bodyPr vert="horz" lIns="90000" tIns="45720" rIns="90000" bIns="0" rtlCol="0" anchor="b" anchorCtr="0">
            <a:normAutofit fontScale="25000" lnSpcReduction="20000"/>
          </a:bodyPr>
          <a:lst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a:lstStyle>
          <a:p>
            <a:endParaRPr lang="en-GB" sz="5600" dirty="0"/>
          </a:p>
          <a:p>
            <a:pPr>
              <a:lnSpc>
                <a:spcPct val="120000"/>
              </a:lnSpc>
            </a:pPr>
            <a:r>
              <a:rPr lang="en-GB" sz="8000" b="0" dirty="0">
                <a:latin typeface="+mn-lt"/>
              </a:rPr>
              <a:t>This sections provides an epidemiological summary of the following oral diseases in children in Essex:</a:t>
            </a:r>
            <a:endParaRPr lang="en-GB" sz="8000" b="0" dirty="0">
              <a:latin typeface="+mn-lt"/>
              <a:cs typeface="Arial"/>
            </a:endParaRPr>
          </a:p>
          <a:p>
            <a:pPr marL="571500" indent="-571500">
              <a:lnSpc>
                <a:spcPct val="120000"/>
              </a:lnSpc>
              <a:buFont typeface="Arial" panose="020B0604020202020204" pitchFamily="34" charset="0"/>
              <a:buChar char="•"/>
            </a:pPr>
            <a:r>
              <a:rPr lang="en-GB" sz="8000" b="0" dirty="0">
                <a:latin typeface="+mn-lt"/>
              </a:rPr>
              <a:t>Dental caries (tooth decay)</a:t>
            </a:r>
            <a:endParaRPr lang="en-GB" sz="8000" b="0" dirty="0">
              <a:latin typeface="+mn-lt"/>
              <a:cs typeface="Arial"/>
            </a:endParaRPr>
          </a:p>
          <a:p>
            <a:pPr marL="571500" indent="-571500">
              <a:lnSpc>
                <a:spcPct val="120000"/>
              </a:lnSpc>
              <a:buFont typeface="Arial" panose="020B0604020202020204" pitchFamily="34" charset="0"/>
              <a:buChar char="•"/>
            </a:pPr>
            <a:r>
              <a:rPr lang="en-GB" sz="8000" b="0" dirty="0">
                <a:latin typeface="+mn-lt"/>
              </a:rPr>
              <a:t>Gingival diseases</a:t>
            </a:r>
            <a:endParaRPr lang="en-GB" sz="8000" b="0" dirty="0">
              <a:latin typeface="+mn-lt"/>
              <a:cs typeface="Arial"/>
            </a:endParaRPr>
          </a:p>
          <a:p>
            <a:pPr marL="571500" indent="-571500">
              <a:lnSpc>
                <a:spcPct val="120000"/>
              </a:lnSpc>
              <a:buFont typeface="Arial" panose="020B0604020202020204" pitchFamily="34" charset="0"/>
              <a:buChar char="•"/>
            </a:pPr>
            <a:r>
              <a:rPr lang="en-GB" sz="8000" b="0" dirty="0">
                <a:latin typeface="+mn-lt"/>
                <a:cs typeface="Arial"/>
              </a:rPr>
              <a:t>Substantial plaque and calculus</a:t>
            </a:r>
            <a:endParaRPr lang="en-GB" sz="8000" b="0" dirty="0">
              <a:latin typeface="+mn-lt"/>
            </a:endParaRPr>
          </a:p>
          <a:p>
            <a:pPr marL="571500" indent="-571500">
              <a:lnSpc>
                <a:spcPct val="120000"/>
              </a:lnSpc>
              <a:buFont typeface="Arial" panose="020B0604020202020204" pitchFamily="34" charset="0"/>
              <a:buChar char="•"/>
            </a:pPr>
            <a:r>
              <a:rPr lang="en-GB" sz="8000" b="0" dirty="0">
                <a:latin typeface="+mn-lt"/>
              </a:rPr>
              <a:t>Extraction due to tooth decay</a:t>
            </a:r>
            <a:endParaRPr lang="en-GB" sz="8000" b="0" dirty="0">
              <a:latin typeface="+mn-lt"/>
              <a:cs typeface="Arial" panose="020B0604020202020204"/>
            </a:endParaRPr>
          </a:p>
          <a:p>
            <a:pPr marL="571500" indent="-571500">
              <a:buFont typeface="Arial" panose="020B0604020202020204" pitchFamily="34" charset="0"/>
              <a:buChar char="•"/>
            </a:pPr>
            <a:endParaRPr lang="en-GB" sz="4000" dirty="0"/>
          </a:p>
          <a:p>
            <a:endParaRPr lang="en-GB" sz="4000" dirty="0"/>
          </a:p>
        </p:txBody>
      </p:sp>
    </p:spTree>
    <p:extLst>
      <p:ext uri="{BB962C8B-B14F-4D97-AF65-F5344CB8AC3E}">
        <p14:creationId xmlns:p14="http://schemas.microsoft.com/office/powerpoint/2010/main" val="2407748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title.&#10;">
            <a:extLst>
              <a:ext uri="{FF2B5EF4-FFF2-40B4-BE49-F238E27FC236}">
                <a16:creationId xmlns:a16="http://schemas.microsoft.com/office/drawing/2014/main" id="{4FC1BB46-FCB4-4BDF-8549-71D2990829D7}"/>
              </a:ext>
            </a:extLst>
          </p:cNvPr>
          <p:cNvSpPr>
            <a:spLocks noGrp="1"/>
          </p:cNvSpPr>
          <p:nvPr>
            <p:ph type="title"/>
          </p:nvPr>
        </p:nvSpPr>
        <p:spPr/>
        <p:txBody>
          <a:bodyPr/>
          <a:lstStyle/>
          <a:p>
            <a:r>
              <a:rPr lang="en-US" sz="3600" kern="1200" dirty="0">
                <a:latin typeface="+mj-lt"/>
                <a:ea typeface="+mj-ea"/>
                <a:cs typeface="+mj-cs"/>
              </a:rPr>
              <a:t>Dental </a:t>
            </a:r>
            <a:r>
              <a:rPr lang="en-US" dirty="0"/>
              <a:t>decay</a:t>
            </a:r>
            <a:r>
              <a:rPr lang="en-US" sz="3600" kern="1200" dirty="0">
                <a:latin typeface="+mj-lt"/>
                <a:ea typeface="+mj-ea"/>
                <a:cs typeface="+mj-cs"/>
              </a:rPr>
              <a:t> involving pulp</a:t>
            </a:r>
            <a:endParaRPr lang="en-GB" dirty="0"/>
          </a:p>
        </p:txBody>
      </p:sp>
      <p:sp>
        <p:nvSpPr>
          <p:cNvPr id="3" name="Content Placeholder 2" descr="Text describing dental caries in Children from Essex. Rochford and Colchester having the highest percentages. ">
            <a:extLst>
              <a:ext uri="{FF2B5EF4-FFF2-40B4-BE49-F238E27FC236}">
                <a16:creationId xmlns:a16="http://schemas.microsoft.com/office/drawing/2014/main" id="{A9FEC289-5625-4845-9D83-3A14CCE90512}"/>
              </a:ext>
            </a:extLst>
          </p:cNvPr>
          <p:cNvSpPr>
            <a:spLocks noGrp="1"/>
          </p:cNvSpPr>
          <p:nvPr>
            <p:ph idx="1"/>
          </p:nvPr>
        </p:nvSpPr>
        <p:spPr>
          <a:xfrm>
            <a:off x="306000" y="1517452"/>
            <a:ext cx="5331320" cy="4629495"/>
          </a:xfrm>
        </p:spPr>
        <p:txBody>
          <a:bodyPr>
            <a:normAutofit fontScale="55000" lnSpcReduction="20000"/>
          </a:bodyPr>
          <a:lstStyle/>
          <a:p>
            <a:pPr>
              <a:lnSpc>
                <a:spcPct val="120000"/>
              </a:lnSpc>
              <a:spcAft>
                <a:spcPts val="600"/>
              </a:spcAft>
            </a:pPr>
            <a:r>
              <a:rPr lang="en-US" sz="2500" dirty="0"/>
              <a:t>According to the Oral Health Survey data from 2019, Rochford (3.4%) and Colchester (3.3%) have the highest percentage of 5-year-olds having one or more teeth with decay involving the pulp*. This is higher than the England (3.3%) and Essex average (2.1%). While Uttlesford has the lowest (0.4%). There was no data available for Braintree </a:t>
            </a:r>
            <a:r>
              <a:rPr lang="en-US" sz="2500" baseline="30000" dirty="0"/>
              <a:t>[1]</a:t>
            </a:r>
            <a:r>
              <a:rPr lang="en-US" sz="2500" dirty="0"/>
              <a:t>.</a:t>
            </a:r>
            <a:endParaRPr lang="en-US" sz="2500" dirty="0">
              <a:cs typeface="Arial" panose="020B0604020202020204"/>
            </a:endParaRPr>
          </a:p>
          <a:p>
            <a:pPr>
              <a:lnSpc>
                <a:spcPct val="120000"/>
              </a:lnSpc>
              <a:spcAft>
                <a:spcPts val="600"/>
              </a:spcAft>
            </a:pPr>
            <a:r>
              <a:rPr lang="en-US" sz="2500" dirty="0"/>
              <a:t>Essex has had a 75% increase in children with decay involving the pulp since 2017. Among the Essex districts, </a:t>
            </a:r>
            <a:r>
              <a:rPr lang="en-US" sz="2500" dirty="0" err="1"/>
              <a:t>Maldon</a:t>
            </a:r>
            <a:r>
              <a:rPr lang="en-US" sz="2500" dirty="0"/>
              <a:t> has had the biggest increase (367%) and Castle Point has had the biggest decrease (39%) in 5-year-old children with dental caries involving pulp since 2017.</a:t>
            </a:r>
            <a:endParaRPr lang="en-US" sz="2500" dirty="0">
              <a:cs typeface="Arial" panose="020B0604020202020204"/>
            </a:endParaRPr>
          </a:p>
          <a:p>
            <a:pPr indent="-228600" algn="just">
              <a:lnSpc>
                <a:spcPct val="120000"/>
              </a:lnSpc>
              <a:spcAft>
                <a:spcPts val="600"/>
              </a:spcAft>
              <a:buFont typeface="Arial" panose="020B0604020202020204" pitchFamily="34" charset="0"/>
              <a:buChar char="•"/>
            </a:pPr>
            <a:endParaRPr lang="en-US" sz="2500" dirty="0"/>
          </a:p>
          <a:p>
            <a:pPr marL="0" indent="0">
              <a:lnSpc>
                <a:spcPct val="120000"/>
              </a:lnSpc>
              <a:spcAft>
                <a:spcPts val="600"/>
              </a:spcAft>
              <a:buNone/>
            </a:pPr>
            <a:r>
              <a:rPr lang="en-US" sz="2200" i="1" dirty="0"/>
              <a:t>*A tooth has three layers: enamel, dentine and pulp. When the decay is restricted to enamel, there are usually no symptoms, and is the ideal time for it to be filled.  As the decay progresses to the pulp, the person starts to experience sensitivity, discomfort and pain. When a teeth has decay involving pulp, the treatment options are usually more invasive and expensive like root canal treatment or extraction </a:t>
            </a:r>
            <a:r>
              <a:rPr lang="en-US" sz="2200" i="1" baseline="30000" dirty="0"/>
              <a:t>[2]</a:t>
            </a:r>
            <a:r>
              <a:rPr lang="en-US" sz="2200" i="1" dirty="0"/>
              <a:t>.</a:t>
            </a:r>
            <a:endParaRPr lang="en-US" sz="2200" i="1" dirty="0">
              <a:cs typeface="Arial" panose="020B0604020202020204"/>
            </a:endParaRPr>
          </a:p>
          <a:p>
            <a:endParaRPr lang="en-GB" dirty="0"/>
          </a:p>
        </p:txBody>
      </p:sp>
      <p:graphicFrame>
        <p:nvGraphicFramePr>
          <p:cNvPr id="8" name="Chart 7" descr="Bar chart displaying the percentage of children with one or more teeth as having decay involving the pulp.">
            <a:extLst>
              <a:ext uri="{FF2B5EF4-FFF2-40B4-BE49-F238E27FC236}">
                <a16:creationId xmlns:a16="http://schemas.microsoft.com/office/drawing/2014/main" id="{428F2654-08BD-4EE8-95D9-76457A80D66B}"/>
              </a:ext>
            </a:extLst>
          </p:cNvPr>
          <p:cNvGraphicFramePr>
            <a:graphicFrameLocks/>
          </p:cNvGraphicFramePr>
          <p:nvPr>
            <p:extLst>
              <p:ext uri="{D42A27DB-BD31-4B8C-83A1-F6EECF244321}">
                <p14:modId xmlns:p14="http://schemas.microsoft.com/office/powerpoint/2010/main" val="4154398987"/>
              </p:ext>
            </p:extLst>
          </p:nvPr>
        </p:nvGraphicFramePr>
        <p:xfrm>
          <a:off x="6624335" y="1002922"/>
          <a:ext cx="4791663" cy="31817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Trend chart displaying the percentage of children with one or more teeth as having decay involving the pulp for 2017-2019.">
            <a:extLst>
              <a:ext uri="{FF2B5EF4-FFF2-40B4-BE49-F238E27FC236}">
                <a16:creationId xmlns:a16="http://schemas.microsoft.com/office/drawing/2014/main" id="{AFB79AE8-6ACB-4D0E-8CF0-41ADBE30A7CB}"/>
              </a:ext>
            </a:extLst>
          </p:cNvPr>
          <p:cNvGraphicFramePr>
            <a:graphicFrameLocks/>
          </p:cNvGraphicFramePr>
          <p:nvPr>
            <p:extLst>
              <p:ext uri="{D42A27DB-BD31-4B8C-83A1-F6EECF244321}">
                <p14:modId xmlns:p14="http://schemas.microsoft.com/office/powerpoint/2010/main" val="3750635028"/>
              </p:ext>
            </p:extLst>
          </p:nvPr>
        </p:nvGraphicFramePr>
        <p:xfrm>
          <a:off x="6734167"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descr="References.">
            <a:extLst>
              <a:ext uri="{FF2B5EF4-FFF2-40B4-BE49-F238E27FC236}">
                <a16:creationId xmlns:a16="http://schemas.microsoft.com/office/drawing/2014/main" id="{142D1F56-299C-4536-A2C8-059A26B8796A}"/>
              </a:ext>
            </a:extLst>
          </p:cNvPr>
          <p:cNvSpPr txBox="1"/>
          <p:nvPr/>
        </p:nvSpPr>
        <p:spPr>
          <a:xfrm>
            <a:off x="219722" y="6121694"/>
            <a:ext cx="6094520" cy="461665"/>
          </a:xfrm>
          <a:prstGeom prst="rect">
            <a:avLst/>
          </a:prstGeom>
          <a:noFill/>
        </p:spPr>
        <p:txBody>
          <a:bodyPr wrap="square">
            <a:spAutoFit/>
          </a:bodyPr>
          <a:lstStyle/>
          <a:p>
            <a:r>
              <a:rPr lang="en-GB" sz="800"/>
              <a:t>1. Data from </a:t>
            </a:r>
            <a:r>
              <a:rPr lang="en-GB" sz="800" b="0" i="0">
                <a:solidFill>
                  <a:srgbClr val="212529"/>
                </a:solidFill>
                <a:effectLst/>
              </a:rPr>
              <a:t>Dental Public Health Epidemiology Programme for England: oral health survey of five-year-old children (</a:t>
            </a:r>
            <a:r>
              <a:rPr lang="en-GB" sz="800" b="0" i="0">
                <a:solidFill>
                  <a:srgbClr val="212529"/>
                </a:solidFill>
                <a:effectLst/>
                <a:hlinkClick r:id="rId4"/>
              </a:rPr>
              <a:t>Biennial publication - latest report 2019</a:t>
            </a:r>
            <a:r>
              <a:rPr lang="en-GB" sz="800" b="0" i="0">
                <a:solidFill>
                  <a:srgbClr val="212529"/>
                </a:solidFill>
                <a:effectLst/>
              </a:rPr>
              <a:t>)</a:t>
            </a:r>
            <a:r>
              <a:rPr lang="en-GB" sz="800"/>
              <a:t> </a:t>
            </a:r>
          </a:p>
          <a:p>
            <a:r>
              <a:rPr lang="en-GB" sz="800"/>
              <a:t>2. What is dental caries (</a:t>
            </a:r>
            <a:r>
              <a:rPr lang="en-GB" sz="800">
                <a:hlinkClick r:id="rId5"/>
              </a:rPr>
              <a:t>oralb.co.uk</a:t>
            </a:r>
            <a:r>
              <a:rPr lang="en-GB" sz="800"/>
              <a:t>)</a:t>
            </a:r>
          </a:p>
        </p:txBody>
      </p:sp>
      <p:sp>
        <p:nvSpPr>
          <p:cNvPr id="5" name="Slide Number Placeholder 4">
            <a:extLst>
              <a:ext uri="{FF2B5EF4-FFF2-40B4-BE49-F238E27FC236}">
                <a16:creationId xmlns:a16="http://schemas.microsoft.com/office/drawing/2014/main" id="{7528B7A7-F706-4A10-8C2B-EF0D6F60AB8F}"/>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23</a:t>
            </a:fld>
            <a:endParaRPr lang="en-GB"/>
          </a:p>
        </p:txBody>
      </p:sp>
      <p:sp>
        <p:nvSpPr>
          <p:cNvPr id="6" name="Footer Placeholder 3">
            <a:extLst>
              <a:ext uri="{FF2B5EF4-FFF2-40B4-BE49-F238E27FC236}">
                <a16:creationId xmlns:a16="http://schemas.microsoft.com/office/drawing/2014/main" id="{F573D0E7-E79E-98E6-8C53-43FF41A289E1}"/>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309830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EDB55-837D-4FEC-96D3-FB436C481DCD}"/>
              </a:ext>
            </a:extLst>
          </p:cNvPr>
          <p:cNvSpPr>
            <a:spLocks noGrp="1"/>
          </p:cNvSpPr>
          <p:nvPr>
            <p:ph type="title"/>
          </p:nvPr>
        </p:nvSpPr>
        <p:spPr/>
        <p:txBody>
          <a:bodyPr/>
          <a:lstStyle/>
          <a:p>
            <a:r>
              <a:rPr lang="en-US" sz="3600" dirty="0"/>
              <a:t>Incisor </a:t>
            </a:r>
            <a:r>
              <a:rPr lang="en-US" dirty="0"/>
              <a:t>decay</a:t>
            </a:r>
            <a:endParaRPr lang="en-GB" dirty="0"/>
          </a:p>
        </p:txBody>
      </p:sp>
      <p:sp>
        <p:nvSpPr>
          <p:cNvPr id="3" name="Content Placeholder 2">
            <a:extLst>
              <a:ext uri="{FF2B5EF4-FFF2-40B4-BE49-F238E27FC236}">
                <a16:creationId xmlns:a16="http://schemas.microsoft.com/office/drawing/2014/main" id="{FEE58579-6EC8-4956-9D35-0243978A48C5}"/>
              </a:ext>
              <a:ext uri="{C183D7F6-B498-43B3-948B-1728B52AA6E4}">
                <adec:decorative xmlns:adec="http://schemas.microsoft.com/office/drawing/2017/decorative" val="0"/>
              </a:ext>
            </a:extLst>
          </p:cNvPr>
          <p:cNvSpPr>
            <a:spLocks noGrp="1"/>
          </p:cNvSpPr>
          <p:nvPr>
            <p:ph idx="1"/>
          </p:nvPr>
        </p:nvSpPr>
        <p:spPr>
          <a:xfrm>
            <a:off x="305999" y="1256401"/>
            <a:ext cx="5760000" cy="4487908"/>
          </a:xfrm>
        </p:spPr>
        <p:txBody>
          <a:bodyPr>
            <a:normAutofit fontScale="47500" lnSpcReduction="20000"/>
          </a:bodyPr>
          <a:lstStyle/>
          <a:p>
            <a:pPr marL="171450" indent="-171450">
              <a:lnSpc>
                <a:spcPct val="134000"/>
              </a:lnSpc>
              <a:buFont typeface="Arial,Sans-Serif"/>
              <a:buChar char="•"/>
            </a:pPr>
            <a:r>
              <a:rPr lang="en-US" sz="2900" dirty="0">
                <a:ea typeface="+mn-lt"/>
                <a:cs typeface="+mn-lt"/>
              </a:rPr>
              <a:t>According to the Oral health Survey data from 2019, Colchester (5.6%) has the highest percentage of 5-year-old children with incisor decay. This is much higher than Essex (2.2%) and England average (5.2%). Rochford has the lowest (0.4%) percentage of 5-year-old children with incisor caries </a:t>
            </a:r>
            <a:r>
              <a:rPr lang="en-US" sz="2900" baseline="30000" dirty="0">
                <a:ea typeface="+mn-lt"/>
                <a:cs typeface="+mn-lt"/>
              </a:rPr>
              <a:t>[1]</a:t>
            </a:r>
            <a:r>
              <a:rPr lang="en-US" sz="2900" dirty="0">
                <a:ea typeface="+mn-lt"/>
                <a:cs typeface="+mn-lt"/>
              </a:rPr>
              <a:t>.</a:t>
            </a:r>
          </a:p>
          <a:p>
            <a:pPr marL="171450" indent="-171450">
              <a:lnSpc>
                <a:spcPct val="134000"/>
              </a:lnSpc>
              <a:buFont typeface="Arial,Sans-Serif"/>
              <a:buChar char="•"/>
            </a:pPr>
            <a:r>
              <a:rPr lang="en-US" sz="2900" dirty="0">
                <a:ea typeface="+mn-lt"/>
                <a:cs typeface="+mn-lt"/>
              </a:rPr>
              <a:t>Looking at the time series on the right, Essex has had a 16% increase in incisor decay from 2017. Among Essex districts and boroughs, </a:t>
            </a:r>
            <a:r>
              <a:rPr lang="en-US" sz="2900" dirty="0" err="1">
                <a:ea typeface="+mn-lt"/>
                <a:cs typeface="+mn-lt"/>
              </a:rPr>
              <a:t>Basildon</a:t>
            </a:r>
            <a:r>
              <a:rPr lang="en-US" sz="2900" dirty="0">
                <a:ea typeface="+mn-lt"/>
                <a:cs typeface="+mn-lt"/>
              </a:rPr>
              <a:t> has had the biggest increase (277%), and Tendring has had the biggest decrease (84%) of 5-year-old children with incisor caries.</a:t>
            </a:r>
          </a:p>
          <a:p>
            <a:pPr marL="171450" indent="-171450" algn="just">
              <a:lnSpc>
                <a:spcPct val="134000"/>
              </a:lnSpc>
              <a:buFont typeface="Arial,Sans-Serif"/>
              <a:buChar char="•"/>
            </a:pPr>
            <a:endParaRPr lang="en-US" sz="2800" dirty="0"/>
          </a:p>
          <a:p>
            <a:pPr marL="0" indent="0">
              <a:lnSpc>
                <a:spcPct val="134000"/>
              </a:lnSpc>
              <a:buNone/>
            </a:pPr>
            <a:r>
              <a:rPr lang="en-US" sz="2500" i="1" dirty="0">
                <a:ea typeface="+mn-lt"/>
                <a:cs typeface="+mn-lt"/>
              </a:rPr>
              <a:t>Any smooth surface decay in young children is a serious public health problem and constitute early childhood caries. </a:t>
            </a:r>
            <a:r>
              <a:rPr lang="en-US" sz="2500" i="1" dirty="0"/>
              <a:t>The causes of early childhood caries (ECC) </a:t>
            </a:r>
            <a:r>
              <a:rPr lang="en-US" sz="2500" i="1" baseline="30000" dirty="0"/>
              <a:t>[2]</a:t>
            </a:r>
            <a:r>
              <a:rPr lang="en-US" sz="2500" i="1" dirty="0"/>
              <a:t> are multifactorial, but the major contributing factors are improper bottle-feeding practices with sweetened beverages, socioeconomic background, lack of parental education, poor access to dental care. Untreated, it can lead to serious consequences like pain, premature tooth loss, and serious infection </a:t>
            </a:r>
            <a:r>
              <a:rPr lang="en-US" sz="2500" i="1" baseline="30000" dirty="0"/>
              <a:t>[3]</a:t>
            </a:r>
            <a:r>
              <a:rPr lang="en-US" sz="2500" i="1" dirty="0"/>
              <a:t>.</a:t>
            </a:r>
            <a:endParaRPr lang="en-US" sz="2500" i="1" dirty="0">
              <a:ea typeface="+mn-lt"/>
              <a:cs typeface="+mn-lt"/>
            </a:endParaRPr>
          </a:p>
          <a:p>
            <a:pPr algn="just"/>
            <a:endParaRPr lang="en-GB" dirty="0"/>
          </a:p>
        </p:txBody>
      </p:sp>
      <p:sp>
        <p:nvSpPr>
          <p:cNvPr id="5" name="Slide Number Placeholder 4">
            <a:extLst>
              <a:ext uri="{FF2B5EF4-FFF2-40B4-BE49-F238E27FC236}">
                <a16:creationId xmlns:a16="http://schemas.microsoft.com/office/drawing/2014/main" id="{F20BBEB5-A976-44F3-85FD-1F51D53B59B2}"/>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24</a:t>
            </a:fld>
            <a:endParaRPr lang="en-GB"/>
          </a:p>
        </p:txBody>
      </p:sp>
      <p:graphicFrame>
        <p:nvGraphicFramePr>
          <p:cNvPr id="6" name="Chart 5" descr="Bar chart describing the percentage of 5 year olds with incisor caries.">
            <a:extLst>
              <a:ext uri="{FF2B5EF4-FFF2-40B4-BE49-F238E27FC236}">
                <a16:creationId xmlns:a16="http://schemas.microsoft.com/office/drawing/2014/main" id="{738406DF-FD8A-43CE-8F45-203A0554A903}"/>
              </a:ext>
            </a:extLst>
          </p:cNvPr>
          <p:cNvGraphicFramePr>
            <a:graphicFrameLocks/>
          </p:cNvGraphicFramePr>
          <p:nvPr>
            <p:extLst>
              <p:ext uri="{D42A27DB-BD31-4B8C-83A1-F6EECF244321}">
                <p14:modId xmlns:p14="http://schemas.microsoft.com/office/powerpoint/2010/main" val="2235025689"/>
              </p:ext>
            </p:extLst>
          </p:nvPr>
        </p:nvGraphicFramePr>
        <p:xfrm>
          <a:off x="6407480" y="802507"/>
          <a:ext cx="5062120" cy="26948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rend chart describing the percentage of 5 year old with incisor caries (2015-2019).">
            <a:extLst>
              <a:ext uri="{FF2B5EF4-FFF2-40B4-BE49-F238E27FC236}">
                <a16:creationId xmlns:a16="http://schemas.microsoft.com/office/drawing/2014/main" id="{7B8DBA9F-9D6D-426A-89DC-1070C9FE20C2}"/>
              </a:ext>
            </a:extLst>
          </p:cNvPr>
          <p:cNvGraphicFramePr>
            <a:graphicFrameLocks/>
          </p:cNvGraphicFramePr>
          <p:nvPr>
            <p:extLst>
              <p:ext uri="{D42A27DB-BD31-4B8C-83A1-F6EECF244321}">
                <p14:modId xmlns:p14="http://schemas.microsoft.com/office/powerpoint/2010/main" val="197337537"/>
              </p:ext>
            </p:extLst>
          </p:nvPr>
        </p:nvGraphicFramePr>
        <p:xfrm>
          <a:off x="6721237" y="3420617"/>
          <a:ext cx="4942763" cy="276381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9B9840D-BD9D-42B0-A08B-7819CBDF5755}"/>
              </a:ext>
            </a:extLst>
          </p:cNvPr>
          <p:cNvSpPr txBox="1"/>
          <p:nvPr/>
        </p:nvSpPr>
        <p:spPr>
          <a:xfrm>
            <a:off x="221751" y="6116945"/>
            <a:ext cx="8328280" cy="461665"/>
          </a:xfrm>
          <a:prstGeom prst="rect">
            <a:avLst/>
          </a:prstGeom>
          <a:noFill/>
        </p:spPr>
        <p:txBody>
          <a:bodyPr wrap="square">
            <a:spAutoFit/>
          </a:bodyPr>
          <a:lstStyle/>
          <a:p>
            <a:r>
              <a:rPr lang="en-GB" sz="800"/>
              <a:t>1. </a:t>
            </a:r>
            <a:r>
              <a:rPr lang="en-GB" sz="800" b="0" i="0">
                <a:solidFill>
                  <a:srgbClr val="212529"/>
                </a:solidFill>
                <a:effectLst/>
              </a:rPr>
              <a:t>Dental Public Health Epidemiology Programme for England: oral health survey of five-year-old children (</a:t>
            </a:r>
            <a:r>
              <a:rPr lang="en-GB" sz="800" b="0" i="0">
                <a:solidFill>
                  <a:srgbClr val="212529"/>
                </a:solidFill>
                <a:effectLst/>
                <a:hlinkClick r:id="rId4"/>
              </a:rPr>
              <a:t>Biennial publication - latest report 2019</a:t>
            </a:r>
            <a:r>
              <a:rPr lang="en-GB" sz="800" b="0" i="0">
                <a:solidFill>
                  <a:srgbClr val="212529"/>
                </a:solidFill>
                <a:effectLst/>
              </a:rPr>
              <a:t>)</a:t>
            </a:r>
            <a:r>
              <a:rPr lang="en-GB" sz="800"/>
              <a:t>  </a:t>
            </a:r>
          </a:p>
          <a:p>
            <a:r>
              <a:rPr lang="en-GB" sz="800">
                <a:solidFill>
                  <a:srgbClr val="212121"/>
                </a:solidFill>
              </a:rPr>
              <a:t>2.</a:t>
            </a:r>
            <a:r>
              <a:rPr lang="en-GB" sz="800" b="0" i="0">
                <a:solidFill>
                  <a:srgbClr val="212121"/>
                </a:solidFill>
                <a:effectLst/>
              </a:rPr>
              <a:t> </a:t>
            </a:r>
            <a:r>
              <a:rPr lang="en-GB" sz="800">
                <a:hlinkClick r:id="rId5"/>
              </a:rPr>
              <a:t>d_ecc.pdf (aapd.org)</a:t>
            </a:r>
            <a:r>
              <a:rPr lang="en-GB" sz="800"/>
              <a:t> </a:t>
            </a:r>
          </a:p>
          <a:p>
            <a:r>
              <a:rPr lang="en-GB" sz="800"/>
              <a:t>3. </a:t>
            </a:r>
            <a:r>
              <a:rPr lang="en-GB" sz="800" b="0" i="0">
                <a:solidFill>
                  <a:srgbClr val="212121"/>
                </a:solidFill>
                <a:effectLst/>
              </a:rPr>
              <a:t>Anil S, Anand PS. Early Childhood Caries: Prevalence, Risk Factors, and Prevention. Front </a:t>
            </a:r>
            <a:r>
              <a:rPr lang="en-GB" sz="800" b="0" i="0" err="1">
                <a:solidFill>
                  <a:srgbClr val="212121"/>
                </a:solidFill>
                <a:effectLst/>
              </a:rPr>
              <a:t>Pediatr</a:t>
            </a:r>
            <a:r>
              <a:rPr lang="en-GB" sz="800" b="0" i="0">
                <a:solidFill>
                  <a:srgbClr val="212121"/>
                </a:solidFill>
                <a:effectLst/>
              </a:rPr>
              <a:t>. 2017 Jul 18;5:157. </a:t>
            </a:r>
            <a:r>
              <a:rPr lang="en-GB" sz="800" b="0" i="0" err="1">
                <a:solidFill>
                  <a:srgbClr val="212121"/>
                </a:solidFill>
                <a:effectLst/>
              </a:rPr>
              <a:t>doi</a:t>
            </a:r>
            <a:r>
              <a:rPr lang="en-GB" sz="800" b="0" i="0">
                <a:solidFill>
                  <a:srgbClr val="212121"/>
                </a:solidFill>
                <a:effectLst/>
              </a:rPr>
              <a:t>: 10.3389/fped.2017.00157. PMID: 28770188</a:t>
            </a:r>
          </a:p>
        </p:txBody>
      </p:sp>
      <p:sp>
        <p:nvSpPr>
          <p:cNvPr id="7" name="Footer Placeholder 3">
            <a:extLst>
              <a:ext uri="{FF2B5EF4-FFF2-40B4-BE49-F238E27FC236}">
                <a16:creationId xmlns:a16="http://schemas.microsoft.com/office/drawing/2014/main" id="{394B4E9F-9266-07EE-40EF-35277FF1F2D4}"/>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384575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ABC5B-840A-40CF-9B42-22B751C66555}"/>
              </a:ext>
            </a:extLst>
          </p:cNvPr>
          <p:cNvSpPr>
            <a:spLocks noGrp="1"/>
          </p:cNvSpPr>
          <p:nvPr>
            <p:ph type="title"/>
          </p:nvPr>
        </p:nvSpPr>
        <p:spPr/>
        <p:txBody>
          <a:bodyPr/>
          <a:lstStyle/>
          <a:p>
            <a:r>
              <a:rPr lang="en-US" sz="3600"/>
              <a:t>Substantial plaque and calculus</a:t>
            </a:r>
            <a:endParaRPr lang="en-GB"/>
          </a:p>
        </p:txBody>
      </p:sp>
      <p:sp>
        <p:nvSpPr>
          <p:cNvPr id="3" name="Content Placeholder 2">
            <a:extLst>
              <a:ext uri="{FF2B5EF4-FFF2-40B4-BE49-F238E27FC236}">
                <a16:creationId xmlns:a16="http://schemas.microsoft.com/office/drawing/2014/main" id="{1EAF2C22-80F3-4DC0-8880-F2A1B6D2658D}"/>
              </a:ext>
            </a:extLst>
          </p:cNvPr>
          <p:cNvSpPr>
            <a:spLocks noGrp="1"/>
          </p:cNvSpPr>
          <p:nvPr>
            <p:ph idx="1"/>
          </p:nvPr>
        </p:nvSpPr>
        <p:spPr>
          <a:xfrm>
            <a:off x="422673" y="1410927"/>
            <a:ext cx="5789999" cy="4379290"/>
          </a:xfrm>
        </p:spPr>
        <p:txBody>
          <a:bodyPr>
            <a:normAutofit/>
          </a:bodyPr>
          <a:lstStyle/>
          <a:p>
            <a:pPr marL="342900" indent="-285750">
              <a:lnSpc>
                <a:spcPct val="90000"/>
              </a:lnSpc>
            </a:pPr>
            <a:endParaRPr lang="en-US" sz="1400" dirty="0">
              <a:ea typeface="+mn-lt"/>
              <a:cs typeface="+mn-lt"/>
            </a:endParaRPr>
          </a:p>
          <a:p>
            <a:pPr marL="342900" indent="-285750">
              <a:lnSpc>
                <a:spcPct val="90000"/>
              </a:lnSpc>
            </a:pPr>
            <a:r>
              <a:rPr lang="en-US" sz="1400" dirty="0">
                <a:ea typeface="+mn-lt"/>
                <a:cs typeface="+mn-lt"/>
              </a:rPr>
              <a:t>According to the Oral Health Survey data from 2019, Brentwood (5.5%) has the highest percentage of 5-year-olds with substantial visible plaque which is nearly 5 times the England and Essex average (1.2%). There is insufficient data for Castle Point, Tendring, Uttlesford, </a:t>
            </a:r>
            <a:r>
              <a:rPr lang="en-US" sz="1400" dirty="0" err="1">
                <a:ea typeface="+mn-lt"/>
                <a:cs typeface="+mn-lt"/>
              </a:rPr>
              <a:t>Maldon</a:t>
            </a:r>
            <a:r>
              <a:rPr lang="en-US" sz="1400" dirty="0">
                <a:ea typeface="+mn-lt"/>
                <a:cs typeface="+mn-lt"/>
              </a:rPr>
              <a:t> and Harlow to provide an estimate.</a:t>
            </a:r>
          </a:p>
          <a:p>
            <a:pPr marL="342900" indent="-285750">
              <a:lnSpc>
                <a:spcPct val="90000"/>
              </a:lnSpc>
            </a:pPr>
            <a:r>
              <a:rPr lang="en-US" sz="1400" dirty="0">
                <a:ea typeface="+mn-lt"/>
                <a:cs typeface="+mn-lt"/>
              </a:rPr>
              <a:t>Looking at the time series on the right, Essex has had a 300% increase in 5-year-old children with substantial plaque and calculus since 2017. Among Essex districts and boroughs, </a:t>
            </a:r>
            <a:r>
              <a:rPr lang="en-US" sz="1400" dirty="0" err="1">
                <a:ea typeface="+mn-lt"/>
                <a:cs typeface="+mn-lt"/>
              </a:rPr>
              <a:t>Basildon</a:t>
            </a:r>
            <a:r>
              <a:rPr lang="en-US" sz="1400" dirty="0">
                <a:ea typeface="+mn-lt"/>
                <a:cs typeface="+mn-lt"/>
              </a:rPr>
              <a:t> has the biggest increase (529%) </a:t>
            </a:r>
            <a:r>
              <a:rPr lang="en-US" sz="1400" baseline="30000" dirty="0">
                <a:ea typeface="+mn-lt"/>
                <a:cs typeface="+mn-lt"/>
              </a:rPr>
              <a:t>[1]</a:t>
            </a:r>
            <a:r>
              <a:rPr lang="en-US" sz="1400" dirty="0">
                <a:ea typeface="+mn-lt"/>
                <a:cs typeface="+mn-lt"/>
              </a:rPr>
              <a:t>.</a:t>
            </a:r>
            <a:r>
              <a:rPr lang="en-GB" sz="1400" i="1" dirty="0">
                <a:ea typeface="+mn-lt"/>
                <a:cs typeface="+mn-lt"/>
              </a:rPr>
              <a:t> </a:t>
            </a:r>
          </a:p>
          <a:p>
            <a:pPr marL="57150" indent="0" algn="just">
              <a:lnSpc>
                <a:spcPct val="90000"/>
              </a:lnSpc>
              <a:buNone/>
            </a:pPr>
            <a:endParaRPr lang="en-GB" sz="1400" i="1" dirty="0">
              <a:ea typeface="+mn-lt"/>
              <a:cs typeface="+mn-lt"/>
            </a:endParaRPr>
          </a:p>
          <a:p>
            <a:pPr marL="57150" indent="0">
              <a:lnSpc>
                <a:spcPct val="90000"/>
              </a:lnSpc>
              <a:buNone/>
            </a:pPr>
            <a:r>
              <a:rPr lang="en-GB" sz="1200" i="1" dirty="0">
                <a:ea typeface="+mn-lt"/>
                <a:cs typeface="+mn-lt"/>
              </a:rPr>
              <a:t>Brushing teeth well and daily is the best way to regularly remove tooth plaque. If it is not removed, it can lead to more serious conditions like tooth decay and gingivitis. </a:t>
            </a:r>
            <a:endParaRPr lang="en-US" sz="1200" i="1" dirty="0">
              <a:ea typeface="+mn-lt"/>
              <a:cs typeface="+mn-lt"/>
            </a:endParaRPr>
          </a:p>
          <a:p>
            <a:pPr marL="57150" indent="0">
              <a:lnSpc>
                <a:spcPct val="90000"/>
              </a:lnSpc>
              <a:buNone/>
            </a:pPr>
            <a:r>
              <a:rPr lang="en-GB" sz="1200" i="1" dirty="0">
                <a:ea typeface="+mn-lt"/>
                <a:cs typeface="+mn-lt"/>
              </a:rPr>
              <a:t>According to new statistics from PHE, approximately one quarter of 5-year-old children (23%) had tooth decay. These are preventable conditions which pose a significant cost the NHS – approximately of </a:t>
            </a:r>
            <a:r>
              <a:rPr lang="en-GB" sz="1200" b="1" i="1" dirty="0">
                <a:ea typeface="+mn-lt"/>
                <a:cs typeface="+mn-lt"/>
              </a:rPr>
              <a:t>£3.4</a:t>
            </a:r>
            <a:r>
              <a:rPr lang="en-GB" sz="1200" i="1" dirty="0">
                <a:ea typeface="+mn-lt"/>
                <a:cs typeface="+mn-lt"/>
              </a:rPr>
              <a:t> billion pounds per year </a:t>
            </a:r>
            <a:r>
              <a:rPr lang="en-GB" sz="1200" i="1" baseline="30000" dirty="0">
                <a:ea typeface="+mn-lt"/>
                <a:cs typeface="+mn-lt"/>
              </a:rPr>
              <a:t>[2] [3].</a:t>
            </a:r>
          </a:p>
          <a:p>
            <a:pPr marL="285750" indent="-228600">
              <a:lnSpc>
                <a:spcPct val="90000"/>
              </a:lnSpc>
              <a:spcBef>
                <a:spcPts val="1000"/>
              </a:spcBef>
              <a:buFont typeface="Arial,Sans-Serif"/>
              <a:buChar char="•"/>
            </a:pPr>
            <a:endParaRPr lang="en-US" sz="1400" dirty="0">
              <a:ea typeface="+mn-lt"/>
              <a:cs typeface="+mn-lt"/>
            </a:endParaRPr>
          </a:p>
          <a:p>
            <a:pPr marL="285750" indent="-228600">
              <a:lnSpc>
                <a:spcPct val="90000"/>
              </a:lnSpc>
              <a:spcBef>
                <a:spcPts val="1000"/>
              </a:spcBef>
              <a:buFont typeface="Arial,Sans-Serif"/>
              <a:buChar char="•"/>
            </a:pPr>
            <a:endParaRPr lang="en-US" sz="2300" dirty="0">
              <a:ea typeface="+mn-lt"/>
              <a:cs typeface="+mn-lt"/>
            </a:endParaRPr>
          </a:p>
          <a:p>
            <a:endParaRPr lang="en-GB" dirty="0"/>
          </a:p>
        </p:txBody>
      </p:sp>
      <p:graphicFrame>
        <p:nvGraphicFramePr>
          <p:cNvPr id="6" name="Chart 5" descr="Bar chart showing the percentage of children with substantial visible plaque.">
            <a:extLst>
              <a:ext uri="{FF2B5EF4-FFF2-40B4-BE49-F238E27FC236}">
                <a16:creationId xmlns:a16="http://schemas.microsoft.com/office/drawing/2014/main" id="{65593E04-6896-4464-A2D0-6F53B04F2D8E}"/>
              </a:ext>
            </a:extLst>
          </p:cNvPr>
          <p:cNvGraphicFramePr>
            <a:graphicFrameLocks/>
          </p:cNvGraphicFramePr>
          <p:nvPr>
            <p:extLst>
              <p:ext uri="{D42A27DB-BD31-4B8C-83A1-F6EECF244321}">
                <p14:modId xmlns:p14="http://schemas.microsoft.com/office/powerpoint/2010/main" val="1728261366"/>
              </p:ext>
            </p:extLst>
          </p:nvPr>
        </p:nvGraphicFramePr>
        <p:xfrm>
          <a:off x="6907125" y="1256401"/>
          <a:ext cx="4562475" cy="25504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Trend chart showing the percentage of children with substantial visible plaque from 2017-2019.">
            <a:extLst>
              <a:ext uri="{FF2B5EF4-FFF2-40B4-BE49-F238E27FC236}">
                <a16:creationId xmlns:a16="http://schemas.microsoft.com/office/drawing/2014/main" id="{6A82FE0A-2D6E-4F09-A8F9-795D78BCC435}"/>
              </a:ext>
            </a:extLst>
          </p:cNvPr>
          <p:cNvGraphicFramePr>
            <a:graphicFrameLocks/>
          </p:cNvGraphicFramePr>
          <p:nvPr>
            <p:extLst>
              <p:ext uri="{D42A27DB-BD31-4B8C-83A1-F6EECF244321}">
                <p14:modId xmlns:p14="http://schemas.microsoft.com/office/powerpoint/2010/main" val="4193103142"/>
              </p:ext>
            </p:extLst>
          </p:nvPr>
        </p:nvGraphicFramePr>
        <p:xfrm>
          <a:off x="6907125" y="3853275"/>
          <a:ext cx="4572000" cy="275272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490A7CE4-F64C-4A53-BBB8-06AAFBE0B0F6}"/>
              </a:ext>
            </a:extLst>
          </p:cNvPr>
          <p:cNvSpPr txBox="1"/>
          <p:nvPr/>
        </p:nvSpPr>
        <p:spPr>
          <a:xfrm>
            <a:off x="209779" y="6128344"/>
            <a:ext cx="7621236" cy="461665"/>
          </a:xfrm>
          <a:prstGeom prst="rect">
            <a:avLst/>
          </a:prstGeom>
          <a:noFill/>
        </p:spPr>
        <p:txBody>
          <a:bodyPr wrap="square">
            <a:spAutoFit/>
          </a:bodyPr>
          <a:lstStyle/>
          <a:p>
            <a:r>
              <a:rPr lang="en-GB" sz="800"/>
              <a:t>1. Data from </a:t>
            </a:r>
            <a:r>
              <a:rPr lang="en-GB" sz="800" b="0" i="0">
                <a:solidFill>
                  <a:srgbClr val="212529"/>
                </a:solidFill>
                <a:effectLst/>
              </a:rPr>
              <a:t>Dental Public Health Epidemiology Programme for England: oral health survey of five-year-old children (</a:t>
            </a:r>
            <a:r>
              <a:rPr lang="en-GB" sz="800" b="0" i="0">
                <a:solidFill>
                  <a:srgbClr val="212529"/>
                </a:solidFill>
                <a:effectLst/>
                <a:hlinkClick r:id="rId5"/>
              </a:rPr>
              <a:t>Biennial publication - latest report 2019</a:t>
            </a:r>
            <a:r>
              <a:rPr lang="en-GB" sz="800" b="0" i="0">
                <a:solidFill>
                  <a:srgbClr val="212529"/>
                </a:solidFill>
                <a:effectLst/>
              </a:rPr>
              <a:t>) </a:t>
            </a:r>
          </a:p>
          <a:p>
            <a:r>
              <a:rPr lang="en-GB" sz="800">
                <a:solidFill>
                  <a:srgbClr val="212529"/>
                </a:solidFill>
              </a:rPr>
              <a:t>2.</a:t>
            </a:r>
            <a:r>
              <a:rPr lang="en-GB" sz="800" b="0" i="0">
                <a:solidFill>
                  <a:srgbClr val="212529"/>
                </a:solidFill>
                <a:effectLst/>
              </a:rPr>
              <a:t> Oral Health Foundation. New statistics on childhood tooth decay suggest concerning lack of progress (</a:t>
            </a:r>
            <a:r>
              <a:rPr lang="en-GB" sz="800" b="0" i="0">
                <a:solidFill>
                  <a:srgbClr val="212529"/>
                </a:solidFill>
                <a:effectLst/>
                <a:hlinkClick r:id="rId6"/>
              </a:rPr>
              <a:t>www.dentalhealth.org</a:t>
            </a:r>
            <a:r>
              <a:rPr lang="en-GB" sz="800" b="0" i="0">
                <a:solidFill>
                  <a:srgbClr val="212529"/>
                </a:solidFill>
                <a:effectLst/>
              </a:rPr>
              <a:t>)</a:t>
            </a:r>
          </a:p>
          <a:p>
            <a:r>
              <a:rPr lang="en-GB" sz="800">
                <a:solidFill>
                  <a:srgbClr val="212529"/>
                </a:solidFill>
              </a:rPr>
              <a:t>3. Child Oral Heath: applying All Our Health (</a:t>
            </a:r>
            <a:r>
              <a:rPr lang="en-GB" sz="800">
                <a:solidFill>
                  <a:srgbClr val="212529"/>
                </a:solidFill>
                <a:hlinkClick r:id="rId7"/>
              </a:rPr>
              <a:t>www.gov.uk</a:t>
            </a:r>
            <a:r>
              <a:rPr lang="en-GB" sz="800">
                <a:solidFill>
                  <a:srgbClr val="212529"/>
                </a:solidFill>
              </a:rPr>
              <a:t>)</a:t>
            </a:r>
            <a:endParaRPr lang="en-GB" sz="800"/>
          </a:p>
        </p:txBody>
      </p:sp>
      <p:sp>
        <p:nvSpPr>
          <p:cNvPr id="5" name="Slide Number Placeholder 4">
            <a:extLst>
              <a:ext uri="{FF2B5EF4-FFF2-40B4-BE49-F238E27FC236}">
                <a16:creationId xmlns:a16="http://schemas.microsoft.com/office/drawing/2014/main" id="{46EC7C16-135A-4E5D-9AD0-BB6E842DADA4}"/>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25</a:t>
            </a:fld>
            <a:endParaRPr lang="en-GB"/>
          </a:p>
        </p:txBody>
      </p:sp>
      <p:sp>
        <p:nvSpPr>
          <p:cNvPr id="8" name="Footer Placeholder 3">
            <a:extLst>
              <a:ext uri="{FF2B5EF4-FFF2-40B4-BE49-F238E27FC236}">
                <a16:creationId xmlns:a16="http://schemas.microsoft.com/office/drawing/2014/main" id="{8982540B-D067-3A9D-58C0-51880ED697BB}"/>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2142078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23BE-1A07-4263-AABD-13F70F550AC6}"/>
              </a:ext>
            </a:extLst>
          </p:cNvPr>
          <p:cNvSpPr>
            <a:spLocks noGrp="1"/>
          </p:cNvSpPr>
          <p:nvPr>
            <p:ph type="title"/>
          </p:nvPr>
        </p:nvSpPr>
        <p:spPr/>
        <p:txBody>
          <a:bodyPr/>
          <a:lstStyle/>
          <a:p>
            <a:r>
              <a:rPr lang="en-US" sz="3600"/>
              <a:t>Extractions due to tooth decay</a:t>
            </a:r>
            <a:endParaRPr lang="en-GB"/>
          </a:p>
        </p:txBody>
      </p:sp>
      <p:sp>
        <p:nvSpPr>
          <p:cNvPr id="3" name="Content Placeholder 2">
            <a:extLst>
              <a:ext uri="{FF2B5EF4-FFF2-40B4-BE49-F238E27FC236}">
                <a16:creationId xmlns:a16="http://schemas.microsoft.com/office/drawing/2014/main" id="{C832F718-4589-46BE-BB5E-D3CA3A323A96}"/>
              </a:ext>
            </a:extLst>
          </p:cNvPr>
          <p:cNvSpPr>
            <a:spLocks noGrp="1"/>
          </p:cNvSpPr>
          <p:nvPr>
            <p:ph idx="1"/>
          </p:nvPr>
        </p:nvSpPr>
        <p:spPr>
          <a:xfrm>
            <a:off x="409703" y="1511606"/>
            <a:ext cx="5986516" cy="4921200"/>
          </a:xfrm>
        </p:spPr>
        <p:txBody>
          <a:bodyPr>
            <a:normAutofit/>
          </a:bodyPr>
          <a:lstStyle/>
          <a:p>
            <a:pPr marL="285750" indent="-228600">
              <a:lnSpc>
                <a:spcPct val="90000"/>
              </a:lnSpc>
              <a:spcBef>
                <a:spcPts val="1000"/>
              </a:spcBef>
              <a:buFont typeface="Arial,Sans-Serif"/>
              <a:buChar char="•"/>
            </a:pPr>
            <a:endParaRPr lang="en-US" sz="1400" dirty="0">
              <a:ea typeface="+mn-lt"/>
              <a:cs typeface="+mn-lt"/>
            </a:endParaRPr>
          </a:p>
          <a:p>
            <a:pPr marL="285750" indent="-228600">
              <a:lnSpc>
                <a:spcPct val="90000"/>
              </a:lnSpc>
              <a:spcBef>
                <a:spcPts val="1000"/>
              </a:spcBef>
              <a:buFont typeface="Arial,Sans-Serif"/>
              <a:buChar char="•"/>
            </a:pPr>
            <a:r>
              <a:rPr lang="en-US" sz="1400" dirty="0">
                <a:ea typeface="+mn-lt"/>
                <a:cs typeface="+mn-lt"/>
              </a:rPr>
              <a:t>According to the Oral Health Survey data from 2019, Harlow (3.7%) has the highest percentage of 5-year-old with an extraction due to tooth decay, this is nearly 2.5 times the Essex average (1.4%). England has 2.2% of 5-year- old children with extraction due to decay.</a:t>
            </a:r>
          </a:p>
          <a:p>
            <a:pPr marL="285750" indent="-228600">
              <a:lnSpc>
                <a:spcPct val="90000"/>
              </a:lnSpc>
              <a:spcBef>
                <a:spcPts val="1000"/>
              </a:spcBef>
              <a:buFont typeface="Arial,Sans-Serif"/>
              <a:buChar char="•"/>
            </a:pPr>
            <a:r>
              <a:rPr lang="en-US" sz="1400" dirty="0">
                <a:ea typeface="+mn-lt"/>
                <a:cs typeface="+mn-lt"/>
              </a:rPr>
              <a:t>The charts on the right illustrate that Essex has had a 40% increase in extraction due to tooth decay since 2017. Among the Essex districts and boroughs, Colchester has had the biggest increase (1200%), and Chelmsford has had the biggest decrease (50%) in extraction due to tooth decay among Essex districts </a:t>
            </a:r>
            <a:r>
              <a:rPr lang="en-US" sz="1400" baseline="30000" dirty="0">
                <a:ea typeface="+mn-lt"/>
                <a:cs typeface="+mn-lt"/>
              </a:rPr>
              <a:t>[1]</a:t>
            </a:r>
            <a:r>
              <a:rPr lang="en-US" sz="1400" dirty="0">
                <a:ea typeface="+mn-lt"/>
                <a:cs typeface="+mn-lt"/>
              </a:rPr>
              <a:t>.</a:t>
            </a:r>
          </a:p>
          <a:p>
            <a:pPr marL="285750" indent="-228600">
              <a:lnSpc>
                <a:spcPct val="90000"/>
              </a:lnSpc>
              <a:spcBef>
                <a:spcPts val="1000"/>
              </a:spcBef>
              <a:buFont typeface="Arial,Sans-Serif"/>
              <a:buChar char="•"/>
            </a:pPr>
            <a:endParaRPr lang="en-US" sz="1400" dirty="0">
              <a:ea typeface="+mn-lt"/>
              <a:cs typeface="+mn-lt"/>
            </a:endParaRPr>
          </a:p>
          <a:p>
            <a:pPr marL="57150" indent="0">
              <a:lnSpc>
                <a:spcPct val="90000"/>
              </a:lnSpc>
              <a:spcBef>
                <a:spcPts val="1000"/>
              </a:spcBef>
              <a:buNone/>
            </a:pPr>
            <a:r>
              <a:rPr lang="en-US" sz="1200" i="1" dirty="0">
                <a:ea typeface="+mn-lt"/>
                <a:cs typeface="+mn-lt"/>
              </a:rPr>
              <a:t>According to OHID, 9 out of 10 tooth extraction due to decay are preventable. While the overall sugar consumption has decreased, children still consume 8 sugar cubes more than the recommended limit. Tooth decay can be prevented by cutting down on sugar and practicing good oral hygiene. </a:t>
            </a:r>
          </a:p>
          <a:p>
            <a:pPr marL="57150" indent="0">
              <a:lnSpc>
                <a:spcPct val="90000"/>
              </a:lnSpc>
              <a:spcBef>
                <a:spcPts val="1000"/>
              </a:spcBef>
              <a:buNone/>
            </a:pPr>
            <a:r>
              <a:rPr lang="en-US" sz="1200" i="1" dirty="0">
                <a:ea typeface="+mn-lt"/>
                <a:cs typeface="+mn-lt"/>
              </a:rPr>
              <a:t>Tooth decay can cause problems eating and sleeping and leads to </a:t>
            </a:r>
            <a:r>
              <a:rPr lang="en-US" sz="1200" b="1" i="1" dirty="0">
                <a:ea typeface="+mn-lt"/>
                <a:cs typeface="+mn-lt"/>
              </a:rPr>
              <a:t>60,000</a:t>
            </a:r>
            <a:r>
              <a:rPr lang="en-US" sz="1200" i="1" dirty="0">
                <a:ea typeface="+mn-lt"/>
                <a:cs typeface="+mn-lt"/>
              </a:rPr>
              <a:t> days being missed from school due to hospital extractions alone </a:t>
            </a:r>
            <a:r>
              <a:rPr lang="en-US" sz="1200" i="1" baseline="30000" dirty="0">
                <a:ea typeface="+mn-lt"/>
                <a:cs typeface="+mn-lt"/>
              </a:rPr>
              <a:t>[2]</a:t>
            </a:r>
            <a:r>
              <a:rPr lang="en-US" sz="1200" i="1" dirty="0">
                <a:ea typeface="+mn-lt"/>
                <a:cs typeface="+mn-lt"/>
              </a:rPr>
              <a:t>.</a:t>
            </a:r>
          </a:p>
          <a:p>
            <a:endParaRPr lang="en-GB" dirty="0"/>
          </a:p>
        </p:txBody>
      </p:sp>
      <p:sp>
        <p:nvSpPr>
          <p:cNvPr id="5" name="Slide Number Placeholder 4">
            <a:extLst>
              <a:ext uri="{FF2B5EF4-FFF2-40B4-BE49-F238E27FC236}">
                <a16:creationId xmlns:a16="http://schemas.microsoft.com/office/drawing/2014/main" id="{088E7B4C-3022-4C6C-B24B-A0B547D148F8}"/>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26</a:t>
            </a:fld>
            <a:endParaRPr lang="en-GB"/>
          </a:p>
        </p:txBody>
      </p:sp>
      <p:graphicFrame>
        <p:nvGraphicFramePr>
          <p:cNvPr id="6" name="Chart 5" descr="Bar chart showing the percentage of children with one or more extraction due to dental decay.">
            <a:extLst>
              <a:ext uri="{FF2B5EF4-FFF2-40B4-BE49-F238E27FC236}">
                <a16:creationId xmlns:a16="http://schemas.microsoft.com/office/drawing/2014/main" id="{937E1510-ACF2-4087-BE91-504F4DF2941F}"/>
              </a:ext>
            </a:extLst>
          </p:cNvPr>
          <p:cNvGraphicFramePr>
            <a:graphicFrameLocks/>
          </p:cNvGraphicFramePr>
          <p:nvPr>
            <p:extLst>
              <p:ext uri="{D42A27DB-BD31-4B8C-83A1-F6EECF244321}">
                <p14:modId xmlns:p14="http://schemas.microsoft.com/office/powerpoint/2010/main" val="3766130022"/>
              </p:ext>
            </p:extLst>
          </p:nvPr>
        </p:nvGraphicFramePr>
        <p:xfrm>
          <a:off x="7141972" y="1069131"/>
          <a:ext cx="4487324" cy="26478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Trend chart showing the percentage of children with one or more extraction due to dental decay from 2015-2017.">
            <a:extLst>
              <a:ext uri="{FF2B5EF4-FFF2-40B4-BE49-F238E27FC236}">
                <a16:creationId xmlns:a16="http://schemas.microsoft.com/office/drawing/2014/main" id="{52ED31DF-7D0A-4B62-B3A8-FB953A7CAD68}"/>
              </a:ext>
            </a:extLst>
          </p:cNvPr>
          <p:cNvGraphicFramePr>
            <a:graphicFrameLocks/>
          </p:cNvGraphicFramePr>
          <p:nvPr>
            <p:extLst>
              <p:ext uri="{D42A27DB-BD31-4B8C-83A1-F6EECF244321}">
                <p14:modId xmlns:p14="http://schemas.microsoft.com/office/powerpoint/2010/main" val="2622411697"/>
              </p:ext>
            </p:extLst>
          </p:nvPr>
        </p:nvGraphicFramePr>
        <p:xfrm>
          <a:off x="7141972" y="3717000"/>
          <a:ext cx="4412172" cy="25522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ADB3608-8C7C-4640-A986-0085D1570567}"/>
              </a:ext>
            </a:extLst>
          </p:cNvPr>
          <p:cNvSpPr txBox="1"/>
          <p:nvPr/>
        </p:nvSpPr>
        <p:spPr>
          <a:xfrm>
            <a:off x="220706" y="6263529"/>
            <a:ext cx="7477448" cy="338554"/>
          </a:xfrm>
          <a:prstGeom prst="rect">
            <a:avLst/>
          </a:prstGeom>
          <a:noFill/>
        </p:spPr>
        <p:txBody>
          <a:bodyPr wrap="square">
            <a:spAutoFit/>
          </a:bodyPr>
          <a:lstStyle/>
          <a:p>
            <a:r>
              <a:rPr lang="en-GB" sz="800"/>
              <a:t>1. Data from </a:t>
            </a:r>
            <a:r>
              <a:rPr lang="en-GB" sz="800" b="0" i="0">
                <a:solidFill>
                  <a:srgbClr val="212529"/>
                </a:solidFill>
                <a:effectLst/>
              </a:rPr>
              <a:t>Dental Public Health Epidemiology Programme for England: oral health survey of five-year-old children (</a:t>
            </a:r>
            <a:r>
              <a:rPr lang="en-GB" sz="800" b="0" i="0">
                <a:solidFill>
                  <a:srgbClr val="212529"/>
                </a:solidFill>
                <a:effectLst/>
                <a:hlinkClick r:id="rId4"/>
              </a:rPr>
              <a:t>Biennial publication - latest report 2019</a:t>
            </a:r>
            <a:r>
              <a:rPr lang="en-GB" sz="800" b="0" i="0">
                <a:solidFill>
                  <a:srgbClr val="212529"/>
                </a:solidFill>
                <a:effectLst/>
              </a:rPr>
              <a:t>) </a:t>
            </a:r>
          </a:p>
          <a:p>
            <a:r>
              <a:rPr lang="en-GB" sz="800"/>
              <a:t>2. Public health England Press release </a:t>
            </a:r>
            <a:r>
              <a:rPr lang="en-GB" sz="800">
                <a:hlinkClick r:id="rId5"/>
              </a:rPr>
              <a:t>(www.gov.uk)</a:t>
            </a:r>
            <a:endParaRPr lang="en-GB" sz="800"/>
          </a:p>
        </p:txBody>
      </p:sp>
      <p:sp>
        <p:nvSpPr>
          <p:cNvPr id="10" name="Footer Placeholder 3">
            <a:extLst>
              <a:ext uri="{FF2B5EF4-FFF2-40B4-BE49-F238E27FC236}">
                <a16:creationId xmlns:a16="http://schemas.microsoft.com/office/drawing/2014/main" id="{C9E90223-C574-2B8F-F7A9-775EEBACD001}"/>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1818040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6CEE-0EC6-498F-8553-037D5A3E8AED}"/>
              </a:ext>
            </a:extLst>
          </p:cNvPr>
          <p:cNvSpPr>
            <a:spLocks noGrp="1"/>
          </p:cNvSpPr>
          <p:nvPr>
            <p:ph type="title"/>
          </p:nvPr>
        </p:nvSpPr>
        <p:spPr/>
        <p:txBody>
          <a:bodyPr/>
          <a:lstStyle/>
          <a:p>
            <a:r>
              <a:rPr lang="en-US" sz="3600"/>
              <a:t>Extractions due to tooth decay - </a:t>
            </a:r>
            <a:r>
              <a:rPr lang="en-US" sz="3200"/>
              <a:t>continued</a:t>
            </a:r>
            <a:endParaRPr lang="en-GB"/>
          </a:p>
        </p:txBody>
      </p:sp>
      <p:sp>
        <p:nvSpPr>
          <p:cNvPr id="3" name="Content Placeholder 2">
            <a:extLst>
              <a:ext uri="{FF2B5EF4-FFF2-40B4-BE49-F238E27FC236}">
                <a16:creationId xmlns:a16="http://schemas.microsoft.com/office/drawing/2014/main" id="{FE77F3CC-4909-4C70-B205-F36C8C3B98D2}"/>
              </a:ext>
            </a:extLst>
          </p:cNvPr>
          <p:cNvSpPr>
            <a:spLocks noGrp="1"/>
          </p:cNvSpPr>
          <p:nvPr>
            <p:ph idx="1"/>
          </p:nvPr>
        </p:nvSpPr>
        <p:spPr>
          <a:xfrm>
            <a:off x="306000" y="1256400"/>
            <a:ext cx="5132274" cy="4921200"/>
          </a:xfrm>
        </p:spPr>
        <p:txBody>
          <a:bodyPr>
            <a:normAutofit/>
          </a:bodyPr>
          <a:lstStyle/>
          <a:p>
            <a:pPr marL="228600" indent="-171450">
              <a:lnSpc>
                <a:spcPct val="90000"/>
              </a:lnSpc>
            </a:pPr>
            <a:r>
              <a:rPr lang="en-US" sz="1400" dirty="0">
                <a:ea typeface="+mn-lt"/>
                <a:cs typeface="+mn-lt"/>
              </a:rPr>
              <a:t>According to the Hospital Episode data from 2019-20, Tendring (135.4) has the highest Finished Consultant Episode (FCE) tooth extraction rate per 100,000 population, and Uttlesford (45.2) has the lowest. Four districts namely: </a:t>
            </a:r>
            <a:r>
              <a:rPr lang="en-US" sz="1400" b="1" dirty="0">
                <a:ea typeface="+mn-lt"/>
                <a:cs typeface="+mn-lt"/>
              </a:rPr>
              <a:t>Tendring, </a:t>
            </a:r>
            <a:r>
              <a:rPr lang="en-US" sz="1400" b="1" dirty="0" err="1">
                <a:ea typeface="+mn-lt"/>
                <a:cs typeface="+mn-lt"/>
              </a:rPr>
              <a:t>Basildon</a:t>
            </a:r>
            <a:r>
              <a:rPr lang="en-US" sz="1400" b="1" dirty="0">
                <a:ea typeface="+mn-lt"/>
                <a:cs typeface="+mn-lt"/>
              </a:rPr>
              <a:t>, Braintree and Colchester</a:t>
            </a:r>
            <a:r>
              <a:rPr lang="en-US" sz="1400" dirty="0">
                <a:ea typeface="+mn-lt"/>
                <a:cs typeface="+mn-lt"/>
              </a:rPr>
              <a:t> have rates higher than East of England average (92.9). </a:t>
            </a:r>
            <a:r>
              <a:rPr lang="en-US" sz="1400" dirty="0" err="1">
                <a:ea typeface="+mn-lt"/>
                <a:cs typeface="+mn-lt"/>
              </a:rPr>
              <a:t>Maldon</a:t>
            </a:r>
            <a:r>
              <a:rPr lang="en-US" sz="1400" dirty="0">
                <a:ea typeface="+mn-lt"/>
                <a:cs typeface="+mn-lt"/>
              </a:rPr>
              <a:t>, Rochford and Castle Points have very few extractions so rates could not be computed </a:t>
            </a:r>
            <a:r>
              <a:rPr lang="en-US" sz="1400" baseline="30000" dirty="0">
                <a:ea typeface="+mn-lt"/>
                <a:cs typeface="+mn-lt"/>
              </a:rPr>
              <a:t>[1]</a:t>
            </a:r>
            <a:r>
              <a:rPr lang="en-US" sz="1400" dirty="0">
                <a:ea typeface="+mn-lt"/>
                <a:cs typeface="+mn-lt"/>
              </a:rPr>
              <a:t>.</a:t>
            </a:r>
          </a:p>
          <a:p>
            <a:pPr marL="228600" indent="-171450">
              <a:lnSpc>
                <a:spcPct val="90000"/>
              </a:lnSpc>
            </a:pPr>
            <a:r>
              <a:rPr lang="en-US" sz="1400" dirty="0">
                <a:ea typeface="+mn-lt"/>
                <a:cs typeface="+mn-lt"/>
              </a:rPr>
              <a:t>According to the School Health and Wellbeing Survey (2019), </a:t>
            </a:r>
            <a:r>
              <a:rPr lang="en-US" sz="1400" b="1" dirty="0" err="1">
                <a:ea typeface="+mn-lt"/>
                <a:cs typeface="+mn-lt"/>
              </a:rPr>
              <a:t>Basildon</a:t>
            </a:r>
            <a:r>
              <a:rPr lang="en-US" sz="1400" dirty="0">
                <a:ea typeface="+mn-lt"/>
                <a:cs typeface="+mn-lt"/>
              </a:rPr>
              <a:t> has the highest percentage of primary school children who have chocolates and fizzy drinks on most days (31% and 21% respectively) and </a:t>
            </a:r>
            <a:r>
              <a:rPr lang="en-US" sz="1400" b="1" dirty="0">
                <a:ea typeface="+mn-lt"/>
                <a:cs typeface="+mn-lt"/>
              </a:rPr>
              <a:t>Tendring</a:t>
            </a:r>
            <a:r>
              <a:rPr lang="en-US" sz="1400" dirty="0">
                <a:ea typeface="+mn-lt"/>
                <a:cs typeface="+mn-lt"/>
              </a:rPr>
              <a:t> has the highest percentage of secondary school children who have chocolates and fizzy drinks on most days (33% and 20% respectively) </a:t>
            </a:r>
            <a:r>
              <a:rPr lang="en-US" sz="1400" baseline="30000" dirty="0">
                <a:ea typeface="+mn-lt"/>
                <a:cs typeface="+mn-lt"/>
              </a:rPr>
              <a:t>[2]</a:t>
            </a:r>
            <a:r>
              <a:rPr lang="en-US" sz="1400" dirty="0">
                <a:ea typeface="+mn-lt"/>
                <a:cs typeface="+mn-lt"/>
              </a:rPr>
              <a:t>. </a:t>
            </a:r>
          </a:p>
          <a:p>
            <a:pPr marL="228600" indent="-171450">
              <a:lnSpc>
                <a:spcPct val="90000"/>
              </a:lnSpc>
            </a:pPr>
            <a:endParaRPr lang="en-US" sz="1400" dirty="0">
              <a:ea typeface="+mn-lt"/>
              <a:cs typeface="+mn-lt"/>
            </a:endParaRPr>
          </a:p>
          <a:p>
            <a:pPr marL="57150" indent="0">
              <a:lnSpc>
                <a:spcPct val="90000"/>
              </a:lnSpc>
              <a:buNone/>
            </a:pPr>
            <a:r>
              <a:rPr lang="en-US" sz="1200" b="0" i="1" u="none" strike="noStrike" dirty="0">
                <a:solidFill>
                  <a:srgbClr val="000000"/>
                </a:solidFill>
                <a:effectLst/>
              </a:rPr>
              <a:t>9 out of 10 tooth extraction due to decay are preventable. While the overall sugar consumption has decreased, children still consume </a:t>
            </a:r>
            <a:r>
              <a:rPr lang="en-US" sz="1200" b="1" i="1" u="none" strike="noStrike" dirty="0">
                <a:solidFill>
                  <a:srgbClr val="000000"/>
                </a:solidFill>
                <a:effectLst/>
              </a:rPr>
              <a:t>8 sugar cubes </a:t>
            </a:r>
            <a:r>
              <a:rPr lang="en-US" sz="1200" b="0" i="1" u="none" strike="noStrike" dirty="0">
                <a:solidFill>
                  <a:srgbClr val="000000"/>
                </a:solidFill>
                <a:effectLst/>
              </a:rPr>
              <a:t>more than the recommended limit </a:t>
            </a:r>
            <a:r>
              <a:rPr lang="en-US" sz="1200" b="0" i="1" u="none" strike="noStrike" baseline="30000" dirty="0">
                <a:solidFill>
                  <a:srgbClr val="000000"/>
                </a:solidFill>
                <a:effectLst/>
              </a:rPr>
              <a:t>[3]</a:t>
            </a:r>
            <a:r>
              <a:rPr lang="en-US" sz="1200" b="0" i="1" u="none" strike="noStrike" dirty="0">
                <a:solidFill>
                  <a:srgbClr val="000000"/>
                </a:solidFill>
                <a:effectLst/>
              </a:rPr>
              <a:t>. Research has shown that tooth extraction due to dental decay is linked to poor food habits and deprivation.</a:t>
            </a:r>
            <a:endParaRPr lang="en-US" sz="1200" i="1" dirty="0">
              <a:ea typeface="+mn-lt"/>
              <a:cs typeface="+mn-lt"/>
            </a:endParaRPr>
          </a:p>
          <a:p>
            <a:endParaRPr lang="en-GB" sz="1400" dirty="0"/>
          </a:p>
        </p:txBody>
      </p:sp>
      <p:graphicFrame>
        <p:nvGraphicFramePr>
          <p:cNvPr id="8" name="Chart 7" descr="Scatterplot showing the percentage of primary school children having chocolates and fizzy drinks on most days.">
            <a:extLst>
              <a:ext uri="{FF2B5EF4-FFF2-40B4-BE49-F238E27FC236}">
                <a16:creationId xmlns:a16="http://schemas.microsoft.com/office/drawing/2014/main" id="{59C41740-748E-4546-99D3-C74386F9E5A9}"/>
              </a:ext>
            </a:extLst>
          </p:cNvPr>
          <p:cNvGraphicFramePr>
            <a:graphicFrameLocks/>
          </p:cNvGraphicFramePr>
          <p:nvPr>
            <p:extLst>
              <p:ext uri="{D42A27DB-BD31-4B8C-83A1-F6EECF244321}">
                <p14:modId xmlns:p14="http://schemas.microsoft.com/office/powerpoint/2010/main" val="1567099872"/>
              </p:ext>
            </p:extLst>
          </p:nvPr>
        </p:nvGraphicFramePr>
        <p:xfrm>
          <a:off x="5720051" y="1156689"/>
          <a:ext cx="3281158" cy="2427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Scatterplot showing the percentage of secondary school children having chocolates and fizzy drinks on most days.">
            <a:extLst>
              <a:ext uri="{FF2B5EF4-FFF2-40B4-BE49-F238E27FC236}">
                <a16:creationId xmlns:a16="http://schemas.microsoft.com/office/drawing/2014/main" id="{888C3166-E50B-4B79-88F5-A75456F1ECCF}"/>
              </a:ext>
            </a:extLst>
          </p:cNvPr>
          <p:cNvGraphicFramePr>
            <a:graphicFrameLocks/>
          </p:cNvGraphicFramePr>
          <p:nvPr>
            <p:extLst>
              <p:ext uri="{D42A27DB-BD31-4B8C-83A1-F6EECF244321}">
                <p14:modId xmlns:p14="http://schemas.microsoft.com/office/powerpoint/2010/main" val="3292202861"/>
              </p:ext>
            </p:extLst>
          </p:nvPr>
        </p:nvGraphicFramePr>
        <p:xfrm>
          <a:off x="9106677" y="1307593"/>
          <a:ext cx="2980547" cy="2207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Bar chart showing the FCE tooth extraction rate among 0-19 year olds with caries as primary diagnosis per 100,000 target population.">
            <a:extLst>
              <a:ext uri="{FF2B5EF4-FFF2-40B4-BE49-F238E27FC236}">
                <a16:creationId xmlns:a16="http://schemas.microsoft.com/office/drawing/2014/main" id="{91A5B2F3-3C07-4E6D-9028-BA2D4FEF7F45}"/>
              </a:ext>
            </a:extLst>
          </p:cNvPr>
          <p:cNvGraphicFramePr>
            <a:graphicFrameLocks/>
          </p:cNvGraphicFramePr>
          <p:nvPr>
            <p:extLst>
              <p:ext uri="{D42A27DB-BD31-4B8C-83A1-F6EECF244321}">
                <p14:modId xmlns:p14="http://schemas.microsoft.com/office/powerpoint/2010/main" val="717328602"/>
              </p:ext>
            </p:extLst>
          </p:nvPr>
        </p:nvGraphicFramePr>
        <p:xfrm>
          <a:off x="6875566" y="358906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334EB77-E800-4D28-B56B-6E77BF1BAE1B}"/>
              </a:ext>
            </a:extLst>
          </p:cNvPr>
          <p:cNvSpPr txBox="1"/>
          <p:nvPr/>
        </p:nvSpPr>
        <p:spPr>
          <a:xfrm>
            <a:off x="7006076" y="6160713"/>
            <a:ext cx="5185924" cy="400110"/>
          </a:xfrm>
          <a:prstGeom prst="rect">
            <a:avLst/>
          </a:prstGeom>
          <a:noFill/>
        </p:spPr>
        <p:txBody>
          <a:bodyPr wrap="square" rtlCol="0">
            <a:spAutoFit/>
          </a:bodyPr>
          <a:lstStyle/>
          <a:p>
            <a:r>
              <a:rPr lang="en-GB" sz="1000" i="1"/>
              <a:t>Note: HES data needs to be interpreted with caution due to unclear diagnosis codes used for extraction</a:t>
            </a:r>
          </a:p>
        </p:txBody>
      </p:sp>
      <p:sp>
        <p:nvSpPr>
          <p:cNvPr id="7" name="TextBox 6">
            <a:extLst>
              <a:ext uri="{FF2B5EF4-FFF2-40B4-BE49-F238E27FC236}">
                <a16:creationId xmlns:a16="http://schemas.microsoft.com/office/drawing/2014/main" id="{9F6EC117-3A09-400E-9ED3-D3B13D223F08}"/>
              </a:ext>
            </a:extLst>
          </p:cNvPr>
          <p:cNvSpPr txBox="1"/>
          <p:nvPr/>
        </p:nvSpPr>
        <p:spPr>
          <a:xfrm>
            <a:off x="247091" y="5959530"/>
            <a:ext cx="6700076" cy="584775"/>
          </a:xfrm>
          <a:prstGeom prst="rect">
            <a:avLst/>
          </a:prstGeom>
          <a:noFill/>
        </p:spPr>
        <p:txBody>
          <a:bodyPr wrap="square">
            <a:spAutoFit/>
          </a:bodyPr>
          <a:lstStyle/>
          <a:p>
            <a:r>
              <a:rPr lang="en-GB" sz="800"/>
              <a:t>1. Data from Hospital episode statistics from (</a:t>
            </a:r>
            <a:r>
              <a:rPr lang="en-GB" sz="800">
                <a:hlinkClick r:id="rId5"/>
              </a:rPr>
              <a:t>Office for Health Improvement and Disparities</a:t>
            </a:r>
            <a:r>
              <a:rPr lang="en-GB" sz="800"/>
              <a:t>) School Health and Wellbeing survey (2019) from </a:t>
            </a:r>
            <a:r>
              <a:rPr lang="en-GB" sz="800">
                <a:hlinkClick r:id="rId6"/>
              </a:rPr>
              <a:t>Essex Open Data</a:t>
            </a:r>
            <a:endParaRPr lang="en-GB" sz="800"/>
          </a:p>
          <a:p>
            <a:r>
              <a:rPr lang="en-GB" sz="800"/>
              <a:t>2. School Health and Wellbeing survey (2019) from </a:t>
            </a:r>
            <a:r>
              <a:rPr lang="en-GB" sz="800">
                <a:hlinkClick r:id="rId6"/>
              </a:rPr>
              <a:t>Essex Open Data</a:t>
            </a:r>
            <a:endParaRPr lang="en-GB" sz="800"/>
          </a:p>
          <a:p>
            <a:r>
              <a:rPr lang="en-GB" sz="800" b="0" i="0" u="none" strike="noStrike">
                <a:solidFill>
                  <a:srgbClr val="000000"/>
                </a:solidFill>
                <a:effectLst/>
              </a:rPr>
              <a:t>3. Public health England Press release </a:t>
            </a:r>
            <a:r>
              <a:rPr lang="en-GB" sz="800" b="0" i="0" u="sng" strike="noStrike">
                <a:solidFill>
                  <a:srgbClr val="65B22E"/>
                </a:solidFill>
                <a:effectLst/>
                <a:hlinkClick r:id="rId7"/>
              </a:rPr>
              <a:t>(www.gov.uk)</a:t>
            </a:r>
            <a:r>
              <a:rPr lang="en-GB" sz="800" b="0" i="0" u="none" strike="noStrike">
                <a:solidFill>
                  <a:srgbClr val="000000"/>
                </a:solidFill>
                <a:effectLst/>
              </a:rPr>
              <a:t>​</a:t>
            </a:r>
            <a:r>
              <a:rPr lang="en-GB" sz="800" b="0" i="0" u="none" strike="noStrike">
                <a:solidFill>
                  <a:srgbClr val="212529"/>
                </a:solidFill>
                <a:effectLst/>
              </a:rPr>
              <a:t> </a:t>
            </a:r>
            <a:endParaRPr lang="en-GB" sz="800"/>
          </a:p>
        </p:txBody>
      </p:sp>
      <p:sp>
        <p:nvSpPr>
          <p:cNvPr id="5" name="Slide Number Placeholder 4">
            <a:extLst>
              <a:ext uri="{FF2B5EF4-FFF2-40B4-BE49-F238E27FC236}">
                <a16:creationId xmlns:a16="http://schemas.microsoft.com/office/drawing/2014/main" id="{D57DF695-1399-4E92-B408-8B068432D6C8}"/>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27</a:t>
            </a:fld>
            <a:endParaRPr lang="en-GB"/>
          </a:p>
        </p:txBody>
      </p:sp>
      <p:sp>
        <p:nvSpPr>
          <p:cNvPr id="11" name="Footer Placeholder 3">
            <a:extLst>
              <a:ext uri="{FF2B5EF4-FFF2-40B4-BE49-F238E27FC236}">
                <a16:creationId xmlns:a16="http://schemas.microsoft.com/office/drawing/2014/main" id="{2377FA73-887A-FE5D-08AE-CDDECB5CA924}"/>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1258791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DBEF-0B95-4F04-9A52-D1E242E9F1FE}"/>
              </a:ext>
            </a:extLst>
          </p:cNvPr>
          <p:cNvSpPr>
            <a:spLocks noGrp="1"/>
          </p:cNvSpPr>
          <p:nvPr>
            <p:ph type="title"/>
          </p:nvPr>
        </p:nvSpPr>
        <p:spPr/>
        <p:txBody>
          <a:bodyPr>
            <a:normAutofit fontScale="90000"/>
          </a:bodyPr>
          <a:lstStyle/>
          <a:p>
            <a:r>
              <a:rPr lang="en-US" sz="3600">
                <a:ea typeface="+mj-lt"/>
                <a:cs typeface="+mj-lt"/>
              </a:rPr>
              <a:t>Admission rates for tooth extraction and deprivation</a:t>
            </a:r>
            <a:endParaRPr lang="en-GB"/>
          </a:p>
        </p:txBody>
      </p:sp>
      <p:sp>
        <p:nvSpPr>
          <p:cNvPr id="3" name="Content Placeholder 2">
            <a:extLst>
              <a:ext uri="{FF2B5EF4-FFF2-40B4-BE49-F238E27FC236}">
                <a16:creationId xmlns:a16="http://schemas.microsoft.com/office/drawing/2014/main" id="{EFC965FC-DE77-4261-B6C1-7443C1AD4999}"/>
              </a:ext>
            </a:extLst>
          </p:cNvPr>
          <p:cNvSpPr>
            <a:spLocks noGrp="1"/>
          </p:cNvSpPr>
          <p:nvPr>
            <p:ph idx="1"/>
          </p:nvPr>
        </p:nvSpPr>
        <p:spPr>
          <a:xfrm>
            <a:off x="306000" y="1204111"/>
            <a:ext cx="4366668" cy="4500588"/>
          </a:xfrm>
        </p:spPr>
        <p:txBody>
          <a:bodyPr>
            <a:normAutofit/>
          </a:bodyPr>
          <a:lstStyle/>
          <a:p>
            <a:pPr marL="285750" indent="-228600">
              <a:lnSpc>
                <a:spcPct val="90000"/>
              </a:lnSpc>
              <a:spcAft>
                <a:spcPts val="600"/>
              </a:spcAft>
              <a:buFont typeface="Arial,Sans-Serif"/>
              <a:buChar char="•"/>
            </a:pPr>
            <a:endParaRPr lang="en-US" sz="1400" dirty="0">
              <a:ea typeface="+mn-lt"/>
              <a:cs typeface="+mn-lt"/>
            </a:endParaRPr>
          </a:p>
          <a:p>
            <a:pPr marL="285750" indent="-228600">
              <a:lnSpc>
                <a:spcPct val="90000"/>
              </a:lnSpc>
              <a:spcAft>
                <a:spcPts val="600"/>
              </a:spcAft>
              <a:buFont typeface="Arial,Sans-Serif"/>
              <a:buChar char="•"/>
            </a:pPr>
            <a:r>
              <a:rPr lang="en-US" sz="1400" dirty="0">
                <a:ea typeface="+mn-lt"/>
                <a:cs typeface="+mn-lt"/>
              </a:rPr>
              <a:t>The prevalence for tooth decay, tooth loss, oral cancer and gum disease is higher in deprived areas </a:t>
            </a:r>
            <a:r>
              <a:rPr lang="en-US" sz="1400" baseline="30000" dirty="0">
                <a:ea typeface="+mn-lt"/>
                <a:cs typeface="+mn-lt"/>
              </a:rPr>
              <a:t>[1]</a:t>
            </a:r>
            <a:r>
              <a:rPr lang="en-US" sz="1400" dirty="0">
                <a:ea typeface="+mn-lt"/>
                <a:cs typeface="+mn-lt"/>
              </a:rPr>
              <a:t>. </a:t>
            </a:r>
          </a:p>
          <a:p>
            <a:pPr marL="285750" indent="-228600">
              <a:lnSpc>
                <a:spcPct val="90000"/>
              </a:lnSpc>
              <a:spcAft>
                <a:spcPts val="600"/>
              </a:spcAft>
              <a:buFont typeface="Arial,Sans-Serif"/>
              <a:buChar char="•"/>
            </a:pPr>
            <a:r>
              <a:rPr lang="en-US" sz="1400" dirty="0">
                <a:ea typeface="+mn-lt"/>
                <a:cs typeface="+mn-lt"/>
              </a:rPr>
              <a:t>Table on the left is showing Index for Multiple Deprivation </a:t>
            </a:r>
            <a:r>
              <a:rPr lang="en-US" sz="1400" baseline="30000" dirty="0">
                <a:ea typeface="+mn-lt"/>
                <a:cs typeface="+mn-lt"/>
              </a:rPr>
              <a:t>[2]</a:t>
            </a:r>
            <a:r>
              <a:rPr lang="en-US" sz="1400" dirty="0">
                <a:ea typeface="+mn-lt"/>
                <a:cs typeface="+mn-lt"/>
              </a:rPr>
              <a:t> and Tooth Extraction rate (all diagnoses) </a:t>
            </a:r>
            <a:r>
              <a:rPr lang="en-US" sz="1400" baseline="30000" dirty="0">
                <a:ea typeface="+mn-lt"/>
                <a:cs typeface="+mn-lt"/>
              </a:rPr>
              <a:t>[4]</a:t>
            </a:r>
            <a:r>
              <a:rPr lang="en-US" sz="1400" dirty="0">
                <a:ea typeface="+mn-lt"/>
                <a:cs typeface="+mn-lt"/>
              </a:rPr>
              <a:t>. Higher extraction rate can be seen in Tendring were the IMD is highest in Essex.</a:t>
            </a:r>
          </a:p>
          <a:p>
            <a:pPr marL="285750" indent="-228600">
              <a:lnSpc>
                <a:spcPct val="90000"/>
              </a:lnSpc>
              <a:spcAft>
                <a:spcPts val="600"/>
              </a:spcAft>
              <a:buFont typeface="Arial,Sans-Serif"/>
              <a:buChar char="•"/>
            </a:pPr>
            <a:r>
              <a:rPr lang="en-US" sz="1400" dirty="0">
                <a:ea typeface="+mn-lt"/>
                <a:cs typeface="+mn-lt"/>
              </a:rPr>
              <a:t>The chart below illustrates tooth extraction rate by deprivation quintile in England. Quintile 1 (the first bar on the left) highlights extraction rates in the most deprived whilst quintile 5 shows extraction rates in the least deprived communities.</a:t>
            </a:r>
          </a:p>
          <a:p>
            <a:endParaRPr lang="en-GB" dirty="0"/>
          </a:p>
        </p:txBody>
      </p:sp>
      <p:sp>
        <p:nvSpPr>
          <p:cNvPr id="10" name="TextBox 9">
            <a:extLst>
              <a:ext uri="{FF2B5EF4-FFF2-40B4-BE49-F238E27FC236}">
                <a16:creationId xmlns:a16="http://schemas.microsoft.com/office/drawing/2014/main" id="{D8ED1A72-D375-46F1-945B-055E206A8D5B}"/>
              </a:ext>
            </a:extLst>
          </p:cNvPr>
          <p:cNvSpPr txBox="1"/>
          <p:nvPr/>
        </p:nvSpPr>
        <p:spPr>
          <a:xfrm>
            <a:off x="5529405" y="1204111"/>
            <a:ext cx="3732290" cy="246221"/>
          </a:xfrm>
          <a:prstGeom prst="rect">
            <a:avLst/>
          </a:prstGeom>
          <a:noFill/>
        </p:spPr>
        <p:txBody>
          <a:bodyPr wrap="square">
            <a:spAutoFit/>
          </a:bodyPr>
          <a:lstStyle/>
          <a:p>
            <a:pPr algn="l" fontAlgn="b"/>
            <a:r>
              <a:rPr lang="en-GB" sz="1000" b="1" i="0" u="none" strike="noStrike">
                <a:solidFill>
                  <a:srgbClr val="000000"/>
                </a:solidFill>
                <a:effectLst/>
                <a:latin typeface="Calibri" panose="020F0502020204030204" pitchFamily="34" charset="0"/>
              </a:rPr>
              <a:t>Tooth extraction rate (all diagnoses) per 100.000 for 2020/21 [4]</a:t>
            </a:r>
          </a:p>
        </p:txBody>
      </p:sp>
      <p:graphicFrame>
        <p:nvGraphicFramePr>
          <p:cNvPr id="11" name="Table 10">
            <a:extLst>
              <a:ext uri="{FF2B5EF4-FFF2-40B4-BE49-F238E27FC236}">
                <a16:creationId xmlns:a16="http://schemas.microsoft.com/office/drawing/2014/main" id="{6682D0D3-58B1-4307-B105-D9DEF215C8E6}"/>
              </a:ext>
            </a:extLst>
          </p:cNvPr>
          <p:cNvGraphicFramePr>
            <a:graphicFrameLocks noGrp="1"/>
          </p:cNvGraphicFramePr>
          <p:nvPr>
            <p:extLst>
              <p:ext uri="{D42A27DB-BD31-4B8C-83A1-F6EECF244321}">
                <p14:modId xmlns:p14="http://schemas.microsoft.com/office/powerpoint/2010/main" val="2548560016"/>
              </p:ext>
            </p:extLst>
          </p:nvPr>
        </p:nvGraphicFramePr>
        <p:xfrm>
          <a:off x="5550513" y="1439122"/>
          <a:ext cx="5521233" cy="2893060"/>
        </p:xfrm>
        <a:graphic>
          <a:graphicData uri="http://schemas.openxmlformats.org/drawingml/2006/table">
            <a:tbl>
              <a:tblPr firstRow="1"/>
              <a:tblGrid>
                <a:gridCol w="535946">
                  <a:extLst>
                    <a:ext uri="{9D8B030D-6E8A-4147-A177-3AD203B41FA5}">
                      <a16:colId xmlns:a16="http://schemas.microsoft.com/office/drawing/2014/main" val="1512678368"/>
                    </a:ext>
                  </a:extLst>
                </a:gridCol>
                <a:gridCol w="1098185">
                  <a:extLst>
                    <a:ext uri="{9D8B030D-6E8A-4147-A177-3AD203B41FA5}">
                      <a16:colId xmlns:a16="http://schemas.microsoft.com/office/drawing/2014/main" val="3561506937"/>
                    </a:ext>
                  </a:extLst>
                </a:gridCol>
                <a:gridCol w="654516">
                  <a:extLst>
                    <a:ext uri="{9D8B030D-6E8A-4147-A177-3AD203B41FA5}">
                      <a16:colId xmlns:a16="http://schemas.microsoft.com/office/drawing/2014/main" val="3876510866"/>
                    </a:ext>
                  </a:extLst>
                </a:gridCol>
                <a:gridCol w="778890">
                  <a:extLst>
                    <a:ext uri="{9D8B030D-6E8A-4147-A177-3AD203B41FA5}">
                      <a16:colId xmlns:a16="http://schemas.microsoft.com/office/drawing/2014/main" val="2181456221"/>
                    </a:ext>
                  </a:extLst>
                </a:gridCol>
                <a:gridCol w="787593">
                  <a:extLst>
                    <a:ext uri="{9D8B030D-6E8A-4147-A177-3AD203B41FA5}">
                      <a16:colId xmlns:a16="http://schemas.microsoft.com/office/drawing/2014/main" val="3526722662"/>
                    </a:ext>
                  </a:extLst>
                </a:gridCol>
                <a:gridCol w="787593">
                  <a:extLst>
                    <a:ext uri="{9D8B030D-6E8A-4147-A177-3AD203B41FA5}">
                      <a16:colId xmlns:a16="http://schemas.microsoft.com/office/drawing/2014/main" val="3556025258"/>
                    </a:ext>
                  </a:extLst>
                </a:gridCol>
                <a:gridCol w="878510">
                  <a:extLst>
                    <a:ext uri="{9D8B030D-6E8A-4147-A177-3AD203B41FA5}">
                      <a16:colId xmlns:a16="http://schemas.microsoft.com/office/drawing/2014/main" val="3926125667"/>
                    </a:ext>
                  </a:extLst>
                </a:gridCol>
              </a:tblGrid>
              <a:tr h="525044">
                <a:tc>
                  <a:txBody>
                    <a:bodyPr/>
                    <a:lstStyle/>
                    <a:p>
                      <a:pPr algn="ctr" fontAlgn="b"/>
                      <a:r>
                        <a:rPr lang="en-GB" sz="1100" b="1" i="0" u="none" strike="noStrike">
                          <a:solidFill>
                            <a:srgbClr val="000000"/>
                          </a:solidFill>
                          <a:effectLst/>
                          <a:latin typeface="Calibri" panose="020F0502020204030204" pitchFamily="34" charset="0"/>
                        </a:rPr>
                        <a:t>IMD score (2019)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rial" panose="020B0604020202020204" pitchFamily="34" charset="0"/>
                        </a:rPr>
                        <a:t>District Name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rial" panose="020B0604020202020204" pitchFamily="34" charset="0"/>
                        </a:rPr>
                        <a:t>Age 0-5yrs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rial" panose="020B0604020202020204" pitchFamily="34" charset="0"/>
                        </a:rPr>
                        <a:t>Age 6-10yrs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rial" panose="020B0604020202020204" pitchFamily="34" charset="0"/>
                        </a:rPr>
                        <a:t>Age 11-14yrs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rial" panose="020B0604020202020204" pitchFamily="34" charset="0"/>
                        </a:rPr>
                        <a:t>Age 15-19yrs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rial" panose="020B0604020202020204" pitchFamily="34" charset="0"/>
                        </a:rPr>
                        <a:t>Total</a:t>
                      </a:r>
                      <a:br>
                        <a:rPr lang="en-GB" sz="1100" b="1" i="0" u="none" strike="noStrike">
                          <a:solidFill>
                            <a:srgbClr val="000000"/>
                          </a:solidFill>
                          <a:effectLst/>
                          <a:latin typeface="Arial" panose="020B0604020202020204" pitchFamily="34" charset="0"/>
                        </a:rPr>
                      </a:br>
                      <a:r>
                        <a:rPr lang="en-GB" sz="1100" b="1" i="0" u="none" strike="noStrike">
                          <a:solidFill>
                            <a:srgbClr val="000000"/>
                          </a:solidFill>
                          <a:effectLst/>
                          <a:latin typeface="Arial" panose="020B0604020202020204" pitchFamily="34" charset="0"/>
                        </a:rPr>
                        <a:t>0-19yrs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590844"/>
                  </a:ext>
                </a:extLst>
              </a:tr>
              <a:tr h="173026">
                <a:tc>
                  <a:txBody>
                    <a:bodyPr/>
                    <a:lstStyle/>
                    <a:p>
                      <a:pPr algn="ctr" fontAlgn="b"/>
                      <a:r>
                        <a:rPr lang="en-GB" sz="1100" b="0" i="0" u="none" strike="noStrike">
                          <a:solidFill>
                            <a:srgbClr val="000000"/>
                          </a:solidFill>
                          <a:effectLst/>
                          <a:latin typeface="Calibri" panose="020F0502020204030204" pitchFamily="34" charset="0"/>
                        </a:rPr>
                        <a:t>30.5</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696B"/>
                    </a:solidFill>
                  </a:tcPr>
                </a:tc>
                <a:tc>
                  <a:txBody>
                    <a:bodyPr/>
                    <a:lstStyle/>
                    <a:p>
                      <a:pPr algn="ctr" fontAlgn="ctr"/>
                      <a:r>
                        <a:rPr lang="en-GB" sz="1100" b="0" i="0" u="none" strike="noStrike">
                          <a:solidFill>
                            <a:srgbClr val="000000"/>
                          </a:solidFill>
                          <a:effectLst/>
                          <a:latin typeface="Arial" panose="020B0604020202020204" pitchFamily="34" charset="0"/>
                        </a:rPr>
                        <a:t>Tendring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240.4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F73"/>
                    </a:solidFill>
                  </a:tcPr>
                </a:tc>
                <a:tc>
                  <a:txBody>
                    <a:bodyPr/>
                    <a:lstStyle/>
                    <a:p>
                      <a:pPr algn="ctr" fontAlgn="ctr"/>
                      <a:r>
                        <a:rPr lang="en-GB" sz="1100" b="0" i="0" u="none" strike="noStrike">
                          <a:solidFill>
                            <a:srgbClr val="000000"/>
                          </a:solidFill>
                          <a:effectLst/>
                          <a:latin typeface="Arial" panose="020B0604020202020204" pitchFamily="34" charset="0"/>
                        </a:rPr>
                        <a:t>287.0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GB" sz="1100" b="0" i="0" u="none" strike="noStrike">
                          <a:solidFill>
                            <a:srgbClr val="000000"/>
                          </a:solidFill>
                          <a:effectLst/>
                          <a:latin typeface="Arial" panose="020B0604020202020204" pitchFamily="34" charset="0"/>
                        </a:rPr>
                        <a:t>135.0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315340448"/>
                  </a:ext>
                </a:extLst>
              </a:tr>
              <a:tr h="173026">
                <a:tc>
                  <a:txBody>
                    <a:bodyPr/>
                    <a:lstStyle/>
                    <a:p>
                      <a:pPr algn="ctr" fontAlgn="b"/>
                      <a:r>
                        <a:rPr lang="en-GB" sz="1100" b="0" i="0" u="none" strike="noStrike">
                          <a:solidFill>
                            <a:srgbClr val="000000"/>
                          </a:solidFill>
                          <a:effectLst/>
                          <a:latin typeface="Calibri" panose="020F0502020204030204" pitchFamily="34" charset="0"/>
                        </a:rPr>
                        <a:t>23.2</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FCA677"/>
                    </a:solidFill>
                  </a:tcPr>
                </a:tc>
                <a:tc>
                  <a:txBody>
                    <a:bodyPr/>
                    <a:lstStyle/>
                    <a:p>
                      <a:pPr algn="ctr" fontAlgn="ctr"/>
                      <a:r>
                        <a:rPr lang="en-GB" sz="1100" b="0" i="0" u="none" strike="noStrike">
                          <a:solidFill>
                            <a:srgbClr val="000000"/>
                          </a:solidFill>
                          <a:effectLst/>
                          <a:latin typeface="Arial" panose="020B0604020202020204" pitchFamily="34" charset="0"/>
                        </a:rPr>
                        <a:t>Basildon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147.0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ctr"/>
                      <a:r>
                        <a:rPr lang="en-GB" sz="1100" b="0" i="0" u="none" strike="noStrike">
                          <a:solidFill>
                            <a:srgbClr val="000000"/>
                          </a:solidFill>
                          <a:effectLst/>
                          <a:latin typeface="Arial" panose="020B0604020202020204" pitchFamily="34" charset="0"/>
                        </a:rPr>
                        <a:t>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extLst>
                  <a:ext uri="{0D108BD9-81ED-4DB2-BD59-A6C34878D82A}">
                    <a16:rowId xmlns:a16="http://schemas.microsoft.com/office/drawing/2014/main" val="261232355"/>
                  </a:ext>
                </a:extLst>
              </a:tr>
              <a:tr h="173026">
                <a:tc>
                  <a:txBody>
                    <a:bodyPr/>
                    <a:lstStyle/>
                    <a:p>
                      <a:pPr algn="ctr" fontAlgn="b"/>
                      <a:r>
                        <a:rPr lang="en-GB" sz="1100" b="0" i="0" u="none" strike="noStrike">
                          <a:solidFill>
                            <a:srgbClr val="000000"/>
                          </a:solidFill>
                          <a:effectLst/>
                          <a:latin typeface="Calibri" panose="020F0502020204030204" pitchFamily="34" charset="0"/>
                        </a:rPr>
                        <a:t>21.4</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FDB57A"/>
                    </a:solidFill>
                  </a:tcPr>
                </a:tc>
                <a:tc>
                  <a:txBody>
                    <a:bodyPr/>
                    <a:lstStyle/>
                    <a:p>
                      <a:pPr algn="ctr" fontAlgn="ctr"/>
                      <a:r>
                        <a:rPr lang="en-GB" sz="1100" b="0" i="0" u="none" strike="noStrike">
                          <a:solidFill>
                            <a:srgbClr val="000000"/>
                          </a:solidFill>
                          <a:effectLst/>
                          <a:latin typeface="Arial" panose="020B0604020202020204" pitchFamily="34" charset="0"/>
                        </a:rPr>
                        <a:t>Harlow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42.6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64584979"/>
                  </a:ext>
                </a:extLst>
              </a:tr>
              <a:tr h="173026">
                <a:tc>
                  <a:txBody>
                    <a:bodyPr/>
                    <a:lstStyle/>
                    <a:p>
                      <a:pPr algn="ctr" fontAlgn="b"/>
                      <a:r>
                        <a:rPr lang="en-GB" sz="1100" b="0" i="0" u="none" strike="noStrike">
                          <a:solidFill>
                            <a:srgbClr val="000000"/>
                          </a:solidFill>
                          <a:effectLst/>
                          <a:latin typeface="Calibri" panose="020F0502020204030204" pitchFamily="34" charset="0"/>
                        </a:rPr>
                        <a:t>16.8</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FFDC81"/>
                    </a:solidFill>
                  </a:tcPr>
                </a:tc>
                <a:tc>
                  <a:txBody>
                    <a:bodyPr/>
                    <a:lstStyle/>
                    <a:p>
                      <a:pPr algn="ctr" fontAlgn="ctr"/>
                      <a:r>
                        <a:rPr lang="en-GB" sz="1100" b="0" i="0" u="none" strike="noStrike">
                          <a:solidFill>
                            <a:srgbClr val="000000"/>
                          </a:solidFill>
                          <a:effectLst/>
                          <a:latin typeface="Arial" panose="020B0604020202020204" pitchFamily="34" charset="0"/>
                        </a:rPr>
                        <a:t>Castle Point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104.0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extLst>
                  <a:ext uri="{0D108BD9-81ED-4DB2-BD59-A6C34878D82A}">
                    <a16:rowId xmlns:a16="http://schemas.microsoft.com/office/drawing/2014/main" val="698619841"/>
                  </a:ext>
                </a:extLst>
              </a:tr>
              <a:tr h="173026">
                <a:tc>
                  <a:txBody>
                    <a:bodyPr/>
                    <a:lstStyle/>
                    <a:p>
                      <a:pPr algn="ctr" fontAlgn="b"/>
                      <a:r>
                        <a:rPr lang="en-GB" sz="1100" b="0" i="0" u="none" strike="noStrike">
                          <a:solidFill>
                            <a:srgbClr val="000000"/>
                          </a:solidFill>
                          <a:effectLst/>
                          <a:latin typeface="Calibri" panose="020F0502020204030204" pitchFamily="34" charset="0"/>
                        </a:rPr>
                        <a:t>16.8</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FFDC81"/>
                    </a:solidFill>
                  </a:tcPr>
                </a:tc>
                <a:tc>
                  <a:txBody>
                    <a:bodyPr/>
                    <a:lstStyle/>
                    <a:p>
                      <a:pPr algn="ctr" fontAlgn="ctr"/>
                      <a:r>
                        <a:rPr lang="en-GB" sz="1100" b="0" i="0" u="none" strike="noStrike">
                          <a:solidFill>
                            <a:srgbClr val="000000"/>
                          </a:solidFill>
                          <a:effectLst/>
                          <a:latin typeface="Arial" panose="020B0604020202020204" pitchFamily="34" charset="0"/>
                        </a:rPr>
                        <a:t>Colchester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81.2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07B"/>
                    </a:solidFill>
                  </a:tcPr>
                </a:tc>
                <a:tc>
                  <a:txBody>
                    <a:bodyPr/>
                    <a:lstStyle/>
                    <a:p>
                      <a:pPr algn="ctr" fontAlgn="ctr"/>
                      <a:r>
                        <a:rPr lang="en-GB" sz="1100" b="0" i="0" u="none" strike="noStrike">
                          <a:solidFill>
                            <a:srgbClr val="000000"/>
                          </a:solidFill>
                          <a:effectLst/>
                          <a:latin typeface="Arial" panose="020B0604020202020204" pitchFamily="34" charset="0"/>
                        </a:rPr>
                        <a:t>110.9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C81"/>
                    </a:solidFill>
                  </a:tcPr>
                </a:tc>
                <a:tc>
                  <a:txBody>
                    <a:bodyPr/>
                    <a:lstStyle/>
                    <a:p>
                      <a:pPr algn="ctr" fontAlgn="ctr"/>
                      <a:r>
                        <a:rPr lang="en-GB" sz="1100" b="0" i="0" u="none" strike="noStrike">
                          <a:solidFill>
                            <a:srgbClr val="000000"/>
                          </a:solidFill>
                          <a:effectLst/>
                          <a:latin typeface="Arial" panose="020B0604020202020204" pitchFamily="34" charset="0"/>
                        </a:rPr>
                        <a:t>130.0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fontAlgn="ctr"/>
                      <a:r>
                        <a:rPr lang="en-GB" sz="1100" b="0" i="0" u="none" strike="noStrike">
                          <a:solidFill>
                            <a:srgbClr val="000000"/>
                          </a:solidFill>
                          <a:effectLst/>
                          <a:latin typeface="Arial" panose="020B0604020202020204" pitchFamily="34" charset="0"/>
                        </a:rPr>
                        <a:t>75.4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extLst>
                  <a:ext uri="{0D108BD9-81ED-4DB2-BD59-A6C34878D82A}">
                    <a16:rowId xmlns:a16="http://schemas.microsoft.com/office/drawing/2014/main" val="334356298"/>
                  </a:ext>
                </a:extLst>
              </a:tr>
              <a:tr h="173026">
                <a:tc>
                  <a:txBody>
                    <a:bodyPr/>
                    <a:lstStyle/>
                    <a:p>
                      <a:pPr algn="ctr" fontAlgn="b"/>
                      <a:r>
                        <a:rPr lang="en-GB" sz="1100" b="0" i="0" u="none" strike="noStrike">
                          <a:solidFill>
                            <a:srgbClr val="000000"/>
                          </a:solidFill>
                          <a:effectLst/>
                          <a:latin typeface="Calibri" panose="020F0502020204030204" pitchFamily="34" charset="0"/>
                        </a:rPr>
                        <a:t>15.1</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FFEA84"/>
                    </a:solidFill>
                  </a:tcPr>
                </a:tc>
                <a:tc>
                  <a:txBody>
                    <a:bodyPr/>
                    <a:lstStyle/>
                    <a:p>
                      <a:pPr algn="ctr" fontAlgn="ctr"/>
                      <a:r>
                        <a:rPr lang="en-GB" sz="1100" b="0" i="0" u="none" strike="noStrike">
                          <a:solidFill>
                            <a:srgbClr val="000000"/>
                          </a:solidFill>
                          <a:effectLst/>
                          <a:latin typeface="Arial" panose="020B0604020202020204" pitchFamily="34" charset="0"/>
                        </a:rPr>
                        <a:t>Epping Forest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124.8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3"/>
                    </a:solidFill>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49.1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5C77C"/>
                    </a:solidFill>
                  </a:tcPr>
                </a:tc>
                <a:extLst>
                  <a:ext uri="{0D108BD9-81ED-4DB2-BD59-A6C34878D82A}">
                    <a16:rowId xmlns:a16="http://schemas.microsoft.com/office/drawing/2014/main" val="4205330444"/>
                  </a:ext>
                </a:extLst>
              </a:tr>
              <a:tr h="173026">
                <a:tc>
                  <a:txBody>
                    <a:bodyPr/>
                    <a:lstStyle/>
                    <a:p>
                      <a:pPr algn="ctr" fontAlgn="b"/>
                      <a:r>
                        <a:rPr lang="en-GB" sz="1100" b="0" i="0" u="none" strike="noStrike">
                          <a:solidFill>
                            <a:srgbClr val="000000"/>
                          </a:solidFill>
                          <a:effectLst/>
                          <a:latin typeface="Calibri" panose="020F0502020204030204" pitchFamily="34" charset="0"/>
                        </a:rPr>
                        <a:t>14.7</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F9E983"/>
                    </a:solidFill>
                  </a:tcPr>
                </a:tc>
                <a:tc>
                  <a:txBody>
                    <a:bodyPr/>
                    <a:lstStyle/>
                    <a:p>
                      <a:pPr algn="ctr" fontAlgn="ctr"/>
                      <a:r>
                        <a:rPr lang="en-GB" sz="1100" b="0" i="0" u="none" strike="noStrike">
                          <a:solidFill>
                            <a:srgbClr val="000000"/>
                          </a:solidFill>
                          <a:effectLst/>
                          <a:latin typeface="Arial" panose="020B0604020202020204" pitchFamily="34" charset="0"/>
                        </a:rPr>
                        <a:t>Braintree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105.1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67F"/>
                    </a:solidFill>
                  </a:tcPr>
                </a:tc>
                <a:tc>
                  <a:txBody>
                    <a:bodyPr/>
                    <a:lstStyle/>
                    <a:p>
                      <a:pPr algn="ctr" fontAlgn="ctr"/>
                      <a:r>
                        <a:rPr lang="en-GB" sz="1100" b="0" i="0" u="none" strike="noStrike">
                          <a:solidFill>
                            <a:srgbClr val="000000"/>
                          </a:solidFill>
                          <a:effectLst/>
                          <a:latin typeface="Arial" panose="020B0604020202020204" pitchFamily="34" charset="0"/>
                        </a:rPr>
                        <a:t>128.7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783"/>
                    </a:solidFill>
                  </a:tcPr>
                </a:tc>
                <a:extLst>
                  <a:ext uri="{0D108BD9-81ED-4DB2-BD59-A6C34878D82A}">
                    <a16:rowId xmlns:a16="http://schemas.microsoft.com/office/drawing/2014/main" val="1779767994"/>
                  </a:ext>
                </a:extLst>
              </a:tr>
              <a:tr h="173026">
                <a:tc>
                  <a:txBody>
                    <a:bodyPr/>
                    <a:lstStyle/>
                    <a:p>
                      <a:pPr algn="ctr" fontAlgn="b"/>
                      <a:r>
                        <a:rPr lang="en-GB" sz="1100" b="0" i="0" u="none" strike="noStrike">
                          <a:solidFill>
                            <a:srgbClr val="000000"/>
                          </a:solidFill>
                          <a:effectLst/>
                          <a:latin typeface="Calibri" panose="020F0502020204030204" pitchFamily="34" charset="0"/>
                        </a:rPr>
                        <a:t>14.2</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EBE582"/>
                    </a:solidFill>
                  </a:tcPr>
                </a:tc>
                <a:tc>
                  <a:txBody>
                    <a:bodyPr/>
                    <a:lstStyle/>
                    <a:p>
                      <a:pPr algn="ctr" fontAlgn="ctr"/>
                      <a:r>
                        <a:rPr lang="en-GB" sz="1100" b="0" i="0" u="none" strike="noStrike">
                          <a:solidFill>
                            <a:srgbClr val="000000"/>
                          </a:solidFill>
                          <a:effectLst/>
                          <a:latin typeface="Arial" panose="020B0604020202020204" pitchFamily="34" charset="0"/>
                        </a:rPr>
                        <a:t>Maldon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extLst>
                  <a:ext uri="{0D108BD9-81ED-4DB2-BD59-A6C34878D82A}">
                    <a16:rowId xmlns:a16="http://schemas.microsoft.com/office/drawing/2014/main" val="1889108284"/>
                  </a:ext>
                </a:extLst>
              </a:tr>
              <a:tr h="173026">
                <a:tc>
                  <a:txBody>
                    <a:bodyPr/>
                    <a:lstStyle/>
                    <a:p>
                      <a:pPr algn="ctr" fontAlgn="b"/>
                      <a:r>
                        <a:rPr lang="en-GB" sz="1100" b="0" i="0" u="none" strike="noStrike">
                          <a:solidFill>
                            <a:srgbClr val="000000"/>
                          </a:solidFill>
                          <a:effectLst/>
                          <a:latin typeface="Calibri" panose="020F0502020204030204" pitchFamily="34" charset="0"/>
                        </a:rPr>
                        <a:t>12.2</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B3D57F"/>
                    </a:solidFill>
                  </a:tcPr>
                </a:tc>
                <a:tc>
                  <a:txBody>
                    <a:bodyPr/>
                    <a:lstStyle/>
                    <a:p>
                      <a:pPr algn="ctr" fontAlgn="ctr"/>
                      <a:r>
                        <a:rPr lang="en-GB" sz="1100" b="0" i="0" u="none" strike="noStrike">
                          <a:solidFill>
                            <a:srgbClr val="000000"/>
                          </a:solidFill>
                          <a:effectLst/>
                          <a:latin typeface="Arial" panose="020B0604020202020204" pitchFamily="34" charset="0"/>
                        </a:rPr>
                        <a:t>Rochford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E7E"/>
                    </a:solidFill>
                  </a:tcPr>
                </a:tc>
                <a:extLst>
                  <a:ext uri="{0D108BD9-81ED-4DB2-BD59-A6C34878D82A}">
                    <a16:rowId xmlns:a16="http://schemas.microsoft.com/office/drawing/2014/main" val="4163429626"/>
                  </a:ext>
                </a:extLst>
              </a:tr>
              <a:tr h="173026">
                <a:tc>
                  <a:txBody>
                    <a:bodyPr/>
                    <a:lstStyle/>
                    <a:p>
                      <a:pPr algn="ctr" fontAlgn="b"/>
                      <a:r>
                        <a:rPr lang="en-GB" sz="1100" b="0" i="0" u="none" strike="noStrike">
                          <a:solidFill>
                            <a:srgbClr val="000000"/>
                          </a:solidFill>
                          <a:effectLst/>
                          <a:latin typeface="Calibri" panose="020F0502020204030204" pitchFamily="34" charset="0"/>
                        </a:rPr>
                        <a:t>12</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AED37F"/>
                    </a:solidFill>
                  </a:tcPr>
                </a:tc>
                <a:tc>
                  <a:txBody>
                    <a:bodyPr/>
                    <a:lstStyle/>
                    <a:p>
                      <a:pPr algn="ctr" fontAlgn="ctr"/>
                      <a:r>
                        <a:rPr lang="en-GB" sz="1100" b="0" i="0" u="none" strike="noStrike">
                          <a:solidFill>
                            <a:srgbClr val="000000"/>
                          </a:solidFill>
                          <a:effectLst/>
                          <a:latin typeface="Arial" panose="020B0604020202020204" pitchFamily="34" charset="0"/>
                        </a:rPr>
                        <a:t>Chelmsford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82.4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17B"/>
                    </a:solidFill>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158.0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ctr" fontAlgn="ctr"/>
                      <a:r>
                        <a:rPr lang="en-GB" sz="1100" b="0" i="0" u="none" strike="noStrike">
                          <a:solidFill>
                            <a:srgbClr val="000000"/>
                          </a:solidFill>
                          <a:effectLst/>
                          <a:latin typeface="Arial" panose="020B0604020202020204" pitchFamily="34" charset="0"/>
                        </a:rPr>
                        <a:t>71.9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3"/>
                    </a:solidFill>
                  </a:tcPr>
                </a:tc>
                <a:extLst>
                  <a:ext uri="{0D108BD9-81ED-4DB2-BD59-A6C34878D82A}">
                    <a16:rowId xmlns:a16="http://schemas.microsoft.com/office/drawing/2014/main" val="2884571198"/>
                  </a:ext>
                </a:extLst>
              </a:tr>
              <a:tr h="173026">
                <a:tc>
                  <a:txBody>
                    <a:bodyPr/>
                    <a:lstStyle/>
                    <a:p>
                      <a:pPr algn="ctr" fontAlgn="b"/>
                      <a:r>
                        <a:rPr lang="en-GB" sz="1100" b="0" i="0" u="none" strike="noStrike">
                          <a:solidFill>
                            <a:srgbClr val="000000"/>
                          </a:solidFill>
                          <a:effectLst/>
                          <a:latin typeface="Calibri" panose="020F0502020204030204" pitchFamily="34" charset="0"/>
                        </a:rPr>
                        <a:t>10</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76C37C"/>
                    </a:solidFill>
                  </a:tcPr>
                </a:tc>
                <a:tc>
                  <a:txBody>
                    <a:bodyPr/>
                    <a:lstStyle/>
                    <a:p>
                      <a:pPr algn="ctr" fontAlgn="ctr"/>
                      <a:r>
                        <a:rPr lang="en-GB" sz="1100" b="0" i="0" u="none" strike="noStrike">
                          <a:solidFill>
                            <a:srgbClr val="000000"/>
                          </a:solidFill>
                          <a:effectLst/>
                          <a:latin typeface="Arial" panose="020B0604020202020204" pitchFamily="34" charset="0"/>
                        </a:rPr>
                        <a:t>Brentwood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56.4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27F"/>
                    </a:solidFill>
                  </a:tcPr>
                </a:tc>
                <a:extLst>
                  <a:ext uri="{0D108BD9-81ED-4DB2-BD59-A6C34878D82A}">
                    <a16:rowId xmlns:a16="http://schemas.microsoft.com/office/drawing/2014/main" val="2384004119"/>
                  </a:ext>
                </a:extLst>
              </a:tr>
              <a:tr h="173026">
                <a:tc>
                  <a:txBody>
                    <a:bodyPr/>
                    <a:lstStyle/>
                    <a:p>
                      <a:pPr algn="ctr" fontAlgn="b"/>
                      <a:r>
                        <a:rPr lang="en-GB" sz="1100" b="0" i="0" u="none" strike="noStrike">
                          <a:solidFill>
                            <a:srgbClr val="000000"/>
                          </a:solidFill>
                          <a:effectLst/>
                          <a:latin typeface="Calibri" panose="020F0502020204030204" pitchFamily="34" charset="0"/>
                        </a:rPr>
                        <a:t>9.3</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63BE7B"/>
                    </a:solidFill>
                  </a:tcPr>
                </a:tc>
                <a:tc>
                  <a:txBody>
                    <a:bodyPr/>
                    <a:lstStyle/>
                    <a:p>
                      <a:pPr algn="ctr" fontAlgn="ctr"/>
                      <a:r>
                        <a:rPr lang="en-GB" sz="1100" b="0" i="0" u="none" strike="noStrike">
                          <a:solidFill>
                            <a:srgbClr val="000000"/>
                          </a:solidFill>
                          <a:effectLst/>
                          <a:latin typeface="Arial" panose="020B0604020202020204" pitchFamily="34" charset="0"/>
                        </a:rPr>
                        <a:t>Uttlesford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89.0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extLst>
                  <a:ext uri="{0D108BD9-81ED-4DB2-BD59-A6C34878D82A}">
                    <a16:rowId xmlns:a16="http://schemas.microsoft.com/office/drawing/2014/main" val="2562673299"/>
                  </a:ext>
                </a:extLst>
              </a:tr>
              <a:tr h="120522">
                <a:tc gridSpan="7">
                  <a:txBody>
                    <a:bodyPr/>
                    <a:lstStyle/>
                    <a:p>
                      <a:pPr algn="l" fontAlgn="ctr"/>
                      <a:r>
                        <a:rPr lang="en-GB" sz="800" b="0" i="1" u="none" strike="noStrike">
                          <a:solidFill>
                            <a:srgbClr val="000000"/>
                          </a:solidFill>
                          <a:effectLst/>
                          <a:latin typeface="Arial" panose="020B0604020202020204" pitchFamily="34" charset="0"/>
                        </a:rPr>
                        <a:t>*A cell containing the single letter c indicates that the figure has been suppressed. Counts of less than 8 are suppressed.</a:t>
                      </a:r>
                    </a:p>
                  </a:txBody>
                  <a:tcPr marL="6350" marR="6350" marT="6350"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11609238"/>
                  </a:ext>
                </a:extLst>
              </a:tr>
            </a:tbl>
          </a:graphicData>
        </a:graphic>
      </p:graphicFrame>
      <p:sp>
        <p:nvSpPr>
          <p:cNvPr id="6" name="TextBox 1">
            <a:extLst>
              <a:ext uri="{FF2B5EF4-FFF2-40B4-BE49-F238E27FC236}">
                <a16:creationId xmlns:a16="http://schemas.microsoft.com/office/drawing/2014/main" id="{6CDF5AD8-7B26-4F47-AE86-9C2273E319A9}"/>
              </a:ext>
            </a:extLst>
          </p:cNvPr>
          <p:cNvSpPr txBox="1"/>
          <p:nvPr/>
        </p:nvSpPr>
        <p:spPr>
          <a:xfrm>
            <a:off x="217492" y="5877469"/>
            <a:ext cx="4885526"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1. </a:t>
            </a:r>
            <a:r>
              <a:rPr lang="en-GB" sz="800">
                <a:hlinkClick r:id="rId2">
                  <a:extLst>
                    <a:ext uri="{A12FA001-AC4F-418D-AE19-62706E023703}">
                      <ahyp:hlinkClr xmlns:ahyp="http://schemas.microsoft.com/office/drawing/2018/hyperlinkcolor" val="tx"/>
                    </a:ext>
                  </a:extLst>
                </a:hlinkClick>
              </a:rPr>
              <a:t>Health Matters: Child dental health - UK Health Security Agency (blog.gov.uk)</a:t>
            </a:r>
            <a:r>
              <a:rPr lang="en-GB" sz="800"/>
              <a:t>,</a:t>
            </a:r>
          </a:p>
          <a:p>
            <a:r>
              <a:rPr lang="en-GB" sz="800"/>
              <a:t>2. </a:t>
            </a:r>
            <a:r>
              <a:rPr lang="en-GB" sz="800">
                <a:hlinkClick r:id="rId3">
                  <a:extLst>
                    <a:ext uri="{A12FA001-AC4F-418D-AE19-62706E023703}">
                      <ahyp:hlinkClr xmlns:ahyp="http://schemas.microsoft.com/office/drawing/2018/hyperlinkcolor" val="tx"/>
                    </a:ext>
                  </a:extLst>
                </a:hlinkClick>
              </a:rPr>
              <a:t>English indices of deprivation 2019 - GOV.UK (www.gov.uk)</a:t>
            </a:r>
            <a:r>
              <a:rPr lang="en-GB" sz="800"/>
              <a:t>, </a:t>
            </a:r>
          </a:p>
          <a:p>
            <a:r>
              <a:rPr lang="en-GB" sz="800"/>
              <a:t>3. (</a:t>
            </a:r>
            <a:r>
              <a:rPr lang="en-GB" sz="800">
                <a:hlinkClick r:id="rId4">
                  <a:extLst>
                    <a:ext uri="{A12FA001-AC4F-418D-AE19-62706E023703}">
                      <ahyp:hlinkClr xmlns:ahyp="http://schemas.microsoft.com/office/drawing/2018/hyperlinkcolor" val="tx"/>
                    </a:ext>
                  </a:extLst>
                </a:hlinkClick>
              </a:rPr>
              <a:t>Hospital_teeth_extractions__0-19Y_2016_to_2020.xlsx (live.com)</a:t>
            </a:r>
            <a:r>
              <a:rPr lang="en-GB" sz="800"/>
              <a:t>, </a:t>
            </a:r>
          </a:p>
          <a:p>
            <a:r>
              <a:rPr lang="en-GB" sz="800"/>
              <a:t>4. </a:t>
            </a:r>
            <a:r>
              <a:rPr lang="fr-FR" sz="800">
                <a:hlinkClick r:id="rId5"/>
              </a:rPr>
              <a:t>www.gov.uk/government/statistics/hospital-tooth-extractions-of-0-to-19-year-olds-2021</a:t>
            </a:r>
            <a:r>
              <a:rPr lang="fr-FR" sz="800"/>
              <a:t>. Table W11.</a:t>
            </a:r>
            <a:endParaRPr lang="en-GB" sz="800"/>
          </a:p>
          <a:p>
            <a:endParaRPr lang="en-GB" sz="800"/>
          </a:p>
        </p:txBody>
      </p:sp>
      <p:sp>
        <p:nvSpPr>
          <p:cNvPr id="5" name="Slide Number Placeholder 4">
            <a:extLst>
              <a:ext uri="{FF2B5EF4-FFF2-40B4-BE49-F238E27FC236}">
                <a16:creationId xmlns:a16="http://schemas.microsoft.com/office/drawing/2014/main" id="{F4C652BA-87E2-4424-8E48-71657BC93993}"/>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28</a:t>
            </a:fld>
            <a:endParaRPr lang="en-GB"/>
          </a:p>
        </p:txBody>
      </p:sp>
      <p:graphicFrame>
        <p:nvGraphicFramePr>
          <p:cNvPr id="13" name="Chart 12" descr="This chart displays the caries-related tooth extraction episode rate per 100,000 population for 0 to 19 year olds split across deprivation quintiles. Quintile 1 is the most deprived quintile.">
            <a:extLst>
              <a:ext uri="{FF2B5EF4-FFF2-40B4-BE49-F238E27FC236}">
                <a16:creationId xmlns:a16="http://schemas.microsoft.com/office/drawing/2014/main" id="{47A0E406-22AB-4511-9166-1891BC425D21}"/>
              </a:ext>
            </a:extLst>
          </p:cNvPr>
          <p:cNvGraphicFramePr>
            <a:graphicFrameLocks/>
          </p:cNvGraphicFramePr>
          <p:nvPr>
            <p:extLst>
              <p:ext uri="{D42A27DB-BD31-4B8C-83A1-F6EECF244321}">
                <p14:modId xmlns:p14="http://schemas.microsoft.com/office/powerpoint/2010/main" val="3233192614"/>
              </p:ext>
            </p:extLst>
          </p:nvPr>
        </p:nvGraphicFramePr>
        <p:xfrm>
          <a:off x="6145565" y="4433149"/>
          <a:ext cx="4583213" cy="2305048"/>
        </p:xfrm>
        <a:graphic>
          <a:graphicData uri="http://schemas.openxmlformats.org/drawingml/2006/chart">
            <c:chart xmlns:c="http://schemas.openxmlformats.org/drawingml/2006/chart" xmlns:r="http://schemas.openxmlformats.org/officeDocument/2006/relationships" r:id="rId6"/>
          </a:graphicData>
        </a:graphic>
      </p:graphicFrame>
      <p:sp>
        <p:nvSpPr>
          <p:cNvPr id="7" name="Footer Placeholder 3">
            <a:extLst>
              <a:ext uri="{FF2B5EF4-FFF2-40B4-BE49-F238E27FC236}">
                <a16:creationId xmlns:a16="http://schemas.microsoft.com/office/drawing/2014/main" id="{40A5BA67-55B7-8F54-98B2-47E673598B7C}"/>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2883157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a:xfrm>
            <a:off x="5200073" y="1516449"/>
            <a:ext cx="6282000" cy="1820800"/>
          </a:xfrm>
        </p:spPr>
        <p:txBody>
          <a:bodyPr>
            <a:noAutofit/>
          </a:bodyPr>
          <a:lstStyle/>
          <a:p>
            <a:r>
              <a:rPr lang="en-GB" sz="4400"/>
              <a:t>5. Prevalence of common oral diseases in adults</a:t>
            </a:r>
          </a:p>
        </p:txBody>
      </p:sp>
      <p:sp>
        <p:nvSpPr>
          <p:cNvPr id="5" name="TextBox 4">
            <a:extLst>
              <a:ext uri="{FF2B5EF4-FFF2-40B4-BE49-F238E27FC236}">
                <a16:creationId xmlns:a16="http://schemas.microsoft.com/office/drawing/2014/main" id="{FC863357-9C93-4A82-8625-3088B24152BB}"/>
              </a:ext>
            </a:extLst>
          </p:cNvPr>
          <p:cNvSpPr txBox="1"/>
          <p:nvPr/>
        </p:nvSpPr>
        <p:spPr>
          <a:xfrm>
            <a:off x="5200073" y="3520752"/>
            <a:ext cx="6096000" cy="1905073"/>
          </a:xfrm>
          <a:prstGeom prst="rect">
            <a:avLst/>
          </a:prstGeom>
          <a:noFill/>
        </p:spPr>
        <p:txBody>
          <a:bodyPr wrap="square">
            <a:spAutoFit/>
          </a:bodyPr>
          <a:lstStyle/>
          <a:p>
            <a:pPr>
              <a:lnSpc>
                <a:spcPct val="120000"/>
              </a:lnSpc>
            </a:pPr>
            <a:r>
              <a:rPr lang="en-GB" sz="2000" b="0">
                <a:solidFill>
                  <a:schemeClr val="bg1"/>
                </a:solidFill>
                <a:latin typeface="+mn-lt"/>
              </a:rPr>
              <a:t>This sections provides an epidemiological summary of the following oral diseases in </a:t>
            </a:r>
            <a:r>
              <a:rPr lang="en-GB" sz="2000">
                <a:solidFill>
                  <a:schemeClr val="bg1"/>
                </a:solidFill>
              </a:rPr>
              <a:t>adults</a:t>
            </a:r>
            <a:r>
              <a:rPr lang="en-GB" sz="2000" b="0">
                <a:solidFill>
                  <a:schemeClr val="bg1"/>
                </a:solidFill>
                <a:latin typeface="+mn-lt"/>
              </a:rPr>
              <a:t> in Essex :</a:t>
            </a:r>
          </a:p>
          <a:p>
            <a:pPr marL="571500" indent="-571500">
              <a:lnSpc>
                <a:spcPct val="120000"/>
              </a:lnSpc>
              <a:buFont typeface="Arial" panose="020B0604020202020204" pitchFamily="34" charset="0"/>
              <a:buChar char="•"/>
            </a:pPr>
            <a:r>
              <a:rPr lang="en-GB" sz="2000" b="0">
                <a:solidFill>
                  <a:schemeClr val="bg1"/>
                </a:solidFill>
                <a:latin typeface="+mn-lt"/>
              </a:rPr>
              <a:t>Dental caries</a:t>
            </a:r>
          </a:p>
          <a:p>
            <a:pPr marL="571500" indent="-571500">
              <a:lnSpc>
                <a:spcPct val="120000"/>
              </a:lnSpc>
              <a:buFont typeface="Arial" panose="020B0604020202020204" pitchFamily="34" charset="0"/>
              <a:buChar char="•"/>
            </a:pPr>
            <a:r>
              <a:rPr lang="en-GB" sz="2000" b="0">
                <a:solidFill>
                  <a:schemeClr val="bg1"/>
                </a:solidFill>
                <a:latin typeface="+mn-lt"/>
              </a:rPr>
              <a:t>Gingival diseases</a:t>
            </a:r>
          </a:p>
          <a:p>
            <a:pPr marL="571500" indent="-571500">
              <a:lnSpc>
                <a:spcPct val="120000"/>
              </a:lnSpc>
              <a:buFont typeface="Arial" panose="020B0604020202020204" pitchFamily="34" charset="0"/>
              <a:buChar char="•"/>
            </a:pPr>
            <a:r>
              <a:rPr lang="en-GB" sz="2000" b="0">
                <a:solidFill>
                  <a:schemeClr val="bg1"/>
                </a:solidFill>
                <a:latin typeface="+mn-lt"/>
              </a:rPr>
              <a:t>Oral cancer</a:t>
            </a:r>
          </a:p>
        </p:txBody>
      </p:sp>
    </p:spTree>
    <p:extLst>
      <p:ext uri="{BB962C8B-B14F-4D97-AF65-F5344CB8AC3E}">
        <p14:creationId xmlns:p14="http://schemas.microsoft.com/office/powerpoint/2010/main" val="124209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1CB7-B861-4C1E-85BE-FDF62DCC9E19}"/>
              </a:ext>
            </a:extLst>
          </p:cNvPr>
          <p:cNvSpPr>
            <a:spLocks noGrp="1"/>
          </p:cNvSpPr>
          <p:nvPr>
            <p:ph type="title"/>
          </p:nvPr>
        </p:nvSpPr>
        <p:spPr/>
        <p:txBody>
          <a:bodyPr/>
          <a:lstStyle/>
          <a:p>
            <a:r>
              <a:rPr lang="en-GB" dirty="0"/>
              <a:t>About this report</a:t>
            </a:r>
          </a:p>
        </p:txBody>
      </p:sp>
      <p:sp>
        <p:nvSpPr>
          <p:cNvPr id="3" name="Content Placeholder 2">
            <a:extLst>
              <a:ext uri="{FF2B5EF4-FFF2-40B4-BE49-F238E27FC236}">
                <a16:creationId xmlns:a16="http://schemas.microsoft.com/office/drawing/2014/main" id="{8723DCE4-AF91-4DAA-BBEB-AE4BE563DE2F}"/>
              </a:ext>
            </a:extLst>
          </p:cNvPr>
          <p:cNvSpPr>
            <a:spLocks noGrp="1"/>
          </p:cNvSpPr>
          <p:nvPr>
            <p:ph idx="1"/>
          </p:nvPr>
        </p:nvSpPr>
        <p:spPr>
          <a:xfrm>
            <a:off x="305999" y="1256400"/>
            <a:ext cx="6713925" cy="4230000"/>
          </a:xfrm>
        </p:spPr>
        <p:txBody>
          <a:bodyPr>
            <a:normAutofit/>
          </a:bodyPr>
          <a:lstStyle/>
          <a:p>
            <a:pPr marL="0" indent="0" algn="just">
              <a:buNone/>
            </a:pPr>
            <a:r>
              <a:rPr lang="en-GB" sz="1500" dirty="0"/>
              <a:t>This focussed Oral Health Needs Assessment (OHNA) report forms part of a wider Joint Strategic Needs Assessment (JSNA) suite of products that provide an overview of the key issues across Essex. The aims of this report are three-fold:</a:t>
            </a:r>
            <a:endParaRPr lang="en-US" sz="1500" dirty="0"/>
          </a:p>
          <a:p>
            <a:pPr marL="234000" lvl="1" indent="0" algn="just">
              <a:buNone/>
            </a:pPr>
            <a:r>
              <a:rPr lang="en-GB" sz="1400" dirty="0"/>
              <a:t>1. To describe the oral health of the local population.</a:t>
            </a:r>
          </a:p>
          <a:p>
            <a:pPr marL="234000" lvl="1" indent="0" algn="just">
              <a:buNone/>
            </a:pPr>
            <a:r>
              <a:rPr lang="en-GB" sz="1400" dirty="0"/>
              <a:t>2. To support the targeting of resources towards improving the oral health of those at specific risk or in underserved population subgroups.</a:t>
            </a:r>
          </a:p>
          <a:p>
            <a:pPr marL="234000" lvl="1" indent="0" algn="just">
              <a:buNone/>
            </a:pPr>
            <a:r>
              <a:rPr lang="en-GB" sz="1400" dirty="0"/>
              <a:t>3. To identify new or alternative ways in which gaps can be addressed.</a:t>
            </a:r>
          </a:p>
          <a:p>
            <a:pPr marL="0" indent="0" algn="just">
              <a:buNone/>
            </a:pPr>
            <a:r>
              <a:rPr lang="en-GB" sz="1500" dirty="0"/>
              <a:t>The report provides a foundation on which to scope a more comprehensive assessment of the required structures and support services for improved oral health outcomes, based on an understanding of oral health inequalities. Understanding the complexity of oral health needs in Essex can be viewed as an iterative approach, with this report being ‘phase 1’ to a possible ‘phase 2’ which would require further resources, input and collaboration from all partners within the health and care system of Greater Essex. </a:t>
            </a:r>
          </a:p>
        </p:txBody>
      </p:sp>
      <p:sp>
        <p:nvSpPr>
          <p:cNvPr id="8" name="Rectangle 7">
            <a:extLst>
              <a:ext uri="{FF2B5EF4-FFF2-40B4-BE49-F238E27FC236}">
                <a16:creationId xmlns:a16="http://schemas.microsoft.com/office/drawing/2014/main" id="{7195DFD8-CDEE-436E-8BFE-63E0B913B68F}"/>
              </a:ext>
              <a:ext uri="{C183D7F6-B498-43B3-948B-1728B52AA6E4}">
                <adec:decorative xmlns:adec="http://schemas.microsoft.com/office/drawing/2017/decorative" val="1"/>
              </a:ext>
            </a:extLst>
          </p:cNvPr>
          <p:cNvSpPr/>
          <p:nvPr/>
        </p:nvSpPr>
        <p:spPr>
          <a:xfrm>
            <a:off x="7338639" y="1624609"/>
            <a:ext cx="4105275" cy="3609975"/>
          </a:xfrm>
          <a:prstGeom prst="rect">
            <a:avLst/>
          </a:prstGeom>
          <a:solidFill>
            <a:srgbClr val="F9DAC3">
              <a:alpha val="2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E7E7279-B280-4A0B-92FA-FFDA9D517F32}"/>
              </a:ext>
            </a:extLst>
          </p:cNvPr>
          <p:cNvSpPr txBox="1"/>
          <p:nvPr/>
        </p:nvSpPr>
        <p:spPr>
          <a:xfrm>
            <a:off x="7733801" y="2054790"/>
            <a:ext cx="3162552" cy="1184940"/>
          </a:xfrm>
          <a:prstGeom prst="rect">
            <a:avLst/>
          </a:prstGeom>
          <a:noFill/>
        </p:spPr>
        <p:txBody>
          <a:bodyPr wrap="square" lIns="91440" tIns="45720" rIns="91440" bIns="45720" rtlCol="0" anchor="t">
            <a:spAutoFit/>
          </a:bodyPr>
          <a:lstStyle/>
          <a:p>
            <a:r>
              <a:rPr lang="en-GB" sz="1000" b="1"/>
              <a:t>Out of Scope: </a:t>
            </a:r>
          </a:p>
          <a:p>
            <a:pPr marL="171450" indent="-171450">
              <a:buFont typeface="Arial"/>
              <a:buChar char="•"/>
            </a:pPr>
            <a:r>
              <a:rPr lang="en-GB" sz="1000"/>
              <a:t>Internal organisation data</a:t>
            </a:r>
            <a:endParaRPr lang="en-GB" sz="1000">
              <a:cs typeface="Arial" panose="020B0604020202020204"/>
            </a:endParaRPr>
          </a:p>
          <a:p>
            <a:pPr marL="171450" indent="-171450">
              <a:buFont typeface="Arial"/>
              <a:buChar char="•"/>
            </a:pPr>
            <a:r>
              <a:rPr lang="en-GB" sz="1000"/>
              <a:t>Workforce</a:t>
            </a:r>
            <a:endParaRPr lang="en-GB" sz="1000">
              <a:cs typeface="Arial" panose="020B0604020202020204"/>
            </a:endParaRPr>
          </a:p>
          <a:p>
            <a:pPr marL="171450" indent="-171450">
              <a:buFont typeface="Arial"/>
              <a:buChar char="•"/>
            </a:pPr>
            <a:r>
              <a:rPr lang="en-GB" sz="1000"/>
              <a:t>Finance</a:t>
            </a:r>
            <a:endParaRPr lang="en-GB" sz="1000">
              <a:cs typeface="Arial"/>
            </a:endParaRPr>
          </a:p>
          <a:p>
            <a:pPr marL="171450" indent="-171450">
              <a:buFont typeface="Arial"/>
              <a:buChar char="•"/>
            </a:pPr>
            <a:r>
              <a:rPr lang="en-GB" sz="1000">
                <a:cs typeface="Arial"/>
              </a:rPr>
              <a:t>Demographic details of the population as these are already on Essex Open Data.</a:t>
            </a:r>
          </a:p>
          <a:p>
            <a:endParaRPr lang="en-GB" sz="1100">
              <a:cs typeface="Arial"/>
            </a:endParaRPr>
          </a:p>
        </p:txBody>
      </p:sp>
      <p:sp>
        <p:nvSpPr>
          <p:cNvPr id="17" name="TextBox 16">
            <a:extLst>
              <a:ext uri="{FF2B5EF4-FFF2-40B4-BE49-F238E27FC236}">
                <a16:creationId xmlns:a16="http://schemas.microsoft.com/office/drawing/2014/main" id="{E6D5A633-5C5F-42E8-89C8-EED5EA324C5B}"/>
              </a:ext>
            </a:extLst>
          </p:cNvPr>
          <p:cNvSpPr txBox="1"/>
          <p:nvPr/>
        </p:nvSpPr>
        <p:spPr>
          <a:xfrm>
            <a:off x="7810000" y="3371400"/>
            <a:ext cx="3162552" cy="1538883"/>
          </a:xfrm>
          <a:prstGeom prst="rect">
            <a:avLst/>
          </a:prstGeom>
          <a:noFill/>
        </p:spPr>
        <p:txBody>
          <a:bodyPr wrap="square" lIns="91440" tIns="45720" rIns="91440" bIns="45720" rtlCol="0" anchor="t">
            <a:spAutoFit/>
          </a:bodyPr>
          <a:lstStyle/>
          <a:p>
            <a:r>
              <a:rPr lang="en-GB" sz="1000" b="1"/>
              <a:t>In scope:</a:t>
            </a:r>
            <a:endParaRPr lang="en-GB" sz="1000" b="1">
              <a:cs typeface="Arial"/>
            </a:endParaRPr>
          </a:p>
          <a:p>
            <a:r>
              <a:rPr lang="en-GB" sz="1000"/>
              <a:t>     Publicly available data on:</a:t>
            </a:r>
            <a:endParaRPr lang="en-GB" sz="1000">
              <a:cs typeface="Arial"/>
            </a:endParaRPr>
          </a:p>
          <a:p>
            <a:pPr marL="171450" indent="-171450">
              <a:buFont typeface="Arial"/>
              <a:buChar char="•"/>
            </a:pPr>
            <a:r>
              <a:rPr lang="en-GB" sz="1000"/>
              <a:t>Prevalence and incidence</a:t>
            </a:r>
            <a:endParaRPr lang="en-GB" sz="1000">
              <a:cs typeface="Arial" panose="020B0604020202020204"/>
            </a:endParaRPr>
          </a:p>
          <a:p>
            <a:pPr marL="171450" indent="-171450">
              <a:buFont typeface="Arial"/>
              <a:buChar char="•"/>
            </a:pPr>
            <a:r>
              <a:rPr lang="en-GB" sz="1000"/>
              <a:t>Oral health inequalities</a:t>
            </a:r>
            <a:endParaRPr lang="en-GB" sz="1000">
              <a:cs typeface="Arial" panose="020B0604020202020204"/>
            </a:endParaRPr>
          </a:p>
          <a:p>
            <a:pPr marL="171450" indent="-171450">
              <a:buFont typeface="Arial"/>
              <a:buChar char="•"/>
            </a:pPr>
            <a:r>
              <a:rPr lang="en-GB" sz="1000"/>
              <a:t>Services</a:t>
            </a:r>
            <a:endParaRPr lang="en-GB" sz="1000">
              <a:cs typeface="Arial" panose="020B0604020202020204"/>
            </a:endParaRPr>
          </a:p>
          <a:p>
            <a:pPr marL="171450" indent="-171450">
              <a:buFont typeface="Arial"/>
              <a:buChar char="•"/>
            </a:pPr>
            <a:r>
              <a:rPr lang="en-GB" sz="1000"/>
              <a:t>Outcomes</a:t>
            </a:r>
            <a:endParaRPr lang="en-GB" sz="1000">
              <a:cs typeface="Arial" panose="020B0604020202020204"/>
            </a:endParaRPr>
          </a:p>
          <a:p>
            <a:pPr marL="171450" indent="-171450">
              <a:buFont typeface="Arial"/>
              <a:buChar char="•"/>
            </a:pPr>
            <a:r>
              <a:rPr lang="en-GB" sz="1000"/>
              <a:t>Quality</a:t>
            </a:r>
            <a:endParaRPr lang="en-GB" sz="1000">
              <a:cs typeface="Arial" panose="020B0604020202020204"/>
            </a:endParaRPr>
          </a:p>
          <a:p>
            <a:pPr marL="171450" indent="-171450">
              <a:buFont typeface="Arial"/>
              <a:buChar char="•"/>
            </a:pPr>
            <a:r>
              <a:rPr lang="en-GB" sz="1000"/>
              <a:t>Capacity of existing services to meet needs</a:t>
            </a:r>
            <a:endParaRPr lang="en-GB" sz="1000">
              <a:cs typeface="Arial"/>
            </a:endParaRPr>
          </a:p>
          <a:p>
            <a:pPr marL="285750" indent="-285750">
              <a:buFont typeface="Arial" panose="020B0604020202020204" pitchFamily="34" charset="0"/>
              <a:buChar char="•"/>
            </a:pPr>
            <a:endParaRPr lang="en-GB" sz="1400">
              <a:cs typeface="Arial"/>
            </a:endParaRPr>
          </a:p>
        </p:txBody>
      </p:sp>
      <p:sp>
        <p:nvSpPr>
          <p:cNvPr id="4" name="Slide Number Placeholder 3">
            <a:extLst>
              <a:ext uri="{FF2B5EF4-FFF2-40B4-BE49-F238E27FC236}">
                <a16:creationId xmlns:a16="http://schemas.microsoft.com/office/drawing/2014/main" id="{C6229036-1062-410E-9EAF-AC776E3AEED2}"/>
              </a:ext>
              <a:ext uri="{C183D7F6-B498-43B3-948B-1728B52AA6E4}">
                <adec:decorative xmlns:adec="http://schemas.microsoft.com/office/drawing/2017/decorative" val="1"/>
              </a:ext>
            </a:extLst>
          </p:cNvPr>
          <p:cNvSpPr>
            <a:spLocks noGrp="1"/>
          </p:cNvSpPr>
          <p:nvPr>
            <p:ph type="sldNum" sz="quarter" idx="12"/>
          </p:nvPr>
        </p:nvSpPr>
        <p:spPr/>
        <p:txBody>
          <a:bodyPr/>
          <a:lstStyle/>
          <a:p>
            <a:fld id="{40FCCA3C-317A-49E7-9B05-6D43E026DC92}" type="slidenum">
              <a:rPr lang="en-GB"/>
              <a:pPr/>
              <a:t>3</a:t>
            </a:fld>
            <a:endParaRPr lang="en-GB"/>
          </a:p>
        </p:txBody>
      </p:sp>
      <p:sp>
        <p:nvSpPr>
          <p:cNvPr id="5" name="Footer Placeholder 3">
            <a:extLst>
              <a:ext uri="{FF2B5EF4-FFF2-40B4-BE49-F238E27FC236}">
                <a16:creationId xmlns:a16="http://schemas.microsoft.com/office/drawing/2014/main" id="{31652FCD-91E3-2521-3840-5483D648E556}"/>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2047669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BFB1-5241-4D44-8772-C30BAF1D309E}"/>
              </a:ext>
            </a:extLst>
          </p:cNvPr>
          <p:cNvSpPr>
            <a:spLocks noGrp="1"/>
          </p:cNvSpPr>
          <p:nvPr>
            <p:ph type="title"/>
          </p:nvPr>
        </p:nvSpPr>
        <p:spPr/>
        <p:txBody>
          <a:bodyPr/>
          <a:lstStyle/>
          <a:p>
            <a:r>
              <a:rPr lang="en-US" kern="1200">
                <a:latin typeface="+mj-lt"/>
                <a:ea typeface="+mj-ea"/>
                <a:cs typeface="+mj-cs"/>
              </a:rPr>
              <a:t>Bleeding on probing</a:t>
            </a:r>
            <a:endParaRPr lang="en-GB"/>
          </a:p>
        </p:txBody>
      </p:sp>
      <p:sp>
        <p:nvSpPr>
          <p:cNvPr id="3" name="Content Placeholder 2">
            <a:extLst>
              <a:ext uri="{FF2B5EF4-FFF2-40B4-BE49-F238E27FC236}">
                <a16:creationId xmlns:a16="http://schemas.microsoft.com/office/drawing/2014/main" id="{A94D4795-4643-41BB-8069-D103D5C45468}"/>
              </a:ext>
            </a:extLst>
          </p:cNvPr>
          <p:cNvSpPr>
            <a:spLocks noGrp="1"/>
          </p:cNvSpPr>
          <p:nvPr>
            <p:ph idx="1"/>
          </p:nvPr>
        </p:nvSpPr>
        <p:spPr>
          <a:xfrm>
            <a:off x="306000" y="1256400"/>
            <a:ext cx="4860911" cy="4921200"/>
          </a:xfrm>
        </p:spPr>
        <p:txBody>
          <a:bodyPr>
            <a:normAutofit/>
          </a:bodyPr>
          <a:lstStyle/>
          <a:p>
            <a:pPr>
              <a:lnSpc>
                <a:spcPct val="90000"/>
              </a:lnSpc>
            </a:pPr>
            <a:endParaRPr lang="en-GB" sz="1400" dirty="0"/>
          </a:p>
          <a:p>
            <a:pPr>
              <a:lnSpc>
                <a:spcPct val="90000"/>
              </a:lnSpc>
            </a:pPr>
            <a:r>
              <a:rPr lang="en-GB" sz="1400" dirty="0"/>
              <a:t>Bleeding on probing is one of the early signs of gingival inflammation and the primary parameter to diagnose gingivitis. According to the oral health survey of adults attending dental practices (2018), participants living in most deprived parts of the country were 28% more likely to have bleeding on probing compared to participants in least deprived parts of the country </a:t>
            </a:r>
            <a:r>
              <a:rPr lang="en-GB" sz="1400" baseline="30000" dirty="0"/>
              <a:t>[1]</a:t>
            </a:r>
            <a:r>
              <a:rPr lang="en-GB" sz="1400" dirty="0"/>
              <a:t>.</a:t>
            </a:r>
          </a:p>
          <a:p>
            <a:pPr>
              <a:lnSpc>
                <a:spcPct val="90000"/>
              </a:lnSpc>
            </a:pPr>
            <a:r>
              <a:rPr lang="en-US" sz="1400" dirty="0">
                <a:ea typeface="+mn-lt"/>
                <a:cs typeface="+mn-lt"/>
              </a:rPr>
              <a:t>Nearly </a:t>
            </a:r>
            <a:r>
              <a:rPr lang="en-US" sz="1400" b="1" dirty="0">
                <a:ea typeface="+mn-lt"/>
                <a:cs typeface="+mn-lt"/>
              </a:rPr>
              <a:t>half (51%)</a:t>
            </a:r>
            <a:r>
              <a:rPr lang="en-US" sz="1400" dirty="0">
                <a:ea typeface="+mn-lt"/>
                <a:cs typeface="+mn-lt"/>
              </a:rPr>
              <a:t> the surveyed Essex adults in 2018 had bleeding on probing, and this rate was similar to the  England average (52.9%).</a:t>
            </a:r>
          </a:p>
          <a:p>
            <a:pPr marL="57150" indent="0">
              <a:lnSpc>
                <a:spcPct val="90000"/>
              </a:lnSpc>
              <a:buNone/>
            </a:pPr>
            <a:r>
              <a:rPr lang="en-US" sz="1200" i="1" dirty="0">
                <a:ea typeface="+mn-lt"/>
                <a:cs typeface="+mn-lt"/>
              </a:rPr>
              <a:t>Essex has the fourth highest percentage of adults with bleeding on probing among similar counties </a:t>
            </a:r>
            <a:r>
              <a:rPr lang="en-US" sz="1200" i="1" baseline="30000" dirty="0">
                <a:ea typeface="+mn-lt"/>
                <a:cs typeface="+mn-lt"/>
              </a:rPr>
              <a:t>[1]</a:t>
            </a:r>
            <a:r>
              <a:rPr lang="en-US" sz="1200" i="1" dirty="0">
                <a:ea typeface="+mn-lt"/>
                <a:cs typeface="+mn-lt"/>
              </a:rPr>
              <a:t> </a:t>
            </a:r>
            <a:r>
              <a:rPr lang="en-GB" sz="1200" i="1" dirty="0"/>
              <a:t>Left untreated, gingivitis commonly progresses to underlying tissue and bone loss resulting in periodontitis(inflammation of the supporting structure of teeth), and ultimately tooth loss </a:t>
            </a:r>
            <a:r>
              <a:rPr lang="en-GB" sz="1200" i="1" baseline="30000" dirty="0"/>
              <a:t>[2]</a:t>
            </a:r>
            <a:endParaRPr lang="en-GB" sz="1200" i="1" baseline="30000" dirty="0">
              <a:cs typeface="Arial"/>
            </a:endParaRPr>
          </a:p>
          <a:p>
            <a:pPr marL="285750" indent="-228600" algn="just">
              <a:lnSpc>
                <a:spcPct val="90000"/>
              </a:lnSpc>
              <a:buFont typeface="Arial,Sans-Serif"/>
              <a:buChar char="•"/>
            </a:pPr>
            <a:endParaRPr lang="en-US" sz="1400" dirty="0">
              <a:cs typeface="Arial"/>
            </a:endParaRPr>
          </a:p>
          <a:p>
            <a:endParaRPr lang="en-GB" sz="1400" dirty="0"/>
          </a:p>
        </p:txBody>
      </p:sp>
      <p:sp>
        <p:nvSpPr>
          <p:cNvPr id="5" name="Slide Number Placeholder 4">
            <a:extLst>
              <a:ext uri="{FF2B5EF4-FFF2-40B4-BE49-F238E27FC236}">
                <a16:creationId xmlns:a16="http://schemas.microsoft.com/office/drawing/2014/main" id="{40E85E44-1626-4F6A-B3BB-09F2CA3C5EFA}"/>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30</a:t>
            </a:fld>
            <a:endParaRPr lang="en-GB"/>
          </a:p>
        </p:txBody>
      </p:sp>
      <p:graphicFrame>
        <p:nvGraphicFramePr>
          <p:cNvPr id="8" name="Chart 7" descr="In this bar chart, we can see the percentage of adults with bleeding on probing in 2018 at county level.">
            <a:extLst>
              <a:ext uri="{FF2B5EF4-FFF2-40B4-BE49-F238E27FC236}">
                <a16:creationId xmlns:a16="http://schemas.microsoft.com/office/drawing/2014/main" id="{0D8F0A0B-695B-44DC-BC8B-BDB61767703E}"/>
              </a:ext>
            </a:extLst>
          </p:cNvPr>
          <p:cNvGraphicFramePr>
            <a:graphicFrameLocks/>
          </p:cNvGraphicFramePr>
          <p:nvPr>
            <p:extLst>
              <p:ext uri="{D42A27DB-BD31-4B8C-83A1-F6EECF244321}">
                <p14:modId xmlns:p14="http://schemas.microsoft.com/office/powerpoint/2010/main" val="2370008848"/>
              </p:ext>
            </p:extLst>
          </p:nvPr>
        </p:nvGraphicFramePr>
        <p:xfrm>
          <a:off x="5891263" y="1482686"/>
          <a:ext cx="5298323" cy="339849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0E87696-8EE5-4836-987E-00AF1B260C6C}"/>
              </a:ext>
            </a:extLst>
          </p:cNvPr>
          <p:cNvSpPr txBox="1"/>
          <p:nvPr/>
        </p:nvSpPr>
        <p:spPr>
          <a:xfrm>
            <a:off x="206567" y="6261489"/>
            <a:ext cx="8970484" cy="338554"/>
          </a:xfrm>
          <a:prstGeom prst="rect">
            <a:avLst/>
          </a:prstGeom>
          <a:noFill/>
        </p:spPr>
        <p:txBody>
          <a:bodyPr wrap="square">
            <a:spAutoFit/>
          </a:bodyPr>
          <a:lstStyle/>
          <a:p>
            <a:r>
              <a:rPr lang="en-GB" sz="800"/>
              <a:t>1. Data from National Dental Epidemiology Programme for England, Oral health survey of adults attending dental practices (</a:t>
            </a:r>
            <a:r>
              <a:rPr lang="en-GB" sz="800">
                <a:hlinkClick r:id="rId3"/>
              </a:rPr>
              <a:t>Latest report 2018</a:t>
            </a:r>
            <a:r>
              <a:rPr lang="en-GB" sz="800"/>
              <a:t>) </a:t>
            </a:r>
          </a:p>
          <a:p>
            <a:r>
              <a:rPr lang="en-GB" sz="800"/>
              <a:t>2. Gingivitis (</a:t>
            </a:r>
            <a:r>
              <a:rPr lang="en-GB" sz="800">
                <a:hlinkClick r:id="rId4"/>
              </a:rPr>
              <a:t>National Library of Medicine</a:t>
            </a:r>
            <a:r>
              <a:rPr lang="en-GB" sz="800"/>
              <a:t>)</a:t>
            </a:r>
          </a:p>
        </p:txBody>
      </p:sp>
      <p:sp>
        <p:nvSpPr>
          <p:cNvPr id="6" name="Footer Placeholder 3">
            <a:extLst>
              <a:ext uri="{FF2B5EF4-FFF2-40B4-BE49-F238E27FC236}">
                <a16:creationId xmlns:a16="http://schemas.microsoft.com/office/drawing/2014/main" id="{93E4A2F7-E83E-F57E-4C89-C8169C22D74F}"/>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4290009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B6A1-2328-4243-928A-16DE9E30D202}"/>
              </a:ext>
            </a:extLst>
          </p:cNvPr>
          <p:cNvSpPr>
            <a:spLocks noGrp="1"/>
          </p:cNvSpPr>
          <p:nvPr>
            <p:ph type="title"/>
          </p:nvPr>
        </p:nvSpPr>
        <p:spPr/>
        <p:txBody>
          <a:bodyPr/>
          <a:lstStyle/>
          <a:p>
            <a:r>
              <a:rPr lang="en-US" sz="3600" kern="1200">
                <a:latin typeface="+mj-lt"/>
                <a:ea typeface="+mj-ea"/>
                <a:cs typeface="+mj-cs"/>
              </a:rPr>
              <a:t>Active decay</a:t>
            </a:r>
            <a:endParaRPr lang="en-GB"/>
          </a:p>
        </p:txBody>
      </p:sp>
      <p:sp>
        <p:nvSpPr>
          <p:cNvPr id="3" name="Content Placeholder 2">
            <a:extLst>
              <a:ext uri="{FF2B5EF4-FFF2-40B4-BE49-F238E27FC236}">
                <a16:creationId xmlns:a16="http://schemas.microsoft.com/office/drawing/2014/main" id="{98FEB1A9-FBD8-4F14-A935-54B2088EA712}"/>
              </a:ext>
            </a:extLst>
          </p:cNvPr>
          <p:cNvSpPr>
            <a:spLocks noGrp="1"/>
          </p:cNvSpPr>
          <p:nvPr>
            <p:ph idx="1"/>
          </p:nvPr>
        </p:nvSpPr>
        <p:spPr>
          <a:xfrm>
            <a:off x="289800" y="1201315"/>
            <a:ext cx="4791644" cy="4921200"/>
          </a:xfrm>
        </p:spPr>
        <p:txBody>
          <a:bodyPr>
            <a:normAutofit/>
          </a:bodyPr>
          <a:lstStyle/>
          <a:p>
            <a:pPr marL="171450" indent="-171450" algn="just">
              <a:lnSpc>
                <a:spcPct val="90000"/>
              </a:lnSpc>
              <a:buFont typeface="Arial" panose="020B0604020202020204" pitchFamily="34" charset="0"/>
              <a:buChar char="•"/>
            </a:pPr>
            <a:endParaRPr lang="en-US" sz="2000" dirty="0"/>
          </a:p>
          <a:p>
            <a:pPr marL="171450" indent="-171450">
              <a:lnSpc>
                <a:spcPct val="90000"/>
              </a:lnSpc>
              <a:buFont typeface="Arial" panose="020B0604020202020204" pitchFamily="34" charset="0"/>
              <a:buChar char="•"/>
            </a:pPr>
            <a:r>
              <a:rPr lang="en-US" sz="1400" dirty="0"/>
              <a:t>According to Oral Health Survey data from 2018, nearly 4 out of 10 adults in Essex (38.9%) have active decay which is the highest among similar counties. This is much higher than England (26.8%) and East of England (24.9%) averages </a:t>
            </a:r>
            <a:r>
              <a:rPr lang="en-US" sz="1400" baseline="30000" dirty="0"/>
              <a:t>[1]</a:t>
            </a:r>
            <a:r>
              <a:rPr lang="en-US" sz="1400" dirty="0"/>
              <a:t>.</a:t>
            </a:r>
          </a:p>
          <a:p>
            <a:pPr algn="just">
              <a:lnSpc>
                <a:spcPct val="90000"/>
              </a:lnSpc>
            </a:pPr>
            <a:endParaRPr lang="en-GB" sz="1400" dirty="0"/>
          </a:p>
          <a:p>
            <a:pPr marL="0" indent="0">
              <a:lnSpc>
                <a:spcPct val="90000"/>
              </a:lnSpc>
              <a:buNone/>
            </a:pPr>
            <a:r>
              <a:rPr lang="en-GB" sz="1200" i="1" dirty="0"/>
              <a:t>Dental caries are the most common non communicable disease with free sugar being the principal dietary factor in the development of dental caries. Studies have reported that lockdowns implemented due to COVID-19  prompted an increase in unhealthy dietary changes, with people having more snacks rich in salt and sugar. With many dental practices being prompted to shut, this is expected have a knock-on effect, and the percentage of adults with an active decay is now expected to be much higher, reflecting a greater need for dental services in the population </a:t>
            </a:r>
            <a:r>
              <a:rPr lang="en-GB" sz="1200" i="1" baseline="30000" dirty="0"/>
              <a:t>[2]</a:t>
            </a:r>
            <a:r>
              <a:rPr lang="en-GB" sz="1200" i="1" dirty="0"/>
              <a:t>.</a:t>
            </a:r>
            <a:endParaRPr lang="en-GB" sz="1200" i="1" dirty="0">
              <a:cs typeface="Arial"/>
            </a:endParaRPr>
          </a:p>
          <a:p>
            <a:pPr marL="0" indent="0">
              <a:buNone/>
            </a:pPr>
            <a:endParaRPr lang="en-GB" sz="1300" dirty="0"/>
          </a:p>
        </p:txBody>
      </p:sp>
      <p:sp>
        <p:nvSpPr>
          <p:cNvPr id="5" name="Slide Number Placeholder 4">
            <a:extLst>
              <a:ext uri="{FF2B5EF4-FFF2-40B4-BE49-F238E27FC236}">
                <a16:creationId xmlns:a16="http://schemas.microsoft.com/office/drawing/2014/main" id="{6659E5A1-DBCF-42D4-B35B-2A4D8528E936}"/>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31</a:t>
            </a:fld>
            <a:endParaRPr lang="en-GB"/>
          </a:p>
        </p:txBody>
      </p:sp>
      <p:graphicFrame>
        <p:nvGraphicFramePr>
          <p:cNvPr id="6" name="Chart 5" descr="Bar chart describing the percentage of adults with active decay (2018).">
            <a:extLst>
              <a:ext uri="{FF2B5EF4-FFF2-40B4-BE49-F238E27FC236}">
                <a16:creationId xmlns:a16="http://schemas.microsoft.com/office/drawing/2014/main" id="{8389ADDC-867D-4D53-8E54-210DDC6A706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873312109"/>
              </p:ext>
            </p:extLst>
          </p:nvPr>
        </p:nvGraphicFramePr>
        <p:xfrm>
          <a:off x="6672406" y="1533525"/>
          <a:ext cx="4791644" cy="41317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66BD29C-82D4-4976-AF03-72AC920BB821}"/>
              </a:ext>
            </a:extLst>
          </p:cNvPr>
          <p:cNvSpPr txBox="1"/>
          <p:nvPr/>
        </p:nvSpPr>
        <p:spPr>
          <a:xfrm>
            <a:off x="222479" y="6192853"/>
            <a:ext cx="9734321" cy="338554"/>
          </a:xfrm>
          <a:prstGeom prst="rect">
            <a:avLst/>
          </a:prstGeom>
          <a:noFill/>
        </p:spPr>
        <p:txBody>
          <a:bodyPr wrap="square">
            <a:spAutoFit/>
          </a:bodyPr>
          <a:lstStyle/>
          <a:p>
            <a:pPr algn="l" fontAlgn="base"/>
            <a:r>
              <a:rPr lang="en-GB" sz="800"/>
              <a:t>1. Data from National Dental Epidemiology Programme for England Oral health survey of adults attending dental practices (</a:t>
            </a:r>
            <a:r>
              <a:rPr lang="en-GB" sz="800">
                <a:hlinkClick r:id="rId3"/>
              </a:rPr>
              <a:t>Latest report 2018</a:t>
            </a:r>
            <a:r>
              <a:rPr lang="en-GB" sz="800"/>
              <a:t>)</a:t>
            </a:r>
            <a:endParaRPr lang="en-GB" sz="800" b="0" i="0">
              <a:solidFill>
                <a:srgbClr val="000000"/>
              </a:solidFill>
              <a:effectLst/>
            </a:endParaRPr>
          </a:p>
          <a:p>
            <a:pPr algn="l" fontAlgn="base"/>
            <a:r>
              <a:rPr lang="en-GB" sz="800" b="0" i="0">
                <a:solidFill>
                  <a:srgbClr val="000000"/>
                </a:solidFill>
                <a:effectLst/>
              </a:rPr>
              <a:t>2. Impact of COVID-19 pandemic on diet behaviour among UK adults: a longitudinal analysis of the HEBECO study </a:t>
            </a:r>
            <a:r>
              <a:rPr lang="en-GB" sz="800" b="0" i="0">
                <a:solidFill>
                  <a:srgbClr val="333333"/>
                </a:solidFill>
                <a:effectLst/>
              </a:rPr>
              <a:t>Samuel J. Dicken, </a:t>
            </a:r>
            <a:r>
              <a:rPr lang="en-GB" sz="800" b="0" i="0">
                <a:solidFill>
                  <a:srgbClr val="333333"/>
                </a:solidFill>
                <a:effectLst/>
                <a:hlinkClick r:id="rId4"/>
              </a:rPr>
              <a:t>https://doi.org/10.1101/2021.10.01.21264008</a:t>
            </a:r>
            <a:endParaRPr lang="en-GB" sz="800" b="0" i="0">
              <a:solidFill>
                <a:srgbClr val="333333"/>
              </a:solidFill>
              <a:effectLst/>
            </a:endParaRPr>
          </a:p>
        </p:txBody>
      </p:sp>
      <p:sp>
        <p:nvSpPr>
          <p:cNvPr id="9" name="Footer Placeholder 3">
            <a:extLst>
              <a:ext uri="{FF2B5EF4-FFF2-40B4-BE49-F238E27FC236}">
                <a16:creationId xmlns:a16="http://schemas.microsoft.com/office/drawing/2014/main" id="{1C7BC85B-121D-A2C5-A9D9-8726F00CF568}"/>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1729832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54D7-6BA4-4921-A5A2-B852D32E2A51}"/>
              </a:ext>
            </a:extLst>
          </p:cNvPr>
          <p:cNvSpPr>
            <a:spLocks noGrp="1"/>
          </p:cNvSpPr>
          <p:nvPr>
            <p:ph type="title"/>
          </p:nvPr>
        </p:nvSpPr>
        <p:spPr/>
        <p:txBody>
          <a:bodyPr/>
          <a:lstStyle/>
          <a:p>
            <a:r>
              <a:rPr lang="en-GB"/>
              <a:t>Oral cancer registrations</a:t>
            </a:r>
          </a:p>
        </p:txBody>
      </p:sp>
      <p:sp>
        <p:nvSpPr>
          <p:cNvPr id="3" name="Content Placeholder 2">
            <a:extLst>
              <a:ext uri="{FF2B5EF4-FFF2-40B4-BE49-F238E27FC236}">
                <a16:creationId xmlns:a16="http://schemas.microsoft.com/office/drawing/2014/main" id="{3A8B4619-7C4B-4160-9EDC-59DE9E8FDAC5}"/>
              </a:ext>
            </a:extLst>
          </p:cNvPr>
          <p:cNvSpPr>
            <a:spLocks noGrp="1"/>
          </p:cNvSpPr>
          <p:nvPr>
            <p:ph idx="1"/>
          </p:nvPr>
        </p:nvSpPr>
        <p:spPr>
          <a:xfrm>
            <a:off x="306000" y="1256400"/>
            <a:ext cx="4487673" cy="3915964"/>
          </a:xfrm>
        </p:spPr>
        <p:txBody>
          <a:bodyPr/>
          <a:lstStyle/>
          <a:p>
            <a:pPr marL="285750" indent="-228600">
              <a:lnSpc>
                <a:spcPct val="90000"/>
              </a:lnSpc>
              <a:buFont typeface="Arial" panose="020B0604020202020204" pitchFamily="34" charset="0"/>
              <a:buChar char="•"/>
            </a:pPr>
            <a:r>
              <a:rPr lang="en-US" sz="1400" dirty="0"/>
              <a:t>According to the Oral Cancer Registrations data from 2017-19, Harlow (18.6) and Castle point (16) have the highest oral cancer registration rate per 100,000 population, which are higher than England (15.4) and Essex (13.9) averages. While Uttlesford (12.5) and Braintree (10.3) have the lowest oral cancer registrations in Essex </a:t>
            </a:r>
            <a:r>
              <a:rPr lang="en-US" sz="1400" baseline="30000" dirty="0"/>
              <a:t>[1]</a:t>
            </a:r>
            <a:r>
              <a:rPr lang="en-US" sz="1400" dirty="0"/>
              <a:t>.</a:t>
            </a:r>
          </a:p>
          <a:p>
            <a:pPr marL="285750" indent="-228600">
              <a:lnSpc>
                <a:spcPct val="90000"/>
              </a:lnSpc>
              <a:buFont typeface="Arial" panose="020B0604020202020204" pitchFamily="34" charset="0"/>
              <a:buChar char="•"/>
            </a:pPr>
            <a:r>
              <a:rPr lang="en-US" sz="1400" dirty="0">
                <a:cs typeface="Arial"/>
              </a:rPr>
              <a:t>The time series graph at the bottom right is showing that the average oral cancer registrations rate per 100,000 population is lower than England's average since 2007. However, it is important to note the increasing trend in Essex as well as England.</a:t>
            </a:r>
          </a:p>
          <a:p>
            <a:pPr marL="285750" indent="-228600">
              <a:lnSpc>
                <a:spcPct val="90000"/>
              </a:lnSpc>
              <a:buFont typeface="Arial" panose="020B0604020202020204" pitchFamily="34" charset="0"/>
              <a:buChar char="•"/>
            </a:pPr>
            <a:r>
              <a:rPr lang="en-US" sz="1400" dirty="0"/>
              <a:t>For more details on risk factors for oral cancer, please refer to the section on common risk factor approach.</a:t>
            </a:r>
            <a:endParaRPr lang="en-US" sz="1400" dirty="0">
              <a:cs typeface="Arial"/>
            </a:endParaRPr>
          </a:p>
          <a:p>
            <a:endParaRPr lang="en-GB" dirty="0"/>
          </a:p>
        </p:txBody>
      </p:sp>
      <p:sp>
        <p:nvSpPr>
          <p:cNvPr id="5" name="Slide Number Placeholder 4">
            <a:extLst>
              <a:ext uri="{FF2B5EF4-FFF2-40B4-BE49-F238E27FC236}">
                <a16:creationId xmlns:a16="http://schemas.microsoft.com/office/drawing/2014/main" id="{DC9CEFF0-6731-4D6D-8EE1-B6331A8498BA}"/>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32</a:t>
            </a:fld>
            <a:endParaRPr lang="en-GB"/>
          </a:p>
        </p:txBody>
      </p:sp>
      <p:graphicFrame>
        <p:nvGraphicFramePr>
          <p:cNvPr id="8" name="Chart 7" descr="Bar chart describing the oral cancer registration rate/100,000 for Essex and its districts.">
            <a:extLst>
              <a:ext uri="{FF2B5EF4-FFF2-40B4-BE49-F238E27FC236}">
                <a16:creationId xmlns:a16="http://schemas.microsoft.com/office/drawing/2014/main" id="{07FF10E2-4508-471E-A262-A02DB2C8736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09823424"/>
              </p:ext>
            </p:extLst>
          </p:nvPr>
        </p:nvGraphicFramePr>
        <p:xfrm>
          <a:off x="6553559" y="973455"/>
          <a:ext cx="4573425" cy="24555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descr="Trend chart describing the oral cancer registration rate since 2007-09. There is a steady increase in the registrations over time">
            <a:extLst>
              <a:ext uri="{FF2B5EF4-FFF2-40B4-BE49-F238E27FC236}">
                <a16:creationId xmlns:a16="http://schemas.microsoft.com/office/drawing/2014/main" id="{4653A16E-F9C7-43B0-AD82-E02D3C377D3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04570829"/>
              </p:ext>
            </p:extLst>
          </p:nvPr>
        </p:nvGraphicFramePr>
        <p:xfrm>
          <a:off x="6554984" y="348650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25FF6A4-3733-4980-BDF9-AF466FF396EF}"/>
              </a:ext>
            </a:extLst>
          </p:cNvPr>
          <p:cNvSpPr txBox="1"/>
          <p:nvPr/>
        </p:nvSpPr>
        <p:spPr>
          <a:xfrm>
            <a:off x="220251" y="6346931"/>
            <a:ext cx="7251256" cy="215444"/>
          </a:xfrm>
          <a:prstGeom prst="rect">
            <a:avLst/>
          </a:prstGeom>
          <a:noFill/>
        </p:spPr>
        <p:txBody>
          <a:bodyPr wrap="square">
            <a:spAutoFit/>
          </a:bodyPr>
          <a:lstStyle/>
          <a:p>
            <a:r>
              <a:rPr lang="en-GB" sz="800" b="0" i="0">
                <a:effectLst/>
                <a:latin typeface="Arial" panose="020B0604020202020204" pitchFamily="34" charset="0"/>
              </a:rPr>
              <a:t>1. Data from National Cancer Registration and Analysis Service retrieved from the Cancer Analysis System (CAS), NHS Digital, from </a:t>
            </a:r>
            <a:r>
              <a:rPr lang="en-GB" sz="800" b="0" i="0">
                <a:effectLst/>
                <a:latin typeface="Arial" panose="020B0604020202020204" pitchFamily="34" charset="0"/>
                <a:hlinkClick r:id="rId4">
                  <a:extLst>
                    <a:ext uri="{A12FA001-AC4F-418D-AE19-62706E023703}">
                      <ahyp:hlinkClr xmlns:ahyp="http://schemas.microsoft.com/office/drawing/2018/hyperlinkcolor" val="tx"/>
                    </a:ext>
                  </a:extLst>
                </a:hlinkClick>
              </a:rPr>
              <a:t>Fingertips</a:t>
            </a:r>
            <a:r>
              <a:rPr lang="en-GB" sz="800" b="0" i="0">
                <a:effectLst/>
                <a:latin typeface="Arial" panose="020B0604020202020204" pitchFamily="34" charset="0"/>
              </a:rPr>
              <a:t> (ID 1206)</a:t>
            </a:r>
            <a:endParaRPr lang="en-GB" sz="800"/>
          </a:p>
        </p:txBody>
      </p:sp>
      <p:sp>
        <p:nvSpPr>
          <p:cNvPr id="6" name="Footer Placeholder 3">
            <a:extLst>
              <a:ext uri="{FF2B5EF4-FFF2-40B4-BE49-F238E27FC236}">
                <a16:creationId xmlns:a16="http://schemas.microsoft.com/office/drawing/2014/main" id="{6AE6C8F8-43E5-78F2-B4DB-36D317B64040}"/>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3182283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D16E-CE2E-4545-8676-EE69BBD41F25}"/>
              </a:ext>
            </a:extLst>
          </p:cNvPr>
          <p:cNvSpPr>
            <a:spLocks noGrp="1"/>
          </p:cNvSpPr>
          <p:nvPr>
            <p:ph type="title"/>
          </p:nvPr>
        </p:nvSpPr>
        <p:spPr/>
        <p:txBody>
          <a:bodyPr/>
          <a:lstStyle/>
          <a:p>
            <a:r>
              <a:rPr lang="en-US" sz="3600"/>
              <a:t>Oral cancer mortality</a:t>
            </a:r>
            <a:endParaRPr lang="en-GB"/>
          </a:p>
        </p:txBody>
      </p:sp>
      <p:sp>
        <p:nvSpPr>
          <p:cNvPr id="6" name="Content Placeholder 3">
            <a:extLst>
              <a:ext uri="{FF2B5EF4-FFF2-40B4-BE49-F238E27FC236}">
                <a16:creationId xmlns:a16="http://schemas.microsoft.com/office/drawing/2014/main" id="{ECAA1C0D-9175-4323-A2D2-B19A7E6A7E68}"/>
              </a:ext>
            </a:extLst>
          </p:cNvPr>
          <p:cNvSpPr txBox="1">
            <a:spLocks noGrp="1"/>
          </p:cNvSpPr>
          <p:nvPr>
            <p:ph idx="1"/>
          </p:nvPr>
        </p:nvSpPr>
        <p:spPr>
          <a:xfrm>
            <a:off x="306389" y="1255713"/>
            <a:ext cx="4930630" cy="4921250"/>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r>
              <a:rPr lang="en-GB" sz="1400" dirty="0"/>
              <a:t>According to the oral cancer mortality data from 2017-19, Colchester (4.5) and Rochford (4.4) have the highest mortality rate per 100,000 population in Essex due to oral cancer, which are much higher than the Essex average (3.9). Castle point has the lowest average (3.4) in Essex, while there is no data for Harlow and Epping forest </a:t>
            </a:r>
            <a:r>
              <a:rPr lang="en-GB" sz="1400" baseline="30000" dirty="0"/>
              <a:t>[1]</a:t>
            </a:r>
            <a:r>
              <a:rPr lang="en-GB" sz="1400" dirty="0"/>
              <a:t>.</a:t>
            </a:r>
            <a:endParaRPr lang="en-GB" sz="1400" dirty="0">
              <a:cs typeface="Arial" panose="020B0604020202020204"/>
            </a:endParaRPr>
          </a:p>
          <a:p>
            <a:pPr marL="285750" indent="-285750">
              <a:buFont typeface="Arial"/>
              <a:buChar char="•"/>
            </a:pPr>
            <a:r>
              <a:rPr lang="en-GB" sz="1400" dirty="0"/>
              <a:t>The chart below illustrated oral cancer mortality between 2008-2019 and demonstrated a rate in Essex similar or lower compared with England. </a:t>
            </a:r>
          </a:p>
          <a:p>
            <a:pPr marL="285750" indent="-285750">
              <a:buFont typeface="Arial"/>
              <a:buChar char="•"/>
            </a:pPr>
            <a:r>
              <a:rPr lang="en-GB" sz="1400" dirty="0"/>
              <a:t>The most recent data is showing lower oral cancer mortality rate in Essex (3.9/100.000). when compared with England's averages (4.7/100.000).</a:t>
            </a:r>
            <a:endParaRPr lang="en-GB" sz="1400" dirty="0">
              <a:cs typeface="Arial"/>
            </a:endParaRPr>
          </a:p>
          <a:p>
            <a:pPr marL="285750" indent="-285750" algn="just">
              <a:buFont typeface="Arial"/>
              <a:buChar char="•"/>
            </a:pPr>
            <a:endParaRPr lang="en-GB" sz="1400" dirty="0">
              <a:cs typeface="Arial"/>
            </a:endParaRPr>
          </a:p>
          <a:p>
            <a:pPr algn="just">
              <a:lnSpc>
                <a:spcPct val="90000"/>
              </a:lnSpc>
            </a:pPr>
            <a:r>
              <a:rPr lang="en-US" sz="1400" i="1" dirty="0">
                <a:cs typeface="Arial"/>
              </a:rPr>
              <a:t>According</a:t>
            </a:r>
            <a:r>
              <a:rPr lang="en-US" sz="1400" i="1" dirty="0"/>
              <a:t> to the Public Health England, between 2012 and 2016, almost 11,000 people died from oral cancer in the UK, that is almost 3 thousand people every year and this trend is increasing </a:t>
            </a:r>
            <a:r>
              <a:rPr lang="en-US" sz="1400" i="1" baseline="30000" dirty="0"/>
              <a:t>[2]</a:t>
            </a:r>
            <a:r>
              <a:rPr lang="en-US" sz="1400" i="1" dirty="0"/>
              <a:t>.</a:t>
            </a:r>
            <a:endParaRPr lang="en-US" sz="1400" i="1" dirty="0">
              <a:cs typeface="Arial" panose="020B0604020202020204"/>
            </a:endParaRPr>
          </a:p>
          <a:p>
            <a:pPr marL="285750" indent="-285750">
              <a:lnSpc>
                <a:spcPct val="90000"/>
              </a:lnSpc>
              <a:buFont typeface="Arial"/>
              <a:buChar char="•"/>
            </a:pPr>
            <a:endParaRPr lang="en-US" sz="1700" dirty="0">
              <a:cs typeface="Arial" panose="020B0604020202020204"/>
            </a:endParaRPr>
          </a:p>
          <a:p>
            <a:pPr marL="285750" indent="-285750">
              <a:lnSpc>
                <a:spcPct val="90000"/>
              </a:lnSpc>
              <a:buFont typeface="Arial"/>
              <a:buChar char="•"/>
            </a:pPr>
            <a:endParaRPr lang="en-US" sz="1700" dirty="0">
              <a:cs typeface="Arial" panose="020B0604020202020204"/>
            </a:endParaRPr>
          </a:p>
        </p:txBody>
      </p:sp>
      <p:graphicFrame>
        <p:nvGraphicFramePr>
          <p:cNvPr id="7" name="Chart 6" descr="Bar chart desribing the Oral cancer mortality rate in Essex.">
            <a:extLst>
              <a:ext uri="{FF2B5EF4-FFF2-40B4-BE49-F238E27FC236}">
                <a16:creationId xmlns:a16="http://schemas.microsoft.com/office/drawing/2014/main" id="{E415F90D-AAD5-4271-8B44-0E399C06E45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79977749"/>
              </p:ext>
            </p:extLst>
          </p:nvPr>
        </p:nvGraphicFramePr>
        <p:xfrm>
          <a:off x="6497709" y="1003579"/>
          <a:ext cx="4454525" cy="2520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Trend chart describing the oral cancer mortality in Essex over time from 2008 to 2019.">
            <a:extLst>
              <a:ext uri="{FF2B5EF4-FFF2-40B4-BE49-F238E27FC236}">
                <a16:creationId xmlns:a16="http://schemas.microsoft.com/office/drawing/2014/main" id="{11ED8B2B-846A-4037-99F6-F4B058C7FE2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43587008"/>
              </p:ext>
            </p:extLst>
          </p:nvPr>
        </p:nvGraphicFramePr>
        <p:xfrm>
          <a:off x="6827909" y="3821825"/>
          <a:ext cx="3794124" cy="249872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3F3DB27-F3D0-4089-A61C-5182F1536C51}"/>
              </a:ext>
            </a:extLst>
          </p:cNvPr>
          <p:cNvSpPr txBox="1"/>
          <p:nvPr/>
        </p:nvSpPr>
        <p:spPr>
          <a:xfrm>
            <a:off x="195385" y="6204859"/>
            <a:ext cx="6877538" cy="338554"/>
          </a:xfrm>
          <a:prstGeom prst="rect">
            <a:avLst/>
          </a:prstGeom>
          <a:noFill/>
        </p:spPr>
        <p:txBody>
          <a:bodyPr wrap="square">
            <a:spAutoFit/>
          </a:bodyPr>
          <a:lstStyle/>
          <a:p>
            <a:r>
              <a:rPr lang="en-GB" sz="800" b="0" i="0">
                <a:effectLst/>
                <a:latin typeface="Arial" panose="020B0604020202020204" pitchFamily="34" charset="0"/>
              </a:rPr>
              <a:t>1.</a:t>
            </a:r>
            <a:r>
              <a:rPr lang="en-GB" sz="800">
                <a:hlinkClick r:id="rId4"/>
              </a:rPr>
              <a:t> Public health profiles - OHID (phe.org.uk)</a:t>
            </a:r>
            <a:r>
              <a:rPr lang="en-GB" sz="800" b="0" i="0">
                <a:effectLst/>
                <a:latin typeface="Arial" panose="020B0604020202020204" pitchFamily="34" charset="0"/>
              </a:rPr>
              <a:t> (ID </a:t>
            </a:r>
            <a:r>
              <a:rPr lang="en-GB" sz="800">
                <a:latin typeface="Arial" panose="020B0604020202020204" pitchFamily="34" charset="0"/>
              </a:rPr>
              <a:t>92953</a:t>
            </a:r>
            <a:r>
              <a:rPr lang="en-GB" sz="800" b="0" i="0">
                <a:effectLst/>
                <a:latin typeface="Arial" panose="020B0604020202020204" pitchFamily="34" charset="0"/>
              </a:rPr>
              <a:t>).</a:t>
            </a:r>
          </a:p>
          <a:p>
            <a:r>
              <a:rPr lang="en-GB" sz="800">
                <a:latin typeface="Arial" panose="020B0604020202020204" pitchFamily="34" charset="0"/>
              </a:rPr>
              <a:t>2. </a:t>
            </a:r>
            <a:r>
              <a:rPr lang="en-GB" sz="800">
                <a:hlinkClick r:id="rId5"/>
              </a:rPr>
              <a:t>Oral cancer in England: a report on incidence, survival and mortality rates of oral cancer in England, 2012 to 2016 (publishing.service.gov.uk)</a:t>
            </a:r>
            <a:endParaRPr lang="en-GB" sz="800"/>
          </a:p>
        </p:txBody>
      </p:sp>
      <p:sp>
        <p:nvSpPr>
          <p:cNvPr id="5" name="Slide Number Placeholder 4">
            <a:extLst>
              <a:ext uri="{FF2B5EF4-FFF2-40B4-BE49-F238E27FC236}">
                <a16:creationId xmlns:a16="http://schemas.microsoft.com/office/drawing/2014/main" id="{13F2CE91-D4B6-4296-8E07-5684AA01D6AF}"/>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33</a:t>
            </a:fld>
            <a:endParaRPr lang="en-GB"/>
          </a:p>
        </p:txBody>
      </p:sp>
      <p:sp>
        <p:nvSpPr>
          <p:cNvPr id="3" name="Footer Placeholder 3">
            <a:extLst>
              <a:ext uri="{FF2B5EF4-FFF2-40B4-BE49-F238E27FC236}">
                <a16:creationId xmlns:a16="http://schemas.microsoft.com/office/drawing/2014/main" id="{BA75FB5D-F45C-3C95-1FF5-AF3721937CB2}"/>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3196147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a:xfrm>
            <a:off x="5328000" y="1553299"/>
            <a:ext cx="6282000" cy="1602000"/>
          </a:xfrm>
        </p:spPr>
        <p:txBody>
          <a:bodyPr/>
          <a:lstStyle/>
          <a:p>
            <a:r>
              <a:rPr lang="en-GB"/>
              <a:t>6. Treatments and access to care</a:t>
            </a:r>
          </a:p>
        </p:txBody>
      </p:sp>
      <p:sp>
        <p:nvSpPr>
          <p:cNvPr id="3" name="TextBox 2">
            <a:extLst>
              <a:ext uri="{FF2B5EF4-FFF2-40B4-BE49-F238E27FC236}">
                <a16:creationId xmlns:a16="http://schemas.microsoft.com/office/drawing/2014/main" id="{B93F74ED-FDCE-45D7-A34B-BB9370DE51A7}"/>
              </a:ext>
            </a:extLst>
          </p:cNvPr>
          <p:cNvSpPr txBox="1"/>
          <p:nvPr/>
        </p:nvSpPr>
        <p:spPr>
          <a:xfrm>
            <a:off x="5476689" y="3514299"/>
            <a:ext cx="6282000" cy="2721001"/>
          </a:xfrm>
          <a:prstGeom prst="rect">
            <a:avLst/>
          </a:prstGeom>
          <a:noFill/>
        </p:spPr>
        <p:txBody>
          <a:bodyPr wrap="square" lIns="91440" tIns="45720" rIns="91440" bIns="45720" anchor="t">
            <a:spAutoFit/>
          </a:bodyPr>
          <a:lstStyle/>
          <a:p>
            <a:pPr>
              <a:lnSpc>
                <a:spcPct val="120000"/>
              </a:lnSpc>
            </a:pPr>
            <a:r>
              <a:rPr lang="en-GB" b="0" dirty="0">
                <a:solidFill>
                  <a:schemeClr val="bg1"/>
                </a:solidFill>
                <a:latin typeface="+mn-lt"/>
              </a:rPr>
              <a:t>This sections provides a synthesis of evidence from epidemiological </a:t>
            </a:r>
            <a:r>
              <a:rPr lang="en-GB" dirty="0">
                <a:solidFill>
                  <a:schemeClr val="bg1"/>
                </a:solidFill>
              </a:rPr>
              <a:t>data, residents survey and interviews to give an understanding of access to dental services. Access to health care refers to the processes of gaining entry to the healthcare system. </a:t>
            </a:r>
            <a:endParaRPr lang="en-GB" dirty="0">
              <a:solidFill>
                <a:schemeClr val="bg1"/>
              </a:solidFill>
              <a:cs typeface="Arial" panose="020B0604020202020204"/>
            </a:endParaRPr>
          </a:p>
          <a:p>
            <a:pPr>
              <a:lnSpc>
                <a:spcPct val="120000"/>
              </a:lnSpc>
            </a:pPr>
            <a:r>
              <a:rPr lang="en-GB" dirty="0">
                <a:solidFill>
                  <a:schemeClr val="bg1"/>
                </a:solidFill>
              </a:rPr>
              <a:t>Our analysis is in the five domains of accessibility: 1) Availability and accommodation; 2) Affordability; 3) Appropriateness, 4) Acceptability and 5) Approachability. </a:t>
            </a:r>
            <a:endParaRPr lang="en-GB" b="0" dirty="0">
              <a:solidFill>
                <a:schemeClr val="bg1"/>
              </a:solidFill>
              <a:latin typeface="+mn-lt"/>
              <a:cs typeface="Arial"/>
            </a:endParaRPr>
          </a:p>
        </p:txBody>
      </p:sp>
    </p:spTree>
    <p:extLst>
      <p:ext uri="{BB962C8B-B14F-4D97-AF65-F5344CB8AC3E}">
        <p14:creationId xmlns:p14="http://schemas.microsoft.com/office/powerpoint/2010/main" val="1291983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EBC309F-A5DB-C643-9FE4-541FA87317AB}"/>
              </a:ext>
            </a:extLst>
          </p:cNvPr>
          <p:cNvSpPr>
            <a:spLocks noGrp="1"/>
          </p:cNvSpPr>
          <p:nvPr>
            <p:ph type="title"/>
          </p:nvPr>
        </p:nvSpPr>
        <p:spPr>
          <a:xfrm>
            <a:off x="455297" y="337104"/>
            <a:ext cx="8499105" cy="377887"/>
          </a:xfrm>
        </p:spPr>
        <p:txBody>
          <a:bodyPr>
            <a:noAutofit/>
          </a:bodyPr>
          <a:lstStyle/>
          <a:p>
            <a:pPr defTabSz="914400">
              <a:lnSpc>
                <a:spcPct val="90000"/>
              </a:lnSpc>
            </a:pPr>
            <a:r>
              <a:rPr lang="en-GB" sz="2800" dirty="0">
                <a:solidFill>
                  <a:schemeClr val="accent1"/>
                </a:solidFill>
                <a:latin typeface="+mj-lt"/>
                <a:cs typeface="+mj-cs"/>
              </a:rPr>
              <a:t>Central Findings</a:t>
            </a:r>
            <a:endParaRPr lang="en-US" sz="2800" dirty="0">
              <a:solidFill>
                <a:schemeClr val="accent1"/>
              </a:solidFill>
              <a:latin typeface="+mj-lt"/>
              <a:cs typeface="+mj-cs"/>
            </a:endParaRPr>
          </a:p>
        </p:txBody>
      </p:sp>
      <p:sp>
        <p:nvSpPr>
          <p:cNvPr id="24" name="Text Placeholder 2">
            <a:extLst>
              <a:ext uri="{FF2B5EF4-FFF2-40B4-BE49-F238E27FC236}">
                <a16:creationId xmlns:a16="http://schemas.microsoft.com/office/drawing/2014/main" id="{2CB96A42-F887-8F4D-B972-4B1E227FDD3A}"/>
              </a:ext>
            </a:extLst>
          </p:cNvPr>
          <p:cNvSpPr txBox="1">
            <a:spLocks/>
          </p:cNvSpPr>
          <p:nvPr/>
        </p:nvSpPr>
        <p:spPr>
          <a:xfrm>
            <a:off x="447525" y="881933"/>
            <a:ext cx="11257770" cy="943848"/>
          </a:xfrm>
          <a:prstGeom prst="rect">
            <a:avLst/>
          </a:prstGeom>
        </p:spPr>
        <p:txBody>
          <a:bodyPr wrap="square" lIns="0" tIns="0" rIns="0" bIns="0" anchor="t">
            <a:spAutoFit/>
          </a:bodyPr>
          <a:lstStyle>
            <a:lvl1pPr marL="0" marR="0" indent="0" algn="l" defTabSz="685800" rtl="0" eaLnBrk="1" fontAlgn="auto" latinLnBrk="0" hangingPunct="1">
              <a:lnSpc>
                <a:spcPct val="100000"/>
              </a:lnSpc>
              <a:spcBef>
                <a:spcPts val="0"/>
              </a:spcBef>
              <a:spcAft>
                <a:spcPts val="600"/>
              </a:spcAft>
              <a:buClr>
                <a:srgbClr val="2EA34F"/>
              </a:buClr>
              <a:buSzTx/>
              <a:buFont typeface="Helvetica" pitchFamily="2" charset="0"/>
              <a:buNone/>
              <a:tabLst/>
              <a:defRPr lang="en-US" sz="900" b="1" i="0" kern="1200" spc="0" baseline="0" dirty="0" smtClean="0">
                <a:solidFill>
                  <a:srgbClr val="2E2E2E"/>
                </a:solidFill>
                <a:latin typeface="Poppins" pitchFamily="2" charset="77"/>
                <a:ea typeface="+mn-ea"/>
                <a:cs typeface="Poppins" pitchFamily="2" charset="77"/>
              </a:defRPr>
            </a:lvl1pPr>
            <a:lvl2pPr marL="342900" indent="-171450" algn="l" defTabSz="685800" rtl="0" eaLnBrk="1" latinLnBrk="0" hangingPunct="1">
              <a:lnSpc>
                <a:spcPct val="150000"/>
              </a:lnSpc>
              <a:spcBef>
                <a:spcPts val="0"/>
              </a:spcBef>
              <a:spcAft>
                <a:spcPts val="600"/>
              </a:spcAft>
              <a:buClr>
                <a:srgbClr val="2EA34F"/>
              </a:buClr>
              <a:buSzPct val="140000"/>
              <a:buFont typeface="Cambria Math" panose="02040503050406030204" pitchFamily="18" charset="0"/>
              <a:buChar char="⎯"/>
              <a:defRPr sz="700" b="0" i="0" kern="1200">
                <a:solidFill>
                  <a:schemeClr val="tx1"/>
                </a:solidFill>
                <a:latin typeface="Merriweather" panose="020605030504060307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fontAlgn="base">
              <a:spcBef>
                <a:spcPts val="1000"/>
              </a:spcBef>
              <a:defRPr/>
            </a:pPr>
            <a:r>
              <a:rPr lang="en-GB" sz="1600" b="0" dirty="0">
                <a:solidFill>
                  <a:schemeClr val="tx1"/>
                </a:solidFill>
                <a:latin typeface="+mn-lt"/>
                <a:cs typeface="+mn-cs"/>
              </a:rPr>
              <a:t>Data from the survey and in-depth interviews show that the main barriers to oral health services are related to accessibility. Accessing healthcare is an essential factor in reducing poor oral health outcomes and oral health inequalities.</a:t>
            </a:r>
          </a:p>
          <a:p>
            <a:pPr marR="0" lvl="0" defTabSz="914400" fontAlgn="base">
              <a:spcBef>
                <a:spcPts val="1000"/>
              </a:spcBef>
              <a:spcAft>
                <a:spcPts val="600"/>
              </a:spcAft>
              <a:buClr>
                <a:srgbClr val="2EA34F"/>
              </a:buClr>
              <a:buSzTx/>
              <a:tabLst/>
              <a:defRPr/>
            </a:pPr>
            <a:r>
              <a:rPr lang="en-GB" sz="1600" dirty="0">
                <a:solidFill>
                  <a:schemeClr val="tx1"/>
                </a:solidFill>
                <a:latin typeface="+mn-lt"/>
                <a:cs typeface="+mn-cs"/>
              </a:rPr>
              <a:t>Thematic analysis of the data revealed five main cross-cutting themes as barriers in using the oral health services</a:t>
            </a:r>
            <a:r>
              <a:rPr lang="en-GB" sz="1600" b="0" dirty="0">
                <a:solidFill>
                  <a:schemeClr val="tx1"/>
                </a:solidFill>
                <a:latin typeface="+mn-lt"/>
                <a:cs typeface="+mn-cs"/>
              </a:rPr>
              <a:t>: </a:t>
            </a:r>
          </a:p>
        </p:txBody>
      </p:sp>
      <p:grpSp>
        <p:nvGrpSpPr>
          <p:cNvPr id="6" name="Group 5" descr="Theme 1">
            <a:extLst>
              <a:ext uri="{FF2B5EF4-FFF2-40B4-BE49-F238E27FC236}">
                <a16:creationId xmlns:a16="http://schemas.microsoft.com/office/drawing/2014/main" id="{C92E04F0-C755-6A40-AE7C-3EDF3E20EE96}"/>
              </a:ext>
            </a:extLst>
          </p:cNvPr>
          <p:cNvGrpSpPr/>
          <p:nvPr/>
        </p:nvGrpSpPr>
        <p:grpSpPr>
          <a:xfrm>
            <a:off x="279262" y="1958220"/>
            <a:ext cx="1896981" cy="3243627"/>
            <a:chOff x="1163448" y="1309751"/>
            <a:chExt cx="1288723" cy="2432714"/>
          </a:xfrm>
        </p:grpSpPr>
        <p:sp>
          <p:nvSpPr>
            <p:cNvPr id="7" name="Rectangle 3">
              <a:extLst>
                <a:ext uri="{FF2B5EF4-FFF2-40B4-BE49-F238E27FC236}">
                  <a16:creationId xmlns:a16="http://schemas.microsoft.com/office/drawing/2014/main" id="{1B8DF7FF-8624-9F42-9042-758969290011}"/>
                </a:ext>
              </a:extLst>
            </p:cNvPr>
            <p:cNvSpPr>
              <a:spLocks noChangeArrowheads="1"/>
            </p:cNvSpPr>
            <p:nvPr/>
          </p:nvSpPr>
          <p:spPr bwMode="auto">
            <a:xfrm>
              <a:off x="1500218" y="1309751"/>
              <a:ext cx="508436" cy="12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067" b="1" i="0" u="none" strike="noStrike" kern="1200" cap="all" spc="173" normalizeH="0" baseline="0" noProof="0">
                  <a:ln>
                    <a:noFill/>
                  </a:ln>
                  <a:solidFill>
                    <a:srgbClr val="934D98"/>
                  </a:solidFill>
                  <a:effectLst/>
                  <a:uLnTx/>
                  <a:uFillTx/>
                  <a:ea typeface="+mn-ea"/>
                  <a:cs typeface="Poppins" pitchFamily="2" charset="77"/>
                </a:rPr>
                <a:t>Theme 1</a:t>
              </a:r>
            </a:p>
          </p:txBody>
        </p:sp>
        <p:sp>
          <p:nvSpPr>
            <p:cNvPr id="8" name="Rectangle 7">
              <a:extLst>
                <a:ext uri="{FF2B5EF4-FFF2-40B4-BE49-F238E27FC236}">
                  <a16:creationId xmlns:a16="http://schemas.microsoft.com/office/drawing/2014/main" id="{3E3E2461-3B2A-AC48-9DA8-443718263358}"/>
                </a:ext>
              </a:extLst>
            </p:cNvPr>
            <p:cNvSpPr/>
            <p:nvPr/>
          </p:nvSpPr>
          <p:spPr>
            <a:xfrm>
              <a:off x="1163448" y="1609925"/>
              <a:ext cx="1288723" cy="422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96000" rIns="48000" bIns="9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ea typeface="+mn-ea"/>
                  <a:cs typeface="Poppins" pitchFamily="2" charset="77"/>
                </a:rPr>
                <a:t>Long waiting time/booking system</a:t>
              </a:r>
            </a:p>
          </p:txBody>
        </p:sp>
        <p:sp>
          <p:nvSpPr>
            <p:cNvPr id="9" name="Text Placeholder 2">
              <a:extLst>
                <a:ext uri="{FF2B5EF4-FFF2-40B4-BE49-F238E27FC236}">
                  <a16:creationId xmlns:a16="http://schemas.microsoft.com/office/drawing/2014/main" id="{9E4CC2E6-3B81-084D-B0A7-150C635FB549}"/>
                </a:ext>
              </a:extLst>
            </p:cNvPr>
            <p:cNvSpPr txBox="1">
              <a:spLocks/>
            </p:cNvSpPr>
            <p:nvPr/>
          </p:nvSpPr>
          <p:spPr>
            <a:xfrm>
              <a:off x="1283037" y="2143666"/>
              <a:ext cx="973061" cy="1598799"/>
            </a:xfrm>
            <a:prstGeom prst="rect">
              <a:avLst/>
            </a:prstGeom>
          </p:spPr>
          <p:txBody>
            <a:bodyPr wrap="square" lIns="0" tIns="0" rIns="0" bIns="0">
              <a:spAutoFit/>
            </a:bodyPr>
            <a:lstStyle>
              <a:lvl1pPr marL="171450" marR="0" indent="-171450" algn="l" defTabSz="685800" rtl="0" eaLnBrk="1" fontAlgn="auto" latinLnBrk="0" hangingPunct="1">
                <a:lnSpc>
                  <a:spcPct val="150000"/>
                </a:lnSpc>
                <a:spcBef>
                  <a:spcPts val="0"/>
                </a:spcBef>
                <a:spcAft>
                  <a:spcPts val="600"/>
                </a:spcAft>
                <a:buClr>
                  <a:srgbClr val="2EA34F"/>
                </a:buClr>
                <a:buSzTx/>
                <a:buFont typeface="Helvetica" pitchFamily="2" charset="0"/>
                <a:buChar char="●"/>
                <a:tabLst/>
                <a:defRPr lang="en-US" sz="700" b="0" i="0" kern="1200" spc="0" baseline="0" dirty="0" smtClean="0">
                  <a:solidFill>
                    <a:srgbClr val="2E2E2E"/>
                  </a:solidFill>
                  <a:latin typeface="Merriweather" panose="02060503050406030704" pitchFamily="18" charset="0"/>
                  <a:ea typeface="+mn-ea"/>
                  <a:cs typeface="Poppins" pitchFamily="2" charset="77"/>
                </a:defRPr>
              </a:lvl1pPr>
              <a:lvl2pPr marL="342900" indent="-171450" algn="l" defTabSz="685800" rtl="0" eaLnBrk="1" latinLnBrk="0" hangingPunct="1">
                <a:lnSpc>
                  <a:spcPct val="150000"/>
                </a:lnSpc>
                <a:spcBef>
                  <a:spcPts val="0"/>
                </a:spcBef>
                <a:spcAft>
                  <a:spcPts val="600"/>
                </a:spcAft>
                <a:buClr>
                  <a:srgbClr val="2EA34F"/>
                </a:buClr>
                <a:buSzPct val="140000"/>
                <a:buFont typeface="Cambria Math" panose="02040503050406030204" pitchFamily="18" charset="0"/>
                <a:buChar char="⎯"/>
                <a:defRPr sz="700" b="0" i="0" kern="1200">
                  <a:solidFill>
                    <a:schemeClr val="tx1"/>
                  </a:solidFill>
                  <a:latin typeface="Merriweather" panose="02060503050406030704" pitchFamily="18" charset="0"/>
                  <a:ea typeface="+mn-ea"/>
                  <a:cs typeface="+mn-cs"/>
                </a:defRPr>
              </a:lvl2pPr>
              <a:lvl3pPr marL="497250" indent="-171450" algn="l" defTabSz="685800" rtl="0" eaLnBrk="1" latinLnBrk="0" hangingPunct="1">
                <a:lnSpc>
                  <a:spcPct val="150000"/>
                </a:lnSpc>
                <a:spcBef>
                  <a:spcPts val="0"/>
                </a:spcBef>
                <a:spcAft>
                  <a:spcPts val="600"/>
                </a:spcAft>
                <a:buClr>
                  <a:schemeClr val="accent1"/>
                </a:buClr>
                <a:buFont typeface="Helvetica" pitchFamily="2" charset="0"/>
                <a:buChar char="●"/>
                <a:defRPr sz="700" b="0" i="0" kern="1200">
                  <a:solidFill>
                    <a:schemeClr val="tx1"/>
                  </a:solidFill>
                  <a:latin typeface="Merriweather" panose="02060503050406030704" pitchFamily="18" charset="0"/>
                  <a:ea typeface="+mn-ea"/>
                  <a:cs typeface="+mn-cs"/>
                </a:defRPr>
              </a:lvl3pPr>
              <a:lvl4pPr marL="524700" marR="0" indent="0" algn="l" defTabSz="685800" rtl="0" eaLnBrk="1" fontAlgn="auto" latinLnBrk="0" hangingPunct="1">
                <a:lnSpc>
                  <a:spcPct val="150000"/>
                </a:lnSpc>
                <a:spcBef>
                  <a:spcPts val="0"/>
                </a:spcBef>
                <a:spcAft>
                  <a:spcPts val="600"/>
                </a:spcAft>
                <a:buClr>
                  <a:schemeClr val="accent1"/>
                </a:buClr>
                <a:buSzPct val="120000"/>
                <a:buFont typeface="Cambria Math" panose="02040503050406030204" pitchFamily="18" charset="0"/>
                <a:buNone/>
                <a:tabLst/>
                <a:defRPr sz="700" b="0" i="0" kern="1200">
                  <a:solidFill>
                    <a:schemeClr val="tx1"/>
                  </a:solidFill>
                  <a:latin typeface="Merriweather" panose="020605030504060307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0"/>
                </a:spcBef>
                <a:spcAft>
                  <a:spcPts val="600"/>
                </a:spcAft>
                <a:buClr>
                  <a:srgbClr val="2EA34F"/>
                </a:buClr>
                <a:buSzTx/>
                <a:buFont typeface="Helvetica" pitchFamily="2" charset="0"/>
                <a:buNone/>
                <a:tabLst/>
                <a:defRPr/>
              </a:pPr>
              <a:r>
                <a:rPr kumimoji="0" lang="en-GB" sz="1200" b="1" i="0" u="none" strike="noStrike" kern="1200" cap="none" spc="0" normalizeH="0" baseline="0" noProof="0">
                  <a:ln>
                    <a:noFill/>
                  </a:ln>
                  <a:solidFill>
                    <a:srgbClr val="2E2E2E"/>
                  </a:solidFill>
                  <a:effectLst/>
                  <a:uLnTx/>
                  <a:uFillTx/>
                  <a:latin typeface="+mn-lt"/>
                </a:rPr>
                <a:t>Sub-themes:</a:t>
              </a:r>
            </a:p>
            <a:p>
              <a:pPr marL="171450" marR="0" lvl="0" indent="-171450" algn="l" defTabSz="685800" rtl="0" eaLnBrk="1" fontAlgn="auto" latinLnBrk="0" hangingPunct="1">
                <a:lnSpc>
                  <a:spcPct val="150000"/>
                </a:lnSpc>
                <a:spcBef>
                  <a:spcPts val="0"/>
                </a:spcBef>
                <a:spcAft>
                  <a:spcPts val="600"/>
                </a:spcAft>
                <a:buClr>
                  <a:srgbClr val="2EA34F"/>
                </a:buClr>
                <a:buSzTx/>
                <a:buFont typeface="Helvetica" pitchFamily="2" charset="0"/>
                <a:buChar char="●"/>
                <a:tabLst/>
                <a:defRPr/>
              </a:pPr>
              <a:r>
                <a:rPr lang="en-GB" sz="1200">
                  <a:solidFill>
                    <a:schemeClr val="tx1"/>
                  </a:solidFill>
                  <a:latin typeface="+mn-lt"/>
                  <a:cs typeface="+mn-cs"/>
                </a:rPr>
                <a:t>Long treatment waiting times</a:t>
              </a:r>
            </a:p>
            <a:p>
              <a:pPr marL="171450" marR="0" lvl="0" indent="-171450" algn="l" defTabSz="685800" rtl="0" eaLnBrk="1" fontAlgn="auto" latinLnBrk="0" hangingPunct="1">
                <a:lnSpc>
                  <a:spcPct val="150000"/>
                </a:lnSpc>
                <a:spcBef>
                  <a:spcPts val="0"/>
                </a:spcBef>
                <a:spcAft>
                  <a:spcPts val="600"/>
                </a:spcAft>
                <a:buClr>
                  <a:srgbClr val="2EA34F"/>
                </a:buClr>
                <a:buSzTx/>
                <a:buFont typeface="Helvetica" pitchFamily="2" charset="0"/>
                <a:buChar char="●"/>
                <a:tabLst/>
                <a:defRPr/>
              </a:pPr>
              <a:r>
                <a:rPr lang="en-GB" sz="1200">
                  <a:solidFill>
                    <a:schemeClr val="tx1"/>
                  </a:solidFill>
                  <a:latin typeface="+mn-lt"/>
                  <a:cs typeface="+mn-cs"/>
                </a:rPr>
                <a:t>Long queues over the phone to book an appointment </a:t>
              </a:r>
            </a:p>
            <a:p>
              <a:pPr marL="0" marR="0" lvl="0" indent="0" algn="l" defTabSz="685800" rtl="0" eaLnBrk="1" fontAlgn="auto" latinLnBrk="0" hangingPunct="1">
                <a:lnSpc>
                  <a:spcPct val="150000"/>
                </a:lnSpc>
                <a:spcBef>
                  <a:spcPts val="0"/>
                </a:spcBef>
                <a:spcAft>
                  <a:spcPts val="600"/>
                </a:spcAft>
                <a:buClr>
                  <a:srgbClr val="2EA34F"/>
                </a:buClr>
                <a:buSzTx/>
                <a:buNone/>
                <a:tabLst/>
                <a:defRPr/>
              </a:pPr>
              <a:endParaRPr kumimoji="0" lang="en-GB" sz="933" b="0" i="0" u="none" strike="noStrike" kern="1200" cap="none" spc="0" normalizeH="0" baseline="0" noProof="0">
                <a:ln>
                  <a:noFill/>
                </a:ln>
                <a:solidFill>
                  <a:srgbClr val="2E2E2E"/>
                </a:solidFill>
                <a:effectLst/>
                <a:uLnTx/>
                <a:uFillTx/>
                <a:latin typeface="+mn-lt"/>
              </a:endParaRPr>
            </a:p>
          </p:txBody>
        </p:sp>
      </p:grpSp>
      <p:grpSp>
        <p:nvGrpSpPr>
          <p:cNvPr id="20" name="Group 19" descr="Theme 2">
            <a:extLst>
              <a:ext uri="{FF2B5EF4-FFF2-40B4-BE49-F238E27FC236}">
                <a16:creationId xmlns:a16="http://schemas.microsoft.com/office/drawing/2014/main" id="{07488EB3-35DC-492B-9FF9-E974F9B9495B}"/>
              </a:ext>
            </a:extLst>
          </p:cNvPr>
          <p:cNvGrpSpPr/>
          <p:nvPr/>
        </p:nvGrpSpPr>
        <p:grpSpPr>
          <a:xfrm>
            <a:off x="2428999" y="1958209"/>
            <a:ext cx="2104362" cy="4068248"/>
            <a:chOff x="1080000" y="1309751"/>
            <a:chExt cx="1288723" cy="3065797"/>
          </a:xfrm>
        </p:grpSpPr>
        <p:sp>
          <p:nvSpPr>
            <p:cNvPr id="21" name="Rectangle 3">
              <a:extLst>
                <a:ext uri="{FF2B5EF4-FFF2-40B4-BE49-F238E27FC236}">
                  <a16:creationId xmlns:a16="http://schemas.microsoft.com/office/drawing/2014/main" id="{482C1ECA-A858-43E8-9DF6-77C362EB18E3}"/>
                </a:ext>
              </a:extLst>
            </p:cNvPr>
            <p:cNvSpPr>
              <a:spLocks noChangeArrowheads="1"/>
            </p:cNvSpPr>
            <p:nvPr/>
          </p:nvSpPr>
          <p:spPr bwMode="auto">
            <a:xfrm>
              <a:off x="1525272" y="1309751"/>
              <a:ext cx="458331" cy="12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067" b="1" i="0" u="none" strike="noStrike" kern="1200" cap="all" spc="173" normalizeH="0" baseline="0" noProof="0">
                  <a:ln>
                    <a:noFill/>
                  </a:ln>
                  <a:solidFill>
                    <a:srgbClr val="934D98"/>
                  </a:solidFill>
                  <a:effectLst/>
                  <a:uLnTx/>
                  <a:uFillTx/>
                  <a:ea typeface="+mn-ea"/>
                  <a:cs typeface="Poppins" pitchFamily="2" charset="77"/>
                </a:rPr>
                <a:t>Theme 2</a:t>
              </a:r>
            </a:p>
          </p:txBody>
        </p:sp>
        <p:sp>
          <p:nvSpPr>
            <p:cNvPr id="22" name="Rectangle 21">
              <a:extLst>
                <a:ext uri="{FF2B5EF4-FFF2-40B4-BE49-F238E27FC236}">
                  <a16:creationId xmlns:a16="http://schemas.microsoft.com/office/drawing/2014/main" id="{9283FE39-A872-4AAB-A665-9131758C7624}"/>
                </a:ext>
              </a:extLst>
            </p:cNvPr>
            <p:cNvSpPr/>
            <p:nvPr/>
          </p:nvSpPr>
          <p:spPr>
            <a:xfrm>
              <a:off x="1080000" y="1589355"/>
              <a:ext cx="1288723" cy="422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96000" rIns="48000" bIns="96000" rtlCol="0" anchor="ctr">
              <a:spAutoFit/>
            </a:bodyPr>
            <a:lstStyle/>
            <a:p>
              <a:pPr algn="ctr">
                <a:defRPr/>
              </a:pPr>
              <a:r>
                <a:rPr lang="en-GB" sz="1200" b="1" dirty="0">
                  <a:solidFill>
                    <a:prstClr val="white"/>
                  </a:solidFill>
                  <a:cs typeface="Poppins" pitchFamily="2" charset="77"/>
                </a:rPr>
                <a:t>Difficulties in getting an NHS dentists</a:t>
              </a:r>
            </a:p>
          </p:txBody>
        </p:sp>
        <p:sp>
          <p:nvSpPr>
            <p:cNvPr id="23" name="Text Placeholder 2">
              <a:extLst>
                <a:ext uri="{FF2B5EF4-FFF2-40B4-BE49-F238E27FC236}">
                  <a16:creationId xmlns:a16="http://schemas.microsoft.com/office/drawing/2014/main" id="{57C0EB5E-8B99-4619-B094-E57DE49FFAD1}"/>
                </a:ext>
              </a:extLst>
            </p:cNvPr>
            <p:cNvSpPr txBox="1">
              <a:spLocks/>
            </p:cNvSpPr>
            <p:nvPr/>
          </p:nvSpPr>
          <p:spPr>
            <a:xfrm>
              <a:off x="1267907" y="2127588"/>
              <a:ext cx="973061" cy="2247960"/>
            </a:xfrm>
            <a:prstGeom prst="rect">
              <a:avLst/>
            </a:prstGeom>
          </p:spPr>
          <p:txBody>
            <a:bodyPr wrap="square" lIns="0" tIns="0" rIns="0" bIns="0">
              <a:spAutoFit/>
            </a:bodyPr>
            <a:lstStyle>
              <a:lvl1pPr marL="171450" marR="0" indent="-171450" algn="l" defTabSz="685800" rtl="0" eaLnBrk="1" fontAlgn="auto" latinLnBrk="0" hangingPunct="1">
                <a:lnSpc>
                  <a:spcPct val="150000"/>
                </a:lnSpc>
                <a:spcBef>
                  <a:spcPts val="0"/>
                </a:spcBef>
                <a:spcAft>
                  <a:spcPts val="600"/>
                </a:spcAft>
                <a:buClr>
                  <a:srgbClr val="2EA34F"/>
                </a:buClr>
                <a:buSzTx/>
                <a:buFont typeface="Helvetica" pitchFamily="2" charset="0"/>
                <a:buChar char="●"/>
                <a:tabLst/>
                <a:defRPr lang="en-US" sz="700" b="0" i="0" kern="1200" spc="0" baseline="0" dirty="0" smtClean="0">
                  <a:solidFill>
                    <a:srgbClr val="2E2E2E"/>
                  </a:solidFill>
                  <a:latin typeface="Merriweather" panose="02060503050406030704" pitchFamily="18" charset="0"/>
                  <a:ea typeface="+mn-ea"/>
                  <a:cs typeface="Poppins" pitchFamily="2" charset="77"/>
                </a:defRPr>
              </a:lvl1pPr>
              <a:lvl2pPr marL="342900" indent="-171450" algn="l" defTabSz="685800" rtl="0" eaLnBrk="1" latinLnBrk="0" hangingPunct="1">
                <a:lnSpc>
                  <a:spcPct val="150000"/>
                </a:lnSpc>
                <a:spcBef>
                  <a:spcPts val="0"/>
                </a:spcBef>
                <a:spcAft>
                  <a:spcPts val="600"/>
                </a:spcAft>
                <a:buClr>
                  <a:srgbClr val="2EA34F"/>
                </a:buClr>
                <a:buSzPct val="140000"/>
                <a:buFont typeface="Cambria Math" panose="02040503050406030204" pitchFamily="18" charset="0"/>
                <a:buChar char="⎯"/>
                <a:defRPr sz="700" b="0" i="0" kern="1200">
                  <a:solidFill>
                    <a:schemeClr val="tx1"/>
                  </a:solidFill>
                  <a:latin typeface="Merriweather" panose="02060503050406030704" pitchFamily="18" charset="0"/>
                  <a:ea typeface="+mn-ea"/>
                  <a:cs typeface="+mn-cs"/>
                </a:defRPr>
              </a:lvl2pPr>
              <a:lvl3pPr marL="497250" indent="-171450" algn="l" defTabSz="685800" rtl="0" eaLnBrk="1" latinLnBrk="0" hangingPunct="1">
                <a:lnSpc>
                  <a:spcPct val="150000"/>
                </a:lnSpc>
                <a:spcBef>
                  <a:spcPts val="0"/>
                </a:spcBef>
                <a:spcAft>
                  <a:spcPts val="600"/>
                </a:spcAft>
                <a:buClr>
                  <a:schemeClr val="accent1"/>
                </a:buClr>
                <a:buFont typeface="Helvetica" pitchFamily="2" charset="0"/>
                <a:buChar char="●"/>
                <a:defRPr sz="700" b="0" i="0" kern="1200">
                  <a:solidFill>
                    <a:schemeClr val="tx1"/>
                  </a:solidFill>
                  <a:latin typeface="Merriweather" panose="02060503050406030704" pitchFamily="18" charset="0"/>
                  <a:ea typeface="+mn-ea"/>
                  <a:cs typeface="+mn-cs"/>
                </a:defRPr>
              </a:lvl3pPr>
              <a:lvl4pPr marL="524700" marR="0" indent="0" algn="l" defTabSz="685800" rtl="0" eaLnBrk="1" fontAlgn="auto" latinLnBrk="0" hangingPunct="1">
                <a:lnSpc>
                  <a:spcPct val="150000"/>
                </a:lnSpc>
                <a:spcBef>
                  <a:spcPts val="0"/>
                </a:spcBef>
                <a:spcAft>
                  <a:spcPts val="600"/>
                </a:spcAft>
                <a:buClr>
                  <a:schemeClr val="accent1"/>
                </a:buClr>
                <a:buSzPct val="120000"/>
                <a:buFont typeface="Cambria Math" panose="02040503050406030204" pitchFamily="18" charset="0"/>
                <a:buNone/>
                <a:tabLst/>
                <a:defRPr sz="700" b="0" i="0" kern="1200">
                  <a:solidFill>
                    <a:schemeClr val="tx1"/>
                  </a:solidFill>
                  <a:latin typeface="Merriweather" panose="020605030504060307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0"/>
                </a:spcBef>
                <a:spcAft>
                  <a:spcPts val="600"/>
                </a:spcAft>
                <a:buClr>
                  <a:srgbClr val="2EA34F"/>
                </a:buClr>
                <a:buSzTx/>
                <a:buFont typeface="Helvetica" pitchFamily="2" charset="0"/>
                <a:buNone/>
                <a:tabLst/>
                <a:defRPr/>
              </a:pPr>
              <a:r>
                <a:rPr kumimoji="0" lang="en-GB" sz="1200" b="1" i="0" u="none" strike="noStrike" kern="1200" cap="none" spc="0" normalizeH="0" baseline="0" noProof="0" dirty="0">
                  <a:ln>
                    <a:noFill/>
                  </a:ln>
                  <a:solidFill>
                    <a:srgbClr val="2E2E2E"/>
                  </a:solidFill>
                  <a:effectLst/>
                  <a:uLnTx/>
                  <a:uFillTx/>
                  <a:latin typeface="+mn-lt"/>
                </a:rPr>
                <a:t>Sub-themes:</a:t>
              </a:r>
            </a:p>
            <a:p>
              <a:pPr>
                <a:defRPr/>
              </a:pPr>
              <a:r>
                <a:rPr lang="en-GB" sz="1200" dirty="0">
                  <a:solidFill>
                    <a:schemeClr val="tx1"/>
                  </a:solidFill>
                  <a:latin typeface="+mn-lt"/>
                  <a:cs typeface="+mn-cs"/>
                </a:rPr>
                <a:t>Deregistration from NHS Dental Surgeries </a:t>
              </a:r>
            </a:p>
            <a:p>
              <a:pPr>
                <a:defRPr/>
              </a:pPr>
              <a:r>
                <a:rPr lang="en-GB" sz="1200" dirty="0">
                  <a:solidFill>
                    <a:schemeClr val="accent1"/>
                  </a:solidFill>
                  <a:latin typeface="+mn-lt"/>
                  <a:cs typeface="+mn-cs"/>
                </a:rPr>
                <a:t>Go to private healthcare to overcome gaps in NHS services </a:t>
              </a:r>
            </a:p>
            <a:p>
              <a:pPr marL="0" indent="0">
                <a:buNone/>
                <a:defRPr/>
              </a:pPr>
              <a:endParaRPr kumimoji="0" lang="en-GB" sz="1050" b="0" i="0" u="none" strike="noStrike" kern="1200" cap="none" spc="0" normalizeH="0" baseline="0" noProof="0" dirty="0">
                <a:ln>
                  <a:noFill/>
                </a:ln>
                <a:solidFill>
                  <a:schemeClr val="accent2"/>
                </a:solidFill>
                <a:effectLst/>
                <a:uLnTx/>
                <a:uFillTx/>
                <a:latin typeface="+mn-lt"/>
              </a:endParaRPr>
            </a:p>
            <a:p>
              <a:pPr marL="171450" marR="0" lvl="0" indent="-171450" algn="l" defTabSz="685800" rtl="0" eaLnBrk="1" fontAlgn="auto" latinLnBrk="0" hangingPunct="1">
                <a:lnSpc>
                  <a:spcPct val="150000"/>
                </a:lnSpc>
                <a:spcBef>
                  <a:spcPts val="0"/>
                </a:spcBef>
                <a:spcAft>
                  <a:spcPts val="600"/>
                </a:spcAft>
                <a:buClr>
                  <a:srgbClr val="2EA34F"/>
                </a:buClr>
                <a:buSzTx/>
                <a:buFont typeface="Helvetica" pitchFamily="2" charset="0"/>
                <a:buChar char="●"/>
                <a:tabLst/>
                <a:defRPr/>
              </a:pPr>
              <a:endParaRPr kumimoji="0" lang="en-GB" sz="1050" b="0" i="0" u="none" strike="noStrike" kern="1200" cap="none" spc="0" normalizeH="0" baseline="0" noProof="0" dirty="0">
                <a:ln>
                  <a:noFill/>
                </a:ln>
                <a:solidFill>
                  <a:srgbClr val="2E2E2E"/>
                </a:solidFill>
                <a:effectLst/>
                <a:uLnTx/>
                <a:uFillTx/>
                <a:latin typeface="+mn-lt"/>
              </a:endParaRPr>
            </a:p>
          </p:txBody>
        </p:sp>
      </p:grpSp>
      <p:grpSp>
        <p:nvGrpSpPr>
          <p:cNvPr id="11" name="Group 10" descr="Theme 3">
            <a:extLst>
              <a:ext uri="{FF2B5EF4-FFF2-40B4-BE49-F238E27FC236}">
                <a16:creationId xmlns:a16="http://schemas.microsoft.com/office/drawing/2014/main" id="{50E3E74F-4B20-F246-9582-CC3CE2CBDDDD}"/>
              </a:ext>
            </a:extLst>
          </p:cNvPr>
          <p:cNvGrpSpPr/>
          <p:nvPr/>
        </p:nvGrpSpPr>
        <p:grpSpPr>
          <a:xfrm>
            <a:off x="4779271" y="1922664"/>
            <a:ext cx="2104362" cy="3733516"/>
            <a:chOff x="1080000" y="1309751"/>
            <a:chExt cx="1381289" cy="2800132"/>
          </a:xfrm>
        </p:grpSpPr>
        <p:sp>
          <p:nvSpPr>
            <p:cNvPr id="12" name="Rectangle 3">
              <a:extLst>
                <a:ext uri="{FF2B5EF4-FFF2-40B4-BE49-F238E27FC236}">
                  <a16:creationId xmlns:a16="http://schemas.microsoft.com/office/drawing/2014/main" id="{44A78A17-5A08-A447-8E20-9BE1B1B3323E}"/>
                </a:ext>
              </a:extLst>
            </p:cNvPr>
            <p:cNvSpPr>
              <a:spLocks noChangeArrowheads="1"/>
            </p:cNvSpPr>
            <p:nvPr/>
          </p:nvSpPr>
          <p:spPr bwMode="auto">
            <a:xfrm>
              <a:off x="1528720" y="1309751"/>
              <a:ext cx="451436" cy="12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067" b="1" i="0" u="none" strike="noStrike" kern="1200" cap="all" spc="173" normalizeH="0" baseline="0" noProof="0" dirty="0">
                  <a:ln>
                    <a:noFill/>
                  </a:ln>
                  <a:solidFill>
                    <a:srgbClr val="934D98"/>
                  </a:solidFill>
                  <a:effectLst/>
                  <a:uLnTx/>
                  <a:uFillTx/>
                  <a:ea typeface="+mn-ea"/>
                  <a:cs typeface="Poppins" pitchFamily="2" charset="77"/>
                </a:rPr>
                <a:t>Theme3</a:t>
              </a:r>
            </a:p>
          </p:txBody>
        </p:sp>
        <p:sp>
          <p:nvSpPr>
            <p:cNvPr id="14" name="Rectangle 13">
              <a:extLst>
                <a:ext uri="{FF2B5EF4-FFF2-40B4-BE49-F238E27FC236}">
                  <a16:creationId xmlns:a16="http://schemas.microsoft.com/office/drawing/2014/main" id="{9609C958-D6B0-7B42-9FB8-9972BC9D0B1C}"/>
                </a:ext>
              </a:extLst>
            </p:cNvPr>
            <p:cNvSpPr/>
            <p:nvPr/>
          </p:nvSpPr>
          <p:spPr>
            <a:xfrm>
              <a:off x="1080000" y="1620160"/>
              <a:ext cx="1381289" cy="422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96000" rIns="48000" bIns="9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cs typeface="Poppins" pitchFamily="2" charset="77"/>
                </a:rPr>
                <a:t>Dental surgeries opening Hours</a:t>
              </a:r>
            </a:p>
          </p:txBody>
        </p:sp>
        <p:sp>
          <p:nvSpPr>
            <p:cNvPr id="15" name="Text Placeholder 2">
              <a:extLst>
                <a:ext uri="{FF2B5EF4-FFF2-40B4-BE49-F238E27FC236}">
                  <a16:creationId xmlns:a16="http://schemas.microsoft.com/office/drawing/2014/main" id="{CE65FA3A-508B-8748-9F1C-F3242BB31440}"/>
                </a:ext>
              </a:extLst>
            </p:cNvPr>
            <p:cNvSpPr txBox="1">
              <a:spLocks/>
            </p:cNvSpPr>
            <p:nvPr/>
          </p:nvSpPr>
          <p:spPr>
            <a:xfrm>
              <a:off x="1237830" y="2150359"/>
              <a:ext cx="1130893" cy="1959524"/>
            </a:xfrm>
            <a:prstGeom prst="rect">
              <a:avLst/>
            </a:prstGeom>
          </p:spPr>
          <p:txBody>
            <a:bodyPr wrap="square" lIns="0" tIns="0" rIns="0" bIns="0">
              <a:spAutoFit/>
            </a:bodyPr>
            <a:lstStyle>
              <a:lvl1pPr marL="171450" marR="0" indent="-171450" algn="l" defTabSz="685800" rtl="0" eaLnBrk="1" fontAlgn="auto" latinLnBrk="0" hangingPunct="1">
                <a:lnSpc>
                  <a:spcPct val="150000"/>
                </a:lnSpc>
                <a:spcBef>
                  <a:spcPts val="0"/>
                </a:spcBef>
                <a:spcAft>
                  <a:spcPts val="600"/>
                </a:spcAft>
                <a:buClr>
                  <a:srgbClr val="2EA34F"/>
                </a:buClr>
                <a:buSzTx/>
                <a:buFont typeface="Helvetica" pitchFamily="2" charset="0"/>
                <a:buChar char="●"/>
                <a:tabLst/>
                <a:defRPr lang="en-US" sz="700" b="0" i="0" kern="1200" spc="0" baseline="0" dirty="0" smtClean="0">
                  <a:solidFill>
                    <a:srgbClr val="2E2E2E"/>
                  </a:solidFill>
                  <a:latin typeface="Merriweather" panose="02060503050406030704" pitchFamily="18" charset="0"/>
                  <a:ea typeface="+mn-ea"/>
                  <a:cs typeface="Poppins" pitchFamily="2" charset="77"/>
                </a:defRPr>
              </a:lvl1pPr>
              <a:lvl2pPr marL="342900" indent="-171450" algn="l" defTabSz="685800" rtl="0" eaLnBrk="1" latinLnBrk="0" hangingPunct="1">
                <a:lnSpc>
                  <a:spcPct val="150000"/>
                </a:lnSpc>
                <a:spcBef>
                  <a:spcPts val="0"/>
                </a:spcBef>
                <a:spcAft>
                  <a:spcPts val="600"/>
                </a:spcAft>
                <a:buClr>
                  <a:srgbClr val="2EA34F"/>
                </a:buClr>
                <a:buSzPct val="140000"/>
                <a:buFont typeface="Cambria Math" panose="02040503050406030204" pitchFamily="18" charset="0"/>
                <a:buChar char="⎯"/>
                <a:defRPr sz="700" b="0" i="0" kern="1200">
                  <a:solidFill>
                    <a:schemeClr val="tx1"/>
                  </a:solidFill>
                  <a:latin typeface="Merriweather" panose="02060503050406030704" pitchFamily="18" charset="0"/>
                  <a:ea typeface="+mn-ea"/>
                  <a:cs typeface="+mn-cs"/>
                </a:defRPr>
              </a:lvl2pPr>
              <a:lvl3pPr marL="497250" indent="-171450" algn="l" defTabSz="685800" rtl="0" eaLnBrk="1" latinLnBrk="0" hangingPunct="1">
                <a:lnSpc>
                  <a:spcPct val="150000"/>
                </a:lnSpc>
                <a:spcBef>
                  <a:spcPts val="0"/>
                </a:spcBef>
                <a:spcAft>
                  <a:spcPts val="600"/>
                </a:spcAft>
                <a:buClr>
                  <a:schemeClr val="accent1"/>
                </a:buClr>
                <a:buFont typeface="Helvetica" pitchFamily="2" charset="0"/>
                <a:buChar char="●"/>
                <a:defRPr sz="700" b="0" i="0" kern="1200">
                  <a:solidFill>
                    <a:schemeClr val="tx1"/>
                  </a:solidFill>
                  <a:latin typeface="Merriweather" panose="02060503050406030704" pitchFamily="18" charset="0"/>
                  <a:ea typeface="+mn-ea"/>
                  <a:cs typeface="+mn-cs"/>
                </a:defRPr>
              </a:lvl3pPr>
              <a:lvl4pPr marL="524700" marR="0" indent="0" algn="l" defTabSz="685800" rtl="0" eaLnBrk="1" fontAlgn="auto" latinLnBrk="0" hangingPunct="1">
                <a:lnSpc>
                  <a:spcPct val="150000"/>
                </a:lnSpc>
                <a:spcBef>
                  <a:spcPts val="0"/>
                </a:spcBef>
                <a:spcAft>
                  <a:spcPts val="600"/>
                </a:spcAft>
                <a:buClr>
                  <a:schemeClr val="accent1"/>
                </a:buClr>
                <a:buSzPct val="120000"/>
                <a:buFont typeface="Cambria Math" panose="02040503050406030204" pitchFamily="18" charset="0"/>
                <a:buNone/>
                <a:tabLst/>
                <a:defRPr sz="700" b="0" i="0" kern="1200">
                  <a:solidFill>
                    <a:schemeClr val="tx1"/>
                  </a:solidFill>
                  <a:latin typeface="Merriweather" panose="020605030504060307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0"/>
                </a:spcBef>
                <a:spcAft>
                  <a:spcPts val="600"/>
                </a:spcAft>
                <a:buClr>
                  <a:srgbClr val="2EA34F"/>
                </a:buClr>
                <a:buSzTx/>
                <a:buFont typeface="Helvetica" pitchFamily="2" charset="0"/>
                <a:buNone/>
                <a:tabLst/>
                <a:defRPr/>
              </a:pPr>
              <a:r>
                <a:rPr kumimoji="0" lang="en-GB" sz="1200" b="1" i="0" u="none" strike="noStrike" kern="1200" cap="none" spc="0" normalizeH="0" baseline="0" noProof="0" dirty="0">
                  <a:ln>
                    <a:noFill/>
                  </a:ln>
                  <a:solidFill>
                    <a:srgbClr val="2E2E2E"/>
                  </a:solidFill>
                  <a:effectLst/>
                  <a:uLnTx/>
                  <a:uFillTx/>
                  <a:latin typeface="+mn-lt"/>
                </a:rPr>
                <a:t>Sub-themes:</a:t>
              </a:r>
            </a:p>
            <a:p>
              <a:pPr marL="171450" marR="0" lvl="0" indent="-171450" algn="l" defTabSz="685800" rtl="0" eaLnBrk="1" fontAlgn="auto" latinLnBrk="0" hangingPunct="1">
                <a:lnSpc>
                  <a:spcPct val="150000"/>
                </a:lnSpc>
                <a:spcBef>
                  <a:spcPts val="0"/>
                </a:spcBef>
                <a:spcAft>
                  <a:spcPts val="600"/>
                </a:spcAft>
                <a:buClr>
                  <a:srgbClr val="2EA34F"/>
                </a:buClr>
                <a:buSzTx/>
                <a:buFont typeface="Helvetica" pitchFamily="2" charset="0"/>
                <a:buChar char="●"/>
                <a:tabLst/>
                <a:defRPr/>
              </a:pPr>
              <a:r>
                <a:rPr lang="en-GB" sz="1200" dirty="0">
                  <a:solidFill>
                    <a:schemeClr val="tx1"/>
                  </a:solidFill>
                  <a:latin typeface="+mn-lt"/>
                  <a:cs typeface="+mn-cs"/>
                </a:rPr>
                <a:t>Opening hours of dental practice are not compatible with working hours</a:t>
              </a:r>
            </a:p>
            <a:p>
              <a:pPr marL="171450" marR="0" lvl="0" indent="-171450" algn="l" defTabSz="685800" rtl="0" eaLnBrk="1" fontAlgn="auto" latinLnBrk="0" hangingPunct="1">
                <a:lnSpc>
                  <a:spcPct val="150000"/>
                </a:lnSpc>
                <a:spcBef>
                  <a:spcPts val="0"/>
                </a:spcBef>
                <a:spcAft>
                  <a:spcPts val="600"/>
                </a:spcAft>
                <a:buClr>
                  <a:srgbClr val="2EA34F"/>
                </a:buClr>
                <a:buSzTx/>
                <a:buFont typeface="Helvetica" pitchFamily="2" charset="0"/>
                <a:buChar char="●"/>
                <a:tabLst/>
                <a:defRPr/>
              </a:pPr>
              <a:r>
                <a:rPr lang="en-GB" sz="1200" dirty="0">
                  <a:solidFill>
                    <a:schemeClr val="tx1"/>
                  </a:solidFill>
                  <a:latin typeface="+mn-lt"/>
                  <a:cs typeface="+mn-cs"/>
                </a:rPr>
                <a:t>Family with children can only book an appointment  during  school holiday </a:t>
              </a:r>
            </a:p>
          </p:txBody>
        </p:sp>
      </p:grpSp>
      <p:grpSp>
        <p:nvGrpSpPr>
          <p:cNvPr id="16" name="Group 15" descr="Theme 4">
            <a:extLst>
              <a:ext uri="{FF2B5EF4-FFF2-40B4-BE49-F238E27FC236}">
                <a16:creationId xmlns:a16="http://schemas.microsoft.com/office/drawing/2014/main" id="{0F0F2C92-C741-3249-9114-EA8F79A847CA}"/>
              </a:ext>
            </a:extLst>
          </p:cNvPr>
          <p:cNvGrpSpPr/>
          <p:nvPr/>
        </p:nvGrpSpPr>
        <p:grpSpPr>
          <a:xfrm>
            <a:off x="7101672" y="1922662"/>
            <a:ext cx="2104364" cy="4450970"/>
            <a:chOff x="1121790" y="1309751"/>
            <a:chExt cx="1288723" cy="3338222"/>
          </a:xfrm>
        </p:grpSpPr>
        <p:sp>
          <p:nvSpPr>
            <p:cNvPr id="17" name="Rectangle 3">
              <a:extLst>
                <a:ext uri="{FF2B5EF4-FFF2-40B4-BE49-F238E27FC236}">
                  <a16:creationId xmlns:a16="http://schemas.microsoft.com/office/drawing/2014/main" id="{0A520887-4AB1-6E4E-8096-39B9DECE4663}"/>
                </a:ext>
              </a:extLst>
            </p:cNvPr>
            <p:cNvSpPr>
              <a:spLocks noChangeArrowheads="1"/>
            </p:cNvSpPr>
            <p:nvPr/>
          </p:nvSpPr>
          <p:spPr bwMode="auto">
            <a:xfrm>
              <a:off x="1525272" y="1309751"/>
              <a:ext cx="458330" cy="12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067" b="1" i="0" u="none" strike="noStrike" kern="1200" cap="all" spc="173" normalizeH="0" baseline="0" noProof="0" dirty="0">
                  <a:ln>
                    <a:noFill/>
                  </a:ln>
                  <a:solidFill>
                    <a:srgbClr val="934D98"/>
                  </a:solidFill>
                  <a:effectLst/>
                  <a:uLnTx/>
                  <a:uFillTx/>
                  <a:ea typeface="+mn-ea"/>
                  <a:cs typeface="Poppins" pitchFamily="2" charset="77"/>
                </a:rPr>
                <a:t>Theme 4</a:t>
              </a:r>
            </a:p>
          </p:txBody>
        </p:sp>
        <p:sp>
          <p:nvSpPr>
            <p:cNvPr id="18" name="Rectangle 17">
              <a:extLst>
                <a:ext uri="{FF2B5EF4-FFF2-40B4-BE49-F238E27FC236}">
                  <a16:creationId xmlns:a16="http://schemas.microsoft.com/office/drawing/2014/main" id="{A3163F09-FFDE-CE48-9922-9C4C24B36B8A}"/>
                </a:ext>
              </a:extLst>
            </p:cNvPr>
            <p:cNvSpPr/>
            <p:nvPr/>
          </p:nvSpPr>
          <p:spPr>
            <a:xfrm>
              <a:off x="1121790" y="1609924"/>
              <a:ext cx="1288723" cy="422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96000" rIns="48000" bIns="9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ea typeface="+mn-ea"/>
                  <a:cs typeface="Poppins" pitchFamily="2" charset="77"/>
                </a:rPr>
                <a:t>Affordability (Cost of dental treatment) </a:t>
              </a:r>
            </a:p>
          </p:txBody>
        </p:sp>
        <p:sp>
          <p:nvSpPr>
            <p:cNvPr id="19" name="Text Placeholder 2">
              <a:extLst>
                <a:ext uri="{FF2B5EF4-FFF2-40B4-BE49-F238E27FC236}">
                  <a16:creationId xmlns:a16="http://schemas.microsoft.com/office/drawing/2014/main" id="{CF80E3AA-D454-A949-AEB3-B51D15B797F8}"/>
                </a:ext>
              </a:extLst>
            </p:cNvPr>
            <p:cNvSpPr txBox="1">
              <a:spLocks/>
            </p:cNvSpPr>
            <p:nvPr/>
          </p:nvSpPr>
          <p:spPr>
            <a:xfrm>
              <a:off x="1237830" y="2157535"/>
              <a:ext cx="1130893" cy="2490438"/>
            </a:xfrm>
            <a:prstGeom prst="rect">
              <a:avLst/>
            </a:prstGeom>
          </p:spPr>
          <p:txBody>
            <a:bodyPr wrap="square" lIns="0" tIns="0" rIns="0" bIns="0">
              <a:spAutoFit/>
            </a:bodyPr>
            <a:lstStyle>
              <a:lvl1pPr marL="171450" marR="0" indent="-171450" algn="l" defTabSz="685800" rtl="0" eaLnBrk="1" fontAlgn="auto" latinLnBrk="0" hangingPunct="1">
                <a:lnSpc>
                  <a:spcPct val="150000"/>
                </a:lnSpc>
                <a:spcBef>
                  <a:spcPts val="0"/>
                </a:spcBef>
                <a:spcAft>
                  <a:spcPts val="600"/>
                </a:spcAft>
                <a:buClr>
                  <a:srgbClr val="2EA34F"/>
                </a:buClr>
                <a:buSzTx/>
                <a:buFont typeface="Helvetica" pitchFamily="2" charset="0"/>
                <a:buChar char="●"/>
                <a:tabLst/>
                <a:defRPr lang="en-US" sz="700" b="0" i="0" kern="1200" spc="0" baseline="0" dirty="0" smtClean="0">
                  <a:solidFill>
                    <a:srgbClr val="2E2E2E"/>
                  </a:solidFill>
                  <a:latin typeface="Merriweather" panose="02060503050406030704" pitchFamily="18" charset="0"/>
                  <a:ea typeface="+mn-ea"/>
                  <a:cs typeface="Poppins" pitchFamily="2" charset="77"/>
                </a:defRPr>
              </a:lvl1pPr>
              <a:lvl2pPr marL="342900" indent="-171450" algn="l" defTabSz="685800" rtl="0" eaLnBrk="1" latinLnBrk="0" hangingPunct="1">
                <a:lnSpc>
                  <a:spcPct val="150000"/>
                </a:lnSpc>
                <a:spcBef>
                  <a:spcPts val="0"/>
                </a:spcBef>
                <a:spcAft>
                  <a:spcPts val="600"/>
                </a:spcAft>
                <a:buClr>
                  <a:srgbClr val="2EA34F"/>
                </a:buClr>
                <a:buSzPct val="140000"/>
                <a:buFont typeface="Cambria Math" panose="02040503050406030204" pitchFamily="18" charset="0"/>
                <a:buChar char="⎯"/>
                <a:defRPr sz="700" b="0" i="0" kern="1200">
                  <a:solidFill>
                    <a:schemeClr val="tx1"/>
                  </a:solidFill>
                  <a:latin typeface="Merriweather" panose="02060503050406030704" pitchFamily="18" charset="0"/>
                  <a:ea typeface="+mn-ea"/>
                  <a:cs typeface="+mn-cs"/>
                </a:defRPr>
              </a:lvl2pPr>
              <a:lvl3pPr marL="497250" indent="-171450" algn="l" defTabSz="685800" rtl="0" eaLnBrk="1" latinLnBrk="0" hangingPunct="1">
                <a:lnSpc>
                  <a:spcPct val="150000"/>
                </a:lnSpc>
                <a:spcBef>
                  <a:spcPts val="0"/>
                </a:spcBef>
                <a:spcAft>
                  <a:spcPts val="600"/>
                </a:spcAft>
                <a:buClr>
                  <a:schemeClr val="accent1"/>
                </a:buClr>
                <a:buFont typeface="Helvetica" pitchFamily="2" charset="0"/>
                <a:buChar char="●"/>
                <a:defRPr sz="700" b="0" i="0" kern="1200">
                  <a:solidFill>
                    <a:schemeClr val="tx1"/>
                  </a:solidFill>
                  <a:latin typeface="Merriweather" panose="02060503050406030704" pitchFamily="18" charset="0"/>
                  <a:ea typeface="+mn-ea"/>
                  <a:cs typeface="+mn-cs"/>
                </a:defRPr>
              </a:lvl3pPr>
              <a:lvl4pPr marL="524700" marR="0" indent="0" algn="l" defTabSz="685800" rtl="0" eaLnBrk="1" fontAlgn="auto" latinLnBrk="0" hangingPunct="1">
                <a:lnSpc>
                  <a:spcPct val="150000"/>
                </a:lnSpc>
                <a:spcBef>
                  <a:spcPts val="0"/>
                </a:spcBef>
                <a:spcAft>
                  <a:spcPts val="600"/>
                </a:spcAft>
                <a:buClr>
                  <a:schemeClr val="accent1"/>
                </a:buClr>
                <a:buSzPct val="120000"/>
                <a:buFont typeface="Cambria Math" panose="02040503050406030204" pitchFamily="18" charset="0"/>
                <a:buNone/>
                <a:tabLst/>
                <a:defRPr sz="700" b="0" i="0" kern="1200">
                  <a:solidFill>
                    <a:schemeClr val="tx1"/>
                  </a:solidFill>
                  <a:latin typeface="Merriweather" panose="020605030504060307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0"/>
                </a:spcBef>
                <a:spcAft>
                  <a:spcPts val="600"/>
                </a:spcAft>
                <a:buClr>
                  <a:srgbClr val="2EA34F"/>
                </a:buClr>
                <a:buSzTx/>
                <a:buFont typeface="Helvetica" pitchFamily="2" charset="0"/>
                <a:buNone/>
                <a:tabLst/>
                <a:defRPr/>
              </a:pPr>
              <a:r>
                <a:rPr kumimoji="0" lang="en-GB" sz="1200" b="1" i="0" u="none" strike="noStrike" kern="1200" cap="none" spc="0" normalizeH="0" baseline="0" noProof="0" dirty="0">
                  <a:ln>
                    <a:noFill/>
                  </a:ln>
                  <a:solidFill>
                    <a:srgbClr val="2E2E2E"/>
                  </a:solidFill>
                  <a:effectLst/>
                  <a:uLnTx/>
                  <a:uFillTx/>
                  <a:latin typeface="+mn-lt"/>
                </a:rPr>
                <a:t>Sub-themes:</a:t>
              </a:r>
            </a:p>
            <a:p>
              <a:pPr>
                <a:defRPr/>
              </a:pPr>
              <a:r>
                <a:rPr lang="en-GB" sz="1200" dirty="0">
                  <a:solidFill>
                    <a:schemeClr val="tx1"/>
                  </a:solidFill>
                  <a:latin typeface="+mn-lt"/>
                  <a:cs typeface="+mn-cs"/>
                </a:rPr>
                <a:t>High-cost of private dental care</a:t>
              </a:r>
            </a:p>
            <a:p>
              <a:pPr>
                <a:defRPr/>
              </a:pPr>
              <a:r>
                <a:rPr lang="en-GB" sz="1200" dirty="0">
                  <a:solidFill>
                    <a:schemeClr val="tx1"/>
                  </a:solidFill>
                  <a:latin typeface="+mn-lt"/>
                  <a:cs typeface="+mn-cs"/>
                </a:rPr>
                <a:t>Dental care is not respecting the NHS values (free care)</a:t>
              </a:r>
            </a:p>
            <a:p>
              <a:pPr>
                <a:defRPr/>
              </a:pPr>
              <a:r>
                <a:rPr lang="en-GB" sz="1200" dirty="0">
                  <a:solidFill>
                    <a:schemeClr val="accent1"/>
                  </a:solidFill>
                  <a:latin typeface="+mn-lt"/>
                  <a:cs typeface="+mn-cs"/>
                </a:rPr>
                <a:t>Go to private healthcare to overcome gaps in NHS services (affected residents’ finances)</a:t>
              </a:r>
            </a:p>
            <a:p>
              <a:pPr>
                <a:defRPr/>
              </a:pPr>
              <a:endParaRPr lang="en-GB" sz="1200" dirty="0">
                <a:solidFill>
                  <a:schemeClr val="tx2">
                    <a:lumMod val="60000"/>
                    <a:lumOff val="40000"/>
                  </a:schemeClr>
                </a:solidFill>
                <a:latin typeface="+mn-lt"/>
              </a:endParaRPr>
            </a:p>
          </p:txBody>
        </p:sp>
      </p:grpSp>
      <p:grpSp>
        <p:nvGrpSpPr>
          <p:cNvPr id="25" name="Group 24" descr="Theme 5">
            <a:extLst>
              <a:ext uri="{FF2B5EF4-FFF2-40B4-BE49-F238E27FC236}">
                <a16:creationId xmlns:a16="http://schemas.microsoft.com/office/drawing/2014/main" id="{AC92CF42-0F30-4AF6-9269-7119EF6A6BA8}"/>
              </a:ext>
            </a:extLst>
          </p:cNvPr>
          <p:cNvGrpSpPr/>
          <p:nvPr/>
        </p:nvGrpSpPr>
        <p:grpSpPr>
          <a:xfrm>
            <a:off x="9515781" y="1922664"/>
            <a:ext cx="2104363" cy="4477793"/>
            <a:chOff x="1080000" y="1309751"/>
            <a:chExt cx="1288723" cy="3358337"/>
          </a:xfrm>
        </p:grpSpPr>
        <p:sp>
          <p:nvSpPr>
            <p:cNvPr id="26" name="Rectangle 3">
              <a:extLst>
                <a:ext uri="{FF2B5EF4-FFF2-40B4-BE49-F238E27FC236}">
                  <a16:creationId xmlns:a16="http://schemas.microsoft.com/office/drawing/2014/main" id="{2D68F835-272F-444D-9CF2-4B7C6BABBCEB}"/>
                </a:ext>
              </a:extLst>
            </p:cNvPr>
            <p:cNvSpPr>
              <a:spLocks noChangeArrowheads="1"/>
            </p:cNvSpPr>
            <p:nvPr/>
          </p:nvSpPr>
          <p:spPr bwMode="auto">
            <a:xfrm>
              <a:off x="1525272" y="1309751"/>
              <a:ext cx="458330" cy="12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067" b="1" i="0" u="none" strike="noStrike" kern="1200" cap="all" spc="173" normalizeH="0" baseline="0" noProof="0">
                  <a:ln>
                    <a:noFill/>
                  </a:ln>
                  <a:solidFill>
                    <a:srgbClr val="934D98"/>
                  </a:solidFill>
                  <a:effectLst/>
                  <a:uLnTx/>
                  <a:uFillTx/>
                  <a:ea typeface="+mn-ea"/>
                  <a:cs typeface="Poppins" pitchFamily="2" charset="77"/>
                </a:rPr>
                <a:t>Theme 5</a:t>
              </a:r>
            </a:p>
          </p:txBody>
        </p:sp>
        <p:sp>
          <p:nvSpPr>
            <p:cNvPr id="27" name="Rectangle 26">
              <a:extLst>
                <a:ext uri="{FF2B5EF4-FFF2-40B4-BE49-F238E27FC236}">
                  <a16:creationId xmlns:a16="http://schemas.microsoft.com/office/drawing/2014/main" id="{1A6AEF16-D98B-460E-A226-022F973B3C74}"/>
                </a:ext>
              </a:extLst>
            </p:cNvPr>
            <p:cNvSpPr/>
            <p:nvPr/>
          </p:nvSpPr>
          <p:spPr>
            <a:xfrm>
              <a:off x="1080000" y="1609925"/>
              <a:ext cx="1288723" cy="422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96000" rIns="48000" bIns="9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white"/>
                  </a:solidFill>
                  <a:cs typeface="Poppins" pitchFamily="2" charset="77"/>
                </a:rPr>
                <a:t>Quality of care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cs typeface="Poppins" pitchFamily="2" charset="77"/>
              </a:endParaRPr>
            </a:p>
          </p:txBody>
        </p:sp>
        <p:sp>
          <p:nvSpPr>
            <p:cNvPr id="28" name="Text Placeholder 2">
              <a:extLst>
                <a:ext uri="{FF2B5EF4-FFF2-40B4-BE49-F238E27FC236}">
                  <a16:creationId xmlns:a16="http://schemas.microsoft.com/office/drawing/2014/main" id="{D55ADC50-2667-4959-9E20-075B69E0F1E9}"/>
                </a:ext>
              </a:extLst>
            </p:cNvPr>
            <p:cNvSpPr txBox="1">
              <a:spLocks/>
            </p:cNvSpPr>
            <p:nvPr/>
          </p:nvSpPr>
          <p:spPr>
            <a:xfrm>
              <a:off x="1217758" y="2177652"/>
              <a:ext cx="1100817" cy="2490436"/>
            </a:xfrm>
            <a:prstGeom prst="rect">
              <a:avLst/>
            </a:prstGeom>
          </p:spPr>
          <p:txBody>
            <a:bodyPr wrap="square" lIns="0" tIns="0" rIns="0" bIns="0">
              <a:spAutoFit/>
            </a:bodyPr>
            <a:lstStyle>
              <a:lvl1pPr marL="171450" marR="0" indent="-171450" algn="l" defTabSz="685800" rtl="0" eaLnBrk="1" fontAlgn="auto" latinLnBrk="0" hangingPunct="1">
                <a:lnSpc>
                  <a:spcPct val="150000"/>
                </a:lnSpc>
                <a:spcBef>
                  <a:spcPts val="0"/>
                </a:spcBef>
                <a:spcAft>
                  <a:spcPts val="600"/>
                </a:spcAft>
                <a:buClr>
                  <a:srgbClr val="2EA34F"/>
                </a:buClr>
                <a:buSzTx/>
                <a:buFont typeface="Helvetica" pitchFamily="2" charset="0"/>
                <a:buChar char="●"/>
                <a:tabLst/>
                <a:defRPr lang="en-US" sz="700" b="0" i="0" kern="1200" spc="0" baseline="0" dirty="0" smtClean="0">
                  <a:solidFill>
                    <a:srgbClr val="2E2E2E"/>
                  </a:solidFill>
                  <a:latin typeface="Merriweather" panose="02060503050406030704" pitchFamily="18" charset="0"/>
                  <a:ea typeface="+mn-ea"/>
                  <a:cs typeface="Poppins" pitchFamily="2" charset="77"/>
                </a:defRPr>
              </a:lvl1pPr>
              <a:lvl2pPr marL="342900" indent="-171450" algn="l" defTabSz="685800" rtl="0" eaLnBrk="1" latinLnBrk="0" hangingPunct="1">
                <a:lnSpc>
                  <a:spcPct val="150000"/>
                </a:lnSpc>
                <a:spcBef>
                  <a:spcPts val="0"/>
                </a:spcBef>
                <a:spcAft>
                  <a:spcPts val="600"/>
                </a:spcAft>
                <a:buClr>
                  <a:srgbClr val="2EA34F"/>
                </a:buClr>
                <a:buSzPct val="140000"/>
                <a:buFont typeface="Cambria Math" panose="02040503050406030204" pitchFamily="18" charset="0"/>
                <a:buChar char="⎯"/>
                <a:defRPr sz="700" b="0" i="0" kern="1200">
                  <a:solidFill>
                    <a:schemeClr val="tx1"/>
                  </a:solidFill>
                  <a:latin typeface="Merriweather" panose="02060503050406030704" pitchFamily="18" charset="0"/>
                  <a:ea typeface="+mn-ea"/>
                  <a:cs typeface="+mn-cs"/>
                </a:defRPr>
              </a:lvl2pPr>
              <a:lvl3pPr marL="497250" indent="-171450" algn="l" defTabSz="685800" rtl="0" eaLnBrk="1" latinLnBrk="0" hangingPunct="1">
                <a:lnSpc>
                  <a:spcPct val="150000"/>
                </a:lnSpc>
                <a:spcBef>
                  <a:spcPts val="0"/>
                </a:spcBef>
                <a:spcAft>
                  <a:spcPts val="600"/>
                </a:spcAft>
                <a:buClr>
                  <a:schemeClr val="accent1"/>
                </a:buClr>
                <a:buFont typeface="Helvetica" pitchFamily="2" charset="0"/>
                <a:buChar char="●"/>
                <a:defRPr sz="700" b="0" i="0" kern="1200">
                  <a:solidFill>
                    <a:schemeClr val="tx1"/>
                  </a:solidFill>
                  <a:latin typeface="Merriweather" panose="02060503050406030704" pitchFamily="18" charset="0"/>
                  <a:ea typeface="+mn-ea"/>
                  <a:cs typeface="+mn-cs"/>
                </a:defRPr>
              </a:lvl3pPr>
              <a:lvl4pPr marL="524700" marR="0" indent="0" algn="l" defTabSz="685800" rtl="0" eaLnBrk="1" fontAlgn="auto" latinLnBrk="0" hangingPunct="1">
                <a:lnSpc>
                  <a:spcPct val="150000"/>
                </a:lnSpc>
                <a:spcBef>
                  <a:spcPts val="0"/>
                </a:spcBef>
                <a:spcAft>
                  <a:spcPts val="600"/>
                </a:spcAft>
                <a:buClr>
                  <a:schemeClr val="accent1"/>
                </a:buClr>
                <a:buSzPct val="120000"/>
                <a:buFont typeface="Cambria Math" panose="02040503050406030204" pitchFamily="18" charset="0"/>
                <a:buNone/>
                <a:tabLst/>
                <a:defRPr sz="700" b="0" i="0" kern="1200">
                  <a:solidFill>
                    <a:schemeClr val="tx1"/>
                  </a:solidFill>
                  <a:latin typeface="Merriweather" panose="020605030504060307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0"/>
                </a:spcBef>
                <a:spcAft>
                  <a:spcPts val="600"/>
                </a:spcAft>
                <a:buClr>
                  <a:srgbClr val="2EA34F"/>
                </a:buClr>
                <a:buSzTx/>
                <a:buFont typeface="Helvetica" pitchFamily="2" charset="0"/>
                <a:buNone/>
                <a:tabLst/>
                <a:defRPr/>
              </a:pPr>
              <a:r>
                <a:rPr kumimoji="0" lang="en-GB" sz="1200" b="1" i="0" u="none" strike="noStrike" kern="1200" cap="none" spc="0" normalizeH="0" baseline="0" noProof="0" dirty="0">
                  <a:ln>
                    <a:noFill/>
                  </a:ln>
                  <a:solidFill>
                    <a:srgbClr val="2E2E2E"/>
                  </a:solidFill>
                  <a:effectLst/>
                  <a:uLnTx/>
                  <a:uFillTx/>
                  <a:latin typeface="+mn-lt"/>
                </a:rPr>
                <a:t>Sub-themes:</a:t>
              </a:r>
            </a:p>
            <a:p>
              <a:pPr>
                <a:defRPr/>
              </a:pPr>
              <a:r>
                <a:rPr lang="en-GB" sz="1200" dirty="0">
                  <a:solidFill>
                    <a:schemeClr val="tx1"/>
                  </a:solidFill>
                  <a:latin typeface="+mn-lt"/>
                  <a:cs typeface="+mn-cs"/>
                </a:rPr>
                <a:t>Poor and limited services for residents and vulnerable groups</a:t>
              </a:r>
            </a:p>
            <a:p>
              <a:pPr>
                <a:defRPr/>
              </a:pPr>
              <a:r>
                <a:rPr lang="en-GB" sz="1200" dirty="0">
                  <a:solidFill>
                    <a:schemeClr val="tx1"/>
                  </a:solidFill>
                  <a:latin typeface="+mn-lt"/>
                  <a:cs typeface="+mn-cs"/>
                </a:rPr>
                <a:t>Poor and limited services of dental check-ups </a:t>
              </a:r>
            </a:p>
            <a:p>
              <a:pPr>
                <a:defRPr/>
              </a:pPr>
              <a:r>
                <a:rPr lang="en-GB" sz="1200" dirty="0">
                  <a:solidFill>
                    <a:schemeClr val="tx1"/>
                  </a:solidFill>
                  <a:latin typeface="+mn-lt"/>
                  <a:cs typeface="+mn-cs"/>
                </a:rPr>
                <a:t>Not enough information on how to access NHS dental health services </a:t>
              </a:r>
            </a:p>
            <a:p>
              <a:pPr>
                <a:defRPr/>
              </a:pPr>
              <a:endParaRPr lang="en-GB" sz="1200" dirty="0">
                <a:latin typeface="+mn-lt"/>
              </a:endParaRPr>
            </a:p>
          </p:txBody>
        </p:sp>
      </p:grpSp>
      <p:pic>
        <p:nvPicPr>
          <p:cNvPr id="4" name="Picture 3">
            <a:extLst>
              <a:ext uri="{FF2B5EF4-FFF2-40B4-BE49-F238E27FC236}">
                <a16:creationId xmlns:a16="http://schemas.microsoft.com/office/drawing/2014/main" id="{6603CA1F-A9B3-6D99-7FA3-A60FEBB3D630}"/>
              </a:ext>
            </a:extLst>
          </p:cNvPr>
          <p:cNvPicPr>
            <a:picLocks noChangeAspect="1"/>
          </p:cNvPicPr>
          <p:nvPr/>
        </p:nvPicPr>
        <p:blipFill>
          <a:blip r:embed="rId3"/>
          <a:stretch>
            <a:fillRect/>
          </a:stretch>
        </p:blipFill>
        <p:spPr>
          <a:xfrm>
            <a:off x="223743" y="6520896"/>
            <a:ext cx="5852667" cy="323116"/>
          </a:xfrm>
          <a:prstGeom prst="rect">
            <a:avLst/>
          </a:prstGeom>
        </p:spPr>
      </p:pic>
    </p:spTree>
    <p:extLst>
      <p:ext uri="{BB962C8B-B14F-4D97-AF65-F5344CB8AC3E}">
        <p14:creationId xmlns:p14="http://schemas.microsoft.com/office/powerpoint/2010/main" val="1397793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ED24-8655-43FF-B786-64E792A36F20}"/>
              </a:ext>
            </a:extLst>
          </p:cNvPr>
          <p:cNvSpPr>
            <a:spLocks noGrp="1"/>
          </p:cNvSpPr>
          <p:nvPr>
            <p:ph type="title"/>
          </p:nvPr>
        </p:nvSpPr>
        <p:spPr>
          <a:xfrm>
            <a:off x="306000" y="445606"/>
            <a:ext cx="11552400" cy="820800"/>
          </a:xfrm>
        </p:spPr>
        <p:txBody>
          <a:bodyPr>
            <a:normAutofit fontScale="90000"/>
          </a:bodyPr>
          <a:lstStyle/>
          <a:p>
            <a:r>
              <a:rPr lang="en-GB" sz="3600" dirty="0"/>
              <a:t>The Essex residents' experiences with oral health services are captured using the five domains:</a:t>
            </a:r>
            <a:endParaRPr lang="en-GB" dirty="0"/>
          </a:p>
        </p:txBody>
      </p:sp>
      <p:pic>
        <p:nvPicPr>
          <p:cNvPr id="7" name="Content Placeholder 6">
            <a:extLst>
              <a:ext uri="{FF2B5EF4-FFF2-40B4-BE49-F238E27FC236}">
                <a16:creationId xmlns:a16="http://schemas.microsoft.com/office/drawing/2014/main" id="{05D39F1A-F6C8-49E1-92F5-089B48C6ED56}"/>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648" y="1494759"/>
            <a:ext cx="914400" cy="914400"/>
          </a:xfrm>
        </p:spPr>
      </p:pic>
      <p:sp>
        <p:nvSpPr>
          <p:cNvPr id="5" name="Slide Number Placeholder 4">
            <a:extLst>
              <a:ext uri="{FF2B5EF4-FFF2-40B4-BE49-F238E27FC236}">
                <a16:creationId xmlns:a16="http://schemas.microsoft.com/office/drawing/2014/main" id="{AEF78174-3745-4B66-BA6D-EEB7584AE3BB}"/>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36</a:t>
            </a:fld>
            <a:endParaRPr lang="en-GB"/>
          </a:p>
        </p:txBody>
      </p:sp>
      <p:pic>
        <p:nvPicPr>
          <p:cNvPr id="9" name="Graphic 8">
            <a:extLst>
              <a:ext uri="{FF2B5EF4-FFF2-40B4-BE49-F238E27FC236}">
                <a16:creationId xmlns:a16="http://schemas.microsoft.com/office/drawing/2014/main" id="{39E3C211-42F8-466F-A8A2-31E453025A3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87939" y="1584405"/>
            <a:ext cx="914400" cy="914400"/>
          </a:xfrm>
          <a:prstGeom prst="rect">
            <a:avLst/>
          </a:prstGeom>
        </p:spPr>
      </p:pic>
      <p:pic>
        <p:nvPicPr>
          <p:cNvPr id="11" name="Graphic 10">
            <a:extLst>
              <a:ext uri="{FF2B5EF4-FFF2-40B4-BE49-F238E27FC236}">
                <a16:creationId xmlns:a16="http://schemas.microsoft.com/office/drawing/2014/main" id="{0F07C518-4BE0-47AB-979F-9033AF87146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1600" y="1569770"/>
            <a:ext cx="914400" cy="914400"/>
          </a:xfrm>
          <a:prstGeom prst="rect">
            <a:avLst/>
          </a:prstGeom>
        </p:spPr>
      </p:pic>
      <p:pic>
        <p:nvPicPr>
          <p:cNvPr id="13" name="Graphic 12">
            <a:extLst>
              <a:ext uri="{FF2B5EF4-FFF2-40B4-BE49-F238E27FC236}">
                <a16:creationId xmlns:a16="http://schemas.microsoft.com/office/drawing/2014/main" id="{F33EE5DE-AB16-4BC2-BA5C-10EA2A6ED05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82264" y="1736817"/>
            <a:ext cx="914400" cy="914400"/>
          </a:xfrm>
          <a:prstGeom prst="rect">
            <a:avLst/>
          </a:prstGeom>
        </p:spPr>
      </p:pic>
      <p:pic>
        <p:nvPicPr>
          <p:cNvPr id="15" name="Graphic 14">
            <a:extLst>
              <a:ext uri="{FF2B5EF4-FFF2-40B4-BE49-F238E27FC236}">
                <a16:creationId xmlns:a16="http://schemas.microsoft.com/office/drawing/2014/main" id="{7E9499BC-28CD-4D4F-9B92-6056509144F7}"/>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25822" y="1765839"/>
            <a:ext cx="914400" cy="914400"/>
          </a:xfrm>
          <a:prstGeom prst="rect">
            <a:avLst/>
          </a:prstGeom>
        </p:spPr>
      </p:pic>
      <p:sp>
        <p:nvSpPr>
          <p:cNvPr id="16" name="TextBox 15">
            <a:extLst>
              <a:ext uri="{FF2B5EF4-FFF2-40B4-BE49-F238E27FC236}">
                <a16:creationId xmlns:a16="http://schemas.microsoft.com/office/drawing/2014/main" id="{DD475532-708B-4590-A23E-7096358F07A5}"/>
              </a:ext>
            </a:extLst>
          </p:cNvPr>
          <p:cNvSpPr txBox="1"/>
          <p:nvPr/>
        </p:nvSpPr>
        <p:spPr>
          <a:xfrm>
            <a:off x="473624" y="2514711"/>
            <a:ext cx="1723564" cy="1735860"/>
          </a:xfrm>
          <a:prstGeom prst="rect">
            <a:avLst/>
          </a:prstGeom>
          <a:noFill/>
        </p:spPr>
        <p:txBody>
          <a:bodyPr wrap="square" rtlCol="0">
            <a:spAutoFit/>
          </a:bodyPr>
          <a:lstStyle/>
          <a:p>
            <a:r>
              <a:rPr lang="en-GB" sz="1400" b="1" dirty="0"/>
              <a:t>Availability and accommodation</a:t>
            </a:r>
          </a:p>
          <a:p>
            <a:endParaRPr lang="en-GB" sz="1400" b="1" dirty="0"/>
          </a:p>
          <a:p>
            <a:pPr marL="285750" indent="-285750">
              <a:lnSpc>
                <a:spcPct val="90000"/>
              </a:lnSpc>
              <a:buFont typeface="Arial" panose="020B0604020202020204" pitchFamily="34" charset="0"/>
              <a:buChar char="•"/>
            </a:pPr>
            <a:r>
              <a:rPr lang="en-US" sz="1200" dirty="0">
                <a:effectLst/>
                <a:latin typeface="Arial"/>
                <a:cs typeface="poppins"/>
              </a:rPr>
              <a:t>Number of NHS dentists in </a:t>
            </a:r>
            <a:r>
              <a:rPr lang="en-US" sz="1200" dirty="0">
                <a:latin typeface="Arial"/>
                <a:cs typeface="poppins"/>
              </a:rPr>
              <a:t>Essex.</a:t>
            </a:r>
          </a:p>
          <a:p>
            <a:pPr marL="285750" indent="-285750">
              <a:lnSpc>
                <a:spcPct val="90000"/>
              </a:lnSpc>
              <a:buFont typeface="Arial" panose="020B0604020202020204" pitchFamily="34" charset="0"/>
              <a:buChar char="•"/>
            </a:pPr>
            <a:r>
              <a:rPr lang="en-US" sz="1200" dirty="0">
                <a:latin typeface="Arial"/>
                <a:cs typeface="poppins"/>
              </a:rPr>
              <a:t>D</a:t>
            </a:r>
            <a:r>
              <a:rPr lang="en-US" sz="1200" dirty="0">
                <a:effectLst/>
                <a:latin typeface="Arial"/>
                <a:cs typeface="poppins"/>
              </a:rPr>
              <a:t>eregistration from NHS dental </a:t>
            </a:r>
            <a:r>
              <a:rPr lang="en-US" sz="1200" dirty="0">
                <a:latin typeface="Arial"/>
                <a:cs typeface="poppins"/>
              </a:rPr>
              <a:t>surgeries.</a:t>
            </a:r>
          </a:p>
          <a:p>
            <a:pPr marL="285750" indent="-285750">
              <a:lnSpc>
                <a:spcPct val="90000"/>
              </a:lnSpc>
              <a:buFont typeface="Arial" panose="020B0604020202020204" pitchFamily="34" charset="0"/>
              <a:buChar char="•"/>
            </a:pPr>
            <a:r>
              <a:rPr lang="en-US" sz="1200" dirty="0">
                <a:effectLst/>
                <a:latin typeface="Arial"/>
                <a:cs typeface="poppins"/>
              </a:rPr>
              <a:t>Opening hours.</a:t>
            </a:r>
            <a:endParaRPr lang="en-GB" sz="1200" dirty="0"/>
          </a:p>
        </p:txBody>
      </p:sp>
      <p:sp>
        <p:nvSpPr>
          <p:cNvPr id="3" name="TextBox 2">
            <a:extLst>
              <a:ext uri="{FF2B5EF4-FFF2-40B4-BE49-F238E27FC236}">
                <a16:creationId xmlns:a16="http://schemas.microsoft.com/office/drawing/2014/main" id="{D7005A09-782E-40D3-A4B9-08B832F3F420}"/>
              </a:ext>
            </a:extLst>
          </p:cNvPr>
          <p:cNvSpPr txBox="1"/>
          <p:nvPr/>
        </p:nvSpPr>
        <p:spPr>
          <a:xfrm>
            <a:off x="473623" y="5420987"/>
            <a:ext cx="1860144" cy="769441"/>
          </a:xfrm>
          <a:prstGeom prst="rect">
            <a:avLst/>
          </a:prstGeom>
          <a:noFill/>
        </p:spPr>
        <p:txBody>
          <a:bodyPr wrap="square" rtlCol="0">
            <a:spAutoFit/>
          </a:bodyPr>
          <a:lstStyle/>
          <a:p>
            <a:r>
              <a:rPr lang="en-GB" sz="1100" dirty="0"/>
              <a:t>Data Source</a:t>
            </a:r>
          </a:p>
          <a:p>
            <a:pPr marL="285750" indent="-285750">
              <a:buFont typeface="Arial" panose="020B0604020202020204" pitchFamily="34" charset="0"/>
              <a:buChar char="•"/>
            </a:pPr>
            <a:r>
              <a:rPr lang="en-GB" sz="1100" dirty="0"/>
              <a:t>NHSBSA</a:t>
            </a:r>
          </a:p>
          <a:p>
            <a:pPr marL="285750" indent="-285750">
              <a:buFont typeface="Arial" panose="020B0604020202020204" pitchFamily="34" charset="0"/>
              <a:buChar char="•"/>
            </a:pPr>
            <a:r>
              <a:rPr lang="en-GB" sz="1100" dirty="0"/>
              <a:t>Resident panel survey</a:t>
            </a:r>
          </a:p>
          <a:p>
            <a:pPr marL="285750" indent="-285750">
              <a:buFont typeface="Arial" panose="020B0604020202020204" pitchFamily="34" charset="0"/>
              <a:buChar char="•"/>
            </a:pPr>
            <a:r>
              <a:rPr lang="en-GB" sz="1100" dirty="0"/>
              <a:t>Deep Interview </a:t>
            </a:r>
          </a:p>
        </p:txBody>
      </p:sp>
      <p:sp>
        <p:nvSpPr>
          <p:cNvPr id="17" name="TextBox 16">
            <a:extLst>
              <a:ext uri="{FF2B5EF4-FFF2-40B4-BE49-F238E27FC236}">
                <a16:creationId xmlns:a16="http://schemas.microsoft.com/office/drawing/2014/main" id="{D1BDA790-5322-401E-9880-BE27AF2692D8}"/>
              </a:ext>
            </a:extLst>
          </p:cNvPr>
          <p:cNvSpPr txBox="1"/>
          <p:nvPr/>
        </p:nvSpPr>
        <p:spPr>
          <a:xfrm>
            <a:off x="2875298" y="2601094"/>
            <a:ext cx="1278294" cy="1231106"/>
          </a:xfrm>
          <a:prstGeom prst="rect">
            <a:avLst/>
          </a:prstGeom>
          <a:noFill/>
        </p:spPr>
        <p:txBody>
          <a:bodyPr wrap="square" rtlCol="0">
            <a:spAutoFit/>
          </a:bodyPr>
          <a:lstStyle/>
          <a:p>
            <a:r>
              <a:rPr lang="en-GB" sz="1400" b="1" dirty="0"/>
              <a:t>Affordability</a:t>
            </a:r>
          </a:p>
          <a:p>
            <a:endParaRPr lang="en-GB" sz="1200" b="1" dirty="0"/>
          </a:p>
          <a:p>
            <a:pPr marL="171450" indent="-171450">
              <a:buFont typeface="Arial" panose="020B0604020202020204" pitchFamily="34" charset="0"/>
              <a:buChar char="•"/>
            </a:pPr>
            <a:r>
              <a:rPr lang="en-US" sz="1200" dirty="0">
                <a:effectLst/>
              </a:rPr>
              <a:t>Inequity of access based on affordability.</a:t>
            </a:r>
            <a:endParaRPr lang="en-GB" sz="1200" b="1" dirty="0"/>
          </a:p>
        </p:txBody>
      </p:sp>
      <p:sp>
        <p:nvSpPr>
          <p:cNvPr id="18" name="TextBox 17">
            <a:extLst>
              <a:ext uri="{FF2B5EF4-FFF2-40B4-BE49-F238E27FC236}">
                <a16:creationId xmlns:a16="http://schemas.microsoft.com/office/drawing/2014/main" id="{A0DB202C-4CC1-4F81-8215-148EEF39496D}"/>
              </a:ext>
            </a:extLst>
          </p:cNvPr>
          <p:cNvSpPr txBox="1"/>
          <p:nvPr/>
        </p:nvSpPr>
        <p:spPr>
          <a:xfrm>
            <a:off x="4831702" y="2621681"/>
            <a:ext cx="1655358" cy="1231106"/>
          </a:xfrm>
          <a:prstGeom prst="rect">
            <a:avLst/>
          </a:prstGeom>
          <a:noFill/>
        </p:spPr>
        <p:txBody>
          <a:bodyPr wrap="square" rtlCol="0">
            <a:spAutoFit/>
          </a:bodyPr>
          <a:lstStyle/>
          <a:p>
            <a:r>
              <a:rPr lang="en-GB" sz="1400" b="1" dirty="0"/>
              <a:t>Appropriateness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Quality of service.</a:t>
            </a:r>
          </a:p>
          <a:p>
            <a:pPr marL="285750" indent="-285750">
              <a:buFont typeface="Arial" panose="020B0604020202020204" pitchFamily="34" charset="0"/>
              <a:buChar char="•"/>
            </a:pPr>
            <a:r>
              <a:rPr lang="en-GB" sz="1200" dirty="0"/>
              <a:t>Adequacy of service.</a:t>
            </a:r>
          </a:p>
        </p:txBody>
      </p:sp>
      <p:sp>
        <p:nvSpPr>
          <p:cNvPr id="20" name="TextBox 19">
            <a:extLst>
              <a:ext uri="{FF2B5EF4-FFF2-40B4-BE49-F238E27FC236}">
                <a16:creationId xmlns:a16="http://schemas.microsoft.com/office/drawing/2014/main" id="{2BE60E73-59B0-4C43-A49E-99AF703480FD}"/>
              </a:ext>
            </a:extLst>
          </p:cNvPr>
          <p:cNvSpPr txBox="1"/>
          <p:nvPr/>
        </p:nvSpPr>
        <p:spPr>
          <a:xfrm>
            <a:off x="7278242" y="2621681"/>
            <a:ext cx="1614195" cy="1231106"/>
          </a:xfrm>
          <a:prstGeom prst="rect">
            <a:avLst/>
          </a:prstGeom>
          <a:noFill/>
        </p:spPr>
        <p:txBody>
          <a:bodyPr wrap="square" rtlCol="0">
            <a:spAutoFit/>
          </a:bodyPr>
          <a:lstStyle/>
          <a:p>
            <a:r>
              <a:rPr lang="en-GB" sz="1400" b="1" dirty="0"/>
              <a:t>Acceptability</a:t>
            </a:r>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r>
              <a:rPr lang="en-US" sz="1200" dirty="0">
                <a:effectLst/>
              </a:rPr>
              <a:t>Cultural and social factors.</a:t>
            </a:r>
          </a:p>
          <a:p>
            <a:pPr marL="171450" indent="-171450">
              <a:buFont typeface="Arial" panose="020B0604020202020204" pitchFamily="34" charset="0"/>
              <a:buChar char="•"/>
            </a:pPr>
            <a:r>
              <a:rPr lang="en-US" sz="1200" dirty="0">
                <a:effectLst/>
              </a:rPr>
              <a:t>V</a:t>
            </a:r>
            <a:r>
              <a:rPr lang="en-US" sz="1200" dirty="0"/>
              <a:t>ulnerable population.</a:t>
            </a:r>
            <a:endParaRPr lang="en-GB" sz="1200" b="1" dirty="0"/>
          </a:p>
        </p:txBody>
      </p:sp>
      <p:sp>
        <p:nvSpPr>
          <p:cNvPr id="19" name="TextBox 18">
            <a:extLst>
              <a:ext uri="{FF2B5EF4-FFF2-40B4-BE49-F238E27FC236}">
                <a16:creationId xmlns:a16="http://schemas.microsoft.com/office/drawing/2014/main" id="{5688D991-8FDF-4DFB-BA53-1E27DA340DBE}"/>
              </a:ext>
            </a:extLst>
          </p:cNvPr>
          <p:cNvSpPr txBox="1"/>
          <p:nvPr/>
        </p:nvSpPr>
        <p:spPr>
          <a:xfrm>
            <a:off x="9683619" y="2661545"/>
            <a:ext cx="1614195" cy="1785104"/>
          </a:xfrm>
          <a:prstGeom prst="rect">
            <a:avLst/>
          </a:prstGeom>
          <a:noFill/>
        </p:spPr>
        <p:txBody>
          <a:bodyPr wrap="square" rtlCol="0">
            <a:spAutoFit/>
          </a:bodyPr>
          <a:lstStyle/>
          <a:p>
            <a:r>
              <a:rPr lang="en-GB" sz="1400" b="1" dirty="0"/>
              <a:t>Approachability</a:t>
            </a:r>
          </a:p>
          <a:p>
            <a:endParaRPr lang="en-GB" sz="1200" b="1" dirty="0"/>
          </a:p>
          <a:p>
            <a:pPr marL="171450" indent="-171450">
              <a:buFont typeface="Arial" panose="020B0604020202020204" pitchFamily="34" charset="0"/>
              <a:buChar char="•"/>
            </a:pPr>
            <a:r>
              <a:rPr lang="en-US" sz="1200" dirty="0"/>
              <a:t>I</a:t>
            </a:r>
            <a:r>
              <a:rPr lang="en-US" sz="1200" dirty="0">
                <a:effectLst/>
              </a:rPr>
              <a:t>nformation about a service being made available so that service users who need the service can be able to use it.</a:t>
            </a:r>
            <a:endParaRPr lang="en-GB" sz="1200" b="1" dirty="0"/>
          </a:p>
        </p:txBody>
      </p:sp>
      <p:sp>
        <p:nvSpPr>
          <p:cNvPr id="24" name="TextBox 23">
            <a:extLst>
              <a:ext uri="{FF2B5EF4-FFF2-40B4-BE49-F238E27FC236}">
                <a16:creationId xmlns:a16="http://schemas.microsoft.com/office/drawing/2014/main" id="{4317AFC9-5572-46EB-A63D-4E4937E6F2AF}"/>
              </a:ext>
            </a:extLst>
          </p:cNvPr>
          <p:cNvSpPr txBox="1"/>
          <p:nvPr/>
        </p:nvSpPr>
        <p:spPr>
          <a:xfrm>
            <a:off x="6082200" y="5420987"/>
            <a:ext cx="1614195" cy="769441"/>
          </a:xfrm>
          <a:prstGeom prst="rect">
            <a:avLst/>
          </a:prstGeom>
          <a:noFill/>
        </p:spPr>
        <p:txBody>
          <a:bodyPr wrap="square" rtlCol="0">
            <a:spAutoFit/>
          </a:bodyPr>
          <a:lstStyle/>
          <a:p>
            <a:r>
              <a:rPr lang="en-GB" sz="1100" dirty="0"/>
              <a:t>Data Source</a:t>
            </a:r>
          </a:p>
          <a:p>
            <a:pPr marL="285750" indent="-285750">
              <a:buFont typeface="Arial" panose="020B0604020202020204" pitchFamily="34" charset="0"/>
              <a:buChar char="•"/>
            </a:pPr>
            <a:r>
              <a:rPr lang="en-GB" sz="1100" dirty="0"/>
              <a:t>Resident panel survey</a:t>
            </a:r>
          </a:p>
          <a:p>
            <a:pPr marL="285750" indent="-285750">
              <a:buFont typeface="Arial" panose="020B0604020202020204" pitchFamily="34" charset="0"/>
              <a:buChar char="•"/>
            </a:pPr>
            <a:r>
              <a:rPr lang="en-GB" sz="1100" dirty="0"/>
              <a:t>Deep interview</a:t>
            </a:r>
          </a:p>
        </p:txBody>
      </p:sp>
      <p:sp>
        <p:nvSpPr>
          <p:cNvPr id="4" name="Left Brace 3">
            <a:extLst>
              <a:ext uri="{FF2B5EF4-FFF2-40B4-BE49-F238E27FC236}">
                <a16:creationId xmlns:a16="http://schemas.microsoft.com/office/drawing/2014/main" id="{664A4CB0-297D-4D35-B106-EEFB5AB0AE33}"/>
              </a:ext>
              <a:ext uri="{C183D7F6-B498-43B3-948B-1728B52AA6E4}">
                <adec:decorative xmlns:adec="http://schemas.microsoft.com/office/drawing/2017/decorative" val="1"/>
              </a:ext>
            </a:extLst>
          </p:cNvPr>
          <p:cNvSpPr/>
          <p:nvPr/>
        </p:nvSpPr>
        <p:spPr>
          <a:xfrm rot="16200000">
            <a:off x="6468992" y="840253"/>
            <a:ext cx="430887" cy="833760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Left Brace 24">
            <a:extLst>
              <a:ext uri="{FF2B5EF4-FFF2-40B4-BE49-F238E27FC236}">
                <a16:creationId xmlns:a16="http://schemas.microsoft.com/office/drawing/2014/main" id="{07BE1DB2-B114-4F34-9793-9F9AD1C9B957}"/>
              </a:ext>
              <a:ext uri="{C183D7F6-B498-43B3-948B-1728B52AA6E4}">
                <adec:decorative xmlns:adec="http://schemas.microsoft.com/office/drawing/2017/decorative" val="1"/>
              </a:ext>
            </a:extLst>
          </p:cNvPr>
          <p:cNvSpPr/>
          <p:nvPr/>
        </p:nvSpPr>
        <p:spPr>
          <a:xfrm rot="16200000">
            <a:off x="1038200" y="4338362"/>
            <a:ext cx="430887" cy="134138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ooter Placeholder 3">
            <a:extLst>
              <a:ext uri="{FF2B5EF4-FFF2-40B4-BE49-F238E27FC236}">
                <a16:creationId xmlns:a16="http://schemas.microsoft.com/office/drawing/2014/main" id="{8BF4E66C-9852-AEC2-B3D5-5BC61CE4D79F}"/>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2034792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5040-AB0C-4D6B-A2A7-4426A95D730C}"/>
              </a:ext>
            </a:extLst>
          </p:cNvPr>
          <p:cNvSpPr>
            <a:spLocks noGrp="1"/>
          </p:cNvSpPr>
          <p:nvPr>
            <p:ph type="title"/>
          </p:nvPr>
        </p:nvSpPr>
        <p:spPr/>
        <p:txBody>
          <a:bodyPr/>
          <a:lstStyle/>
          <a:p>
            <a:r>
              <a:rPr lang="en-US" sz="3600" kern="1200">
                <a:latin typeface="+mj-lt"/>
                <a:ea typeface="+mj-ea"/>
                <a:cs typeface="+mj-cs"/>
              </a:rPr>
              <a:t>NHS dental access by ethnicity</a:t>
            </a:r>
            <a:endParaRPr lang="en-GB"/>
          </a:p>
        </p:txBody>
      </p:sp>
      <p:sp>
        <p:nvSpPr>
          <p:cNvPr id="3" name="Content Placeholder 2">
            <a:extLst>
              <a:ext uri="{FF2B5EF4-FFF2-40B4-BE49-F238E27FC236}">
                <a16:creationId xmlns:a16="http://schemas.microsoft.com/office/drawing/2014/main" id="{DDF6CAEB-31A7-4B8F-98CC-2E1AF733CCB1}"/>
              </a:ext>
            </a:extLst>
          </p:cNvPr>
          <p:cNvSpPr>
            <a:spLocks noGrp="1"/>
          </p:cNvSpPr>
          <p:nvPr>
            <p:ph idx="1"/>
          </p:nvPr>
        </p:nvSpPr>
        <p:spPr>
          <a:xfrm>
            <a:off x="306000" y="1519371"/>
            <a:ext cx="4589850" cy="4175409"/>
          </a:xfrm>
        </p:spPr>
        <p:txBody>
          <a:bodyPr/>
          <a:lstStyle/>
          <a:p>
            <a:pPr marL="285750" indent="-228600">
              <a:lnSpc>
                <a:spcPct val="90000"/>
              </a:lnSpc>
              <a:spcAft>
                <a:spcPts val="600"/>
              </a:spcAft>
              <a:buFont typeface="Arial" panose="020B0604020202020204" pitchFamily="34" charset="0"/>
              <a:buChar char="•"/>
            </a:pPr>
            <a:r>
              <a:rPr lang="en-US" sz="1400" dirty="0"/>
              <a:t>The</a:t>
            </a:r>
            <a:r>
              <a:rPr lang="en-US" sz="1400" b="1" dirty="0"/>
              <a:t> </a:t>
            </a:r>
            <a:r>
              <a:rPr lang="en-US" sz="1400" dirty="0"/>
              <a:t>time series figure shows that there was reduced activity for NHS dentist attendance for 2020/21 for all the ethnic groups which was impacted by the pandemic. </a:t>
            </a:r>
          </a:p>
          <a:p>
            <a:pPr marL="285750" indent="-228600" algn="just">
              <a:lnSpc>
                <a:spcPct val="90000"/>
              </a:lnSpc>
              <a:spcAft>
                <a:spcPts val="600"/>
              </a:spcAft>
              <a:buFont typeface="Arial" panose="020B0604020202020204" pitchFamily="34" charset="0"/>
              <a:buChar char="•"/>
            </a:pPr>
            <a:r>
              <a:rPr lang="en-US" sz="1400" dirty="0"/>
              <a:t>The lowest drop in attendance was amongst “Mixed” ethnicity category -62%.</a:t>
            </a:r>
            <a:endParaRPr lang="en-US" sz="1400" dirty="0">
              <a:cs typeface="Arial"/>
            </a:endParaRPr>
          </a:p>
          <a:p>
            <a:pPr marL="0" indent="0">
              <a:buNone/>
            </a:pPr>
            <a:endParaRPr lang="en-GB" dirty="0"/>
          </a:p>
        </p:txBody>
      </p:sp>
      <p:sp>
        <p:nvSpPr>
          <p:cNvPr id="5" name="Slide Number Placeholder 4">
            <a:extLst>
              <a:ext uri="{FF2B5EF4-FFF2-40B4-BE49-F238E27FC236}">
                <a16:creationId xmlns:a16="http://schemas.microsoft.com/office/drawing/2014/main" id="{C8FE0B1D-E949-4D28-B042-59D365C9F07D}"/>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37</a:t>
            </a:fld>
            <a:endParaRPr lang="en-GB"/>
          </a:p>
        </p:txBody>
      </p:sp>
      <p:pic>
        <p:nvPicPr>
          <p:cNvPr id="6" name="Picture 5" descr="Graph showing NHS attendance by ethnicity in Essex from 2017 to 2022.">
            <a:extLst>
              <a:ext uri="{FF2B5EF4-FFF2-40B4-BE49-F238E27FC236}">
                <a16:creationId xmlns:a16="http://schemas.microsoft.com/office/drawing/2014/main" id="{B91D0F7C-8C5C-4192-AB25-365763EEB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278" y="1256400"/>
            <a:ext cx="5126736" cy="3126325"/>
          </a:xfrm>
          <a:prstGeom prst="rect">
            <a:avLst/>
          </a:prstGeom>
        </p:spPr>
      </p:pic>
      <p:sp>
        <p:nvSpPr>
          <p:cNvPr id="9" name="TextBox 8">
            <a:extLst>
              <a:ext uri="{FF2B5EF4-FFF2-40B4-BE49-F238E27FC236}">
                <a16:creationId xmlns:a16="http://schemas.microsoft.com/office/drawing/2014/main" id="{5B1FC851-906F-43EC-AD69-00ADF8EB3CA4}"/>
              </a:ext>
            </a:extLst>
          </p:cNvPr>
          <p:cNvSpPr txBox="1"/>
          <p:nvPr/>
        </p:nvSpPr>
        <p:spPr>
          <a:xfrm>
            <a:off x="6189277" y="4296697"/>
            <a:ext cx="5806077" cy="430887"/>
          </a:xfrm>
          <a:prstGeom prst="rect">
            <a:avLst/>
          </a:prstGeom>
          <a:noFill/>
        </p:spPr>
        <p:txBody>
          <a:bodyPr wrap="square" rtlCol="0">
            <a:spAutoFit/>
          </a:bodyPr>
          <a:lstStyle/>
          <a:p>
            <a:r>
              <a:rPr lang="en-GB" sz="1100" i="1" dirty="0"/>
              <a:t>Note: Not all patients enter their ethnicity, so these numbers should be interpreted with caution.</a:t>
            </a:r>
          </a:p>
        </p:txBody>
      </p:sp>
      <p:sp>
        <p:nvSpPr>
          <p:cNvPr id="7" name="TextBox 6">
            <a:extLst>
              <a:ext uri="{FF2B5EF4-FFF2-40B4-BE49-F238E27FC236}">
                <a16:creationId xmlns:a16="http://schemas.microsoft.com/office/drawing/2014/main" id="{F8E05557-0713-4BF5-AC2F-F4FABCCB08E4}"/>
              </a:ext>
            </a:extLst>
          </p:cNvPr>
          <p:cNvSpPr txBox="1"/>
          <p:nvPr/>
        </p:nvSpPr>
        <p:spPr>
          <a:xfrm>
            <a:off x="6189278" y="4853599"/>
            <a:ext cx="5374241" cy="1323439"/>
          </a:xfrm>
          <a:prstGeom prst="rect">
            <a:avLst/>
          </a:prstGeom>
          <a:noFill/>
        </p:spPr>
        <p:txBody>
          <a:bodyPr wrap="square" rtlCol="0">
            <a:spAutoFit/>
          </a:bodyPr>
          <a:lstStyle/>
          <a:p>
            <a:r>
              <a:rPr lang="en-GB" sz="800" b="1"/>
              <a:t>Guidance Notes: </a:t>
            </a:r>
            <a:r>
              <a:rPr lang="en-GB" sz="800"/>
              <a:t>			</a:t>
            </a:r>
          </a:p>
          <a:p>
            <a:r>
              <a:rPr lang="en-GB" sz="800" i="1"/>
              <a:t>This report contains the details from FP17s.</a:t>
            </a:r>
            <a:r>
              <a:rPr lang="en-GB" sz="800"/>
              <a:t>		</a:t>
            </a:r>
          </a:p>
          <a:p>
            <a:r>
              <a:rPr lang="en-GB" sz="800"/>
              <a:t>FP17s:  This is a count of the number of FP17s and FP17Os scheduled including adjustments for amended and deleted FP17s. Withdrawn FP17s are not included in the total count of FP17s. This figure may be zero or negative if deleted FP17s have been processed.		</a:t>
            </a:r>
          </a:p>
          <a:p>
            <a:r>
              <a:rPr lang="en-GB" sz="800" b="1"/>
              <a:t>Ethnic Group joint categories: </a:t>
            </a:r>
            <a:r>
              <a:rPr lang="en-GB" sz="800" i="1"/>
              <a:t>White</a:t>
            </a:r>
            <a:r>
              <a:rPr lang="en-GB" sz="800"/>
              <a:t> (White British/White Irish/Other White background). </a:t>
            </a:r>
            <a:r>
              <a:rPr lang="en-GB" sz="800" i="1"/>
              <a:t>Declined</a:t>
            </a:r>
            <a:r>
              <a:rPr lang="en-GB" sz="800"/>
              <a:t> (Not Available/ Patient declined). </a:t>
            </a:r>
            <a:r>
              <a:rPr lang="en-GB" sz="800" i="1"/>
              <a:t>Mixed</a:t>
            </a:r>
            <a:r>
              <a:rPr lang="en-GB" sz="800"/>
              <a:t> (White &amp; Black Caribbean/White &amp; Black African/White &amp; Asian/Other mixed background). </a:t>
            </a:r>
            <a:r>
              <a:rPr lang="en-GB" sz="800" i="1"/>
              <a:t>Asian</a:t>
            </a:r>
            <a:r>
              <a:rPr lang="en-GB" sz="800"/>
              <a:t> (Asian or Asian British Indian/Asian or Asian British Pakistani/Asian or Asian British Bangladeshi/Other Asian Background). </a:t>
            </a:r>
            <a:r>
              <a:rPr lang="en-GB" sz="800" i="1"/>
              <a:t>Black</a:t>
            </a:r>
            <a:r>
              <a:rPr lang="en-GB" sz="800"/>
              <a:t> (Black or Black British Caribbean/Black or Black British African/Other Black background). </a:t>
            </a:r>
            <a:r>
              <a:rPr lang="en-GB" sz="800" i="1"/>
              <a:t>Other.</a:t>
            </a:r>
            <a:r>
              <a:rPr lang="en-GB" sz="800"/>
              <a:t> </a:t>
            </a:r>
            <a:r>
              <a:rPr lang="en-GB" sz="800" i="1"/>
              <a:t>Chinese. </a:t>
            </a:r>
          </a:p>
        </p:txBody>
      </p:sp>
      <p:sp>
        <p:nvSpPr>
          <p:cNvPr id="8" name="TextBox 7">
            <a:extLst>
              <a:ext uri="{FF2B5EF4-FFF2-40B4-BE49-F238E27FC236}">
                <a16:creationId xmlns:a16="http://schemas.microsoft.com/office/drawing/2014/main" id="{97C3E9A3-A19A-404F-A374-881E61BACBB6}"/>
              </a:ext>
            </a:extLst>
          </p:cNvPr>
          <p:cNvSpPr txBox="1"/>
          <p:nvPr/>
        </p:nvSpPr>
        <p:spPr>
          <a:xfrm>
            <a:off x="311395" y="6366475"/>
            <a:ext cx="4885526" cy="215444"/>
          </a:xfrm>
          <a:prstGeom prst="rect">
            <a:avLst/>
          </a:prstGeom>
          <a:noFill/>
        </p:spPr>
        <p:txBody>
          <a:bodyPr wrap="square" rtlCol="0">
            <a:spAutoFit/>
          </a:bodyPr>
          <a:lstStyle/>
          <a:p>
            <a:r>
              <a:rPr lang="en-GB" sz="800"/>
              <a:t>1. Data  source : NHSBSA.</a:t>
            </a:r>
          </a:p>
        </p:txBody>
      </p:sp>
      <p:sp>
        <p:nvSpPr>
          <p:cNvPr id="11" name="Footer Placeholder 3">
            <a:extLst>
              <a:ext uri="{FF2B5EF4-FFF2-40B4-BE49-F238E27FC236}">
                <a16:creationId xmlns:a16="http://schemas.microsoft.com/office/drawing/2014/main" id="{EE68FA11-DBE7-56E6-3C11-47042D89638B}"/>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4164804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076C-96BB-4AEB-9AB2-DB01F27AD93D}"/>
              </a:ext>
            </a:extLst>
          </p:cNvPr>
          <p:cNvSpPr>
            <a:spLocks noGrp="1"/>
          </p:cNvSpPr>
          <p:nvPr>
            <p:ph type="title"/>
          </p:nvPr>
        </p:nvSpPr>
        <p:spPr/>
        <p:txBody>
          <a:bodyPr/>
          <a:lstStyle/>
          <a:p>
            <a:r>
              <a:rPr lang="en-US" sz="3600"/>
              <a:t>Dental surgeries opening hours </a:t>
            </a:r>
            <a:endParaRPr lang="en-GB"/>
          </a:p>
        </p:txBody>
      </p:sp>
      <p:sp>
        <p:nvSpPr>
          <p:cNvPr id="3" name="Content Placeholder 2">
            <a:extLst>
              <a:ext uri="{FF2B5EF4-FFF2-40B4-BE49-F238E27FC236}">
                <a16:creationId xmlns:a16="http://schemas.microsoft.com/office/drawing/2014/main" id="{453B7C10-5980-482E-83FA-E1AC189C9C7F}"/>
              </a:ext>
            </a:extLst>
          </p:cNvPr>
          <p:cNvSpPr>
            <a:spLocks noGrp="1"/>
          </p:cNvSpPr>
          <p:nvPr>
            <p:ph idx="1"/>
          </p:nvPr>
        </p:nvSpPr>
        <p:spPr>
          <a:xfrm>
            <a:off x="306000" y="1304025"/>
            <a:ext cx="5494725" cy="4921200"/>
          </a:xfrm>
        </p:spPr>
        <p:txBody>
          <a:bodyPr>
            <a:normAutofit/>
          </a:bodyPr>
          <a:lstStyle/>
          <a:p>
            <a:pPr indent="-228600">
              <a:lnSpc>
                <a:spcPct val="90000"/>
              </a:lnSpc>
              <a:buFont typeface="Arial" panose="020B0604020202020204" pitchFamily="34" charset="0"/>
              <a:buChar char="•"/>
            </a:pPr>
            <a:r>
              <a:rPr lang="en-US" sz="1400" dirty="0"/>
              <a:t>In the qualitative interviews and qualitative data from the survey, residents reported that NHS dental services were often inaccessible due to opening hours. This was one of the factors related to residents being deregistered from dental services due to non-attendance. </a:t>
            </a:r>
            <a:endParaRPr lang="en-US" sz="1400" dirty="0">
              <a:cs typeface="Arial"/>
            </a:endParaRPr>
          </a:p>
          <a:p>
            <a:pPr indent="-228600">
              <a:lnSpc>
                <a:spcPct val="90000"/>
              </a:lnSpc>
              <a:buFont typeface="Arial" panose="020B0604020202020204" pitchFamily="34" charset="0"/>
              <a:buChar char="•"/>
            </a:pPr>
            <a:r>
              <a:rPr lang="en-US" sz="1400" dirty="0"/>
              <a:t>Participants reported difficulties in getting an appointment around their working or family commitments. Some families could only book appointments during school holidays. </a:t>
            </a:r>
            <a:endParaRPr lang="en-US" sz="1400" dirty="0">
              <a:cs typeface="Arial"/>
            </a:endParaRPr>
          </a:p>
          <a:p>
            <a:pPr indent="-228600">
              <a:lnSpc>
                <a:spcPct val="90000"/>
              </a:lnSpc>
              <a:buFont typeface="Arial" panose="020B0604020202020204" pitchFamily="34" charset="0"/>
              <a:buChar char="•"/>
            </a:pPr>
            <a:r>
              <a:rPr lang="en-US" sz="1400" dirty="0"/>
              <a:t>In addition, some dental surgeries only operate on  weekdays; this makes it more difficult for families and workers to find the right time to book an appointment. </a:t>
            </a:r>
            <a:endParaRPr lang="en-US" sz="1400" dirty="0">
              <a:cs typeface="Arial"/>
            </a:endParaRPr>
          </a:p>
          <a:p>
            <a:pPr indent="-228600">
              <a:lnSpc>
                <a:spcPct val="90000"/>
              </a:lnSpc>
              <a:buFont typeface="Arial" panose="020B0604020202020204" pitchFamily="34" charset="0"/>
              <a:buChar char="•"/>
            </a:pPr>
            <a:r>
              <a:rPr lang="en-US" sz="1400" dirty="0"/>
              <a:t>However, in the survey data 59% of the residents indicated that they were satisfied with the opening times. This may well be because people in specific areas or situations had more difficulties accessing services due to opening hours. </a:t>
            </a:r>
            <a:endParaRPr lang="en-US" sz="1400" dirty="0">
              <a:cs typeface="Arial"/>
            </a:endParaRPr>
          </a:p>
          <a:p>
            <a:endParaRPr lang="en-GB" dirty="0"/>
          </a:p>
        </p:txBody>
      </p:sp>
      <p:sp>
        <p:nvSpPr>
          <p:cNvPr id="5" name="Slide Number Placeholder 4">
            <a:extLst>
              <a:ext uri="{FF2B5EF4-FFF2-40B4-BE49-F238E27FC236}">
                <a16:creationId xmlns:a16="http://schemas.microsoft.com/office/drawing/2014/main" id="{EAAE4178-8150-4923-9F2D-6918B976466C}"/>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38</a:t>
            </a:fld>
            <a:endParaRPr lang="en-GB"/>
          </a:p>
        </p:txBody>
      </p:sp>
      <p:sp>
        <p:nvSpPr>
          <p:cNvPr id="8" name="TextBox 7">
            <a:extLst>
              <a:ext uri="{FF2B5EF4-FFF2-40B4-BE49-F238E27FC236}">
                <a16:creationId xmlns:a16="http://schemas.microsoft.com/office/drawing/2014/main" id="{E9A1FE40-C375-4475-8B5A-62F3620B6416}"/>
              </a:ext>
            </a:extLst>
          </p:cNvPr>
          <p:cNvSpPr txBox="1"/>
          <p:nvPr/>
        </p:nvSpPr>
        <p:spPr>
          <a:xfrm>
            <a:off x="6707100" y="1177791"/>
            <a:ext cx="4762500" cy="646331"/>
          </a:xfrm>
          <a:prstGeom prst="rect">
            <a:avLst/>
          </a:prstGeom>
          <a:noFill/>
        </p:spPr>
        <p:txBody>
          <a:bodyPr wrap="square">
            <a:spAutoFit/>
          </a:bodyPr>
          <a:lstStyle/>
          <a:p>
            <a:r>
              <a:rPr lang="en-GB" b="1"/>
              <a:t>Are you happy with the opening hours of current NHS dental services?</a:t>
            </a:r>
            <a:endParaRPr lang="en-US"/>
          </a:p>
        </p:txBody>
      </p:sp>
      <p:graphicFrame>
        <p:nvGraphicFramePr>
          <p:cNvPr id="6" name="Chart 5" descr="Bar charting showing the percentage of residents who answered &quot;Yes&quot;, &quot;No&quot; or &quot;Don't Know&quot;">
            <a:extLst>
              <a:ext uri="{FF2B5EF4-FFF2-40B4-BE49-F238E27FC236}">
                <a16:creationId xmlns:a16="http://schemas.microsoft.com/office/drawing/2014/main" id="{BA693047-73F6-4297-B43D-FEB28EDED22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17740540"/>
              </p:ext>
            </p:extLst>
          </p:nvPr>
        </p:nvGraphicFramePr>
        <p:xfrm>
          <a:off x="7277925" y="1820128"/>
          <a:ext cx="3256725" cy="1554162"/>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descr="Qualitative interview quotes">
            <a:extLst>
              <a:ext uri="{FF2B5EF4-FFF2-40B4-BE49-F238E27FC236}">
                <a16:creationId xmlns:a16="http://schemas.microsoft.com/office/drawing/2014/main" id="{9CB82921-7AAC-431D-8DA8-359D85FD3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985" y="3374290"/>
            <a:ext cx="4713924" cy="3285710"/>
          </a:xfrm>
          <a:prstGeom prst="rect">
            <a:avLst/>
          </a:prstGeom>
        </p:spPr>
      </p:pic>
      <p:sp>
        <p:nvSpPr>
          <p:cNvPr id="7" name="Footer Placeholder 3">
            <a:extLst>
              <a:ext uri="{FF2B5EF4-FFF2-40B4-BE49-F238E27FC236}">
                <a16:creationId xmlns:a16="http://schemas.microsoft.com/office/drawing/2014/main" id="{40DA0951-CB2A-CDA4-EA6C-88777146064D}"/>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1699843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2F25-1816-482C-95CC-0DEE22636AA9}"/>
              </a:ext>
            </a:extLst>
          </p:cNvPr>
          <p:cNvSpPr>
            <a:spLocks noGrp="1"/>
          </p:cNvSpPr>
          <p:nvPr>
            <p:ph type="title"/>
          </p:nvPr>
        </p:nvSpPr>
        <p:spPr/>
        <p:txBody>
          <a:bodyPr/>
          <a:lstStyle/>
          <a:p>
            <a:r>
              <a:rPr lang="en-US" sz="3600"/>
              <a:t>Affordability</a:t>
            </a:r>
            <a:endParaRPr lang="en-GB"/>
          </a:p>
        </p:txBody>
      </p:sp>
      <p:sp>
        <p:nvSpPr>
          <p:cNvPr id="3" name="Content Placeholder 2">
            <a:extLst>
              <a:ext uri="{FF2B5EF4-FFF2-40B4-BE49-F238E27FC236}">
                <a16:creationId xmlns:a16="http://schemas.microsoft.com/office/drawing/2014/main" id="{DB50EE6B-FCD8-4F08-97BE-38B113726032}"/>
              </a:ext>
            </a:extLst>
          </p:cNvPr>
          <p:cNvSpPr>
            <a:spLocks noGrp="1"/>
          </p:cNvSpPr>
          <p:nvPr>
            <p:ph idx="1"/>
          </p:nvPr>
        </p:nvSpPr>
        <p:spPr>
          <a:xfrm>
            <a:off x="306000" y="1256400"/>
            <a:ext cx="5170875" cy="4921200"/>
          </a:xfrm>
        </p:spPr>
        <p:txBody>
          <a:bodyPr/>
          <a:lstStyle/>
          <a:p>
            <a:pPr indent="-228600">
              <a:lnSpc>
                <a:spcPct val="90000"/>
              </a:lnSpc>
              <a:buFont typeface="Arial" panose="020B0604020202020204" pitchFamily="34" charset="0"/>
              <a:buChar char="•"/>
            </a:pPr>
            <a:r>
              <a:rPr lang="en-US" sz="1400" dirty="0">
                <a:effectLst/>
              </a:rPr>
              <a:t>Affordability has to do with the perceived economic capacity to spend resources on oral healthcare </a:t>
            </a:r>
            <a:r>
              <a:rPr lang="en-US" sz="1400" baseline="30000" dirty="0">
                <a:effectLst/>
              </a:rPr>
              <a:t>[1]</a:t>
            </a:r>
            <a:r>
              <a:rPr lang="en-US" sz="1400" dirty="0">
                <a:effectLst/>
              </a:rPr>
              <a:t>. Within this domain the key issue raised by residents was inequity of access based on affordability. </a:t>
            </a:r>
            <a:r>
              <a:rPr lang="en-US" sz="1400" dirty="0"/>
              <a:t>Costs were a major barrier to accessing oral healthcare.</a:t>
            </a:r>
            <a:endParaRPr lang="en-US" sz="1400" dirty="0">
              <a:effectLst/>
            </a:endParaRPr>
          </a:p>
          <a:p>
            <a:pPr indent="-228600">
              <a:lnSpc>
                <a:spcPct val="90000"/>
              </a:lnSpc>
              <a:buFont typeface="Arial" panose="020B0604020202020204" pitchFamily="34" charset="0"/>
              <a:buChar char="•"/>
            </a:pPr>
            <a:r>
              <a:rPr lang="en-US" sz="1400" dirty="0"/>
              <a:t>The survey data showed an equal ratio of those who agree (40%; n=486) and disagree (40%; n=486) with the cost of NHS dental services.</a:t>
            </a:r>
          </a:p>
          <a:p>
            <a:pPr indent="-228600">
              <a:lnSpc>
                <a:spcPct val="90000"/>
              </a:lnSpc>
              <a:buFont typeface="Arial" panose="020B0604020202020204" pitchFamily="34" charset="0"/>
              <a:buChar char="•"/>
            </a:pPr>
            <a:r>
              <a:rPr lang="en-US" sz="1400" dirty="0"/>
              <a:t>Qualitative data from the survey and interviews indicated that residents felt that the costs of dental care resulted in inequity of access as shown in the quotes. </a:t>
            </a:r>
            <a:endParaRPr lang="en-US" sz="1400" dirty="0">
              <a:effectLst/>
            </a:endParaRPr>
          </a:p>
          <a:p>
            <a:endParaRPr lang="en-GB" dirty="0"/>
          </a:p>
        </p:txBody>
      </p:sp>
      <p:sp>
        <p:nvSpPr>
          <p:cNvPr id="5" name="Slide Number Placeholder 4">
            <a:extLst>
              <a:ext uri="{FF2B5EF4-FFF2-40B4-BE49-F238E27FC236}">
                <a16:creationId xmlns:a16="http://schemas.microsoft.com/office/drawing/2014/main" id="{4C27BC3F-6341-41E5-8375-A0A4318ECF98}"/>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39</a:t>
            </a:fld>
            <a:endParaRPr lang="en-GB"/>
          </a:p>
        </p:txBody>
      </p:sp>
      <p:sp>
        <p:nvSpPr>
          <p:cNvPr id="7" name="TextBox 6">
            <a:extLst>
              <a:ext uri="{FF2B5EF4-FFF2-40B4-BE49-F238E27FC236}">
                <a16:creationId xmlns:a16="http://schemas.microsoft.com/office/drawing/2014/main" id="{A3832666-BF3F-41C0-9543-10FA973FB1DF}"/>
              </a:ext>
              <a:ext uri="{C183D7F6-B498-43B3-948B-1728B52AA6E4}">
                <adec:decorative xmlns:adec="http://schemas.microsoft.com/office/drawing/2017/decorative" val="1"/>
              </a:ext>
            </a:extLst>
          </p:cNvPr>
          <p:cNvSpPr txBox="1"/>
          <p:nvPr/>
        </p:nvSpPr>
        <p:spPr>
          <a:xfrm>
            <a:off x="7005950" y="983057"/>
            <a:ext cx="4074850" cy="861774"/>
          </a:xfrm>
          <a:prstGeom prst="rect">
            <a:avLst/>
          </a:prstGeom>
          <a:noFill/>
        </p:spPr>
        <p:txBody>
          <a:bodyPr wrap="square" lIns="91440" tIns="45720" rIns="91440" bIns="45720" rtlCol="0" anchor="t">
            <a:spAutoFit/>
          </a:bodyPr>
          <a:lstStyle/>
          <a:p>
            <a:r>
              <a:rPr lang="en-GB" sz="1600" b="1">
                <a:ea typeface="+mn-lt"/>
                <a:cs typeface="+mn-lt"/>
              </a:rPr>
              <a:t>Are you happy with the affordability of current NHS dental services?</a:t>
            </a:r>
            <a:endParaRPr lang="en-US" sz="1600" b="1"/>
          </a:p>
          <a:p>
            <a:endParaRPr lang="en-GB">
              <a:highlight>
                <a:srgbClr val="FFFF00"/>
              </a:highlight>
              <a:cs typeface="Arial"/>
            </a:endParaRPr>
          </a:p>
        </p:txBody>
      </p:sp>
      <p:graphicFrame>
        <p:nvGraphicFramePr>
          <p:cNvPr id="6" name="Chart 5" descr="Bar charting showing the percentage of residents who answered &quot;Yes&quot;, &quot;No&quot; or &quot;Don't Know&quot;">
            <a:extLst>
              <a:ext uri="{FF2B5EF4-FFF2-40B4-BE49-F238E27FC236}">
                <a16:creationId xmlns:a16="http://schemas.microsoft.com/office/drawing/2014/main" id="{F85DD2C6-89C2-43D0-B060-CBC2390A6BF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169166032"/>
              </p:ext>
            </p:extLst>
          </p:nvPr>
        </p:nvGraphicFramePr>
        <p:xfrm>
          <a:off x="7185088" y="1640025"/>
          <a:ext cx="3454338" cy="1655762"/>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Interview Quotes">
            <a:extLst>
              <a:ext uri="{FF2B5EF4-FFF2-40B4-BE49-F238E27FC236}">
                <a16:creationId xmlns:a16="http://schemas.microsoft.com/office/drawing/2014/main" id="{FE90A0CF-2D5F-411F-8D69-ABCBFC879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637" y="3295787"/>
            <a:ext cx="4855239" cy="3149453"/>
          </a:xfrm>
          <a:prstGeom prst="rect">
            <a:avLst/>
          </a:prstGeom>
        </p:spPr>
      </p:pic>
      <p:sp>
        <p:nvSpPr>
          <p:cNvPr id="9" name="Footer Placeholder 3">
            <a:extLst>
              <a:ext uri="{FF2B5EF4-FFF2-40B4-BE49-F238E27FC236}">
                <a16:creationId xmlns:a16="http://schemas.microsoft.com/office/drawing/2014/main" id="{CA0E2B3D-B8F6-A017-7D83-D1183AC8FA75}"/>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62133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BF98AAF-A295-429D-9471-257D848CBF27}"/>
              </a:ext>
            </a:extLst>
          </p:cNvPr>
          <p:cNvSpPr>
            <a:spLocks noGrp="1"/>
          </p:cNvSpPr>
          <p:nvPr>
            <p:ph type="title"/>
          </p:nvPr>
        </p:nvSpPr>
        <p:spPr>
          <a:xfrm>
            <a:off x="278291" y="0"/>
            <a:ext cx="11552400" cy="830676"/>
          </a:xfrm>
        </p:spPr>
        <p:txBody>
          <a:bodyPr/>
          <a:lstStyle/>
          <a:p>
            <a:r>
              <a:rPr lang="en-GB">
                <a:solidFill>
                  <a:schemeClr val="accent1"/>
                </a:solidFill>
              </a:rPr>
              <a:t>Executive summary</a:t>
            </a:r>
          </a:p>
        </p:txBody>
      </p:sp>
      <p:sp>
        <p:nvSpPr>
          <p:cNvPr id="11" name="Content Placeholder 3">
            <a:extLst>
              <a:ext uri="{FF2B5EF4-FFF2-40B4-BE49-F238E27FC236}">
                <a16:creationId xmlns:a16="http://schemas.microsoft.com/office/drawing/2014/main" id="{3F86019E-C0B3-4EC1-874E-CFC12CB757F0}"/>
              </a:ext>
            </a:extLst>
          </p:cNvPr>
          <p:cNvSpPr>
            <a:spLocks noGrp="1"/>
          </p:cNvSpPr>
          <p:nvPr>
            <p:ph sz="quarter" idx="14"/>
          </p:nvPr>
        </p:nvSpPr>
        <p:spPr>
          <a:xfrm>
            <a:off x="163080" y="939366"/>
            <a:ext cx="11552238" cy="5415252"/>
          </a:xfrm>
        </p:spPr>
        <p:txBody>
          <a:bodyPr>
            <a:noAutofit/>
          </a:bodyPr>
          <a:lstStyle/>
          <a:p>
            <a:pPr algn="just"/>
            <a:r>
              <a:rPr lang="en-US" sz="1400" dirty="0"/>
              <a:t>NHS dental activity reduced significantly over the acute phase of the Covid-19 pandemic (2020/2021), but even before the pandemic, there were challenges in Essex. In 2020/21, there was a reduction of about 66% in NHS dental activity compared with the previous year.</a:t>
            </a:r>
          </a:p>
          <a:p>
            <a:pPr algn="just"/>
            <a:r>
              <a:rPr lang="en-US" sz="1400" dirty="0"/>
              <a:t>The pandemic worsened the pre-existing challenges of accessing NHS dental health services. Prior to Covid, Essex had one of the highest percentages of the adult population who had not seen a dentist in the last two years, nearly double England's average, which created high levels of unmet treatment needs in the population. </a:t>
            </a:r>
          </a:p>
          <a:p>
            <a:pPr algn="just"/>
            <a:r>
              <a:rPr lang="en-US" sz="1400" dirty="0"/>
              <a:t>Lack of access to NHS dental services is a significant concern to residents. Residents reported waiting lists to be registered with an NHS dentist  for more than two years and  treatment for over six months. Ability to access oral health services was influenced  by cost, availability of NHS dentists and surgery opening times.</a:t>
            </a:r>
          </a:p>
          <a:p>
            <a:pPr algn="just"/>
            <a:r>
              <a:rPr lang="en-US" sz="1400" dirty="0"/>
              <a:t>There is inequity of access as residents have to pay to access private dental health services if they are unable to register with an NHS dentist. This is not affordable for most residents and will likely increase oral health inequalities as these follow the socioeconomic gradient. </a:t>
            </a:r>
          </a:p>
          <a:p>
            <a:pPr algn="just"/>
            <a:r>
              <a:rPr lang="en-US" sz="1400" dirty="0"/>
              <a:t>Without access to oral health services oral health outcomes will continue to decline in Essex for example:</a:t>
            </a:r>
          </a:p>
          <a:p>
            <a:pPr lvl="1" algn="just"/>
            <a:r>
              <a:rPr lang="en-US" sz="1400" dirty="0"/>
              <a:t>4 out of 10 adults in Essex have active decay which is nearly 1.5 times higher than the England and East of </a:t>
            </a:r>
            <a:r>
              <a:rPr lang="en-GB" sz="1400" dirty="0"/>
              <a:t>England average.</a:t>
            </a:r>
            <a:r>
              <a:rPr lang="en-US" sz="1400" dirty="0"/>
              <a:t> </a:t>
            </a:r>
          </a:p>
          <a:p>
            <a:pPr lvl="1" algn="just"/>
            <a:r>
              <a:rPr lang="en-GB" sz="1400" dirty="0"/>
              <a:t>Children in Brentwood and Basildon showed approximately 5 times higher substantial visible plaque compared with Essex and England averages.</a:t>
            </a:r>
            <a:endParaRPr lang="en-US" sz="1400" dirty="0"/>
          </a:p>
          <a:p>
            <a:pPr lvl="1" algn="just"/>
            <a:r>
              <a:rPr lang="en-GB" sz="1400" dirty="0"/>
              <a:t>Among Essex districts, Colchester has one of the highest rates for children with decay involving the pulp, incisor caries, and extractions due to tooth decay, suggesting further attention is needed. </a:t>
            </a:r>
            <a:r>
              <a:rPr lang="en-US" sz="1400" dirty="0"/>
              <a:t>There is need to increase oral health promotion services for adults in Essex. </a:t>
            </a:r>
          </a:p>
          <a:p>
            <a:pPr algn="just"/>
            <a:r>
              <a:rPr lang="en-US" sz="1400" b="1" dirty="0"/>
              <a:t>Recommendations </a:t>
            </a:r>
          </a:p>
          <a:p>
            <a:pPr algn="just"/>
            <a:r>
              <a:rPr lang="en-US" sz="1400" dirty="0"/>
              <a:t>There is definitive need for equitable access to oral health services for residents in order to improve oral health outcomes and reduce oral health inequalities. This requires the development of an oral health strategy, which integrates oral health improvement into existing public health efforts to address the modifiable risk factors that oral health diseases have in common with the main causes of morbidity and mortality across Essex.</a:t>
            </a:r>
          </a:p>
        </p:txBody>
      </p:sp>
      <p:sp>
        <p:nvSpPr>
          <p:cNvPr id="4" name="Slide Number Placeholder 3">
            <a:extLst>
              <a:ext uri="{FF2B5EF4-FFF2-40B4-BE49-F238E27FC236}">
                <a16:creationId xmlns:a16="http://schemas.microsoft.com/office/drawing/2014/main" id="{19101923-AD34-45A3-950F-5DE467BEABC7}"/>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   </a:t>
            </a:r>
            <a:fld id="{5898CC38-F149-5B45-A1B4-290B41364A0C}" type="slidenum">
              <a:rPr lang="en-GB" smtClean="0"/>
              <a:pPr/>
              <a:t>4</a:t>
            </a:fld>
            <a:endParaRPr lang="en-GB"/>
          </a:p>
        </p:txBody>
      </p:sp>
      <p:sp>
        <p:nvSpPr>
          <p:cNvPr id="2" name="Footer Placeholder 3">
            <a:extLst>
              <a:ext uri="{FF2B5EF4-FFF2-40B4-BE49-F238E27FC236}">
                <a16:creationId xmlns:a16="http://schemas.microsoft.com/office/drawing/2014/main" id="{0C90D045-9E6B-4B5D-F568-AB55D31A2D24}"/>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2508074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CCF1-CF25-42D3-BCF4-0FA31BC711EA}"/>
              </a:ext>
            </a:extLst>
          </p:cNvPr>
          <p:cNvSpPr>
            <a:spLocks noGrp="1"/>
          </p:cNvSpPr>
          <p:nvPr>
            <p:ph type="title" idx="4294967295"/>
          </p:nvPr>
        </p:nvSpPr>
        <p:spPr>
          <a:xfrm>
            <a:off x="306000" y="252000"/>
            <a:ext cx="11552400" cy="820800"/>
          </a:xfrm>
          <a:prstGeom prst="rect">
            <a:avLst/>
          </a:prstGeom>
          <a:noFill/>
          <a:ln>
            <a:noFill/>
            <a:prstDash/>
          </a:ln>
          <a:effectLst/>
        </p:spPr>
        <p:txBody>
          <a:bodyPr rot="0" spcFirstLastPara="0" vertOverflow="overflow" horzOverflow="overflow" vert="horz" wrap="square" lIns="90000" tIns="45720" rIns="9000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1"/>
                </a:solidFill>
                <a:effectLst/>
                <a:uLnTx/>
                <a:uFillTx/>
                <a:latin typeface="+mj-lt"/>
                <a:ea typeface="+mj-ea"/>
                <a:cs typeface="+mj-cs"/>
              </a:rPr>
              <a:t>Appropriateness: Quality of service</a:t>
            </a:r>
            <a:endParaRPr kumimoji="0" lang="en-GB" sz="3600" b="1" i="0" u="none" strike="noStrike" kern="1200" cap="none" spc="0" normalizeH="0" baseline="0" noProof="0">
              <a:ln>
                <a:noFill/>
              </a:ln>
              <a:solidFill>
                <a:schemeClr val="accent1"/>
              </a:solidFill>
              <a:effectLst/>
              <a:uLnTx/>
              <a:uFillTx/>
              <a:latin typeface="+mj-lt"/>
              <a:ea typeface="+mj-ea"/>
              <a:cs typeface="+mj-cs"/>
            </a:endParaRPr>
          </a:p>
        </p:txBody>
      </p:sp>
      <p:sp>
        <p:nvSpPr>
          <p:cNvPr id="3" name="Content Placeholder 2" descr="Text for appropriateness and quality of service.">
            <a:extLst>
              <a:ext uri="{FF2B5EF4-FFF2-40B4-BE49-F238E27FC236}">
                <a16:creationId xmlns:a16="http://schemas.microsoft.com/office/drawing/2014/main" id="{B0CCA236-49D6-410F-A328-DC5F5A6E368D}"/>
              </a:ext>
            </a:extLst>
          </p:cNvPr>
          <p:cNvSpPr>
            <a:spLocks/>
          </p:cNvSpPr>
          <p:nvPr/>
        </p:nvSpPr>
        <p:spPr>
          <a:xfrm>
            <a:off x="306388" y="1255713"/>
            <a:ext cx="5027612" cy="4921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8575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Appropriateness looks at adequacy of clinical services and quality </a:t>
            </a:r>
            <a:r>
              <a:rPr kumimoji="0" lang="en-US" sz="1400" b="0" i="0" u="none" strike="noStrike" kern="1200" cap="none" spc="0" normalizeH="0" baseline="30000" noProof="0" dirty="0">
                <a:ln>
                  <a:noFill/>
                </a:ln>
                <a:solidFill>
                  <a:schemeClr val="tx1"/>
                </a:solidFill>
                <a:effectLst/>
                <a:uLnTx/>
                <a:uFillTx/>
                <a:latin typeface="+mn-lt"/>
                <a:ea typeface="+mn-ea"/>
                <a:cs typeface="+mn-cs"/>
              </a:rPr>
              <a:t>[1]</a:t>
            </a:r>
            <a:r>
              <a:rPr kumimoji="0" lang="en-US" sz="1400" b="0" i="0" u="none" strike="noStrike" kern="1200" cap="none" spc="0" normalizeH="0" baseline="0" noProof="0" dirty="0">
                <a:ln>
                  <a:noFill/>
                </a:ln>
                <a:solidFill>
                  <a:schemeClr val="tx1"/>
                </a:solidFill>
                <a:effectLst/>
                <a:uLnTx/>
                <a:uFillTx/>
                <a:latin typeface="+mn-lt"/>
                <a:ea typeface="+mn-ea"/>
                <a:cs typeface="+mn-cs"/>
              </a:rPr>
              <a:t>.  </a:t>
            </a:r>
          </a:p>
          <a:p>
            <a:pPr marL="28575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Data from the qualitative interviews and qualitative survey data suggests that quality of care may be relatively poor in some cases. </a:t>
            </a:r>
          </a:p>
          <a:p>
            <a:pPr marL="28575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On top of that, some residents felt that private patients were given preferential treatment, which was superior to NHS dental health services.</a:t>
            </a:r>
          </a:p>
          <a:p>
            <a:pPr marL="28575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Residents also reported that NHS patients were sometimes undervalued at surgeries or stigmatized. </a:t>
            </a:r>
          </a:p>
          <a:p>
            <a:pPr marL="28575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However, 58% (694) of the residents who responded to the survey were satisfied with the quality of the service, whilst 21% (251) disagreed.</a:t>
            </a:r>
          </a:p>
          <a:p>
            <a:pPr marL="234000" marR="0" lvl="0" indent="-2340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a:extLst>
              <a:ext uri="{FF2B5EF4-FFF2-40B4-BE49-F238E27FC236}">
                <a16:creationId xmlns:a16="http://schemas.microsoft.com/office/drawing/2014/main" id="{A5A87B31-63DA-4612-9414-CB370B9C4E29}"/>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40</a:t>
            </a:fld>
            <a:endParaRPr lang="en-GB"/>
          </a:p>
        </p:txBody>
      </p:sp>
      <p:sp>
        <p:nvSpPr>
          <p:cNvPr id="7" name="TextBox 6">
            <a:extLst>
              <a:ext uri="{FF2B5EF4-FFF2-40B4-BE49-F238E27FC236}">
                <a16:creationId xmlns:a16="http://schemas.microsoft.com/office/drawing/2014/main" id="{C2015661-3EB1-4FDF-A76F-6EF40EF31112}"/>
              </a:ext>
              <a:ext uri="{C183D7F6-B498-43B3-948B-1728B52AA6E4}">
                <adec:decorative xmlns:adec="http://schemas.microsoft.com/office/drawing/2017/decorative" val="0"/>
              </a:ext>
            </a:extLst>
          </p:cNvPr>
          <p:cNvSpPr txBox="1"/>
          <p:nvPr/>
        </p:nvSpPr>
        <p:spPr>
          <a:xfrm>
            <a:off x="6858002" y="1256400"/>
            <a:ext cx="4814064" cy="461665"/>
          </a:xfrm>
          <a:prstGeom prst="rect">
            <a:avLst/>
          </a:prstGeom>
          <a:noFill/>
        </p:spPr>
        <p:txBody>
          <a:bodyPr wrap="square" lIns="91440" tIns="45720" rIns="91440" bIns="45720" anchor="t">
            <a:spAutoFit/>
          </a:bodyPr>
          <a:lstStyle/>
          <a:p>
            <a:r>
              <a:rPr lang="en-GB" sz="1200" b="1"/>
              <a:t>Are you happy with the quality of service of current NHS dental services ?</a:t>
            </a:r>
            <a:endParaRPr lang="en-GB" sz="1200">
              <a:cs typeface="Arial"/>
            </a:endParaRPr>
          </a:p>
        </p:txBody>
      </p:sp>
      <p:graphicFrame>
        <p:nvGraphicFramePr>
          <p:cNvPr id="6" name="Chart 5" descr="Bar chart for Essex residents satisfaction with quality of current NHS dentist services in Essex.">
            <a:extLst>
              <a:ext uri="{FF2B5EF4-FFF2-40B4-BE49-F238E27FC236}">
                <a16:creationId xmlns:a16="http://schemas.microsoft.com/office/drawing/2014/main" id="{B2632AFF-A611-4A60-998E-8F5AB38B9C0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458369539"/>
              </p:ext>
            </p:extLst>
          </p:nvPr>
        </p:nvGraphicFramePr>
        <p:xfrm>
          <a:off x="7029766" y="1718065"/>
          <a:ext cx="4125598" cy="1628776"/>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Interview Quotes">
            <a:extLst>
              <a:ext uri="{FF2B5EF4-FFF2-40B4-BE49-F238E27FC236}">
                <a16:creationId xmlns:a16="http://schemas.microsoft.com/office/drawing/2014/main" id="{77807909-880E-4CA8-8623-D765ADD6B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969" y="3429000"/>
            <a:ext cx="4501192" cy="2932047"/>
          </a:xfrm>
          <a:prstGeom prst="rect">
            <a:avLst/>
          </a:prstGeom>
        </p:spPr>
      </p:pic>
      <p:sp>
        <p:nvSpPr>
          <p:cNvPr id="9" name="Footer Placeholder 3">
            <a:extLst>
              <a:ext uri="{FF2B5EF4-FFF2-40B4-BE49-F238E27FC236}">
                <a16:creationId xmlns:a16="http://schemas.microsoft.com/office/drawing/2014/main" id="{A7F0F746-6688-5D0B-D98B-8334CF62D7D9}"/>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2751072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D4B0-812B-48A7-80E3-33AE67824AB7}"/>
              </a:ext>
            </a:extLst>
          </p:cNvPr>
          <p:cNvSpPr>
            <a:spLocks noGrp="1"/>
          </p:cNvSpPr>
          <p:nvPr>
            <p:ph type="title"/>
          </p:nvPr>
        </p:nvSpPr>
        <p:spPr/>
        <p:txBody>
          <a:bodyPr/>
          <a:lstStyle/>
          <a:p>
            <a:r>
              <a:rPr lang="en-US" sz="3600"/>
              <a:t>Appropriateness: Adequacy of service</a:t>
            </a:r>
            <a:endParaRPr lang="en-GB"/>
          </a:p>
        </p:txBody>
      </p:sp>
      <p:sp>
        <p:nvSpPr>
          <p:cNvPr id="3" name="Content Placeholder 2">
            <a:extLst>
              <a:ext uri="{FF2B5EF4-FFF2-40B4-BE49-F238E27FC236}">
                <a16:creationId xmlns:a16="http://schemas.microsoft.com/office/drawing/2014/main" id="{DDBC6BEC-F7DF-4596-A721-8652F60E5F4C}"/>
              </a:ext>
            </a:extLst>
          </p:cNvPr>
          <p:cNvSpPr>
            <a:spLocks noGrp="1"/>
          </p:cNvSpPr>
          <p:nvPr>
            <p:ph idx="1"/>
          </p:nvPr>
        </p:nvSpPr>
        <p:spPr>
          <a:xfrm>
            <a:off x="556844" y="1434224"/>
            <a:ext cx="4996576" cy="4921200"/>
          </a:xfrm>
        </p:spPr>
        <p:txBody>
          <a:bodyPr>
            <a:normAutofit/>
          </a:bodyPr>
          <a:lstStyle/>
          <a:p>
            <a:pPr marL="285750" indent="-228600">
              <a:lnSpc>
                <a:spcPct val="90000"/>
              </a:lnSpc>
              <a:buFont typeface="Arial" panose="020B0604020202020204" pitchFamily="34" charset="0"/>
              <a:buChar char="•"/>
            </a:pPr>
            <a:endParaRPr lang="en-US" sz="1400" dirty="0">
              <a:effectLst/>
            </a:endParaRPr>
          </a:p>
          <a:p>
            <a:pPr marL="285750" indent="-228600">
              <a:lnSpc>
                <a:spcPct val="90000"/>
              </a:lnSpc>
              <a:buFont typeface="Arial" panose="020B0604020202020204" pitchFamily="34" charset="0"/>
              <a:buChar char="•"/>
            </a:pPr>
            <a:r>
              <a:rPr lang="en-US" sz="1400" dirty="0">
                <a:effectLst/>
              </a:rPr>
              <a:t>In the qualitative data, some residents considered the NHS dental health services as inadequate and not good value for money particularly for routine appointments.</a:t>
            </a:r>
          </a:p>
          <a:p>
            <a:pPr marL="285750" indent="-228600">
              <a:lnSpc>
                <a:spcPct val="90000"/>
              </a:lnSpc>
              <a:buFont typeface="Arial" panose="020B0604020202020204" pitchFamily="34" charset="0"/>
              <a:buChar char="•"/>
            </a:pPr>
            <a:r>
              <a:rPr lang="en-US" sz="1400" dirty="0"/>
              <a:t>The care given during routine NHS appointments was also considered inadequate due to a lack of value for money. This perception stemmed from the brevity of the appointments and lack of services such as cleaning of the teeth which must be done separately by a dental hygienist; residents felt that they paid a lot of money and only got minimal service.</a:t>
            </a:r>
          </a:p>
          <a:p>
            <a:pPr marL="285750" indent="-228600">
              <a:buFont typeface="Arial" panose="020B0604020202020204" pitchFamily="34" charset="0"/>
              <a:buChar char="•"/>
            </a:pPr>
            <a:r>
              <a:rPr lang="en-US" sz="1400" dirty="0"/>
              <a:t>This issue was not specifically examined in the residents' survey; however, we explored satisfaction with a range of services offered by the NHS dentists and 54% (650) of the residents indicated that they were satisfied with the current NHS services.</a:t>
            </a:r>
            <a:endParaRPr lang="en-GB" sz="1400" dirty="0"/>
          </a:p>
        </p:txBody>
      </p:sp>
      <p:sp>
        <p:nvSpPr>
          <p:cNvPr id="5" name="Slide Number Placeholder 4">
            <a:extLst>
              <a:ext uri="{FF2B5EF4-FFF2-40B4-BE49-F238E27FC236}">
                <a16:creationId xmlns:a16="http://schemas.microsoft.com/office/drawing/2014/main" id="{427C71AB-3C48-42D2-BC30-9F76B8FA1F28}"/>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41</a:t>
            </a:fld>
            <a:endParaRPr lang="en-GB"/>
          </a:p>
        </p:txBody>
      </p:sp>
      <p:sp>
        <p:nvSpPr>
          <p:cNvPr id="8" name="TextBox 7">
            <a:extLst>
              <a:ext uri="{FF2B5EF4-FFF2-40B4-BE49-F238E27FC236}">
                <a16:creationId xmlns:a16="http://schemas.microsoft.com/office/drawing/2014/main" id="{CA33A936-2C19-4EC2-8708-C365FD5F6D72}"/>
              </a:ext>
              <a:ext uri="{C183D7F6-B498-43B3-948B-1728B52AA6E4}">
                <adec:decorative xmlns:adec="http://schemas.microsoft.com/office/drawing/2017/decorative" val="1"/>
              </a:ext>
            </a:extLst>
          </p:cNvPr>
          <p:cNvSpPr txBox="1"/>
          <p:nvPr/>
        </p:nvSpPr>
        <p:spPr>
          <a:xfrm>
            <a:off x="6773087" y="1434224"/>
            <a:ext cx="4814064" cy="276999"/>
          </a:xfrm>
          <a:prstGeom prst="rect">
            <a:avLst/>
          </a:prstGeom>
          <a:noFill/>
        </p:spPr>
        <p:txBody>
          <a:bodyPr wrap="square" lIns="91440" tIns="45720" rIns="91440" bIns="45720" anchor="t">
            <a:spAutoFit/>
          </a:bodyPr>
          <a:lstStyle/>
          <a:p>
            <a:r>
              <a:rPr lang="en-GB" sz="1200" b="1"/>
              <a:t>Are you happy with adequacy of current NHS dental services ?</a:t>
            </a:r>
            <a:endParaRPr lang="en-GB" sz="1200">
              <a:cs typeface="Arial"/>
            </a:endParaRPr>
          </a:p>
        </p:txBody>
      </p:sp>
      <p:graphicFrame>
        <p:nvGraphicFramePr>
          <p:cNvPr id="6" name="Chart 5" descr="Bar charting showing the percentage of residents who answered &quot;Yes&quot;, &quot;No&quot; or &quot;Don't Know&quot;">
            <a:extLst>
              <a:ext uri="{FF2B5EF4-FFF2-40B4-BE49-F238E27FC236}">
                <a16:creationId xmlns:a16="http://schemas.microsoft.com/office/drawing/2014/main" id="{CF6A2F77-CF68-4695-AD9C-3A52CF97AE1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360696880"/>
              </p:ext>
            </p:extLst>
          </p:nvPr>
        </p:nvGraphicFramePr>
        <p:xfrm>
          <a:off x="7068362" y="1674582"/>
          <a:ext cx="3938879" cy="1590812"/>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descr="Interview Quotes">
            <a:extLst>
              <a:ext uri="{FF2B5EF4-FFF2-40B4-BE49-F238E27FC236}">
                <a16:creationId xmlns:a16="http://schemas.microsoft.com/office/drawing/2014/main" id="{CE188341-E587-48F6-8131-F57C59D5C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027" y="3429000"/>
            <a:ext cx="4213548" cy="2987166"/>
          </a:xfrm>
          <a:prstGeom prst="rect">
            <a:avLst/>
          </a:prstGeom>
        </p:spPr>
      </p:pic>
      <p:sp>
        <p:nvSpPr>
          <p:cNvPr id="7" name="Footer Placeholder 3">
            <a:extLst>
              <a:ext uri="{FF2B5EF4-FFF2-40B4-BE49-F238E27FC236}">
                <a16:creationId xmlns:a16="http://schemas.microsoft.com/office/drawing/2014/main" id="{B99ACE27-0D08-7969-AB2F-64B0986D5B0B}"/>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2374065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8C24-CE53-4FEB-93F8-588D188B10F3}"/>
              </a:ext>
            </a:extLst>
          </p:cNvPr>
          <p:cNvSpPr>
            <a:spLocks noGrp="1"/>
          </p:cNvSpPr>
          <p:nvPr>
            <p:ph type="title"/>
          </p:nvPr>
        </p:nvSpPr>
        <p:spPr>
          <a:xfrm>
            <a:off x="639600" y="179273"/>
            <a:ext cx="11552400" cy="820800"/>
          </a:xfrm>
        </p:spPr>
        <p:txBody>
          <a:bodyPr/>
          <a:lstStyle/>
          <a:p>
            <a:r>
              <a:rPr lang="en-US" sz="3600" kern="1200" dirty="0">
                <a:latin typeface="+mj-lt"/>
                <a:ea typeface="+mj-ea"/>
                <a:cs typeface="+mj-cs"/>
              </a:rPr>
              <a:t>Acceptability</a:t>
            </a:r>
            <a:endParaRPr lang="en-GB" dirty="0"/>
          </a:p>
        </p:txBody>
      </p:sp>
      <p:sp>
        <p:nvSpPr>
          <p:cNvPr id="3" name="Content Placeholder 2">
            <a:extLst>
              <a:ext uri="{FF2B5EF4-FFF2-40B4-BE49-F238E27FC236}">
                <a16:creationId xmlns:a16="http://schemas.microsoft.com/office/drawing/2014/main" id="{CD990758-50CE-41FC-88EA-51670F308DC6}"/>
              </a:ext>
            </a:extLst>
          </p:cNvPr>
          <p:cNvSpPr>
            <a:spLocks noGrp="1"/>
          </p:cNvSpPr>
          <p:nvPr>
            <p:ph idx="1"/>
          </p:nvPr>
        </p:nvSpPr>
        <p:spPr>
          <a:xfrm>
            <a:off x="497069" y="1426023"/>
            <a:ext cx="5132775" cy="4921200"/>
          </a:xfrm>
        </p:spPr>
        <p:txBody>
          <a:bodyPr/>
          <a:lstStyle/>
          <a:p>
            <a:pPr marL="285750" indent="-228600">
              <a:lnSpc>
                <a:spcPct val="90000"/>
              </a:lnSpc>
              <a:buFont typeface="Arial" panose="020B0604020202020204" pitchFamily="34" charset="0"/>
              <a:buChar char="•"/>
            </a:pPr>
            <a:r>
              <a:rPr lang="en-US" sz="1400" dirty="0">
                <a:effectLst/>
              </a:rPr>
              <a:t>Acceptability relates to cultural and social factors determining the possibility for people to accept the aspects of the service </a:t>
            </a:r>
            <a:r>
              <a:rPr lang="en-US" sz="1400" baseline="30000" dirty="0">
                <a:effectLst/>
              </a:rPr>
              <a:t>[1</a:t>
            </a:r>
            <a:r>
              <a:rPr lang="en-US" sz="1400" baseline="30000" dirty="0"/>
              <a:t>]</a:t>
            </a:r>
            <a:r>
              <a:rPr lang="en-US" sz="1400" dirty="0">
                <a:effectLst/>
              </a:rPr>
              <a:t>. </a:t>
            </a:r>
          </a:p>
          <a:p>
            <a:pPr marL="285750" indent="-228600">
              <a:lnSpc>
                <a:spcPct val="90000"/>
              </a:lnSpc>
              <a:buFont typeface="Arial" panose="020B0604020202020204" pitchFamily="34" charset="0"/>
              <a:buChar char="•"/>
            </a:pPr>
            <a:r>
              <a:rPr lang="en-US" sz="1400" dirty="0">
                <a:effectLst/>
              </a:rPr>
              <a:t>Issues that affect acceptability have already been mentioned in other sections here we focus on vulnerable populations as they often experience poorer oral health outcomes. </a:t>
            </a:r>
          </a:p>
          <a:p>
            <a:pPr marL="285750" indent="-228600">
              <a:lnSpc>
                <a:spcPct val="90000"/>
              </a:lnSpc>
              <a:buFont typeface="Arial" panose="020B0604020202020204" pitchFamily="34" charset="0"/>
              <a:buChar char="•"/>
            </a:pPr>
            <a:r>
              <a:rPr lang="en-US" sz="1400" dirty="0">
                <a:effectLst/>
              </a:rPr>
              <a:t>In some instances, services were considered unacceptable for specific vulnerable groups such as those with disabilities, pregnant women, children and women who had experienced sexual violence. </a:t>
            </a:r>
            <a:endParaRPr lang="en-US" sz="1400" dirty="0"/>
          </a:p>
          <a:p>
            <a:endParaRPr lang="en-GB" dirty="0"/>
          </a:p>
        </p:txBody>
      </p:sp>
      <p:sp>
        <p:nvSpPr>
          <p:cNvPr id="4" name="Footer Placeholder 3">
            <a:extLst>
              <a:ext uri="{FF2B5EF4-FFF2-40B4-BE49-F238E27FC236}">
                <a16:creationId xmlns:a16="http://schemas.microsoft.com/office/drawing/2014/main" id="{77BB4AA5-792C-42CB-88B2-B31829FD6CA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Produced by Essex County Council Policy Unit</a:t>
            </a:r>
          </a:p>
        </p:txBody>
      </p:sp>
      <p:sp>
        <p:nvSpPr>
          <p:cNvPr id="5" name="Slide Number Placeholder 4">
            <a:extLst>
              <a:ext uri="{FF2B5EF4-FFF2-40B4-BE49-F238E27FC236}">
                <a16:creationId xmlns:a16="http://schemas.microsoft.com/office/drawing/2014/main" id="{BBCACC76-8E8E-4B4C-A794-1D823AB6514D}"/>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42</a:t>
            </a:fld>
            <a:endParaRPr lang="en-GB"/>
          </a:p>
        </p:txBody>
      </p:sp>
      <p:pic>
        <p:nvPicPr>
          <p:cNvPr id="7" name="Picture 6" descr="Interview Quotes">
            <a:extLst>
              <a:ext uri="{FF2B5EF4-FFF2-40B4-BE49-F238E27FC236}">
                <a16:creationId xmlns:a16="http://schemas.microsoft.com/office/drawing/2014/main" id="{BFEA27EE-6D0E-4DC4-9A92-D2380A8CA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227" y="1091850"/>
            <a:ext cx="4775757" cy="4085330"/>
          </a:xfrm>
          <a:prstGeom prst="rect">
            <a:avLst/>
          </a:prstGeom>
        </p:spPr>
      </p:pic>
      <p:sp>
        <p:nvSpPr>
          <p:cNvPr id="8" name="TextBox 7">
            <a:extLst>
              <a:ext uri="{FF2B5EF4-FFF2-40B4-BE49-F238E27FC236}">
                <a16:creationId xmlns:a16="http://schemas.microsoft.com/office/drawing/2014/main" id="{99EC194A-562B-4052-82D7-91C9CC156331}"/>
              </a:ext>
            </a:extLst>
          </p:cNvPr>
          <p:cNvSpPr txBox="1"/>
          <p:nvPr/>
        </p:nvSpPr>
        <p:spPr>
          <a:xfrm>
            <a:off x="235662" y="6347223"/>
            <a:ext cx="11131996" cy="215444"/>
          </a:xfrm>
          <a:prstGeom prst="rect">
            <a:avLst/>
          </a:prstGeom>
          <a:noFill/>
        </p:spPr>
        <p:txBody>
          <a:bodyPr wrap="square" rtlCol="0">
            <a:spAutoFit/>
          </a:bodyPr>
          <a:lstStyle/>
          <a:p>
            <a:r>
              <a:rPr lang="en-GB" sz="800" b="0" i="0">
                <a:solidFill>
                  <a:srgbClr val="222222"/>
                </a:solidFill>
                <a:effectLst/>
                <a:latin typeface="Arial" panose="020B0604020202020204" pitchFamily="34" charset="0"/>
              </a:rPr>
              <a:t>1. Levesque, J. F., Harris, M. F., &amp; Russell, G. (2013). Patient-centred access to health care: conceptualising access at the interface of health systems and populations. </a:t>
            </a:r>
            <a:r>
              <a:rPr lang="en-GB" sz="800" b="0" i="1">
                <a:solidFill>
                  <a:srgbClr val="222222"/>
                </a:solidFill>
                <a:effectLst/>
                <a:latin typeface="Arial" panose="020B0604020202020204" pitchFamily="34" charset="0"/>
              </a:rPr>
              <a:t>International journal for equity in health</a:t>
            </a:r>
            <a:r>
              <a:rPr lang="en-GB" sz="800" b="0" i="0">
                <a:solidFill>
                  <a:srgbClr val="222222"/>
                </a:solidFill>
                <a:effectLst/>
                <a:latin typeface="Arial" panose="020B0604020202020204" pitchFamily="34" charset="0"/>
              </a:rPr>
              <a:t>, </a:t>
            </a:r>
            <a:r>
              <a:rPr lang="en-GB" sz="800" b="0" i="1">
                <a:solidFill>
                  <a:srgbClr val="222222"/>
                </a:solidFill>
                <a:effectLst/>
                <a:latin typeface="Arial" panose="020B0604020202020204" pitchFamily="34" charset="0"/>
              </a:rPr>
              <a:t>12</a:t>
            </a:r>
            <a:r>
              <a:rPr lang="en-GB" sz="800" b="0" i="0">
                <a:solidFill>
                  <a:srgbClr val="222222"/>
                </a:solidFill>
                <a:effectLst/>
                <a:latin typeface="Arial" panose="020B0604020202020204" pitchFamily="34" charset="0"/>
              </a:rPr>
              <a:t>(1), 1-9.</a:t>
            </a:r>
            <a:endParaRPr lang="en-GB" sz="800"/>
          </a:p>
        </p:txBody>
      </p:sp>
    </p:spTree>
    <p:extLst>
      <p:ext uri="{BB962C8B-B14F-4D97-AF65-F5344CB8AC3E}">
        <p14:creationId xmlns:p14="http://schemas.microsoft.com/office/powerpoint/2010/main" val="2806605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F378-6B81-4F3D-91DC-8CF546F5A724}"/>
              </a:ext>
            </a:extLst>
          </p:cNvPr>
          <p:cNvSpPr>
            <a:spLocks noGrp="1"/>
          </p:cNvSpPr>
          <p:nvPr>
            <p:ph type="title"/>
          </p:nvPr>
        </p:nvSpPr>
        <p:spPr/>
        <p:txBody>
          <a:bodyPr/>
          <a:lstStyle/>
          <a:p>
            <a:r>
              <a:rPr lang="en-US" sz="3600"/>
              <a:t>Approachability</a:t>
            </a:r>
            <a:endParaRPr lang="en-GB"/>
          </a:p>
        </p:txBody>
      </p:sp>
      <p:sp>
        <p:nvSpPr>
          <p:cNvPr id="3" name="Content Placeholder 2">
            <a:extLst>
              <a:ext uri="{FF2B5EF4-FFF2-40B4-BE49-F238E27FC236}">
                <a16:creationId xmlns:a16="http://schemas.microsoft.com/office/drawing/2014/main" id="{6A1925B7-A83D-4276-A4DA-5E10E3885D7B}"/>
              </a:ext>
            </a:extLst>
          </p:cNvPr>
          <p:cNvSpPr>
            <a:spLocks noGrp="1"/>
          </p:cNvSpPr>
          <p:nvPr>
            <p:ph idx="1"/>
          </p:nvPr>
        </p:nvSpPr>
        <p:spPr>
          <a:xfrm>
            <a:off x="305999" y="1256400"/>
            <a:ext cx="5875725" cy="4921200"/>
          </a:xfrm>
        </p:spPr>
        <p:txBody>
          <a:bodyPr>
            <a:normAutofit/>
          </a:bodyPr>
          <a:lstStyle/>
          <a:p>
            <a:pPr marL="285750" indent="-228600">
              <a:lnSpc>
                <a:spcPct val="90000"/>
              </a:lnSpc>
              <a:buFont typeface="Arial" panose="020B0604020202020204" pitchFamily="34" charset="0"/>
              <a:buChar char="•"/>
            </a:pPr>
            <a:r>
              <a:rPr lang="en-US" sz="1400" dirty="0">
                <a:effectLst/>
              </a:rPr>
              <a:t>Approachability has to do with information about a service being made available so that service users who need the service are be able to use it </a:t>
            </a:r>
            <a:r>
              <a:rPr lang="en-US" sz="1400" baseline="30000" dirty="0"/>
              <a:t>[</a:t>
            </a:r>
            <a:r>
              <a:rPr lang="en-US" sz="1400" baseline="30000" dirty="0">
                <a:effectLst/>
              </a:rPr>
              <a:t>1</a:t>
            </a:r>
            <a:r>
              <a:rPr lang="en-US" sz="1400" baseline="30000" dirty="0"/>
              <a:t>]</a:t>
            </a:r>
            <a:r>
              <a:rPr lang="en-US" sz="1400" dirty="0"/>
              <a:t>. </a:t>
            </a:r>
            <a:r>
              <a:rPr lang="en-US" sz="1400" dirty="0">
                <a:effectLst/>
              </a:rPr>
              <a:t>It also has to do with health literacy.</a:t>
            </a:r>
            <a:r>
              <a:rPr lang="en-US" sz="1400" dirty="0"/>
              <a:t> </a:t>
            </a:r>
            <a:endParaRPr lang="en-US" sz="1400" dirty="0">
              <a:effectLst/>
            </a:endParaRPr>
          </a:p>
          <a:p>
            <a:pPr marL="285750" indent="-228600">
              <a:lnSpc>
                <a:spcPct val="90000"/>
              </a:lnSpc>
              <a:buFont typeface="Arial" panose="020B0604020202020204" pitchFamily="34" charset="0"/>
              <a:buChar char="•"/>
            </a:pPr>
            <a:r>
              <a:rPr lang="en-US" sz="1400" dirty="0">
                <a:effectLst/>
              </a:rPr>
              <a:t>Generally, residents seemed to understand the importance of good oral health, oral hygiene and early detection of problems:</a:t>
            </a:r>
            <a:endParaRPr lang="en-US" sz="1400" dirty="0">
              <a:effectLst/>
              <a:cs typeface="Arial"/>
            </a:endParaRPr>
          </a:p>
          <a:p>
            <a:pPr marL="753745" lvl="1" indent="-228600">
              <a:lnSpc>
                <a:spcPct val="90000"/>
              </a:lnSpc>
            </a:pPr>
            <a:r>
              <a:rPr lang="en-US" sz="1400" dirty="0"/>
              <a:t>72% (874) indicated that they brush their teeth twice a day or more. </a:t>
            </a:r>
          </a:p>
          <a:p>
            <a:pPr marL="753750" lvl="1" indent="-228600">
              <a:lnSpc>
                <a:spcPct val="90000"/>
              </a:lnSpc>
            </a:pPr>
            <a:r>
              <a:rPr lang="en-US" sz="1400" dirty="0"/>
              <a:t>97% (1169) agreed with </a:t>
            </a:r>
            <a:r>
              <a:rPr lang="en-US" sz="1400" b="1" dirty="0"/>
              <a:t>“Seeing your dentist or hygienist regularly can help detect oral problems early before they become more serious</a:t>
            </a:r>
            <a:r>
              <a:rPr lang="en-US" sz="1400" dirty="0"/>
              <a:t>”.</a:t>
            </a:r>
            <a:endParaRPr lang="en-US" sz="1400" dirty="0">
              <a:effectLst/>
              <a:cs typeface="Arial"/>
            </a:endParaRPr>
          </a:p>
          <a:p>
            <a:pPr marL="753745" lvl="1" indent="-228600">
              <a:lnSpc>
                <a:spcPct val="90000"/>
              </a:lnSpc>
            </a:pPr>
            <a:r>
              <a:rPr lang="en-US" sz="1400" dirty="0"/>
              <a:t>93% (1119) agreed with “</a:t>
            </a:r>
            <a:r>
              <a:rPr lang="en-US" sz="1400" b="1" dirty="0"/>
              <a:t>Oral diseases such as gum diseases or dental cavities can harm your general health</a:t>
            </a:r>
            <a:r>
              <a:rPr lang="en-US" sz="1400" dirty="0"/>
              <a:t>”</a:t>
            </a:r>
            <a:endParaRPr lang="en-US" sz="1400" dirty="0">
              <a:cs typeface="Arial"/>
            </a:endParaRPr>
          </a:p>
          <a:p>
            <a:pPr marL="753745" lvl="1" indent="-228600">
              <a:lnSpc>
                <a:spcPct val="90000"/>
              </a:lnSpc>
            </a:pPr>
            <a:r>
              <a:rPr lang="en-US" sz="1400" dirty="0"/>
              <a:t>55% (629) saw their dentist more than once a year. </a:t>
            </a:r>
            <a:endParaRPr lang="en-US" sz="1400" dirty="0">
              <a:cs typeface="Arial"/>
            </a:endParaRPr>
          </a:p>
          <a:p>
            <a:pPr indent="-228600">
              <a:lnSpc>
                <a:spcPct val="90000"/>
              </a:lnSpc>
              <a:buFont typeface="Arial" panose="020B0604020202020204" pitchFamily="34" charset="0"/>
              <a:buChar char="•"/>
            </a:pPr>
            <a:r>
              <a:rPr lang="en-US" sz="1400" dirty="0">
                <a:effectLst/>
              </a:rPr>
              <a:t>In the qualitative data from the survey, residents indicated that it would be useful for information on how to access NHS dental health services was made widely available including information on which surgeries were accepting NHS patients.</a:t>
            </a:r>
            <a:r>
              <a:rPr lang="en-US" sz="1400" dirty="0"/>
              <a:t> </a:t>
            </a:r>
            <a:endParaRPr lang="en-US" sz="1400" dirty="0">
              <a:effectLst/>
              <a:cs typeface="Arial"/>
            </a:endParaRPr>
          </a:p>
          <a:p>
            <a:pPr indent="-228600">
              <a:lnSpc>
                <a:spcPct val="90000"/>
              </a:lnSpc>
              <a:buFont typeface="Arial" panose="020B0604020202020204" pitchFamily="34" charset="0"/>
              <a:buChar char="•"/>
            </a:pPr>
            <a:r>
              <a:rPr lang="en-US" sz="1400" dirty="0"/>
              <a:t>The NHS Dental reform will now require NHS dentists to indicate the services they offer as well as capacity to take on new patients on the NHS website. This is a national priority.</a:t>
            </a:r>
            <a:endParaRPr lang="en-US" sz="1400" dirty="0">
              <a:cs typeface="Arial"/>
            </a:endParaRPr>
          </a:p>
          <a:p>
            <a:endParaRPr lang="en-GB" dirty="0"/>
          </a:p>
        </p:txBody>
      </p:sp>
      <p:pic>
        <p:nvPicPr>
          <p:cNvPr id="1026" name="Picture 2" descr="In this bar chart, NHS dentist accesibility is shown. The graph shows high numbers of NHS dentists not publishing on the NHS &quot;find a dentist&quot; webiste  if they accept new patients.">
            <a:extLst>
              <a:ext uri="{FF2B5EF4-FFF2-40B4-BE49-F238E27FC236}">
                <a16:creationId xmlns:a16="http://schemas.microsoft.com/office/drawing/2014/main" id="{90222B2C-906E-44F6-A6C7-CFCB514B2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00" y="1256400"/>
            <a:ext cx="3861900" cy="20964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descr="Bar chart describing the number of times Essex residents see a dentist">
            <a:extLst>
              <a:ext uri="{FF2B5EF4-FFF2-40B4-BE49-F238E27FC236}">
                <a16:creationId xmlns:a16="http://schemas.microsoft.com/office/drawing/2014/main" id="{809819E0-7576-4631-81E2-D103D70C4AA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125916474"/>
              </p:ext>
            </p:extLst>
          </p:nvPr>
        </p:nvGraphicFramePr>
        <p:xfrm>
          <a:off x="7600510" y="3536460"/>
          <a:ext cx="3098679" cy="172252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Interview Quotes">
            <a:extLst>
              <a:ext uri="{FF2B5EF4-FFF2-40B4-BE49-F238E27FC236}">
                <a16:creationId xmlns:a16="http://schemas.microsoft.com/office/drawing/2014/main" id="{60B4FD30-73E7-47F2-BBB9-78A3DFD2EE9B}"/>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4615" y="5258983"/>
            <a:ext cx="4324985" cy="1265058"/>
          </a:xfrm>
          <a:prstGeom prst="rect">
            <a:avLst/>
          </a:prstGeom>
        </p:spPr>
      </p:pic>
      <p:sp>
        <p:nvSpPr>
          <p:cNvPr id="5" name="Slide Number Placeholder 4">
            <a:extLst>
              <a:ext uri="{FF2B5EF4-FFF2-40B4-BE49-F238E27FC236}">
                <a16:creationId xmlns:a16="http://schemas.microsoft.com/office/drawing/2014/main" id="{32700D39-A119-43C6-928D-C8A023658597}"/>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43</a:t>
            </a:fld>
            <a:endParaRPr lang="en-GB"/>
          </a:p>
        </p:txBody>
      </p:sp>
      <p:sp>
        <p:nvSpPr>
          <p:cNvPr id="6" name="Footer Placeholder 3">
            <a:extLst>
              <a:ext uri="{FF2B5EF4-FFF2-40B4-BE49-F238E27FC236}">
                <a16:creationId xmlns:a16="http://schemas.microsoft.com/office/drawing/2014/main" id="{D4B1D946-E961-412E-4B3E-8B9BCD44708D}"/>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1926106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BF12-6613-414E-875F-D44B50149168}"/>
              </a:ext>
            </a:extLst>
          </p:cNvPr>
          <p:cNvSpPr>
            <a:spLocks noGrp="1"/>
          </p:cNvSpPr>
          <p:nvPr>
            <p:ph type="title"/>
          </p:nvPr>
        </p:nvSpPr>
        <p:spPr/>
        <p:txBody>
          <a:bodyPr>
            <a:normAutofit fontScale="90000"/>
          </a:bodyPr>
          <a:lstStyle/>
          <a:p>
            <a:r>
              <a:rPr lang="en-US" sz="3600"/>
              <a:t>NHS dental access for nursing and expectant mothers</a:t>
            </a:r>
            <a:endParaRPr lang="en-GB"/>
          </a:p>
        </p:txBody>
      </p:sp>
      <p:sp>
        <p:nvSpPr>
          <p:cNvPr id="3" name="Content Placeholder 2">
            <a:extLst>
              <a:ext uri="{FF2B5EF4-FFF2-40B4-BE49-F238E27FC236}">
                <a16:creationId xmlns:a16="http://schemas.microsoft.com/office/drawing/2014/main" id="{56C08E76-B429-453E-8359-7048261809C8}"/>
              </a:ext>
            </a:extLst>
          </p:cNvPr>
          <p:cNvSpPr>
            <a:spLocks noGrp="1"/>
          </p:cNvSpPr>
          <p:nvPr>
            <p:ph idx="1"/>
          </p:nvPr>
        </p:nvSpPr>
        <p:spPr>
          <a:xfrm>
            <a:off x="306000" y="1256400"/>
            <a:ext cx="4380300" cy="4921200"/>
          </a:xfrm>
        </p:spPr>
        <p:txBody>
          <a:bodyPr/>
          <a:lstStyle/>
          <a:p>
            <a:pPr marL="285750" indent="-228600">
              <a:lnSpc>
                <a:spcPct val="90000"/>
              </a:lnSpc>
              <a:buFont typeface="Arial" panose="020B0604020202020204" pitchFamily="34" charset="0"/>
              <a:buChar char="•"/>
            </a:pPr>
            <a:r>
              <a:rPr lang="en-US" sz="1400" dirty="0"/>
              <a:t>Overall, out of all unique patients in Essex, Expectant mothers accounted for approximately 1% of the NHS dental patients and Nursing mothers approximately 1.5%.</a:t>
            </a:r>
          </a:p>
          <a:p>
            <a:pPr marL="285750" indent="-228600">
              <a:lnSpc>
                <a:spcPct val="90000"/>
              </a:lnSpc>
              <a:buFont typeface="Arial" panose="020B0604020202020204" pitchFamily="34" charset="0"/>
              <a:buChar char="•"/>
            </a:pPr>
            <a:r>
              <a:rPr lang="en-US" sz="1400" dirty="0"/>
              <a:t>The data is showing, that the impact of pandemic restrictions has also affected Nursing and Expectant mothers. Furthermore, other studies indicated that women were anxious to access health services during the pandemic. </a:t>
            </a:r>
          </a:p>
          <a:p>
            <a:pPr marL="285750" indent="-228600">
              <a:lnSpc>
                <a:spcPct val="90000"/>
              </a:lnSpc>
              <a:buFont typeface="Arial" panose="020B0604020202020204" pitchFamily="34" charset="0"/>
              <a:buChar char="•"/>
            </a:pPr>
            <a:r>
              <a:rPr lang="en-US" sz="1400" dirty="0"/>
              <a:t>Poor oral health during pregnancy can adversely impact the mother and her baby.</a:t>
            </a:r>
          </a:p>
          <a:p>
            <a:endParaRPr lang="en-GB" dirty="0"/>
          </a:p>
        </p:txBody>
      </p:sp>
      <p:sp>
        <p:nvSpPr>
          <p:cNvPr id="5" name="Slide Number Placeholder 4">
            <a:extLst>
              <a:ext uri="{FF2B5EF4-FFF2-40B4-BE49-F238E27FC236}">
                <a16:creationId xmlns:a16="http://schemas.microsoft.com/office/drawing/2014/main" id="{8EEC8374-8115-4762-8304-C732E788914B}"/>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44</a:t>
            </a:fld>
            <a:endParaRPr lang="en-GB"/>
          </a:p>
        </p:txBody>
      </p:sp>
      <p:pic>
        <p:nvPicPr>
          <p:cNvPr id="6" name="Picture 7" descr="In this table, a number of expectant mothers as NHS dental patients is shown for each Essex district for 4 years, from 2017.">
            <a:extLst>
              <a:ext uri="{FF2B5EF4-FFF2-40B4-BE49-F238E27FC236}">
                <a16:creationId xmlns:a16="http://schemas.microsoft.com/office/drawing/2014/main" id="{FC8632A9-0E13-4103-9515-4BA3775D5A30}"/>
              </a:ext>
            </a:extLst>
          </p:cNvPr>
          <p:cNvPicPr>
            <a:picLocks noChangeAspect="1"/>
          </p:cNvPicPr>
          <p:nvPr/>
        </p:nvPicPr>
        <p:blipFill>
          <a:blip r:embed="rId2"/>
          <a:stretch>
            <a:fillRect/>
          </a:stretch>
        </p:blipFill>
        <p:spPr>
          <a:xfrm>
            <a:off x="5611242" y="1247949"/>
            <a:ext cx="2974020" cy="2226701"/>
          </a:xfrm>
          <a:prstGeom prst="rect">
            <a:avLst/>
          </a:prstGeom>
        </p:spPr>
      </p:pic>
      <p:pic>
        <p:nvPicPr>
          <p:cNvPr id="7" name="Picture 8" descr="In this table, a number of nursing mothers as NHS dental patients is shown for each Essex district for 4 years, from 2017.">
            <a:extLst>
              <a:ext uri="{FF2B5EF4-FFF2-40B4-BE49-F238E27FC236}">
                <a16:creationId xmlns:a16="http://schemas.microsoft.com/office/drawing/2014/main" id="{CDB5B239-F940-4E95-B6DB-DBF53D5401D4}"/>
              </a:ext>
            </a:extLst>
          </p:cNvPr>
          <p:cNvPicPr>
            <a:picLocks noChangeAspect="1"/>
          </p:cNvPicPr>
          <p:nvPr/>
        </p:nvPicPr>
        <p:blipFill>
          <a:blip r:embed="rId3"/>
          <a:stretch>
            <a:fillRect/>
          </a:stretch>
        </p:blipFill>
        <p:spPr>
          <a:xfrm>
            <a:off x="8782367" y="1264111"/>
            <a:ext cx="2952433" cy="2210539"/>
          </a:xfrm>
          <a:prstGeom prst="rect">
            <a:avLst/>
          </a:prstGeom>
        </p:spPr>
      </p:pic>
      <p:pic>
        <p:nvPicPr>
          <p:cNvPr id="8" name="Picture 7" descr="Interview Quotes">
            <a:extLst>
              <a:ext uri="{FF2B5EF4-FFF2-40B4-BE49-F238E27FC236}">
                <a16:creationId xmlns:a16="http://schemas.microsoft.com/office/drawing/2014/main" id="{A2D4B800-C228-448A-8C50-EC795F675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0054" y="3990292"/>
            <a:ext cx="4504625" cy="2409423"/>
          </a:xfrm>
          <a:prstGeom prst="rect">
            <a:avLst/>
          </a:prstGeom>
        </p:spPr>
      </p:pic>
      <p:sp>
        <p:nvSpPr>
          <p:cNvPr id="10" name="TextBox 9">
            <a:extLst>
              <a:ext uri="{FF2B5EF4-FFF2-40B4-BE49-F238E27FC236}">
                <a16:creationId xmlns:a16="http://schemas.microsoft.com/office/drawing/2014/main" id="{F8CB5DA2-E4B3-4036-AC97-2F17E7C2E41B}"/>
              </a:ext>
            </a:extLst>
          </p:cNvPr>
          <p:cNvSpPr txBox="1"/>
          <p:nvPr/>
        </p:nvSpPr>
        <p:spPr>
          <a:xfrm>
            <a:off x="5689600" y="3433857"/>
            <a:ext cx="6096000" cy="215444"/>
          </a:xfrm>
          <a:prstGeom prst="rect">
            <a:avLst/>
          </a:prstGeom>
          <a:noFill/>
        </p:spPr>
        <p:txBody>
          <a:bodyPr wrap="square">
            <a:spAutoFit/>
          </a:bodyPr>
          <a:lstStyle/>
          <a:p>
            <a:r>
              <a:rPr lang="en-GB" sz="800">
                <a:latin typeface="Arial" panose="020B0604020202020204"/>
              </a:rPr>
              <a:t>Data requested from NHS Business Services </a:t>
            </a:r>
            <a:endParaRPr lang="en-GB" sz="800"/>
          </a:p>
        </p:txBody>
      </p:sp>
      <p:sp>
        <p:nvSpPr>
          <p:cNvPr id="9" name="Footer Placeholder 3">
            <a:extLst>
              <a:ext uri="{FF2B5EF4-FFF2-40B4-BE49-F238E27FC236}">
                <a16:creationId xmlns:a16="http://schemas.microsoft.com/office/drawing/2014/main" id="{B02AAB8F-2902-B3DC-AA2E-B2C85FF47B99}"/>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4143505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FFAD-129F-48AB-84E7-A15769AB8354}"/>
              </a:ext>
            </a:extLst>
          </p:cNvPr>
          <p:cNvSpPr>
            <a:spLocks noGrp="1"/>
          </p:cNvSpPr>
          <p:nvPr>
            <p:ph type="title"/>
          </p:nvPr>
        </p:nvSpPr>
        <p:spPr/>
        <p:txBody>
          <a:bodyPr/>
          <a:lstStyle/>
          <a:p>
            <a:r>
              <a:rPr lang="en-US" dirty="0"/>
              <a:t>Unique Patient Count</a:t>
            </a:r>
            <a:endParaRPr lang="en-GB" dirty="0"/>
          </a:p>
        </p:txBody>
      </p:sp>
      <p:sp>
        <p:nvSpPr>
          <p:cNvPr id="3" name="Content Placeholder 2">
            <a:extLst>
              <a:ext uri="{FF2B5EF4-FFF2-40B4-BE49-F238E27FC236}">
                <a16:creationId xmlns:a16="http://schemas.microsoft.com/office/drawing/2014/main" id="{B3B528A3-3B7E-4C2F-AE96-9638C8137287}"/>
              </a:ext>
            </a:extLst>
          </p:cNvPr>
          <p:cNvSpPr>
            <a:spLocks noGrp="1"/>
          </p:cNvSpPr>
          <p:nvPr>
            <p:ph idx="1"/>
          </p:nvPr>
        </p:nvSpPr>
        <p:spPr>
          <a:xfrm>
            <a:off x="306000" y="1256400"/>
            <a:ext cx="5380425" cy="4921200"/>
          </a:xfrm>
        </p:spPr>
        <p:txBody>
          <a:bodyPr>
            <a:normAutofit/>
          </a:bodyPr>
          <a:lstStyle/>
          <a:p>
            <a:pPr marL="381000" indent="-203200">
              <a:lnSpc>
                <a:spcPct val="90000"/>
              </a:lnSpc>
            </a:pPr>
            <a:r>
              <a:rPr lang="en-US" sz="1500" dirty="0"/>
              <a:t>Unique Patient Count is the total number of unique NHS dental services patients in Essex between 2017 to 2021.</a:t>
            </a:r>
          </a:p>
          <a:p>
            <a:pPr marL="355600" indent="-190500">
              <a:lnSpc>
                <a:spcPct val="90000"/>
              </a:lnSpc>
              <a:buFont typeface="Arial" panose="020B0604020202020204" pitchFamily="34" charset="0"/>
              <a:buChar char="•"/>
            </a:pPr>
            <a:r>
              <a:rPr lang="en-US" sz="1500" dirty="0"/>
              <a:t>The number of patients seen by NHS dentists significantly dropped in 2020/21 compared to the previous year (-58%, bar chart on the left).</a:t>
            </a:r>
          </a:p>
          <a:p>
            <a:pPr marL="355600" indent="-190500">
              <a:lnSpc>
                <a:spcPct val="90000"/>
              </a:lnSpc>
              <a:buFont typeface="Arial" panose="020B0604020202020204" pitchFamily="34" charset="0"/>
              <a:buChar char="•"/>
            </a:pPr>
            <a:r>
              <a:rPr lang="en-US" sz="1500" dirty="0"/>
              <a:t>The highest percentage change in Unique Patient Count from 2019 to 2020 was in Epping Forest and Rochford (-61%). </a:t>
            </a:r>
          </a:p>
          <a:p>
            <a:pPr marL="355600" indent="-190500">
              <a:lnSpc>
                <a:spcPct val="90000"/>
              </a:lnSpc>
              <a:buFont typeface="Arial" panose="020B0604020202020204" pitchFamily="34" charset="0"/>
              <a:buChar char="•"/>
            </a:pPr>
            <a:r>
              <a:rPr lang="en-US" sz="1500" dirty="0"/>
              <a:t>The lowest percentage change in Unique Patient Count from 2019 to 2020 was in Chelmsford, Harlow, and Uttlesford (-54%).</a:t>
            </a:r>
          </a:p>
          <a:p>
            <a:pPr marL="355600" indent="-190500">
              <a:lnSpc>
                <a:spcPct val="90000"/>
              </a:lnSpc>
              <a:buFont typeface="Arial" panose="020B0604020202020204" pitchFamily="34" charset="0"/>
              <a:buChar char="•"/>
            </a:pPr>
            <a:r>
              <a:rPr lang="en-US" sz="1500" dirty="0"/>
              <a:t>The drop in number of patients seen is consistent with the national picture. A</a:t>
            </a:r>
            <a:r>
              <a:rPr lang="en-GB" sz="1500" dirty="0"/>
              <a:t>cess to dental services was  severely impacted by COVID-19 lockdown measures and the need for enhanced infection prevention and public health measures. This has created a backlog of patients with oral health treatment needs. </a:t>
            </a:r>
            <a:endParaRPr lang="en-US" sz="1500" dirty="0"/>
          </a:p>
          <a:p>
            <a:endParaRPr lang="en-GB" dirty="0"/>
          </a:p>
        </p:txBody>
      </p:sp>
      <p:sp>
        <p:nvSpPr>
          <p:cNvPr id="5" name="Slide Number Placeholder 4">
            <a:extLst>
              <a:ext uri="{FF2B5EF4-FFF2-40B4-BE49-F238E27FC236}">
                <a16:creationId xmlns:a16="http://schemas.microsoft.com/office/drawing/2014/main" id="{C487987E-80EE-4020-B0EE-CF808051933F}"/>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45</a:t>
            </a:fld>
            <a:endParaRPr lang="en-GB"/>
          </a:p>
        </p:txBody>
      </p:sp>
      <p:graphicFrame>
        <p:nvGraphicFramePr>
          <p:cNvPr id="9" name="Chart 8" descr="Chart for Unique patient count in Essex for 2017 to 2021">
            <a:extLst>
              <a:ext uri="{FF2B5EF4-FFF2-40B4-BE49-F238E27FC236}">
                <a16:creationId xmlns:a16="http://schemas.microsoft.com/office/drawing/2014/main" id="{C8541786-9DA9-466C-A442-AFC75A759577}"/>
              </a:ext>
            </a:extLst>
          </p:cNvPr>
          <p:cNvGraphicFramePr>
            <a:graphicFrameLocks/>
          </p:cNvGraphicFramePr>
          <p:nvPr>
            <p:extLst>
              <p:ext uri="{D42A27DB-BD31-4B8C-83A1-F6EECF244321}">
                <p14:modId xmlns:p14="http://schemas.microsoft.com/office/powerpoint/2010/main" val="4175273602"/>
              </p:ext>
            </p:extLst>
          </p:nvPr>
        </p:nvGraphicFramePr>
        <p:xfrm>
          <a:off x="6837362" y="1108075"/>
          <a:ext cx="3222625" cy="285115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Table showing the number of patients registered across the Essex local authorities and percentage change">
            <a:extLst>
              <a:ext uri="{FF2B5EF4-FFF2-40B4-BE49-F238E27FC236}">
                <a16:creationId xmlns:a16="http://schemas.microsoft.com/office/drawing/2014/main" id="{2C59756B-FCA7-4B64-88D5-EA2FF4661A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15025" y="4033513"/>
            <a:ext cx="5446017" cy="2373264"/>
          </a:xfrm>
          <a:prstGeom prst="rect">
            <a:avLst/>
          </a:prstGeom>
        </p:spPr>
      </p:pic>
      <p:sp>
        <p:nvSpPr>
          <p:cNvPr id="8" name="TextBox 7">
            <a:extLst>
              <a:ext uri="{FF2B5EF4-FFF2-40B4-BE49-F238E27FC236}">
                <a16:creationId xmlns:a16="http://schemas.microsoft.com/office/drawing/2014/main" id="{E8B736C9-6B5C-45A8-AE03-552E5E9A94D0}"/>
              </a:ext>
              <a:ext uri="{C183D7F6-B498-43B3-948B-1728B52AA6E4}">
                <adec:decorative xmlns:adec="http://schemas.microsoft.com/office/drawing/2017/decorative" val="1"/>
              </a:ext>
            </a:extLst>
          </p:cNvPr>
          <p:cNvSpPr txBox="1"/>
          <p:nvPr/>
        </p:nvSpPr>
        <p:spPr>
          <a:xfrm>
            <a:off x="7863786" y="6415191"/>
            <a:ext cx="2617527" cy="215444"/>
          </a:xfrm>
          <a:prstGeom prst="rect">
            <a:avLst/>
          </a:prstGeom>
          <a:noFill/>
        </p:spPr>
        <p:txBody>
          <a:bodyPr wrap="square" rtlCol="0">
            <a:spAutoFit/>
          </a:bodyPr>
          <a:lstStyle/>
          <a:p>
            <a:r>
              <a:rPr lang="en-GB" sz="800"/>
              <a:t>Data source: Requested from the NHSBSA. </a:t>
            </a:r>
          </a:p>
        </p:txBody>
      </p:sp>
      <p:sp>
        <p:nvSpPr>
          <p:cNvPr id="6" name="Footer Placeholder 3">
            <a:extLst>
              <a:ext uri="{FF2B5EF4-FFF2-40B4-BE49-F238E27FC236}">
                <a16:creationId xmlns:a16="http://schemas.microsoft.com/office/drawing/2014/main" id="{B23E7175-FF09-4D86-A4B4-AA97F944F30D}"/>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1072178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FD13-109F-4FFF-946A-D469356D9772}"/>
              </a:ext>
            </a:extLst>
          </p:cNvPr>
          <p:cNvSpPr>
            <a:spLocks noGrp="1"/>
          </p:cNvSpPr>
          <p:nvPr>
            <p:ph type="title"/>
          </p:nvPr>
        </p:nvSpPr>
        <p:spPr/>
        <p:txBody>
          <a:bodyPr>
            <a:normAutofit/>
          </a:bodyPr>
          <a:lstStyle/>
          <a:p>
            <a:r>
              <a:rPr lang="en-US" dirty="0"/>
              <a:t>P</a:t>
            </a:r>
            <a:r>
              <a:rPr lang="en-US" sz="3600" dirty="0"/>
              <a:t>atients registered with an NHS dentist in Essex</a:t>
            </a:r>
            <a:endParaRPr lang="en-GB" dirty="0"/>
          </a:p>
        </p:txBody>
      </p:sp>
      <p:sp>
        <p:nvSpPr>
          <p:cNvPr id="3" name="Content Placeholder 2">
            <a:extLst>
              <a:ext uri="{FF2B5EF4-FFF2-40B4-BE49-F238E27FC236}">
                <a16:creationId xmlns:a16="http://schemas.microsoft.com/office/drawing/2014/main" id="{4B520E16-977D-4C41-9916-2BEC08225EE7}"/>
              </a:ext>
            </a:extLst>
          </p:cNvPr>
          <p:cNvSpPr>
            <a:spLocks noGrp="1"/>
          </p:cNvSpPr>
          <p:nvPr>
            <p:ph idx="1"/>
          </p:nvPr>
        </p:nvSpPr>
        <p:spPr>
          <a:xfrm>
            <a:off x="420301" y="1256400"/>
            <a:ext cx="4694625" cy="4921200"/>
          </a:xfrm>
        </p:spPr>
        <p:txBody>
          <a:bodyPr>
            <a:normAutofit/>
          </a:bodyPr>
          <a:lstStyle/>
          <a:p>
            <a:pPr marL="5400" indent="0">
              <a:lnSpc>
                <a:spcPct val="90000"/>
              </a:lnSpc>
              <a:buNone/>
            </a:pPr>
            <a:endParaRPr lang="en-US" sz="1400" dirty="0"/>
          </a:p>
          <a:p>
            <a:pPr indent="-228600">
              <a:lnSpc>
                <a:spcPct val="90000"/>
              </a:lnSpc>
              <a:buFont typeface="Arial" panose="020B0604020202020204" pitchFamily="34" charset="0"/>
              <a:buChar char="•"/>
            </a:pPr>
            <a:r>
              <a:rPr lang="en-US" sz="1400" dirty="0"/>
              <a:t>60% (721) of the surveyed residents were registered with an NHS dentist, 27% (329) private, and 11% (136) were not registered at all. The main reason for not being registered, was not being able to find an NHS dentist to register with. </a:t>
            </a:r>
          </a:p>
          <a:p>
            <a:pPr indent="-228600">
              <a:lnSpc>
                <a:spcPct val="90000"/>
              </a:lnSpc>
              <a:buFont typeface="Arial" panose="020B0604020202020204" pitchFamily="34" charset="0"/>
              <a:buChar char="•"/>
            </a:pPr>
            <a:r>
              <a:rPr lang="en-US" sz="1400" dirty="0"/>
              <a:t>Qualitative data from the survey and in-depth interviews also showed that several residents found themselves without an NHS dentist because they had been deregistered from dental surgeries due to not having attended the surgery in over two years. Some of this was reported because of the busyness of life but for others it was the impact of the pandemic when many patients had routine appointments cancelled and were subsequently removed from the patient register once the two years lapsed.</a:t>
            </a:r>
          </a:p>
          <a:p>
            <a:pPr marL="0" indent="0">
              <a:buNone/>
            </a:pPr>
            <a:endParaRPr lang="en-GB" sz="1100" i="1" dirty="0">
              <a:latin typeface="Calibri" panose="020F0502020204030204" pitchFamily="34" charset="0"/>
              <a:cs typeface="Calibri" panose="020F0502020204030204" pitchFamily="34" charset="0"/>
            </a:endParaRPr>
          </a:p>
          <a:p>
            <a:pPr marL="0" indent="0">
              <a:buNone/>
            </a:pPr>
            <a:r>
              <a:rPr lang="en-GB" sz="1100" i="1" dirty="0">
                <a:latin typeface="Calibri" panose="020F0502020204030204" pitchFamily="34" charset="0"/>
                <a:cs typeface="Calibri" panose="020F0502020204030204" pitchFamily="34" charset="0"/>
              </a:rPr>
              <a:t>Note: Although being registered with an NHS dentist is a common misunderstanding, we present views expressed by our residents</a:t>
            </a:r>
          </a:p>
        </p:txBody>
      </p:sp>
      <p:sp>
        <p:nvSpPr>
          <p:cNvPr id="4" name="Footer Placeholder 3">
            <a:extLst>
              <a:ext uri="{FF2B5EF4-FFF2-40B4-BE49-F238E27FC236}">
                <a16:creationId xmlns:a16="http://schemas.microsoft.com/office/drawing/2014/main" id="{2B361CB8-61EB-462D-8DC8-36623F376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Produced by Essex County Council Strategy Insight and Engagement</a:t>
            </a:r>
          </a:p>
        </p:txBody>
      </p:sp>
      <p:sp>
        <p:nvSpPr>
          <p:cNvPr id="5" name="Slide Number Placeholder 4">
            <a:extLst>
              <a:ext uri="{FF2B5EF4-FFF2-40B4-BE49-F238E27FC236}">
                <a16:creationId xmlns:a16="http://schemas.microsoft.com/office/drawing/2014/main" id="{747219D8-116F-42EA-8E37-227C2FBF464A}"/>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46</a:t>
            </a:fld>
            <a:endParaRPr lang="en-GB"/>
          </a:p>
        </p:txBody>
      </p:sp>
      <p:graphicFrame>
        <p:nvGraphicFramePr>
          <p:cNvPr id="7" name="Chart 6" descr="Bar chart showing the percentage of Essex residents registered with NHS, Private dentists, or not registered">
            <a:extLst>
              <a:ext uri="{FF2B5EF4-FFF2-40B4-BE49-F238E27FC236}">
                <a16:creationId xmlns:a16="http://schemas.microsoft.com/office/drawing/2014/main" id="{5E462ABF-96BA-4CA4-8F6A-CBB181BC989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50418671"/>
              </p:ext>
            </p:extLst>
          </p:nvPr>
        </p:nvGraphicFramePr>
        <p:xfrm>
          <a:off x="6644681" y="1256400"/>
          <a:ext cx="4514157" cy="1753046"/>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Interview quotes">
            <a:extLst>
              <a:ext uri="{FF2B5EF4-FFF2-40B4-BE49-F238E27FC236}">
                <a16:creationId xmlns:a16="http://schemas.microsoft.com/office/drawing/2014/main" id="{012CC1EA-F558-440B-A3EB-973A982E2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277" y="3545896"/>
            <a:ext cx="4896167" cy="3060104"/>
          </a:xfrm>
          <a:prstGeom prst="rect">
            <a:avLst/>
          </a:prstGeom>
          <a:ln>
            <a:solidFill>
              <a:schemeClr val="bg1"/>
            </a:solidFill>
          </a:ln>
        </p:spPr>
      </p:pic>
    </p:spTree>
    <p:extLst>
      <p:ext uri="{BB962C8B-B14F-4D97-AF65-F5344CB8AC3E}">
        <p14:creationId xmlns:p14="http://schemas.microsoft.com/office/powerpoint/2010/main" val="150173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F958-C142-42F8-8C2B-F5B0F2B4C619}"/>
              </a:ext>
            </a:extLst>
          </p:cNvPr>
          <p:cNvSpPr>
            <a:spLocks noGrp="1"/>
          </p:cNvSpPr>
          <p:nvPr>
            <p:ph type="title"/>
          </p:nvPr>
        </p:nvSpPr>
        <p:spPr/>
        <p:txBody>
          <a:bodyPr/>
          <a:lstStyle/>
          <a:p>
            <a:r>
              <a:rPr lang="en-US" sz="3600" kern="1200">
                <a:latin typeface="+mj-lt"/>
                <a:ea typeface="+mj-ea"/>
                <a:cs typeface="+mj-cs"/>
              </a:rPr>
              <a:t>NHS dental care activity  </a:t>
            </a:r>
            <a:endParaRPr lang="en-GB"/>
          </a:p>
        </p:txBody>
      </p:sp>
      <p:sp>
        <p:nvSpPr>
          <p:cNvPr id="3" name="Content Placeholder 2">
            <a:extLst>
              <a:ext uri="{FF2B5EF4-FFF2-40B4-BE49-F238E27FC236}">
                <a16:creationId xmlns:a16="http://schemas.microsoft.com/office/drawing/2014/main" id="{7524FA24-0711-4870-8F48-570C7D4C9723}"/>
              </a:ext>
            </a:extLst>
          </p:cNvPr>
          <p:cNvSpPr>
            <a:spLocks noGrp="1"/>
          </p:cNvSpPr>
          <p:nvPr>
            <p:ph idx="1"/>
          </p:nvPr>
        </p:nvSpPr>
        <p:spPr>
          <a:xfrm>
            <a:off x="306000" y="1256400"/>
            <a:ext cx="11821345" cy="1828545"/>
          </a:xfrm>
        </p:spPr>
        <p:txBody>
          <a:bodyPr>
            <a:normAutofit/>
          </a:bodyPr>
          <a:lstStyle/>
          <a:p>
            <a:pPr algn="just"/>
            <a:r>
              <a:rPr lang="en-US" sz="1500" b="0"/>
              <a:t>Data for 2017-2022 shows that the overall number of dental activity delivered by the NHS dentists in Essex significantly reduced in 20/21 year (-66%). This was largely due to public health control measures for covid [1]. Data for 2021/22 shows that there were more dental activity compared with the previous year, which indicated recovery from the pandemic, although the numbers were still approximately 30% lower compared with pre-pandemic levels such as in year 2017/18. </a:t>
            </a:r>
          </a:p>
          <a:p>
            <a:pPr algn="just"/>
            <a:r>
              <a:rPr lang="en-US" sz="1500" b="0"/>
              <a:t>Overall, the trend for NHS free dental care in Essex is going downwards when compared between 2017/18 to 2021/22. </a:t>
            </a:r>
          </a:p>
          <a:p>
            <a:pPr algn="just"/>
            <a:r>
              <a:rPr lang="en-US" sz="1500" b="0"/>
              <a:t>Overall, the trend for number of urgent treatments in Essex is gradually increasing every year.</a:t>
            </a:r>
          </a:p>
          <a:p>
            <a:pPr marL="0" indent="0" algn="just">
              <a:buNone/>
            </a:pPr>
            <a:endParaRPr lang="en-US" sz="1500" b="0"/>
          </a:p>
          <a:p>
            <a:endParaRPr lang="en-US" sz="1500"/>
          </a:p>
          <a:p>
            <a:pPr marL="0" indent="0">
              <a:buNone/>
            </a:pPr>
            <a:endParaRPr lang="en-US" sz="1500" b="0"/>
          </a:p>
          <a:p>
            <a:pPr marL="0" indent="0">
              <a:buNone/>
            </a:pPr>
            <a:endParaRPr lang="en-US" sz="2800"/>
          </a:p>
          <a:p>
            <a:endParaRPr lang="en-GB"/>
          </a:p>
        </p:txBody>
      </p:sp>
      <p:sp>
        <p:nvSpPr>
          <p:cNvPr id="4" name="Footer Placeholder 3">
            <a:extLst>
              <a:ext uri="{FF2B5EF4-FFF2-40B4-BE49-F238E27FC236}">
                <a16:creationId xmlns:a16="http://schemas.microsoft.com/office/drawing/2014/main" id="{507EC103-C43A-4FDB-88BD-7BBA7BEEA738}"/>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Produced by Essex County Council Strategy Insight and Engagement</a:t>
            </a:r>
          </a:p>
        </p:txBody>
      </p:sp>
      <p:sp>
        <p:nvSpPr>
          <p:cNvPr id="5" name="Slide Number Placeholder 4">
            <a:extLst>
              <a:ext uri="{FF2B5EF4-FFF2-40B4-BE49-F238E27FC236}">
                <a16:creationId xmlns:a16="http://schemas.microsoft.com/office/drawing/2014/main" id="{DE92661D-B7CE-4ADA-9FE0-2BAD1F3DC7C4}"/>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47</a:t>
            </a:fld>
            <a:endParaRPr lang="en-GB"/>
          </a:p>
        </p:txBody>
      </p:sp>
      <p:sp>
        <p:nvSpPr>
          <p:cNvPr id="18" name="TextBox 17">
            <a:extLst>
              <a:ext uri="{FF2B5EF4-FFF2-40B4-BE49-F238E27FC236}">
                <a16:creationId xmlns:a16="http://schemas.microsoft.com/office/drawing/2014/main" id="{7E86DC0A-36D2-4F10-80E2-0765BD0BA5C0}"/>
              </a:ext>
            </a:extLst>
          </p:cNvPr>
          <p:cNvSpPr txBox="1"/>
          <p:nvPr/>
        </p:nvSpPr>
        <p:spPr>
          <a:xfrm>
            <a:off x="157021" y="3523917"/>
            <a:ext cx="3020290" cy="1200329"/>
          </a:xfrm>
          <a:prstGeom prst="rect">
            <a:avLst/>
          </a:prstGeom>
          <a:noFill/>
        </p:spPr>
        <p:txBody>
          <a:bodyPr wrap="square" rtlCol="0">
            <a:spAutoFit/>
          </a:bodyPr>
          <a:lstStyle/>
          <a:p>
            <a:pPr marL="0" indent="0" algn="just" defTabSz="685800">
              <a:buNone/>
            </a:pPr>
            <a:r>
              <a:rPr lang="en-GB" sz="1200" i="1"/>
              <a:t>Providers submit forms (FP17) detailing dental activity data. The data recorded on the FP17 forms shows the patient charge collected, the number of units of activity performed and treatment banding information [3].</a:t>
            </a:r>
          </a:p>
        </p:txBody>
      </p:sp>
      <p:graphicFrame>
        <p:nvGraphicFramePr>
          <p:cNvPr id="21" name="Table 20">
            <a:extLst>
              <a:ext uri="{FF2B5EF4-FFF2-40B4-BE49-F238E27FC236}">
                <a16:creationId xmlns:a16="http://schemas.microsoft.com/office/drawing/2014/main" id="{89A831A3-07A5-421C-82E0-87A28D8517A0}"/>
              </a:ext>
            </a:extLst>
          </p:cNvPr>
          <p:cNvGraphicFramePr>
            <a:graphicFrameLocks noGrp="1"/>
          </p:cNvGraphicFramePr>
          <p:nvPr>
            <p:extLst>
              <p:ext uri="{D42A27DB-BD31-4B8C-83A1-F6EECF244321}">
                <p14:modId xmlns:p14="http://schemas.microsoft.com/office/powerpoint/2010/main" val="888968284"/>
              </p:ext>
            </p:extLst>
          </p:nvPr>
        </p:nvGraphicFramePr>
        <p:xfrm>
          <a:off x="3297165" y="2987820"/>
          <a:ext cx="8674100" cy="2768600"/>
        </p:xfrm>
        <a:graphic>
          <a:graphicData uri="http://schemas.openxmlformats.org/drawingml/2006/table">
            <a:tbl>
              <a:tblPr firstRow="1"/>
              <a:tblGrid>
                <a:gridCol w="749300">
                  <a:extLst>
                    <a:ext uri="{9D8B030D-6E8A-4147-A177-3AD203B41FA5}">
                      <a16:colId xmlns:a16="http://schemas.microsoft.com/office/drawing/2014/main" val="3175299613"/>
                    </a:ext>
                  </a:extLst>
                </a:gridCol>
                <a:gridCol w="609600">
                  <a:extLst>
                    <a:ext uri="{9D8B030D-6E8A-4147-A177-3AD203B41FA5}">
                      <a16:colId xmlns:a16="http://schemas.microsoft.com/office/drawing/2014/main" val="1527415216"/>
                    </a:ext>
                  </a:extLst>
                </a:gridCol>
                <a:gridCol w="609600">
                  <a:extLst>
                    <a:ext uri="{9D8B030D-6E8A-4147-A177-3AD203B41FA5}">
                      <a16:colId xmlns:a16="http://schemas.microsoft.com/office/drawing/2014/main" val="162993257"/>
                    </a:ext>
                  </a:extLst>
                </a:gridCol>
                <a:gridCol w="609600">
                  <a:extLst>
                    <a:ext uri="{9D8B030D-6E8A-4147-A177-3AD203B41FA5}">
                      <a16:colId xmlns:a16="http://schemas.microsoft.com/office/drawing/2014/main" val="3071790458"/>
                    </a:ext>
                  </a:extLst>
                </a:gridCol>
                <a:gridCol w="508000">
                  <a:extLst>
                    <a:ext uri="{9D8B030D-6E8A-4147-A177-3AD203B41FA5}">
                      <a16:colId xmlns:a16="http://schemas.microsoft.com/office/drawing/2014/main" val="211012761"/>
                    </a:ext>
                  </a:extLst>
                </a:gridCol>
                <a:gridCol w="508000">
                  <a:extLst>
                    <a:ext uri="{9D8B030D-6E8A-4147-A177-3AD203B41FA5}">
                      <a16:colId xmlns:a16="http://schemas.microsoft.com/office/drawing/2014/main" val="3971635103"/>
                    </a:ext>
                  </a:extLst>
                </a:gridCol>
                <a:gridCol w="508000">
                  <a:extLst>
                    <a:ext uri="{9D8B030D-6E8A-4147-A177-3AD203B41FA5}">
                      <a16:colId xmlns:a16="http://schemas.microsoft.com/office/drawing/2014/main" val="2384325705"/>
                    </a:ext>
                  </a:extLst>
                </a:gridCol>
                <a:gridCol w="508000">
                  <a:extLst>
                    <a:ext uri="{9D8B030D-6E8A-4147-A177-3AD203B41FA5}">
                      <a16:colId xmlns:a16="http://schemas.microsoft.com/office/drawing/2014/main" val="1606879802"/>
                    </a:ext>
                  </a:extLst>
                </a:gridCol>
                <a:gridCol w="508000">
                  <a:extLst>
                    <a:ext uri="{9D8B030D-6E8A-4147-A177-3AD203B41FA5}">
                      <a16:colId xmlns:a16="http://schemas.microsoft.com/office/drawing/2014/main" val="4193649715"/>
                    </a:ext>
                  </a:extLst>
                </a:gridCol>
                <a:gridCol w="508000">
                  <a:extLst>
                    <a:ext uri="{9D8B030D-6E8A-4147-A177-3AD203B41FA5}">
                      <a16:colId xmlns:a16="http://schemas.microsoft.com/office/drawing/2014/main" val="3460316229"/>
                    </a:ext>
                  </a:extLst>
                </a:gridCol>
                <a:gridCol w="508000">
                  <a:extLst>
                    <a:ext uri="{9D8B030D-6E8A-4147-A177-3AD203B41FA5}">
                      <a16:colId xmlns:a16="http://schemas.microsoft.com/office/drawing/2014/main" val="4057576157"/>
                    </a:ext>
                  </a:extLst>
                </a:gridCol>
                <a:gridCol w="508000">
                  <a:extLst>
                    <a:ext uri="{9D8B030D-6E8A-4147-A177-3AD203B41FA5}">
                      <a16:colId xmlns:a16="http://schemas.microsoft.com/office/drawing/2014/main" val="2457314702"/>
                    </a:ext>
                  </a:extLst>
                </a:gridCol>
                <a:gridCol w="508000">
                  <a:extLst>
                    <a:ext uri="{9D8B030D-6E8A-4147-A177-3AD203B41FA5}">
                      <a16:colId xmlns:a16="http://schemas.microsoft.com/office/drawing/2014/main" val="1213446244"/>
                    </a:ext>
                  </a:extLst>
                </a:gridCol>
                <a:gridCol w="508000">
                  <a:extLst>
                    <a:ext uri="{9D8B030D-6E8A-4147-A177-3AD203B41FA5}">
                      <a16:colId xmlns:a16="http://schemas.microsoft.com/office/drawing/2014/main" val="1946457152"/>
                    </a:ext>
                  </a:extLst>
                </a:gridCol>
                <a:gridCol w="508000">
                  <a:extLst>
                    <a:ext uri="{9D8B030D-6E8A-4147-A177-3AD203B41FA5}">
                      <a16:colId xmlns:a16="http://schemas.microsoft.com/office/drawing/2014/main" val="1109081102"/>
                    </a:ext>
                  </a:extLst>
                </a:gridCol>
                <a:gridCol w="508000">
                  <a:extLst>
                    <a:ext uri="{9D8B030D-6E8A-4147-A177-3AD203B41FA5}">
                      <a16:colId xmlns:a16="http://schemas.microsoft.com/office/drawing/2014/main" val="3036739448"/>
                    </a:ext>
                  </a:extLst>
                </a:gridCol>
              </a:tblGrid>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gridSpan="5">
                  <a:txBody>
                    <a:bodyPr/>
                    <a:lstStyle/>
                    <a:p>
                      <a:pPr algn="ctr" fontAlgn="b"/>
                      <a:r>
                        <a:rPr lang="en-GB" sz="1100" b="1" i="0" u="none" strike="noStrike">
                          <a:solidFill>
                            <a:srgbClr val="000000"/>
                          </a:solidFill>
                          <a:effectLst/>
                          <a:latin typeface="Calibri" panose="020F0502020204030204" pitchFamily="34" charset="0"/>
                        </a:rPr>
                        <a:t>Total number of FP17's </a:t>
                      </a:r>
                    </a:p>
                  </a:txBody>
                  <a:tcPr marL="6350" marR="6350" marT="635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b"/>
                      <a:r>
                        <a:rPr lang="en-GB" sz="1100" b="1" i="0" u="none" strike="noStrike">
                          <a:solidFill>
                            <a:srgbClr val="000000"/>
                          </a:solidFill>
                          <a:effectLst/>
                          <a:latin typeface="Calibri" panose="020F0502020204030204" pitchFamily="34" charset="0"/>
                        </a:rPr>
                        <a:t>Number of FP17's for free NHS dental care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97999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b"/>
                      <a:r>
                        <a:rPr lang="en-GB" sz="1100" b="1" i="0" u="none" strike="noStrike">
                          <a:solidFill>
                            <a:srgbClr val="000000"/>
                          </a:solidFill>
                          <a:effectLst/>
                          <a:latin typeface="Calibri" panose="020F0502020204030204" pitchFamily="34" charset="0"/>
                        </a:rPr>
                        <a:t>Number of FP17's for Urgent treatment</a:t>
                      </a:r>
                    </a:p>
                  </a:txBody>
                  <a:tcPr marL="6350" marR="6350" marT="6350" marB="0" anchor="b">
                    <a:lnL w="12700" cap="flat" cmpd="sng" algn="ctr">
                      <a:solidFill>
                        <a:srgbClr val="000000"/>
                      </a:solidFill>
                      <a:prstDash val="solid"/>
                      <a:round/>
                      <a:headEnd type="none" w="med" len="med"/>
                      <a:tailEnd type="none" w="med" len="med"/>
                    </a:lnL>
                    <a:lnR>
                      <a:noFill/>
                    </a:lnR>
                    <a:lnT>
                      <a:noFill/>
                    </a:lnT>
                    <a:lnB w="6350" cap="flat" cmpd="sng" algn="ctr">
                      <a:solidFill>
                        <a:srgbClr val="97999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72054540"/>
                  </a:ext>
                </a:extLst>
              </a:tr>
              <a:tr h="184150">
                <a:tc>
                  <a:txBody>
                    <a:bodyPr/>
                    <a:lstStyle/>
                    <a:p>
                      <a:pPr algn="ctr" fontAlgn="t"/>
                      <a:r>
                        <a:rPr lang="en-GB" sz="800" b="1" i="0" u="none" strike="noStrike">
                          <a:solidFill>
                            <a:srgbClr val="000000"/>
                          </a:solidFill>
                          <a:effectLst/>
                          <a:latin typeface="Calibri" panose="020F0502020204030204" pitchFamily="34" charset="0"/>
                        </a:rPr>
                        <a:t>Local Authority</a:t>
                      </a:r>
                    </a:p>
                  </a:txBody>
                  <a:tcPr marL="6350" marR="6350" marT="6350" marB="0">
                    <a:lnL>
                      <a:noFill/>
                    </a:lnL>
                    <a:lnR>
                      <a:noFill/>
                    </a:lnR>
                    <a:lnT>
                      <a:noFill/>
                    </a:lnT>
                    <a:lnB>
                      <a:noFill/>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2017/18</a:t>
                      </a:r>
                    </a:p>
                  </a:txBody>
                  <a:tcPr marL="6350" marR="6350" marT="6350" marB="0">
                    <a:lnL>
                      <a:noFill/>
                    </a:lnL>
                    <a:lnR w="6350" cap="flat" cmpd="sng" algn="ctr">
                      <a:solidFill>
                        <a:srgbClr val="97999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2018/19</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2019/20</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2020/21</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2021/2022</a:t>
                      </a:r>
                    </a:p>
                  </a:txBody>
                  <a:tcPr marL="6350" marR="6350" marT="6350" marB="0">
                    <a:lnL w="6350" cap="flat" cmpd="sng" algn="ctr">
                      <a:solidFill>
                        <a:srgbClr val="97999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2017/18</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2018/19</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2019/20</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2020/21</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2021/22</a:t>
                      </a:r>
                    </a:p>
                  </a:txBody>
                  <a:tcPr marL="6350" marR="6350" marT="6350" marB="0">
                    <a:lnL w="6350" cap="flat" cmpd="sng" algn="ctr">
                      <a:solidFill>
                        <a:srgbClr val="97999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2017/18</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2018/19</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2019/20</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2020/21</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tc>
                  <a:txBody>
                    <a:bodyPr/>
                    <a:lstStyle/>
                    <a:p>
                      <a:pPr algn="ctr" fontAlgn="t"/>
                      <a:r>
                        <a:rPr lang="en-GB" sz="800" b="0" i="0" u="none" strike="noStrike">
                          <a:solidFill>
                            <a:srgbClr val="000000"/>
                          </a:solidFill>
                          <a:effectLst/>
                          <a:latin typeface="Calibri" panose="020F0502020204030204" pitchFamily="34" charset="0"/>
                        </a:rPr>
                        <a:t>2021/22</a:t>
                      </a:r>
                    </a:p>
                  </a:txBody>
                  <a:tcPr marL="6350" marR="6350" marT="6350" marB="0">
                    <a:lnL w="6350" cap="flat" cmpd="sng" algn="ctr">
                      <a:solidFill>
                        <a:srgbClr val="979991"/>
                      </a:solidFill>
                      <a:prstDash val="solid"/>
                      <a:round/>
                      <a:headEnd type="none" w="med" len="med"/>
                      <a:tailEnd type="none" w="med" len="med"/>
                    </a:lnL>
                    <a:lnR>
                      <a:noFill/>
                    </a:lnR>
                    <a:lnT w="6350" cap="flat" cmpd="sng" algn="ctr">
                      <a:solidFill>
                        <a:srgbClr val="9799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4FA"/>
                    </a:solidFill>
                  </a:tcPr>
                </a:tc>
                <a:extLst>
                  <a:ext uri="{0D108BD9-81ED-4DB2-BD59-A6C34878D82A}">
                    <a16:rowId xmlns:a16="http://schemas.microsoft.com/office/drawing/2014/main" val="1858911110"/>
                  </a:ext>
                </a:extLst>
              </a:tr>
              <a:tr h="184150">
                <a:tc>
                  <a:txBody>
                    <a:bodyPr/>
                    <a:lstStyle/>
                    <a:p>
                      <a:pPr algn="ctr" fontAlgn="t"/>
                      <a:r>
                        <a:rPr lang="en-GB" sz="800" b="0" i="0" u="none" strike="noStrike">
                          <a:solidFill>
                            <a:srgbClr val="000000"/>
                          </a:solidFill>
                          <a:effectLst/>
                          <a:latin typeface="Calibri" panose="020F0502020204030204" pitchFamily="34" charset="0"/>
                        </a:rPr>
                        <a:t>Basildon</a:t>
                      </a:r>
                    </a:p>
                  </a:txBody>
                  <a:tcPr marL="6350" marR="6350" marT="6350" marB="0">
                    <a:lnL>
                      <a:noFill/>
                    </a:lnL>
                    <a:lnR>
                      <a:noFill/>
                    </a:lnR>
                    <a:lnT>
                      <a:noFill/>
                    </a:lnT>
                    <a:lnB>
                      <a:noFill/>
                    </a:lnB>
                    <a:solidFill>
                      <a:srgbClr val="F0F4FA"/>
                    </a:solidFill>
                  </a:tcPr>
                </a:tc>
                <a:tc>
                  <a:txBody>
                    <a:bodyPr/>
                    <a:lstStyle/>
                    <a:p>
                      <a:pPr algn="ctr" fontAlgn="ctr"/>
                      <a:r>
                        <a:rPr lang="en-GB" sz="1100" b="0" i="0" u="none" strike="noStrike">
                          <a:solidFill>
                            <a:srgbClr val="000000"/>
                          </a:solidFill>
                          <a:effectLst/>
                          <a:latin typeface="Calibri" panose="020F0502020204030204" pitchFamily="34" charset="0"/>
                        </a:rPr>
                        <a:t>129,866</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73C37C"/>
                    </a:solidFill>
                  </a:tcPr>
                </a:tc>
                <a:tc>
                  <a:txBody>
                    <a:bodyPr/>
                    <a:lstStyle/>
                    <a:p>
                      <a:pPr algn="ctr" fontAlgn="ctr"/>
                      <a:r>
                        <a:rPr lang="en-GB" sz="1100" b="0" i="0" u="none" strike="noStrike">
                          <a:solidFill>
                            <a:srgbClr val="000000"/>
                          </a:solidFill>
                          <a:effectLst/>
                          <a:latin typeface="Calibri" panose="020F0502020204030204" pitchFamily="34" charset="0"/>
                        </a:rPr>
                        <a:t>132,875</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6CC17C"/>
                    </a:solidFill>
                  </a:tcPr>
                </a:tc>
                <a:tc>
                  <a:txBody>
                    <a:bodyPr/>
                    <a:lstStyle/>
                    <a:p>
                      <a:pPr algn="ctr" fontAlgn="ctr"/>
                      <a:r>
                        <a:rPr lang="en-GB" sz="1100" b="0" i="0" u="none" strike="noStrike">
                          <a:solidFill>
                            <a:srgbClr val="000000"/>
                          </a:solidFill>
                          <a:effectLst/>
                          <a:latin typeface="Calibri" panose="020F0502020204030204" pitchFamily="34" charset="0"/>
                        </a:rPr>
                        <a:t>129,361</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74C37C"/>
                    </a:solidFill>
                  </a:tcPr>
                </a:tc>
                <a:tc>
                  <a:txBody>
                    <a:bodyPr/>
                    <a:lstStyle/>
                    <a:p>
                      <a:pPr algn="ctr" fontAlgn="ctr"/>
                      <a:r>
                        <a:rPr lang="en-GB" sz="1100" b="0" i="0" u="none" strike="noStrike">
                          <a:solidFill>
                            <a:srgbClr val="000000"/>
                          </a:solidFill>
                          <a:effectLst/>
                          <a:latin typeface="Calibri" panose="020F0502020204030204" pitchFamily="34" charset="0"/>
                        </a:rPr>
                        <a:t>43,914</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FCB479"/>
                    </a:solidFill>
                  </a:tcPr>
                </a:tc>
                <a:tc>
                  <a:txBody>
                    <a:bodyPr/>
                    <a:lstStyle/>
                    <a:p>
                      <a:pPr algn="ctr" fontAlgn="ctr"/>
                      <a:r>
                        <a:rPr lang="en-GB" sz="1100" b="0" i="0" u="none" strike="noStrike">
                          <a:solidFill>
                            <a:srgbClr val="000000"/>
                          </a:solidFill>
                          <a:effectLst/>
                          <a:latin typeface="Calibri" panose="020F0502020204030204" pitchFamily="34" charset="0"/>
                        </a:rPr>
                        <a:t>90,788</a:t>
                      </a:r>
                    </a:p>
                  </a:txBody>
                  <a:tcPr marL="6350" marR="6350" marT="635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B81"/>
                    </a:solidFill>
                  </a:tcPr>
                </a:tc>
                <a:tc>
                  <a:txBody>
                    <a:bodyPr/>
                    <a:lstStyle/>
                    <a:p>
                      <a:pPr algn="ctr" fontAlgn="ctr"/>
                      <a:r>
                        <a:rPr lang="en-GB" sz="1100" b="0" i="0" u="none" strike="noStrike">
                          <a:solidFill>
                            <a:srgbClr val="000000"/>
                          </a:solidFill>
                          <a:effectLst/>
                          <a:latin typeface="Calibri" panose="020F0502020204030204" pitchFamily="34" charset="0"/>
                        </a:rPr>
                        <a:t>506</a:t>
                      </a:r>
                    </a:p>
                  </a:txBody>
                  <a:tcPr marL="6350" marR="6350" marT="635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ctr"/>
                      <a:r>
                        <a:rPr lang="en-GB" sz="1100" b="0" i="0" u="none" strike="noStrike">
                          <a:solidFill>
                            <a:srgbClr val="000000"/>
                          </a:solidFill>
                          <a:effectLst/>
                          <a:latin typeface="Calibri" panose="020F0502020204030204" pitchFamily="34" charset="0"/>
                        </a:rPr>
                        <a:t>442</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87C97E"/>
                    </a:solidFill>
                  </a:tcPr>
                </a:tc>
                <a:tc>
                  <a:txBody>
                    <a:bodyPr/>
                    <a:lstStyle/>
                    <a:p>
                      <a:pPr algn="ctr" fontAlgn="ctr"/>
                      <a:r>
                        <a:rPr lang="en-GB" sz="1100" b="0" i="0" u="none" strike="noStrike">
                          <a:solidFill>
                            <a:srgbClr val="000000"/>
                          </a:solidFill>
                          <a:effectLst/>
                          <a:latin typeface="Calibri" panose="020F0502020204030204" pitchFamily="34" charset="0"/>
                        </a:rPr>
                        <a:t>449</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83C87D"/>
                    </a:solidFill>
                  </a:tcPr>
                </a:tc>
                <a:tc>
                  <a:txBody>
                    <a:bodyPr/>
                    <a:lstStyle/>
                    <a:p>
                      <a:pPr algn="ctr" fontAlgn="ctr"/>
                      <a:r>
                        <a:rPr lang="en-GB" sz="1100" b="0" i="0" u="none" strike="noStrike">
                          <a:solidFill>
                            <a:srgbClr val="000000"/>
                          </a:solidFill>
                          <a:effectLst/>
                          <a:latin typeface="Calibri" panose="020F0502020204030204" pitchFamily="34" charset="0"/>
                        </a:rPr>
                        <a:t>309</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0DE82"/>
                    </a:solidFill>
                  </a:tcPr>
                </a:tc>
                <a:tc>
                  <a:txBody>
                    <a:bodyPr/>
                    <a:lstStyle/>
                    <a:p>
                      <a:pPr algn="ctr" fontAlgn="ctr"/>
                      <a:r>
                        <a:rPr lang="en-GB" sz="1100" b="0" i="0" u="none" strike="noStrike">
                          <a:solidFill>
                            <a:srgbClr val="000000"/>
                          </a:solidFill>
                          <a:effectLst/>
                          <a:latin typeface="Calibri" panose="020F0502020204030204" pitchFamily="34" charset="0"/>
                        </a:rPr>
                        <a:t>208</a:t>
                      </a:r>
                    </a:p>
                  </a:txBody>
                  <a:tcPr marL="6350" marR="6350" marT="635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EDF81"/>
                    </a:solidFill>
                  </a:tcPr>
                </a:tc>
                <a:tc>
                  <a:txBody>
                    <a:bodyPr/>
                    <a:lstStyle/>
                    <a:p>
                      <a:pPr algn="ctr" fontAlgn="ctr"/>
                      <a:r>
                        <a:rPr lang="en-GB" sz="1100" b="0" i="0" u="none" strike="noStrike">
                          <a:solidFill>
                            <a:srgbClr val="000000"/>
                          </a:solidFill>
                          <a:effectLst/>
                          <a:latin typeface="Calibri" panose="020F0502020204030204" pitchFamily="34" charset="0"/>
                        </a:rPr>
                        <a:t>10,719</a:t>
                      </a:r>
                    </a:p>
                  </a:txBody>
                  <a:tcPr marL="6350" marR="6350" marT="635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CB37A"/>
                    </a:solidFill>
                  </a:tcPr>
                </a:tc>
                <a:tc>
                  <a:txBody>
                    <a:bodyPr/>
                    <a:lstStyle/>
                    <a:p>
                      <a:pPr algn="ctr" fontAlgn="ctr"/>
                      <a:r>
                        <a:rPr lang="en-GB" sz="1100" b="0" i="0" u="none" strike="noStrike">
                          <a:solidFill>
                            <a:srgbClr val="000000"/>
                          </a:solidFill>
                          <a:effectLst/>
                          <a:latin typeface="Calibri" panose="020F0502020204030204" pitchFamily="34" charset="0"/>
                        </a:rPr>
                        <a:t>11,065</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FCAE79"/>
                    </a:solidFill>
                  </a:tcPr>
                </a:tc>
                <a:tc>
                  <a:txBody>
                    <a:bodyPr/>
                    <a:lstStyle/>
                    <a:p>
                      <a:pPr algn="ctr" fontAlgn="ctr"/>
                      <a:r>
                        <a:rPr lang="en-GB" sz="1100" b="0" i="0" u="none" strike="noStrike">
                          <a:solidFill>
                            <a:srgbClr val="000000"/>
                          </a:solidFill>
                          <a:effectLst/>
                          <a:latin typeface="Calibri" panose="020F0502020204030204" pitchFamily="34" charset="0"/>
                        </a:rPr>
                        <a:t>10,740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FCB37A"/>
                    </a:solidFill>
                  </a:tcPr>
                </a:tc>
                <a:tc>
                  <a:txBody>
                    <a:bodyPr/>
                    <a:lstStyle/>
                    <a:p>
                      <a:pPr algn="ctr" fontAlgn="ctr"/>
                      <a:r>
                        <a:rPr lang="en-GB" sz="1100" b="0" i="0" u="none" strike="noStrike">
                          <a:solidFill>
                            <a:srgbClr val="000000"/>
                          </a:solidFill>
                          <a:effectLst/>
                          <a:latin typeface="Calibri" panose="020F0502020204030204" pitchFamily="34" charset="0"/>
                        </a:rPr>
                        <a:t>11,286</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FCAA78"/>
                    </a:solidFill>
                  </a:tcPr>
                </a:tc>
                <a:tc>
                  <a:txBody>
                    <a:bodyPr/>
                    <a:lstStyle/>
                    <a:p>
                      <a:pPr algn="ctr" fontAlgn="ctr"/>
                      <a:r>
                        <a:rPr lang="en-GB" sz="1100" b="0" i="0" u="none" strike="noStrike">
                          <a:solidFill>
                            <a:srgbClr val="000000"/>
                          </a:solidFill>
                          <a:effectLst/>
                          <a:latin typeface="Calibri" panose="020F0502020204030204" pitchFamily="34" charset="0"/>
                        </a:rPr>
                        <a:t>10,566</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FDB67A"/>
                    </a:solidFill>
                  </a:tcPr>
                </a:tc>
                <a:extLst>
                  <a:ext uri="{0D108BD9-81ED-4DB2-BD59-A6C34878D82A}">
                    <a16:rowId xmlns:a16="http://schemas.microsoft.com/office/drawing/2014/main" val="2734217738"/>
                  </a:ext>
                </a:extLst>
              </a:tr>
              <a:tr h="184150">
                <a:tc>
                  <a:txBody>
                    <a:bodyPr/>
                    <a:lstStyle/>
                    <a:p>
                      <a:pPr algn="ctr" fontAlgn="t"/>
                      <a:r>
                        <a:rPr lang="en-GB" sz="800" b="0" i="0" u="none" strike="noStrike">
                          <a:solidFill>
                            <a:srgbClr val="000000"/>
                          </a:solidFill>
                          <a:effectLst/>
                          <a:latin typeface="Calibri" panose="020F0502020204030204" pitchFamily="34" charset="0"/>
                        </a:rPr>
                        <a:t>Braintree</a:t>
                      </a:r>
                    </a:p>
                  </a:txBody>
                  <a:tcPr marL="6350" marR="6350" marT="6350" marB="0">
                    <a:lnL>
                      <a:noFill/>
                    </a:lnL>
                    <a:lnR>
                      <a:noFill/>
                    </a:lnR>
                    <a:lnT>
                      <a:noFill/>
                    </a:lnT>
                    <a:lnB>
                      <a:noFill/>
                    </a:lnB>
                    <a:solidFill>
                      <a:srgbClr val="F0F4FA"/>
                    </a:solidFill>
                  </a:tcPr>
                </a:tc>
                <a:tc>
                  <a:txBody>
                    <a:bodyPr/>
                    <a:lstStyle/>
                    <a:p>
                      <a:pPr algn="ctr" fontAlgn="ctr"/>
                      <a:r>
                        <a:rPr lang="en-GB" sz="1100" b="0" i="0" u="none" strike="noStrike">
                          <a:solidFill>
                            <a:srgbClr val="000000"/>
                          </a:solidFill>
                          <a:effectLst/>
                          <a:latin typeface="Calibri" panose="020F0502020204030204" pitchFamily="34" charset="0"/>
                        </a:rPr>
                        <a:t>115,239</a:t>
                      </a:r>
                    </a:p>
                  </a:txBody>
                  <a:tcPr marL="6350" marR="6350" marT="6350" marB="0" anchor="ctr">
                    <a:lnL>
                      <a:noFill/>
                    </a:lnL>
                    <a:lnR>
                      <a:noFill/>
                    </a:lnR>
                    <a:lnT>
                      <a:noFill/>
                    </a:lnT>
                    <a:lnB>
                      <a:noFill/>
                    </a:lnB>
                    <a:solidFill>
                      <a:srgbClr val="92CC7E"/>
                    </a:solidFill>
                  </a:tcPr>
                </a:tc>
                <a:tc>
                  <a:txBody>
                    <a:bodyPr/>
                    <a:lstStyle/>
                    <a:p>
                      <a:pPr algn="ctr" fontAlgn="ctr"/>
                      <a:r>
                        <a:rPr lang="en-GB" sz="1100" b="0" i="0" u="none" strike="noStrike">
                          <a:solidFill>
                            <a:srgbClr val="000000"/>
                          </a:solidFill>
                          <a:effectLst/>
                          <a:latin typeface="Calibri" panose="020F0502020204030204" pitchFamily="34" charset="0"/>
                        </a:rPr>
                        <a:t>118,071</a:t>
                      </a:r>
                    </a:p>
                  </a:txBody>
                  <a:tcPr marL="6350" marR="6350" marT="6350" marB="0" anchor="ctr">
                    <a:lnL>
                      <a:noFill/>
                    </a:lnL>
                    <a:lnR>
                      <a:noFill/>
                    </a:lnR>
                    <a:lnT>
                      <a:noFill/>
                    </a:lnT>
                    <a:lnB>
                      <a:noFill/>
                    </a:lnB>
                    <a:solidFill>
                      <a:srgbClr val="8CCA7E"/>
                    </a:solidFill>
                  </a:tcPr>
                </a:tc>
                <a:tc>
                  <a:txBody>
                    <a:bodyPr/>
                    <a:lstStyle/>
                    <a:p>
                      <a:pPr algn="ctr" fontAlgn="ctr"/>
                      <a:r>
                        <a:rPr lang="en-GB" sz="1100" b="0" i="0" u="none" strike="noStrike">
                          <a:solidFill>
                            <a:srgbClr val="000000"/>
                          </a:solidFill>
                          <a:effectLst/>
                          <a:latin typeface="Calibri" panose="020F0502020204030204" pitchFamily="34" charset="0"/>
                        </a:rPr>
                        <a:t>117,306</a:t>
                      </a:r>
                    </a:p>
                  </a:txBody>
                  <a:tcPr marL="6350" marR="6350" marT="6350" marB="0" anchor="ctr">
                    <a:lnL>
                      <a:noFill/>
                    </a:lnL>
                    <a:lnR>
                      <a:noFill/>
                    </a:lnR>
                    <a:lnT>
                      <a:noFill/>
                    </a:lnT>
                    <a:lnB>
                      <a:noFill/>
                    </a:lnB>
                    <a:solidFill>
                      <a:srgbClr val="8DCB7E"/>
                    </a:solidFill>
                  </a:tcPr>
                </a:tc>
                <a:tc>
                  <a:txBody>
                    <a:bodyPr/>
                    <a:lstStyle/>
                    <a:p>
                      <a:pPr algn="ctr" fontAlgn="ctr"/>
                      <a:r>
                        <a:rPr lang="en-GB" sz="1100" b="0" i="0" u="none" strike="noStrike">
                          <a:solidFill>
                            <a:srgbClr val="000000"/>
                          </a:solidFill>
                          <a:effectLst/>
                          <a:latin typeface="Calibri" panose="020F0502020204030204" pitchFamily="34" charset="0"/>
                        </a:rPr>
                        <a:t>35,969</a:t>
                      </a:r>
                    </a:p>
                  </a:txBody>
                  <a:tcPr marL="6350" marR="6350" marT="6350" marB="0" anchor="ctr">
                    <a:lnL>
                      <a:noFill/>
                    </a:lnL>
                    <a:lnR>
                      <a:noFill/>
                    </a:lnR>
                    <a:lnT>
                      <a:noFill/>
                    </a:lnT>
                    <a:lnB>
                      <a:noFill/>
                    </a:lnB>
                    <a:solidFill>
                      <a:srgbClr val="FA9E75"/>
                    </a:solidFill>
                  </a:tcPr>
                </a:tc>
                <a:tc>
                  <a:txBody>
                    <a:bodyPr/>
                    <a:lstStyle/>
                    <a:p>
                      <a:pPr algn="ctr" fontAlgn="ctr"/>
                      <a:r>
                        <a:rPr lang="en-GB" sz="1100" b="0" i="0" u="none" strike="noStrike">
                          <a:solidFill>
                            <a:srgbClr val="000000"/>
                          </a:solidFill>
                          <a:effectLst/>
                          <a:latin typeface="Calibri" panose="020F0502020204030204" pitchFamily="34" charset="0"/>
                        </a:rPr>
                        <a:t>80,391</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DCE182"/>
                    </a:solidFill>
                  </a:tcPr>
                </a:tc>
                <a:tc>
                  <a:txBody>
                    <a:bodyPr/>
                    <a:lstStyle/>
                    <a:p>
                      <a:pPr algn="ctr" fontAlgn="ctr"/>
                      <a:r>
                        <a:rPr lang="en-GB" sz="1100" b="0" i="0" u="none" strike="noStrike">
                          <a:solidFill>
                            <a:srgbClr val="000000"/>
                          </a:solidFill>
                          <a:effectLst/>
                          <a:latin typeface="Calibri" panose="020F0502020204030204" pitchFamily="34" charset="0"/>
                        </a:rPr>
                        <a:t>459</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7DC67D"/>
                    </a:solidFill>
                  </a:tcPr>
                </a:tc>
                <a:tc>
                  <a:txBody>
                    <a:bodyPr/>
                    <a:lstStyle/>
                    <a:p>
                      <a:pPr algn="ctr" fontAlgn="ctr"/>
                      <a:r>
                        <a:rPr lang="en-GB" sz="1100" b="0" i="0" u="none" strike="noStrike">
                          <a:solidFill>
                            <a:srgbClr val="000000"/>
                          </a:solidFill>
                          <a:effectLst/>
                          <a:latin typeface="Calibri" panose="020F0502020204030204" pitchFamily="34" charset="0"/>
                        </a:rPr>
                        <a:t>357</a:t>
                      </a:r>
                    </a:p>
                  </a:txBody>
                  <a:tcPr marL="6350" marR="6350" marT="6350" marB="0" anchor="ctr">
                    <a:lnL>
                      <a:noFill/>
                    </a:lnL>
                    <a:lnR>
                      <a:noFill/>
                    </a:lnR>
                    <a:lnT>
                      <a:noFill/>
                    </a:lnT>
                    <a:lnB>
                      <a:noFill/>
                    </a:lnB>
                    <a:solidFill>
                      <a:srgbClr val="B5D680"/>
                    </a:solidFill>
                  </a:tcPr>
                </a:tc>
                <a:tc>
                  <a:txBody>
                    <a:bodyPr/>
                    <a:lstStyle/>
                    <a:p>
                      <a:pPr algn="ctr" fontAlgn="ctr"/>
                      <a:r>
                        <a:rPr lang="en-GB" sz="1100" b="0" i="0" u="none" strike="noStrike">
                          <a:solidFill>
                            <a:srgbClr val="000000"/>
                          </a:solidFill>
                          <a:effectLst/>
                          <a:latin typeface="Calibri" panose="020F0502020204030204" pitchFamily="34" charset="0"/>
                        </a:rPr>
                        <a:t>320</a:t>
                      </a:r>
                    </a:p>
                  </a:txBody>
                  <a:tcPr marL="6350" marR="6350" marT="6350" marB="0" anchor="ctr">
                    <a:lnL>
                      <a:noFill/>
                    </a:lnL>
                    <a:lnR>
                      <a:noFill/>
                    </a:lnR>
                    <a:lnT>
                      <a:noFill/>
                    </a:lnT>
                    <a:lnB>
                      <a:noFill/>
                    </a:lnB>
                    <a:solidFill>
                      <a:srgbClr val="CADC81"/>
                    </a:solidFill>
                  </a:tcPr>
                </a:tc>
                <a:tc>
                  <a:txBody>
                    <a:bodyPr/>
                    <a:lstStyle/>
                    <a:p>
                      <a:pPr algn="ctr" fontAlgn="ctr"/>
                      <a:r>
                        <a:rPr lang="en-GB" sz="1100" b="0" i="0" u="none" strike="noStrike">
                          <a:solidFill>
                            <a:srgbClr val="000000"/>
                          </a:solidFill>
                          <a:effectLst/>
                          <a:latin typeface="Calibri" panose="020F0502020204030204" pitchFamily="34" charset="0"/>
                        </a:rPr>
                        <a:t>196</a:t>
                      </a:r>
                    </a:p>
                  </a:txBody>
                  <a:tcPr marL="6350" marR="6350" marT="6350" marB="0" anchor="ctr">
                    <a:lnL>
                      <a:noFill/>
                    </a:lnL>
                    <a:lnR>
                      <a:noFill/>
                    </a:lnR>
                    <a:lnT>
                      <a:noFill/>
                    </a:lnT>
                    <a:lnB>
                      <a:noFill/>
                    </a:lnB>
                    <a:solidFill>
                      <a:srgbClr val="FDD680"/>
                    </a:solidFill>
                  </a:tcPr>
                </a:tc>
                <a:tc>
                  <a:txBody>
                    <a:bodyPr/>
                    <a:lstStyle/>
                    <a:p>
                      <a:pPr algn="ctr" fontAlgn="ctr"/>
                      <a:r>
                        <a:rPr lang="en-GB" sz="1100" b="0" i="0" u="none" strike="noStrike">
                          <a:solidFill>
                            <a:srgbClr val="000000"/>
                          </a:solidFill>
                          <a:effectLst/>
                          <a:latin typeface="Calibri" panose="020F0502020204030204" pitchFamily="34" charset="0"/>
                        </a:rPr>
                        <a:t>208</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EDF81"/>
                    </a:solidFill>
                  </a:tcPr>
                </a:tc>
                <a:tc>
                  <a:txBody>
                    <a:bodyPr/>
                    <a:lstStyle/>
                    <a:p>
                      <a:pPr algn="ctr" fontAlgn="ctr"/>
                      <a:r>
                        <a:rPr lang="en-GB" sz="1100" b="0" i="0" u="none" strike="noStrike">
                          <a:solidFill>
                            <a:srgbClr val="000000"/>
                          </a:solidFill>
                          <a:effectLst/>
                          <a:latin typeface="Calibri" panose="020F0502020204030204" pitchFamily="34" charset="0"/>
                        </a:rPr>
                        <a:t>8,510</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FED580"/>
                    </a:solidFill>
                  </a:tcPr>
                </a:tc>
                <a:tc>
                  <a:txBody>
                    <a:bodyPr/>
                    <a:lstStyle/>
                    <a:p>
                      <a:pPr algn="ctr" fontAlgn="ctr"/>
                      <a:r>
                        <a:rPr lang="en-GB" sz="1100" b="0" i="0" u="none" strike="noStrike">
                          <a:solidFill>
                            <a:srgbClr val="000000"/>
                          </a:solidFill>
                          <a:effectLst/>
                          <a:latin typeface="Calibri" panose="020F0502020204030204" pitchFamily="34" charset="0"/>
                        </a:rPr>
                        <a:t>9,181</a:t>
                      </a:r>
                    </a:p>
                  </a:txBody>
                  <a:tcPr marL="6350" marR="6350" marT="6350" marB="0" anchor="ctr">
                    <a:lnL>
                      <a:noFill/>
                    </a:lnL>
                    <a:lnR>
                      <a:noFill/>
                    </a:lnR>
                    <a:lnT>
                      <a:noFill/>
                    </a:lnT>
                    <a:lnB>
                      <a:noFill/>
                    </a:lnB>
                    <a:solidFill>
                      <a:srgbClr val="FECB7E"/>
                    </a:solidFill>
                  </a:tcPr>
                </a:tc>
                <a:tc>
                  <a:txBody>
                    <a:bodyPr/>
                    <a:lstStyle/>
                    <a:p>
                      <a:pPr algn="ctr" fontAlgn="ctr"/>
                      <a:r>
                        <a:rPr lang="en-GB" sz="1100" b="0" i="0" u="none" strike="noStrike">
                          <a:solidFill>
                            <a:srgbClr val="000000"/>
                          </a:solidFill>
                          <a:effectLst/>
                          <a:latin typeface="Calibri" panose="020F0502020204030204" pitchFamily="34" charset="0"/>
                        </a:rPr>
                        <a:t>9,616</a:t>
                      </a:r>
                    </a:p>
                  </a:txBody>
                  <a:tcPr marL="6350" marR="6350" marT="6350" marB="0" anchor="ctr">
                    <a:lnL>
                      <a:noFill/>
                    </a:lnL>
                    <a:lnR>
                      <a:noFill/>
                    </a:lnR>
                    <a:lnT>
                      <a:noFill/>
                    </a:lnT>
                    <a:lnB>
                      <a:noFill/>
                    </a:lnB>
                    <a:solidFill>
                      <a:srgbClr val="FDC47D"/>
                    </a:solidFill>
                  </a:tcPr>
                </a:tc>
                <a:tc>
                  <a:txBody>
                    <a:bodyPr/>
                    <a:lstStyle/>
                    <a:p>
                      <a:pPr algn="ctr" fontAlgn="ctr"/>
                      <a:r>
                        <a:rPr lang="en-GB" sz="1100" b="0" i="0" u="none" strike="noStrike">
                          <a:solidFill>
                            <a:srgbClr val="000000"/>
                          </a:solidFill>
                          <a:effectLst/>
                          <a:latin typeface="Calibri" panose="020F0502020204030204" pitchFamily="34" charset="0"/>
                        </a:rPr>
                        <a:t>10,070</a:t>
                      </a:r>
                    </a:p>
                  </a:txBody>
                  <a:tcPr marL="6350" marR="6350" marT="6350" marB="0" anchor="ctr">
                    <a:lnL>
                      <a:noFill/>
                    </a:lnL>
                    <a:lnR>
                      <a:noFill/>
                    </a:lnR>
                    <a:lnT>
                      <a:noFill/>
                    </a:lnT>
                    <a:lnB>
                      <a:noFill/>
                    </a:lnB>
                    <a:solidFill>
                      <a:srgbClr val="FDBD7C"/>
                    </a:solidFill>
                  </a:tcPr>
                </a:tc>
                <a:tc>
                  <a:txBody>
                    <a:bodyPr/>
                    <a:lstStyle/>
                    <a:p>
                      <a:pPr algn="ctr" fontAlgn="ctr"/>
                      <a:r>
                        <a:rPr lang="en-GB" sz="1100" b="0" i="0" u="none" strike="noStrike">
                          <a:solidFill>
                            <a:srgbClr val="000000"/>
                          </a:solidFill>
                          <a:effectLst/>
                          <a:latin typeface="Calibri" panose="020F0502020204030204" pitchFamily="34" charset="0"/>
                        </a:rPr>
                        <a:t>9,633</a:t>
                      </a:r>
                    </a:p>
                  </a:txBody>
                  <a:tcPr marL="6350" marR="6350" marT="6350" marB="0" anchor="ctr">
                    <a:lnL>
                      <a:noFill/>
                    </a:lnL>
                    <a:lnR>
                      <a:noFill/>
                    </a:lnR>
                    <a:lnT>
                      <a:noFill/>
                    </a:lnT>
                    <a:lnB>
                      <a:noFill/>
                    </a:lnB>
                    <a:solidFill>
                      <a:srgbClr val="FDC47D"/>
                    </a:solidFill>
                  </a:tcPr>
                </a:tc>
                <a:extLst>
                  <a:ext uri="{0D108BD9-81ED-4DB2-BD59-A6C34878D82A}">
                    <a16:rowId xmlns:a16="http://schemas.microsoft.com/office/drawing/2014/main" val="2462608480"/>
                  </a:ext>
                </a:extLst>
              </a:tr>
              <a:tr h="184150">
                <a:tc>
                  <a:txBody>
                    <a:bodyPr/>
                    <a:lstStyle/>
                    <a:p>
                      <a:pPr algn="ctr" fontAlgn="t"/>
                      <a:r>
                        <a:rPr lang="en-GB" sz="800" b="0" i="0" u="none" strike="noStrike">
                          <a:solidFill>
                            <a:srgbClr val="000000"/>
                          </a:solidFill>
                          <a:effectLst/>
                          <a:latin typeface="Calibri" panose="020F0502020204030204" pitchFamily="34" charset="0"/>
                        </a:rPr>
                        <a:t>Brentwood</a:t>
                      </a:r>
                    </a:p>
                  </a:txBody>
                  <a:tcPr marL="6350" marR="6350" marT="6350" marB="0">
                    <a:lnL>
                      <a:noFill/>
                    </a:lnL>
                    <a:lnR>
                      <a:noFill/>
                    </a:lnR>
                    <a:lnT>
                      <a:noFill/>
                    </a:lnT>
                    <a:lnB>
                      <a:noFill/>
                    </a:lnB>
                    <a:solidFill>
                      <a:srgbClr val="F0F4FA"/>
                    </a:solidFill>
                  </a:tcPr>
                </a:tc>
                <a:tc>
                  <a:txBody>
                    <a:bodyPr/>
                    <a:lstStyle/>
                    <a:p>
                      <a:pPr algn="ctr" fontAlgn="ctr"/>
                      <a:r>
                        <a:rPr lang="en-GB" sz="1100" b="0" i="0" u="none" strike="noStrike">
                          <a:solidFill>
                            <a:srgbClr val="000000"/>
                          </a:solidFill>
                          <a:effectLst/>
                          <a:latin typeface="Calibri" panose="020F0502020204030204" pitchFamily="34" charset="0"/>
                        </a:rPr>
                        <a:t>49,519</a:t>
                      </a:r>
                    </a:p>
                  </a:txBody>
                  <a:tcPr marL="6350" marR="6350" marT="6350" marB="0" anchor="ctr">
                    <a:lnL>
                      <a:noFill/>
                    </a:lnL>
                    <a:lnR>
                      <a:noFill/>
                    </a:lnR>
                    <a:lnT>
                      <a:noFill/>
                    </a:lnT>
                    <a:lnB>
                      <a:noFill/>
                    </a:lnB>
                    <a:solidFill>
                      <a:srgbClr val="FCC47C"/>
                    </a:solidFill>
                  </a:tcPr>
                </a:tc>
                <a:tc>
                  <a:txBody>
                    <a:bodyPr/>
                    <a:lstStyle/>
                    <a:p>
                      <a:pPr algn="ctr" fontAlgn="ctr"/>
                      <a:r>
                        <a:rPr lang="en-GB" sz="1100" b="0" i="0" u="none" strike="noStrike">
                          <a:solidFill>
                            <a:srgbClr val="000000"/>
                          </a:solidFill>
                          <a:effectLst/>
                          <a:latin typeface="Calibri" panose="020F0502020204030204" pitchFamily="34" charset="0"/>
                        </a:rPr>
                        <a:t>50,641</a:t>
                      </a:r>
                    </a:p>
                  </a:txBody>
                  <a:tcPr marL="6350" marR="6350" marT="6350" marB="0" anchor="ctr">
                    <a:lnL>
                      <a:noFill/>
                    </a:lnL>
                    <a:lnR>
                      <a:noFill/>
                    </a:lnR>
                    <a:lnT>
                      <a:noFill/>
                    </a:lnT>
                    <a:lnB>
                      <a:noFill/>
                    </a:lnB>
                    <a:solidFill>
                      <a:srgbClr val="FDC77D"/>
                    </a:solidFill>
                  </a:tcPr>
                </a:tc>
                <a:tc>
                  <a:txBody>
                    <a:bodyPr/>
                    <a:lstStyle/>
                    <a:p>
                      <a:pPr algn="ctr" fontAlgn="ctr"/>
                      <a:r>
                        <a:rPr lang="en-GB" sz="1100" b="0" i="0" u="none" strike="noStrike">
                          <a:solidFill>
                            <a:srgbClr val="000000"/>
                          </a:solidFill>
                          <a:effectLst/>
                          <a:latin typeface="Calibri" panose="020F0502020204030204" pitchFamily="34" charset="0"/>
                        </a:rPr>
                        <a:t>50,067</a:t>
                      </a:r>
                    </a:p>
                  </a:txBody>
                  <a:tcPr marL="6350" marR="6350" marT="6350" marB="0" anchor="ctr">
                    <a:lnL>
                      <a:noFill/>
                    </a:lnL>
                    <a:lnR>
                      <a:noFill/>
                    </a:lnR>
                    <a:lnT>
                      <a:noFill/>
                    </a:lnT>
                    <a:lnB>
                      <a:noFill/>
                    </a:lnB>
                    <a:solidFill>
                      <a:srgbClr val="FCC57C"/>
                    </a:solidFill>
                  </a:tcPr>
                </a:tc>
                <a:tc>
                  <a:txBody>
                    <a:bodyPr/>
                    <a:lstStyle/>
                    <a:p>
                      <a:pPr algn="ctr" fontAlgn="ctr"/>
                      <a:r>
                        <a:rPr lang="en-GB" sz="1100" b="0" i="0" u="none" strike="noStrike">
                          <a:solidFill>
                            <a:srgbClr val="000000"/>
                          </a:solidFill>
                          <a:effectLst/>
                          <a:latin typeface="Calibri" panose="020F0502020204030204" pitchFamily="34" charset="0"/>
                        </a:rPr>
                        <a:t>16,930</a:t>
                      </a:r>
                    </a:p>
                  </a:txBody>
                  <a:tcPr marL="6350" marR="6350" marT="6350" marB="0" anchor="ctr">
                    <a:lnL>
                      <a:noFill/>
                    </a:lnL>
                    <a:lnR>
                      <a:noFill/>
                    </a:lnR>
                    <a:lnT>
                      <a:noFill/>
                    </a:lnT>
                    <a:lnB>
                      <a:noFill/>
                    </a:lnB>
                    <a:solidFill>
                      <a:srgbClr val="F8696B"/>
                    </a:solidFill>
                  </a:tcPr>
                </a:tc>
                <a:tc>
                  <a:txBody>
                    <a:bodyPr/>
                    <a:lstStyle/>
                    <a:p>
                      <a:pPr algn="ctr" fontAlgn="ctr"/>
                      <a:r>
                        <a:rPr lang="en-GB" sz="1100" b="0" i="0" u="none" strike="noStrike">
                          <a:solidFill>
                            <a:srgbClr val="000000"/>
                          </a:solidFill>
                          <a:effectLst/>
                          <a:latin typeface="Calibri" panose="020F0502020204030204" pitchFamily="34" charset="0"/>
                        </a:rPr>
                        <a:t>34,914</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A9B74"/>
                    </a:solidFill>
                  </a:tcPr>
                </a:tc>
                <a:tc>
                  <a:txBody>
                    <a:bodyPr/>
                    <a:lstStyle/>
                    <a:p>
                      <a:pPr algn="ctr" fontAlgn="ctr"/>
                      <a:r>
                        <a:rPr lang="en-GB" sz="1100" b="0" i="0" u="none" strike="noStrike">
                          <a:solidFill>
                            <a:srgbClr val="000000"/>
                          </a:solidFill>
                          <a:effectLst/>
                          <a:latin typeface="Calibri" panose="020F0502020204030204" pitchFamily="34" charset="0"/>
                        </a:rPr>
                        <a:t>316</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CCDD82"/>
                    </a:solidFill>
                  </a:tcPr>
                </a:tc>
                <a:tc>
                  <a:txBody>
                    <a:bodyPr/>
                    <a:lstStyle/>
                    <a:p>
                      <a:pPr algn="ctr" fontAlgn="ctr"/>
                      <a:r>
                        <a:rPr lang="en-GB" sz="1100" b="0" i="0" u="none" strike="noStrike">
                          <a:solidFill>
                            <a:srgbClr val="000000"/>
                          </a:solidFill>
                          <a:effectLst/>
                          <a:latin typeface="Calibri" panose="020F0502020204030204" pitchFamily="34" charset="0"/>
                        </a:rPr>
                        <a:t>283</a:t>
                      </a:r>
                    </a:p>
                  </a:txBody>
                  <a:tcPr marL="6350" marR="6350" marT="6350" marB="0" anchor="ctr">
                    <a:lnL>
                      <a:noFill/>
                    </a:lnL>
                    <a:lnR>
                      <a:noFill/>
                    </a:lnR>
                    <a:lnT>
                      <a:noFill/>
                    </a:lnT>
                    <a:lnB>
                      <a:noFill/>
                    </a:lnB>
                    <a:solidFill>
                      <a:srgbClr val="DEE283"/>
                    </a:solidFill>
                  </a:tcPr>
                </a:tc>
                <a:tc>
                  <a:txBody>
                    <a:bodyPr/>
                    <a:lstStyle/>
                    <a:p>
                      <a:pPr algn="ctr" fontAlgn="ctr"/>
                      <a:r>
                        <a:rPr lang="en-GB" sz="1100" b="0" i="0" u="none" strike="noStrike">
                          <a:solidFill>
                            <a:srgbClr val="000000"/>
                          </a:solidFill>
                          <a:effectLst/>
                          <a:latin typeface="Calibri" panose="020F0502020204030204" pitchFamily="34" charset="0"/>
                        </a:rPr>
                        <a:t>236</a:t>
                      </a:r>
                    </a:p>
                  </a:txBody>
                  <a:tcPr marL="6350" marR="6350" marT="6350" marB="0" anchor="ctr">
                    <a:lnL>
                      <a:noFill/>
                    </a:lnL>
                    <a:lnR>
                      <a:noFill/>
                    </a:lnR>
                    <a:lnT>
                      <a:noFill/>
                    </a:lnT>
                    <a:lnB>
                      <a:noFill/>
                    </a:lnB>
                    <a:solidFill>
                      <a:srgbClr val="F8E984"/>
                    </a:solidFill>
                  </a:tcPr>
                </a:tc>
                <a:tc>
                  <a:txBody>
                    <a:bodyPr/>
                    <a:lstStyle/>
                    <a:p>
                      <a:pPr algn="ctr" fontAlgn="ctr"/>
                      <a:r>
                        <a:rPr lang="en-GB" sz="1100" b="0" i="0" u="none" strike="noStrike">
                          <a:solidFill>
                            <a:srgbClr val="000000"/>
                          </a:solidFill>
                          <a:effectLst/>
                          <a:latin typeface="Calibri" panose="020F0502020204030204" pitchFamily="34" charset="0"/>
                        </a:rPr>
                        <a:t>154</a:t>
                      </a:r>
                    </a:p>
                  </a:txBody>
                  <a:tcPr marL="6350" marR="6350" marT="6350" marB="0" anchor="ctr">
                    <a:lnL>
                      <a:noFill/>
                    </a:lnL>
                    <a:lnR>
                      <a:noFill/>
                    </a:lnR>
                    <a:lnT>
                      <a:noFill/>
                    </a:lnT>
                    <a:lnB>
                      <a:noFill/>
                    </a:lnB>
                    <a:solidFill>
                      <a:srgbClr val="FCB579"/>
                    </a:solidFill>
                  </a:tcPr>
                </a:tc>
                <a:tc>
                  <a:txBody>
                    <a:bodyPr/>
                    <a:lstStyle/>
                    <a:p>
                      <a:pPr algn="ctr" fontAlgn="ctr"/>
                      <a:r>
                        <a:rPr lang="en-GB" sz="1100" b="0" i="0" u="none" strike="noStrike">
                          <a:solidFill>
                            <a:srgbClr val="000000"/>
                          </a:solidFill>
                          <a:effectLst/>
                          <a:latin typeface="Calibri" panose="020F0502020204030204" pitchFamily="34" charset="0"/>
                        </a:rPr>
                        <a:t>307</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D1DE82"/>
                    </a:solidFill>
                  </a:tcPr>
                </a:tc>
                <a:tc>
                  <a:txBody>
                    <a:bodyPr/>
                    <a:lstStyle/>
                    <a:p>
                      <a:pPr algn="ctr" fontAlgn="ctr"/>
                      <a:r>
                        <a:rPr lang="en-GB" sz="1100" b="0" i="0" u="none" strike="noStrike">
                          <a:solidFill>
                            <a:srgbClr val="000000"/>
                          </a:solidFill>
                          <a:effectLst/>
                          <a:latin typeface="Calibri" panose="020F0502020204030204" pitchFamily="34" charset="0"/>
                        </a:rPr>
                        <a:t>4,461</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6CC07B"/>
                    </a:solidFill>
                  </a:tcPr>
                </a:tc>
                <a:tc>
                  <a:txBody>
                    <a:bodyPr/>
                    <a:lstStyle/>
                    <a:p>
                      <a:pPr algn="ctr" fontAlgn="ctr"/>
                      <a:r>
                        <a:rPr lang="en-GB" sz="1100" b="0" i="0" u="none" strike="noStrike">
                          <a:solidFill>
                            <a:srgbClr val="000000"/>
                          </a:solidFill>
                          <a:effectLst/>
                          <a:latin typeface="Calibri" panose="020F0502020204030204" pitchFamily="34" charset="0"/>
                        </a:rPr>
                        <a:t>4,811</a:t>
                      </a:r>
                    </a:p>
                  </a:txBody>
                  <a:tcPr marL="6350" marR="6350" marT="6350" marB="0" anchor="ctr">
                    <a:lnL>
                      <a:noFill/>
                    </a:lnL>
                    <a:lnR>
                      <a:noFill/>
                    </a:lnR>
                    <a:lnT>
                      <a:noFill/>
                    </a:lnT>
                    <a:lnB>
                      <a:noFill/>
                    </a:lnB>
                    <a:solidFill>
                      <a:srgbClr val="80C67C"/>
                    </a:solidFill>
                  </a:tcPr>
                </a:tc>
                <a:tc>
                  <a:txBody>
                    <a:bodyPr/>
                    <a:lstStyle/>
                    <a:p>
                      <a:pPr algn="ctr" fontAlgn="ctr"/>
                      <a:r>
                        <a:rPr lang="en-GB" sz="1100" b="0" i="0" u="none" strike="noStrike">
                          <a:solidFill>
                            <a:srgbClr val="000000"/>
                          </a:solidFill>
                          <a:effectLst/>
                          <a:latin typeface="Calibri" panose="020F0502020204030204" pitchFamily="34" charset="0"/>
                        </a:rPr>
                        <a:t>5,250</a:t>
                      </a:r>
                    </a:p>
                  </a:txBody>
                  <a:tcPr marL="6350" marR="6350" marT="6350" marB="0" anchor="ctr">
                    <a:lnL>
                      <a:noFill/>
                    </a:lnL>
                    <a:lnR>
                      <a:noFill/>
                    </a:lnR>
                    <a:lnT>
                      <a:noFill/>
                    </a:lnT>
                    <a:lnB>
                      <a:noFill/>
                    </a:lnB>
                    <a:solidFill>
                      <a:srgbClr val="99CD7E"/>
                    </a:solidFill>
                  </a:tcPr>
                </a:tc>
                <a:tc>
                  <a:txBody>
                    <a:bodyPr/>
                    <a:lstStyle/>
                    <a:p>
                      <a:pPr algn="ctr" fontAlgn="ctr"/>
                      <a:r>
                        <a:rPr lang="en-GB" sz="1100" b="0" i="0" u="none" strike="noStrike">
                          <a:solidFill>
                            <a:srgbClr val="000000"/>
                          </a:solidFill>
                          <a:effectLst/>
                          <a:latin typeface="Calibri" panose="020F0502020204030204" pitchFamily="34" charset="0"/>
                        </a:rPr>
                        <a:t>5,086</a:t>
                      </a:r>
                    </a:p>
                  </a:txBody>
                  <a:tcPr marL="6350" marR="6350" marT="6350" marB="0" anchor="ctr">
                    <a:lnL>
                      <a:noFill/>
                    </a:lnL>
                    <a:lnR>
                      <a:noFill/>
                    </a:lnR>
                    <a:lnT>
                      <a:noFill/>
                    </a:lnT>
                    <a:lnB>
                      <a:noFill/>
                    </a:lnB>
                    <a:solidFill>
                      <a:srgbClr val="8FCA7D"/>
                    </a:solidFill>
                  </a:tcPr>
                </a:tc>
                <a:tc>
                  <a:txBody>
                    <a:bodyPr/>
                    <a:lstStyle/>
                    <a:p>
                      <a:pPr algn="ctr" fontAlgn="ctr"/>
                      <a:r>
                        <a:rPr lang="en-GB" sz="1100" b="0" i="0" u="none" strike="noStrike">
                          <a:solidFill>
                            <a:srgbClr val="000000"/>
                          </a:solidFill>
                          <a:effectLst/>
                          <a:latin typeface="Calibri" panose="020F0502020204030204" pitchFamily="34" charset="0"/>
                        </a:rPr>
                        <a:t>4,881</a:t>
                      </a:r>
                    </a:p>
                  </a:txBody>
                  <a:tcPr marL="6350" marR="6350" marT="6350" marB="0" anchor="ctr">
                    <a:lnL>
                      <a:noFill/>
                    </a:lnL>
                    <a:lnR>
                      <a:noFill/>
                    </a:lnR>
                    <a:lnT>
                      <a:noFill/>
                    </a:lnT>
                    <a:lnB>
                      <a:noFill/>
                    </a:lnB>
                    <a:solidFill>
                      <a:srgbClr val="84C77C"/>
                    </a:solidFill>
                  </a:tcPr>
                </a:tc>
                <a:extLst>
                  <a:ext uri="{0D108BD9-81ED-4DB2-BD59-A6C34878D82A}">
                    <a16:rowId xmlns:a16="http://schemas.microsoft.com/office/drawing/2014/main" val="2067274631"/>
                  </a:ext>
                </a:extLst>
              </a:tr>
              <a:tr h="184150">
                <a:tc>
                  <a:txBody>
                    <a:bodyPr/>
                    <a:lstStyle/>
                    <a:p>
                      <a:pPr algn="ctr" fontAlgn="t"/>
                      <a:r>
                        <a:rPr lang="en-GB" sz="800" b="0" i="0" u="none" strike="noStrike">
                          <a:solidFill>
                            <a:srgbClr val="000000"/>
                          </a:solidFill>
                          <a:effectLst/>
                          <a:latin typeface="Calibri" panose="020F0502020204030204" pitchFamily="34" charset="0"/>
                        </a:rPr>
                        <a:t>Castle Point</a:t>
                      </a:r>
                    </a:p>
                  </a:txBody>
                  <a:tcPr marL="6350" marR="6350" marT="6350" marB="0">
                    <a:lnL>
                      <a:noFill/>
                    </a:lnL>
                    <a:lnR>
                      <a:noFill/>
                    </a:lnR>
                    <a:lnT>
                      <a:noFill/>
                    </a:lnT>
                    <a:lnB>
                      <a:noFill/>
                    </a:lnB>
                    <a:solidFill>
                      <a:srgbClr val="F0F4FA"/>
                    </a:solidFill>
                  </a:tcPr>
                </a:tc>
                <a:tc>
                  <a:txBody>
                    <a:bodyPr/>
                    <a:lstStyle/>
                    <a:p>
                      <a:pPr algn="ctr" fontAlgn="ctr"/>
                      <a:r>
                        <a:rPr lang="en-GB" sz="1100" b="0" i="0" u="none" strike="noStrike">
                          <a:solidFill>
                            <a:srgbClr val="000000"/>
                          </a:solidFill>
                          <a:effectLst/>
                          <a:latin typeface="Calibri" panose="020F0502020204030204" pitchFamily="34" charset="0"/>
                        </a:rPr>
                        <a:t>76,009</a:t>
                      </a:r>
                    </a:p>
                  </a:txBody>
                  <a:tcPr marL="6350" marR="6350" marT="6350" marB="0" anchor="ctr">
                    <a:lnL>
                      <a:noFill/>
                    </a:lnL>
                    <a:lnR>
                      <a:noFill/>
                    </a:lnR>
                    <a:lnT>
                      <a:noFill/>
                    </a:lnT>
                    <a:lnB>
                      <a:noFill/>
                    </a:lnB>
                    <a:solidFill>
                      <a:srgbClr val="E5E483"/>
                    </a:solidFill>
                  </a:tcPr>
                </a:tc>
                <a:tc>
                  <a:txBody>
                    <a:bodyPr/>
                    <a:lstStyle/>
                    <a:p>
                      <a:pPr algn="ctr" fontAlgn="ctr"/>
                      <a:r>
                        <a:rPr lang="en-GB" sz="1100" b="0" i="0" u="none" strike="noStrike">
                          <a:solidFill>
                            <a:srgbClr val="000000"/>
                          </a:solidFill>
                          <a:effectLst/>
                          <a:latin typeface="Calibri" panose="020F0502020204030204" pitchFamily="34" charset="0"/>
                        </a:rPr>
                        <a:t>78,803</a:t>
                      </a:r>
                    </a:p>
                  </a:txBody>
                  <a:tcPr marL="6350" marR="6350" marT="6350" marB="0" anchor="ctr">
                    <a:lnL>
                      <a:noFill/>
                    </a:lnL>
                    <a:lnR>
                      <a:noFill/>
                    </a:lnR>
                    <a:lnT>
                      <a:noFill/>
                    </a:lnT>
                    <a:lnB>
                      <a:noFill/>
                    </a:lnB>
                    <a:solidFill>
                      <a:srgbClr val="DFE283"/>
                    </a:solidFill>
                  </a:tcPr>
                </a:tc>
                <a:tc>
                  <a:txBody>
                    <a:bodyPr/>
                    <a:lstStyle/>
                    <a:p>
                      <a:pPr algn="ctr" fontAlgn="ctr"/>
                      <a:r>
                        <a:rPr lang="en-GB" sz="1100" b="0" i="0" u="none" strike="noStrike">
                          <a:solidFill>
                            <a:srgbClr val="000000"/>
                          </a:solidFill>
                          <a:effectLst/>
                          <a:latin typeface="Calibri" panose="020F0502020204030204" pitchFamily="34" charset="0"/>
                        </a:rPr>
                        <a:t>75,128</a:t>
                      </a:r>
                    </a:p>
                  </a:txBody>
                  <a:tcPr marL="6350" marR="6350" marT="6350" marB="0" anchor="ctr">
                    <a:lnL>
                      <a:noFill/>
                    </a:lnL>
                    <a:lnR>
                      <a:noFill/>
                    </a:lnR>
                    <a:lnT>
                      <a:noFill/>
                    </a:lnT>
                    <a:lnB>
                      <a:noFill/>
                    </a:lnB>
                    <a:solidFill>
                      <a:srgbClr val="E7E483"/>
                    </a:solidFill>
                  </a:tcPr>
                </a:tc>
                <a:tc>
                  <a:txBody>
                    <a:bodyPr/>
                    <a:lstStyle/>
                    <a:p>
                      <a:pPr algn="ctr" fontAlgn="ctr"/>
                      <a:r>
                        <a:rPr lang="en-GB" sz="1100" b="0" i="0" u="none" strike="noStrike">
                          <a:solidFill>
                            <a:srgbClr val="000000"/>
                          </a:solidFill>
                          <a:effectLst/>
                          <a:latin typeface="Calibri" panose="020F0502020204030204" pitchFamily="34" charset="0"/>
                        </a:rPr>
                        <a:t>22,919</a:t>
                      </a:r>
                    </a:p>
                  </a:txBody>
                  <a:tcPr marL="6350" marR="6350" marT="6350" marB="0" anchor="ctr">
                    <a:lnL>
                      <a:noFill/>
                    </a:lnL>
                    <a:lnR>
                      <a:noFill/>
                    </a:lnR>
                    <a:lnT>
                      <a:noFill/>
                    </a:lnT>
                    <a:lnB>
                      <a:noFill/>
                    </a:lnB>
                    <a:solidFill>
                      <a:srgbClr val="F8796E"/>
                    </a:solidFill>
                  </a:tcPr>
                </a:tc>
                <a:tc>
                  <a:txBody>
                    <a:bodyPr/>
                    <a:lstStyle/>
                    <a:p>
                      <a:pPr algn="ctr" fontAlgn="ctr"/>
                      <a:r>
                        <a:rPr lang="en-GB" sz="1100" b="0" i="0" u="none" strike="noStrike">
                          <a:solidFill>
                            <a:srgbClr val="000000"/>
                          </a:solidFill>
                          <a:effectLst/>
                          <a:latin typeface="Calibri" panose="020F0502020204030204" pitchFamily="34" charset="0"/>
                        </a:rPr>
                        <a:t>50,439</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DC67D"/>
                    </a:solidFill>
                  </a:tcPr>
                </a:tc>
                <a:tc>
                  <a:txBody>
                    <a:bodyPr/>
                    <a:lstStyle/>
                    <a:p>
                      <a:pPr algn="ctr" fontAlgn="ctr"/>
                      <a:r>
                        <a:rPr lang="en-GB" sz="1100" b="0" i="0" u="none" strike="noStrike">
                          <a:solidFill>
                            <a:srgbClr val="000000"/>
                          </a:solidFill>
                          <a:effectLst/>
                          <a:latin typeface="Calibri" panose="020F0502020204030204" pitchFamily="34" charset="0"/>
                        </a:rPr>
                        <a:t>226</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FEEB84"/>
                    </a:solidFill>
                  </a:tcPr>
                </a:tc>
                <a:tc>
                  <a:txBody>
                    <a:bodyPr/>
                    <a:lstStyle/>
                    <a:p>
                      <a:pPr algn="ctr" fontAlgn="ctr"/>
                      <a:r>
                        <a:rPr lang="en-GB" sz="1100" b="0" i="0" u="none" strike="noStrike">
                          <a:solidFill>
                            <a:srgbClr val="000000"/>
                          </a:solidFill>
                          <a:effectLst/>
                          <a:latin typeface="Calibri" panose="020F0502020204030204" pitchFamily="34" charset="0"/>
                        </a:rPr>
                        <a:t>225</a:t>
                      </a:r>
                    </a:p>
                  </a:txBody>
                  <a:tcPr marL="6350" marR="6350" marT="6350" marB="0" anchor="ctr">
                    <a:lnL>
                      <a:noFill/>
                    </a:lnL>
                    <a:lnR>
                      <a:noFill/>
                    </a:lnR>
                    <a:lnT>
                      <a:noFill/>
                    </a:lnT>
                    <a:lnB>
                      <a:noFill/>
                    </a:lnB>
                    <a:solidFill>
                      <a:srgbClr val="FEEB84"/>
                    </a:solidFill>
                  </a:tcPr>
                </a:tc>
                <a:tc>
                  <a:txBody>
                    <a:bodyPr/>
                    <a:lstStyle/>
                    <a:p>
                      <a:pPr algn="ctr" fontAlgn="ctr"/>
                      <a:r>
                        <a:rPr lang="en-GB" sz="1100" b="0" i="0" u="none" strike="noStrike">
                          <a:solidFill>
                            <a:srgbClr val="000000"/>
                          </a:solidFill>
                          <a:effectLst/>
                          <a:latin typeface="Calibri" panose="020F0502020204030204" pitchFamily="34" charset="0"/>
                        </a:rPr>
                        <a:t>207</a:t>
                      </a:r>
                    </a:p>
                  </a:txBody>
                  <a:tcPr marL="6350" marR="6350" marT="6350" marB="0" anchor="ctr">
                    <a:lnL>
                      <a:noFill/>
                    </a:lnL>
                    <a:lnR>
                      <a:noFill/>
                    </a:lnR>
                    <a:lnT>
                      <a:noFill/>
                    </a:lnT>
                    <a:lnB>
                      <a:noFill/>
                    </a:lnB>
                    <a:solidFill>
                      <a:srgbClr val="FEDE81"/>
                    </a:solidFill>
                  </a:tcPr>
                </a:tc>
                <a:tc>
                  <a:txBody>
                    <a:bodyPr/>
                    <a:lstStyle/>
                    <a:p>
                      <a:pPr algn="ctr" fontAlgn="ctr"/>
                      <a:r>
                        <a:rPr lang="en-GB" sz="1100" b="0" i="0" u="none" strike="noStrike">
                          <a:solidFill>
                            <a:srgbClr val="000000"/>
                          </a:solidFill>
                          <a:effectLst/>
                          <a:latin typeface="Calibri" panose="020F0502020204030204" pitchFamily="34" charset="0"/>
                        </a:rPr>
                        <a:t>110</a:t>
                      </a:r>
                    </a:p>
                  </a:txBody>
                  <a:tcPr marL="6350" marR="6350" marT="6350" marB="0" anchor="ctr">
                    <a:lnL>
                      <a:noFill/>
                    </a:lnL>
                    <a:lnR>
                      <a:noFill/>
                    </a:lnR>
                    <a:lnT>
                      <a:noFill/>
                    </a:lnT>
                    <a:lnB>
                      <a:noFill/>
                    </a:lnB>
                    <a:solidFill>
                      <a:srgbClr val="FA9373"/>
                    </a:solidFill>
                  </a:tcPr>
                </a:tc>
                <a:tc>
                  <a:txBody>
                    <a:bodyPr/>
                    <a:lstStyle/>
                    <a:p>
                      <a:pPr algn="ctr" fontAlgn="ctr"/>
                      <a:r>
                        <a:rPr lang="en-GB" sz="1100" b="0" i="0" u="none" strike="noStrike">
                          <a:solidFill>
                            <a:srgbClr val="000000"/>
                          </a:solidFill>
                          <a:effectLst/>
                          <a:latin typeface="Calibri" panose="020F0502020204030204" pitchFamily="34" charset="0"/>
                        </a:rPr>
                        <a:t>123</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A9D75"/>
                    </a:solidFill>
                  </a:tcPr>
                </a:tc>
                <a:tc>
                  <a:txBody>
                    <a:bodyPr/>
                    <a:lstStyle/>
                    <a:p>
                      <a:pPr algn="ctr" fontAlgn="ctr"/>
                      <a:r>
                        <a:rPr lang="en-GB" sz="1100" b="0" i="0" u="none" strike="noStrike">
                          <a:solidFill>
                            <a:srgbClr val="000000"/>
                          </a:solidFill>
                          <a:effectLst/>
                          <a:latin typeface="Calibri" panose="020F0502020204030204" pitchFamily="34" charset="0"/>
                        </a:rPr>
                        <a:t>6,657</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E9E482"/>
                    </a:solidFill>
                  </a:tcPr>
                </a:tc>
                <a:tc>
                  <a:txBody>
                    <a:bodyPr/>
                    <a:lstStyle/>
                    <a:p>
                      <a:pPr algn="ctr" fontAlgn="ctr"/>
                      <a:r>
                        <a:rPr lang="en-GB" sz="1100" b="0" i="0" u="none" strike="noStrike">
                          <a:solidFill>
                            <a:srgbClr val="000000"/>
                          </a:solidFill>
                          <a:effectLst/>
                          <a:latin typeface="Calibri" panose="020F0502020204030204" pitchFamily="34" charset="0"/>
                        </a:rPr>
                        <a:t>7,057</a:t>
                      </a:r>
                    </a:p>
                  </a:txBody>
                  <a:tcPr marL="6350" marR="6350" marT="6350" marB="0" anchor="ctr">
                    <a:lnL>
                      <a:noFill/>
                    </a:lnL>
                    <a:lnR>
                      <a:noFill/>
                    </a:lnR>
                    <a:lnT>
                      <a:noFill/>
                    </a:lnT>
                    <a:lnB>
                      <a:noFill/>
                    </a:lnB>
                    <a:solidFill>
                      <a:srgbClr val="FFEB84"/>
                    </a:solidFill>
                  </a:tcPr>
                </a:tc>
                <a:tc>
                  <a:txBody>
                    <a:bodyPr/>
                    <a:lstStyle/>
                    <a:p>
                      <a:pPr algn="ctr" fontAlgn="ctr"/>
                      <a:r>
                        <a:rPr lang="en-GB" sz="1100" b="0" i="0" u="none" strike="noStrike">
                          <a:solidFill>
                            <a:srgbClr val="000000"/>
                          </a:solidFill>
                          <a:effectLst/>
                          <a:latin typeface="Calibri" panose="020F0502020204030204" pitchFamily="34" charset="0"/>
                        </a:rPr>
                        <a:t>6,690</a:t>
                      </a:r>
                    </a:p>
                  </a:txBody>
                  <a:tcPr marL="6350" marR="6350" marT="6350" marB="0" anchor="ctr">
                    <a:lnL>
                      <a:noFill/>
                    </a:lnL>
                    <a:lnR>
                      <a:noFill/>
                    </a:lnR>
                    <a:lnT>
                      <a:noFill/>
                    </a:lnT>
                    <a:lnB>
                      <a:noFill/>
                    </a:lnB>
                    <a:solidFill>
                      <a:srgbClr val="EBE582"/>
                    </a:solidFill>
                  </a:tcPr>
                </a:tc>
                <a:tc>
                  <a:txBody>
                    <a:bodyPr/>
                    <a:lstStyle/>
                    <a:p>
                      <a:pPr algn="ctr" fontAlgn="ctr"/>
                      <a:r>
                        <a:rPr lang="en-GB" sz="1100" b="0" i="0" u="none" strike="noStrike">
                          <a:solidFill>
                            <a:srgbClr val="000000"/>
                          </a:solidFill>
                          <a:effectLst/>
                          <a:latin typeface="Calibri" panose="020F0502020204030204" pitchFamily="34" charset="0"/>
                        </a:rPr>
                        <a:t>6,783</a:t>
                      </a:r>
                    </a:p>
                  </a:txBody>
                  <a:tcPr marL="6350" marR="6350" marT="6350" marB="0" anchor="ctr">
                    <a:lnL>
                      <a:noFill/>
                    </a:lnL>
                    <a:lnR>
                      <a:noFill/>
                    </a:lnR>
                    <a:lnT>
                      <a:noFill/>
                    </a:lnT>
                    <a:lnB>
                      <a:noFill/>
                    </a:lnB>
                    <a:solidFill>
                      <a:srgbClr val="F0E683"/>
                    </a:solidFill>
                  </a:tcPr>
                </a:tc>
                <a:tc>
                  <a:txBody>
                    <a:bodyPr/>
                    <a:lstStyle/>
                    <a:p>
                      <a:pPr algn="ctr" fontAlgn="ctr"/>
                      <a:r>
                        <a:rPr lang="en-GB" sz="1100" b="0" i="0" u="none" strike="noStrike">
                          <a:solidFill>
                            <a:srgbClr val="000000"/>
                          </a:solidFill>
                          <a:effectLst/>
                          <a:latin typeface="Calibri" panose="020F0502020204030204" pitchFamily="34" charset="0"/>
                        </a:rPr>
                        <a:t>7,032</a:t>
                      </a:r>
                    </a:p>
                  </a:txBody>
                  <a:tcPr marL="6350" marR="6350" marT="6350" marB="0" anchor="ctr">
                    <a:lnL>
                      <a:noFill/>
                    </a:lnL>
                    <a:lnR>
                      <a:noFill/>
                    </a:lnR>
                    <a:lnT>
                      <a:noFill/>
                    </a:lnT>
                    <a:lnB>
                      <a:noFill/>
                    </a:lnB>
                    <a:solidFill>
                      <a:srgbClr val="FEEA83"/>
                    </a:solidFill>
                  </a:tcPr>
                </a:tc>
                <a:extLst>
                  <a:ext uri="{0D108BD9-81ED-4DB2-BD59-A6C34878D82A}">
                    <a16:rowId xmlns:a16="http://schemas.microsoft.com/office/drawing/2014/main" val="73176571"/>
                  </a:ext>
                </a:extLst>
              </a:tr>
              <a:tr h="184150">
                <a:tc>
                  <a:txBody>
                    <a:bodyPr/>
                    <a:lstStyle/>
                    <a:p>
                      <a:pPr algn="ctr" fontAlgn="t"/>
                      <a:r>
                        <a:rPr lang="en-GB" sz="800" b="0" i="0" u="none" strike="noStrike">
                          <a:solidFill>
                            <a:srgbClr val="000000"/>
                          </a:solidFill>
                          <a:effectLst/>
                          <a:latin typeface="Calibri" panose="020F0502020204030204" pitchFamily="34" charset="0"/>
                        </a:rPr>
                        <a:t>Chelmsford</a:t>
                      </a:r>
                    </a:p>
                  </a:txBody>
                  <a:tcPr marL="6350" marR="6350" marT="6350" marB="0">
                    <a:lnL>
                      <a:noFill/>
                    </a:lnL>
                    <a:lnR>
                      <a:noFill/>
                    </a:lnR>
                    <a:lnT>
                      <a:noFill/>
                    </a:lnT>
                    <a:lnB>
                      <a:noFill/>
                    </a:lnB>
                    <a:solidFill>
                      <a:srgbClr val="F0F4FA"/>
                    </a:solidFill>
                  </a:tcPr>
                </a:tc>
                <a:tc>
                  <a:txBody>
                    <a:bodyPr/>
                    <a:lstStyle/>
                    <a:p>
                      <a:pPr algn="ctr" fontAlgn="ctr"/>
                      <a:r>
                        <a:rPr lang="en-GB" sz="1100" b="0" i="0" u="none" strike="noStrike">
                          <a:solidFill>
                            <a:srgbClr val="000000"/>
                          </a:solidFill>
                          <a:effectLst/>
                          <a:latin typeface="Calibri" panose="020F0502020204030204" pitchFamily="34" charset="0"/>
                        </a:rPr>
                        <a:t>136,516</a:t>
                      </a:r>
                    </a:p>
                  </a:txBody>
                  <a:tcPr marL="6350" marR="6350" marT="6350" marB="0" anchor="ctr">
                    <a:lnL>
                      <a:noFill/>
                    </a:lnL>
                    <a:lnR>
                      <a:noFill/>
                    </a:lnR>
                    <a:lnT>
                      <a:noFill/>
                    </a:lnT>
                    <a:lnB>
                      <a:noFill/>
                    </a:lnB>
                    <a:solidFill>
                      <a:srgbClr val="65BF7C"/>
                    </a:solidFill>
                  </a:tcPr>
                </a:tc>
                <a:tc>
                  <a:txBody>
                    <a:bodyPr/>
                    <a:lstStyle/>
                    <a:p>
                      <a:pPr algn="ctr" fontAlgn="ctr"/>
                      <a:r>
                        <a:rPr lang="en-GB" sz="1100" b="0" i="0" u="none" strike="noStrike">
                          <a:solidFill>
                            <a:srgbClr val="000000"/>
                          </a:solidFill>
                          <a:effectLst/>
                          <a:latin typeface="Calibri" panose="020F0502020204030204" pitchFamily="34" charset="0"/>
                        </a:rPr>
                        <a:t>137,017</a:t>
                      </a:r>
                    </a:p>
                  </a:txBody>
                  <a:tcPr marL="6350" marR="6350" marT="6350" marB="0" anchor="ctr">
                    <a:lnL>
                      <a:noFill/>
                    </a:lnL>
                    <a:lnR>
                      <a:noFill/>
                    </a:lnR>
                    <a:lnT>
                      <a:noFill/>
                    </a:lnT>
                    <a:lnB>
                      <a:noFill/>
                    </a:lnB>
                    <a:solidFill>
                      <a:srgbClr val="63BE7B"/>
                    </a:solidFill>
                  </a:tcPr>
                </a:tc>
                <a:tc>
                  <a:txBody>
                    <a:bodyPr/>
                    <a:lstStyle/>
                    <a:p>
                      <a:pPr algn="ctr" fontAlgn="ctr"/>
                      <a:r>
                        <a:rPr lang="en-GB" sz="1100" b="0" i="0" u="none" strike="noStrike">
                          <a:solidFill>
                            <a:srgbClr val="000000"/>
                          </a:solidFill>
                          <a:effectLst/>
                          <a:latin typeface="Calibri" panose="020F0502020204030204" pitchFamily="34" charset="0"/>
                        </a:rPr>
                        <a:t>133,502</a:t>
                      </a:r>
                    </a:p>
                  </a:txBody>
                  <a:tcPr marL="6350" marR="6350" marT="6350" marB="0" anchor="ctr">
                    <a:lnL>
                      <a:noFill/>
                    </a:lnL>
                    <a:lnR>
                      <a:noFill/>
                    </a:lnR>
                    <a:lnT>
                      <a:noFill/>
                    </a:lnT>
                    <a:lnB>
                      <a:noFill/>
                    </a:lnB>
                    <a:solidFill>
                      <a:srgbClr val="6BC17C"/>
                    </a:solidFill>
                  </a:tcPr>
                </a:tc>
                <a:tc>
                  <a:txBody>
                    <a:bodyPr/>
                    <a:lstStyle/>
                    <a:p>
                      <a:pPr algn="ctr" fontAlgn="ctr"/>
                      <a:r>
                        <a:rPr lang="en-GB" sz="1100" b="0" i="0" u="none" strike="noStrike">
                          <a:solidFill>
                            <a:srgbClr val="000000"/>
                          </a:solidFill>
                          <a:effectLst/>
                          <a:latin typeface="Calibri" panose="020F0502020204030204" pitchFamily="34" charset="0"/>
                        </a:rPr>
                        <a:t>50,220</a:t>
                      </a:r>
                    </a:p>
                  </a:txBody>
                  <a:tcPr marL="6350" marR="6350" marT="6350" marB="0" anchor="ctr">
                    <a:lnL>
                      <a:noFill/>
                    </a:lnL>
                    <a:lnR>
                      <a:noFill/>
                    </a:lnR>
                    <a:lnT>
                      <a:noFill/>
                    </a:lnT>
                    <a:lnB>
                      <a:noFill/>
                    </a:lnB>
                    <a:solidFill>
                      <a:srgbClr val="FDC67C"/>
                    </a:solidFill>
                  </a:tcPr>
                </a:tc>
                <a:tc>
                  <a:txBody>
                    <a:bodyPr/>
                    <a:lstStyle/>
                    <a:p>
                      <a:pPr algn="ctr" fontAlgn="ctr"/>
                      <a:r>
                        <a:rPr lang="en-GB" sz="1100" b="0" i="0" u="none" strike="noStrike">
                          <a:solidFill>
                            <a:srgbClr val="000000"/>
                          </a:solidFill>
                          <a:effectLst/>
                          <a:latin typeface="Calibri" panose="020F0502020204030204" pitchFamily="34" charset="0"/>
                        </a:rPr>
                        <a:t>97,088</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B8D780"/>
                    </a:solidFill>
                  </a:tcPr>
                </a:tc>
                <a:tc>
                  <a:txBody>
                    <a:bodyPr/>
                    <a:lstStyle/>
                    <a:p>
                      <a:pPr algn="ctr" fontAlgn="ctr"/>
                      <a:r>
                        <a:rPr lang="en-GB" sz="1100" b="0" i="0" u="none" strike="noStrike">
                          <a:solidFill>
                            <a:srgbClr val="000000"/>
                          </a:solidFill>
                          <a:effectLst/>
                          <a:latin typeface="Calibri" panose="020F0502020204030204" pitchFamily="34" charset="0"/>
                        </a:rPr>
                        <a:t>392</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A2D17F"/>
                    </a:solidFill>
                  </a:tcPr>
                </a:tc>
                <a:tc>
                  <a:txBody>
                    <a:bodyPr/>
                    <a:lstStyle/>
                    <a:p>
                      <a:pPr algn="ctr" fontAlgn="ctr"/>
                      <a:r>
                        <a:rPr lang="en-GB" sz="1100" b="0" i="0" u="none" strike="noStrike">
                          <a:solidFill>
                            <a:srgbClr val="000000"/>
                          </a:solidFill>
                          <a:effectLst/>
                          <a:latin typeface="Calibri" panose="020F0502020204030204" pitchFamily="34" charset="0"/>
                        </a:rPr>
                        <a:t>285</a:t>
                      </a:r>
                    </a:p>
                  </a:txBody>
                  <a:tcPr marL="6350" marR="6350" marT="6350" marB="0" anchor="ctr">
                    <a:lnL>
                      <a:noFill/>
                    </a:lnL>
                    <a:lnR>
                      <a:noFill/>
                    </a:lnR>
                    <a:lnT>
                      <a:noFill/>
                    </a:lnT>
                    <a:lnB>
                      <a:noFill/>
                    </a:lnB>
                    <a:solidFill>
                      <a:srgbClr val="DDE283"/>
                    </a:solidFill>
                  </a:tcPr>
                </a:tc>
                <a:tc>
                  <a:txBody>
                    <a:bodyPr/>
                    <a:lstStyle/>
                    <a:p>
                      <a:pPr algn="ctr" fontAlgn="ctr"/>
                      <a:r>
                        <a:rPr lang="en-GB" sz="1100" b="0" i="0" u="none" strike="noStrike">
                          <a:solidFill>
                            <a:srgbClr val="000000"/>
                          </a:solidFill>
                          <a:effectLst/>
                          <a:latin typeface="Calibri" panose="020F0502020204030204" pitchFamily="34" charset="0"/>
                        </a:rPr>
                        <a:t>268</a:t>
                      </a:r>
                    </a:p>
                  </a:txBody>
                  <a:tcPr marL="6350" marR="6350" marT="6350" marB="0" anchor="ctr">
                    <a:lnL>
                      <a:noFill/>
                    </a:lnL>
                    <a:lnR>
                      <a:noFill/>
                    </a:lnR>
                    <a:lnT>
                      <a:noFill/>
                    </a:lnT>
                    <a:lnB>
                      <a:noFill/>
                    </a:lnB>
                    <a:solidFill>
                      <a:srgbClr val="E6E483"/>
                    </a:solidFill>
                  </a:tcPr>
                </a:tc>
                <a:tc>
                  <a:txBody>
                    <a:bodyPr/>
                    <a:lstStyle/>
                    <a:p>
                      <a:pPr algn="ctr" fontAlgn="ctr"/>
                      <a:r>
                        <a:rPr lang="en-GB" sz="1100" b="0" i="0" u="none" strike="noStrike">
                          <a:solidFill>
                            <a:srgbClr val="000000"/>
                          </a:solidFill>
                          <a:effectLst/>
                          <a:latin typeface="Calibri" panose="020F0502020204030204" pitchFamily="34" charset="0"/>
                        </a:rPr>
                        <a:t>217</a:t>
                      </a:r>
                    </a:p>
                  </a:txBody>
                  <a:tcPr marL="6350" marR="6350" marT="6350" marB="0" anchor="ctr">
                    <a:lnL>
                      <a:noFill/>
                    </a:lnL>
                    <a:lnR>
                      <a:noFill/>
                    </a:lnR>
                    <a:lnT>
                      <a:noFill/>
                    </a:lnT>
                    <a:lnB>
                      <a:noFill/>
                    </a:lnB>
                    <a:solidFill>
                      <a:srgbClr val="FEE683"/>
                    </a:solidFill>
                  </a:tcPr>
                </a:tc>
                <a:tc>
                  <a:txBody>
                    <a:bodyPr/>
                    <a:lstStyle/>
                    <a:p>
                      <a:pPr algn="ctr" fontAlgn="ctr"/>
                      <a:r>
                        <a:rPr lang="en-GB" sz="1100" b="0" i="0" u="none" strike="noStrike">
                          <a:solidFill>
                            <a:srgbClr val="000000"/>
                          </a:solidFill>
                          <a:effectLst/>
                          <a:latin typeface="Calibri" panose="020F0502020204030204" pitchFamily="34" charset="0"/>
                        </a:rPr>
                        <a:t>192</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DD37F"/>
                    </a:solidFill>
                  </a:tcPr>
                </a:tc>
                <a:tc>
                  <a:txBody>
                    <a:bodyPr/>
                    <a:lstStyle/>
                    <a:p>
                      <a:pPr algn="ctr" fontAlgn="ctr"/>
                      <a:r>
                        <a:rPr lang="en-GB" sz="1100" b="0" i="0" u="none" strike="noStrike">
                          <a:solidFill>
                            <a:srgbClr val="000000"/>
                          </a:solidFill>
                          <a:effectLst/>
                          <a:latin typeface="Calibri" panose="020F0502020204030204" pitchFamily="34" charset="0"/>
                        </a:rPr>
                        <a:t>13,324</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FA8B72"/>
                    </a:solidFill>
                  </a:tcPr>
                </a:tc>
                <a:tc>
                  <a:txBody>
                    <a:bodyPr/>
                    <a:lstStyle/>
                    <a:p>
                      <a:pPr algn="ctr" fontAlgn="ctr"/>
                      <a:r>
                        <a:rPr lang="en-GB" sz="1100" b="0" i="0" u="none" strike="noStrike">
                          <a:solidFill>
                            <a:srgbClr val="000000"/>
                          </a:solidFill>
                          <a:effectLst/>
                          <a:latin typeface="Calibri" panose="020F0502020204030204" pitchFamily="34" charset="0"/>
                        </a:rPr>
                        <a:t>13,960</a:t>
                      </a:r>
                    </a:p>
                  </a:txBody>
                  <a:tcPr marL="6350" marR="6350" marT="6350" marB="0" anchor="ctr">
                    <a:lnL>
                      <a:noFill/>
                    </a:lnL>
                    <a:lnR>
                      <a:noFill/>
                    </a:lnR>
                    <a:lnT>
                      <a:noFill/>
                    </a:lnT>
                    <a:lnB>
                      <a:noFill/>
                    </a:lnB>
                    <a:solidFill>
                      <a:srgbClr val="FA8270"/>
                    </a:solidFill>
                  </a:tcPr>
                </a:tc>
                <a:tc>
                  <a:txBody>
                    <a:bodyPr/>
                    <a:lstStyle/>
                    <a:p>
                      <a:pPr algn="ctr" fontAlgn="ctr"/>
                      <a:r>
                        <a:rPr lang="en-GB" sz="1100" b="0" i="0" u="none" strike="noStrike">
                          <a:solidFill>
                            <a:srgbClr val="000000"/>
                          </a:solidFill>
                          <a:effectLst/>
                          <a:latin typeface="Calibri" panose="020F0502020204030204" pitchFamily="34" charset="0"/>
                        </a:rPr>
                        <a:t>13,985</a:t>
                      </a:r>
                    </a:p>
                  </a:txBody>
                  <a:tcPr marL="6350" marR="6350" marT="6350" marB="0" anchor="ctr">
                    <a:lnL>
                      <a:noFill/>
                    </a:lnL>
                    <a:lnR>
                      <a:noFill/>
                    </a:lnR>
                    <a:lnT>
                      <a:noFill/>
                    </a:lnT>
                    <a:lnB>
                      <a:noFill/>
                    </a:lnB>
                    <a:solidFill>
                      <a:srgbClr val="FA8170"/>
                    </a:solidFill>
                  </a:tcPr>
                </a:tc>
                <a:tc>
                  <a:txBody>
                    <a:bodyPr/>
                    <a:lstStyle/>
                    <a:p>
                      <a:pPr algn="ctr" fontAlgn="ctr"/>
                      <a:r>
                        <a:rPr lang="en-GB" sz="1100" b="0" i="0" u="none" strike="noStrike">
                          <a:solidFill>
                            <a:srgbClr val="000000"/>
                          </a:solidFill>
                          <a:effectLst/>
                          <a:latin typeface="Calibri" panose="020F0502020204030204" pitchFamily="34" charset="0"/>
                        </a:rPr>
                        <a:t>14,506</a:t>
                      </a:r>
                    </a:p>
                  </a:txBody>
                  <a:tcPr marL="6350" marR="6350" marT="6350" marB="0" anchor="ctr">
                    <a:lnL>
                      <a:noFill/>
                    </a:lnL>
                    <a:lnR>
                      <a:noFill/>
                    </a:lnR>
                    <a:lnT>
                      <a:noFill/>
                    </a:lnT>
                    <a:lnB>
                      <a:noFill/>
                    </a:lnB>
                    <a:solidFill>
                      <a:srgbClr val="F9796F"/>
                    </a:solidFill>
                  </a:tcPr>
                </a:tc>
                <a:tc>
                  <a:txBody>
                    <a:bodyPr/>
                    <a:lstStyle/>
                    <a:p>
                      <a:pPr algn="ctr" fontAlgn="ctr"/>
                      <a:r>
                        <a:rPr lang="en-GB" sz="1100" b="0" i="0" u="none" strike="noStrike">
                          <a:solidFill>
                            <a:srgbClr val="000000"/>
                          </a:solidFill>
                          <a:effectLst/>
                          <a:latin typeface="Calibri" panose="020F0502020204030204" pitchFamily="34" charset="0"/>
                        </a:rPr>
                        <a:t>15,536</a:t>
                      </a:r>
                    </a:p>
                  </a:txBody>
                  <a:tcPr marL="6350" marR="6350" marT="6350" marB="0" anchor="ctr">
                    <a:lnL>
                      <a:noFill/>
                    </a:lnL>
                    <a:lnR>
                      <a:noFill/>
                    </a:lnR>
                    <a:lnT>
                      <a:noFill/>
                    </a:lnT>
                    <a:lnB>
                      <a:noFill/>
                    </a:lnB>
                    <a:solidFill>
                      <a:srgbClr val="F8696B"/>
                    </a:solidFill>
                  </a:tcPr>
                </a:tc>
                <a:extLst>
                  <a:ext uri="{0D108BD9-81ED-4DB2-BD59-A6C34878D82A}">
                    <a16:rowId xmlns:a16="http://schemas.microsoft.com/office/drawing/2014/main" val="730259316"/>
                  </a:ext>
                </a:extLst>
              </a:tr>
              <a:tr h="184150">
                <a:tc>
                  <a:txBody>
                    <a:bodyPr/>
                    <a:lstStyle/>
                    <a:p>
                      <a:pPr algn="ctr" fontAlgn="t"/>
                      <a:r>
                        <a:rPr lang="en-GB" sz="800" b="0" i="0" u="none" strike="noStrike">
                          <a:solidFill>
                            <a:srgbClr val="000000"/>
                          </a:solidFill>
                          <a:effectLst/>
                          <a:latin typeface="Calibri" panose="020F0502020204030204" pitchFamily="34" charset="0"/>
                        </a:rPr>
                        <a:t>Colchester</a:t>
                      </a:r>
                    </a:p>
                  </a:txBody>
                  <a:tcPr marL="6350" marR="6350" marT="6350" marB="0">
                    <a:lnL>
                      <a:noFill/>
                    </a:lnL>
                    <a:lnR>
                      <a:noFill/>
                    </a:lnR>
                    <a:lnT>
                      <a:noFill/>
                    </a:lnT>
                    <a:lnB>
                      <a:noFill/>
                    </a:lnB>
                    <a:solidFill>
                      <a:srgbClr val="F0F4FA"/>
                    </a:solidFill>
                  </a:tcPr>
                </a:tc>
                <a:tc>
                  <a:txBody>
                    <a:bodyPr/>
                    <a:lstStyle/>
                    <a:p>
                      <a:pPr algn="ctr" fontAlgn="ctr"/>
                      <a:r>
                        <a:rPr lang="en-GB" sz="1100" b="0" i="0" u="none" strike="noStrike">
                          <a:solidFill>
                            <a:srgbClr val="000000"/>
                          </a:solidFill>
                          <a:effectLst/>
                          <a:latin typeface="Calibri" panose="020F0502020204030204" pitchFamily="34" charset="0"/>
                        </a:rPr>
                        <a:t>118,497</a:t>
                      </a:r>
                    </a:p>
                  </a:txBody>
                  <a:tcPr marL="6350" marR="6350" marT="6350" marB="0" anchor="ctr">
                    <a:lnL>
                      <a:noFill/>
                    </a:lnL>
                    <a:lnR>
                      <a:noFill/>
                    </a:lnR>
                    <a:lnT>
                      <a:noFill/>
                    </a:lnT>
                    <a:lnB>
                      <a:noFill/>
                    </a:lnB>
                    <a:solidFill>
                      <a:srgbClr val="8BCA7E"/>
                    </a:solidFill>
                  </a:tcPr>
                </a:tc>
                <a:tc>
                  <a:txBody>
                    <a:bodyPr/>
                    <a:lstStyle/>
                    <a:p>
                      <a:pPr algn="ctr" fontAlgn="ctr"/>
                      <a:r>
                        <a:rPr lang="en-GB" sz="1100" b="0" i="0" u="none" strike="noStrike">
                          <a:solidFill>
                            <a:srgbClr val="000000"/>
                          </a:solidFill>
                          <a:effectLst/>
                          <a:latin typeface="Calibri" panose="020F0502020204030204" pitchFamily="34" charset="0"/>
                        </a:rPr>
                        <a:t>122,320</a:t>
                      </a:r>
                    </a:p>
                  </a:txBody>
                  <a:tcPr marL="6350" marR="6350" marT="6350" marB="0" anchor="ctr">
                    <a:lnL>
                      <a:noFill/>
                    </a:lnL>
                    <a:lnR>
                      <a:noFill/>
                    </a:lnR>
                    <a:lnT>
                      <a:noFill/>
                    </a:lnT>
                    <a:lnB>
                      <a:noFill/>
                    </a:lnB>
                    <a:solidFill>
                      <a:srgbClr val="83C77D"/>
                    </a:solidFill>
                  </a:tcPr>
                </a:tc>
                <a:tc>
                  <a:txBody>
                    <a:bodyPr/>
                    <a:lstStyle/>
                    <a:p>
                      <a:pPr algn="ctr" fontAlgn="ctr"/>
                      <a:r>
                        <a:rPr lang="en-GB" sz="1100" b="0" i="0" u="none" strike="noStrike">
                          <a:solidFill>
                            <a:srgbClr val="000000"/>
                          </a:solidFill>
                          <a:effectLst/>
                          <a:latin typeface="Calibri" panose="020F0502020204030204" pitchFamily="34" charset="0"/>
                        </a:rPr>
                        <a:t>118,945</a:t>
                      </a:r>
                    </a:p>
                  </a:txBody>
                  <a:tcPr marL="6350" marR="6350" marT="6350" marB="0" anchor="ctr">
                    <a:lnL>
                      <a:noFill/>
                    </a:lnL>
                    <a:lnR>
                      <a:noFill/>
                    </a:lnR>
                    <a:lnT>
                      <a:noFill/>
                    </a:lnT>
                    <a:lnB>
                      <a:noFill/>
                    </a:lnB>
                    <a:solidFill>
                      <a:srgbClr val="8ACA7E"/>
                    </a:solidFill>
                  </a:tcPr>
                </a:tc>
                <a:tc>
                  <a:txBody>
                    <a:bodyPr/>
                    <a:lstStyle/>
                    <a:p>
                      <a:pPr algn="ctr" fontAlgn="ctr"/>
                      <a:r>
                        <a:rPr lang="en-GB" sz="1100" b="0" i="0" u="none" strike="noStrike">
                          <a:solidFill>
                            <a:srgbClr val="000000"/>
                          </a:solidFill>
                          <a:effectLst/>
                          <a:latin typeface="Calibri" panose="020F0502020204030204" pitchFamily="34" charset="0"/>
                        </a:rPr>
                        <a:t>42,190</a:t>
                      </a:r>
                    </a:p>
                  </a:txBody>
                  <a:tcPr marL="6350" marR="6350" marT="6350" marB="0" anchor="ctr">
                    <a:lnL>
                      <a:noFill/>
                    </a:lnL>
                    <a:lnR>
                      <a:noFill/>
                    </a:lnR>
                    <a:lnT>
                      <a:noFill/>
                    </a:lnT>
                    <a:lnB>
                      <a:noFill/>
                    </a:lnB>
                    <a:solidFill>
                      <a:srgbClr val="FBAF78"/>
                    </a:solidFill>
                  </a:tcPr>
                </a:tc>
                <a:tc>
                  <a:txBody>
                    <a:bodyPr/>
                    <a:lstStyle/>
                    <a:p>
                      <a:pPr algn="ctr" fontAlgn="ctr"/>
                      <a:r>
                        <a:rPr lang="en-GB" sz="1100" b="0" i="0" u="none" strike="noStrike">
                          <a:solidFill>
                            <a:srgbClr val="000000"/>
                          </a:solidFill>
                          <a:effectLst/>
                          <a:latin typeface="Calibri" panose="020F0502020204030204" pitchFamily="34" charset="0"/>
                        </a:rPr>
                        <a:t>84,121</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D4DF82"/>
                    </a:solidFill>
                  </a:tcPr>
                </a:tc>
                <a:tc>
                  <a:txBody>
                    <a:bodyPr/>
                    <a:lstStyle/>
                    <a:p>
                      <a:pPr algn="ctr" fontAlgn="ctr"/>
                      <a:r>
                        <a:rPr lang="en-GB" sz="1100" b="0" i="0" u="none" strike="noStrike">
                          <a:solidFill>
                            <a:srgbClr val="000000"/>
                          </a:solidFill>
                          <a:effectLst/>
                          <a:latin typeface="Calibri" panose="020F0502020204030204" pitchFamily="34" charset="0"/>
                        </a:rPr>
                        <a:t>300</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D5DF82"/>
                    </a:solidFill>
                  </a:tcPr>
                </a:tc>
                <a:tc>
                  <a:txBody>
                    <a:bodyPr/>
                    <a:lstStyle/>
                    <a:p>
                      <a:pPr algn="ctr" fontAlgn="ctr"/>
                      <a:r>
                        <a:rPr lang="en-GB" sz="1100" b="0" i="0" u="none" strike="noStrike">
                          <a:solidFill>
                            <a:srgbClr val="000000"/>
                          </a:solidFill>
                          <a:effectLst/>
                          <a:latin typeface="Calibri" panose="020F0502020204030204" pitchFamily="34" charset="0"/>
                        </a:rPr>
                        <a:t>214</a:t>
                      </a:r>
                    </a:p>
                  </a:txBody>
                  <a:tcPr marL="6350" marR="6350" marT="6350" marB="0" anchor="ctr">
                    <a:lnL>
                      <a:noFill/>
                    </a:lnL>
                    <a:lnR>
                      <a:noFill/>
                    </a:lnR>
                    <a:lnT>
                      <a:noFill/>
                    </a:lnT>
                    <a:lnB>
                      <a:noFill/>
                    </a:lnB>
                    <a:solidFill>
                      <a:srgbClr val="FEE482"/>
                    </a:solidFill>
                  </a:tcPr>
                </a:tc>
                <a:tc>
                  <a:txBody>
                    <a:bodyPr/>
                    <a:lstStyle/>
                    <a:p>
                      <a:pPr algn="ctr" fontAlgn="ctr"/>
                      <a:r>
                        <a:rPr lang="en-GB" sz="1100" b="0" i="0" u="none" strike="noStrike">
                          <a:solidFill>
                            <a:srgbClr val="000000"/>
                          </a:solidFill>
                          <a:effectLst/>
                          <a:latin typeface="Calibri" panose="020F0502020204030204" pitchFamily="34" charset="0"/>
                        </a:rPr>
                        <a:t>227</a:t>
                      </a:r>
                    </a:p>
                  </a:txBody>
                  <a:tcPr marL="6350" marR="6350" marT="6350" marB="0" anchor="ctr">
                    <a:lnL>
                      <a:noFill/>
                    </a:lnL>
                    <a:lnR>
                      <a:noFill/>
                    </a:lnR>
                    <a:lnT>
                      <a:noFill/>
                    </a:lnT>
                    <a:lnB>
                      <a:noFill/>
                    </a:lnB>
                    <a:solidFill>
                      <a:srgbClr val="FDEB84"/>
                    </a:solidFill>
                  </a:tcPr>
                </a:tc>
                <a:tc>
                  <a:txBody>
                    <a:bodyPr/>
                    <a:lstStyle/>
                    <a:p>
                      <a:pPr algn="ctr" fontAlgn="ctr"/>
                      <a:r>
                        <a:rPr lang="en-GB" sz="1100" b="0" i="0" u="none" strike="noStrike">
                          <a:solidFill>
                            <a:srgbClr val="000000"/>
                          </a:solidFill>
                          <a:effectLst/>
                          <a:latin typeface="Calibri" panose="020F0502020204030204" pitchFamily="34" charset="0"/>
                        </a:rPr>
                        <a:t>416</a:t>
                      </a:r>
                    </a:p>
                  </a:txBody>
                  <a:tcPr marL="6350" marR="6350" marT="6350" marB="0" anchor="ctr">
                    <a:lnL>
                      <a:noFill/>
                    </a:lnL>
                    <a:lnR>
                      <a:noFill/>
                    </a:lnR>
                    <a:lnT>
                      <a:noFill/>
                    </a:lnT>
                    <a:lnB>
                      <a:noFill/>
                    </a:lnB>
                    <a:solidFill>
                      <a:srgbClr val="95CD7E"/>
                    </a:solidFill>
                  </a:tcPr>
                </a:tc>
                <a:tc>
                  <a:txBody>
                    <a:bodyPr/>
                    <a:lstStyle/>
                    <a:p>
                      <a:pPr algn="ctr" fontAlgn="ctr"/>
                      <a:r>
                        <a:rPr lang="en-GB" sz="1100" b="0" i="0" u="none" strike="noStrike">
                          <a:solidFill>
                            <a:srgbClr val="000000"/>
                          </a:solidFill>
                          <a:effectLst/>
                          <a:latin typeface="Calibri" panose="020F0502020204030204" pitchFamily="34" charset="0"/>
                        </a:rPr>
                        <a:t>206</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EDE81"/>
                    </a:solidFill>
                  </a:tcPr>
                </a:tc>
                <a:tc>
                  <a:txBody>
                    <a:bodyPr/>
                    <a:lstStyle/>
                    <a:p>
                      <a:pPr algn="ctr" fontAlgn="ctr"/>
                      <a:r>
                        <a:rPr lang="en-GB" sz="1100" b="0" i="0" u="none" strike="noStrike">
                          <a:solidFill>
                            <a:srgbClr val="000000"/>
                          </a:solidFill>
                          <a:effectLst/>
                          <a:latin typeface="Calibri" panose="020F0502020204030204" pitchFamily="34" charset="0"/>
                        </a:rPr>
                        <a:t>11,129</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FCAD78"/>
                    </a:solidFill>
                  </a:tcPr>
                </a:tc>
                <a:tc>
                  <a:txBody>
                    <a:bodyPr/>
                    <a:lstStyle/>
                    <a:p>
                      <a:pPr algn="ctr" fontAlgn="ctr"/>
                      <a:r>
                        <a:rPr lang="en-GB" sz="1100" b="0" i="0" u="none" strike="noStrike">
                          <a:solidFill>
                            <a:srgbClr val="000000"/>
                          </a:solidFill>
                          <a:effectLst/>
                          <a:latin typeface="Calibri" panose="020F0502020204030204" pitchFamily="34" charset="0"/>
                        </a:rPr>
                        <a:t>12,107</a:t>
                      </a:r>
                    </a:p>
                  </a:txBody>
                  <a:tcPr marL="6350" marR="6350" marT="6350" marB="0" anchor="ctr">
                    <a:lnL>
                      <a:noFill/>
                    </a:lnL>
                    <a:lnR>
                      <a:noFill/>
                    </a:lnR>
                    <a:lnT>
                      <a:noFill/>
                    </a:lnT>
                    <a:lnB>
                      <a:noFill/>
                    </a:lnB>
                    <a:solidFill>
                      <a:srgbClr val="FB9E76"/>
                    </a:solidFill>
                  </a:tcPr>
                </a:tc>
                <a:tc>
                  <a:txBody>
                    <a:bodyPr/>
                    <a:lstStyle/>
                    <a:p>
                      <a:pPr algn="ctr" fontAlgn="ctr"/>
                      <a:r>
                        <a:rPr lang="en-GB" sz="1100" b="0" i="0" u="none" strike="noStrike">
                          <a:solidFill>
                            <a:srgbClr val="000000"/>
                          </a:solidFill>
                          <a:effectLst/>
                          <a:latin typeface="Calibri" panose="020F0502020204030204" pitchFamily="34" charset="0"/>
                        </a:rPr>
                        <a:t>11,813</a:t>
                      </a:r>
                    </a:p>
                  </a:txBody>
                  <a:tcPr marL="6350" marR="6350" marT="6350" marB="0" anchor="ctr">
                    <a:lnL>
                      <a:noFill/>
                    </a:lnL>
                    <a:lnR>
                      <a:noFill/>
                    </a:lnR>
                    <a:lnT>
                      <a:noFill/>
                    </a:lnT>
                    <a:lnB>
                      <a:noFill/>
                    </a:lnB>
                    <a:solidFill>
                      <a:srgbClr val="FCA276"/>
                    </a:solidFill>
                  </a:tcPr>
                </a:tc>
                <a:tc>
                  <a:txBody>
                    <a:bodyPr/>
                    <a:lstStyle/>
                    <a:p>
                      <a:pPr algn="ctr" fontAlgn="ctr"/>
                      <a:r>
                        <a:rPr lang="en-GB" sz="1100" b="0" i="0" u="none" strike="noStrike">
                          <a:solidFill>
                            <a:srgbClr val="000000"/>
                          </a:solidFill>
                          <a:effectLst/>
                          <a:latin typeface="Calibri" panose="020F0502020204030204" pitchFamily="34" charset="0"/>
                        </a:rPr>
                        <a:t>10,409</a:t>
                      </a:r>
                    </a:p>
                  </a:txBody>
                  <a:tcPr marL="6350" marR="6350" marT="6350" marB="0" anchor="ctr">
                    <a:lnL>
                      <a:noFill/>
                    </a:lnL>
                    <a:lnR>
                      <a:noFill/>
                    </a:lnR>
                    <a:lnT>
                      <a:noFill/>
                    </a:lnT>
                    <a:lnB>
                      <a:noFill/>
                    </a:lnB>
                    <a:solidFill>
                      <a:srgbClr val="FDB87B"/>
                    </a:solidFill>
                  </a:tcPr>
                </a:tc>
                <a:tc>
                  <a:txBody>
                    <a:bodyPr/>
                    <a:lstStyle/>
                    <a:p>
                      <a:pPr algn="ctr" fontAlgn="ctr"/>
                      <a:r>
                        <a:rPr lang="en-GB" sz="1100" b="0" i="0" u="none" strike="noStrike">
                          <a:solidFill>
                            <a:srgbClr val="000000"/>
                          </a:solidFill>
                          <a:effectLst/>
                          <a:latin typeface="Calibri" panose="020F0502020204030204" pitchFamily="34" charset="0"/>
                        </a:rPr>
                        <a:t>12,269</a:t>
                      </a:r>
                    </a:p>
                  </a:txBody>
                  <a:tcPr marL="6350" marR="6350" marT="6350" marB="0" anchor="ctr">
                    <a:lnL>
                      <a:noFill/>
                    </a:lnL>
                    <a:lnR>
                      <a:noFill/>
                    </a:lnR>
                    <a:lnT>
                      <a:noFill/>
                    </a:lnT>
                    <a:lnB>
                      <a:noFill/>
                    </a:lnB>
                    <a:solidFill>
                      <a:srgbClr val="FB9B75"/>
                    </a:solidFill>
                  </a:tcPr>
                </a:tc>
                <a:extLst>
                  <a:ext uri="{0D108BD9-81ED-4DB2-BD59-A6C34878D82A}">
                    <a16:rowId xmlns:a16="http://schemas.microsoft.com/office/drawing/2014/main" val="275814693"/>
                  </a:ext>
                </a:extLst>
              </a:tr>
              <a:tr h="184150">
                <a:tc>
                  <a:txBody>
                    <a:bodyPr/>
                    <a:lstStyle/>
                    <a:p>
                      <a:pPr algn="ctr" fontAlgn="t"/>
                      <a:r>
                        <a:rPr lang="en-GB" sz="800" b="0" i="0" u="none" strike="noStrike">
                          <a:solidFill>
                            <a:srgbClr val="000000"/>
                          </a:solidFill>
                          <a:effectLst/>
                          <a:latin typeface="Calibri" panose="020F0502020204030204" pitchFamily="34" charset="0"/>
                        </a:rPr>
                        <a:t>Epping Forest</a:t>
                      </a:r>
                    </a:p>
                  </a:txBody>
                  <a:tcPr marL="6350" marR="6350" marT="6350" marB="0">
                    <a:lnL>
                      <a:noFill/>
                    </a:lnL>
                    <a:lnR>
                      <a:noFill/>
                    </a:lnR>
                    <a:lnT>
                      <a:noFill/>
                    </a:lnT>
                    <a:lnB>
                      <a:noFill/>
                    </a:lnB>
                    <a:solidFill>
                      <a:srgbClr val="F0F4FA"/>
                    </a:solidFill>
                  </a:tcPr>
                </a:tc>
                <a:tc>
                  <a:txBody>
                    <a:bodyPr/>
                    <a:lstStyle/>
                    <a:p>
                      <a:pPr algn="ctr" fontAlgn="ctr"/>
                      <a:r>
                        <a:rPr lang="en-GB" sz="1100" b="0" i="0" u="none" strike="noStrike">
                          <a:solidFill>
                            <a:srgbClr val="000000"/>
                          </a:solidFill>
                          <a:effectLst/>
                          <a:latin typeface="Calibri" panose="020F0502020204030204" pitchFamily="34" charset="0"/>
                        </a:rPr>
                        <a:t>83,601</a:t>
                      </a:r>
                    </a:p>
                  </a:txBody>
                  <a:tcPr marL="6350" marR="6350" marT="6350" marB="0" anchor="ctr">
                    <a:lnL>
                      <a:noFill/>
                    </a:lnL>
                    <a:lnR>
                      <a:noFill/>
                    </a:lnR>
                    <a:lnT>
                      <a:noFill/>
                    </a:lnT>
                    <a:lnB>
                      <a:noFill/>
                    </a:lnB>
                    <a:solidFill>
                      <a:srgbClr val="D5DF82"/>
                    </a:solidFill>
                  </a:tcPr>
                </a:tc>
                <a:tc>
                  <a:txBody>
                    <a:bodyPr/>
                    <a:lstStyle/>
                    <a:p>
                      <a:pPr algn="ctr" fontAlgn="ctr"/>
                      <a:r>
                        <a:rPr lang="en-GB" sz="1100" b="0" i="0" u="none" strike="noStrike">
                          <a:solidFill>
                            <a:srgbClr val="000000"/>
                          </a:solidFill>
                          <a:effectLst/>
                          <a:latin typeface="Calibri" panose="020F0502020204030204" pitchFamily="34" charset="0"/>
                        </a:rPr>
                        <a:t>83,488</a:t>
                      </a:r>
                    </a:p>
                  </a:txBody>
                  <a:tcPr marL="6350" marR="6350" marT="6350" marB="0" anchor="ctr">
                    <a:lnL>
                      <a:noFill/>
                    </a:lnL>
                    <a:lnR>
                      <a:noFill/>
                    </a:lnR>
                    <a:lnT>
                      <a:noFill/>
                    </a:lnT>
                    <a:lnB>
                      <a:noFill/>
                    </a:lnB>
                    <a:solidFill>
                      <a:srgbClr val="D5DF82"/>
                    </a:solidFill>
                  </a:tcPr>
                </a:tc>
                <a:tc>
                  <a:txBody>
                    <a:bodyPr/>
                    <a:lstStyle/>
                    <a:p>
                      <a:pPr algn="ctr" fontAlgn="ctr"/>
                      <a:r>
                        <a:rPr lang="en-GB" sz="1100" b="0" i="0" u="none" strike="noStrike">
                          <a:solidFill>
                            <a:srgbClr val="000000"/>
                          </a:solidFill>
                          <a:effectLst/>
                          <a:latin typeface="Calibri" panose="020F0502020204030204" pitchFamily="34" charset="0"/>
                        </a:rPr>
                        <a:t>81,967</a:t>
                      </a:r>
                    </a:p>
                  </a:txBody>
                  <a:tcPr marL="6350" marR="6350" marT="6350" marB="0" anchor="ctr">
                    <a:lnL>
                      <a:noFill/>
                    </a:lnL>
                    <a:lnR>
                      <a:noFill/>
                    </a:lnR>
                    <a:lnT>
                      <a:noFill/>
                    </a:lnT>
                    <a:lnB>
                      <a:noFill/>
                    </a:lnB>
                    <a:solidFill>
                      <a:srgbClr val="D8E082"/>
                    </a:solidFill>
                  </a:tcPr>
                </a:tc>
                <a:tc>
                  <a:txBody>
                    <a:bodyPr/>
                    <a:lstStyle/>
                    <a:p>
                      <a:pPr algn="ctr" fontAlgn="ctr"/>
                      <a:r>
                        <a:rPr lang="en-GB" sz="1100" b="0" i="0" u="none" strike="noStrike">
                          <a:solidFill>
                            <a:srgbClr val="000000"/>
                          </a:solidFill>
                          <a:effectLst/>
                          <a:latin typeface="Calibri" panose="020F0502020204030204" pitchFamily="34" charset="0"/>
                        </a:rPr>
                        <a:t>26,186</a:t>
                      </a:r>
                    </a:p>
                  </a:txBody>
                  <a:tcPr marL="6350" marR="6350" marT="6350" marB="0" anchor="ctr">
                    <a:lnL>
                      <a:noFill/>
                    </a:lnL>
                    <a:lnR>
                      <a:noFill/>
                    </a:lnR>
                    <a:lnT>
                      <a:noFill/>
                    </a:lnT>
                    <a:lnB>
                      <a:noFill/>
                    </a:lnB>
                    <a:solidFill>
                      <a:srgbClr val="F9826F"/>
                    </a:solidFill>
                  </a:tcPr>
                </a:tc>
                <a:tc>
                  <a:txBody>
                    <a:bodyPr/>
                    <a:lstStyle/>
                    <a:p>
                      <a:pPr algn="ctr" fontAlgn="ctr"/>
                      <a:r>
                        <a:rPr lang="en-GB" sz="1100" b="0" i="0" u="none" strike="noStrike">
                          <a:solidFill>
                            <a:srgbClr val="000000"/>
                          </a:solidFill>
                          <a:effectLst/>
                          <a:latin typeface="Calibri" panose="020F0502020204030204" pitchFamily="34" charset="0"/>
                        </a:rPr>
                        <a:t>58,308</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EDC81"/>
                    </a:solidFill>
                  </a:tcPr>
                </a:tc>
                <a:tc>
                  <a:txBody>
                    <a:bodyPr/>
                    <a:lstStyle/>
                    <a:p>
                      <a:pPr algn="ctr" fontAlgn="ctr"/>
                      <a:r>
                        <a:rPr lang="en-GB" sz="1100" b="0" i="0" u="none" strike="noStrike">
                          <a:solidFill>
                            <a:srgbClr val="000000"/>
                          </a:solidFill>
                          <a:effectLst/>
                          <a:latin typeface="Calibri" panose="020F0502020204030204" pitchFamily="34" charset="0"/>
                        </a:rPr>
                        <a:t>265</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E8E583"/>
                    </a:solidFill>
                  </a:tcPr>
                </a:tc>
                <a:tc>
                  <a:txBody>
                    <a:bodyPr/>
                    <a:lstStyle/>
                    <a:p>
                      <a:pPr algn="ctr" fontAlgn="ctr"/>
                      <a:r>
                        <a:rPr lang="en-GB" sz="1100" b="0" i="0" u="none" strike="noStrike">
                          <a:solidFill>
                            <a:srgbClr val="000000"/>
                          </a:solidFill>
                          <a:effectLst/>
                          <a:latin typeface="Calibri" panose="020F0502020204030204" pitchFamily="34" charset="0"/>
                        </a:rPr>
                        <a:t>244</a:t>
                      </a:r>
                    </a:p>
                  </a:txBody>
                  <a:tcPr marL="6350" marR="6350" marT="6350" marB="0" anchor="ctr">
                    <a:lnL>
                      <a:noFill/>
                    </a:lnL>
                    <a:lnR>
                      <a:noFill/>
                    </a:lnR>
                    <a:lnT>
                      <a:noFill/>
                    </a:lnT>
                    <a:lnB>
                      <a:noFill/>
                    </a:lnB>
                    <a:solidFill>
                      <a:srgbClr val="F4E884"/>
                    </a:solidFill>
                  </a:tcPr>
                </a:tc>
                <a:tc>
                  <a:txBody>
                    <a:bodyPr/>
                    <a:lstStyle/>
                    <a:p>
                      <a:pPr algn="ctr" fontAlgn="ctr"/>
                      <a:r>
                        <a:rPr lang="en-GB" sz="1100" b="0" i="0" u="none" strike="noStrike">
                          <a:solidFill>
                            <a:srgbClr val="000000"/>
                          </a:solidFill>
                          <a:effectLst/>
                          <a:latin typeface="Calibri" panose="020F0502020204030204" pitchFamily="34" charset="0"/>
                        </a:rPr>
                        <a:t>220</a:t>
                      </a:r>
                    </a:p>
                  </a:txBody>
                  <a:tcPr marL="6350" marR="6350" marT="6350" marB="0" anchor="ctr">
                    <a:lnL>
                      <a:noFill/>
                    </a:lnL>
                    <a:lnR>
                      <a:noFill/>
                    </a:lnR>
                    <a:lnT>
                      <a:noFill/>
                    </a:lnT>
                    <a:lnB>
                      <a:noFill/>
                    </a:lnB>
                    <a:solidFill>
                      <a:srgbClr val="FEE983"/>
                    </a:solidFill>
                  </a:tcPr>
                </a:tc>
                <a:tc>
                  <a:txBody>
                    <a:bodyPr/>
                    <a:lstStyle/>
                    <a:p>
                      <a:pPr algn="ctr" fontAlgn="ctr"/>
                      <a:r>
                        <a:rPr lang="en-GB" sz="1100" b="0" i="0" u="none" strike="noStrike">
                          <a:solidFill>
                            <a:srgbClr val="000000"/>
                          </a:solidFill>
                          <a:effectLst/>
                          <a:latin typeface="Calibri" panose="020F0502020204030204" pitchFamily="34" charset="0"/>
                        </a:rPr>
                        <a:t>193</a:t>
                      </a:r>
                    </a:p>
                  </a:txBody>
                  <a:tcPr marL="6350" marR="6350" marT="6350" marB="0" anchor="ctr">
                    <a:lnL>
                      <a:noFill/>
                    </a:lnL>
                    <a:lnR>
                      <a:noFill/>
                    </a:lnR>
                    <a:lnT>
                      <a:noFill/>
                    </a:lnT>
                    <a:lnB>
                      <a:noFill/>
                    </a:lnB>
                    <a:solidFill>
                      <a:srgbClr val="FDD37F"/>
                    </a:solidFill>
                  </a:tcPr>
                </a:tc>
                <a:tc>
                  <a:txBody>
                    <a:bodyPr/>
                    <a:lstStyle/>
                    <a:p>
                      <a:pPr algn="ctr" fontAlgn="ctr"/>
                      <a:r>
                        <a:rPr lang="en-GB" sz="1100" b="0" i="0" u="none" strike="noStrike">
                          <a:solidFill>
                            <a:srgbClr val="000000"/>
                          </a:solidFill>
                          <a:effectLst/>
                          <a:latin typeface="Calibri" panose="020F0502020204030204" pitchFamily="34" charset="0"/>
                        </a:rPr>
                        <a:t>192</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DD37F"/>
                    </a:solidFill>
                  </a:tcPr>
                </a:tc>
                <a:tc>
                  <a:txBody>
                    <a:bodyPr/>
                    <a:lstStyle/>
                    <a:p>
                      <a:pPr algn="ctr" fontAlgn="ctr"/>
                      <a:r>
                        <a:rPr lang="en-GB" sz="1100" b="0" i="0" u="none" strike="noStrike">
                          <a:solidFill>
                            <a:srgbClr val="000000"/>
                          </a:solidFill>
                          <a:effectLst/>
                          <a:latin typeface="Calibri" panose="020F0502020204030204" pitchFamily="34" charset="0"/>
                        </a:rPr>
                        <a:t>7,039</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FFEB84"/>
                    </a:solidFill>
                  </a:tcPr>
                </a:tc>
                <a:tc>
                  <a:txBody>
                    <a:bodyPr/>
                    <a:lstStyle/>
                    <a:p>
                      <a:pPr algn="ctr" fontAlgn="ctr"/>
                      <a:r>
                        <a:rPr lang="en-GB" sz="1100" b="0" i="0" u="none" strike="noStrike">
                          <a:solidFill>
                            <a:srgbClr val="000000"/>
                          </a:solidFill>
                          <a:effectLst/>
                          <a:latin typeface="Calibri" panose="020F0502020204030204" pitchFamily="34" charset="0"/>
                        </a:rPr>
                        <a:t>6,887</a:t>
                      </a:r>
                    </a:p>
                  </a:txBody>
                  <a:tcPr marL="6350" marR="6350" marT="6350" marB="0" anchor="ctr">
                    <a:lnL>
                      <a:noFill/>
                    </a:lnL>
                    <a:lnR>
                      <a:noFill/>
                    </a:lnR>
                    <a:lnT>
                      <a:noFill/>
                    </a:lnT>
                    <a:lnB>
                      <a:noFill/>
                    </a:lnB>
                    <a:solidFill>
                      <a:srgbClr val="F6E883"/>
                    </a:solidFill>
                  </a:tcPr>
                </a:tc>
                <a:tc>
                  <a:txBody>
                    <a:bodyPr/>
                    <a:lstStyle/>
                    <a:p>
                      <a:pPr algn="ctr" fontAlgn="ctr"/>
                      <a:r>
                        <a:rPr lang="en-GB" sz="1100" b="0" i="0" u="none" strike="noStrike">
                          <a:solidFill>
                            <a:srgbClr val="000000"/>
                          </a:solidFill>
                          <a:effectLst/>
                          <a:latin typeface="Calibri" panose="020F0502020204030204" pitchFamily="34" charset="0"/>
                        </a:rPr>
                        <a:t>7,433</a:t>
                      </a:r>
                    </a:p>
                  </a:txBody>
                  <a:tcPr marL="6350" marR="6350" marT="6350" marB="0" anchor="ctr">
                    <a:lnL>
                      <a:noFill/>
                    </a:lnL>
                    <a:lnR>
                      <a:noFill/>
                    </a:lnR>
                    <a:lnT>
                      <a:noFill/>
                    </a:lnT>
                    <a:lnB>
                      <a:noFill/>
                    </a:lnB>
                    <a:solidFill>
                      <a:srgbClr val="FFE583"/>
                    </a:solidFill>
                  </a:tcPr>
                </a:tc>
                <a:tc>
                  <a:txBody>
                    <a:bodyPr/>
                    <a:lstStyle/>
                    <a:p>
                      <a:pPr algn="ctr" fontAlgn="ctr"/>
                      <a:r>
                        <a:rPr lang="en-GB" sz="1100" b="0" i="0" u="none" strike="noStrike">
                          <a:solidFill>
                            <a:srgbClr val="000000"/>
                          </a:solidFill>
                          <a:effectLst/>
                          <a:latin typeface="Calibri" panose="020F0502020204030204" pitchFamily="34" charset="0"/>
                        </a:rPr>
                        <a:t>8,406</a:t>
                      </a:r>
                    </a:p>
                  </a:txBody>
                  <a:tcPr marL="6350" marR="6350" marT="6350" marB="0" anchor="ctr">
                    <a:lnL>
                      <a:noFill/>
                    </a:lnL>
                    <a:lnR>
                      <a:noFill/>
                    </a:lnR>
                    <a:lnT>
                      <a:noFill/>
                    </a:lnT>
                    <a:lnB>
                      <a:noFill/>
                    </a:lnB>
                    <a:solidFill>
                      <a:srgbClr val="FED780"/>
                    </a:solidFill>
                  </a:tcPr>
                </a:tc>
                <a:tc>
                  <a:txBody>
                    <a:bodyPr/>
                    <a:lstStyle/>
                    <a:p>
                      <a:pPr algn="ctr" fontAlgn="ctr"/>
                      <a:r>
                        <a:rPr lang="en-GB" sz="1100" b="0" i="0" u="none" strike="noStrike">
                          <a:solidFill>
                            <a:srgbClr val="000000"/>
                          </a:solidFill>
                          <a:effectLst/>
                          <a:latin typeface="Calibri" panose="020F0502020204030204" pitchFamily="34" charset="0"/>
                        </a:rPr>
                        <a:t>8,457</a:t>
                      </a:r>
                    </a:p>
                  </a:txBody>
                  <a:tcPr marL="6350" marR="6350" marT="6350" marB="0" anchor="ctr">
                    <a:lnL>
                      <a:noFill/>
                    </a:lnL>
                    <a:lnR>
                      <a:noFill/>
                    </a:lnR>
                    <a:lnT>
                      <a:noFill/>
                    </a:lnT>
                    <a:lnB>
                      <a:noFill/>
                    </a:lnB>
                    <a:solidFill>
                      <a:srgbClr val="FED680"/>
                    </a:solidFill>
                  </a:tcPr>
                </a:tc>
                <a:extLst>
                  <a:ext uri="{0D108BD9-81ED-4DB2-BD59-A6C34878D82A}">
                    <a16:rowId xmlns:a16="http://schemas.microsoft.com/office/drawing/2014/main" val="414398322"/>
                  </a:ext>
                </a:extLst>
              </a:tr>
              <a:tr h="184150">
                <a:tc>
                  <a:txBody>
                    <a:bodyPr/>
                    <a:lstStyle/>
                    <a:p>
                      <a:pPr algn="ctr" fontAlgn="t"/>
                      <a:r>
                        <a:rPr lang="en-GB" sz="800" b="0" i="0" u="none" strike="noStrike">
                          <a:solidFill>
                            <a:srgbClr val="000000"/>
                          </a:solidFill>
                          <a:effectLst/>
                          <a:latin typeface="Calibri" panose="020F0502020204030204" pitchFamily="34" charset="0"/>
                        </a:rPr>
                        <a:t>Harlow</a:t>
                      </a:r>
                    </a:p>
                  </a:txBody>
                  <a:tcPr marL="6350" marR="6350" marT="6350" marB="0">
                    <a:lnL>
                      <a:noFill/>
                    </a:lnL>
                    <a:lnR>
                      <a:noFill/>
                    </a:lnR>
                    <a:lnT>
                      <a:noFill/>
                    </a:lnT>
                    <a:lnB>
                      <a:noFill/>
                    </a:lnB>
                    <a:solidFill>
                      <a:srgbClr val="F0F4FA"/>
                    </a:solidFill>
                  </a:tcPr>
                </a:tc>
                <a:tc>
                  <a:txBody>
                    <a:bodyPr/>
                    <a:lstStyle/>
                    <a:p>
                      <a:pPr algn="ctr" fontAlgn="ctr"/>
                      <a:r>
                        <a:rPr lang="en-GB" sz="1100" b="0" i="0" u="none" strike="noStrike">
                          <a:solidFill>
                            <a:srgbClr val="000000"/>
                          </a:solidFill>
                          <a:effectLst/>
                          <a:latin typeface="Calibri" panose="020F0502020204030204" pitchFamily="34" charset="0"/>
                        </a:rPr>
                        <a:t>64,095</a:t>
                      </a:r>
                    </a:p>
                  </a:txBody>
                  <a:tcPr marL="6350" marR="6350" marT="6350" marB="0" anchor="ctr">
                    <a:lnL>
                      <a:noFill/>
                    </a:lnL>
                    <a:lnR>
                      <a:noFill/>
                    </a:lnR>
                    <a:lnT>
                      <a:noFill/>
                    </a:lnT>
                    <a:lnB>
                      <a:noFill/>
                    </a:lnB>
                    <a:solidFill>
                      <a:srgbClr val="FEEB84"/>
                    </a:solidFill>
                  </a:tcPr>
                </a:tc>
                <a:tc>
                  <a:txBody>
                    <a:bodyPr/>
                    <a:lstStyle/>
                    <a:p>
                      <a:pPr algn="ctr" fontAlgn="ctr"/>
                      <a:r>
                        <a:rPr lang="en-GB" sz="1100" b="0" i="0" u="none" strike="noStrike">
                          <a:solidFill>
                            <a:srgbClr val="000000"/>
                          </a:solidFill>
                          <a:effectLst/>
                          <a:latin typeface="Calibri" panose="020F0502020204030204" pitchFamily="34" charset="0"/>
                        </a:rPr>
                        <a:t>65,687</a:t>
                      </a:r>
                    </a:p>
                  </a:txBody>
                  <a:tcPr marL="6350" marR="6350" marT="6350" marB="0" anchor="ctr">
                    <a:lnL>
                      <a:noFill/>
                    </a:lnL>
                    <a:lnR>
                      <a:noFill/>
                    </a:lnR>
                    <a:lnT>
                      <a:noFill/>
                    </a:lnT>
                    <a:lnB>
                      <a:noFill/>
                    </a:lnB>
                    <a:solidFill>
                      <a:srgbClr val="FBEA84"/>
                    </a:solidFill>
                  </a:tcPr>
                </a:tc>
                <a:tc>
                  <a:txBody>
                    <a:bodyPr/>
                    <a:lstStyle/>
                    <a:p>
                      <a:pPr algn="ctr" fontAlgn="ctr"/>
                      <a:r>
                        <a:rPr lang="en-GB" sz="1100" b="0" i="0" u="none" strike="noStrike">
                          <a:solidFill>
                            <a:srgbClr val="000000"/>
                          </a:solidFill>
                          <a:effectLst/>
                          <a:latin typeface="Calibri" panose="020F0502020204030204" pitchFamily="34" charset="0"/>
                        </a:rPr>
                        <a:t>63,711</a:t>
                      </a:r>
                    </a:p>
                  </a:txBody>
                  <a:tcPr marL="6350" marR="6350" marT="6350" marB="0" anchor="ctr">
                    <a:lnL>
                      <a:noFill/>
                    </a:lnL>
                    <a:lnR>
                      <a:noFill/>
                    </a:lnR>
                    <a:lnT>
                      <a:noFill/>
                    </a:lnT>
                    <a:lnB>
                      <a:noFill/>
                    </a:lnB>
                    <a:solidFill>
                      <a:srgbClr val="FFEB84"/>
                    </a:solidFill>
                  </a:tcPr>
                </a:tc>
                <a:tc>
                  <a:txBody>
                    <a:bodyPr/>
                    <a:lstStyle/>
                    <a:p>
                      <a:pPr algn="ctr" fontAlgn="ctr"/>
                      <a:r>
                        <a:rPr lang="en-GB" sz="1100" b="0" i="0" u="none" strike="noStrike">
                          <a:solidFill>
                            <a:srgbClr val="000000"/>
                          </a:solidFill>
                          <a:effectLst/>
                          <a:latin typeface="Calibri" panose="020F0502020204030204" pitchFamily="34" charset="0"/>
                        </a:rPr>
                        <a:t>24,025</a:t>
                      </a:r>
                    </a:p>
                  </a:txBody>
                  <a:tcPr marL="6350" marR="6350" marT="6350" marB="0" anchor="ctr">
                    <a:lnL>
                      <a:noFill/>
                    </a:lnL>
                    <a:lnR>
                      <a:noFill/>
                    </a:lnR>
                    <a:lnT>
                      <a:noFill/>
                    </a:lnT>
                    <a:lnB>
                      <a:noFill/>
                    </a:lnB>
                    <a:solidFill>
                      <a:srgbClr val="F97C6E"/>
                    </a:solidFill>
                  </a:tcPr>
                </a:tc>
                <a:tc>
                  <a:txBody>
                    <a:bodyPr/>
                    <a:lstStyle/>
                    <a:p>
                      <a:pPr algn="ctr" fontAlgn="ctr"/>
                      <a:r>
                        <a:rPr lang="en-GB" sz="1100" b="0" i="0" u="none" strike="noStrike">
                          <a:solidFill>
                            <a:srgbClr val="000000"/>
                          </a:solidFill>
                          <a:effectLst/>
                          <a:latin typeface="Calibri" panose="020F0502020204030204" pitchFamily="34" charset="0"/>
                        </a:rPr>
                        <a:t>46,017</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CBA7A"/>
                    </a:solidFill>
                  </a:tcPr>
                </a:tc>
                <a:tc>
                  <a:txBody>
                    <a:bodyPr/>
                    <a:lstStyle/>
                    <a:p>
                      <a:pPr algn="ctr" fontAlgn="ctr"/>
                      <a:r>
                        <a:rPr lang="en-GB" sz="1100" b="0" i="0" u="none" strike="noStrike">
                          <a:solidFill>
                            <a:srgbClr val="000000"/>
                          </a:solidFill>
                          <a:effectLst/>
                          <a:latin typeface="Calibri" panose="020F0502020204030204" pitchFamily="34" charset="0"/>
                        </a:rPr>
                        <a:t>333</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C3DA81"/>
                    </a:solidFill>
                  </a:tcPr>
                </a:tc>
                <a:tc>
                  <a:txBody>
                    <a:bodyPr/>
                    <a:lstStyle/>
                    <a:p>
                      <a:pPr algn="ctr" fontAlgn="ctr"/>
                      <a:r>
                        <a:rPr lang="en-GB" sz="1100" b="0" i="0" u="none" strike="noStrike">
                          <a:solidFill>
                            <a:srgbClr val="000000"/>
                          </a:solidFill>
                          <a:effectLst/>
                          <a:latin typeface="Calibri" panose="020F0502020204030204" pitchFamily="34" charset="0"/>
                        </a:rPr>
                        <a:t>328</a:t>
                      </a:r>
                    </a:p>
                  </a:txBody>
                  <a:tcPr marL="6350" marR="6350" marT="6350" marB="0" anchor="ctr">
                    <a:lnL>
                      <a:noFill/>
                    </a:lnL>
                    <a:lnR>
                      <a:noFill/>
                    </a:lnR>
                    <a:lnT>
                      <a:noFill/>
                    </a:lnT>
                    <a:lnB>
                      <a:noFill/>
                    </a:lnB>
                    <a:solidFill>
                      <a:srgbClr val="C5DB81"/>
                    </a:solidFill>
                  </a:tcPr>
                </a:tc>
                <a:tc>
                  <a:txBody>
                    <a:bodyPr/>
                    <a:lstStyle/>
                    <a:p>
                      <a:pPr algn="ctr" fontAlgn="ctr"/>
                      <a:r>
                        <a:rPr lang="en-GB" sz="1100" b="0" i="0" u="none" strike="noStrike">
                          <a:solidFill>
                            <a:srgbClr val="000000"/>
                          </a:solidFill>
                          <a:effectLst/>
                          <a:latin typeface="Calibri" panose="020F0502020204030204" pitchFamily="34" charset="0"/>
                        </a:rPr>
                        <a:t>308</a:t>
                      </a:r>
                    </a:p>
                  </a:txBody>
                  <a:tcPr marL="6350" marR="6350" marT="6350" marB="0" anchor="ctr">
                    <a:lnL>
                      <a:noFill/>
                    </a:lnL>
                    <a:lnR>
                      <a:noFill/>
                    </a:lnR>
                    <a:lnT>
                      <a:noFill/>
                    </a:lnT>
                    <a:lnB>
                      <a:noFill/>
                    </a:lnB>
                    <a:solidFill>
                      <a:srgbClr val="D0DE82"/>
                    </a:solidFill>
                  </a:tcPr>
                </a:tc>
                <a:tc>
                  <a:txBody>
                    <a:bodyPr/>
                    <a:lstStyle/>
                    <a:p>
                      <a:pPr algn="ctr" fontAlgn="ctr"/>
                      <a:r>
                        <a:rPr lang="en-GB" sz="1100" b="0" i="0" u="none" strike="noStrike">
                          <a:solidFill>
                            <a:srgbClr val="000000"/>
                          </a:solidFill>
                          <a:effectLst/>
                          <a:latin typeface="Calibri" panose="020F0502020204030204" pitchFamily="34" charset="0"/>
                        </a:rPr>
                        <a:t>253</a:t>
                      </a:r>
                    </a:p>
                  </a:txBody>
                  <a:tcPr marL="6350" marR="6350" marT="6350" marB="0" anchor="ctr">
                    <a:lnL>
                      <a:noFill/>
                    </a:lnL>
                    <a:lnR>
                      <a:noFill/>
                    </a:lnR>
                    <a:lnT>
                      <a:noFill/>
                    </a:lnT>
                    <a:lnB>
                      <a:noFill/>
                    </a:lnB>
                    <a:solidFill>
                      <a:srgbClr val="EFE784"/>
                    </a:solidFill>
                  </a:tcPr>
                </a:tc>
                <a:tc>
                  <a:txBody>
                    <a:bodyPr/>
                    <a:lstStyle/>
                    <a:p>
                      <a:pPr algn="ctr" fontAlgn="ctr"/>
                      <a:r>
                        <a:rPr lang="en-GB" sz="1100" b="0" i="0" u="none" strike="noStrike">
                          <a:solidFill>
                            <a:srgbClr val="000000"/>
                          </a:solidFill>
                          <a:effectLst/>
                          <a:latin typeface="Calibri" panose="020F0502020204030204" pitchFamily="34" charset="0"/>
                        </a:rPr>
                        <a:t>178</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DC87D"/>
                    </a:solidFill>
                  </a:tcPr>
                </a:tc>
                <a:tc>
                  <a:txBody>
                    <a:bodyPr/>
                    <a:lstStyle/>
                    <a:p>
                      <a:pPr algn="ctr" fontAlgn="ctr"/>
                      <a:r>
                        <a:rPr lang="en-GB" sz="1100" b="0" i="0" u="none" strike="noStrike">
                          <a:solidFill>
                            <a:srgbClr val="000000"/>
                          </a:solidFill>
                          <a:effectLst/>
                          <a:latin typeface="Calibri" panose="020F0502020204030204" pitchFamily="34" charset="0"/>
                        </a:rPr>
                        <a:t>5,486</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A6D17E"/>
                    </a:solidFill>
                  </a:tcPr>
                </a:tc>
                <a:tc>
                  <a:txBody>
                    <a:bodyPr/>
                    <a:lstStyle/>
                    <a:p>
                      <a:pPr algn="ctr" fontAlgn="ctr"/>
                      <a:r>
                        <a:rPr lang="en-GB" sz="1100" b="0" i="0" u="none" strike="noStrike">
                          <a:solidFill>
                            <a:srgbClr val="000000"/>
                          </a:solidFill>
                          <a:effectLst/>
                          <a:latin typeface="Calibri" panose="020F0502020204030204" pitchFamily="34" charset="0"/>
                        </a:rPr>
                        <a:t>5,569</a:t>
                      </a:r>
                    </a:p>
                  </a:txBody>
                  <a:tcPr marL="6350" marR="6350" marT="6350" marB="0" anchor="ctr">
                    <a:lnL>
                      <a:noFill/>
                    </a:lnL>
                    <a:lnR>
                      <a:noFill/>
                    </a:lnR>
                    <a:lnT>
                      <a:noFill/>
                    </a:lnT>
                    <a:lnB>
                      <a:noFill/>
                    </a:lnB>
                    <a:solidFill>
                      <a:srgbClr val="ABD27F"/>
                    </a:solidFill>
                  </a:tcPr>
                </a:tc>
                <a:tc>
                  <a:txBody>
                    <a:bodyPr/>
                    <a:lstStyle/>
                    <a:p>
                      <a:pPr algn="ctr" fontAlgn="ctr"/>
                      <a:r>
                        <a:rPr lang="en-GB" sz="1100" b="0" i="0" u="none" strike="noStrike">
                          <a:solidFill>
                            <a:srgbClr val="000000"/>
                          </a:solidFill>
                          <a:effectLst/>
                          <a:latin typeface="Calibri" panose="020F0502020204030204" pitchFamily="34" charset="0"/>
                        </a:rPr>
                        <a:t>5,706</a:t>
                      </a:r>
                    </a:p>
                  </a:txBody>
                  <a:tcPr marL="6350" marR="6350" marT="6350" marB="0" anchor="ctr">
                    <a:lnL>
                      <a:noFill/>
                    </a:lnL>
                    <a:lnR>
                      <a:noFill/>
                    </a:lnR>
                    <a:lnT>
                      <a:noFill/>
                    </a:lnT>
                    <a:lnB>
                      <a:noFill/>
                    </a:lnB>
                    <a:solidFill>
                      <a:srgbClr val="B3D57F"/>
                    </a:solidFill>
                  </a:tcPr>
                </a:tc>
                <a:tc>
                  <a:txBody>
                    <a:bodyPr/>
                    <a:lstStyle/>
                    <a:p>
                      <a:pPr algn="ctr" fontAlgn="ctr"/>
                      <a:r>
                        <a:rPr lang="en-GB" sz="1100" b="0" i="0" u="none" strike="noStrike">
                          <a:solidFill>
                            <a:srgbClr val="000000"/>
                          </a:solidFill>
                          <a:effectLst/>
                          <a:latin typeface="Calibri" panose="020F0502020204030204" pitchFamily="34" charset="0"/>
                        </a:rPr>
                        <a:t>6,825</a:t>
                      </a:r>
                    </a:p>
                  </a:txBody>
                  <a:tcPr marL="6350" marR="6350" marT="6350" marB="0" anchor="ctr">
                    <a:lnL>
                      <a:noFill/>
                    </a:lnL>
                    <a:lnR>
                      <a:noFill/>
                    </a:lnR>
                    <a:lnT>
                      <a:noFill/>
                    </a:lnT>
                    <a:lnB>
                      <a:noFill/>
                    </a:lnB>
                    <a:solidFill>
                      <a:srgbClr val="F2E783"/>
                    </a:solidFill>
                  </a:tcPr>
                </a:tc>
                <a:tc>
                  <a:txBody>
                    <a:bodyPr/>
                    <a:lstStyle/>
                    <a:p>
                      <a:pPr algn="ctr" fontAlgn="ctr"/>
                      <a:r>
                        <a:rPr lang="en-GB" sz="1100" b="0" i="0" u="none" strike="noStrike">
                          <a:solidFill>
                            <a:srgbClr val="000000"/>
                          </a:solidFill>
                          <a:effectLst/>
                          <a:latin typeface="Calibri" panose="020F0502020204030204" pitchFamily="34" charset="0"/>
                        </a:rPr>
                        <a:t>6,457</a:t>
                      </a:r>
                    </a:p>
                  </a:txBody>
                  <a:tcPr marL="6350" marR="6350" marT="6350" marB="0" anchor="ctr">
                    <a:lnL>
                      <a:noFill/>
                    </a:lnL>
                    <a:lnR>
                      <a:noFill/>
                    </a:lnR>
                    <a:lnT>
                      <a:noFill/>
                    </a:lnT>
                    <a:lnB>
                      <a:noFill/>
                    </a:lnB>
                    <a:solidFill>
                      <a:srgbClr val="DDE182"/>
                    </a:solidFill>
                  </a:tcPr>
                </a:tc>
                <a:extLst>
                  <a:ext uri="{0D108BD9-81ED-4DB2-BD59-A6C34878D82A}">
                    <a16:rowId xmlns:a16="http://schemas.microsoft.com/office/drawing/2014/main" val="4216383478"/>
                  </a:ext>
                </a:extLst>
              </a:tr>
              <a:tr h="184150">
                <a:tc>
                  <a:txBody>
                    <a:bodyPr/>
                    <a:lstStyle/>
                    <a:p>
                      <a:pPr algn="ctr" fontAlgn="t"/>
                      <a:r>
                        <a:rPr lang="en-GB" sz="800" b="0" i="0" u="none" strike="noStrike">
                          <a:solidFill>
                            <a:srgbClr val="000000"/>
                          </a:solidFill>
                          <a:effectLst/>
                          <a:latin typeface="Calibri" panose="020F0502020204030204" pitchFamily="34" charset="0"/>
                        </a:rPr>
                        <a:t>Maldon</a:t>
                      </a:r>
                    </a:p>
                  </a:txBody>
                  <a:tcPr marL="6350" marR="6350" marT="6350" marB="0">
                    <a:lnL>
                      <a:noFill/>
                    </a:lnL>
                    <a:lnR>
                      <a:noFill/>
                    </a:lnR>
                    <a:lnT>
                      <a:noFill/>
                    </a:lnT>
                    <a:lnB>
                      <a:noFill/>
                    </a:lnB>
                    <a:solidFill>
                      <a:srgbClr val="F0F4FA"/>
                    </a:solidFill>
                  </a:tcPr>
                </a:tc>
                <a:tc>
                  <a:txBody>
                    <a:bodyPr/>
                    <a:lstStyle/>
                    <a:p>
                      <a:pPr algn="ctr" fontAlgn="ctr"/>
                      <a:r>
                        <a:rPr lang="en-GB" sz="1100" b="0" i="0" u="none" strike="noStrike">
                          <a:solidFill>
                            <a:srgbClr val="000000"/>
                          </a:solidFill>
                          <a:effectLst/>
                          <a:latin typeface="Calibri" panose="020F0502020204030204" pitchFamily="34" charset="0"/>
                        </a:rPr>
                        <a:t>55,140</a:t>
                      </a:r>
                    </a:p>
                  </a:txBody>
                  <a:tcPr marL="6350" marR="6350" marT="6350" marB="0" anchor="ctr">
                    <a:lnL>
                      <a:noFill/>
                    </a:lnL>
                    <a:lnR>
                      <a:noFill/>
                    </a:lnR>
                    <a:lnT>
                      <a:noFill/>
                    </a:lnT>
                    <a:lnB>
                      <a:noFill/>
                    </a:lnB>
                    <a:solidFill>
                      <a:srgbClr val="FDD37F"/>
                    </a:solidFill>
                  </a:tcPr>
                </a:tc>
                <a:tc>
                  <a:txBody>
                    <a:bodyPr/>
                    <a:lstStyle/>
                    <a:p>
                      <a:pPr algn="ctr" fontAlgn="ctr"/>
                      <a:r>
                        <a:rPr lang="en-GB" sz="1100" b="0" i="0" u="none" strike="noStrike">
                          <a:solidFill>
                            <a:srgbClr val="000000"/>
                          </a:solidFill>
                          <a:effectLst/>
                          <a:latin typeface="Calibri" panose="020F0502020204030204" pitchFamily="34" charset="0"/>
                        </a:rPr>
                        <a:t>56,034</a:t>
                      </a:r>
                    </a:p>
                  </a:txBody>
                  <a:tcPr marL="6350" marR="6350" marT="6350" marB="0" anchor="ctr">
                    <a:lnL>
                      <a:noFill/>
                    </a:lnL>
                    <a:lnR>
                      <a:noFill/>
                    </a:lnR>
                    <a:lnT>
                      <a:noFill/>
                    </a:lnT>
                    <a:lnB>
                      <a:noFill/>
                    </a:lnB>
                    <a:solidFill>
                      <a:srgbClr val="FDD680"/>
                    </a:solidFill>
                  </a:tcPr>
                </a:tc>
                <a:tc>
                  <a:txBody>
                    <a:bodyPr/>
                    <a:lstStyle/>
                    <a:p>
                      <a:pPr algn="ctr" fontAlgn="ctr"/>
                      <a:r>
                        <a:rPr lang="en-GB" sz="1100" b="0" i="0" u="none" strike="noStrike">
                          <a:solidFill>
                            <a:srgbClr val="000000"/>
                          </a:solidFill>
                          <a:effectLst/>
                          <a:latin typeface="Calibri" panose="020F0502020204030204" pitchFamily="34" charset="0"/>
                        </a:rPr>
                        <a:t>56,281</a:t>
                      </a:r>
                    </a:p>
                  </a:txBody>
                  <a:tcPr marL="6350" marR="6350" marT="6350" marB="0" anchor="ctr">
                    <a:lnL>
                      <a:noFill/>
                    </a:lnL>
                    <a:lnR>
                      <a:noFill/>
                    </a:lnR>
                    <a:lnT>
                      <a:noFill/>
                    </a:lnT>
                    <a:lnB>
                      <a:noFill/>
                    </a:lnB>
                    <a:solidFill>
                      <a:srgbClr val="FDD780"/>
                    </a:solidFill>
                  </a:tcPr>
                </a:tc>
                <a:tc>
                  <a:txBody>
                    <a:bodyPr/>
                    <a:lstStyle/>
                    <a:p>
                      <a:pPr algn="ctr" fontAlgn="ctr"/>
                      <a:r>
                        <a:rPr lang="en-GB" sz="1100" b="0" i="0" u="none" strike="noStrike">
                          <a:solidFill>
                            <a:srgbClr val="000000"/>
                          </a:solidFill>
                          <a:effectLst/>
                          <a:latin typeface="Calibri" panose="020F0502020204030204" pitchFamily="34" charset="0"/>
                        </a:rPr>
                        <a:t>17,312</a:t>
                      </a:r>
                    </a:p>
                  </a:txBody>
                  <a:tcPr marL="6350" marR="6350" marT="6350" marB="0" anchor="ctr">
                    <a:lnL>
                      <a:noFill/>
                    </a:lnL>
                    <a:lnR>
                      <a:noFill/>
                    </a:lnR>
                    <a:lnT>
                      <a:noFill/>
                    </a:lnT>
                    <a:lnB>
                      <a:noFill/>
                    </a:lnB>
                    <a:solidFill>
                      <a:srgbClr val="F86A6B"/>
                    </a:solidFill>
                  </a:tcPr>
                </a:tc>
                <a:tc>
                  <a:txBody>
                    <a:bodyPr/>
                    <a:lstStyle/>
                    <a:p>
                      <a:pPr algn="ctr" fontAlgn="ctr"/>
                      <a:r>
                        <a:rPr lang="en-GB" sz="1100" b="0" i="0" u="none" strike="noStrike">
                          <a:solidFill>
                            <a:srgbClr val="000000"/>
                          </a:solidFill>
                          <a:effectLst/>
                          <a:latin typeface="Calibri" panose="020F0502020204030204" pitchFamily="34" charset="0"/>
                        </a:rPr>
                        <a:t>37,921</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BA376"/>
                    </a:solidFill>
                  </a:tcPr>
                </a:tc>
                <a:tc>
                  <a:txBody>
                    <a:bodyPr/>
                    <a:lstStyle/>
                    <a:p>
                      <a:pPr algn="ctr" fontAlgn="ctr"/>
                      <a:r>
                        <a:rPr lang="en-GB" sz="1100" b="0" i="0" u="none" strike="noStrike">
                          <a:solidFill>
                            <a:srgbClr val="000000"/>
                          </a:solidFill>
                          <a:effectLst/>
                          <a:latin typeface="Calibri" panose="020F0502020204030204" pitchFamily="34" charset="0"/>
                        </a:rPr>
                        <a:t>156</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FCB77A"/>
                    </a:solidFill>
                  </a:tcPr>
                </a:tc>
                <a:tc>
                  <a:txBody>
                    <a:bodyPr/>
                    <a:lstStyle/>
                    <a:p>
                      <a:pPr algn="ctr" fontAlgn="ctr"/>
                      <a:r>
                        <a:rPr lang="en-GB" sz="1100" b="0" i="0" u="none" strike="noStrike">
                          <a:solidFill>
                            <a:srgbClr val="000000"/>
                          </a:solidFill>
                          <a:effectLst/>
                          <a:latin typeface="Calibri" panose="020F0502020204030204" pitchFamily="34" charset="0"/>
                        </a:rPr>
                        <a:t>139</a:t>
                      </a:r>
                    </a:p>
                  </a:txBody>
                  <a:tcPr marL="6350" marR="6350" marT="6350" marB="0" anchor="ctr">
                    <a:lnL>
                      <a:noFill/>
                    </a:lnL>
                    <a:lnR>
                      <a:noFill/>
                    </a:lnR>
                    <a:lnT>
                      <a:noFill/>
                    </a:lnT>
                    <a:lnB>
                      <a:noFill/>
                    </a:lnB>
                    <a:solidFill>
                      <a:srgbClr val="FBA977"/>
                    </a:solidFill>
                  </a:tcPr>
                </a:tc>
                <a:tc>
                  <a:txBody>
                    <a:bodyPr/>
                    <a:lstStyle/>
                    <a:p>
                      <a:pPr algn="ctr" fontAlgn="ctr"/>
                      <a:r>
                        <a:rPr lang="en-GB" sz="1100" b="0" i="0" u="none" strike="noStrike">
                          <a:solidFill>
                            <a:srgbClr val="000000"/>
                          </a:solidFill>
                          <a:effectLst/>
                          <a:latin typeface="Calibri" panose="020F0502020204030204" pitchFamily="34" charset="0"/>
                        </a:rPr>
                        <a:t>149</a:t>
                      </a:r>
                    </a:p>
                  </a:txBody>
                  <a:tcPr marL="6350" marR="6350" marT="6350" marB="0" anchor="ctr">
                    <a:lnL>
                      <a:noFill/>
                    </a:lnL>
                    <a:lnR>
                      <a:noFill/>
                    </a:lnR>
                    <a:lnT>
                      <a:noFill/>
                    </a:lnT>
                    <a:lnB>
                      <a:noFill/>
                    </a:lnB>
                    <a:solidFill>
                      <a:srgbClr val="FBB178"/>
                    </a:solidFill>
                  </a:tcPr>
                </a:tc>
                <a:tc>
                  <a:txBody>
                    <a:bodyPr/>
                    <a:lstStyle/>
                    <a:p>
                      <a:pPr algn="ctr" fontAlgn="ctr"/>
                      <a:r>
                        <a:rPr lang="en-GB" sz="1100" b="0" i="0" u="none" strike="noStrike">
                          <a:solidFill>
                            <a:srgbClr val="000000"/>
                          </a:solidFill>
                          <a:effectLst/>
                          <a:latin typeface="Calibri" panose="020F0502020204030204" pitchFamily="34" charset="0"/>
                        </a:rPr>
                        <a:t>80</a:t>
                      </a:r>
                    </a:p>
                  </a:txBody>
                  <a:tcPr marL="6350" marR="6350" marT="6350" marB="0" anchor="ctr">
                    <a:lnL>
                      <a:noFill/>
                    </a:lnL>
                    <a:lnR>
                      <a:noFill/>
                    </a:lnR>
                    <a:lnT>
                      <a:noFill/>
                    </a:lnT>
                    <a:lnB>
                      <a:noFill/>
                    </a:lnB>
                    <a:solidFill>
                      <a:srgbClr val="F97B6E"/>
                    </a:solidFill>
                  </a:tcPr>
                </a:tc>
                <a:tc>
                  <a:txBody>
                    <a:bodyPr/>
                    <a:lstStyle/>
                    <a:p>
                      <a:pPr algn="ctr" fontAlgn="ctr"/>
                      <a:r>
                        <a:rPr lang="en-GB" sz="1100" b="0" i="0" u="none" strike="noStrike">
                          <a:solidFill>
                            <a:srgbClr val="000000"/>
                          </a:solidFill>
                          <a:effectLst/>
                          <a:latin typeface="Calibri" panose="020F0502020204030204" pitchFamily="34" charset="0"/>
                        </a:rPr>
                        <a:t>91</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98470"/>
                    </a:solidFill>
                  </a:tcPr>
                </a:tc>
                <a:tc>
                  <a:txBody>
                    <a:bodyPr/>
                    <a:lstStyle/>
                    <a:p>
                      <a:pPr algn="ctr" fontAlgn="ctr"/>
                      <a:r>
                        <a:rPr lang="en-GB" sz="1100" b="0" i="0" u="none" strike="noStrike">
                          <a:solidFill>
                            <a:srgbClr val="000000"/>
                          </a:solidFill>
                          <a:effectLst/>
                          <a:latin typeface="Calibri" panose="020F0502020204030204" pitchFamily="34" charset="0"/>
                        </a:rPr>
                        <a:t>4,640</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76C37C"/>
                    </a:solidFill>
                  </a:tcPr>
                </a:tc>
                <a:tc>
                  <a:txBody>
                    <a:bodyPr/>
                    <a:lstStyle/>
                    <a:p>
                      <a:pPr algn="ctr" fontAlgn="ctr"/>
                      <a:r>
                        <a:rPr lang="en-GB" sz="1100" b="0" i="0" u="none" strike="noStrike">
                          <a:solidFill>
                            <a:srgbClr val="000000"/>
                          </a:solidFill>
                          <a:effectLst/>
                          <a:latin typeface="Calibri" panose="020F0502020204030204" pitchFamily="34" charset="0"/>
                        </a:rPr>
                        <a:t>4,602</a:t>
                      </a:r>
                    </a:p>
                  </a:txBody>
                  <a:tcPr marL="6350" marR="6350" marT="6350" marB="0" anchor="ctr">
                    <a:lnL>
                      <a:noFill/>
                    </a:lnL>
                    <a:lnR>
                      <a:noFill/>
                    </a:lnR>
                    <a:lnT>
                      <a:noFill/>
                    </a:lnT>
                    <a:lnB>
                      <a:noFill/>
                    </a:lnB>
                    <a:solidFill>
                      <a:srgbClr val="74C27B"/>
                    </a:solidFill>
                  </a:tcPr>
                </a:tc>
                <a:tc>
                  <a:txBody>
                    <a:bodyPr/>
                    <a:lstStyle/>
                    <a:p>
                      <a:pPr algn="ctr" fontAlgn="ctr"/>
                      <a:r>
                        <a:rPr lang="en-GB" sz="1100" b="0" i="0" u="none" strike="noStrike">
                          <a:solidFill>
                            <a:srgbClr val="000000"/>
                          </a:solidFill>
                          <a:effectLst/>
                          <a:latin typeface="Calibri" panose="020F0502020204030204" pitchFamily="34" charset="0"/>
                        </a:rPr>
                        <a:t>5,031</a:t>
                      </a:r>
                    </a:p>
                  </a:txBody>
                  <a:tcPr marL="6350" marR="6350" marT="6350" marB="0" anchor="ctr">
                    <a:lnL>
                      <a:noFill/>
                    </a:lnL>
                    <a:lnR>
                      <a:noFill/>
                    </a:lnR>
                    <a:lnT>
                      <a:noFill/>
                    </a:lnT>
                    <a:lnB>
                      <a:noFill/>
                    </a:lnB>
                    <a:solidFill>
                      <a:srgbClr val="8CCA7D"/>
                    </a:solidFill>
                  </a:tcPr>
                </a:tc>
                <a:tc>
                  <a:txBody>
                    <a:bodyPr/>
                    <a:lstStyle/>
                    <a:p>
                      <a:pPr algn="ctr" fontAlgn="ctr"/>
                      <a:r>
                        <a:rPr lang="en-GB" sz="1100" b="0" i="0" u="none" strike="noStrike">
                          <a:solidFill>
                            <a:srgbClr val="000000"/>
                          </a:solidFill>
                          <a:effectLst/>
                          <a:latin typeface="Calibri" panose="020F0502020204030204" pitchFamily="34" charset="0"/>
                        </a:rPr>
                        <a:t>4,301</a:t>
                      </a:r>
                    </a:p>
                  </a:txBody>
                  <a:tcPr marL="6350" marR="6350" marT="6350" marB="0" anchor="ctr">
                    <a:lnL>
                      <a:noFill/>
                    </a:lnL>
                    <a:lnR>
                      <a:noFill/>
                    </a:lnR>
                    <a:lnT>
                      <a:noFill/>
                    </a:lnT>
                    <a:lnB>
                      <a:noFill/>
                    </a:lnB>
                    <a:solidFill>
                      <a:srgbClr val="63BE7B"/>
                    </a:solidFill>
                  </a:tcPr>
                </a:tc>
                <a:tc>
                  <a:txBody>
                    <a:bodyPr/>
                    <a:lstStyle/>
                    <a:p>
                      <a:pPr algn="ctr" fontAlgn="ctr"/>
                      <a:r>
                        <a:rPr lang="en-GB" sz="1100" b="0" i="0" u="none" strike="noStrike">
                          <a:solidFill>
                            <a:srgbClr val="000000"/>
                          </a:solidFill>
                          <a:effectLst/>
                          <a:latin typeface="Calibri" panose="020F0502020204030204" pitchFamily="34" charset="0"/>
                        </a:rPr>
                        <a:t>5,113</a:t>
                      </a:r>
                    </a:p>
                  </a:txBody>
                  <a:tcPr marL="6350" marR="6350" marT="6350" marB="0" anchor="ctr">
                    <a:lnL>
                      <a:noFill/>
                    </a:lnL>
                    <a:lnR>
                      <a:noFill/>
                    </a:lnR>
                    <a:lnT>
                      <a:noFill/>
                    </a:lnT>
                    <a:lnB>
                      <a:noFill/>
                    </a:lnB>
                    <a:solidFill>
                      <a:srgbClr val="91CB7D"/>
                    </a:solidFill>
                  </a:tcPr>
                </a:tc>
                <a:extLst>
                  <a:ext uri="{0D108BD9-81ED-4DB2-BD59-A6C34878D82A}">
                    <a16:rowId xmlns:a16="http://schemas.microsoft.com/office/drawing/2014/main" val="3905262848"/>
                  </a:ext>
                </a:extLst>
              </a:tr>
              <a:tr h="184150">
                <a:tc>
                  <a:txBody>
                    <a:bodyPr/>
                    <a:lstStyle/>
                    <a:p>
                      <a:pPr algn="ctr" fontAlgn="t"/>
                      <a:r>
                        <a:rPr lang="en-GB" sz="800" b="0" i="0" u="none" strike="noStrike">
                          <a:solidFill>
                            <a:srgbClr val="000000"/>
                          </a:solidFill>
                          <a:effectLst/>
                          <a:latin typeface="Calibri" panose="020F0502020204030204" pitchFamily="34" charset="0"/>
                        </a:rPr>
                        <a:t>Rochford</a:t>
                      </a:r>
                    </a:p>
                  </a:txBody>
                  <a:tcPr marL="6350" marR="6350" marT="6350" marB="0">
                    <a:lnL>
                      <a:noFill/>
                    </a:lnL>
                    <a:lnR>
                      <a:noFill/>
                    </a:lnR>
                    <a:lnT>
                      <a:noFill/>
                    </a:lnT>
                    <a:lnB>
                      <a:noFill/>
                    </a:lnB>
                    <a:solidFill>
                      <a:srgbClr val="F0F4FA"/>
                    </a:solidFill>
                  </a:tcPr>
                </a:tc>
                <a:tc>
                  <a:txBody>
                    <a:bodyPr/>
                    <a:lstStyle/>
                    <a:p>
                      <a:pPr algn="ctr" fontAlgn="ctr"/>
                      <a:r>
                        <a:rPr lang="en-GB" sz="1100" b="0" i="0" u="none" strike="noStrike">
                          <a:solidFill>
                            <a:srgbClr val="000000"/>
                          </a:solidFill>
                          <a:effectLst/>
                          <a:latin typeface="Calibri" panose="020F0502020204030204" pitchFamily="34" charset="0"/>
                        </a:rPr>
                        <a:t>63,123</a:t>
                      </a:r>
                    </a:p>
                  </a:txBody>
                  <a:tcPr marL="6350" marR="6350" marT="6350" marB="0" anchor="ctr">
                    <a:lnL>
                      <a:noFill/>
                    </a:lnL>
                    <a:lnR>
                      <a:noFill/>
                    </a:lnR>
                    <a:lnT>
                      <a:noFill/>
                    </a:lnT>
                    <a:lnB>
                      <a:noFill/>
                    </a:lnB>
                    <a:solidFill>
                      <a:srgbClr val="FEEA83"/>
                    </a:solidFill>
                  </a:tcPr>
                </a:tc>
                <a:tc>
                  <a:txBody>
                    <a:bodyPr/>
                    <a:lstStyle/>
                    <a:p>
                      <a:pPr algn="ctr" fontAlgn="ctr"/>
                      <a:r>
                        <a:rPr lang="en-GB" sz="1100" b="0" i="0" u="none" strike="noStrike">
                          <a:solidFill>
                            <a:srgbClr val="000000"/>
                          </a:solidFill>
                          <a:effectLst/>
                          <a:latin typeface="Calibri" panose="020F0502020204030204" pitchFamily="34" charset="0"/>
                        </a:rPr>
                        <a:t>64,697</a:t>
                      </a:r>
                    </a:p>
                  </a:txBody>
                  <a:tcPr marL="6350" marR="6350" marT="6350" marB="0" anchor="ctr">
                    <a:lnL>
                      <a:noFill/>
                    </a:lnL>
                    <a:lnR>
                      <a:noFill/>
                    </a:lnR>
                    <a:lnT>
                      <a:noFill/>
                    </a:lnT>
                    <a:lnB>
                      <a:noFill/>
                    </a:lnB>
                    <a:solidFill>
                      <a:srgbClr val="FDEB84"/>
                    </a:solidFill>
                  </a:tcPr>
                </a:tc>
                <a:tc>
                  <a:txBody>
                    <a:bodyPr/>
                    <a:lstStyle/>
                    <a:p>
                      <a:pPr algn="ctr" fontAlgn="ctr"/>
                      <a:r>
                        <a:rPr lang="en-GB" sz="1100" b="0" i="0" u="none" strike="noStrike">
                          <a:solidFill>
                            <a:srgbClr val="000000"/>
                          </a:solidFill>
                          <a:effectLst/>
                          <a:latin typeface="Calibri" panose="020F0502020204030204" pitchFamily="34" charset="0"/>
                        </a:rPr>
                        <a:t>61,838</a:t>
                      </a:r>
                    </a:p>
                  </a:txBody>
                  <a:tcPr marL="6350" marR="6350" marT="6350" marB="0" anchor="ctr">
                    <a:lnL>
                      <a:noFill/>
                    </a:lnL>
                    <a:lnR>
                      <a:noFill/>
                    </a:lnR>
                    <a:lnT>
                      <a:noFill/>
                    </a:lnT>
                    <a:lnB>
                      <a:noFill/>
                    </a:lnB>
                    <a:solidFill>
                      <a:srgbClr val="FEE683"/>
                    </a:solidFill>
                  </a:tcPr>
                </a:tc>
                <a:tc>
                  <a:txBody>
                    <a:bodyPr/>
                    <a:lstStyle/>
                    <a:p>
                      <a:pPr algn="ctr" fontAlgn="ctr"/>
                      <a:r>
                        <a:rPr lang="en-GB" sz="1100" b="0" i="0" u="none" strike="noStrike">
                          <a:solidFill>
                            <a:srgbClr val="000000"/>
                          </a:solidFill>
                          <a:effectLst/>
                          <a:latin typeface="Calibri" panose="020F0502020204030204" pitchFamily="34" charset="0"/>
                        </a:rPr>
                        <a:t>18,546</a:t>
                      </a:r>
                    </a:p>
                  </a:txBody>
                  <a:tcPr marL="6350" marR="6350" marT="6350" marB="0" anchor="ctr">
                    <a:lnL>
                      <a:noFill/>
                    </a:lnL>
                    <a:lnR>
                      <a:noFill/>
                    </a:lnR>
                    <a:lnT>
                      <a:noFill/>
                    </a:lnT>
                    <a:lnB>
                      <a:noFill/>
                    </a:lnB>
                    <a:solidFill>
                      <a:srgbClr val="F86D6B"/>
                    </a:solidFill>
                  </a:tcPr>
                </a:tc>
                <a:tc>
                  <a:txBody>
                    <a:bodyPr/>
                    <a:lstStyle/>
                    <a:p>
                      <a:pPr algn="ctr" fontAlgn="ctr"/>
                      <a:r>
                        <a:rPr lang="en-GB" sz="1100" b="0" i="0" u="none" strike="noStrike">
                          <a:solidFill>
                            <a:srgbClr val="000000"/>
                          </a:solidFill>
                          <a:effectLst/>
                          <a:latin typeface="Calibri" panose="020F0502020204030204" pitchFamily="34" charset="0"/>
                        </a:rPr>
                        <a:t>41,209</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BAC78"/>
                    </a:solidFill>
                  </a:tcPr>
                </a:tc>
                <a:tc>
                  <a:txBody>
                    <a:bodyPr/>
                    <a:lstStyle/>
                    <a:p>
                      <a:pPr algn="ctr" fontAlgn="ctr"/>
                      <a:r>
                        <a:rPr lang="en-GB" sz="1100" b="0" i="0" u="none" strike="noStrike">
                          <a:solidFill>
                            <a:srgbClr val="000000"/>
                          </a:solidFill>
                          <a:effectLst/>
                          <a:latin typeface="Calibri" panose="020F0502020204030204" pitchFamily="34" charset="0"/>
                        </a:rPr>
                        <a:t>148</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FBB078"/>
                    </a:solidFill>
                  </a:tcPr>
                </a:tc>
                <a:tc>
                  <a:txBody>
                    <a:bodyPr/>
                    <a:lstStyle/>
                    <a:p>
                      <a:pPr algn="ctr" fontAlgn="ctr"/>
                      <a:r>
                        <a:rPr lang="en-GB" sz="1100" b="0" i="0" u="none" strike="noStrike">
                          <a:solidFill>
                            <a:srgbClr val="000000"/>
                          </a:solidFill>
                          <a:effectLst/>
                          <a:latin typeface="Calibri" panose="020F0502020204030204" pitchFamily="34" charset="0"/>
                        </a:rPr>
                        <a:t>127</a:t>
                      </a:r>
                    </a:p>
                  </a:txBody>
                  <a:tcPr marL="6350" marR="6350" marT="6350" marB="0" anchor="ctr">
                    <a:lnL>
                      <a:noFill/>
                    </a:lnL>
                    <a:lnR>
                      <a:noFill/>
                    </a:lnR>
                    <a:lnT>
                      <a:noFill/>
                    </a:lnT>
                    <a:lnB>
                      <a:noFill/>
                    </a:lnB>
                    <a:solidFill>
                      <a:srgbClr val="FAA075"/>
                    </a:solidFill>
                  </a:tcPr>
                </a:tc>
                <a:tc>
                  <a:txBody>
                    <a:bodyPr/>
                    <a:lstStyle/>
                    <a:p>
                      <a:pPr algn="ctr" fontAlgn="ctr"/>
                      <a:r>
                        <a:rPr lang="en-GB" sz="1100" b="0" i="0" u="none" strike="noStrike">
                          <a:solidFill>
                            <a:srgbClr val="000000"/>
                          </a:solidFill>
                          <a:effectLst/>
                          <a:latin typeface="Calibri" panose="020F0502020204030204" pitchFamily="34" charset="0"/>
                        </a:rPr>
                        <a:t>133</a:t>
                      </a:r>
                    </a:p>
                  </a:txBody>
                  <a:tcPr marL="6350" marR="6350" marT="6350" marB="0" anchor="ctr">
                    <a:lnL>
                      <a:noFill/>
                    </a:lnL>
                    <a:lnR>
                      <a:noFill/>
                    </a:lnR>
                    <a:lnT>
                      <a:noFill/>
                    </a:lnT>
                    <a:lnB>
                      <a:noFill/>
                    </a:lnB>
                    <a:solidFill>
                      <a:srgbClr val="FBA576"/>
                    </a:solidFill>
                  </a:tcPr>
                </a:tc>
                <a:tc>
                  <a:txBody>
                    <a:bodyPr/>
                    <a:lstStyle/>
                    <a:p>
                      <a:pPr algn="ctr" fontAlgn="ctr"/>
                      <a:r>
                        <a:rPr lang="en-GB" sz="1100" b="0" i="0" u="none" strike="noStrike">
                          <a:solidFill>
                            <a:srgbClr val="000000"/>
                          </a:solidFill>
                          <a:effectLst/>
                          <a:latin typeface="Calibri" panose="020F0502020204030204" pitchFamily="34" charset="0"/>
                        </a:rPr>
                        <a:t>75</a:t>
                      </a:r>
                    </a:p>
                  </a:txBody>
                  <a:tcPr marL="6350" marR="6350" marT="6350" marB="0" anchor="ctr">
                    <a:lnL>
                      <a:noFill/>
                    </a:lnL>
                    <a:lnR>
                      <a:noFill/>
                    </a:lnR>
                    <a:lnT>
                      <a:noFill/>
                    </a:lnT>
                    <a:lnB>
                      <a:noFill/>
                    </a:lnB>
                    <a:solidFill>
                      <a:srgbClr val="F8776D"/>
                    </a:solidFill>
                  </a:tcPr>
                </a:tc>
                <a:tc>
                  <a:txBody>
                    <a:bodyPr/>
                    <a:lstStyle/>
                    <a:p>
                      <a:pPr algn="ctr" fontAlgn="ctr"/>
                      <a:r>
                        <a:rPr lang="en-GB" sz="1100" b="0" i="0" u="none" strike="noStrike">
                          <a:solidFill>
                            <a:srgbClr val="000000"/>
                          </a:solidFill>
                          <a:effectLst/>
                          <a:latin typeface="Calibri" panose="020F0502020204030204" pitchFamily="34" charset="0"/>
                        </a:rPr>
                        <a:t>89</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9826F"/>
                    </a:solidFill>
                  </a:tcPr>
                </a:tc>
                <a:tc>
                  <a:txBody>
                    <a:bodyPr/>
                    <a:lstStyle/>
                    <a:p>
                      <a:pPr algn="ctr" fontAlgn="ctr"/>
                      <a:r>
                        <a:rPr lang="en-GB" sz="1100" b="0" i="0" u="none" strike="noStrike">
                          <a:solidFill>
                            <a:srgbClr val="000000"/>
                          </a:solidFill>
                          <a:effectLst/>
                          <a:latin typeface="Calibri" panose="020F0502020204030204" pitchFamily="34" charset="0"/>
                        </a:rPr>
                        <a:t>4,823</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80C67C"/>
                    </a:solidFill>
                  </a:tcPr>
                </a:tc>
                <a:tc>
                  <a:txBody>
                    <a:bodyPr/>
                    <a:lstStyle/>
                    <a:p>
                      <a:pPr algn="ctr" fontAlgn="ctr"/>
                      <a:r>
                        <a:rPr lang="en-GB" sz="1100" b="0" i="0" u="none" strike="noStrike">
                          <a:solidFill>
                            <a:srgbClr val="000000"/>
                          </a:solidFill>
                          <a:effectLst/>
                          <a:latin typeface="Calibri" panose="020F0502020204030204" pitchFamily="34" charset="0"/>
                        </a:rPr>
                        <a:t>5,072</a:t>
                      </a:r>
                    </a:p>
                  </a:txBody>
                  <a:tcPr marL="6350" marR="6350" marT="6350" marB="0" anchor="ctr">
                    <a:lnL>
                      <a:noFill/>
                    </a:lnL>
                    <a:lnR>
                      <a:noFill/>
                    </a:lnR>
                    <a:lnT>
                      <a:noFill/>
                    </a:lnT>
                    <a:lnB>
                      <a:noFill/>
                    </a:lnB>
                    <a:solidFill>
                      <a:srgbClr val="8ECA7D"/>
                    </a:solidFill>
                  </a:tcPr>
                </a:tc>
                <a:tc>
                  <a:txBody>
                    <a:bodyPr/>
                    <a:lstStyle/>
                    <a:p>
                      <a:pPr algn="ctr" fontAlgn="ctr"/>
                      <a:r>
                        <a:rPr lang="en-GB" sz="1100" b="0" i="0" u="none" strike="noStrike">
                          <a:solidFill>
                            <a:srgbClr val="000000"/>
                          </a:solidFill>
                          <a:effectLst/>
                          <a:latin typeface="Calibri" panose="020F0502020204030204" pitchFamily="34" charset="0"/>
                        </a:rPr>
                        <a:t>4,944</a:t>
                      </a:r>
                    </a:p>
                  </a:txBody>
                  <a:tcPr marL="6350" marR="6350" marT="6350" marB="0" anchor="ctr">
                    <a:lnL>
                      <a:noFill/>
                    </a:lnL>
                    <a:lnR>
                      <a:noFill/>
                    </a:lnR>
                    <a:lnT>
                      <a:noFill/>
                    </a:lnT>
                    <a:lnB>
                      <a:noFill/>
                    </a:lnB>
                    <a:solidFill>
                      <a:srgbClr val="87C87D"/>
                    </a:solidFill>
                  </a:tcPr>
                </a:tc>
                <a:tc>
                  <a:txBody>
                    <a:bodyPr/>
                    <a:lstStyle/>
                    <a:p>
                      <a:pPr algn="ctr" fontAlgn="ctr"/>
                      <a:r>
                        <a:rPr lang="en-GB" sz="1100" b="0" i="0" u="none" strike="noStrike">
                          <a:solidFill>
                            <a:srgbClr val="000000"/>
                          </a:solidFill>
                          <a:effectLst/>
                          <a:latin typeface="Calibri" panose="020F0502020204030204" pitchFamily="34" charset="0"/>
                        </a:rPr>
                        <a:t>5,063</a:t>
                      </a:r>
                    </a:p>
                  </a:txBody>
                  <a:tcPr marL="6350" marR="6350" marT="6350" marB="0" anchor="ctr">
                    <a:lnL>
                      <a:noFill/>
                    </a:lnL>
                    <a:lnR>
                      <a:noFill/>
                    </a:lnR>
                    <a:lnT>
                      <a:noFill/>
                    </a:lnT>
                    <a:lnB>
                      <a:noFill/>
                    </a:lnB>
                    <a:solidFill>
                      <a:srgbClr val="8ECA7D"/>
                    </a:solidFill>
                  </a:tcPr>
                </a:tc>
                <a:tc>
                  <a:txBody>
                    <a:bodyPr/>
                    <a:lstStyle/>
                    <a:p>
                      <a:pPr algn="ctr" fontAlgn="ctr"/>
                      <a:r>
                        <a:rPr lang="en-GB" sz="1100" b="0" i="0" u="none" strike="noStrike">
                          <a:solidFill>
                            <a:srgbClr val="000000"/>
                          </a:solidFill>
                          <a:effectLst/>
                          <a:latin typeface="Calibri" panose="020F0502020204030204" pitchFamily="34" charset="0"/>
                        </a:rPr>
                        <a:t>5,008</a:t>
                      </a:r>
                    </a:p>
                  </a:txBody>
                  <a:tcPr marL="6350" marR="6350" marT="6350" marB="0" anchor="ctr">
                    <a:lnL>
                      <a:noFill/>
                    </a:lnL>
                    <a:lnR>
                      <a:noFill/>
                    </a:lnR>
                    <a:lnT>
                      <a:noFill/>
                    </a:lnT>
                    <a:lnB>
                      <a:noFill/>
                    </a:lnB>
                    <a:solidFill>
                      <a:srgbClr val="8BC97D"/>
                    </a:solidFill>
                  </a:tcPr>
                </a:tc>
                <a:extLst>
                  <a:ext uri="{0D108BD9-81ED-4DB2-BD59-A6C34878D82A}">
                    <a16:rowId xmlns:a16="http://schemas.microsoft.com/office/drawing/2014/main" val="2910227996"/>
                  </a:ext>
                </a:extLst>
              </a:tr>
              <a:tr h="184150">
                <a:tc>
                  <a:txBody>
                    <a:bodyPr/>
                    <a:lstStyle/>
                    <a:p>
                      <a:pPr algn="ctr" fontAlgn="t"/>
                      <a:r>
                        <a:rPr lang="en-GB" sz="800" b="0" i="0" u="none" strike="noStrike">
                          <a:solidFill>
                            <a:srgbClr val="000000"/>
                          </a:solidFill>
                          <a:effectLst/>
                          <a:latin typeface="Calibri" panose="020F0502020204030204" pitchFamily="34" charset="0"/>
                        </a:rPr>
                        <a:t>Tendring</a:t>
                      </a:r>
                    </a:p>
                  </a:txBody>
                  <a:tcPr marL="6350" marR="6350" marT="6350" marB="0">
                    <a:lnL>
                      <a:noFill/>
                    </a:lnL>
                    <a:lnR>
                      <a:noFill/>
                    </a:lnR>
                    <a:lnT>
                      <a:noFill/>
                    </a:lnT>
                    <a:lnB>
                      <a:noFill/>
                    </a:lnB>
                    <a:solidFill>
                      <a:srgbClr val="F0F4FA"/>
                    </a:solidFill>
                  </a:tcPr>
                </a:tc>
                <a:tc>
                  <a:txBody>
                    <a:bodyPr/>
                    <a:lstStyle/>
                    <a:p>
                      <a:pPr algn="ctr" fontAlgn="ctr"/>
                      <a:r>
                        <a:rPr lang="en-GB" sz="1100" b="0" i="0" u="none" strike="noStrike">
                          <a:solidFill>
                            <a:srgbClr val="000000"/>
                          </a:solidFill>
                          <a:effectLst/>
                          <a:latin typeface="Calibri" panose="020F0502020204030204" pitchFamily="34" charset="0"/>
                        </a:rPr>
                        <a:t>97,823</a:t>
                      </a:r>
                    </a:p>
                  </a:txBody>
                  <a:tcPr marL="6350" marR="6350" marT="6350" marB="0" anchor="ctr">
                    <a:lnL>
                      <a:noFill/>
                    </a:lnL>
                    <a:lnR>
                      <a:noFill/>
                    </a:lnR>
                    <a:lnT>
                      <a:noFill/>
                    </a:lnT>
                    <a:lnB>
                      <a:noFill/>
                    </a:lnB>
                    <a:solidFill>
                      <a:srgbClr val="B7D680"/>
                    </a:solidFill>
                  </a:tcPr>
                </a:tc>
                <a:tc>
                  <a:txBody>
                    <a:bodyPr/>
                    <a:lstStyle/>
                    <a:p>
                      <a:pPr algn="ctr" fontAlgn="ctr"/>
                      <a:r>
                        <a:rPr lang="en-GB" sz="1100" b="0" i="0" u="none" strike="noStrike">
                          <a:solidFill>
                            <a:srgbClr val="000000"/>
                          </a:solidFill>
                          <a:effectLst/>
                          <a:latin typeface="Calibri" panose="020F0502020204030204" pitchFamily="34" charset="0"/>
                        </a:rPr>
                        <a:t>98,380</a:t>
                      </a:r>
                    </a:p>
                  </a:txBody>
                  <a:tcPr marL="6350" marR="6350" marT="6350" marB="0" anchor="ctr">
                    <a:lnL>
                      <a:noFill/>
                    </a:lnL>
                    <a:lnR>
                      <a:noFill/>
                    </a:lnR>
                    <a:lnT>
                      <a:noFill/>
                    </a:lnT>
                    <a:lnB>
                      <a:noFill/>
                    </a:lnB>
                    <a:solidFill>
                      <a:srgbClr val="B5D680"/>
                    </a:solidFill>
                  </a:tcPr>
                </a:tc>
                <a:tc>
                  <a:txBody>
                    <a:bodyPr/>
                    <a:lstStyle/>
                    <a:p>
                      <a:pPr algn="ctr" fontAlgn="ctr"/>
                      <a:r>
                        <a:rPr lang="en-GB" sz="1100" b="0" i="0" u="none" strike="noStrike">
                          <a:solidFill>
                            <a:srgbClr val="000000"/>
                          </a:solidFill>
                          <a:effectLst/>
                          <a:latin typeface="Calibri" panose="020F0502020204030204" pitchFamily="34" charset="0"/>
                        </a:rPr>
                        <a:t>91,877</a:t>
                      </a:r>
                    </a:p>
                  </a:txBody>
                  <a:tcPr marL="6350" marR="6350" marT="6350" marB="0" anchor="ctr">
                    <a:lnL>
                      <a:noFill/>
                    </a:lnL>
                    <a:lnR>
                      <a:noFill/>
                    </a:lnR>
                    <a:lnT>
                      <a:noFill/>
                    </a:lnT>
                    <a:lnB>
                      <a:noFill/>
                    </a:lnB>
                    <a:solidFill>
                      <a:srgbClr val="C3DA81"/>
                    </a:solidFill>
                  </a:tcPr>
                </a:tc>
                <a:tc>
                  <a:txBody>
                    <a:bodyPr/>
                    <a:lstStyle/>
                    <a:p>
                      <a:pPr algn="ctr" fontAlgn="ctr"/>
                      <a:r>
                        <a:rPr lang="en-GB" sz="1100" b="0" i="0" u="none" strike="noStrike">
                          <a:solidFill>
                            <a:srgbClr val="000000"/>
                          </a:solidFill>
                          <a:effectLst/>
                          <a:latin typeface="Calibri" panose="020F0502020204030204" pitchFamily="34" charset="0"/>
                        </a:rPr>
                        <a:t>29,409</a:t>
                      </a:r>
                    </a:p>
                  </a:txBody>
                  <a:tcPr marL="6350" marR="6350" marT="6350" marB="0" anchor="ctr">
                    <a:lnL>
                      <a:noFill/>
                    </a:lnL>
                    <a:lnR>
                      <a:noFill/>
                    </a:lnR>
                    <a:lnT>
                      <a:noFill/>
                    </a:lnT>
                    <a:lnB>
                      <a:noFill/>
                    </a:lnB>
                    <a:solidFill>
                      <a:srgbClr val="F98B71"/>
                    </a:solidFill>
                  </a:tcPr>
                </a:tc>
                <a:tc>
                  <a:txBody>
                    <a:bodyPr/>
                    <a:lstStyle/>
                    <a:p>
                      <a:pPr algn="ctr" fontAlgn="ctr"/>
                      <a:r>
                        <a:rPr lang="en-GB" sz="1100" b="0" i="0" u="none" strike="noStrike">
                          <a:solidFill>
                            <a:srgbClr val="000000"/>
                          </a:solidFill>
                          <a:effectLst/>
                          <a:latin typeface="Calibri" panose="020F0502020204030204" pitchFamily="34" charset="0"/>
                        </a:rPr>
                        <a:t>64,696</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FDEB84"/>
                    </a:solidFill>
                  </a:tcPr>
                </a:tc>
                <a:tc>
                  <a:txBody>
                    <a:bodyPr/>
                    <a:lstStyle/>
                    <a:p>
                      <a:pPr algn="ctr" fontAlgn="ctr"/>
                      <a:r>
                        <a:rPr lang="en-GB" sz="1100" b="0" i="0" u="none" strike="noStrike">
                          <a:solidFill>
                            <a:srgbClr val="000000"/>
                          </a:solidFill>
                          <a:effectLst/>
                          <a:latin typeface="Calibri" panose="020F0502020204030204" pitchFamily="34" charset="0"/>
                        </a:rPr>
                        <a:t>425</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90CB7E"/>
                    </a:solidFill>
                  </a:tcPr>
                </a:tc>
                <a:tc>
                  <a:txBody>
                    <a:bodyPr/>
                    <a:lstStyle/>
                    <a:p>
                      <a:pPr algn="ctr" fontAlgn="ctr"/>
                      <a:r>
                        <a:rPr lang="en-GB" sz="1100" b="0" i="0" u="none" strike="noStrike">
                          <a:solidFill>
                            <a:srgbClr val="000000"/>
                          </a:solidFill>
                          <a:effectLst/>
                          <a:latin typeface="Calibri" panose="020F0502020204030204" pitchFamily="34" charset="0"/>
                        </a:rPr>
                        <a:t>402</a:t>
                      </a:r>
                    </a:p>
                  </a:txBody>
                  <a:tcPr marL="6350" marR="6350" marT="6350" marB="0" anchor="ctr">
                    <a:lnL>
                      <a:noFill/>
                    </a:lnL>
                    <a:lnR>
                      <a:noFill/>
                    </a:lnR>
                    <a:lnT>
                      <a:noFill/>
                    </a:lnT>
                    <a:lnB>
                      <a:noFill/>
                    </a:lnB>
                    <a:solidFill>
                      <a:srgbClr val="9DCF7F"/>
                    </a:solidFill>
                  </a:tcPr>
                </a:tc>
                <a:tc>
                  <a:txBody>
                    <a:bodyPr/>
                    <a:lstStyle/>
                    <a:p>
                      <a:pPr algn="ctr" fontAlgn="ctr"/>
                      <a:r>
                        <a:rPr lang="en-GB" sz="1100" b="0" i="0" u="none" strike="noStrike">
                          <a:solidFill>
                            <a:srgbClr val="000000"/>
                          </a:solidFill>
                          <a:effectLst/>
                          <a:latin typeface="Calibri" panose="020F0502020204030204" pitchFamily="34" charset="0"/>
                        </a:rPr>
                        <a:t>385</a:t>
                      </a:r>
                    </a:p>
                  </a:txBody>
                  <a:tcPr marL="6350" marR="6350" marT="6350" marB="0" anchor="ctr">
                    <a:lnL>
                      <a:noFill/>
                    </a:lnL>
                    <a:lnR>
                      <a:noFill/>
                    </a:lnR>
                    <a:lnT>
                      <a:noFill/>
                    </a:lnT>
                    <a:lnB>
                      <a:noFill/>
                    </a:lnB>
                    <a:solidFill>
                      <a:srgbClr val="A6D27F"/>
                    </a:solidFill>
                  </a:tcPr>
                </a:tc>
                <a:tc>
                  <a:txBody>
                    <a:bodyPr/>
                    <a:lstStyle/>
                    <a:p>
                      <a:pPr algn="ctr" fontAlgn="ctr"/>
                      <a:r>
                        <a:rPr lang="en-GB" sz="1100" b="0" i="0" u="none" strike="noStrike">
                          <a:solidFill>
                            <a:srgbClr val="000000"/>
                          </a:solidFill>
                          <a:effectLst/>
                          <a:latin typeface="Calibri" panose="020F0502020204030204" pitchFamily="34" charset="0"/>
                        </a:rPr>
                        <a:t>283</a:t>
                      </a:r>
                    </a:p>
                  </a:txBody>
                  <a:tcPr marL="6350" marR="6350" marT="6350" marB="0" anchor="ctr">
                    <a:lnL>
                      <a:noFill/>
                    </a:lnL>
                    <a:lnR>
                      <a:noFill/>
                    </a:lnR>
                    <a:lnT>
                      <a:noFill/>
                    </a:lnT>
                    <a:lnB>
                      <a:noFill/>
                    </a:lnB>
                    <a:solidFill>
                      <a:srgbClr val="DEE283"/>
                    </a:solidFill>
                  </a:tcPr>
                </a:tc>
                <a:tc>
                  <a:txBody>
                    <a:bodyPr/>
                    <a:lstStyle/>
                    <a:p>
                      <a:pPr algn="ctr" fontAlgn="ctr"/>
                      <a:r>
                        <a:rPr lang="en-GB" sz="1100" b="0" i="0" u="none" strike="noStrike">
                          <a:solidFill>
                            <a:srgbClr val="000000"/>
                          </a:solidFill>
                          <a:effectLst/>
                          <a:latin typeface="Calibri" panose="020F0502020204030204" pitchFamily="34" charset="0"/>
                        </a:rPr>
                        <a:t>271</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rgbClr val="E5E483"/>
                    </a:solidFill>
                  </a:tcPr>
                </a:tc>
                <a:tc>
                  <a:txBody>
                    <a:bodyPr/>
                    <a:lstStyle/>
                    <a:p>
                      <a:pPr algn="ctr" fontAlgn="ctr"/>
                      <a:r>
                        <a:rPr lang="en-GB" sz="1100" b="0" i="0" u="none" strike="noStrike">
                          <a:solidFill>
                            <a:srgbClr val="000000"/>
                          </a:solidFill>
                          <a:effectLst/>
                          <a:latin typeface="Calibri" panose="020F0502020204030204" pitchFamily="34" charset="0"/>
                        </a:rPr>
                        <a:t>9,878</a:t>
                      </a:r>
                    </a:p>
                  </a:txBody>
                  <a:tcPr marL="6350" marR="6350" marT="6350" marB="0" anchor="ctr">
                    <a:lnL w="12700" cap="flat" cmpd="sng" algn="ctr">
                      <a:solidFill>
                        <a:srgbClr val="000000"/>
                      </a:solidFill>
                      <a:prstDash val="solid"/>
                      <a:round/>
                      <a:headEnd type="none" w="med" len="med"/>
                      <a:tailEnd type="none" w="med" len="med"/>
                    </a:lnL>
                    <a:lnR>
                      <a:noFill/>
                    </a:lnR>
                    <a:lnT>
                      <a:noFill/>
                    </a:lnT>
                    <a:lnB>
                      <a:noFill/>
                    </a:lnB>
                    <a:solidFill>
                      <a:srgbClr val="FDC07C"/>
                    </a:solidFill>
                  </a:tcPr>
                </a:tc>
                <a:tc>
                  <a:txBody>
                    <a:bodyPr/>
                    <a:lstStyle/>
                    <a:p>
                      <a:pPr algn="ctr" fontAlgn="ctr"/>
                      <a:r>
                        <a:rPr lang="en-GB" sz="1100" b="0" i="0" u="none" strike="noStrike">
                          <a:solidFill>
                            <a:srgbClr val="000000"/>
                          </a:solidFill>
                          <a:effectLst/>
                          <a:latin typeface="Calibri" panose="020F0502020204030204" pitchFamily="34" charset="0"/>
                        </a:rPr>
                        <a:t>9,660</a:t>
                      </a:r>
                    </a:p>
                  </a:txBody>
                  <a:tcPr marL="6350" marR="6350" marT="6350" marB="0" anchor="ctr">
                    <a:lnL>
                      <a:noFill/>
                    </a:lnL>
                    <a:lnR>
                      <a:noFill/>
                    </a:lnR>
                    <a:lnT>
                      <a:noFill/>
                    </a:lnT>
                    <a:lnB>
                      <a:noFill/>
                    </a:lnB>
                    <a:solidFill>
                      <a:srgbClr val="FDC37D"/>
                    </a:solidFill>
                  </a:tcPr>
                </a:tc>
                <a:tc>
                  <a:txBody>
                    <a:bodyPr/>
                    <a:lstStyle/>
                    <a:p>
                      <a:pPr algn="ctr" fontAlgn="ctr"/>
                      <a:r>
                        <a:rPr lang="en-GB" sz="1100" b="0" i="0" u="none" strike="noStrike">
                          <a:solidFill>
                            <a:srgbClr val="000000"/>
                          </a:solidFill>
                          <a:effectLst/>
                          <a:latin typeface="Calibri" panose="020F0502020204030204" pitchFamily="34" charset="0"/>
                        </a:rPr>
                        <a:t>9,496</a:t>
                      </a:r>
                    </a:p>
                  </a:txBody>
                  <a:tcPr marL="6350" marR="6350" marT="6350" marB="0" anchor="ctr">
                    <a:lnL>
                      <a:noFill/>
                    </a:lnL>
                    <a:lnR>
                      <a:noFill/>
                    </a:lnR>
                    <a:lnT>
                      <a:noFill/>
                    </a:lnT>
                    <a:lnB>
                      <a:noFill/>
                    </a:lnB>
                    <a:solidFill>
                      <a:srgbClr val="FDC67D"/>
                    </a:solidFill>
                  </a:tcPr>
                </a:tc>
                <a:tc>
                  <a:txBody>
                    <a:bodyPr/>
                    <a:lstStyle/>
                    <a:p>
                      <a:pPr algn="ctr" fontAlgn="ctr"/>
                      <a:r>
                        <a:rPr lang="en-GB" sz="1100" b="0" i="0" u="none" strike="noStrike">
                          <a:solidFill>
                            <a:srgbClr val="000000"/>
                          </a:solidFill>
                          <a:effectLst/>
                          <a:latin typeface="Calibri" panose="020F0502020204030204" pitchFamily="34" charset="0"/>
                        </a:rPr>
                        <a:t>9,448</a:t>
                      </a:r>
                    </a:p>
                  </a:txBody>
                  <a:tcPr marL="6350" marR="6350" marT="6350" marB="0" anchor="ctr">
                    <a:lnL>
                      <a:noFill/>
                    </a:lnL>
                    <a:lnR>
                      <a:noFill/>
                    </a:lnR>
                    <a:lnT>
                      <a:noFill/>
                    </a:lnT>
                    <a:lnB>
                      <a:noFill/>
                    </a:lnB>
                    <a:solidFill>
                      <a:srgbClr val="FEC77D"/>
                    </a:solidFill>
                  </a:tcPr>
                </a:tc>
                <a:tc>
                  <a:txBody>
                    <a:bodyPr/>
                    <a:lstStyle/>
                    <a:p>
                      <a:pPr algn="ctr" fontAlgn="ctr"/>
                      <a:r>
                        <a:rPr lang="en-GB" sz="1100" b="0" i="0" u="none" strike="noStrike">
                          <a:solidFill>
                            <a:srgbClr val="000000"/>
                          </a:solidFill>
                          <a:effectLst/>
                          <a:latin typeface="Calibri" panose="020F0502020204030204" pitchFamily="34" charset="0"/>
                        </a:rPr>
                        <a:t>10,038</a:t>
                      </a:r>
                    </a:p>
                  </a:txBody>
                  <a:tcPr marL="6350" marR="6350" marT="6350" marB="0" anchor="ctr">
                    <a:lnL>
                      <a:noFill/>
                    </a:lnL>
                    <a:lnR>
                      <a:noFill/>
                    </a:lnR>
                    <a:lnT>
                      <a:noFill/>
                    </a:lnT>
                    <a:lnB>
                      <a:noFill/>
                    </a:lnB>
                    <a:solidFill>
                      <a:srgbClr val="FDBE7C"/>
                    </a:solidFill>
                  </a:tcPr>
                </a:tc>
                <a:extLst>
                  <a:ext uri="{0D108BD9-81ED-4DB2-BD59-A6C34878D82A}">
                    <a16:rowId xmlns:a16="http://schemas.microsoft.com/office/drawing/2014/main" val="1667696169"/>
                  </a:ext>
                </a:extLst>
              </a:tr>
              <a:tr h="190500">
                <a:tc>
                  <a:txBody>
                    <a:bodyPr/>
                    <a:lstStyle/>
                    <a:p>
                      <a:pPr algn="ctr" fontAlgn="t"/>
                      <a:r>
                        <a:rPr lang="en-GB" sz="800" b="0" i="0" u="none" strike="noStrike">
                          <a:solidFill>
                            <a:srgbClr val="000000"/>
                          </a:solidFill>
                          <a:effectLst/>
                          <a:latin typeface="Calibri" panose="020F0502020204030204" pitchFamily="34" charset="0"/>
                        </a:rPr>
                        <a:t>Uttlesford</a:t>
                      </a:r>
                    </a:p>
                  </a:txBody>
                  <a:tcPr marL="6350" marR="6350" marT="6350" marB="0">
                    <a:lnL>
                      <a:noFill/>
                    </a:lnL>
                    <a:lnR>
                      <a:noFill/>
                    </a:lnR>
                    <a:lnT>
                      <a:noFill/>
                    </a:lnT>
                    <a:lnB>
                      <a:noFill/>
                    </a:lnB>
                    <a:solidFill>
                      <a:srgbClr val="F0F4FA"/>
                    </a:solidFill>
                  </a:tcPr>
                </a:tc>
                <a:tc>
                  <a:txBody>
                    <a:bodyPr/>
                    <a:lstStyle/>
                    <a:p>
                      <a:pPr algn="ctr" fontAlgn="ctr"/>
                      <a:r>
                        <a:rPr lang="en-GB" sz="1100" b="0" i="0" u="none" strike="noStrike">
                          <a:solidFill>
                            <a:srgbClr val="000000"/>
                          </a:solidFill>
                          <a:effectLst/>
                          <a:latin typeface="Calibri" panose="020F0502020204030204" pitchFamily="34" charset="0"/>
                        </a:rPr>
                        <a:t>58,979</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FEDE81"/>
                    </a:solidFill>
                  </a:tcPr>
                </a:tc>
                <a:tc>
                  <a:txBody>
                    <a:bodyPr/>
                    <a:lstStyle/>
                    <a:p>
                      <a:pPr algn="ctr" fontAlgn="ctr"/>
                      <a:r>
                        <a:rPr lang="en-GB" sz="1100" b="0" i="0" u="none" strike="noStrike">
                          <a:solidFill>
                            <a:srgbClr val="000000"/>
                          </a:solidFill>
                          <a:effectLst/>
                          <a:latin typeface="Calibri" panose="020F0502020204030204" pitchFamily="34" charset="0"/>
                        </a:rPr>
                        <a:t>58,058</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FEDC81"/>
                    </a:solidFill>
                  </a:tcPr>
                </a:tc>
                <a:tc>
                  <a:txBody>
                    <a:bodyPr/>
                    <a:lstStyle/>
                    <a:p>
                      <a:pPr algn="ctr" fontAlgn="ctr"/>
                      <a:r>
                        <a:rPr lang="en-GB" sz="1100" b="0" i="0" u="none" strike="noStrike">
                          <a:solidFill>
                            <a:srgbClr val="000000"/>
                          </a:solidFill>
                          <a:effectLst/>
                          <a:latin typeface="Calibri" panose="020F0502020204030204" pitchFamily="34" charset="0"/>
                        </a:rPr>
                        <a:t>59,837</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FEE082"/>
                    </a:solidFill>
                  </a:tcPr>
                </a:tc>
                <a:tc>
                  <a:txBody>
                    <a:bodyPr/>
                    <a:lstStyle/>
                    <a:p>
                      <a:pPr algn="ctr" fontAlgn="ctr"/>
                      <a:r>
                        <a:rPr lang="en-GB" sz="1100" b="0" i="0" u="none" strike="noStrike">
                          <a:solidFill>
                            <a:srgbClr val="000000"/>
                          </a:solidFill>
                          <a:effectLst/>
                          <a:latin typeface="Calibri" panose="020F0502020204030204" pitchFamily="34" charset="0"/>
                        </a:rPr>
                        <a:t>22,111</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F8776D"/>
                    </a:solidFill>
                  </a:tcPr>
                </a:tc>
                <a:tc>
                  <a:txBody>
                    <a:bodyPr/>
                    <a:lstStyle/>
                    <a:p>
                      <a:pPr algn="ctr" fontAlgn="ctr"/>
                      <a:r>
                        <a:rPr lang="en-GB" sz="1100" b="0" i="0" u="none" strike="noStrike">
                          <a:solidFill>
                            <a:srgbClr val="000000"/>
                          </a:solidFill>
                          <a:effectLst/>
                          <a:latin typeface="Calibri" panose="020F0502020204030204" pitchFamily="34" charset="0"/>
                        </a:rPr>
                        <a:t>43,498</a:t>
                      </a:r>
                    </a:p>
                  </a:txBody>
                  <a:tcPr marL="6350" marR="6350" marT="63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B379"/>
                    </a:solidFill>
                  </a:tcPr>
                </a:tc>
                <a:tc>
                  <a:txBody>
                    <a:bodyPr/>
                    <a:lstStyle/>
                    <a:p>
                      <a:pPr algn="ctr" fontAlgn="ctr"/>
                      <a:r>
                        <a:rPr lang="en-GB" sz="1100" b="0" i="0" u="none" strike="noStrike">
                          <a:solidFill>
                            <a:srgbClr val="000000"/>
                          </a:solidFill>
                          <a:effectLst/>
                          <a:latin typeface="Calibri" panose="020F0502020204030204" pitchFamily="34" charset="0"/>
                        </a:rPr>
                        <a:t>209</a:t>
                      </a:r>
                    </a:p>
                  </a:txBody>
                  <a:tcPr marL="6350" marR="6350" marT="635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EE081"/>
                    </a:solidFill>
                  </a:tcPr>
                </a:tc>
                <a:tc>
                  <a:txBody>
                    <a:bodyPr/>
                    <a:lstStyle/>
                    <a:p>
                      <a:pPr algn="ctr" fontAlgn="ctr"/>
                      <a:r>
                        <a:rPr lang="en-GB" sz="1100" b="0" i="0" u="none" strike="noStrike">
                          <a:solidFill>
                            <a:srgbClr val="000000"/>
                          </a:solidFill>
                          <a:effectLst/>
                          <a:latin typeface="Calibri" panose="020F0502020204030204" pitchFamily="34" charset="0"/>
                        </a:rPr>
                        <a:t>180</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FDC97D"/>
                    </a:solidFill>
                  </a:tcPr>
                </a:tc>
                <a:tc>
                  <a:txBody>
                    <a:bodyPr/>
                    <a:lstStyle/>
                    <a:p>
                      <a:pPr algn="ctr" fontAlgn="ctr"/>
                      <a:r>
                        <a:rPr lang="en-GB" sz="1100" b="0" i="0" u="none" strike="noStrike">
                          <a:solidFill>
                            <a:srgbClr val="000000"/>
                          </a:solidFill>
                          <a:effectLst/>
                          <a:latin typeface="Calibri" panose="020F0502020204030204" pitchFamily="34" charset="0"/>
                        </a:rPr>
                        <a:t>132</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FBA476"/>
                    </a:solidFill>
                  </a:tcPr>
                </a:tc>
                <a:tc>
                  <a:txBody>
                    <a:bodyPr/>
                    <a:lstStyle/>
                    <a:p>
                      <a:pPr algn="ctr" fontAlgn="ctr"/>
                      <a:r>
                        <a:rPr lang="en-GB" sz="1100" b="0" i="0" u="none" strike="noStrike">
                          <a:solidFill>
                            <a:srgbClr val="000000"/>
                          </a:solidFill>
                          <a:effectLst/>
                          <a:latin typeface="Calibri" panose="020F0502020204030204" pitchFamily="34" charset="0"/>
                        </a:rPr>
                        <a:t>74</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F8776D"/>
                    </a:solidFill>
                  </a:tcPr>
                </a:tc>
                <a:tc>
                  <a:txBody>
                    <a:bodyPr/>
                    <a:lstStyle/>
                    <a:p>
                      <a:pPr algn="ctr" fontAlgn="ctr"/>
                      <a:r>
                        <a:rPr lang="en-GB" sz="1100" b="0" i="0" u="none" strike="noStrike">
                          <a:solidFill>
                            <a:srgbClr val="000000"/>
                          </a:solidFill>
                          <a:effectLst/>
                          <a:latin typeface="Calibri" panose="020F0502020204030204" pitchFamily="34" charset="0"/>
                        </a:rPr>
                        <a:t>56</a:t>
                      </a:r>
                    </a:p>
                  </a:txBody>
                  <a:tcPr marL="6350" marR="6350" marT="63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GB" sz="1100" b="0" i="0" u="none" strike="noStrike">
                          <a:solidFill>
                            <a:srgbClr val="000000"/>
                          </a:solidFill>
                          <a:effectLst/>
                          <a:latin typeface="Calibri" panose="020F0502020204030204" pitchFamily="34" charset="0"/>
                        </a:rPr>
                        <a:t>5,259</a:t>
                      </a:r>
                    </a:p>
                  </a:txBody>
                  <a:tcPr marL="6350" marR="6350" marT="635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CD7E"/>
                    </a:solidFill>
                  </a:tcPr>
                </a:tc>
                <a:tc>
                  <a:txBody>
                    <a:bodyPr/>
                    <a:lstStyle/>
                    <a:p>
                      <a:pPr algn="ctr" fontAlgn="ctr"/>
                      <a:r>
                        <a:rPr lang="en-GB" sz="1100" b="0" i="0" u="none" strike="noStrike">
                          <a:solidFill>
                            <a:srgbClr val="000000"/>
                          </a:solidFill>
                          <a:effectLst/>
                          <a:latin typeface="Calibri" panose="020F0502020204030204" pitchFamily="34" charset="0"/>
                        </a:rPr>
                        <a:t>5,383</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A0CF7E"/>
                    </a:solidFill>
                  </a:tcPr>
                </a:tc>
                <a:tc>
                  <a:txBody>
                    <a:bodyPr/>
                    <a:lstStyle/>
                    <a:p>
                      <a:pPr algn="ctr" fontAlgn="ctr"/>
                      <a:r>
                        <a:rPr lang="en-GB" sz="1100" b="0" i="0" u="none" strike="noStrike">
                          <a:solidFill>
                            <a:srgbClr val="000000"/>
                          </a:solidFill>
                          <a:effectLst/>
                          <a:latin typeface="Calibri" panose="020F0502020204030204" pitchFamily="34" charset="0"/>
                        </a:rPr>
                        <a:t>5,553</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AAD27F"/>
                    </a:solidFill>
                  </a:tcPr>
                </a:tc>
                <a:tc>
                  <a:txBody>
                    <a:bodyPr/>
                    <a:lstStyle/>
                    <a:p>
                      <a:pPr algn="ctr" fontAlgn="ctr"/>
                      <a:r>
                        <a:rPr lang="en-GB" sz="1100" b="0" i="0" u="none" strike="noStrike">
                          <a:solidFill>
                            <a:srgbClr val="000000"/>
                          </a:solidFill>
                          <a:effectLst/>
                          <a:latin typeface="Calibri" panose="020F0502020204030204" pitchFamily="34" charset="0"/>
                        </a:rPr>
                        <a:t>5,002</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8AC97D"/>
                    </a:solidFill>
                  </a:tcPr>
                </a:tc>
                <a:tc>
                  <a:txBody>
                    <a:bodyPr/>
                    <a:lstStyle/>
                    <a:p>
                      <a:pPr algn="ctr" fontAlgn="ctr"/>
                      <a:r>
                        <a:rPr lang="en-GB" sz="1100" b="0" i="0" u="none" strike="noStrike">
                          <a:solidFill>
                            <a:srgbClr val="000000"/>
                          </a:solidFill>
                          <a:effectLst/>
                          <a:latin typeface="Calibri" panose="020F0502020204030204" pitchFamily="34" charset="0"/>
                        </a:rPr>
                        <a:t>5,365</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9FCF7E"/>
                    </a:solidFill>
                  </a:tcPr>
                </a:tc>
                <a:extLst>
                  <a:ext uri="{0D108BD9-81ED-4DB2-BD59-A6C34878D82A}">
                    <a16:rowId xmlns:a16="http://schemas.microsoft.com/office/drawing/2014/main" val="2412105120"/>
                  </a:ext>
                </a:extLst>
              </a:tr>
              <a:tr h="184150">
                <a:tc>
                  <a:txBody>
                    <a:bodyPr/>
                    <a:lstStyle/>
                    <a:p>
                      <a:pPr algn="ctr" fontAlgn="t"/>
                      <a:r>
                        <a:rPr lang="en-GB" sz="800" b="0" i="0" u="none" strike="noStrike">
                          <a:solidFill>
                            <a:srgbClr val="000000"/>
                          </a:solidFill>
                          <a:effectLst/>
                          <a:latin typeface="Calibri" panose="020F0502020204030204" pitchFamily="34" charset="0"/>
                        </a:rPr>
                        <a:t>Total</a:t>
                      </a:r>
                    </a:p>
                  </a:txBody>
                  <a:tcPr marL="6350" marR="6350" marT="6350" marB="0">
                    <a:lnL>
                      <a:noFill/>
                    </a:lnL>
                    <a:lnR>
                      <a:noFill/>
                    </a:lnR>
                    <a:lnT>
                      <a:noFill/>
                    </a:lnT>
                    <a:lnB>
                      <a:noFill/>
                    </a:lnB>
                    <a:solidFill>
                      <a:srgbClr val="F0F4FA"/>
                    </a:solidFill>
                  </a:tcPr>
                </a:tc>
                <a:tc>
                  <a:txBody>
                    <a:bodyPr/>
                    <a:lstStyle/>
                    <a:p>
                      <a:pPr algn="ctr" fontAlgn="ctr"/>
                      <a:r>
                        <a:rPr lang="en-GB" sz="1100" b="0" i="0" u="none" strike="noStrike">
                          <a:solidFill>
                            <a:srgbClr val="000000"/>
                          </a:solidFill>
                          <a:effectLst/>
                          <a:latin typeface="Calibri" panose="020F0502020204030204" pitchFamily="34" charset="0"/>
                        </a:rPr>
                        <a:t>1,048,407</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rgbClr val="CCDD82"/>
                    </a:solidFill>
                  </a:tcPr>
                </a:tc>
                <a:tc>
                  <a:txBody>
                    <a:bodyPr/>
                    <a:lstStyle/>
                    <a:p>
                      <a:pPr algn="ctr" fontAlgn="ctr"/>
                      <a:r>
                        <a:rPr lang="en-GB" sz="1100" b="0" i="0" u="none" strike="noStrike">
                          <a:solidFill>
                            <a:srgbClr val="000000"/>
                          </a:solidFill>
                          <a:effectLst/>
                          <a:latin typeface="Calibri" panose="020F0502020204030204" pitchFamily="34" charset="0"/>
                        </a:rPr>
                        <a:t>1,066,071</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ctr"/>
                      <a:r>
                        <a:rPr lang="en-GB" sz="1100" b="0" i="0" u="none" strike="noStrike">
                          <a:solidFill>
                            <a:srgbClr val="000000"/>
                          </a:solidFill>
                          <a:effectLst/>
                          <a:latin typeface="Calibri" panose="020F0502020204030204" pitchFamily="34" charset="0"/>
                        </a:rPr>
                        <a:t>1,039,820</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rgbClr val="FFEB84"/>
                    </a:solidFill>
                  </a:tcPr>
                </a:tc>
                <a:tc>
                  <a:txBody>
                    <a:bodyPr/>
                    <a:lstStyle/>
                    <a:p>
                      <a:pPr algn="ctr" fontAlgn="ctr"/>
                      <a:r>
                        <a:rPr lang="en-GB" sz="1100" b="0" i="0" u="none" strike="noStrike">
                          <a:solidFill>
                            <a:srgbClr val="000000"/>
                          </a:solidFill>
                          <a:effectLst/>
                          <a:latin typeface="Calibri" panose="020F0502020204030204" pitchFamily="34" charset="0"/>
                        </a:rPr>
                        <a:t>349,731</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algn="ctr" fontAlgn="ctr"/>
                      <a:r>
                        <a:rPr lang="en-GB" sz="1100" b="0" i="0" u="none" strike="noStrike">
                          <a:solidFill>
                            <a:srgbClr val="000000"/>
                          </a:solidFill>
                          <a:effectLst/>
                          <a:latin typeface="Calibri" panose="020F0502020204030204" pitchFamily="34" charset="0"/>
                        </a:rPr>
                        <a:t>729,390</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B078"/>
                    </a:solidFill>
                  </a:tcPr>
                </a:tc>
                <a:tc>
                  <a:txBody>
                    <a:bodyPr/>
                    <a:lstStyle/>
                    <a:p>
                      <a:pPr algn="ctr" fontAlgn="ctr"/>
                      <a:r>
                        <a:rPr lang="en-GB" sz="1100" b="0" i="0" u="none" strike="noStrike">
                          <a:solidFill>
                            <a:srgbClr val="000000"/>
                          </a:solidFill>
                          <a:effectLst/>
                          <a:latin typeface="Calibri" panose="020F0502020204030204" pitchFamily="34" charset="0"/>
                        </a:rPr>
                        <a:t>3,735</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ctr"/>
                      <a:r>
                        <a:rPr lang="en-GB" sz="1100" b="0" i="0" u="none" strike="noStrike">
                          <a:solidFill>
                            <a:srgbClr val="000000"/>
                          </a:solidFill>
                          <a:effectLst/>
                          <a:latin typeface="Calibri" panose="020F0502020204030204" pitchFamily="34" charset="0"/>
                        </a:rPr>
                        <a:t>3,226</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rgbClr val="D5DF82"/>
                    </a:solidFill>
                  </a:tcPr>
                </a:tc>
                <a:tc>
                  <a:txBody>
                    <a:bodyPr/>
                    <a:lstStyle/>
                    <a:p>
                      <a:pPr algn="ctr" fontAlgn="ctr"/>
                      <a:r>
                        <a:rPr lang="en-GB" sz="1100" b="0" i="0" u="none" strike="noStrike">
                          <a:solidFill>
                            <a:srgbClr val="000000"/>
                          </a:solidFill>
                          <a:effectLst/>
                          <a:latin typeface="Calibri" panose="020F0502020204030204" pitchFamily="34" charset="0"/>
                        </a:rPr>
                        <a:t>3,034</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rgbClr val="FFEB84"/>
                    </a:solidFill>
                  </a:tcPr>
                </a:tc>
                <a:tc>
                  <a:txBody>
                    <a:bodyPr/>
                    <a:lstStyle/>
                    <a:p>
                      <a:pPr algn="ctr" fontAlgn="ctr"/>
                      <a:r>
                        <a:rPr lang="en-GB" sz="1100" b="0" i="0" u="none" strike="noStrike">
                          <a:solidFill>
                            <a:srgbClr val="000000"/>
                          </a:solidFill>
                          <a:effectLst/>
                          <a:latin typeface="Calibri" panose="020F0502020204030204" pitchFamily="34" charset="0"/>
                        </a:rPr>
                        <a:t>2,360</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rgbClr val="F98B71"/>
                    </a:solidFill>
                  </a:tcPr>
                </a:tc>
                <a:tc>
                  <a:txBody>
                    <a:bodyPr/>
                    <a:lstStyle/>
                    <a:p>
                      <a:pPr algn="ctr" fontAlgn="ctr"/>
                      <a:r>
                        <a:rPr lang="en-GB" sz="1100" b="0" i="0" u="none" strike="noStrike">
                          <a:solidFill>
                            <a:srgbClr val="000000"/>
                          </a:solidFill>
                          <a:effectLst/>
                          <a:latin typeface="Calibri" panose="020F0502020204030204" pitchFamily="34" charset="0"/>
                        </a:rPr>
                        <a:t>2,121</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algn="ctr" fontAlgn="ctr"/>
                      <a:r>
                        <a:rPr lang="en-GB" sz="1100" b="0" i="0" u="none" strike="noStrike">
                          <a:solidFill>
                            <a:srgbClr val="000000"/>
                          </a:solidFill>
                          <a:effectLst/>
                          <a:latin typeface="Calibri" panose="020F0502020204030204" pitchFamily="34" charset="0"/>
                        </a:rPr>
                        <a:t>91,925</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ctr"/>
                      <a:r>
                        <a:rPr lang="en-GB" sz="1100" b="0" i="0" u="none" strike="noStrike">
                          <a:solidFill>
                            <a:srgbClr val="000000"/>
                          </a:solidFill>
                          <a:effectLst/>
                          <a:latin typeface="Calibri" panose="020F0502020204030204" pitchFamily="34" charset="0"/>
                        </a:rPr>
                        <a:t>95,354</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rgbClr val="DEE182"/>
                    </a:solidFill>
                  </a:tcPr>
                </a:tc>
                <a:tc>
                  <a:txBody>
                    <a:bodyPr/>
                    <a:lstStyle/>
                    <a:p>
                      <a:pPr algn="ctr" fontAlgn="ctr"/>
                      <a:r>
                        <a:rPr lang="en-GB" sz="1100" b="0" i="0" u="none" strike="noStrike">
                          <a:solidFill>
                            <a:srgbClr val="000000"/>
                          </a:solidFill>
                          <a:effectLst/>
                          <a:latin typeface="Calibri" panose="020F0502020204030204" pitchFamily="34" charset="0"/>
                        </a:rPr>
                        <a:t>96,257</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rgbClr val="FFEB84"/>
                    </a:solidFill>
                  </a:tcPr>
                </a:tc>
                <a:tc>
                  <a:txBody>
                    <a:bodyPr/>
                    <a:lstStyle/>
                    <a:p>
                      <a:pPr algn="ctr" fontAlgn="ctr"/>
                      <a:r>
                        <a:rPr lang="en-GB" sz="1100" b="0" i="0" u="none" strike="noStrike">
                          <a:solidFill>
                            <a:srgbClr val="000000"/>
                          </a:solidFill>
                          <a:effectLst/>
                          <a:latin typeface="Calibri" panose="020F0502020204030204" pitchFamily="34" charset="0"/>
                        </a:rPr>
                        <a:t>97,185</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rgbClr val="FECE7F"/>
                    </a:solidFill>
                  </a:tcPr>
                </a:tc>
                <a:tc>
                  <a:txBody>
                    <a:bodyPr/>
                    <a:lstStyle/>
                    <a:p>
                      <a:pPr algn="ctr" fontAlgn="ctr"/>
                      <a:r>
                        <a:rPr lang="en-GB" sz="1100" b="0" i="0" u="none" strike="noStrike">
                          <a:solidFill>
                            <a:srgbClr val="000000"/>
                          </a:solidFill>
                          <a:effectLst/>
                          <a:latin typeface="Calibri" panose="020F0502020204030204" pitchFamily="34" charset="0"/>
                        </a:rPr>
                        <a:t>100,355</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rgbClr val="F8696B"/>
                    </a:solidFill>
                  </a:tcPr>
                </a:tc>
                <a:extLst>
                  <a:ext uri="{0D108BD9-81ED-4DB2-BD59-A6C34878D82A}">
                    <a16:rowId xmlns:a16="http://schemas.microsoft.com/office/drawing/2014/main" val="3873090433"/>
                  </a:ext>
                </a:extLst>
              </a:tr>
            </a:tbl>
          </a:graphicData>
        </a:graphic>
      </p:graphicFrame>
      <p:sp>
        <p:nvSpPr>
          <p:cNvPr id="7" name="TextBox 6">
            <a:extLst>
              <a:ext uri="{FF2B5EF4-FFF2-40B4-BE49-F238E27FC236}">
                <a16:creationId xmlns:a16="http://schemas.microsoft.com/office/drawing/2014/main" id="{960D9809-6E98-45FD-A4A4-4F23526E885D}"/>
              </a:ext>
            </a:extLst>
          </p:cNvPr>
          <p:cNvSpPr txBox="1"/>
          <p:nvPr/>
        </p:nvSpPr>
        <p:spPr>
          <a:xfrm>
            <a:off x="219675" y="6129935"/>
            <a:ext cx="6096000" cy="461665"/>
          </a:xfrm>
          <a:prstGeom prst="rect">
            <a:avLst/>
          </a:prstGeom>
          <a:noFill/>
        </p:spPr>
        <p:txBody>
          <a:bodyPr wrap="square">
            <a:spAutoFit/>
          </a:bodyPr>
          <a:lstStyle/>
          <a:p>
            <a:pPr defTabSz="685800"/>
            <a:r>
              <a:rPr lang="en-GB" sz="800">
                <a:solidFill>
                  <a:prstClr val="black"/>
                </a:solidFill>
                <a:latin typeface="Arial" panose="020B0604020202020204"/>
              </a:rPr>
              <a:t>1.</a:t>
            </a:r>
            <a:r>
              <a:rPr lang="en-GB" sz="800">
                <a:latin typeface="Arial" panose="020B0604020202020204"/>
                <a:hlinkClick r:id="rId2">
                  <a:extLst>
                    <a:ext uri="{A12FA001-AC4F-418D-AE19-62706E023703}">
                      <ahyp:hlinkClr xmlns:ahyp="http://schemas.microsoft.com/office/drawing/2018/hyperlinkcolor" val="tx"/>
                    </a:ext>
                  </a:extLst>
                </a:hlinkClick>
              </a:rPr>
              <a:t> COVID-19 Insight 10: Dental access during the pandemic - Care Quality Commission (cqc.org.uk)</a:t>
            </a:r>
            <a:r>
              <a:rPr lang="en-GB" sz="800">
                <a:latin typeface="Arial" panose="020B0604020202020204"/>
              </a:rPr>
              <a:t> </a:t>
            </a:r>
          </a:p>
          <a:p>
            <a:pPr defTabSz="685800"/>
            <a:r>
              <a:rPr lang="en-GB" sz="800">
                <a:latin typeface="Arial" panose="020B0604020202020204"/>
              </a:rPr>
              <a:t>2. Data table: Requested from NHSBSA. NHSBSA. Figures reflect total FP17s. </a:t>
            </a:r>
          </a:p>
          <a:p>
            <a:pPr defTabSz="685800"/>
            <a:r>
              <a:rPr lang="en-GB" sz="800">
                <a:latin typeface="Arial" panose="020B0604020202020204"/>
              </a:rPr>
              <a:t>3. </a:t>
            </a:r>
            <a:r>
              <a:rPr lang="en-GB" sz="800">
                <a:latin typeface="Arial" panose="020B0604020202020204"/>
                <a:hlinkClick r:id="rId3">
                  <a:extLst>
                    <a:ext uri="{A12FA001-AC4F-418D-AE19-62706E023703}">
                      <ahyp:hlinkClr xmlns:ahyp="http://schemas.microsoft.com/office/drawing/2018/hyperlinkcolor" val="tx"/>
                    </a:ext>
                  </a:extLst>
                </a:hlinkClick>
              </a:rPr>
              <a:t>Dental activity processing | NHSBSA</a:t>
            </a:r>
            <a:endParaRPr lang="en-GB" sz="800">
              <a:latin typeface="Arial" panose="020B0604020202020204"/>
            </a:endParaRPr>
          </a:p>
        </p:txBody>
      </p:sp>
    </p:spTree>
    <p:extLst>
      <p:ext uri="{BB962C8B-B14F-4D97-AF65-F5344CB8AC3E}">
        <p14:creationId xmlns:p14="http://schemas.microsoft.com/office/powerpoint/2010/main" val="1236055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B88A-84AD-495C-9CA3-957C0426E44F}"/>
              </a:ext>
            </a:extLst>
          </p:cNvPr>
          <p:cNvSpPr>
            <a:spLocks noGrp="1"/>
          </p:cNvSpPr>
          <p:nvPr>
            <p:ph type="title"/>
          </p:nvPr>
        </p:nvSpPr>
        <p:spPr/>
        <p:txBody>
          <a:bodyPr/>
          <a:lstStyle/>
          <a:p>
            <a:r>
              <a:rPr lang="en-US" sz="3600"/>
              <a:t>Number of NHS dentists in Essex</a:t>
            </a:r>
            <a:endParaRPr lang="en-GB"/>
          </a:p>
        </p:txBody>
      </p:sp>
      <p:sp>
        <p:nvSpPr>
          <p:cNvPr id="3" name="Content Placeholder 2" descr="Text, which describes NHS dentist numbers in Essex. &#10;">
            <a:extLst>
              <a:ext uri="{FF2B5EF4-FFF2-40B4-BE49-F238E27FC236}">
                <a16:creationId xmlns:a16="http://schemas.microsoft.com/office/drawing/2014/main" id="{898313E5-9545-43ED-B740-494112707BD7}"/>
              </a:ext>
            </a:extLst>
          </p:cNvPr>
          <p:cNvSpPr>
            <a:spLocks noGrp="1"/>
          </p:cNvSpPr>
          <p:nvPr>
            <p:ph idx="1"/>
          </p:nvPr>
        </p:nvSpPr>
        <p:spPr>
          <a:xfrm>
            <a:off x="306000" y="1256400"/>
            <a:ext cx="5256600" cy="4921200"/>
          </a:xfrm>
        </p:spPr>
        <p:txBody>
          <a:bodyPr>
            <a:normAutofit/>
          </a:bodyPr>
          <a:lstStyle/>
          <a:p>
            <a:pPr marL="291150" indent="-285750">
              <a:lnSpc>
                <a:spcPct val="90000"/>
              </a:lnSpc>
            </a:pPr>
            <a:endParaRPr lang="en-US" sz="1400" dirty="0"/>
          </a:p>
          <a:p>
            <a:pPr marL="291150" indent="-285750">
              <a:lnSpc>
                <a:spcPct val="90000"/>
              </a:lnSpc>
            </a:pPr>
            <a:r>
              <a:rPr lang="en-US" sz="1400" dirty="0"/>
              <a:t>Availability of NHS dentists was a key issue raised by our residents as this determined whether they could register with an NHS dentist. </a:t>
            </a:r>
          </a:p>
          <a:p>
            <a:pPr marL="291150" indent="-285750">
              <a:lnSpc>
                <a:spcPct val="90000"/>
              </a:lnSpc>
            </a:pPr>
            <a:r>
              <a:rPr lang="en-GB" sz="1400" dirty="0"/>
              <a:t>The  phrases used by residents on being registered with an NHS dentist highlight  the sense of luckiness residents felt about something that should be easily accessible to all. </a:t>
            </a:r>
            <a:endParaRPr lang="en-GB" sz="1400" dirty="0">
              <a:cs typeface="Arial"/>
            </a:endParaRPr>
          </a:p>
          <a:p>
            <a:pPr marL="291150" indent="-285750">
              <a:lnSpc>
                <a:spcPct val="90000"/>
              </a:lnSpc>
            </a:pPr>
            <a:r>
              <a:rPr lang="en-US" sz="1400" dirty="0"/>
              <a:t>During the 2020 more than 2000 NHS dentists quit the NHS    dentistry which affected service users nationwide </a:t>
            </a:r>
            <a:r>
              <a:rPr lang="en-US" sz="1400" baseline="30000" dirty="0"/>
              <a:t>[1]</a:t>
            </a:r>
            <a:r>
              <a:rPr lang="en-US" sz="1400" dirty="0"/>
              <a:t>. </a:t>
            </a:r>
          </a:p>
          <a:p>
            <a:pPr marL="291150" indent="-285750">
              <a:lnSpc>
                <a:spcPct val="90000"/>
              </a:lnSpc>
            </a:pPr>
            <a:r>
              <a:rPr lang="en-US" sz="1400" dirty="0"/>
              <a:t>In Essex, due to the pandemic restrictions in 2020, there were around 6% less NHS dental services providing dentists compared with the previous year (2019) </a:t>
            </a:r>
            <a:r>
              <a:rPr lang="en-US" sz="1400" baseline="30000" dirty="0"/>
              <a:t>[2]</a:t>
            </a:r>
            <a:r>
              <a:rPr lang="en-US" sz="1400" dirty="0"/>
              <a:t>.</a:t>
            </a:r>
          </a:p>
          <a:p>
            <a:pPr marL="291150" indent="-285750">
              <a:lnSpc>
                <a:spcPct val="90000"/>
              </a:lnSpc>
            </a:pPr>
            <a:r>
              <a:rPr lang="en-US" sz="1400" dirty="0"/>
              <a:t>In 2021 the number of NHS dental services providing dentists increased by around 9% compared with the year before.</a:t>
            </a:r>
            <a:endParaRPr lang="en-US" sz="1400" dirty="0">
              <a:cs typeface="Arial"/>
            </a:endParaRPr>
          </a:p>
          <a:p>
            <a:endParaRPr lang="en-GB" dirty="0"/>
          </a:p>
        </p:txBody>
      </p:sp>
      <p:graphicFrame>
        <p:nvGraphicFramePr>
          <p:cNvPr id="10" name="Chart 9" descr="Bar chart for number of dentists in Essex, from 2017 to 2022.">
            <a:extLst>
              <a:ext uri="{FF2B5EF4-FFF2-40B4-BE49-F238E27FC236}">
                <a16:creationId xmlns:a16="http://schemas.microsoft.com/office/drawing/2014/main" id="{7C83BE57-44AF-4A43-A551-0E9A32597B9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160170644"/>
              </p:ext>
            </p:extLst>
          </p:nvPr>
        </p:nvGraphicFramePr>
        <p:xfrm>
          <a:off x="6814786" y="1086267"/>
          <a:ext cx="4572000" cy="280352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Qualitative Interview quotes">
            <a:extLst>
              <a:ext uri="{FF2B5EF4-FFF2-40B4-BE49-F238E27FC236}">
                <a16:creationId xmlns:a16="http://schemas.microsoft.com/office/drawing/2014/main" id="{2DFFACD9-CC1B-4FAC-86BB-EB3B6902B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998" y="3899880"/>
            <a:ext cx="4188837" cy="2827465"/>
          </a:xfrm>
          <a:prstGeom prst="rect">
            <a:avLst/>
          </a:prstGeom>
          <a:ln>
            <a:solidFill>
              <a:schemeClr val="bg1"/>
            </a:solidFill>
          </a:ln>
        </p:spPr>
      </p:pic>
      <p:sp>
        <p:nvSpPr>
          <p:cNvPr id="9" name="TextBox 8" descr="References. &#10;">
            <a:extLst>
              <a:ext uri="{FF2B5EF4-FFF2-40B4-BE49-F238E27FC236}">
                <a16:creationId xmlns:a16="http://schemas.microsoft.com/office/drawing/2014/main" id="{A645BB38-B121-4B15-9155-4CB51FED8052}"/>
              </a:ext>
            </a:extLst>
          </p:cNvPr>
          <p:cNvSpPr txBox="1"/>
          <p:nvPr/>
        </p:nvSpPr>
        <p:spPr>
          <a:xfrm>
            <a:off x="220275" y="6191923"/>
            <a:ext cx="6096000" cy="338554"/>
          </a:xfrm>
          <a:prstGeom prst="rect">
            <a:avLst/>
          </a:prstGeom>
          <a:noFill/>
        </p:spPr>
        <p:txBody>
          <a:bodyPr wrap="square">
            <a:spAutoFit/>
          </a:bodyPr>
          <a:lstStyle/>
          <a:p>
            <a:r>
              <a:rPr lang="en-GB" sz="800"/>
              <a:t>1. </a:t>
            </a:r>
            <a:r>
              <a:rPr lang="en-GB" sz="800">
                <a:hlinkClick r:id="rId4"/>
              </a:rPr>
              <a:t>More than 2,000 dentists quit NHS in last year – Dentistry</a:t>
            </a:r>
            <a:r>
              <a:rPr lang="en-GB" sz="800"/>
              <a:t>. </a:t>
            </a:r>
          </a:p>
          <a:p>
            <a:r>
              <a:rPr lang="en-GB" sz="800"/>
              <a:t>2. Requested from NHSBSA.</a:t>
            </a:r>
            <a:endParaRPr lang="en-GB" sz="800">
              <a:cs typeface="Arial"/>
            </a:endParaRPr>
          </a:p>
        </p:txBody>
      </p:sp>
      <p:sp>
        <p:nvSpPr>
          <p:cNvPr id="5" name="Slide Number Placeholder 4">
            <a:extLst>
              <a:ext uri="{FF2B5EF4-FFF2-40B4-BE49-F238E27FC236}">
                <a16:creationId xmlns:a16="http://schemas.microsoft.com/office/drawing/2014/main" id="{946D964B-CEA7-499D-A413-65FCC0A363C2}"/>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48</a:t>
            </a:fld>
            <a:endParaRPr lang="en-GB"/>
          </a:p>
        </p:txBody>
      </p:sp>
      <p:sp>
        <p:nvSpPr>
          <p:cNvPr id="6" name="Footer Placeholder 3">
            <a:extLst>
              <a:ext uri="{FF2B5EF4-FFF2-40B4-BE49-F238E27FC236}">
                <a16:creationId xmlns:a16="http://schemas.microsoft.com/office/drawing/2014/main" id="{13235E1E-62EA-FDDF-072B-1D8CEAA36063}"/>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2384081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D7AE-9FDA-438B-9BEA-F8391E5DBE75}"/>
              </a:ext>
            </a:extLst>
          </p:cNvPr>
          <p:cNvSpPr>
            <a:spLocks noGrp="1"/>
          </p:cNvSpPr>
          <p:nvPr>
            <p:ph type="title"/>
          </p:nvPr>
        </p:nvSpPr>
        <p:spPr/>
        <p:txBody>
          <a:bodyPr/>
          <a:lstStyle/>
          <a:p>
            <a:r>
              <a:rPr lang="en-US" sz="3600" dirty="0"/>
              <a:t>Treatment needs</a:t>
            </a:r>
            <a:endParaRPr lang="en-GB" dirty="0"/>
          </a:p>
        </p:txBody>
      </p:sp>
      <p:sp>
        <p:nvSpPr>
          <p:cNvPr id="3" name="Content Placeholder 2">
            <a:extLst>
              <a:ext uri="{FF2B5EF4-FFF2-40B4-BE49-F238E27FC236}">
                <a16:creationId xmlns:a16="http://schemas.microsoft.com/office/drawing/2014/main" id="{7DF03113-C155-46D8-9EF0-766F56979700}"/>
              </a:ext>
            </a:extLst>
          </p:cNvPr>
          <p:cNvSpPr>
            <a:spLocks noGrp="1"/>
          </p:cNvSpPr>
          <p:nvPr>
            <p:ph idx="1"/>
          </p:nvPr>
        </p:nvSpPr>
        <p:spPr>
          <a:xfrm>
            <a:off x="306000" y="1256400"/>
            <a:ext cx="5256600" cy="4921200"/>
          </a:xfrm>
        </p:spPr>
        <p:txBody>
          <a:bodyPr>
            <a:normAutofit/>
          </a:bodyPr>
          <a:lstStyle/>
          <a:p>
            <a:pPr indent="-228600">
              <a:lnSpc>
                <a:spcPct val="90000"/>
              </a:lnSpc>
              <a:buFont typeface="Arial" panose="020B0604020202020204" pitchFamily="34" charset="0"/>
              <a:buChar char="•"/>
            </a:pPr>
            <a:r>
              <a:rPr lang="en-US" sz="1400" dirty="0"/>
              <a:t>Having a shortage of NHS dentists, coupled with not being registered with an NHS dentist means that residents find themselves on long waiting lists to access NHS dental services and can have long standing treatment needs.</a:t>
            </a:r>
            <a:endParaRPr lang="en-US" sz="1400" dirty="0">
              <a:cs typeface="Arial"/>
            </a:endParaRPr>
          </a:p>
          <a:p>
            <a:pPr indent="-228600">
              <a:lnSpc>
                <a:spcPct val="90000"/>
              </a:lnSpc>
              <a:buFont typeface="Arial" panose="020B0604020202020204" pitchFamily="34" charset="0"/>
              <a:buChar char="•"/>
            </a:pPr>
            <a:r>
              <a:rPr lang="en-US" sz="1400" dirty="0"/>
              <a:t>Long waiting lists  and challenges with booking appointments were identified as barriers to timely access to addressing treatment needs.</a:t>
            </a:r>
            <a:endParaRPr lang="en-US" sz="1400" dirty="0">
              <a:cs typeface="Arial"/>
            </a:endParaRPr>
          </a:p>
          <a:p>
            <a:pPr indent="-228600">
              <a:lnSpc>
                <a:spcPct val="90000"/>
              </a:lnSpc>
              <a:buFont typeface="Arial" panose="020B0604020202020204" pitchFamily="34" charset="0"/>
              <a:buChar char="•"/>
            </a:pPr>
            <a:r>
              <a:rPr lang="en-US" sz="1400" dirty="0"/>
              <a:t>Nearly </a:t>
            </a:r>
            <a:r>
              <a:rPr lang="en-US" sz="1400" b="1" dirty="0"/>
              <a:t>two thirds</a:t>
            </a:r>
            <a:r>
              <a:rPr lang="en-US" sz="1400" dirty="0"/>
              <a:t> (73.1%) of adults surveyed in Essex in the 2018 national oral health survey indicated that they had existing treatment needs. This is the second highest among comparable counties. Essex has similar averages to East of England (77.1%) and England (70.5%). It is important to note that this survey collected data prior to COVID, and the treatment needs of adults would have increased due to the pandemic </a:t>
            </a:r>
            <a:r>
              <a:rPr lang="en-US" sz="1400" baseline="30000" dirty="0"/>
              <a:t>[1]</a:t>
            </a:r>
            <a:r>
              <a:rPr lang="en-US" sz="1400" dirty="0"/>
              <a:t>.</a:t>
            </a:r>
            <a:endParaRPr lang="en-US" sz="1400" dirty="0">
              <a:cs typeface="Arial"/>
            </a:endParaRPr>
          </a:p>
          <a:p>
            <a:endParaRPr lang="en-GB" dirty="0"/>
          </a:p>
        </p:txBody>
      </p:sp>
      <p:graphicFrame>
        <p:nvGraphicFramePr>
          <p:cNvPr id="6" name="Chart 5" descr="Bar chart describing the percentage of adults with any treatment needs for Essex and similar counties">
            <a:extLst>
              <a:ext uri="{FF2B5EF4-FFF2-40B4-BE49-F238E27FC236}">
                <a16:creationId xmlns:a16="http://schemas.microsoft.com/office/drawing/2014/main" id="{2F079302-A29F-4474-A1CF-7E7A622D6E5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46564560"/>
              </p:ext>
            </p:extLst>
          </p:nvPr>
        </p:nvGraphicFramePr>
        <p:xfrm>
          <a:off x="6406273" y="1008675"/>
          <a:ext cx="4674527" cy="2884806"/>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Interview Quotes">
            <a:extLst>
              <a:ext uri="{FF2B5EF4-FFF2-40B4-BE49-F238E27FC236}">
                <a16:creationId xmlns:a16="http://schemas.microsoft.com/office/drawing/2014/main" id="{0134C409-4C9D-4CF8-BEDB-D25374C29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967" y="3893481"/>
            <a:ext cx="3813137" cy="2760874"/>
          </a:xfrm>
          <a:prstGeom prst="rect">
            <a:avLst/>
          </a:prstGeom>
          <a:ln>
            <a:solidFill>
              <a:schemeClr val="bg1"/>
            </a:solidFill>
          </a:ln>
        </p:spPr>
      </p:pic>
      <p:sp>
        <p:nvSpPr>
          <p:cNvPr id="8" name="TextBox 7">
            <a:extLst>
              <a:ext uri="{FF2B5EF4-FFF2-40B4-BE49-F238E27FC236}">
                <a16:creationId xmlns:a16="http://schemas.microsoft.com/office/drawing/2014/main" id="{BBEC9C12-A99B-4C32-A399-9BEF68FE336A}"/>
              </a:ext>
              <a:ext uri="{C183D7F6-B498-43B3-948B-1728B52AA6E4}">
                <adec:decorative xmlns:adec="http://schemas.microsoft.com/office/drawing/2017/decorative" val="0"/>
              </a:ext>
            </a:extLst>
          </p:cNvPr>
          <p:cNvSpPr txBox="1"/>
          <p:nvPr/>
        </p:nvSpPr>
        <p:spPr>
          <a:xfrm>
            <a:off x="204644" y="6342705"/>
            <a:ext cx="6766679" cy="215444"/>
          </a:xfrm>
          <a:prstGeom prst="rect">
            <a:avLst/>
          </a:prstGeom>
          <a:noFill/>
        </p:spPr>
        <p:txBody>
          <a:bodyPr wrap="square">
            <a:spAutoFit/>
          </a:bodyPr>
          <a:lstStyle/>
          <a:p>
            <a:r>
              <a:rPr lang="en-GB" sz="800"/>
              <a:t>1. Data from National Dental Epidemiology Programme for England Oral health survey of adults attending dental practices (</a:t>
            </a:r>
            <a:r>
              <a:rPr lang="en-GB" sz="800">
                <a:hlinkClick r:id="rId4"/>
              </a:rPr>
              <a:t>Latest report 2018</a:t>
            </a:r>
            <a:r>
              <a:rPr lang="en-GB" sz="800"/>
              <a:t>)</a:t>
            </a:r>
          </a:p>
        </p:txBody>
      </p:sp>
      <p:sp>
        <p:nvSpPr>
          <p:cNvPr id="5" name="Slide Number Placeholder 4">
            <a:extLst>
              <a:ext uri="{FF2B5EF4-FFF2-40B4-BE49-F238E27FC236}">
                <a16:creationId xmlns:a16="http://schemas.microsoft.com/office/drawing/2014/main" id="{8EAE66F8-EE7C-4CB2-9CC7-642BCB34A67E}"/>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49</a:t>
            </a:fld>
            <a:endParaRPr lang="en-GB"/>
          </a:p>
        </p:txBody>
      </p:sp>
      <p:sp>
        <p:nvSpPr>
          <p:cNvPr id="10" name="Footer Placeholder 3">
            <a:extLst>
              <a:ext uri="{FF2B5EF4-FFF2-40B4-BE49-F238E27FC236}">
                <a16:creationId xmlns:a16="http://schemas.microsoft.com/office/drawing/2014/main" id="{55C3EF1B-5A6E-9F25-206A-574F052F61FC}"/>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427393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p:txBody>
          <a:bodyPr/>
          <a:lstStyle/>
          <a:p>
            <a:r>
              <a:rPr lang="en-GB"/>
              <a:t>1. Background</a:t>
            </a:r>
          </a:p>
        </p:txBody>
      </p:sp>
    </p:spTree>
    <p:extLst>
      <p:ext uri="{BB962C8B-B14F-4D97-AF65-F5344CB8AC3E}">
        <p14:creationId xmlns:p14="http://schemas.microsoft.com/office/powerpoint/2010/main" val="3012832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C6BB-5206-43E3-BD24-BB5A537E65A0}"/>
              </a:ext>
            </a:extLst>
          </p:cNvPr>
          <p:cNvSpPr>
            <a:spLocks noGrp="1"/>
          </p:cNvSpPr>
          <p:nvPr>
            <p:ph type="title"/>
          </p:nvPr>
        </p:nvSpPr>
        <p:spPr/>
        <p:txBody>
          <a:bodyPr/>
          <a:lstStyle/>
          <a:p>
            <a:r>
              <a:rPr lang="en-US" sz="3600"/>
              <a:t>Not seen a dentist in the last two years</a:t>
            </a:r>
            <a:endParaRPr lang="en-GB"/>
          </a:p>
        </p:txBody>
      </p:sp>
      <p:sp>
        <p:nvSpPr>
          <p:cNvPr id="3" name="Content Placeholder 2" descr="Text for data of adults who had not seen a dentist in the last two years. &#10;">
            <a:extLst>
              <a:ext uri="{FF2B5EF4-FFF2-40B4-BE49-F238E27FC236}">
                <a16:creationId xmlns:a16="http://schemas.microsoft.com/office/drawing/2014/main" id="{198AA3F6-8106-4FF8-B9A5-1C7467600B64}"/>
              </a:ext>
            </a:extLst>
          </p:cNvPr>
          <p:cNvSpPr>
            <a:spLocks noGrp="1"/>
          </p:cNvSpPr>
          <p:nvPr>
            <p:ph idx="1"/>
          </p:nvPr>
        </p:nvSpPr>
        <p:spPr>
          <a:xfrm>
            <a:off x="306000" y="1256400"/>
            <a:ext cx="5043922" cy="2743200"/>
          </a:xfrm>
        </p:spPr>
        <p:txBody>
          <a:bodyPr>
            <a:normAutofit lnSpcReduction="10000"/>
          </a:bodyPr>
          <a:lstStyle/>
          <a:p>
            <a:pPr indent="-228600">
              <a:lnSpc>
                <a:spcPct val="90000"/>
              </a:lnSpc>
              <a:buFont typeface="Arial" panose="020B0604020202020204" pitchFamily="34" charset="0"/>
              <a:buChar char="•"/>
            </a:pPr>
            <a:r>
              <a:rPr lang="en-US" sz="1600" dirty="0"/>
              <a:t>According to data from 2018, approximately 1 in 6 adults (16.1%) in Essex haven’t seen a dentist in the last two years. This is highest among similar counties and nearly </a:t>
            </a:r>
            <a:r>
              <a:rPr lang="en-US" sz="1600" b="1" dirty="0"/>
              <a:t>double</a:t>
            </a:r>
            <a:r>
              <a:rPr lang="en-US" sz="1600" dirty="0"/>
              <a:t> the England (7.9%) and East of England average (6.8%) </a:t>
            </a:r>
            <a:r>
              <a:rPr lang="en-US" sz="1600" baseline="30000" dirty="0"/>
              <a:t>[1]</a:t>
            </a:r>
            <a:r>
              <a:rPr lang="en-US" sz="1600" dirty="0"/>
              <a:t>.</a:t>
            </a:r>
          </a:p>
          <a:p>
            <a:pPr indent="-228600">
              <a:lnSpc>
                <a:spcPct val="90000"/>
              </a:lnSpc>
              <a:buFont typeface="Arial" panose="020B0604020202020204" pitchFamily="34" charset="0"/>
              <a:buChar char="•"/>
            </a:pPr>
            <a:r>
              <a:rPr lang="en-US" sz="1600" dirty="0"/>
              <a:t>There were significant challenges nationally in accessing NHS dentists before the pandemic, but this was worsened by the pandemic. </a:t>
            </a:r>
            <a:endParaRPr lang="en-US" sz="1600" dirty="0">
              <a:cs typeface="Arial"/>
            </a:endParaRPr>
          </a:p>
          <a:p>
            <a:pPr indent="-228600">
              <a:lnSpc>
                <a:spcPct val="90000"/>
              </a:lnSpc>
              <a:buFont typeface="Arial" panose="020B0604020202020204" pitchFamily="34" charset="0"/>
              <a:buChar char="•"/>
            </a:pPr>
            <a:r>
              <a:rPr lang="en-US" sz="1600" dirty="0"/>
              <a:t>Qualitative data also suggests that residents who moved into the area had to wait years before they can access an NHS dentist in their local area.</a:t>
            </a:r>
            <a:endParaRPr lang="en-GB" sz="1600" dirty="0"/>
          </a:p>
        </p:txBody>
      </p:sp>
      <p:graphicFrame>
        <p:nvGraphicFramePr>
          <p:cNvPr id="6" name="Chart 5" descr="Graph for percentage of adults who have not seen a dentist in the last two years in 2018.">
            <a:extLst>
              <a:ext uri="{FF2B5EF4-FFF2-40B4-BE49-F238E27FC236}">
                <a16:creationId xmlns:a16="http://schemas.microsoft.com/office/drawing/2014/main" id="{9CBF0B73-4ACE-41C0-8786-B6A3199D267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5931449"/>
              </p:ext>
            </p:extLst>
          </p:nvPr>
        </p:nvGraphicFramePr>
        <p:xfrm>
          <a:off x="6674390" y="1256400"/>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Interview quotes.">
            <a:extLst>
              <a:ext uri="{FF2B5EF4-FFF2-40B4-BE49-F238E27FC236}">
                <a16:creationId xmlns:a16="http://schemas.microsoft.com/office/drawing/2014/main" id="{538F502D-65A5-4F1E-BE79-1077B0A457EC}"/>
              </a:ext>
            </a:extLst>
          </p:cNvPr>
          <p:cNvPicPr>
            <a:picLocks noChangeAspect="1"/>
          </p:cNvPicPr>
          <p:nvPr/>
        </p:nvPicPr>
        <p:blipFill rotWithShape="1">
          <a:blip r:embed="rId3">
            <a:extLst>
              <a:ext uri="{28A0092B-C50C-407E-A947-70E740481C1C}">
                <a14:useLocalDpi xmlns:a14="http://schemas.microsoft.com/office/drawing/2010/main" val="0"/>
              </a:ext>
            </a:extLst>
          </a:blip>
          <a:srcRect t="12567" r="2" b="7016"/>
          <a:stretch/>
        </p:blipFill>
        <p:spPr>
          <a:xfrm>
            <a:off x="6776731" y="4045881"/>
            <a:ext cx="4134072" cy="2476800"/>
          </a:xfrm>
          <a:prstGeom prst="rect">
            <a:avLst/>
          </a:prstGeom>
          <a:ln>
            <a:solidFill>
              <a:schemeClr val="bg1"/>
            </a:solidFill>
          </a:ln>
        </p:spPr>
      </p:pic>
      <p:sp>
        <p:nvSpPr>
          <p:cNvPr id="7" name="TextBox 6">
            <a:extLst>
              <a:ext uri="{FF2B5EF4-FFF2-40B4-BE49-F238E27FC236}">
                <a16:creationId xmlns:a16="http://schemas.microsoft.com/office/drawing/2014/main" id="{5A33692F-38AE-474F-8FAF-3AF5A59EBEA6}"/>
              </a:ext>
            </a:extLst>
          </p:cNvPr>
          <p:cNvSpPr txBox="1"/>
          <p:nvPr/>
        </p:nvSpPr>
        <p:spPr>
          <a:xfrm>
            <a:off x="203443" y="6332554"/>
            <a:ext cx="6697541" cy="215444"/>
          </a:xfrm>
          <a:prstGeom prst="rect">
            <a:avLst/>
          </a:prstGeom>
          <a:noFill/>
        </p:spPr>
        <p:txBody>
          <a:bodyPr wrap="square" rtlCol="0">
            <a:spAutoFit/>
          </a:bodyPr>
          <a:lstStyle/>
          <a:p>
            <a:r>
              <a:rPr lang="en-GB" sz="800"/>
              <a:t>1. Data from National Dental Epidemiology Programme for England, Oral health survey of adults attending dental practices (</a:t>
            </a:r>
            <a:r>
              <a:rPr lang="en-GB" sz="800">
                <a:hlinkClick r:id="rId4"/>
              </a:rPr>
              <a:t>Latest report 2018</a:t>
            </a:r>
            <a:r>
              <a:rPr lang="en-GB" sz="800"/>
              <a:t>)</a:t>
            </a:r>
          </a:p>
        </p:txBody>
      </p:sp>
      <p:sp>
        <p:nvSpPr>
          <p:cNvPr id="5" name="Slide Number Placeholder 4">
            <a:extLst>
              <a:ext uri="{FF2B5EF4-FFF2-40B4-BE49-F238E27FC236}">
                <a16:creationId xmlns:a16="http://schemas.microsoft.com/office/drawing/2014/main" id="{46BBCE28-9DCC-4FB0-BD2C-A2A93C6FED62}"/>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50</a:t>
            </a:fld>
            <a:endParaRPr lang="en-GB"/>
          </a:p>
        </p:txBody>
      </p:sp>
      <p:sp>
        <p:nvSpPr>
          <p:cNvPr id="10" name="Footer Placeholder 3">
            <a:extLst>
              <a:ext uri="{FF2B5EF4-FFF2-40B4-BE49-F238E27FC236}">
                <a16:creationId xmlns:a16="http://schemas.microsoft.com/office/drawing/2014/main" id="{3C9B8ED9-1D11-0C73-E915-73411801844C}"/>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3144491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a:xfrm>
            <a:off x="4525818" y="2149200"/>
            <a:ext cx="7084182" cy="1602000"/>
          </a:xfrm>
        </p:spPr>
        <p:txBody>
          <a:bodyPr/>
          <a:lstStyle/>
          <a:p>
            <a:r>
              <a:rPr lang="en-GB"/>
              <a:t>7. Recommendations</a:t>
            </a:r>
          </a:p>
        </p:txBody>
      </p:sp>
      <p:sp>
        <p:nvSpPr>
          <p:cNvPr id="3" name="Title 1">
            <a:extLst>
              <a:ext uri="{FF2B5EF4-FFF2-40B4-BE49-F238E27FC236}">
                <a16:creationId xmlns:a16="http://schemas.microsoft.com/office/drawing/2014/main" id="{CA1B2450-C0EF-4E0B-A2F9-D86A6EF371B1}"/>
              </a:ext>
            </a:extLst>
          </p:cNvPr>
          <p:cNvSpPr txBox="1">
            <a:spLocks/>
          </p:cNvSpPr>
          <p:nvPr/>
        </p:nvSpPr>
        <p:spPr>
          <a:xfrm>
            <a:off x="5313369" y="3924916"/>
            <a:ext cx="6531224" cy="1602000"/>
          </a:xfrm>
          <a:prstGeom prst="rect">
            <a:avLst/>
          </a:prstGeom>
        </p:spPr>
        <p:txBody>
          <a:bodyPr vert="horz" lIns="90000" tIns="45720" rIns="90000" bIns="0" rtlCol="0" anchor="b" anchorCtr="0">
            <a:normAutofit/>
          </a:bodyPr>
          <a:lst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a:lstStyle>
          <a:p>
            <a:r>
              <a:rPr lang="en-GB" sz="1800" b="0">
                <a:latin typeface="+mn-lt"/>
              </a:rPr>
              <a:t>In this section we present the suggestions on addressing gaps identified through our analysis as well as the recommendations that were made by residents. </a:t>
            </a:r>
          </a:p>
        </p:txBody>
      </p:sp>
    </p:spTree>
    <p:extLst>
      <p:ext uri="{BB962C8B-B14F-4D97-AF65-F5344CB8AC3E}">
        <p14:creationId xmlns:p14="http://schemas.microsoft.com/office/powerpoint/2010/main" val="3706403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952A-ADE0-43DE-8CA6-64E66AE19ED9}"/>
              </a:ext>
            </a:extLst>
          </p:cNvPr>
          <p:cNvSpPr>
            <a:spLocks noGrp="1"/>
          </p:cNvSpPr>
          <p:nvPr>
            <p:ph type="title"/>
          </p:nvPr>
        </p:nvSpPr>
        <p:spPr>
          <a:xfrm>
            <a:off x="306000" y="252000"/>
            <a:ext cx="12033484" cy="820800"/>
          </a:xfrm>
        </p:spPr>
        <p:txBody>
          <a:bodyPr>
            <a:normAutofit/>
          </a:bodyPr>
          <a:lstStyle/>
          <a:p>
            <a:r>
              <a:rPr lang="en-GB"/>
              <a:t>Summary</a:t>
            </a:r>
          </a:p>
        </p:txBody>
      </p:sp>
      <p:sp>
        <p:nvSpPr>
          <p:cNvPr id="9" name="TextBox 8">
            <a:extLst>
              <a:ext uri="{FF2B5EF4-FFF2-40B4-BE49-F238E27FC236}">
                <a16:creationId xmlns:a16="http://schemas.microsoft.com/office/drawing/2014/main" id="{8A2CE301-81EC-4AB0-A403-ED9B1D4EF8B9}"/>
              </a:ext>
            </a:extLst>
          </p:cNvPr>
          <p:cNvSpPr txBox="1"/>
          <p:nvPr/>
        </p:nvSpPr>
        <p:spPr>
          <a:xfrm>
            <a:off x="2103220" y="1333307"/>
            <a:ext cx="9254862" cy="1277273"/>
          </a:xfrm>
          <a:prstGeom prst="rect">
            <a:avLst/>
          </a:prstGeom>
          <a:noFill/>
        </p:spPr>
        <p:txBody>
          <a:bodyPr wrap="square" rtlCol="0">
            <a:spAutoFit/>
          </a:bodyPr>
          <a:lstStyle/>
          <a:p>
            <a:pPr marL="233680" indent="-233680">
              <a:lnSpc>
                <a:spcPct val="90000"/>
              </a:lnSpc>
            </a:pPr>
            <a:endParaRPr lang="en-GB" sz="1400" dirty="0">
              <a:ea typeface="+mn-lt"/>
              <a:cs typeface="+mn-lt"/>
            </a:endParaRPr>
          </a:p>
          <a:p>
            <a:pPr marL="233680" indent="-233680">
              <a:lnSpc>
                <a:spcPct val="90000"/>
              </a:lnSpc>
            </a:pPr>
            <a:r>
              <a:rPr lang="en-GB" sz="1400" b="1" dirty="0">
                <a:ea typeface="+mn-lt"/>
                <a:cs typeface="+mn-lt"/>
              </a:rPr>
              <a:t>Rising levels </a:t>
            </a:r>
            <a:r>
              <a:rPr lang="en-GB" sz="1400" dirty="0">
                <a:ea typeface="+mn-lt"/>
                <a:cs typeface="+mn-lt"/>
              </a:rPr>
              <a:t>of decay in children throughout Essex.</a:t>
            </a:r>
          </a:p>
          <a:p>
            <a:pPr marL="233680" indent="-233680">
              <a:lnSpc>
                <a:spcPct val="90000"/>
              </a:lnSpc>
            </a:pPr>
            <a:r>
              <a:rPr lang="en-GB" sz="1400" dirty="0">
                <a:ea typeface="+mn-lt"/>
                <a:cs typeface="+mn-lt"/>
              </a:rPr>
              <a:t>In general - areas of concern include: Basildon, Brentwood, Harlow, Rochford and Colchester</a:t>
            </a:r>
          </a:p>
          <a:p>
            <a:pPr marL="233680" indent="-233680">
              <a:lnSpc>
                <a:spcPct val="90000"/>
              </a:lnSpc>
            </a:pPr>
            <a:r>
              <a:rPr lang="en-GB" sz="1400" dirty="0">
                <a:ea typeface="+mn-lt"/>
                <a:cs typeface="+mn-lt"/>
              </a:rPr>
              <a:t>These areas generally have higher levels of deprivation and unhealthy eating habits.</a:t>
            </a:r>
          </a:p>
          <a:p>
            <a:pPr marL="233680" indent="-233680">
              <a:lnSpc>
                <a:spcPct val="90000"/>
              </a:lnSpc>
            </a:pPr>
            <a:endParaRPr lang="en-GB" sz="1400" dirty="0">
              <a:ea typeface="+mn-lt"/>
              <a:cs typeface="+mn-lt"/>
            </a:endParaRPr>
          </a:p>
          <a:p>
            <a:endParaRPr lang="en-GB" sz="1400" dirty="0"/>
          </a:p>
        </p:txBody>
      </p:sp>
      <p:sp>
        <p:nvSpPr>
          <p:cNvPr id="19" name="TextBox 18">
            <a:extLst>
              <a:ext uri="{FF2B5EF4-FFF2-40B4-BE49-F238E27FC236}">
                <a16:creationId xmlns:a16="http://schemas.microsoft.com/office/drawing/2014/main" id="{4AD4998F-1659-4E2D-A7EE-FA6A8B2A58AF}"/>
              </a:ext>
            </a:extLst>
          </p:cNvPr>
          <p:cNvSpPr txBox="1"/>
          <p:nvPr/>
        </p:nvSpPr>
        <p:spPr>
          <a:xfrm>
            <a:off x="2103220" y="2540090"/>
            <a:ext cx="7086602" cy="523220"/>
          </a:xfrm>
          <a:prstGeom prst="rect">
            <a:avLst/>
          </a:prstGeom>
          <a:noFill/>
        </p:spPr>
        <p:txBody>
          <a:bodyPr wrap="square" rtlCol="0">
            <a:spAutoFit/>
          </a:bodyPr>
          <a:lstStyle/>
          <a:p>
            <a:r>
              <a:rPr lang="en-GB" sz="1400" dirty="0"/>
              <a:t>Significant reduction in </a:t>
            </a:r>
            <a:r>
              <a:rPr lang="en-GB" sz="1400" b="1" dirty="0"/>
              <a:t>dental activity and access </a:t>
            </a:r>
            <a:r>
              <a:rPr lang="en-GB" sz="1400" dirty="0"/>
              <a:t>with increase in urgent treatment.</a:t>
            </a:r>
          </a:p>
          <a:p>
            <a:r>
              <a:rPr lang="en-GB" sz="1400" dirty="0"/>
              <a:t>Lack of access a significant concern to residents.</a:t>
            </a:r>
          </a:p>
        </p:txBody>
      </p:sp>
      <p:sp>
        <p:nvSpPr>
          <p:cNvPr id="25" name="TextBox 24">
            <a:extLst>
              <a:ext uri="{FF2B5EF4-FFF2-40B4-BE49-F238E27FC236}">
                <a16:creationId xmlns:a16="http://schemas.microsoft.com/office/drawing/2014/main" id="{01554139-0AEE-4A2C-8395-8D8FBA1C747F}"/>
              </a:ext>
            </a:extLst>
          </p:cNvPr>
          <p:cNvSpPr txBox="1"/>
          <p:nvPr/>
        </p:nvSpPr>
        <p:spPr>
          <a:xfrm>
            <a:off x="2103220" y="3535894"/>
            <a:ext cx="7142896" cy="307777"/>
          </a:xfrm>
          <a:prstGeom prst="rect">
            <a:avLst/>
          </a:prstGeom>
          <a:noFill/>
        </p:spPr>
        <p:txBody>
          <a:bodyPr wrap="square" rtlCol="0">
            <a:spAutoFit/>
          </a:bodyPr>
          <a:lstStyle/>
          <a:p>
            <a:r>
              <a:rPr lang="en-GB" sz="1400" b="1" dirty="0"/>
              <a:t>Inequity</a:t>
            </a:r>
            <a:r>
              <a:rPr lang="en-GB" sz="1400" dirty="0"/>
              <a:t> in access.</a:t>
            </a:r>
          </a:p>
        </p:txBody>
      </p:sp>
      <p:sp>
        <p:nvSpPr>
          <p:cNvPr id="20" name="TextBox 19">
            <a:extLst>
              <a:ext uri="{FF2B5EF4-FFF2-40B4-BE49-F238E27FC236}">
                <a16:creationId xmlns:a16="http://schemas.microsoft.com/office/drawing/2014/main" id="{B44963D1-E0CF-422E-A1D0-381324FBD88F}"/>
              </a:ext>
            </a:extLst>
          </p:cNvPr>
          <p:cNvSpPr txBox="1"/>
          <p:nvPr/>
        </p:nvSpPr>
        <p:spPr>
          <a:xfrm>
            <a:off x="2070345" y="4462469"/>
            <a:ext cx="8186897" cy="307777"/>
          </a:xfrm>
          <a:prstGeom prst="rect">
            <a:avLst/>
          </a:prstGeom>
          <a:noFill/>
        </p:spPr>
        <p:txBody>
          <a:bodyPr wrap="square" rtlCol="0">
            <a:spAutoFit/>
          </a:bodyPr>
          <a:lstStyle/>
          <a:p>
            <a:r>
              <a:rPr lang="en-GB" sz="1400" dirty="0"/>
              <a:t>Harlow has rising rates of</a:t>
            </a:r>
            <a:r>
              <a:rPr lang="en-GB" sz="1400" b="1" dirty="0"/>
              <a:t> oral cancer </a:t>
            </a:r>
            <a:r>
              <a:rPr lang="en-GB" sz="1400" dirty="0"/>
              <a:t>registration, as well as the highest smoking prevalence.</a:t>
            </a:r>
          </a:p>
        </p:txBody>
      </p:sp>
      <p:sp>
        <p:nvSpPr>
          <p:cNvPr id="22" name="TextBox 21">
            <a:extLst>
              <a:ext uri="{FF2B5EF4-FFF2-40B4-BE49-F238E27FC236}">
                <a16:creationId xmlns:a16="http://schemas.microsoft.com/office/drawing/2014/main" id="{6249FBA7-7128-464D-A1F9-EBA76B2A225A}"/>
              </a:ext>
            </a:extLst>
          </p:cNvPr>
          <p:cNvSpPr txBox="1"/>
          <p:nvPr/>
        </p:nvSpPr>
        <p:spPr>
          <a:xfrm>
            <a:off x="2009155" y="5508900"/>
            <a:ext cx="8024006" cy="307777"/>
          </a:xfrm>
          <a:prstGeom prst="rect">
            <a:avLst/>
          </a:prstGeom>
          <a:noFill/>
        </p:spPr>
        <p:txBody>
          <a:bodyPr wrap="square" rtlCol="0">
            <a:spAutoFit/>
          </a:bodyPr>
          <a:lstStyle/>
          <a:p>
            <a:r>
              <a:rPr lang="en-GB" sz="1400" dirty="0"/>
              <a:t>Limitations – missing data, small sample sizes, COVID, access affecting data.</a:t>
            </a:r>
          </a:p>
        </p:txBody>
      </p:sp>
      <p:sp>
        <p:nvSpPr>
          <p:cNvPr id="5" name="Slide Number Placeholder 4">
            <a:extLst>
              <a:ext uri="{FF2B5EF4-FFF2-40B4-BE49-F238E27FC236}">
                <a16:creationId xmlns:a16="http://schemas.microsoft.com/office/drawing/2014/main" id="{35CD4DF4-F529-47AE-889C-C84BE7EA098D}"/>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52</a:t>
            </a:fld>
            <a:endParaRPr lang="en-GB"/>
          </a:p>
        </p:txBody>
      </p:sp>
      <p:sp>
        <p:nvSpPr>
          <p:cNvPr id="4" name="Footer Placeholder 3">
            <a:extLst>
              <a:ext uri="{FF2B5EF4-FFF2-40B4-BE49-F238E27FC236}">
                <a16:creationId xmlns:a16="http://schemas.microsoft.com/office/drawing/2014/main" id="{4DC1E318-42FD-4AB5-B5CB-B08E63395BBC}"/>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Produced by Essex County Council Strategy Insight and Engagement</a:t>
            </a:r>
          </a:p>
        </p:txBody>
      </p:sp>
      <p:pic>
        <p:nvPicPr>
          <p:cNvPr id="7" name="Graphic 6">
            <a:extLst>
              <a:ext uri="{FF2B5EF4-FFF2-40B4-BE49-F238E27FC236}">
                <a16:creationId xmlns:a16="http://schemas.microsoft.com/office/drawing/2014/main" id="{D388B949-6E2B-4D93-BF1E-577130C053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3675" y="1284760"/>
            <a:ext cx="855217" cy="855217"/>
          </a:xfrm>
          <a:prstGeom prst="rect">
            <a:avLst/>
          </a:prstGeom>
        </p:spPr>
      </p:pic>
      <p:pic>
        <p:nvPicPr>
          <p:cNvPr id="13" name="Graphic 12">
            <a:extLst>
              <a:ext uri="{FF2B5EF4-FFF2-40B4-BE49-F238E27FC236}">
                <a16:creationId xmlns:a16="http://schemas.microsoft.com/office/drawing/2014/main" id="{D29F3DED-446D-455A-A16F-D2E6B63344F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4755" y="2236160"/>
            <a:ext cx="914400" cy="914400"/>
          </a:xfrm>
          <a:prstGeom prst="rect">
            <a:avLst/>
          </a:prstGeom>
        </p:spPr>
      </p:pic>
      <p:pic>
        <p:nvPicPr>
          <p:cNvPr id="15" name="Graphic 14">
            <a:extLst>
              <a:ext uri="{FF2B5EF4-FFF2-40B4-BE49-F238E27FC236}">
                <a16:creationId xmlns:a16="http://schemas.microsoft.com/office/drawing/2014/main" id="{64755627-AFAB-42B1-BE50-05C9FAA8FBB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7452" y="2448465"/>
            <a:ext cx="360784" cy="395418"/>
          </a:xfrm>
          <a:prstGeom prst="rect">
            <a:avLst/>
          </a:prstGeom>
        </p:spPr>
      </p:pic>
      <p:pic>
        <p:nvPicPr>
          <p:cNvPr id="21" name="Graphic 20">
            <a:extLst>
              <a:ext uri="{FF2B5EF4-FFF2-40B4-BE49-F238E27FC236}">
                <a16:creationId xmlns:a16="http://schemas.microsoft.com/office/drawing/2014/main" id="{7F075AF9-039F-4ABF-BDC0-1364C2F8E3B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5561" y="5331833"/>
            <a:ext cx="707312" cy="707312"/>
          </a:xfrm>
          <a:prstGeom prst="rect">
            <a:avLst/>
          </a:prstGeom>
        </p:spPr>
      </p:pic>
      <p:pic>
        <p:nvPicPr>
          <p:cNvPr id="24" name="Graphic 23">
            <a:extLst>
              <a:ext uri="{FF2B5EF4-FFF2-40B4-BE49-F238E27FC236}">
                <a16:creationId xmlns:a16="http://schemas.microsoft.com/office/drawing/2014/main" id="{FAADF428-9413-4AC3-9344-2630DA1E170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3207" y="3275445"/>
            <a:ext cx="792020" cy="792020"/>
          </a:xfrm>
          <a:prstGeom prst="rect">
            <a:avLst/>
          </a:prstGeom>
        </p:spPr>
      </p:pic>
      <p:pic>
        <p:nvPicPr>
          <p:cNvPr id="18" name="Graphic 17">
            <a:extLst>
              <a:ext uri="{FF2B5EF4-FFF2-40B4-BE49-F238E27FC236}">
                <a16:creationId xmlns:a16="http://schemas.microsoft.com/office/drawing/2014/main" id="{2FCDCC9E-A2C8-49A5-B6FF-DAA70AE5C9BF}"/>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3207" y="4219548"/>
            <a:ext cx="820801" cy="820801"/>
          </a:xfrm>
          <a:prstGeom prst="rect">
            <a:avLst/>
          </a:prstGeom>
        </p:spPr>
      </p:pic>
    </p:spTree>
    <p:extLst>
      <p:ext uri="{BB962C8B-B14F-4D97-AF65-F5344CB8AC3E}">
        <p14:creationId xmlns:p14="http://schemas.microsoft.com/office/powerpoint/2010/main" val="3790295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519B-1557-4651-89EC-5982C2FE6CFD}"/>
              </a:ext>
            </a:extLst>
          </p:cNvPr>
          <p:cNvSpPr>
            <a:spLocks noGrp="1"/>
          </p:cNvSpPr>
          <p:nvPr>
            <p:ph type="title"/>
          </p:nvPr>
        </p:nvSpPr>
        <p:spPr/>
        <p:txBody>
          <a:bodyPr/>
          <a:lstStyle/>
          <a:p>
            <a:r>
              <a:rPr lang="en-GB"/>
              <a:t>Recommendations </a:t>
            </a:r>
          </a:p>
        </p:txBody>
      </p:sp>
      <p:sp>
        <p:nvSpPr>
          <p:cNvPr id="3" name="Content Placeholder 2">
            <a:extLst>
              <a:ext uri="{FF2B5EF4-FFF2-40B4-BE49-F238E27FC236}">
                <a16:creationId xmlns:a16="http://schemas.microsoft.com/office/drawing/2014/main" id="{0A63A606-2EE0-4A17-B3B8-18900E8F3ADF}"/>
              </a:ext>
            </a:extLst>
          </p:cNvPr>
          <p:cNvSpPr>
            <a:spLocks noGrp="1"/>
          </p:cNvSpPr>
          <p:nvPr>
            <p:ph idx="1"/>
          </p:nvPr>
        </p:nvSpPr>
        <p:spPr/>
        <p:txBody>
          <a:bodyPr>
            <a:normAutofit/>
          </a:bodyPr>
          <a:lstStyle/>
          <a:p>
            <a:pPr algn="just"/>
            <a:r>
              <a:rPr lang="en-GB" sz="1400" dirty="0"/>
              <a:t>It is essential to develop an oral health strategy to ensure the integration of oral health improvement into existing public health efforts, to address the modifiable risk factors for the major causes of inequality in life expectancy in Essex. </a:t>
            </a:r>
            <a:endParaRPr lang="en-US" sz="1400" dirty="0"/>
          </a:p>
          <a:p>
            <a:pPr algn="just"/>
            <a:r>
              <a:rPr lang="en-GB" sz="1400" dirty="0"/>
              <a:t>Oral health diseases share common risk factors with these diseases and an integrated approach would be more cost effective for the local authority than a vertical program on oral health. </a:t>
            </a:r>
          </a:p>
          <a:p>
            <a:pPr algn="just"/>
            <a:r>
              <a:rPr lang="en-GB" sz="1400" dirty="0"/>
              <a:t>Oral health diseases also share the same wider determinants of health as overall health. This presents an opportunity to address the wider determinants of poor oral health by ensuring that oral health is included in all cross-cutting initiative on the wider determinants of health such as the PH Business Plan, Levelling Up, the Obesity strategy. This will ensure that oral health improvement remains high on the agenda. </a:t>
            </a:r>
          </a:p>
          <a:p>
            <a:pPr algn="just"/>
            <a:r>
              <a:rPr lang="en-GB" sz="1400" dirty="0"/>
              <a:t>There is need to commission services and develop policies that address oral health inequalities in Essex. </a:t>
            </a:r>
          </a:p>
          <a:p>
            <a:pPr algn="just"/>
            <a:r>
              <a:rPr lang="en-GB" sz="1400" dirty="0"/>
              <a:t>There is need to ensure equity of access to both preventative and treatment oral health services for residents. </a:t>
            </a:r>
          </a:p>
          <a:p>
            <a:pPr algn="just"/>
            <a:r>
              <a:rPr lang="en-GB" sz="1400" dirty="0"/>
              <a:t>Dental caries remain common in Essex, and it is important to develop oral health promotion services to address the intake of free sugars particularly among children and young people.</a:t>
            </a:r>
          </a:p>
          <a:p>
            <a:pPr algn="just"/>
            <a:r>
              <a:rPr lang="en-GB" sz="1400" dirty="0"/>
              <a:t>Local authorities can engage with communities to assess the feasibility of water fluoridation.</a:t>
            </a:r>
          </a:p>
        </p:txBody>
      </p:sp>
      <p:sp>
        <p:nvSpPr>
          <p:cNvPr id="7" name="Slide Number Placeholder 6">
            <a:extLst>
              <a:ext uri="{FF2B5EF4-FFF2-40B4-BE49-F238E27FC236}">
                <a16:creationId xmlns:a16="http://schemas.microsoft.com/office/drawing/2014/main" id="{46E7B703-B368-4571-9C13-616B4B15634A}"/>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a:pPr/>
              <a:t>53</a:t>
            </a:fld>
            <a:endParaRPr lang="en-GB"/>
          </a:p>
        </p:txBody>
      </p:sp>
      <p:sp>
        <p:nvSpPr>
          <p:cNvPr id="4" name="Footer Placeholder 3">
            <a:extLst>
              <a:ext uri="{FF2B5EF4-FFF2-40B4-BE49-F238E27FC236}">
                <a16:creationId xmlns:a16="http://schemas.microsoft.com/office/drawing/2014/main" id="{D8C23949-1A5B-C340-E0F9-CA95D0F86AB4}"/>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2815463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952A-ADE0-43DE-8CA6-64E66AE19ED9}"/>
              </a:ext>
            </a:extLst>
          </p:cNvPr>
          <p:cNvSpPr>
            <a:spLocks noGrp="1"/>
          </p:cNvSpPr>
          <p:nvPr>
            <p:ph type="title"/>
          </p:nvPr>
        </p:nvSpPr>
        <p:spPr>
          <a:xfrm>
            <a:off x="289800" y="129600"/>
            <a:ext cx="11552400" cy="820800"/>
          </a:xfrm>
        </p:spPr>
        <p:txBody>
          <a:bodyPr/>
          <a:lstStyle/>
          <a:p>
            <a:r>
              <a:rPr lang="en-GB"/>
              <a:t>Selected recommendations for C&amp;YP- Part 1</a:t>
            </a:r>
          </a:p>
        </p:txBody>
      </p:sp>
      <p:pic>
        <p:nvPicPr>
          <p:cNvPr id="8" name="Picture 7" descr="Table for recommendations: Supporting consistent evidence informed oral health information">
            <a:extLst>
              <a:ext uri="{FF2B5EF4-FFF2-40B4-BE49-F238E27FC236}">
                <a16:creationId xmlns:a16="http://schemas.microsoft.com/office/drawing/2014/main" id="{5A80A11B-C005-4DFA-9694-34C96A7F5B19}"/>
              </a:ext>
            </a:extLst>
          </p:cNvPr>
          <p:cNvPicPr>
            <a:picLocks noChangeAspect="1"/>
          </p:cNvPicPr>
          <p:nvPr/>
        </p:nvPicPr>
        <p:blipFill rotWithShape="1">
          <a:blip r:embed="rId3"/>
          <a:srcRect l="8586" t="23508" r="9114" b="42281"/>
          <a:stretch/>
        </p:blipFill>
        <p:spPr>
          <a:xfrm>
            <a:off x="867159" y="1533126"/>
            <a:ext cx="10034054" cy="2346157"/>
          </a:xfrm>
          <a:prstGeom prst="rect">
            <a:avLst/>
          </a:prstGeom>
        </p:spPr>
      </p:pic>
      <p:pic>
        <p:nvPicPr>
          <p:cNvPr id="10" name="Picture 9" descr="Community-based preventive services - targeted community based fluoride varnish programmes. Targeted provision of toothbrushes and tooth paste.">
            <a:extLst>
              <a:ext uri="{FF2B5EF4-FFF2-40B4-BE49-F238E27FC236}">
                <a16:creationId xmlns:a16="http://schemas.microsoft.com/office/drawing/2014/main" id="{94DCFDE5-023C-4D21-A615-388E0642ABE0}"/>
              </a:ext>
            </a:extLst>
          </p:cNvPr>
          <p:cNvPicPr>
            <a:picLocks noChangeAspect="1"/>
          </p:cNvPicPr>
          <p:nvPr/>
        </p:nvPicPr>
        <p:blipFill rotWithShape="1">
          <a:blip r:embed="rId4"/>
          <a:srcRect l="7698" t="37592" r="10002" b="36842"/>
          <a:stretch/>
        </p:blipFill>
        <p:spPr>
          <a:xfrm>
            <a:off x="757989" y="3934326"/>
            <a:ext cx="10034054" cy="1753296"/>
          </a:xfrm>
          <a:prstGeom prst="rect">
            <a:avLst/>
          </a:prstGeom>
        </p:spPr>
      </p:pic>
      <p:sp>
        <p:nvSpPr>
          <p:cNvPr id="9" name="Callout: Line 8">
            <a:extLst>
              <a:ext uri="{FF2B5EF4-FFF2-40B4-BE49-F238E27FC236}">
                <a16:creationId xmlns:a16="http://schemas.microsoft.com/office/drawing/2014/main" id="{575A3E73-D4C7-43D2-A7E9-370767E2176C}"/>
              </a:ext>
            </a:extLst>
          </p:cNvPr>
          <p:cNvSpPr/>
          <p:nvPr/>
        </p:nvSpPr>
        <p:spPr>
          <a:xfrm>
            <a:off x="1620810" y="994686"/>
            <a:ext cx="3372465" cy="521499"/>
          </a:xfrm>
          <a:prstGeom prst="borderCallout1">
            <a:avLst>
              <a:gd name="adj1" fmla="val 101175"/>
              <a:gd name="adj2" fmla="val 241"/>
              <a:gd name="adj3" fmla="val 640802"/>
              <a:gd name="adj4" fmla="val -919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Areas with high extraction (Harlow)</a:t>
            </a:r>
          </a:p>
        </p:txBody>
      </p:sp>
      <p:sp>
        <p:nvSpPr>
          <p:cNvPr id="11" name="Callout: Line 10">
            <a:extLst>
              <a:ext uri="{FF2B5EF4-FFF2-40B4-BE49-F238E27FC236}">
                <a16:creationId xmlns:a16="http://schemas.microsoft.com/office/drawing/2014/main" id="{A3AAB3B9-1502-4200-82BF-1E99FC597CA3}"/>
              </a:ext>
            </a:extLst>
          </p:cNvPr>
          <p:cNvSpPr/>
          <p:nvPr/>
        </p:nvSpPr>
        <p:spPr>
          <a:xfrm>
            <a:off x="5799015" y="1000369"/>
            <a:ext cx="4134339" cy="531446"/>
          </a:xfrm>
          <a:prstGeom prst="borderCallout1">
            <a:avLst>
              <a:gd name="adj1" fmla="val 73829"/>
              <a:gd name="adj2" fmla="val 12366"/>
              <a:gd name="adj3" fmla="val 785501"/>
              <a:gd name="adj4" fmla="val -8621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Areas with high plaque and calculus (Brentwood and Basildon)</a:t>
            </a:r>
          </a:p>
        </p:txBody>
      </p:sp>
      <p:sp>
        <p:nvSpPr>
          <p:cNvPr id="13" name="TextBox 12">
            <a:extLst>
              <a:ext uri="{FF2B5EF4-FFF2-40B4-BE49-F238E27FC236}">
                <a16:creationId xmlns:a16="http://schemas.microsoft.com/office/drawing/2014/main" id="{07648D9F-281B-4F34-AC7B-9EA288D6FE11}"/>
              </a:ext>
            </a:extLst>
          </p:cNvPr>
          <p:cNvSpPr txBox="1"/>
          <p:nvPr/>
        </p:nvSpPr>
        <p:spPr>
          <a:xfrm>
            <a:off x="170571" y="6260029"/>
            <a:ext cx="10173809" cy="215444"/>
          </a:xfrm>
          <a:prstGeom prst="rect">
            <a:avLst/>
          </a:prstGeom>
          <a:noFill/>
        </p:spPr>
        <p:txBody>
          <a:bodyPr wrap="square" rtlCol="0">
            <a:spAutoFit/>
          </a:bodyPr>
          <a:lstStyle/>
          <a:p>
            <a:r>
              <a:rPr lang="en-GB" sz="800"/>
              <a:t>1. Local authorities improving oral health: commissioning better oral health for children and young people An evidence-informed toolkit for local authorities. Public Health England (2014)</a:t>
            </a:r>
            <a:endParaRPr lang="en-GB" sz="600"/>
          </a:p>
        </p:txBody>
      </p:sp>
      <p:sp>
        <p:nvSpPr>
          <p:cNvPr id="5" name="Slide Number Placeholder 4">
            <a:extLst>
              <a:ext uri="{FF2B5EF4-FFF2-40B4-BE49-F238E27FC236}">
                <a16:creationId xmlns:a16="http://schemas.microsoft.com/office/drawing/2014/main" id="{35CD4DF4-F529-47AE-889C-C84BE7EA098D}"/>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54</a:t>
            </a:fld>
            <a:endParaRPr lang="en-GB"/>
          </a:p>
        </p:txBody>
      </p:sp>
      <p:sp>
        <p:nvSpPr>
          <p:cNvPr id="3" name="Footer Placeholder 3">
            <a:extLst>
              <a:ext uri="{FF2B5EF4-FFF2-40B4-BE49-F238E27FC236}">
                <a16:creationId xmlns:a16="http://schemas.microsoft.com/office/drawing/2014/main" id="{9DBA7ABC-9267-5C3E-DD53-98BD83B2F4EE}"/>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161046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16E8B82-65CD-4C38-8713-431FBE5F9342}"/>
              </a:ext>
            </a:extLst>
          </p:cNvPr>
          <p:cNvSpPr>
            <a:spLocks noGrp="1"/>
          </p:cNvSpPr>
          <p:nvPr>
            <p:ph type="title"/>
          </p:nvPr>
        </p:nvSpPr>
        <p:spPr>
          <a:xfrm>
            <a:off x="289800" y="129600"/>
            <a:ext cx="11552400" cy="820800"/>
          </a:xfrm>
        </p:spPr>
        <p:txBody>
          <a:bodyPr/>
          <a:lstStyle/>
          <a:p>
            <a:r>
              <a:rPr lang="en-GB"/>
              <a:t>Selected recommendations for C&amp;YP- Part 2</a:t>
            </a:r>
          </a:p>
        </p:txBody>
      </p:sp>
      <p:pic>
        <p:nvPicPr>
          <p:cNvPr id="15" name="Picture 14" descr="Nature of intervention table for: Supportive environments; community action; healthy public policy">
            <a:extLst>
              <a:ext uri="{FF2B5EF4-FFF2-40B4-BE49-F238E27FC236}">
                <a16:creationId xmlns:a16="http://schemas.microsoft.com/office/drawing/2014/main" id="{70A4E571-7B04-45AA-9011-5ADF6ABEE47A}"/>
              </a:ext>
            </a:extLst>
          </p:cNvPr>
          <p:cNvPicPr>
            <a:picLocks noChangeAspect="1"/>
          </p:cNvPicPr>
          <p:nvPr/>
        </p:nvPicPr>
        <p:blipFill rotWithShape="1">
          <a:blip r:embed="rId3"/>
          <a:srcRect l="8586" t="23508" r="10198" b="68496"/>
          <a:stretch/>
        </p:blipFill>
        <p:spPr>
          <a:xfrm>
            <a:off x="974558" y="1278756"/>
            <a:ext cx="9901989" cy="548337"/>
          </a:xfrm>
          <a:prstGeom prst="rect">
            <a:avLst/>
          </a:prstGeom>
        </p:spPr>
      </p:pic>
      <p:pic>
        <p:nvPicPr>
          <p:cNvPr id="9" name="Picture 8" descr="Table for - Supportive environments: Such as supervised tooth brushing in targeted childhood settings. And Healthy food and drink policies in childhood settings.">
            <a:extLst>
              <a:ext uri="{FF2B5EF4-FFF2-40B4-BE49-F238E27FC236}">
                <a16:creationId xmlns:a16="http://schemas.microsoft.com/office/drawing/2014/main" id="{E0B8B5EB-D96B-4CA6-8EE0-008D81B81BC7}"/>
              </a:ext>
            </a:extLst>
          </p:cNvPr>
          <p:cNvPicPr>
            <a:picLocks noChangeAspect="1"/>
          </p:cNvPicPr>
          <p:nvPr/>
        </p:nvPicPr>
        <p:blipFill rotWithShape="1">
          <a:blip r:embed="rId4"/>
          <a:srcRect l="8487" t="21228" r="10296" b="57194"/>
          <a:stretch/>
        </p:blipFill>
        <p:spPr>
          <a:xfrm>
            <a:off x="974557" y="1827093"/>
            <a:ext cx="9901989" cy="1479885"/>
          </a:xfrm>
          <a:prstGeom prst="rect">
            <a:avLst/>
          </a:prstGeom>
        </p:spPr>
      </p:pic>
      <p:pic>
        <p:nvPicPr>
          <p:cNvPr id="12" name="Picture 11" descr="Table section for  - Community action:&#10;Targeted peer support groups, oral health workers.">
            <a:extLst>
              <a:ext uri="{FF2B5EF4-FFF2-40B4-BE49-F238E27FC236}">
                <a16:creationId xmlns:a16="http://schemas.microsoft.com/office/drawing/2014/main" id="{08932440-D782-4AA1-93DE-08324F7845C3}"/>
              </a:ext>
            </a:extLst>
          </p:cNvPr>
          <p:cNvPicPr>
            <a:picLocks noChangeAspect="1"/>
          </p:cNvPicPr>
          <p:nvPr/>
        </p:nvPicPr>
        <p:blipFill rotWithShape="1">
          <a:blip r:embed="rId5"/>
          <a:srcRect l="8980" t="23333" r="11579" b="63685"/>
          <a:stretch/>
        </p:blipFill>
        <p:spPr>
          <a:xfrm>
            <a:off x="974557" y="3389491"/>
            <a:ext cx="9685420" cy="890337"/>
          </a:xfrm>
          <a:prstGeom prst="rect">
            <a:avLst/>
          </a:prstGeom>
        </p:spPr>
      </p:pic>
      <p:pic>
        <p:nvPicPr>
          <p:cNvPr id="14" name="Picture 13" descr="Table section for healthy Public Policy. Influencing local and national government policies.">
            <a:extLst>
              <a:ext uri="{FF2B5EF4-FFF2-40B4-BE49-F238E27FC236}">
                <a16:creationId xmlns:a16="http://schemas.microsoft.com/office/drawing/2014/main" id="{0E5FC489-A3DA-48F2-9268-3D08ABF2DD48}"/>
              </a:ext>
            </a:extLst>
          </p:cNvPr>
          <p:cNvPicPr>
            <a:picLocks noChangeAspect="1"/>
          </p:cNvPicPr>
          <p:nvPr/>
        </p:nvPicPr>
        <p:blipFill rotWithShape="1">
          <a:blip r:embed="rId6"/>
          <a:srcRect l="9387" t="23835" r="8422" b="63027"/>
          <a:stretch/>
        </p:blipFill>
        <p:spPr>
          <a:xfrm>
            <a:off x="1058779" y="4441402"/>
            <a:ext cx="9901990" cy="1032967"/>
          </a:xfrm>
          <a:prstGeom prst="rect">
            <a:avLst/>
          </a:prstGeom>
        </p:spPr>
      </p:pic>
      <p:sp>
        <p:nvSpPr>
          <p:cNvPr id="11" name="Callout: Line 10">
            <a:extLst>
              <a:ext uri="{FF2B5EF4-FFF2-40B4-BE49-F238E27FC236}">
                <a16:creationId xmlns:a16="http://schemas.microsoft.com/office/drawing/2014/main" id="{6F8D6DE7-8DEA-46FB-B26D-3E2407DA47DD}"/>
              </a:ext>
            </a:extLst>
          </p:cNvPr>
          <p:cNvSpPr>
            <a:spLocks/>
          </p:cNvSpPr>
          <p:nvPr/>
        </p:nvSpPr>
        <p:spPr>
          <a:xfrm>
            <a:off x="8548383" y="5448868"/>
            <a:ext cx="3140941" cy="570746"/>
          </a:xfrm>
          <a:prstGeom prst="borderCallout1">
            <a:avLst>
              <a:gd name="adj1" fmla="val 2896"/>
              <a:gd name="adj2" fmla="val -580"/>
              <a:gd name="adj3" fmla="val -504267"/>
              <a:gd name="adj4" fmla="val -20302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lt1"/>
                </a:solidFill>
                <a:effectLst/>
                <a:uLnTx/>
                <a:uFillTx/>
                <a:latin typeface="+mn-lt"/>
                <a:ea typeface="+mn-ea"/>
                <a:cs typeface="+mn-cs"/>
              </a:rPr>
              <a:t>Areas with high plaque and calculus (Basildon and Brentwood)</a:t>
            </a:r>
          </a:p>
        </p:txBody>
      </p:sp>
      <p:sp>
        <p:nvSpPr>
          <p:cNvPr id="8" name="Callout: Line 7">
            <a:extLst>
              <a:ext uri="{FF2B5EF4-FFF2-40B4-BE49-F238E27FC236}">
                <a16:creationId xmlns:a16="http://schemas.microsoft.com/office/drawing/2014/main" id="{54D5663E-7164-4A83-AD31-56D6352A4B1C}"/>
              </a:ext>
            </a:extLst>
          </p:cNvPr>
          <p:cNvSpPr/>
          <p:nvPr/>
        </p:nvSpPr>
        <p:spPr>
          <a:xfrm>
            <a:off x="2681055" y="5406500"/>
            <a:ext cx="3372359" cy="572839"/>
          </a:xfrm>
          <a:prstGeom prst="borderCallout1">
            <a:avLst>
              <a:gd name="adj1" fmla="val -6249"/>
              <a:gd name="adj2" fmla="val 41"/>
              <a:gd name="adj3" fmla="val -403603"/>
              <a:gd name="adj4" fmla="val -1561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Essex wide intervention</a:t>
            </a:r>
          </a:p>
        </p:txBody>
      </p:sp>
      <p:sp>
        <p:nvSpPr>
          <p:cNvPr id="10" name="TextBox 9">
            <a:extLst>
              <a:ext uri="{FF2B5EF4-FFF2-40B4-BE49-F238E27FC236}">
                <a16:creationId xmlns:a16="http://schemas.microsoft.com/office/drawing/2014/main" id="{067502DC-E7C6-48F8-8CC3-C97F218FF852}"/>
              </a:ext>
            </a:extLst>
          </p:cNvPr>
          <p:cNvSpPr txBox="1"/>
          <p:nvPr/>
        </p:nvSpPr>
        <p:spPr>
          <a:xfrm>
            <a:off x="170571" y="6260029"/>
            <a:ext cx="10173809" cy="215444"/>
          </a:xfrm>
          <a:prstGeom prst="rect">
            <a:avLst/>
          </a:prstGeom>
          <a:noFill/>
        </p:spPr>
        <p:txBody>
          <a:bodyPr wrap="square" rtlCol="0">
            <a:spAutoFit/>
          </a:bodyPr>
          <a:lstStyle/>
          <a:p>
            <a:r>
              <a:rPr lang="en-GB" sz="800"/>
              <a:t>1. Local authorities improving oral health: commissioning better oral health for children and young people An evidence-informed toolkit for local authorities. Public Health England (2014)</a:t>
            </a:r>
            <a:endParaRPr lang="en-GB" sz="600"/>
          </a:p>
        </p:txBody>
      </p:sp>
      <p:sp>
        <p:nvSpPr>
          <p:cNvPr id="5" name="Slide Number Placeholder 4">
            <a:extLst>
              <a:ext uri="{FF2B5EF4-FFF2-40B4-BE49-F238E27FC236}">
                <a16:creationId xmlns:a16="http://schemas.microsoft.com/office/drawing/2014/main" id="{35CD4DF4-F529-47AE-889C-C84BE7EA098D}"/>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dirty="0" smtClean="0"/>
              <a:t>55</a:t>
            </a:fld>
            <a:endParaRPr lang="en-GB"/>
          </a:p>
        </p:txBody>
      </p:sp>
      <p:sp>
        <p:nvSpPr>
          <p:cNvPr id="2" name="Footer Placeholder 3">
            <a:extLst>
              <a:ext uri="{FF2B5EF4-FFF2-40B4-BE49-F238E27FC236}">
                <a16:creationId xmlns:a16="http://schemas.microsoft.com/office/drawing/2014/main" id="{C04A91C3-38F3-580D-4151-4E47B4CA0251}"/>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84506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972DD33-D96E-9649-9B5C-63953069C613}"/>
              </a:ext>
            </a:extLst>
          </p:cNvPr>
          <p:cNvSpPr>
            <a:spLocks noGrp="1"/>
          </p:cNvSpPr>
          <p:nvPr>
            <p:ph type="title"/>
          </p:nvPr>
        </p:nvSpPr>
        <p:spPr>
          <a:xfrm>
            <a:off x="331459" y="157916"/>
            <a:ext cx="11529081" cy="1030921"/>
          </a:xfrm>
          <a:ln>
            <a:noFill/>
          </a:ln>
        </p:spPr>
        <p:txBody>
          <a:bodyPr>
            <a:noAutofit/>
          </a:bodyPr>
          <a:lstStyle/>
          <a:p>
            <a:br>
              <a:rPr lang="en-GB" sz="3600" dirty="0">
                <a:latin typeface="+mn-lt"/>
              </a:rPr>
            </a:br>
            <a:br>
              <a:rPr lang="en-GB" sz="3600" dirty="0">
                <a:solidFill>
                  <a:schemeClr val="accent1"/>
                </a:solidFill>
                <a:latin typeface="+mn-lt"/>
              </a:rPr>
            </a:br>
            <a:r>
              <a:rPr lang="en-GB" sz="3600" dirty="0">
                <a:solidFill>
                  <a:schemeClr val="accent1"/>
                </a:solidFill>
                <a:latin typeface="+mn-lt"/>
              </a:rPr>
              <a:t>Residents have the following recommendations for improving access to oral health care in Essex</a:t>
            </a:r>
          </a:p>
        </p:txBody>
      </p:sp>
      <p:sp>
        <p:nvSpPr>
          <p:cNvPr id="33" name="TextBox 32">
            <a:extLst>
              <a:ext uri="{FF2B5EF4-FFF2-40B4-BE49-F238E27FC236}">
                <a16:creationId xmlns:a16="http://schemas.microsoft.com/office/drawing/2014/main" id="{70413DD2-BE82-407C-B6A5-69263664D746}"/>
              </a:ext>
            </a:extLst>
          </p:cNvPr>
          <p:cNvSpPr txBox="1"/>
          <p:nvPr/>
        </p:nvSpPr>
        <p:spPr>
          <a:xfrm>
            <a:off x="10319849" y="2196421"/>
            <a:ext cx="14636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black"/>
                </a:solidFill>
                <a:latin typeface="Arial" panose="020B0604020202020204"/>
                <a:ea typeface="+mn-lt"/>
                <a:cs typeface="Arial" panose="020B0604020202020204"/>
              </a:rPr>
              <a:t>MEDIUM TERM</a:t>
            </a:r>
            <a:endParaRPr kumimoji="0" lang="en-GB" sz="1600" b="1" i="0" u="none" strike="noStrike" kern="1200" cap="none" spc="0" normalizeH="0" baseline="0" noProof="0">
              <a:ln>
                <a:noFill/>
              </a:ln>
              <a:solidFill>
                <a:prstClr val="black"/>
              </a:solidFill>
              <a:effectLst/>
              <a:uLnTx/>
              <a:uFillTx/>
              <a:latin typeface="Arial" panose="020B0604020202020204"/>
              <a:ea typeface="+mn-lt"/>
              <a:cs typeface="Arial" panose="020B0604020202020204"/>
            </a:endParaRPr>
          </a:p>
        </p:txBody>
      </p:sp>
      <p:grpSp>
        <p:nvGrpSpPr>
          <p:cNvPr id="68" name="Group 67" descr="Increase or implement video consultations for general dental check-ups to free up space for other visits. Weekend opening hours to help residents to book appointments around their working hours, patterns, children during no school time. Online booking system to simplify the booking process and avoid long queues over the phone.">
            <a:extLst>
              <a:ext uri="{FF2B5EF4-FFF2-40B4-BE49-F238E27FC236}">
                <a16:creationId xmlns:a16="http://schemas.microsoft.com/office/drawing/2014/main" id="{1F0E6A70-52D6-5146-952E-3AE06E6A4A5B}"/>
              </a:ext>
              <a:ext uri="{C183D7F6-B498-43B3-948B-1728B52AA6E4}">
                <adec:decorative xmlns:adec="http://schemas.microsoft.com/office/drawing/2017/decorative" val="0"/>
              </a:ext>
            </a:extLst>
          </p:cNvPr>
          <p:cNvGrpSpPr/>
          <p:nvPr/>
        </p:nvGrpSpPr>
        <p:grpSpPr>
          <a:xfrm>
            <a:off x="1290781" y="1379118"/>
            <a:ext cx="7997476" cy="2196287"/>
            <a:chOff x="876257" y="1267494"/>
            <a:chExt cx="5998107" cy="1647216"/>
          </a:xfrm>
        </p:grpSpPr>
        <p:grpSp>
          <p:nvGrpSpPr>
            <p:cNvPr id="42" name="Group 41">
              <a:extLst>
                <a:ext uri="{FF2B5EF4-FFF2-40B4-BE49-F238E27FC236}">
                  <a16:creationId xmlns:a16="http://schemas.microsoft.com/office/drawing/2014/main" id="{ED8B3AD4-2ECC-7848-BCCF-2BDFE746866E}"/>
                </a:ext>
              </a:extLst>
            </p:cNvPr>
            <p:cNvGrpSpPr/>
            <p:nvPr/>
          </p:nvGrpSpPr>
          <p:grpSpPr>
            <a:xfrm>
              <a:off x="3113164" y="1267494"/>
              <a:ext cx="1611207" cy="1636378"/>
              <a:chOff x="2977306" y="1568804"/>
              <a:chExt cx="1611207" cy="1636378"/>
            </a:xfrm>
          </p:grpSpPr>
          <p:sp>
            <p:nvSpPr>
              <p:cNvPr id="26" name="Text Placeholder 6">
                <a:extLst>
                  <a:ext uri="{FF2B5EF4-FFF2-40B4-BE49-F238E27FC236}">
                    <a16:creationId xmlns:a16="http://schemas.microsoft.com/office/drawing/2014/main" id="{10E782D3-E428-4443-B28B-818D7FF06AA6}"/>
                  </a:ext>
                </a:extLst>
              </p:cNvPr>
              <p:cNvSpPr txBox="1">
                <a:spLocks/>
              </p:cNvSpPr>
              <p:nvPr/>
            </p:nvSpPr>
            <p:spPr>
              <a:xfrm>
                <a:off x="2977306" y="2628101"/>
                <a:ext cx="1611207" cy="577081"/>
              </a:xfrm>
              <a:prstGeom prst="rect">
                <a:avLst/>
              </a:prstGeom>
            </p:spPr>
            <p:txBody>
              <a:bodyPr wrap="square" lIns="0" tIns="0" rIns="0" bIns="0">
                <a:spAutoFit/>
              </a:bodyPr>
              <a:lstStyle>
                <a:lvl1pPr marL="0" marR="0" indent="0" algn="l" defTabSz="685800" rtl="0" eaLnBrk="1" fontAlgn="auto" latinLnBrk="0" hangingPunct="1">
                  <a:lnSpc>
                    <a:spcPct val="100000"/>
                  </a:lnSpc>
                  <a:spcBef>
                    <a:spcPts val="0"/>
                  </a:spcBef>
                  <a:spcAft>
                    <a:spcPts val="600"/>
                  </a:spcAft>
                  <a:buClr>
                    <a:srgbClr val="2EA34F"/>
                  </a:buClr>
                  <a:buSzTx/>
                  <a:buFont typeface="Helvetica" pitchFamily="2" charset="0"/>
                  <a:buNone/>
                  <a:tabLst/>
                  <a:defRPr lang="en-US" sz="900" b="1" i="0" kern="1200" spc="0" baseline="0" dirty="0" smtClean="0">
                    <a:solidFill>
                      <a:srgbClr val="2E2E2E"/>
                    </a:solidFill>
                    <a:latin typeface="Poppins" pitchFamily="2" charset="77"/>
                    <a:ea typeface="+mn-ea"/>
                    <a:cs typeface="Poppins" pitchFamily="2" charset="77"/>
                  </a:defRPr>
                </a:lvl1pPr>
                <a:lvl2pPr marL="342900" indent="-171450" algn="l" defTabSz="685800" rtl="0" eaLnBrk="1" latinLnBrk="0" hangingPunct="1">
                  <a:lnSpc>
                    <a:spcPct val="150000"/>
                  </a:lnSpc>
                  <a:spcBef>
                    <a:spcPts val="0"/>
                  </a:spcBef>
                  <a:spcAft>
                    <a:spcPts val="600"/>
                  </a:spcAft>
                  <a:buClr>
                    <a:srgbClr val="2EA34F"/>
                  </a:buClr>
                  <a:buSzPct val="140000"/>
                  <a:buFont typeface="Cambria Math" panose="02040503050406030204" pitchFamily="18" charset="0"/>
                  <a:buChar char="⎯"/>
                  <a:defRPr sz="700" b="0" i="0" kern="1200">
                    <a:solidFill>
                      <a:schemeClr val="tx1"/>
                    </a:solidFill>
                    <a:latin typeface="Merriweather" panose="020605030504060307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
                    <a:srgbClr val="2EA34F"/>
                  </a:buClr>
                  <a:buSzTx/>
                  <a:buFont typeface="Helvetica" pitchFamily="2" charset="0"/>
                  <a:buNone/>
                  <a:tabLst/>
                  <a:defRPr/>
                </a:pPr>
                <a:r>
                  <a:rPr kumimoji="0" lang="en-GB" sz="1000" b="1" i="0" u="none" strike="noStrike" kern="1200" cap="none" spc="0" normalizeH="0" baseline="0" noProof="0">
                    <a:ln>
                      <a:noFill/>
                    </a:ln>
                    <a:solidFill>
                      <a:srgbClr val="2E2E2E"/>
                    </a:solidFill>
                    <a:effectLst/>
                    <a:uLnTx/>
                    <a:uFillTx/>
                    <a:latin typeface="Arial" panose="020B0604020202020204"/>
                    <a:ea typeface="+mn-ea"/>
                    <a:cs typeface="Poppins" pitchFamily="2" charset="77"/>
                  </a:rPr>
                  <a:t>Weekend opening hours to help residents to book appointments around their working hour's patterns/children during no school time</a:t>
                </a:r>
              </a:p>
            </p:txBody>
          </p:sp>
          <p:pic>
            <p:nvPicPr>
              <p:cNvPr id="29" name="Picture 28" descr="Icon&#10;&#10;Description automatically generated">
                <a:extLst>
                  <a:ext uri="{FF2B5EF4-FFF2-40B4-BE49-F238E27FC236}">
                    <a16:creationId xmlns:a16="http://schemas.microsoft.com/office/drawing/2014/main" id="{FFE8810F-23E2-984F-8233-B806A7B90149}"/>
                  </a:ext>
                </a:extLst>
              </p:cNvPr>
              <p:cNvPicPr>
                <a:picLocks noChangeAspect="1"/>
              </p:cNvPicPr>
              <p:nvPr/>
            </p:nvPicPr>
            <p:blipFill>
              <a:blip r:embed="rId3"/>
              <a:stretch>
                <a:fillRect/>
              </a:stretch>
            </p:blipFill>
            <p:spPr>
              <a:xfrm>
                <a:off x="3268310" y="1568804"/>
                <a:ext cx="947034" cy="947034"/>
              </a:xfrm>
              <a:prstGeom prst="rect">
                <a:avLst/>
              </a:prstGeom>
            </p:spPr>
          </p:pic>
        </p:grpSp>
        <p:sp>
          <p:nvSpPr>
            <p:cNvPr id="30" name="Text Placeholder 6">
              <a:extLst>
                <a:ext uri="{FF2B5EF4-FFF2-40B4-BE49-F238E27FC236}">
                  <a16:creationId xmlns:a16="http://schemas.microsoft.com/office/drawing/2014/main" id="{5F09A506-9B5D-7340-86F2-EE0692127F1F}"/>
                </a:ext>
              </a:extLst>
            </p:cNvPr>
            <p:cNvSpPr txBox="1">
              <a:spLocks/>
            </p:cNvSpPr>
            <p:nvPr/>
          </p:nvSpPr>
          <p:spPr>
            <a:xfrm>
              <a:off x="5263157" y="2395337"/>
              <a:ext cx="1611207" cy="519373"/>
            </a:xfrm>
            <a:prstGeom prst="rect">
              <a:avLst/>
            </a:prstGeom>
          </p:spPr>
          <p:txBody>
            <a:bodyPr wrap="square" lIns="0" tIns="0" rIns="0" bIns="0">
              <a:spAutoFit/>
            </a:bodyPr>
            <a:lstStyle>
              <a:lvl1pPr marL="0" marR="0" indent="0" algn="l" defTabSz="685800" rtl="0" eaLnBrk="1" fontAlgn="auto" latinLnBrk="0" hangingPunct="1">
                <a:lnSpc>
                  <a:spcPct val="100000"/>
                </a:lnSpc>
                <a:spcBef>
                  <a:spcPts val="0"/>
                </a:spcBef>
                <a:spcAft>
                  <a:spcPts val="600"/>
                </a:spcAft>
                <a:buClr>
                  <a:srgbClr val="2EA34F"/>
                </a:buClr>
                <a:buSzTx/>
                <a:buFont typeface="Helvetica" pitchFamily="2" charset="0"/>
                <a:buNone/>
                <a:tabLst/>
                <a:defRPr lang="en-US" sz="900" b="1" i="0" kern="1200" spc="0" baseline="0" dirty="0" smtClean="0">
                  <a:solidFill>
                    <a:srgbClr val="2E2E2E"/>
                  </a:solidFill>
                  <a:latin typeface="Poppins" pitchFamily="2" charset="77"/>
                  <a:ea typeface="+mn-ea"/>
                  <a:cs typeface="Poppins" pitchFamily="2" charset="77"/>
                </a:defRPr>
              </a:lvl1pPr>
              <a:lvl2pPr marL="342900" indent="-171450" algn="l" defTabSz="685800" rtl="0" eaLnBrk="1" latinLnBrk="0" hangingPunct="1">
                <a:lnSpc>
                  <a:spcPct val="150000"/>
                </a:lnSpc>
                <a:spcBef>
                  <a:spcPts val="0"/>
                </a:spcBef>
                <a:spcAft>
                  <a:spcPts val="600"/>
                </a:spcAft>
                <a:buClr>
                  <a:srgbClr val="2EA34F"/>
                </a:buClr>
                <a:buSzPct val="140000"/>
                <a:buFont typeface="Cambria Math" panose="02040503050406030204" pitchFamily="18" charset="0"/>
                <a:buChar char="⎯"/>
                <a:defRPr sz="700" b="0" i="0" kern="1200">
                  <a:solidFill>
                    <a:schemeClr val="tx1"/>
                  </a:solidFill>
                  <a:latin typeface="Merriweather" panose="020605030504060307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
                  <a:srgbClr val="2EA34F"/>
                </a:buClr>
                <a:buSzTx/>
                <a:buFont typeface="Helvetica" pitchFamily="2" charset="0"/>
                <a:buNone/>
                <a:tabLst/>
                <a:defRPr/>
              </a:pPr>
              <a:r>
                <a:rPr kumimoji="0" lang="en-GB" sz="1000" b="1" i="0" u="none" strike="noStrike" kern="1200" cap="none" spc="0" normalizeH="0" baseline="0" noProof="0">
                  <a:ln>
                    <a:noFill/>
                  </a:ln>
                  <a:solidFill>
                    <a:srgbClr val="2E2E2E"/>
                  </a:solidFill>
                  <a:effectLst/>
                  <a:uLnTx/>
                  <a:uFillTx/>
                  <a:latin typeface="Arial" panose="020B0604020202020204"/>
                  <a:ea typeface="+mn-ea"/>
                  <a:cs typeface="Poppins" pitchFamily="2" charset="77"/>
                </a:rPr>
                <a:t>Online booking system to simplify the booking process and avoid long queues over the phone</a:t>
              </a:r>
            </a:p>
            <a:p>
              <a:pPr marL="0" marR="0" lvl="0" indent="0" algn="ctr" defTabSz="685800" rtl="0" eaLnBrk="1" fontAlgn="auto" latinLnBrk="0" hangingPunct="1">
                <a:lnSpc>
                  <a:spcPct val="100000"/>
                </a:lnSpc>
                <a:spcBef>
                  <a:spcPts val="0"/>
                </a:spcBef>
                <a:spcAft>
                  <a:spcPts val="600"/>
                </a:spcAft>
                <a:buClr>
                  <a:srgbClr val="2EA34F"/>
                </a:buClr>
                <a:buSzTx/>
                <a:buFont typeface="Helvetica" pitchFamily="2" charset="0"/>
                <a:buNone/>
                <a:tabLst/>
                <a:defRPr/>
              </a:pPr>
              <a:endParaRPr kumimoji="0" lang="en-GB" sz="1000" b="0" i="0" u="none" strike="noStrike" kern="1200" cap="none" spc="0" normalizeH="0" baseline="0" noProof="0">
                <a:ln>
                  <a:noFill/>
                </a:ln>
                <a:solidFill>
                  <a:srgbClr val="2E2E2E"/>
                </a:solidFill>
                <a:effectLst/>
                <a:uLnTx/>
                <a:uFillTx/>
                <a:latin typeface="Arial" panose="020B0604020202020204"/>
                <a:ea typeface="+mn-ea"/>
                <a:cs typeface="Poppins" pitchFamily="2" charset="77"/>
              </a:endParaRPr>
            </a:p>
          </p:txBody>
        </p:sp>
        <p:sp>
          <p:nvSpPr>
            <p:cNvPr id="43" name="Text Placeholder 6">
              <a:extLst>
                <a:ext uri="{FF2B5EF4-FFF2-40B4-BE49-F238E27FC236}">
                  <a16:creationId xmlns:a16="http://schemas.microsoft.com/office/drawing/2014/main" id="{76309C5B-2227-B144-860C-96B4EE9AF5D5}"/>
                </a:ext>
              </a:extLst>
            </p:cNvPr>
            <p:cNvSpPr txBox="1">
              <a:spLocks/>
            </p:cNvSpPr>
            <p:nvPr/>
          </p:nvSpPr>
          <p:spPr>
            <a:xfrm>
              <a:off x="876257" y="2313290"/>
              <a:ext cx="1611207" cy="461665"/>
            </a:xfrm>
            <a:prstGeom prst="rect">
              <a:avLst/>
            </a:prstGeom>
          </p:spPr>
          <p:txBody>
            <a:bodyPr wrap="square" lIns="0" tIns="0" rIns="0" bIns="0">
              <a:spAutoFit/>
            </a:bodyPr>
            <a:lstStyle>
              <a:lvl1pPr marL="0" marR="0" indent="0" algn="l" defTabSz="685800" rtl="0" eaLnBrk="1" fontAlgn="auto" latinLnBrk="0" hangingPunct="1">
                <a:lnSpc>
                  <a:spcPct val="100000"/>
                </a:lnSpc>
                <a:spcBef>
                  <a:spcPts val="0"/>
                </a:spcBef>
                <a:spcAft>
                  <a:spcPts val="600"/>
                </a:spcAft>
                <a:buClr>
                  <a:srgbClr val="2EA34F"/>
                </a:buClr>
                <a:buSzTx/>
                <a:buFont typeface="Helvetica" pitchFamily="2" charset="0"/>
                <a:buNone/>
                <a:tabLst/>
                <a:defRPr lang="en-US" sz="900" b="1" i="0" kern="1200" spc="0" baseline="0" dirty="0" smtClean="0">
                  <a:solidFill>
                    <a:srgbClr val="2E2E2E"/>
                  </a:solidFill>
                  <a:latin typeface="Poppins" pitchFamily="2" charset="77"/>
                  <a:ea typeface="+mn-ea"/>
                  <a:cs typeface="Poppins" pitchFamily="2" charset="77"/>
                </a:defRPr>
              </a:lvl1pPr>
              <a:lvl2pPr marL="342900" indent="-171450" algn="l" defTabSz="685800" rtl="0" eaLnBrk="1" latinLnBrk="0" hangingPunct="1">
                <a:lnSpc>
                  <a:spcPct val="150000"/>
                </a:lnSpc>
                <a:spcBef>
                  <a:spcPts val="0"/>
                </a:spcBef>
                <a:spcAft>
                  <a:spcPts val="600"/>
                </a:spcAft>
                <a:buClr>
                  <a:srgbClr val="2EA34F"/>
                </a:buClr>
                <a:buSzPct val="140000"/>
                <a:buFont typeface="Cambria Math" panose="02040503050406030204" pitchFamily="18" charset="0"/>
                <a:buChar char="⎯"/>
                <a:defRPr sz="700" b="0" i="0" kern="1200">
                  <a:solidFill>
                    <a:schemeClr val="tx1"/>
                  </a:solidFill>
                  <a:latin typeface="Merriweather" panose="020605030504060307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
                  <a:srgbClr val="2EA34F"/>
                </a:buClr>
                <a:buSzTx/>
                <a:buFont typeface="Helvetica" pitchFamily="2" charset="0"/>
                <a:buNone/>
                <a:tabLst/>
                <a:defRPr/>
              </a:pPr>
              <a:r>
                <a:rPr kumimoji="0" lang="en-GB" sz="1000" b="1" i="0" u="none" strike="noStrike" kern="1200" cap="none" spc="0" normalizeH="0" baseline="0" noProof="0" dirty="0">
                  <a:ln>
                    <a:noFill/>
                  </a:ln>
                  <a:solidFill>
                    <a:srgbClr val="2E2E2E"/>
                  </a:solidFill>
                  <a:effectLst/>
                  <a:uLnTx/>
                  <a:uFillTx/>
                  <a:latin typeface="Arial" panose="020B0604020202020204"/>
                  <a:ea typeface="+mn-ea"/>
                  <a:cs typeface="Poppins" pitchFamily="2" charset="77"/>
                </a:rPr>
                <a:t>Increase or implement video consultations for general dental check-ups to free up space for other visits</a:t>
              </a:r>
            </a:p>
          </p:txBody>
        </p:sp>
      </p:grpSp>
      <p:sp>
        <p:nvSpPr>
          <p:cNvPr id="61" name="TextBox 60">
            <a:extLst>
              <a:ext uri="{FF2B5EF4-FFF2-40B4-BE49-F238E27FC236}">
                <a16:creationId xmlns:a16="http://schemas.microsoft.com/office/drawing/2014/main" id="{AFCFA98E-4047-42F0-BF07-69349782C6BF}"/>
              </a:ext>
            </a:extLst>
          </p:cNvPr>
          <p:cNvSpPr txBox="1"/>
          <p:nvPr/>
        </p:nvSpPr>
        <p:spPr>
          <a:xfrm>
            <a:off x="10319849" y="5420359"/>
            <a:ext cx="14636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a:ea typeface="+mn-lt"/>
                <a:cs typeface="Arial" panose="020B0604020202020204"/>
              </a:rPr>
              <a:t>LONG TERM STRATEGY </a:t>
            </a:r>
          </a:p>
        </p:txBody>
      </p:sp>
      <p:grpSp>
        <p:nvGrpSpPr>
          <p:cNvPr id="69" name="Group 68" descr="1 - Increase the number of NHS dentists and other oral health professionals to overcome the demand by training more dentists and giving them the option to either work for five years for the NHS or pay back the bursary. 2 - Civic intervention through government policy, such as making it mandatory for all dentists to spend a certain amount of their time attending NHS patients.">
            <a:extLst>
              <a:ext uri="{FF2B5EF4-FFF2-40B4-BE49-F238E27FC236}">
                <a16:creationId xmlns:a16="http://schemas.microsoft.com/office/drawing/2014/main" id="{EC493D60-6FCC-F346-9D33-AB3421A85C66}"/>
              </a:ext>
              <a:ext uri="{C183D7F6-B498-43B3-948B-1728B52AA6E4}">
                <adec:decorative xmlns:adec="http://schemas.microsoft.com/office/drawing/2017/decorative" val="0"/>
              </a:ext>
            </a:extLst>
          </p:cNvPr>
          <p:cNvGrpSpPr/>
          <p:nvPr/>
        </p:nvGrpSpPr>
        <p:grpSpPr>
          <a:xfrm>
            <a:off x="1495332" y="5136642"/>
            <a:ext cx="4830824" cy="1231107"/>
            <a:chOff x="3561039" y="4191487"/>
            <a:chExt cx="3843266" cy="1467348"/>
          </a:xfrm>
        </p:grpSpPr>
        <p:sp>
          <p:nvSpPr>
            <p:cNvPr id="56" name="Text Placeholder 6">
              <a:extLst>
                <a:ext uri="{FF2B5EF4-FFF2-40B4-BE49-F238E27FC236}">
                  <a16:creationId xmlns:a16="http://schemas.microsoft.com/office/drawing/2014/main" id="{0BE58FB2-9651-C943-8067-947C0FD2AD94}"/>
                </a:ext>
              </a:extLst>
            </p:cNvPr>
            <p:cNvSpPr txBox="1">
              <a:spLocks/>
            </p:cNvSpPr>
            <p:nvPr/>
          </p:nvSpPr>
          <p:spPr>
            <a:xfrm>
              <a:off x="3561039" y="4191489"/>
              <a:ext cx="1611207" cy="1467346"/>
            </a:xfrm>
            <a:prstGeom prst="rect">
              <a:avLst/>
            </a:prstGeom>
          </p:spPr>
          <p:txBody>
            <a:bodyPr wrap="square" lIns="0" tIns="0" rIns="0" bIns="0" anchor="t">
              <a:spAutoFit/>
            </a:bodyPr>
            <a:lstStyle>
              <a:lvl1pPr marL="0" marR="0" indent="0" algn="l" defTabSz="685800" rtl="0" eaLnBrk="1" fontAlgn="auto" latinLnBrk="0" hangingPunct="1">
                <a:lnSpc>
                  <a:spcPct val="100000"/>
                </a:lnSpc>
                <a:spcBef>
                  <a:spcPts val="0"/>
                </a:spcBef>
                <a:spcAft>
                  <a:spcPts val="600"/>
                </a:spcAft>
                <a:buClr>
                  <a:srgbClr val="2EA34F"/>
                </a:buClr>
                <a:buSzTx/>
                <a:buFont typeface="Helvetica" pitchFamily="2" charset="0"/>
                <a:buNone/>
                <a:tabLst/>
                <a:defRPr lang="en-US" sz="900" b="1" i="0" kern="1200" spc="0" baseline="0" dirty="0" smtClean="0">
                  <a:solidFill>
                    <a:srgbClr val="2E2E2E"/>
                  </a:solidFill>
                  <a:latin typeface="Poppins" pitchFamily="2" charset="77"/>
                  <a:ea typeface="+mn-ea"/>
                  <a:cs typeface="Poppins" pitchFamily="2" charset="77"/>
                </a:defRPr>
              </a:lvl1pPr>
              <a:lvl2pPr marL="342900" indent="-171450" algn="l" defTabSz="685800" rtl="0" eaLnBrk="1" latinLnBrk="0" hangingPunct="1">
                <a:lnSpc>
                  <a:spcPct val="150000"/>
                </a:lnSpc>
                <a:spcBef>
                  <a:spcPts val="0"/>
                </a:spcBef>
                <a:spcAft>
                  <a:spcPts val="600"/>
                </a:spcAft>
                <a:buClr>
                  <a:srgbClr val="2EA34F"/>
                </a:buClr>
                <a:buSzPct val="140000"/>
                <a:buFont typeface="Cambria Math" panose="02040503050406030204" pitchFamily="18" charset="0"/>
                <a:buChar char="⎯"/>
                <a:defRPr sz="700" b="0" i="0" kern="1200">
                  <a:solidFill>
                    <a:schemeClr val="tx1"/>
                  </a:solidFill>
                  <a:latin typeface="Merriweather" panose="020605030504060307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defRPr/>
              </a:pPr>
              <a:r>
                <a:rPr kumimoji="0" lang="en-GB" sz="1000" b="1" i="0" u="none" strike="noStrike" kern="1200" cap="none" spc="0" normalizeH="0" baseline="0" noProof="0">
                  <a:ln>
                    <a:noFill/>
                  </a:ln>
                  <a:solidFill>
                    <a:srgbClr val="2E2E2E"/>
                  </a:solidFill>
                  <a:effectLst/>
                  <a:uLnTx/>
                  <a:uFillTx/>
                  <a:latin typeface="Arial" panose="020B0604020202020204"/>
                  <a:ea typeface="+mn-ea"/>
                  <a:cs typeface="Poppins"/>
                </a:rPr>
                <a:t>Increase the number of NHS dentists and other oral health professionals to overcome the </a:t>
              </a:r>
              <a:r>
                <a:rPr lang="en-GB" sz="1000">
                  <a:latin typeface="Arial" panose="020B0604020202020204"/>
                  <a:cs typeface="Poppins"/>
                </a:rPr>
                <a:t>demand by training more dentists and giving them the option to either work for five years for the NHS or pay back the bursary and ensuring </a:t>
              </a:r>
              <a:endParaRPr kumimoji="0" lang="en-GB" sz="1000" b="1" i="0" u="none" strike="noStrike" kern="1200" cap="none" spc="0" normalizeH="0" baseline="0" noProof="0">
                <a:ln>
                  <a:noFill/>
                </a:ln>
                <a:solidFill>
                  <a:srgbClr val="2E2E2E"/>
                </a:solidFill>
                <a:effectLst/>
                <a:uLnTx/>
                <a:uFillTx/>
                <a:latin typeface="Arial" panose="020B0604020202020204"/>
                <a:ea typeface="+mn-ea"/>
                <a:cs typeface="Poppins" pitchFamily="2" charset="77"/>
              </a:endParaRPr>
            </a:p>
          </p:txBody>
        </p:sp>
        <p:sp>
          <p:nvSpPr>
            <p:cNvPr id="60" name="Text Placeholder 6">
              <a:extLst>
                <a:ext uri="{FF2B5EF4-FFF2-40B4-BE49-F238E27FC236}">
                  <a16:creationId xmlns:a16="http://schemas.microsoft.com/office/drawing/2014/main" id="{F6C7E363-A1B9-BC4B-B5D3-C66B2C3AF893}"/>
                </a:ext>
              </a:extLst>
            </p:cNvPr>
            <p:cNvSpPr txBox="1">
              <a:spLocks/>
            </p:cNvSpPr>
            <p:nvPr/>
          </p:nvSpPr>
          <p:spPr>
            <a:xfrm>
              <a:off x="6086251" y="4191487"/>
              <a:ext cx="1318054" cy="1283929"/>
            </a:xfrm>
            <a:prstGeom prst="rect">
              <a:avLst/>
            </a:prstGeom>
          </p:spPr>
          <p:txBody>
            <a:bodyPr wrap="square" lIns="0" tIns="0" rIns="0" bIns="0">
              <a:spAutoFit/>
            </a:bodyPr>
            <a:lstStyle>
              <a:lvl1pPr marL="0" marR="0" indent="0" algn="l" defTabSz="685800" rtl="0" eaLnBrk="1" fontAlgn="auto" latinLnBrk="0" hangingPunct="1">
                <a:lnSpc>
                  <a:spcPct val="100000"/>
                </a:lnSpc>
                <a:spcBef>
                  <a:spcPts val="0"/>
                </a:spcBef>
                <a:spcAft>
                  <a:spcPts val="600"/>
                </a:spcAft>
                <a:buClr>
                  <a:srgbClr val="2EA34F"/>
                </a:buClr>
                <a:buSzTx/>
                <a:buFont typeface="Helvetica" pitchFamily="2" charset="0"/>
                <a:buNone/>
                <a:tabLst/>
                <a:defRPr lang="en-US" sz="900" b="1" i="0" kern="1200" spc="0" baseline="0" dirty="0" smtClean="0">
                  <a:solidFill>
                    <a:srgbClr val="2E2E2E"/>
                  </a:solidFill>
                  <a:latin typeface="Poppins" pitchFamily="2" charset="77"/>
                  <a:ea typeface="+mn-ea"/>
                  <a:cs typeface="Poppins" pitchFamily="2" charset="77"/>
                </a:defRPr>
              </a:lvl1pPr>
              <a:lvl2pPr marL="342900" indent="-171450" algn="l" defTabSz="685800" rtl="0" eaLnBrk="1" latinLnBrk="0" hangingPunct="1">
                <a:lnSpc>
                  <a:spcPct val="150000"/>
                </a:lnSpc>
                <a:spcBef>
                  <a:spcPts val="0"/>
                </a:spcBef>
                <a:spcAft>
                  <a:spcPts val="600"/>
                </a:spcAft>
                <a:buClr>
                  <a:srgbClr val="2EA34F"/>
                </a:buClr>
                <a:buSzPct val="140000"/>
                <a:buFont typeface="Cambria Math" panose="02040503050406030204" pitchFamily="18" charset="0"/>
                <a:buChar char="⎯"/>
                <a:defRPr sz="700" b="0" i="0" kern="1200">
                  <a:solidFill>
                    <a:schemeClr val="tx1"/>
                  </a:solidFill>
                  <a:latin typeface="Merriweather" panose="020605030504060307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GB" sz="1000">
                  <a:latin typeface="Arial" panose="020B0604020202020204"/>
                </a:rPr>
                <a:t>Civic intervention through government policy, such as making it mandatory for all dentists to spend a certain amount of their time attending to NHS patients</a:t>
              </a:r>
            </a:p>
          </p:txBody>
        </p:sp>
      </p:grpSp>
      <p:sp>
        <p:nvSpPr>
          <p:cNvPr id="27" name="TextBox 26">
            <a:extLst>
              <a:ext uri="{FF2B5EF4-FFF2-40B4-BE49-F238E27FC236}">
                <a16:creationId xmlns:a16="http://schemas.microsoft.com/office/drawing/2014/main" id="{8C248E05-A0B5-4205-A182-DCDB6B417497}"/>
              </a:ext>
            </a:extLst>
          </p:cNvPr>
          <p:cNvSpPr txBox="1"/>
          <p:nvPr/>
        </p:nvSpPr>
        <p:spPr>
          <a:xfrm>
            <a:off x="7288401" y="5158749"/>
            <a:ext cx="2294575" cy="861774"/>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600"/>
              </a:spcAft>
              <a:buClr>
                <a:srgbClr val="2EA34F"/>
              </a:buClr>
              <a:buSzTx/>
              <a:buFont typeface="Helvetica" pitchFamily="2" charset="0"/>
              <a:buNone/>
              <a:tabLst/>
              <a:defRPr/>
            </a:pPr>
            <a:r>
              <a:rPr lang="en-GB" sz="1000" b="1">
                <a:solidFill>
                  <a:srgbClr val="2E2E2E"/>
                </a:solidFill>
                <a:latin typeface="Arial" panose="020B0604020202020204"/>
                <a:cs typeface="Poppins" pitchFamily="2" charset="77"/>
              </a:rPr>
              <a:t>Government paying NHS dentists well and providing them with incentives to ensure staff retention this is  critical for ensuring continuity of care for patients</a:t>
            </a:r>
          </a:p>
        </p:txBody>
      </p:sp>
      <p:pic>
        <p:nvPicPr>
          <p:cNvPr id="8" name="Graphic 7">
            <a:extLst>
              <a:ext uri="{FF2B5EF4-FFF2-40B4-BE49-F238E27FC236}">
                <a16:creationId xmlns:a16="http://schemas.microsoft.com/office/drawing/2014/main" id="{B633CECF-F25D-48CA-AF79-33280B183E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5285" y="1575217"/>
            <a:ext cx="1560079" cy="1209052"/>
          </a:xfrm>
          <a:prstGeom prst="rect">
            <a:avLst/>
          </a:prstGeom>
        </p:spPr>
      </p:pic>
      <p:pic>
        <p:nvPicPr>
          <p:cNvPr id="10" name="Graphic 9">
            <a:extLst>
              <a:ext uri="{FF2B5EF4-FFF2-40B4-BE49-F238E27FC236}">
                <a16:creationId xmlns:a16="http://schemas.microsoft.com/office/drawing/2014/main" id="{E8EE10A3-A346-4681-8B6B-548E1FD2F88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64942" y="1414830"/>
            <a:ext cx="1115085" cy="1340108"/>
          </a:xfrm>
          <a:prstGeom prst="rect">
            <a:avLst/>
          </a:prstGeom>
        </p:spPr>
      </p:pic>
      <p:grpSp>
        <p:nvGrpSpPr>
          <p:cNvPr id="18" name="Graphic 16">
            <a:extLst>
              <a:ext uri="{FF2B5EF4-FFF2-40B4-BE49-F238E27FC236}">
                <a16:creationId xmlns:a16="http://schemas.microsoft.com/office/drawing/2014/main" id="{AC78C03E-D0EB-4DD9-BC6F-4A40A6ED6A39}"/>
              </a:ext>
              <a:ext uri="{C183D7F6-B498-43B3-948B-1728B52AA6E4}">
                <adec:decorative xmlns:adec="http://schemas.microsoft.com/office/drawing/2017/decorative" val="1"/>
              </a:ext>
            </a:extLst>
          </p:cNvPr>
          <p:cNvGrpSpPr/>
          <p:nvPr/>
        </p:nvGrpSpPr>
        <p:grpSpPr>
          <a:xfrm>
            <a:off x="2232557" y="3981335"/>
            <a:ext cx="638704" cy="943465"/>
            <a:chOff x="3882017" y="4838421"/>
            <a:chExt cx="571500" cy="753146"/>
          </a:xfrm>
          <a:solidFill>
            <a:srgbClr val="00B050"/>
          </a:solidFill>
        </p:grpSpPr>
        <p:sp>
          <p:nvSpPr>
            <p:cNvPr id="19" name="Freeform: Shape 18">
              <a:extLst>
                <a:ext uri="{FF2B5EF4-FFF2-40B4-BE49-F238E27FC236}">
                  <a16:creationId xmlns:a16="http://schemas.microsoft.com/office/drawing/2014/main" id="{F3E313BE-2276-4F87-B59D-F333CDF989C4}"/>
                </a:ext>
              </a:extLst>
            </p:cNvPr>
            <p:cNvSpPr/>
            <p:nvPr/>
          </p:nvSpPr>
          <p:spPr>
            <a:xfrm>
              <a:off x="3882017" y="4838421"/>
              <a:ext cx="571500" cy="753146"/>
            </a:xfrm>
            <a:custGeom>
              <a:avLst/>
              <a:gdLst>
                <a:gd name="connsiteX0" fmla="*/ 539534 w 571500"/>
                <a:gd name="connsiteY0" fmla="*/ 479189 h 753146"/>
                <a:gd name="connsiteX1" fmla="*/ 430682 w 571500"/>
                <a:gd name="connsiteY1" fmla="*/ 418657 h 753146"/>
                <a:gd name="connsiteX2" fmla="*/ 481384 w 571500"/>
                <a:gd name="connsiteY2" fmla="*/ 397045 h 753146"/>
                <a:gd name="connsiteX3" fmla="*/ 484339 w 571500"/>
                <a:gd name="connsiteY3" fmla="*/ 383902 h 753146"/>
                <a:gd name="connsiteX4" fmla="*/ 482851 w 571500"/>
                <a:gd name="connsiteY4" fmla="*/ 382091 h 753146"/>
                <a:gd name="connsiteX5" fmla="*/ 450894 w 571500"/>
                <a:gd name="connsiteY5" fmla="*/ 322664 h 753146"/>
                <a:gd name="connsiteX6" fmla="*/ 460419 w 571500"/>
                <a:gd name="connsiteY6" fmla="*/ 256589 h 753146"/>
                <a:gd name="connsiteX7" fmla="*/ 475155 w 571500"/>
                <a:gd name="connsiteY7" fmla="*/ 149024 h 753146"/>
                <a:gd name="connsiteX8" fmla="*/ 432035 w 571500"/>
                <a:gd name="connsiteY8" fmla="*/ 58993 h 753146"/>
                <a:gd name="connsiteX9" fmla="*/ 383953 w 571500"/>
                <a:gd name="connsiteY9" fmla="*/ 56050 h 753146"/>
                <a:gd name="connsiteX10" fmla="*/ 307219 w 571500"/>
                <a:gd name="connsiteY10" fmla="*/ 6911 h 753146"/>
                <a:gd name="connsiteX11" fmla="*/ 159068 w 571500"/>
                <a:gd name="connsiteY11" fmla="*/ 26046 h 753146"/>
                <a:gd name="connsiteX12" fmla="*/ 101041 w 571500"/>
                <a:gd name="connsiteY12" fmla="*/ 169455 h 753146"/>
                <a:gd name="connsiteX13" fmla="*/ 105061 w 571500"/>
                <a:gd name="connsiteY13" fmla="*/ 267562 h 753146"/>
                <a:gd name="connsiteX14" fmla="*/ 106270 w 571500"/>
                <a:gd name="connsiteY14" fmla="*/ 342876 h 753146"/>
                <a:gd name="connsiteX15" fmla="*/ 85458 w 571500"/>
                <a:gd name="connsiteY15" fmla="*/ 387644 h 753146"/>
                <a:gd name="connsiteX16" fmla="*/ 87471 w 571500"/>
                <a:gd name="connsiteY16" fmla="*/ 400963 h 753146"/>
                <a:gd name="connsiteX17" fmla="*/ 88573 w 571500"/>
                <a:gd name="connsiteY17" fmla="*/ 401665 h 753146"/>
                <a:gd name="connsiteX18" fmla="*/ 138065 w 571500"/>
                <a:gd name="connsiteY18" fmla="*/ 419772 h 753146"/>
                <a:gd name="connsiteX19" fmla="*/ 31975 w 571500"/>
                <a:gd name="connsiteY19" fmla="*/ 479179 h 753146"/>
                <a:gd name="connsiteX20" fmla="*/ 0 w 571500"/>
                <a:gd name="connsiteY20" fmla="*/ 543597 h 753146"/>
                <a:gd name="connsiteX21" fmla="*/ 0 w 571500"/>
                <a:gd name="connsiteY21" fmla="*/ 705846 h 753146"/>
                <a:gd name="connsiteX22" fmla="*/ 4239 w 571500"/>
                <a:gd name="connsiteY22" fmla="*/ 708703 h 753146"/>
                <a:gd name="connsiteX23" fmla="*/ 288855 w 571500"/>
                <a:gd name="connsiteY23" fmla="*/ 753147 h 753146"/>
                <a:gd name="connsiteX24" fmla="*/ 567652 w 571500"/>
                <a:gd name="connsiteY24" fmla="*/ 708379 h 753146"/>
                <a:gd name="connsiteX25" fmla="*/ 571500 w 571500"/>
                <a:gd name="connsiteY25" fmla="*/ 705522 h 753146"/>
                <a:gd name="connsiteX26" fmla="*/ 571500 w 571500"/>
                <a:gd name="connsiteY26" fmla="*/ 543397 h 753146"/>
                <a:gd name="connsiteX27" fmla="*/ 539534 w 571500"/>
                <a:gd name="connsiteY27" fmla="*/ 479189 h 753146"/>
                <a:gd name="connsiteX28" fmla="*/ 423910 w 571500"/>
                <a:gd name="connsiteY28" fmla="*/ 515022 h 753146"/>
                <a:gd name="connsiteX29" fmla="*/ 442960 w 571500"/>
                <a:gd name="connsiteY29" fmla="*/ 534072 h 753146"/>
                <a:gd name="connsiteX30" fmla="*/ 423910 w 571500"/>
                <a:gd name="connsiteY30" fmla="*/ 553122 h 753146"/>
                <a:gd name="connsiteX31" fmla="*/ 404860 w 571500"/>
                <a:gd name="connsiteY31" fmla="*/ 534072 h 753146"/>
                <a:gd name="connsiteX32" fmla="*/ 423910 w 571500"/>
                <a:gd name="connsiteY32" fmla="*/ 515022 h 753146"/>
                <a:gd name="connsiteX33" fmla="*/ 372694 w 571500"/>
                <a:gd name="connsiteY33" fmla="*/ 415666 h 753146"/>
                <a:gd name="connsiteX34" fmla="*/ 376057 w 571500"/>
                <a:gd name="connsiteY34" fmla="*/ 417352 h 753146"/>
                <a:gd name="connsiteX35" fmla="*/ 382724 w 571500"/>
                <a:gd name="connsiteY35" fmla="*/ 420086 h 753146"/>
                <a:gd name="connsiteX36" fmla="*/ 285750 w 571500"/>
                <a:gd name="connsiteY36" fmla="*/ 438822 h 753146"/>
                <a:gd name="connsiteX37" fmla="*/ 188747 w 571500"/>
                <a:gd name="connsiteY37" fmla="*/ 420067 h 753146"/>
                <a:gd name="connsiteX38" fmla="*/ 195415 w 571500"/>
                <a:gd name="connsiteY38" fmla="*/ 417352 h 753146"/>
                <a:gd name="connsiteX39" fmla="*/ 199606 w 571500"/>
                <a:gd name="connsiteY39" fmla="*/ 415371 h 753146"/>
                <a:gd name="connsiteX40" fmla="*/ 219075 w 571500"/>
                <a:gd name="connsiteY40" fmla="*/ 382100 h 753146"/>
                <a:gd name="connsiteX41" fmla="*/ 219075 w 571500"/>
                <a:gd name="connsiteY41" fmla="*/ 365032 h 753146"/>
                <a:gd name="connsiteX42" fmla="*/ 352473 w 571500"/>
                <a:gd name="connsiteY42" fmla="*/ 365032 h 753146"/>
                <a:gd name="connsiteX43" fmla="*/ 352473 w 571500"/>
                <a:gd name="connsiteY43" fmla="*/ 382062 h 753146"/>
                <a:gd name="connsiteX44" fmla="*/ 372694 w 571500"/>
                <a:gd name="connsiteY44" fmla="*/ 415666 h 753146"/>
                <a:gd name="connsiteX45" fmla="*/ 285750 w 571500"/>
                <a:gd name="connsiteY45" fmla="*/ 362622 h 753146"/>
                <a:gd name="connsiteX46" fmla="*/ 161925 w 571500"/>
                <a:gd name="connsiteY46" fmla="*/ 238797 h 753146"/>
                <a:gd name="connsiteX47" fmla="*/ 161925 w 571500"/>
                <a:gd name="connsiteY47" fmla="*/ 200354 h 753146"/>
                <a:gd name="connsiteX48" fmla="*/ 282197 w 571500"/>
                <a:gd name="connsiteY48" fmla="*/ 171379 h 753146"/>
                <a:gd name="connsiteX49" fmla="*/ 292027 w 571500"/>
                <a:gd name="connsiteY49" fmla="*/ 166464 h 753146"/>
                <a:gd name="connsiteX50" fmla="*/ 363636 w 571500"/>
                <a:gd name="connsiteY50" fmla="*/ 119734 h 753146"/>
                <a:gd name="connsiteX51" fmla="*/ 380209 w 571500"/>
                <a:gd name="connsiteY51" fmla="*/ 184780 h 753146"/>
                <a:gd name="connsiteX52" fmla="*/ 407165 w 571500"/>
                <a:gd name="connsiteY52" fmla="*/ 213051 h 753146"/>
                <a:gd name="connsiteX53" fmla="*/ 409594 w 571500"/>
                <a:gd name="connsiteY53" fmla="*/ 214708 h 753146"/>
                <a:gd name="connsiteX54" fmla="*/ 409594 w 571500"/>
                <a:gd name="connsiteY54" fmla="*/ 238797 h 753146"/>
                <a:gd name="connsiteX55" fmla="*/ 285750 w 571500"/>
                <a:gd name="connsiteY55" fmla="*/ 362622 h 753146"/>
                <a:gd name="connsiteX56" fmla="*/ 142875 w 571500"/>
                <a:gd name="connsiteY56" fmla="*/ 191172 h 753146"/>
                <a:gd name="connsiteX57" fmla="*/ 142875 w 571500"/>
                <a:gd name="connsiteY57" fmla="*/ 238797 h 753146"/>
                <a:gd name="connsiteX58" fmla="*/ 199958 w 571500"/>
                <a:gd name="connsiteY58" fmla="*/ 352773 h 753146"/>
                <a:gd name="connsiteX59" fmla="*/ 199958 w 571500"/>
                <a:gd name="connsiteY59" fmla="*/ 382100 h 753146"/>
                <a:gd name="connsiteX60" fmla="*/ 188709 w 571500"/>
                <a:gd name="connsiteY60" fmla="*/ 399379 h 753146"/>
                <a:gd name="connsiteX61" fmla="*/ 107356 w 571500"/>
                <a:gd name="connsiteY61" fmla="*/ 389520 h 753146"/>
                <a:gd name="connsiteX62" fmla="*/ 125139 w 571500"/>
                <a:gd name="connsiteY62" fmla="*/ 345477 h 753146"/>
                <a:gd name="connsiteX63" fmla="*/ 124073 w 571500"/>
                <a:gd name="connsiteY63" fmla="*/ 266295 h 753146"/>
                <a:gd name="connsiteX64" fmla="*/ 120091 w 571500"/>
                <a:gd name="connsiteY64" fmla="*/ 169474 h 753146"/>
                <a:gd name="connsiteX65" fmla="*/ 168964 w 571500"/>
                <a:gd name="connsiteY65" fmla="*/ 42334 h 753146"/>
                <a:gd name="connsiteX66" fmla="*/ 301866 w 571500"/>
                <a:gd name="connsiteY66" fmla="*/ 25189 h 753146"/>
                <a:gd name="connsiteX67" fmla="*/ 371113 w 571500"/>
                <a:gd name="connsiteY67" fmla="*/ 71080 h 753146"/>
                <a:gd name="connsiteX68" fmla="*/ 381591 w 571500"/>
                <a:gd name="connsiteY68" fmla="*/ 75929 h 753146"/>
                <a:gd name="connsiteX69" fmla="*/ 422548 w 571500"/>
                <a:gd name="connsiteY69" fmla="*/ 75567 h 753146"/>
                <a:gd name="connsiteX70" fmla="*/ 456009 w 571500"/>
                <a:gd name="connsiteY70" fmla="*/ 148976 h 753146"/>
                <a:gd name="connsiteX71" fmla="*/ 441627 w 571500"/>
                <a:gd name="connsiteY71" fmla="*/ 252960 h 753146"/>
                <a:gd name="connsiteX72" fmla="*/ 431825 w 571500"/>
                <a:gd name="connsiteY72" fmla="*/ 324055 h 753146"/>
                <a:gd name="connsiteX73" fmla="*/ 461029 w 571500"/>
                <a:gd name="connsiteY73" fmla="*/ 386577 h 753146"/>
                <a:gd name="connsiteX74" fmla="*/ 382248 w 571500"/>
                <a:gd name="connsiteY74" fmla="*/ 399150 h 753146"/>
                <a:gd name="connsiteX75" fmla="*/ 371475 w 571500"/>
                <a:gd name="connsiteY75" fmla="*/ 382100 h 753146"/>
                <a:gd name="connsiteX76" fmla="*/ 371475 w 571500"/>
                <a:gd name="connsiteY76" fmla="*/ 352840 h 753146"/>
                <a:gd name="connsiteX77" fmla="*/ 428625 w 571500"/>
                <a:gd name="connsiteY77" fmla="*/ 238797 h 753146"/>
                <a:gd name="connsiteX78" fmla="*/ 428520 w 571500"/>
                <a:gd name="connsiteY78" fmla="*/ 210222 h 753146"/>
                <a:gd name="connsiteX79" fmla="*/ 426139 w 571500"/>
                <a:gd name="connsiteY79" fmla="*/ 203830 h 753146"/>
                <a:gd name="connsiteX80" fmla="*/ 417690 w 571500"/>
                <a:gd name="connsiteY80" fmla="*/ 197163 h 753146"/>
                <a:gd name="connsiteX81" fmla="*/ 396821 w 571500"/>
                <a:gd name="connsiteY81" fmla="*/ 175446 h 753146"/>
                <a:gd name="connsiteX82" fmla="*/ 382476 w 571500"/>
                <a:gd name="connsiteY82" fmla="*/ 116877 h 753146"/>
                <a:gd name="connsiteX83" fmla="*/ 361125 w 571500"/>
                <a:gd name="connsiteY83" fmla="*/ 101210 h 753146"/>
                <a:gd name="connsiteX84" fmla="*/ 351111 w 571500"/>
                <a:gd name="connsiteY84" fmla="*/ 106104 h 753146"/>
                <a:gd name="connsiteX85" fmla="*/ 283531 w 571500"/>
                <a:gd name="connsiteY85" fmla="*/ 149414 h 753146"/>
                <a:gd name="connsiteX86" fmla="*/ 274006 w 571500"/>
                <a:gd name="connsiteY86" fmla="*/ 154177 h 753146"/>
                <a:gd name="connsiteX87" fmla="*/ 152400 w 571500"/>
                <a:gd name="connsiteY87" fmla="*/ 181647 h 753146"/>
                <a:gd name="connsiteX88" fmla="*/ 142875 w 571500"/>
                <a:gd name="connsiteY88" fmla="*/ 191172 h 753146"/>
                <a:gd name="connsiteX89" fmla="*/ 414338 w 571500"/>
                <a:gd name="connsiteY89" fmla="*/ 432811 h 753146"/>
                <a:gd name="connsiteX90" fmla="*/ 414338 w 571500"/>
                <a:gd name="connsiteY90" fmla="*/ 496686 h 753146"/>
                <a:gd name="connsiteX91" fmla="*/ 414461 w 571500"/>
                <a:gd name="connsiteY91" fmla="*/ 497286 h 753146"/>
                <a:gd name="connsiteX92" fmla="*/ 386946 w 571500"/>
                <a:gd name="connsiteY92" fmla="*/ 543613 h 753146"/>
                <a:gd name="connsiteX93" fmla="*/ 433273 w 571500"/>
                <a:gd name="connsiteY93" fmla="*/ 571128 h 753146"/>
                <a:gd name="connsiteX94" fmla="*/ 460788 w 571500"/>
                <a:gd name="connsiteY94" fmla="*/ 524801 h 753146"/>
                <a:gd name="connsiteX95" fmla="*/ 433273 w 571500"/>
                <a:gd name="connsiteY95" fmla="*/ 497286 h 753146"/>
                <a:gd name="connsiteX96" fmla="*/ 433388 w 571500"/>
                <a:gd name="connsiteY96" fmla="*/ 496686 h 753146"/>
                <a:gd name="connsiteX97" fmla="*/ 433388 w 571500"/>
                <a:gd name="connsiteY97" fmla="*/ 440355 h 753146"/>
                <a:gd name="connsiteX98" fmla="*/ 527161 w 571500"/>
                <a:gd name="connsiteY98" fmla="*/ 493695 h 753146"/>
                <a:gd name="connsiteX99" fmla="*/ 552450 w 571500"/>
                <a:gd name="connsiteY99" fmla="*/ 543597 h 753146"/>
                <a:gd name="connsiteX100" fmla="*/ 552450 w 571500"/>
                <a:gd name="connsiteY100" fmla="*/ 695768 h 753146"/>
                <a:gd name="connsiteX101" fmla="*/ 19050 w 571500"/>
                <a:gd name="connsiteY101" fmla="*/ 695454 h 753146"/>
                <a:gd name="connsiteX102" fmla="*/ 19050 w 571500"/>
                <a:gd name="connsiteY102" fmla="*/ 543797 h 753146"/>
                <a:gd name="connsiteX103" fmla="*/ 44263 w 571500"/>
                <a:gd name="connsiteY103" fmla="*/ 493705 h 753146"/>
                <a:gd name="connsiteX104" fmla="*/ 138113 w 571500"/>
                <a:gd name="connsiteY104" fmla="*/ 440365 h 753146"/>
                <a:gd name="connsiteX105" fmla="*/ 138113 w 571500"/>
                <a:gd name="connsiteY105" fmla="*/ 496219 h 753146"/>
                <a:gd name="connsiteX106" fmla="*/ 76200 w 571500"/>
                <a:gd name="connsiteY106" fmla="*/ 562647 h 753146"/>
                <a:gd name="connsiteX107" fmla="*/ 76200 w 571500"/>
                <a:gd name="connsiteY107" fmla="*/ 634084 h 753146"/>
                <a:gd name="connsiteX108" fmla="*/ 98298 w 571500"/>
                <a:gd name="connsiteY108" fmla="*/ 661850 h 753146"/>
                <a:gd name="connsiteX109" fmla="*/ 118334 w 571500"/>
                <a:gd name="connsiteY109" fmla="*/ 664465 h 753146"/>
                <a:gd name="connsiteX110" fmla="*/ 120949 w 571500"/>
                <a:gd name="connsiteY110" fmla="*/ 644429 h 753146"/>
                <a:gd name="connsiteX111" fmla="*/ 100914 w 571500"/>
                <a:gd name="connsiteY111" fmla="*/ 641814 h 753146"/>
                <a:gd name="connsiteX112" fmla="*/ 100289 w 571500"/>
                <a:gd name="connsiteY112" fmla="*/ 642323 h 753146"/>
                <a:gd name="connsiteX113" fmla="*/ 95250 w 571500"/>
                <a:gd name="connsiteY113" fmla="*/ 634084 h 753146"/>
                <a:gd name="connsiteX114" fmla="*/ 95250 w 571500"/>
                <a:gd name="connsiteY114" fmla="*/ 562647 h 753146"/>
                <a:gd name="connsiteX115" fmla="*/ 142875 w 571500"/>
                <a:gd name="connsiteY115" fmla="*/ 515022 h 753146"/>
                <a:gd name="connsiteX116" fmla="*/ 152400 w 571500"/>
                <a:gd name="connsiteY116" fmla="*/ 515022 h 753146"/>
                <a:gd name="connsiteX117" fmla="*/ 200025 w 571500"/>
                <a:gd name="connsiteY117" fmla="*/ 562647 h 753146"/>
                <a:gd name="connsiteX118" fmla="*/ 200025 w 571500"/>
                <a:gd name="connsiteY118" fmla="*/ 634084 h 753146"/>
                <a:gd name="connsiteX119" fmla="*/ 194996 w 571500"/>
                <a:gd name="connsiteY119" fmla="*/ 642323 h 753146"/>
                <a:gd name="connsiteX120" fmla="*/ 174845 w 571500"/>
                <a:gd name="connsiteY120" fmla="*/ 643804 h 753146"/>
                <a:gd name="connsiteX121" fmla="*/ 176326 w 571500"/>
                <a:gd name="connsiteY121" fmla="*/ 663956 h 753146"/>
                <a:gd name="connsiteX122" fmla="*/ 196477 w 571500"/>
                <a:gd name="connsiteY122" fmla="*/ 662474 h 753146"/>
                <a:gd name="connsiteX123" fmla="*/ 196987 w 571500"/>
                <a:gd name="connsiteY123" fmla="*/ 661850 h 753146"/>
                <a:gd name="connsiteX124" fmla="*/ 219075 w 571500"/>
                <a:gd name="connsiteY124" fmla="*/ 634084 h 753146"/>
                <a:gd name="connsiteX125" fmla="*/ 219075 w 571500"/>
                <a:gd name="connsiteY125" fmla="*/ 562647 h 753146"/>
                <a:gd name="connsiteX126" fmla="*/ 157163 w 571500"/>
                <a:gd name="connsiteY126" fmla="*/ 496210 h 753146"/>
                <a:gd name="connsiteX127" fmla="*/ 157163 w 571500"/>
                <a:gd name="connsiteY127" fmla="*/ 432773 h 753146"/>
                <a:gd name="connsiteX128" fmla="*/ 166383 w 571500"/>
                <a:gd name="connsiteY128" fmla="*/ 429297 h 753146"/>
                <a:gd name="connsiteX129" fmla="*/ 285750 w 571500"/>
                <a:gd name="connsiteY129" fmla="*/ 457872 h 753146"/>
                <a:gd name="connsiteX130" fmla="*/ 405108 w 571500"/>
                <a:gd name="connsiteY130" fmla="*/ 429297 h 75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1500" h="753146">
                  <a:moveTo>
                    <a:pt x="539534" y="479189"/>
                  </a:moveTo>
                  <a:cubicBezTo>
                    <a:pt x="506780" y="453230"/>
                    <a:pt x="470015" y="432785"/>
                    <a:pt x="430682" y="418657"/>
                  </a:cubicBezTo>
                  <a:cubicBezTo>
                    <a:pt x="448518" y="413881"/>
                    <a:pt x="465588" y="406605"/>
                    <a:pt x="481384" y="397045"/>
                  </a:cubicBezTo>
                  <a:cubicBezTo>
                    <a:pt x="485829" y="394232"/>
                    <a:pt x="487152" y="388348"/>
                    <a:pt x="484339" y="383902"/>
                  </a:cubicBezTo>
                  <a:cubicBezTo>
                    <a:pt x="483920" y="383240"/>
                    <a:pt x="483419" y="382631"/>
                    <a:pt x="482851" y="382091"/>
                  </a:cubicBezTo>
                  <a:cubicBezTo>
                    <a:pt x="482556" y="381815"/>
                    <a:pt x="453133" y="353516"/>
                    <a:pt x="450894" y="322664"/>
                  </a:cubicBezTo>
                  <a:cubicBezTo>
                    <a:pt x="452000" y="300390"/>
                    <a:pt x="455189" y="278269"/>
                    <a:pt x="460419" y="256589"/>
                  </a:cubicBezTo>
                  <a:cubicBezTo>
                    <a:pt x="468424" y="221226"/>
                    <a:pt x="473354" y="185237"/>
                    <a:pt x="475155" y="149024"/>
                  </a:cubicBezTo>
                  <a:cubicBezTo>
                    <a:pt x="475155" y="102418"/>
                    <a:pt x="462658" y="76329"/>
                    <a:pt x="432035" y="58993"/>
                  </a:cubicBezTo>
                  <a:cubicBezTo>
                    <a:pt x="418605" y="51373"/>
                    <a:pt x="395764" y="53983"/>
                    <a:pt x="383953" y="56050"/>
                  </a:cubicBezTo>
                  <a:cubicBezTo>
                    <a:pt x="375685" y="44925"/>
                    <a:pt x="353606" y="21350"/>
                    <a:pt x="307219" y="6911"/>
                  </a:cubicBezTo>
                  <a:cubicBezTo>
                    <a:pt x="257266" y="-6815"/>
                    <a:pt x="203894" y="79"/>
                    <a:pt x="159068" y="26046"/>
                  </a:cubicBezTo>
                  <a:cubicBezTo>
                    <a:pt x="117853" y="52716"/>
                    <a:pt x="101041" y="94226"/>
                    <a:pt x="101041" y="169455"/>
                  </a:cubicBezTo>
                  <a:cubicBezTo>
                    <a:pt x="101041" y="206459"/>
                    <a:pt x="103175" y="238901"/>
                    <a:pt x="105061" y="267562"/>
                  </a:cubicBezTo>
                  <a:cubicBezTo>
                    <a:pt x="107771" y="292577"/>
                    <a:pt x="108175" y="317788"/>
                    <a:pt x="106270" y="342876"/>
                  </a:cubicBezTo>
                  <a:cubicBezTo>
                    <a:pt x="103279" y="359335"/>
                    <a:pt x="96113" y="374749"/>
                    <a:pt x="85458" y="387644"/>
                  </a:cubicBezTo>
                  <a:cubicBezTo>
                    <a:pt x="82336" y="391878"/>
                    <a:pt x="83237" y="397840"/>
                    <a:pt x="87471" y="400963"/>
                  </a:cubicBezTo>
                  <a:cubicBezTo>
                    <a:pt x="87821" y="401222"/>
                    <a:pt x="88190" y="401456"/>
                    <a:pt x="88573" y="401665"/>
                  </a:cubicBezTo>
                  <a:cubicBezTo>
                    <a:pt x="104226" y="409796"/>
                    <a:pt x="120860" y="415882"/>
                    <a:pt x="138065" y="419772"/>
                  </a:cubicBezTo>
                  <a:cubicBezTo>
                    <a:pt x="99743" y="433752"/>
                    <a:pt x="63921" y="453811"/>
                    <a:pt x="31975" y="479179"/>
                  </a:cubicBezTo>
                  <a:cubicBezTo>
                    <a:pt x="12583" y="495081"/>
                    <a:pt x="941" y="518535"/>
                    <a:pt x="0" y="543597"/>
                  </a:cubicBezTo>
                  <a:lnTo>
                    <a:pt x="0" y="705846"/>
                  </a:lnTo>
                  <a:lnTo>
                    <a:pt x="4239" y="708703"/>
                  </a:lnTo>
                  <a:cubicBezTo>
                    <a:pt x="48758" y="738326"/>
                    <a:pt x="169307" y="753147"/>
                    <a:pt x="288855" y="753147"/>
                  </a:cubicBezTo>
                  <a:cubicBezTo>
                    <a:pt x="408870" y="753147"/>
                    <a:pt x="527933" y="738212"/>
                    <a:pt x="567652" y="708379"/>
                  </a:cubicBezTo>
                  <a:lnTo>
                    <a:pt x="571500" y="705522"/>
                  </a:lnTo>
                  <a:lnTo>
                    <a:pt x="571500" y="543397"/>
                  </a:lnTo>
                  <a:cubicBezTo>
                    <a:pt x="570508" y="518410"/>
                    <a:pt x="558875" y="495041"/>
                    <a:pt x="539534" y="479189"/>
                  </a:cubicBezTo>
                  <a:close/>
                  <a:moveTo>
                    <a:pt x="423910" y="515022"/>
                  </a:moveTo>
                  <a:cubicBezTo>
                    <a:pt x="434431" y="515022"/>
                    <a:pt x="442960" y="523550"/>
                    <a:pt x="442960" y="534072"/>
                  </a:cubicBezTo>
                  <a:cubicBezTo>
                    <a:pt x="442960" y="544593"/>
                    <a:pt x="434431" y="553122"/>
                    <a:pt x="423910" y="553122"/>
                  </a:cubicBezTo>
                  <a:cubicBezTo>
                    <a:pt x="413389" y="553122"/>
                    <a:pt x="404860" y="544593"/>
                    <a:pt x="404860" y="534072"/>
                  </a:cubicBezTo>
                  <a:cubicBezTo>
                    <a:pt x="404860" y="523550"/>
                    <a:pt x="413389" y="515022"/>
                    <a:pt x="423910" y="515022"/>
                  </a:cubicBezTo>
                  <a:close/>
                  <a:moveTo>
                    <a:pt x="372694" y="415666"/>
                  </a:moveTo>
                  <a:cubicBezTo>
                    <a:pt x="373799" y="416247"/>
                    <a:pt x="374885" y="416867"/>
                    <a:pt x="376057" y="417352"/>
                  </a:cubicBezTo>
                  <a:lnTo>
                    <a:pt x="382724" y="420086"/>
                  </a:lnTo>
                  <a:cubicBezTo>
                    <a:pt x="352112" y="433197"/>
                    <a:pt x="319043" y="439586"/>
                    <a:pt x="285750" y="438822"/>
                  </a:cubicBezTo>
                  <a:cubicBezTo>
                    <a:pt x="252446" y="439588"/>
                    <a:pt x="219366" y="433193"/>
                    <a:pt x="188747" y="420067"/>
                  </a:cubicBezTo>
                  <a:lnTo>
                    <a:pt x="195415" y="417352"/>
                  </a:lnTo>
                  <a:lnTo>
                    <a:pt x="199606" y="415371"/>
                  </a:lnTo>
                  <a:cubicBezTo>
                    <a:pt x="211657" y="408641"/>
                    <a:pt x="219110" y="395904"/>
                    <a:pt x="219075" y="382100"/>
                  </a:cubicBezTo>
                  <a:lnTo>
                    <a:pt x="219075" y="365032"/>
                  </a:lnTo>
                  <a:cubicBezTo>
                    <a:pt x="260779" y="387192"/>
                    <a:pt x="310767" y="387192"/>
                    <a:pt x="352473" y="365032"/>
                  </a:cubicBezTo>
                  <a:lnTo>
                    <a:pt x="352473" y="382062"/>
                  </a:lnTo>
                  <a:cubicBezTo>
                    <a:pt x="352692" y="396081"/>
                    <a:pt x="360410" y="408907"/>
                    <a:pt x="372694" y="415666"/>
                  </a:cubicBezTo>
                  <a:close/>
                  <a:moveTo>
                    <a:pt x="285750" y="362622"/>
                  </a:moveTo>
                  <a:cubicBezTo>
                    <a:pt x="217394" y="362548"/>
                    <a:pt x="161998" y="307153"/>
                    <a:pt x="161925" y="238797"/>
                  </a:cubicBezTo>
                  <a:lnTo>
                    <a:pt x="161925" y="200354"/>
                  </a:lnTo>
                  <a:cubicBezTo>
                    <a:pt x="203265" y="196924"/>
                    <a:pt x="243830" y="187151"/>
                    <a:pt x="282197" y="171379"/>
                  </a:cubicBezTo>
                  <a:lnTo>
                    <a:pt x="292027" y="166464"/>
                  </a:lnTo>
                  <a:cubicBezTo>
                    <a:pt x="318355" y="155026"/>
                    <a:pt x="342565" y="139228"/>
                    <a:pt x="363636" y="119734"/>
                  </a:cubicBezTo>
                  <a:cubicBezTo>
                    <a:pt x="365265" y="130936"/>
                    <a:pt x="371256" y="168759"/>
                    <a:pt x="380209" y="184780"/>
                  </a:cubicBezTo>
                  <a:cubicBezTo>
                    <a:pt x="386572" y="196395"/>
                    <a:pt x="395866" y="206142"/>
                    <a:pt x="407165" y="213051"/>
                  </a:cubicBezTo>
                  <a:lnTo>
                    <a:pt x="409594" y="214708"/>
                  </a:lnTo>
                  <a:lnTo>
                    <a:pt x="409594" y="238797"/>
                  </a:lnTo>
                  <a:cubicBezTo>
                    <a:pt x="409515" y="307159"/>
                    <a:pt x="354112" y="362553"/>
                    <a:pt x="285750" y="362622"/>
                  </a:cubicBezTo>
                  <a:close/>
                  <a:moveTo>
                    <a:pt x="142875" y="191172"/>
                  </a:moveTo>
                  <a:lnTo>
                    <a:pt x="142875" y="238797"/>
                  </a:lnTo>
                  <a:cubicBezTo>
                    <a:pt x="142916" y="283653"/>
                    <a:pt x="164062" y="325874"/>
                    <a:pt x="199958" y="352773"/>
                  </a:cubicBezTo>
                  <a:lnTo>
                    <a:pt x="199958" y="382100"/>
                  </a:lnTo>
                  <a:cubicBezTo>
                    <a:pt x="199950" y="389576"/>
                    <a:pt x="195543" y="396346"/>
                    <a:pt x="188709" y="399379"/>
                  </a:cubicBezTo>
                  <a:cubicBezTo>
                    <a:pt x="162887" y="411152"/>
                    <a:pt x="125006" y="397359"/>
                    <a:pt x="107356" y="389520"/>
                  </a:cubicBezTo>
                  <a:cubicBezTo>
                    <a:pt x="116630" y="376422"/>
                    <a:pt x="122719" y="361342"/>
                    <a:pt x="125139" y="345477"/>
                  </a:cubicBezTo>
                  <a:cubicBezTo>
                    <a:pt x="127282" y="319109"/>
                    <a:pt x="126924" y="292597"/>
                    <a:pt x="124073" y="266295"/>
                  </a:cubicBezTo>
                  <a:cubicBezTo>
                    <a:pt x="122168" y="237958"/>
                    <a:pt x="120091" y="205850"/>
                    <a:pt x="120091" y="169474"/>
                  </a:cubicBezTo>
                  <a:cubicBezTo>
                    <a:pt x="120091" y="101608"/>
                    <a:pt x="134379" y="64699"/>
                    <a:pt x="168964" y="42334"/>
                  </a:cubicBezTo>
                  <a:cubicBezTo>
                    <a:pt x="209204" y="19120"/>
                    <a:pt x="257052" y="12947"/>
                    <a:pt x="301866" y="25189"/>
                  </a:cubicBezTo>
                  <a:cubicBezTo>
                    <a:pt x="354454" y="41572"/>
                    <a:pt x="370989" y="70852"/>
                    <a:pt x="371113" y="71080"/>
                  </a:cubicBezTo>
                  <a:cubicBezTo>
                    <a:pt x="373117" y="74870"/>
                    <a:pt x="377405" y="76855"/>
                    <a:pt x="381591" y="75929"/>
                  </a:cubicBezTo>
                  <a:cubicBezTo>
                    <a:pt x="393973" y="73147"/>
                    <a:pt x="414852" y="71166"/>
                    <a:pt x="422548" y="75567"/>
                  </a:cubicBezTo>
                  <a:cubicBezTo>
                    <a:pt x="443208" y="87263"/>
                    <a:pt x="456009" y="103627"/>
                    <a:pt x="456009" y="148976"/>
                  </a:cubicBezTo>
                  <a:cubicBezTo>
                    <a:pt x="454182" y="183983"/>
                    <a:pt x="449370" y="218771"/>
                    <a:pt x="441627" y="252960"/>
                  </a:cubicBezTo>
                  <a:cubicBezTo>
                    <a:pt x="435915" y="276257"/>
                    <a:pt x="432630" y="300082"/>
                    <a:pt x="431825" y="324055"/>
                  </a:cubicBezTo>
                  <a:cubicBezTo>
                    <a:pt x="435066" y="347354"/>
                    <a:pt x="445241" y="369139"/>
                    <a:pt x="461029" y="386577"/>
                  </a:cubicBezTo>
                  <a:cubicBezTo>
                    <a:pt x="443617" y="395578"/>
                    <a:pt x="407403" y="410942"/>
                    <a:pt x="382248" y="399150"/>
                  </a:cubicBezTo>
                  <a:cubicBezTo>
                    <a:pt x="375668" y="396022"/>
                    <a:pt x="371475" y="389386"/>
                    <a:pt x="371475" y="382100"/>
                  </a:cubicBezTo>
                  <a:lnTo>
                    <a:pt x="371475" y="352840"/>
                  </a:lnTo>
                  <a:cubicBezTo>
                    <a:pt x="407414" y="325940"/>
                    <a:pt x="428588" y="283687"/>
                    <a:pt x="428625" y="238797"/>
                  </a:cubicBezTo>
                  <a:lnTo>
                    <a:pt x="428520" y="210222"/>
                  </a:lnTo>
                  <a:cubicBezTo>
                    <a:pt x="428553" y="207869"/>
                    <a:pt x="427703" y="205589"/>
                    <a:pt x="426139" y="203830"/>
                  </a:cubicBezTo>
                  <a:cubicBezTo>
                    <a:pt x="423609" y="201267"/>
                    <a:pt x="420771" y="199028"/>
                    <a:pt x="417690" y="197163"/>
                  </a:cubicBezTo>
                  <a:cubicBezTo>
                    <a:pt x="408925" y="191910"/>
                    <a:pt x="401722" y="184413"/>
                    <a:pt x="396821" y="175446"/>
                  </a:cubicBezTo>
                  <a:cubicBezTo>
                    <a:pt x="389512" y="156630"/>
                    <a:pt x="384690" y="136941"/>
                    <a:pt x="382476" y="116877"/>
                  </a:cubicBezTo>
                  <a:cubicBezTo>
                    <a:pt x="380907" y="106654"/>
                    <a:pt x="371347" y="99640"/>
                    <a:pt x="361125" y="101210"/>
                  </a:cubicBezTo>
                  <a:cubicBezTo>
                    <a:pt x="357368" y="101787"/>
                    <a:pt x="353875" y="103494"/>
                    <a:pt x="351111" y="106104"/>
                  </a:cubicBezTo>
                  <a:cubicBezTo>
                    <a:pt x="331038" y="124052"/>
                    <a:pt x="308222" y="138673"/>
                    <a:pt x="283531" y="149414"/>
                  </a:cubicBezTo>
                  <a:lnTo>
                    <a:pt x="274006" y="154177"/>
                  </a:lnTo>
                  <a:cubicBezTo>
                    <a:pt x="235332" y="170197"/>
                    <a:pt x="194204" y="179487"/>
                    <a:pt x="152400" y="181647"/>
                  </a:cubicBezTo>
                  <a:cubicBezTo>
                    <a:pt x="147139" y="181647"/>
                    <a:pt x="142875" y="185911"/>
                    <a:pt x="142875" y="191172"/>
                  </a:cubicBezTo>
                  <a:close/>
                  <a:moveTo>
                    <a:pt x="414338" y="432811"/>
                  </a:moveTo>
                  <a:lnTo>
                    <a:pt x="414338" y="496686"/>
                  </a:lnTo>
                  <a:cubicBezTo>
                    <a:pt x="414338" y="496905"/>
                    <a:pt x="414452" y="497077"/>
                    <a:pt x="414461" y="497286"/>
                  </a:cubicBezTo>
                  <a:cubicBezTo>
                    <a:pt x="394070" y="502481"/>
                    <a:pt x="381752" y="523222"/>
                    <a:pt x="386946" y="543613"/>
                  </a:cubicBezTo>
                  <a:cubicBezTo>
                    <a:pt x="392141" y="564003"/>
                    <a:pt x="412882" y="576323"/>
                    <a:pt x="433273" y="571128"/>
                  </a:cubicBezTo>
                  <a:cubicBezTo>
                    <a:pt x="453664" y="565933"/>
                    <a:pt x="465983" y="545191"/>
                    <a:pt x="460788" y="524801"/>
                  </a:cubicBezTo>
                  <a:cubicBezTo>
                    <a:pt x="457345" y="511284"/>
                    <a:pt x="446790" y="500729"/>
                    <a:pt x="433273" y="497286"/>
                  </a:cubicBezTo>
                  <a:cubicBezTo>
                    <a:pt x="433273" y="497077"/>
                    <a:pt x="433388" y="496896"/>
                    <a:pt x="433388" y="496686"/>
                  </a:cubicBezTo>
                  <a:lnTo>
                    <a:pt x="433388" y="440355"/>
                  </a:lnTo>
                  <a:cubicBezTo>
                    <a:pt x="467213" y="453184"/>
                    <a:pt x="498846" y="471178"/>
                    <a:pt x="527161" y="493695"/>
                  </a:cubicBezTo>
                  <a:cubicBezTo>
                    <a:pt x="542410" y="505889"/>
                    <a:pt x="551633" y="524089"/>
                    <a:pt x="552450" y="543597"/>
                  </a:cubicBezTo>
                  <a:lnTo>
                    <a:pt x="552450" y="695768"/>
                  </a:lnTo>
                  <a:cubicBezTo>
                    <a:pt x="471488" y="747575"/>
                    <a:pt x="108756" y="747346"/>
                    <a:pt x="19050" y="695454"/>
                  </a:cubicBezTo>
                  <a:lnTo>
                    <a:pt x="19050" y="543797"/>
                  </a:lnTo>
                  <a:cubicBezTo>
                    <a:pt x="19802" y="524235"/>
                    <a:pt x="28999" y="505962"/>
                    <a:pt x="44263" y="493705"/>
                  </a:cubicBezTo>
                  <a:cubicBezTo>
                    <a:pt x="72602" y="471183"/>
                    <a:pt x="104262" y="453189"/>
                    <a:pt x="138113" y="440365"/>
                  </a:cubicBezTo>
                  <a:lnTo>
                    <a:pt x="138113" y="496219"/>
                  </a:lnTo>
                  <a:cubicBezTo>
                    <a:pt x="103256" y="498716"/>
                    <a:pt x="76241" y="527700"/>
                    <a:pt x="76200" y="562647"/>
                  </a:cubicBezTo>
                  <a:lnTo>
                    <a:pt x="76200" y="634084"/>
                  </a:lnTo>
                  <a:cubicBezTo>
                    <a:pt x="76230" y="647346"/>
                    <a:pt x="85381" y="658844"/>
                    <a:pt x="98298" y="661850"/>
                  </a:cubicBezTo>
                  <a:cubicBezTo>
                    <a:pt x="103108" y="668105"/>
                    <a:pt x="112079" y="669275"/>
                    <a:pt x="118334" y="664465"/>
                  </a:cubicBezTo>
                  <a:cubicBezTo>
                    <a:pt x="124589" y="659655"/>
                    <a:pt x="125760" y="650684"/>
                    <a:pt x="120949" y="644429"/>
                  </a:cubicBezTo>
                  <a:cubicBezTo>
                    <a:pt x="116139" y="638175"/>
                    <a:pt x="107169" y="637004"/>
                    <a:pt x="100914" y="641814"/>
                  </a:cubicBezTo>
                  <a:cubicBezTo>
                    <a:pt x="100700" y="641978"/>
                    <a:pt x="100493" y="642148"/>
                    <a:pt x="100289" y="642323"/>
                  </a:cubicBezTo>
                  <a:cubicBezTo>
                    <a:pt x="97224" y="640711"/>
                    <a:pt x="95289" y="637548"/>
                    <a:pt x="95250" y="634084"/>
                  </a:cubicBezTo>
                  <a:lnTo>
                    <a:pt x="95250" y="562647"/>
                  </a:lnTo>
                  <a:cubicBezTo>
                    <a:pt x="95281" y="536357"/>
                    <a:pt x="116585" y="515053"/>
                    <a:pt x="142875" y="515022"/>
                  </a:cubicBezTo>
                  <a:lnTo>
                    <a:pt x="152400" y="515022"/>
                  </a:lnTo>
                  <a:cubicBezTo>
                    <a:pt x="178690" y="515053"/>
                    <a:pt x="199994" y="536357"/>
                    <a:pt x="200025" y="562647"/>
                  </a:cubicBezTo>
                  <a:lnTo>
                    <a:pt x="200025" y="634084"/>
                  </a:lnTo>
                  <a:cubicBezTo>
                    <a:pt x="199990" y="637546"/>
                    <a:pt x="198059" y="640710"/>
                    <a:pt x="194996" y="642323"/>
                  </a:cubicBezTo>
                  <a:cubicBezTo>
                    <a:pt x="189022" y="637167"/>
                    <a:pt x="180001" y="637831"/>
                    <a:pt x="174845" y="643804"/>
                  </a:cubicBezTo>
                  <a:cubicBezTo>
                    <a:pt x="169689" y="649779"/>
                    <a:pt x="170353" y="658801"/>
                    <a:pt x="176326" y="663956"/>
                  </a:cubicBezTo>
                  <a:cubicBezTo>
                    <a:pt x="182300" y="669111"/>
                    <a:pt x="191322" y="668449"/>
                    <a:pt x="196477" y="662474"/>
                  </a:cubicBezTo>
                  <a:cubicBezTo>
                    <a:pt x="196653" y="662271"/>
                    <a:pt x="196823" y="662063"/>
                    <a:pt x="196987" y="661850"/>
                  </a:cubicBezTo>
                  <a:cubicBezTo>
                    <a:pt x="209900" y="658840"/>
                    <a:pt x="219045" y="647343"/>
                    <a:pt x="219075" y="634084"/>
                  </a:cubicBezTo>
                  <a:lnTo>
                    <a:pt x="219075" y="562647"/>
                  </a:lnTo>
                  <a:cubicBezTo>
                    <a:pt x="219040" y="527698"/>
                    <a:pt x="192023" y="498706"/>
                    <a:pt x="157163" y="496210"/>
                  </a:cubicBezTo>
                  <a:lnTo>
                    <a:pt x="157163" y="432773"/>
                  </a:lnTo>
                  <a:lnTo>
                    <a:pt x="166383" y="429297"/>
                  </a:lnTo>
                  <a:cubicBezTo>
                    <a:pt x="192176" y="447004"/>
                    <a:pt x="237173" y="457872"/>
                    <a:pt x="285750" y="457872"/>
                  </a:cubicBezTo>
                  <a:cubicBezTo>
                    <a:pt x="334328" y="457872"/>
                    <a:pt x="379314" y="447004"/>
                    <a:pt x="405108" y="429297"/>
                  </a:cubicBezTo>
                  <a:close/>
                </a:path>
              </a:pathLst>
            </a:custGeom>
            <a:grpFill/>
            <a:ln w="9525" cap="flat">
              <a:solidFill>
                <a:srgbClr val="00B05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Freeform: Shape 19">
              <a:extLst>
                <a:ext uri="{FF2B5EF4-FFF2-40B4-BE49-F238E27FC236}">
                  <a16:creationId xmlns:a16="http://schemas.microsoft.com/office/drawing/2014/main" id="{4272069A-8DB9-4631-AEB1-084165E86609}"/>
                </a:ext>
              </a:extLst>
            </p:cNvPr>
            <p:cNvSpPr/>
            <p:nvPr/>
          </p:nvSpPr>
          <p:spPr>
            <a:xfrm>
              <a:off x="4296402" y="5362968"/>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9525" cap="flat">
              <a:solidFill>
                <a:srgbClr val="00B05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1" name="Right Brace 30">
            <a:extLst>
              <a:ext uri="{FF2B5EF4-FFF2-40B4-BE49-F238E27FC236}">
                <a16:creationId xmlns:a16="http://schemas.microsoft.com/office/drawing/2014/main" id="{74E56E9B-4C2E-45DC-96DF-29E1AD3C2F8B}"/>
              </a:ext>
              <a:ext uri="{C183D7F6-B498-43B3-948B-1728B52AA6E4}">
                <adec:decorative xmlns:adec="http://schemas.microsoft.com/office/drawing/2017/decorative" val="1"/>
              </a:ext>
            </a:extLst>
          </p:cNvPr>
          <p:cNvSpPr/>
          <p:nvPr/>
        </p:nvSpPr>
        <p:spPr>
          <a:xfrm>
            <a:off x="9828273" y="1519713"/>
            <a:ext cx="377072" cy="1722748"/>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Right Brace 57">
            <a:extLst>
              <a:ext uri="{FF2B5EF4-FFF2-40B4-BE49-F238E27FC236}">
                <a16:creationId xmlns:a16="http://schemas.microsoft.com/office/drawing/2014/main" id="{960423E9-DD89-4AFB-B764-4E144A015A2D}"/>
              </a:ext>
              <a:ext uri="{C183D7F6-B498-43B3-948B-1728B52AA6E4}">
                <adec:decorative xmlns:adec="http://schemas.microsoft.com/office/drawing/2017/decorative" val="1"/>
              </a:ext>
            </a:extLst>
          </p:cNvPr>
          <p:cNvSpPr/>
          <p:nvPr/>
        </p:nvSpPr>
        <p:spPr>
          <a:xfrm>
            <a:off x="9841150" y="4728262"/>
            <a:ext cx="364195" cy="1722748"/>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1" name="Graphic 10">
            <a:extLst>
              <a:ext uri="{FF2B5EF4-FFF2-40B4-BE49-F238E27FC236}">
                <a16:creationId xmlns:a16="http://schemas.microsoft.com/office/drawing/2014/main" id="{DF1C5B99-09D2-4EE5-9676-2221BA2E39E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52048" y="3995868"/>
            <a:ext cx="1220351" cy="914400"/>
          </a:xfrm>
          <a:prstGeom prst="rect">
            <a:avLst/>
          </a:prstGeom>
        </p:spPr>
      </p:pic>
      <p:pic>
        <p:nvPicPr>
          <p:cNvPr id="13" name="Graphic 12">
            <a:extLst>
              <a:ext uri="{FF2B5EF4-FFF2-40B4-BE49-F238E27FC236}">
                <a16:creationId xmlns:a16="http://schemas.microsoft.com/office/drawing/2014/main" id="{A6D0852B-9D04-432B-A412-CF33C40BC45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3186" y="3903955"/>
            <a:ext cx="914400" cy="914400"/>
          </a:xfrm>
          <a:prstGeom prst="rect">
            <a:avLst/>
          </a:prstGeom>
        </p:spPr>
      </p:pic>
      <p:pic>
        <p:nvPicPr>
          <p:cNvPr id="3" name="Picture 2">
            <a:extLst>
              <a:ext uri="{FF2B5EF4-FFF2-40B4-BE49-F238E27FC236}">
                <a16:creationId xmlns:a16="http://schemas.microsoft.com/office/drawing/2014/main" id="{6A547A87-0534-6B46-E77F-79796758593B}"/>
              </a:ext>
            </a:extLst>
          </p:cNvPr>
          <p:cNvPicPr>
            <a:picLocks noChangeAspect="1"/>
          </p:cNvPicPr>
          <p:nvPr/>
        </p:nvPicPr>
        <p:blipFill>
          <a:blip r:embed="rId12"/>
          <a:stretch>
            <a:fillRect/>
          </a:stretch>
        </p:blipFill>
        <p:spPr>
          <a:xfrm>
            <a:off x="243332" y="6501717"/>
            <a:ext cx="5852667" cy="323116"/>
          </a:xfrm>
          <a:prstGeom prst="rect">
            <a:avLst/>
          </a:prstGeom>
        </p:spPr>
      </p:pic>
    </p:spTree>
    <p:extLst>
      <p:ext uri="{BB962C8B-B14F-4D97-AF65-F5344CB8AC3E}">
        <p14:creationId xmlns:p14="http://schemas.microsoft.com/office/powerpoint/2010/main" val="1197725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a:xfrm>
            <a:off x="4602822" y="2149200"/>
            <a:ext cx="7007178" cy="1602000"/>
          </a:xfrm>
        </p:spPr>
        <p:txBody>
          <a:bodyPr/>
          <a:lstStyle/>
          <a:p>
            <a:r>
              <a:rPr lang="en-GB"/>
              <a:t>8.</a:t>
            </a:r>
            <a:r>
              <a:rPr lang="en-GB" b="0">
                <a:latin typeface="Lato"/>
                <a:ea typeface="Lato"/>
                <a:cs typeface="Lato"/>
              </a:rPr>
              <a:t> </a:t>
            </a:r>
            <a:r>
              <a:rPr lang="en-GB"/>
              <a:t>Appendix </a:t>
            </a:r>
          </a:p>
        </p:txBody>
      </p:sp>
      <p:sp>
        <p:nvSpPr>
          <p:cNvPr id="4" name="TextBox 3">
            <a:extLst>
              <a:ext uri="{FF2B5EF4-FFF2-40B4-BE49-F238E27FC236}">
                <a16:creationId xmlns:a16="http://schemas.microsoft.com/office/drawing/2014/main" id="{B68C6860-2594-40AC-985D-1AFE5E9D8A14}"/>
              </a:ext>
            </a:extLst>
          </p:cNvPr>
          <p:cNvSpPr txBox="1"/>
          <p:nvPr/>
        </p:nvSpPr>
        <p:spPr>
          <a:xfrm>
            <a:off x="4602822" y="4132529"/>
            <a:ext cx="6094520" cy="646331"/>
          </a:xfrm>
          <a:prstGeom prst="rect">
            <a:avLst/>
          </a:prstGeom>
          <a:noFill/>
        </p:spPr>
        <p:txBody>
          <a:bodyPr wrap="square">
            <a:spAutoFit/>
          </a:bodyPr>
          <a:lstStyle/>
          <a:p>
            <a:r>
              <a:rPr lang="en-GB" sz="1800" b="0">
                <a:solidFill>
                  <a:schemeClr val="bg1"/>
                </a:solidFill>
                <a:latin typeface="+mn-lt"/>
              </a:rPr>
              <a:t>In the appendix section we present</a:t>
            </a:r>
            <a:r>
              <a:rPr lang="en-GB" sz="1800" b="0">
                <a:latin typeface="+mn-lt"/>
              </a:rPr>
              <a:t>.</a:t>
            </a:r>
            <a:r>
              <a:rPr lang="en-GB">
                <a:solidFill>
                  <a:schemeClr val="bg1"/>
                </a:solidFill>
              </a:rPr>
              <a:t>an overview of the mixed approach. Survey and the in-depth interview guide</a:t>
            </a:r>
          </a:p>
        </p:txBody>
      </p:sp>
    </p:spTree>
    <p:extLst>
      <p:ext uri="{BB962C8B-B14F-4D97-AF65-F5344CB8AC3E}">
        <p14:creationId xmlns:p14="http://schemas.microsoft.com/office/powerpoint/2010/main" val="1881157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778BA-19CD-475D-AE81-396A60FE9267}"/>
              </a:ext>
            </a:extLst>
          </p:cNvPr>
          <p:cNvSpPr>
            <a:spLocks noGrp="1"/>
          </p:cNvSpPr>
          <p:nvPr>
            <p:ph type="title"/>
          </p:nvPr>
        </p:nvSpPr>
        <p:spPr/>
        <p:txBody>
          <a:bodyPr/>
          <a:lstStyle/>
          <a:p>
            <a:r>
              <a:rPr lang="en-GB">
                <a:solidFill>
                  <a:schemeClr val="accent1"/>
                </a:solidFill>
              </a:rPr>
              <a:t>A. Essex residents quantitative survey</a:t>
            </a:r>
          </a:p>
        </p:txBody>
      </p:sp>
      <p:sp>
        <p:nvSpPr>
          <p:cNvPr id="4" name="Content Placeholder 3">
            <a:extLst>
              <a:ext uri="{FF2B5EF4-FFF2-40B4-BE49-F238E27FC236}">
                <a16:creationId xmlns:a16="http://schemas.microsoft.com/office/drawing/2014/main" id="{C0DB2076-41C0-43B5-8D2A-78982D185D17}"/>
              </a:ext>
            </a:extLst>
          </p:cNvPr>
          <p:cNvSpPr>
            <a:spLocks noGrp="1"/>
          </p:cNvSpPr>
          <p:nvPr>
            <p:ph sz="quarter" idx="14"/>
          </p:nvPr>
        </p:nvSpPr>
        <p:spPr>
          <a:xfrm>
            <a:off x="305999" y="1335881"/>
            <a:ext cx="7093207" cy="5142037"/>
          </a:xfrm>
        </p:spPr>
        <p:txBody>
          <a:bodyPr vert="horz" lIns="91440" tIns="45720" rIns="91440" bIns="45720" rtlCol="0" anchor="t">
            <a:normAutofit lnSpcReduction="10000"/>
          </a:bodyPr>
          <a:lstStyle/>
          <a:p>
            <a:r>
              <a:rPr lang="en-GB" sz="1400" dirty="0"/>
              <a:t>In July 2022, Essex County Council carried out the Essex residents survey. The survey was open for two weeks.</a:t>
            </a:r>
          </a:p>
          <a:p>
            <a:r>
              <a:rPr lang="en-GB" sz="1400" dirty="0"/>
              <a:t>The purpose of the survey was to find out about our resident's dental care </a:t>
            </a:r>
            <a:r>
              <a:rPr lang="en-GB" sz="1400" b="1" dirty="0"/>
              <a:t>knowledge, habits and their experience with service accessibility</a:t>
            </a:r>
            <a:r>
              <a:rPr lang="en-GB" sz="1400" dirty="0"/>
              <a:t>. The survey was sent out  to 3000 participants, and 1201 (40%) responses were received. Almost 50% (597) of the  participants agreed to take part in a follow up interview. </a:t>
            </a:r>
          </a:p>
          <a:p>
            <a:r>
              <a:rPr lang="en-GB" sz="1400" b="1" dirty="0"/>
              <a:t>Sample demographics: </a:t>
            </a:r>
          </a:p>
          <a:p>
            <a:pPr marL="285750" indent="-285750">
              <a:buFont typeface="Arial" panose="020B0604020202020204" pitchFamily="34" charset="0"/>
              <a:buChar char="•"/>
            </a:pPr>
            <a:r>
              <a:rPr lang="en-GB" sz="1400" b="1" dirty="0"/>
              <a:t>Gender</a:t>
            </a:r>
            <a:r>
              <a:rPr lang="en-GB" sz="1400" dirty="0"/>
              <a:t>: 57% of the sample were females, and 42% were males. 1% preferred not to disclose or classed as Other.</a:t>
            </a:r>
          </a:p>
          <a:p>
            <a:pPr marL="285750" indent="-285750">
              <a:buFont typeface="Arial" panose="020B0604020202020204" pitchFamily="34" charset="0"/>
              <a:buChar char="•"/>
            </a:pPr>
            <a:r>
              <a:rPr lang="en-GB" sz="1400" b="1" dirty="0"/>
              <a:t>Age: </a:t>
            </a:r>
            <a:r>
              <a:rPr lang="en-GB" sz="1400" dirty="0"/>
              <a:t>43% were aged over 65, 29% -between 55-64,  16% - under 45-54, and 13% under 44 years of age. </a:t>
            </a:r>
          </a:p>
          <a:p>
            <a:pPr marL="285750" indent="-285750">
              <a:buFont typeface="Arial" panose="020B0604020202020204" pitchFamily="34" charset="0"/>
              <a:buChar char="•"/>
            </a:pPr>
            <a:r>
              <a:rPr lang="en-GB" sz="1400" b="1" dirty="0"/>
              <a:t>Respondents Location</a:t>
            </a:r>
            <a:r>
              <a:rPr lang="en-GB" sz="1400" dirty="0"/>
              <a:t>: the most respondents were from Braintree (21%) and Chelmsford (14%).</a:t>
            </a:r>
          </a:p>
          <a:p>
            <a:pPr marL="285750" indent="-285750">
              <a:buFont typeface="Arial" panose="020B0604020202020204" pitchFamily="34" charset="0"/>
              <a:buChar char="•"/>
            </a:pPr>
            <a:r>
              <a:rPr lang="en-GB" sz="1400" b="1" dirty="0"/>
              <a:t>Ethnicity</a:t>
            </a:r>
            <a:r>
              <a:rPr lang="en-GB" sz="1400" dirty="0"/>
              <a:t>: 92% were White/White British/White Irish. 5% BAME. 3% Preferred not to disclose.</a:t>
            </a:r>
          </a:p>
          <a:p>
            <a:pPr marL="285750" indent="-285750">
              <a:buFont typeface="Arial" panose="020B0604020202020204" pitchFamily="34" charset="0"/>
              <a:buChar char="•"/>
            </a:pPr>
            <a:r>
              <a:rPr lang="en-GB" sz="1400" b="1" dirty="0"/>
              <a:t>Disability</a:t>
            </a:r>
            <a:r>
              <a:rPr lang="en-GB" sz="1400" dirty="0"/>
              <a:t>: 76% were non-disabled. 18% were disabled. 5% were not sure or preferred not to disclose.</a:t>
            </a:r>
          </a:p>
          <a:p>
            <a:pPr marL="285750" indent="-285750">
              <a:buFont typeface="Arial" panose="020B0604020202020204" pitchFamily="34" charset="0"/>
              <a:buChar char="•"/>
            </a:pPr>
            <a:r>
              <a:rPr lang="en-GB" sz="1400" b="1" dirty="0">
                <a:cs typeface="Arial" panose="020B0604020202020204"/>
              </a:rPr>
              <a:t>Employment status:</a:t>
            </a:r>
            <a:r>
              <a:rPr lang="en-GB" sz="1400" dirty="0">
                <a:cs typeface="Arial" panose="020B0604020202020204"/>
              </a:rPr>
              <a:t> 45% retired, 26% Full-time, 14% Part-time, 12% Volunteering, 9% Self-employed, 6% Other, 4% cannot work or are in education/training. </a:t>
            </a:r>
          </a:p>
          <a:p>
            <a:pPr marL="285750" indent="-285750">
              <a:buFont typeface="Arial" panose="020B0604020202020204" pitchFamily="34" charset="0"/>
              <a:buChar char="•"/>
            </a:pPr>
            <a:endParaRPr lang="en-GB" sz="1400" dirty="0">
              <a:cs typeface="Arial" panose="020B0604020202020204"/>
            </a:endParaRPr>
          </a:p>
          <a:p>
            <a:pPr marL="457200" indent="-457200">
              <a:buFont typeface="Arial" panose="020B0604020202020204" pitchFamily="34" charset="0"/>
              <a:buChar char="•"/>
            </a:pPr>
            <a:endParaRPr lang="en-GB" sz="1400" dirty="0"/>
          </a:p>
          <a:p>
            <a:pPr marL="457200" indent="-457200">
              <a:buFont typeface="Arial" panose="020B0604020202020204" pitchFamily="34" charset="0"/>
              <a:buChar char="•"/>
            </a:pPr>
            <a:endParaRPr lang="en-GB" sz="1400" dirty="0">
              <a:cs typeface="Arial" panose="020B0604020202020204"/>
            </a:endParaRPr>
          </a:p>
        </p:txBody>
      </p:sp>
      <p:sp>
        <p:nvSpPr>
          <p:cNvPr id="6" name="Date Placeholder 5">
            <a:extLst>
              <a:ext uri="{FF2B5EF4-FFF2-40B4-BE49-F238E27FC236}">
                <a16:creationId xmlns:a16="http://schemas.microsoft.com/office/drawing/2014/main" id="{D758BCCE-0733-4ED0-B14B-79A23D40A63C}"/>
              </a:ext>
              <a:ext uri="{C183D7F6-B498-43B3-948B-1728B52AA6E4}">
                <adec:decorative xmlns:adec="http://schemas.microsoft.com/office/drawing/2017/decorative" val="1"/>
              </a:ext>
            </a:extLst>
          </p:cNvPr>
          <p:cNvSpPr>
            <a:spLocks noGrp="1"/>
          </p:cNvSpPr>
          <p:nvPr>
            <p:ph type="dt" sz="half" idx="10"/>
          </p:nvPr>
        </p:nvSpPr>
        <p:spPr/>
        <p:txBody>
          <a:bodyPr/>
          <a:lstStyle/>
          <a:p>
            <a:fld id="{DC13AD85-CE77-4F8C-BEB7-3D123B861324}" type="datetime1">
              <a:rPr lang="en-GB" smtClean="0"/>
              <a:t>08/06/2023</a:t>
            </a:fld>
            <a:endParaRPr lang="en-GB"/>
          </a:p>
        </p:txBody>
      </p:sp>
      <p:sp>
        <p:nvSpPr>
          <p:cNvPr id="7" name="Slide Number Placeholder 6">
            <a:extLst>
              <a:ext uri="{FF2B5EF4-FFF2-40B4-BE49-F238E27FC236}">
                <a16:creationId xmlns:a16="http://schemas.microsoft.com/office/drawing/2014/main" id="{8E80745F-90C4-41AF-8D93-10251B5006E7}"/>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   </a:t>
            </a:r>
            <a:fld id="{5898CC38-F149-5B45-A1B4-290B41364A0C}" type="slidenum">
              <a:rPr lang="en-GB" smtClean="0"/>
              <a:pPr/>
              <a:t>58</a:t>
            </a:fld>
            <a:endParaRPr lang="en-GB"/>
          </a:p>
        </p:txBody>
      </p:sp>
      <p:pic>
        <p:nvPicPr>
          <p:cNvPr id="11" name="Picture 10" descr="Bar chart describing the residents sample according to districts">
            <a:extLst>
              <a:ext uri="{FF2B5EF4-FFF2-40B4-BE49-F238E27FC236}">
                <a16:creationId xmlns:a16="http://schemas.microsoft.com/office/drawing/2014/main" id="{B9475EB1-4F3D-427E-B235-A3CA88894D8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21037" y="1170295"/>
            <a:ext cx="3554326" cy="3545698"/>
          </a:xfrm>
          <a:prstGeom prst="rect">
            <a:avLst/>
          </a:prstGeom>
        </p:spPr>
      </p:pic>
      <p:pic>
        <p:nvPicPr>
          <p:cNvPr id="8" name="Picture 7" descr="Bar chart describing the age distribution of the sample">
            <a:extLst>
              <a:ext uri="{FF2B5EF4-FFF2-40B4-BE49-F238E27FC236}">
                <a16:creationId xmlns:a16="http://schemas.microsoft.com/office/drawing/2014/main" id="{75716016-6AFD-4D6A-91BF-B100B15D643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60114" y="4891827"/>
            <a:ext cx="3456732" cy="1335140"/>
          </a:xfrm>
          <a:prstGeom prst="rect">
            <a:avLst/>
          </a:prstGeom>
        </p:spPr>
      </p:pic>
      <p:sp>
        <p:nvSpPr>
          <p:cNvPr id="3" name="Footer Placeholder 3">
            <a:extLst>
              <a:ext uri="{FF2B5EF4-FFF2-40B4-BE49-F238E27FC236}">
                <a16:creationId xmlns:a16="http://schemas.microsoft.com/office/drawing/2014/main" id="{C03185FC-DB5F-E178-735D-C4162DBEB816}"/>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1067815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0C30-C883-48B5-9399-8AD71D53CEE8}"/>
              </a:ext>
            </a:extLst>
          </p:cNvPr>
          <p:cNvSpPr txBox="1">
            <a:spLocks noGrp="1"/>
          </p:cNvSpPr>
          <p:nvPr>
            <p:ph type="title" idx="4294967295"/>
          </p:nvPr>
        </p:nvSpPr>
        <p:spPr>
          <a:xfrm>
            <a:off x="414215" y="117231"/>
            <a:ext cx="711826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accent1"/>
                </a:solidFill>
                <a:effectLst/>
                <a:uLnTx/>
                <a:uFillTx/>
                <a:latin typeface="+mj-lt"/>
                <a:ea typeface="+mn-ea"/>
                <a:cs typeface="+mn-cs"/>
              </a:rPr>
              <a:t>B. Survey questionnaire- Part 1</a:t>
            </a:r>
          </a:p>
        </p:txBody>
      </p:sp>
      <p:pic>
        <p:nvPicPr>
          <p:cNvPr id="9" name="Picture 8" descr="Table for survey questions">
            <a:extLst>
              <a:ext uri="{FF2B5EF4-FFF2-40B4-BE49-F238E27FC236}">
                <a16:creationId xmlns:a16="http://schemas.microsoft.com/office/drawing/2014/main" id="{FAE79FAF-14B3-4D6D-8E3E-4C790F6B6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541" y="976923"/>
            <a:ext cx="10269361" cy="5510340"/>
          </a:xfrm>
          <a:prstGeom prst="rect">
            <a:avLst/>
          </a:prstGeom>
        </p:spPr>
      </p:pic>
      <p:sp>
        <p:nvSpPr>
          <p:cNvPr id="6" name="Date Placeholder 5">
            <a:extLst>
              <a:ext uri="{FF2B5EF4-FFF2-40B4-BE49-F238E27FC236}">
                <a16:creationId xmlns:a16="http://schemas.microsoft.com/office/drawing/2014/main" id="{F19ACF1D-31B8-4E62-A1E7-E385436B8385}"/>
              </a:ext>
              <a:ext uri="{C183D7F6-B498-43B3-948B-1728B52AA6E4}">
                <adec:decorative xmlns:adec="http://schemas.microsoft.com/office/drawing/2017/decorative" val="1"/>
              </a:ext>
            </a:extLst>
          </p:cNvPr>
          <p:cNvSpPr>
            <a:spLocks noGrp="1"/>
          </p:cNvSpPr>
          <p:nvPr>
            <p:ph type="dt" sz="half" idx="10"/>
          </p:nvPr>
        </p:nvSpPr>
        <p:spPr/>
        <p:txBody>
          <a:bodyPr/>
          <a:lstStyle/>
          <a:p>
            <a:fld id="{DC13AD85-CE77-4F8C-BEB7-3D123B861324}" type="datetime1">
              <a:rPr lang="en-GB" smtClean="0"/>
              <a:t>08/06/2023</a:t>
            </a:fld>
            <a:endParaRPr lang="en-GB"/>
          </a:p>
        </p:txBody>
      </p:sp>
      <p:sp>
        <p:nvSpPr>
          <p:cNvPr id="7" name="Slide Number Placeholder 6">
            <a:extLst>
              <a:ext uri="{FF2B5EF4-FFF2-40B4-BE49-F238E27FC236}">
                <a16:creationId xmlns:a16="http://schemas.microsoft.com/office/drawing/2014/main" id="{A9EAE89A-F148-423A-B4F9-63037F91FF54}"/>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   </a:t>
            </a:r>
            <a:fld id="{5898CC38-F149-5B45-A1B4-290B41364A0C}" type="slidenum">
              <a:rPr lang="en-GB" smtClean="0"/>
              <a:pPr/>
              <a:t>59</a:t>
            </a:fld>
            <a:endParaRPr lang="en-GB"/>
          </a:p>
        </p:txBody>
      </p:sp>
      <p:sp>
        <p:nvSpPr>
          <p:cNvPr id="3" name="Footer Placeholder 3">
            <a:extLst>
              <a:ext uri="{FF2B5EF4-FFF2-40B4-BE49-F238E27FC236}">
                <a16:creationId xmlns:a16="http://schemas.microsoft.com/office/drawing/2014/main" id="{C78ABB35-9917-98CE-14F9-2E738FC3D3CB}"/>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88340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571CF-BA0F-0504-7A1D-38D81438F1F3}"/>
              </a:ext>
            </a:extLst>
          </p:cNvPr>
          <p:cNvSpPr>
            <a:spLocks noGrp="1"/>
          </p:cNvSpPr>
          <p:nvPr>
            <p:ph type="title"/>
          </p:nvPr>
        </p:nvSpPr>
        <p:spPr/>
        <p:txBody>
          <a:bodyPr/>
          <a:lstStyle/>
          <a:p>
            <a:r>
              <a:rPr lang="en-US">
                <a:solidFill>
                  <a:schemeClr val="accent1"/>
                </a:solidFill>
              </a:rPr>
              <a:t>Overview </a:t>
            </a:r>
          </a:p>
        </p:txBody>
      </p:sp>
      <p:sp>
        <p:nvSpPr>
          <p:cNvPr id="58" name="TextBox 1">
            <a:extLst>
              <a:ext uri="{FF2B5EF4-FFF2-40B4-BE49-F238E27FC236}">
                <a16:creationId xmlns:a16="http://schemas.microsoft.com/office/drawing/2014/main" id="{F8055BA6-6C49-BF31-3287-94A67FDF62D2}"/>
              </a:ext>
            </a:extLst>
          </p:cNvPr>
          <p:cNvSpPr txBox="1"/>
          <p:nvPr/>
        </p:nvSpPr>
        <p:spPr>
          <a:xfrm>
            <a:off x="94131" y="1483935"/>
            <a:ext cx="11677659" cy="328326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2500"/>
          </a:bodyPr>
          <a:lstStyle/>
          <a:p>
            <a:pPr marL="285750" indent="-228600">
              <a:lnSpc>
                <a:spcPct val="90000"/>
              </a:lnSpc>
              <a:spcAft>
                <a:spcPts val="600"/>
              </a:spcAft>
              <a:buFont typeface="Arial" panose="020B0604020202020204" pitchFamily="34" charset="0"/>
              <a:buChar char="•"/>
            </a:pPr>
            <a:r>
              <a:rPr lang="en-US" sz="1500" b="0" i="0" u="none" strike="noStrike" dirty="0">
                <a:solidFill>
                  <a:srgbClr val="000000"/>
                </a:solidFill>
                <a:effectLst/>
                <a:latin typeface="Arial" panose="020B0604020202020204" pitchFamily="34" charset="0"/>
              </a:rPr>
              <a:t>Oral health is a key indicator of overall health, wellbeing and quality of life. Oral diseases are largely preventable and affects nearly 3.5 billion people worldwide </a:t>
            </a:r>
            <a:r>
              <a:rPr lang="en-US" sz="1500" baseline="30000" dirty="0">
                <a:latin typeface="Arial"/>
                <a:cs typeface="Poppins"/>
              </a:rPr>
              <a:t>[1]</a:t>
            </a:r>
            <a:r>
              <a:rPr lang="en-US" sz="1500" dirty="0">
                <a:latin typeface="Arial"/>
                <a:cs typeface="Poppins"/>
              </a:rPr>
              <a:t>.</a:t>
            </a:r>
          </a:p>
          <a:p>
            <a:pPr marL="285750" indent="-228600">
              <a:lnSpc>
                <a:spcPct val="90000"/>
              </a:lnSpc>
              <a:spcAft>
                <a:spcPts val="600"/>
              </a:spcAft>
              <a:buFont typeface="Arial" panose="020B0604020202020204" pitchFamily="34" charset="0"/>
              <a:buChar char="•"/>
            </a:pPr>
            <a:r>
              <a:rPr lang="en-US" sz="1500" dirty="0">
                <a:latin typeface="Arial"/>
                <a:cs typeface="Poppins"/>
              </a:rPr>
              <a:t>It encompasses a range of diseases and conditions that include dental caries (tooth decay), periodontal (gum) disease, tooth loss, oral cancer, </a:t>
            </a:r>
            <a:r>
              <a:rPr lang="en-US" sz="1500" dirty="0" err="1">
                <a:latin typeface="Arial"/>
                <a:cs typeface="Poppins"/>
              </a:rPr>
              <a:t>oro</a:t>
            </a:r>
            <a:r>
              <a:rPr lang="en-US" sz="1500" dirty="0">
                <a:latin typeface="Arial"/>
                <a:cs typeface="Poppins"/>
              </a:rPr>
              <a:t>-dental trauma (</a:t>
            </a:r>
            <a:r>
              <a:rPr lang="en-US" sz="1500" i="0" dirty="0">
                <a:effectLst/>
                <a:latin typeface="Arial"/>
                <a:cs typeface="Poppins"/>
              </a:rPr>
              <a:t>injury to the teeth and/or other </a:t>
            </a:r>
            <a:r>
              <a:rPr lang="en-US" sz="1500" dirty="0">
                <a:latin typeface="Arial"/>
                <a:cs typeface="Poppins"/>
              </a:rPr>
              <a:t>areas in and </a:t>
            </a:r>
            <a:r>
              <a:rPr lang="en-US" sz="1500" i="0" dirty="0">
                <a:effectLst/>
                <a:latin typeface="Arial"/>
                <a:cs typeface="Poppins"/>
              </a:rPr>
              <a:t>around the mouth)</a:t>
            </a:r>
            <a:r>
              <a:rPr lang="en-US" sz="1500" dirty="0">
                <a:latin typeface="Arial"/>
                <a:cs typeface="Poppins"/>
              </a:rPr>
              <a:t>, birth defects such as cleft lip and palate </a:t>
            </a:r>
            <a:r>
              <a:rPr lang="en-US" sz="1500" baseline="30000" dirty="0">
                <a:latin typeface="Arial"/>
                <a:cs typeface="Poppins"/>
              </a:rPr>
              <a:t>[1]</a:t>
            </a:r>
          </a:p>
          <a:p>
            <a:pPr marL="285750" indent="-228600">
              <a:lnSpc>
                <a:spcPct val="90000"/>
              </a:lnSpc>
              <a:spcAft>
                <a:spcPts val="600"/>
              </a:spcAft>
              <a:buFont typeface="Arial" panose="020B0604020202020204" pitchFamily="34" charset="0"/>
              <a:buChar char="•"/>
            </a:pPr>
            <a:r>
              <a:rPr lang="en-US" sz="1500" dirty="0">
                <a:latin typeface="Arial"/>
                <a:cs typeface="Poppins"/>
              </a:rPr>
              <a:t>Oral health diseases can result in severe pain, infection, reduced quality of life, lost school days, disruption to family life and decreased work productivity </a:t>
            </a:r>
            <a:r>
              <a:rPr lang="en-US" sz="1500" baseline="30000" dirty="0">
                <a:latin typeface="Arial"/>
                <a:cs typeface="Poppins"/>
              </a:rPr>
              <a:t>[1-2]</a:t>
            </a:r>
          </a:p>
          <a:p>
            <a:pPr marL="285750" indent="-228600">
              <a:lnSpc>
                <a:spcPct val="90000"/>
              </a:lnSpc>
              <a:spcAft>
                <a:spcPts val="600"/>
              </a:spcAft>
              <a:buFont typeface="Arial" panose="020B0604020202020204" pitchFamily="34" charset="0"/>
              <a:buChar char="•"/>
            </a:pPr>
            <a:r>
              <a:rPr lang="en-US" sz="1500" dirty="0">
                <a:latin typeface="Arial"/>
                <a:cs typeface="Poppins"/>
              </a:rPr>
              <a:t>Oral health diseases are  associated with coronary heart disease </a:t>
            </a:r>
            <a:r>
              <a:rPr lang="en-US" sz="1500" baseline="30000" dirty="0">
                <a:latin typeface="Arial"/>
                <a:cs typeface="Poppins"/>
              </a:rPr>
              <a:t>[3-4]</a:t>
            </a:r>
            <a:r>
              <a:rPr lang="en-US" sz="1500" dirty="0">
                <a:latin typeface="Arial"/>
                <a:cs typeface="Poppins"/>
              </a:rPr>
              <a:t>, poor diabetic control </a:t>
            </a:r>
            <a:r>
              <a:rPr lang="en-US" sz="1500" baseline="30000" dirty="0">
                <a:latin typeface="Arial"/>
                <a:cs typeface="Poppins"/>
              </a:rPr>
              <a:t>[5-6]</a:t>
            </a:r>
            <a:r>
              <a:rPr lang="en-US" sz="1500" dirty="0">
                <a:latin typeface="Arial"/>
                <a:cs typeface="Poppins"/>
              </a:rPr>
              <a:t>,  adverse pregnancy outcomes (premature births and low birth weight) </a:t>
            </a:r>
            <a:r>
              <a:rPr lang="en-US" sz="1500" baseline="30000" dirty="0">
                <a:latin typeface="Arial"/>
                <a:cs typeface="Poppins"/>
              </a:rPr>
              <a:t>[7]</a:t>
            </a:r>
            <a:r>
              <a:rPr lang="en-US" sz="1500" dirty="0">
                <a:latin typeface="Arial"/>
                <a:cs typeface="Poppins"/>
              </a:rPr>
              <a:t>, pneumonia in older people </a:t>
            </a:r>
            <a:r>
              <a:rPr lang="en-US" sz="1500" baseline="30000" dirty="0">
                <a:latin typeface="Arial"/>
                <a:cs typeface="Poppins"/>
              </a:rPr>
              <a:t>[2]</a:t>
            </a:r>
            <a:r>
              <a:rPr lang="en-US" sz="1500" dirty="0">
                <a:latin typeface="Arial"/>
                <a:cs typeface="Poppins"/>
              </a:rPr>
              <a:t> and obesity </a:t>
            </a:r>
            <a:r>
              <a:rPr lang="en-US" sz="1500" baseline="30000" dirty="0">
                <a:latin typeface="Arial"/>
                <a:cs typeface="Poppins"/>
              </a:rPr>
              <a:t>[8]</a:t>
            </a:r>
          </a:p>
          <a:p>
            <a:pPr marL="285750" indent="-228600">
              <a:lnSpc>
                <a:spcPct val="90000"/>
              </a:lnSpc>
              <a:spcAft>
                <a:spcPts val="600"/>
              </a:spcAft>
              <a:buFont typeface="Arial" panose="020B0604020202020204" pitchFamily="34" charset="0"/>
              <a:buChar char="•"/>
            </a:pPr>
            <a:r>
              <a:rPr lang="en-US" sz="1500" dirty="0">
                <a:latin typeface="Arial"/>
                <a:cs typeface="Poppins"/>
              </a:rPr>
              <a:t>Poor oral health is a product of biological, social, economic, cultural and environmental factors and is influenced by the wider determinants of health. In the UK, </a:t>
            </a:r>
            <a:r>
              <a:rPr lang="en-US" sz="1500" dirty="0">
                <a:latin typeface="Arial"/>
                <a:cs typeface="Arial"/>
              </a:rPr>
              <a:t>deprivation, belonging to specific ethnic minority groups, social exclusion or isolation and low proficiency in English have been identified as risk factors for poor oral health outcomes in </a:t>
            </a:r>
            <a:r>
              <a:rPr lang="en-US" sz="1500" i="0" dirty="0">
                <a:effectLst/>
                <a:latin typeface="Arial"/>
                <a:cs typeface="Arial"/>
              </a:rPr>
              <a:t>the </a:t>
            </a:r>
            <a:r>
              <a:rPr lang="en-US" sz="1500" dirty="0">
                <a:latin typeface="Arial"/>
                <a:cs typeface="Arial"/>
              </a:rPr>
              <a:t>UK</a:t>
            </a:r>
            <a:r>
              <a:rPr lang="en-US" sz="1500" dirty="0">
                <a:latin typeface="Arial"/>
                <a:cs typeface="Poppins"/>
              </a:rPr>
              <a:t> </a:t>
            </a:r>
            <a:r>
              <a:rPr lang="en-US" sz="1500" baseline="30000" dirty="0">
                <a:latin typeface="Arial"/>
                <a:cs typeface="Poppins"/>
              </a:rPr>
              <a:t>[1-2, 9]</a:t>
            </a:r>
          </a:p>
          <a:p>
            <a:pPr marL="285750" indent="-228600">
              <a:lnSpc>
                <a:spcPct val="90000"/>
              </a:lnSpc>
              <a:spcAft>
                <a:spcPts val="600"/>
              </a:spcAft>
              <a:buFont typeface="Arial,Sans-Serif" panose="020B0604020202020204" pitchFamily="34" charset="0"/>
              <a:buChar char="•"/>
            </a:pPr>
            <a:r>
              <a:rPr lang="en-US" sz="1500" dirty="0">
                <a:latin typeface="Arial"/>
                <a:cs typeface="Arial"/>
              </a:rPr>
              <a:t>Treating oral diseases costs the NHS £3.4 billion per year and </a:t>
            </a:r>
            <a:r>
              <a:rPr lang="en-GB" sz="1500" dirty="0">
                <a:effectLst/>
                <a:ea typeface="Calibri" panose="020F0502020204030204" pitchFamily="34" charset="0"/>
              </a:rPr>
              <a:t>cost UK economy £105m every year in sick days </a:t>
            </a:r>
            <a:r>
              <a:rPr lang="en-GB" sz="1600" dirty="0">
                <a:solidFill>
                  <a:srgbClr val="333333"/>
                </a:solidFill>
                <a:ea typeface="Calibri" panose="020F0502020204030204" pitchFamily="34" charset="0"/>
              </a:rPr>
              <a:t>(1.2mln) </a:t>
            </a:r>
            <a:r>
              <a:rPr lang="en-GB" sz="1600" baseline="30000" dirty="0">
                <a:solidFill>
                  <a:srgbClr val="333333"/>
                </a:solidFill>
                <a:ea typeface="Calibri" panose="020F0502020204030204" pitchFamily="34" charset="0"/>
              </a:rPr>
              <a:t>[10-11]</a:t>
            </a:r>
          </a:p>
          <a:p>
            <a:pPr marL="285750" indent="-228600">
              <a:lnSpc>
                <a:spcPct val="90000"/>
              </a:lnSpc>
              <a:spcAft>
                <a:spcPts val="600"/>
              </a:spcAft>
              <a:buFont typeface="Arial,Sans-Serif" panose="020B0604020202020204" pitchFamily="34" charset="0"/>
              <a:buChar char="•"/>
            </a:pPr>
            <a:r>
              <a:rPr lang="en-US" sz="1500" dirty="0">
                <a:latin typeface="Arial"/>
                <a:cs typeface="Arial"/>
              </a:rPr>
              <a:t>To address oral health inequalities, the National Institute for Health and Care Excellence (NICE) recommends that local authorities conduct oral health needs assessments to support the commissioning of dental health as part of the JSNA </a:t>
            </a:r>
            <a:r>
              <a:rPr lang="en-US" sz="1500" baseline="30000" dirty="0">
                <a:latin typeface="Arial"/>
                <a:cs typeface="Arial"/>
              </a:rPr>
              <a:t>[2]</a:t>
            </a:r>
            <a:endParaRPr lang="en-US" sz="1500" baseline="30000" dirty="0">
              <a:latin typeface="Arial"/>
              <a:cs typeface="Poppins"/>
            </a:endParaRPr>
          </a:p>
        </p:txBody>
      </p:sp>
      <p:sp>
        <p:nvSpPr>
          <p:cNvPr id="15" name="TextBox 1">
            <a:extLst>
              <a:ext uri="{FF2B5EF4-FFF2-40B4-BE49-F238E27FC236}">
                <a16:creationId xmlns:a16="http://schemas.microsoft.com/office/drawing/2014/main" id="{D85A49ED-2044-413E-842A-34A33A282FFD}"/>
              </a:ext>
            </a:extLst>
          </p:cNvPr>
          <p:cNvSpPr txBox="1"/>
          <p:nvPr/>
        </p:nvSpPr>
        <p:spPr>
          <a:xfrm>
            <a:off x="253580" y="4893877"/>
            <a:ext cx="11216020" cy="157104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2000" indent="-72000">
              <a:lnSpc>
                <a:spcPct val="110000"/>
              </a:lnSpc>
              <a:buFont typeface="+mj-lt"/>
              <a:buAutoNum type="arabicPeriod"/>
            </a:pPr>
            <a:r>
              <a:rPr lang="en-GB" sz="800" dirty="0"/>
              <a:t>WHO (2022) Oral Health Factsheet </a:t>
            </a:r>
            <a:r>
              <a:rPr lang="en-GB" sz="8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Oral health (who.int)</a:t>
            </a:r>
            <a:r>
              <a:rPr lang="en-GB" sz="800" dirty="0">
                <a:solidFill>
                  <a:schemeClr val="accent1">
                    <a:lumMod val="60000"/>
                    <a:lumOff val="40000"/>
                  </a:schemeClr>
                </a:solidFill>
              </a:rPr>
              <a:t> </a:t>
            </a:r>
          </a:p>
          <a:p>
            <a:pPr marL="72000" indent="-72000">
              <a:lnSpc>
                <a:spcPct val="110000"/>
              </a:lnSpc>
              <a:buFont typeface="+mj-lt"/>
              <a:buAutoNum type="arabicPeriod"/>
            </a:pPr>
            <a:r>
              <a:rPr lang="en-GB" sz="800" dirty="0"/>
              <a:t>NICE (2014) Oral health: Local authorities and partner </a:t>
            </a:r>
            <a:r>
              <a:rPr lang="en-GB" sz="800" dirty="0">
                <a:solidFill>
                  <a:schemeClr val="accent1">
                    <a:lumMod val="60000"/>
                    <a:lumOff val="40000"/>
                  </a:schemeClr>
                </a:solidFill>
                <a:hlinkClick r:id="rId4">
                  <a:extLst>
                    <a:ext uri="{A12FA001-AC4F-418D-AE19-62706E023703}">
                      <ahyp:hlinkClr xmlns:ahyp="http://schemas.microsoft.com/office/drawing/2018/hyperlinkcolor" val="tx"/>
                    </a:ext>
                  </a:extLst>
                </a:hlinkClick>
              </a:rPr>
              <a:t>Oral health: local authorities and partners (nice.org.uk)</a:t>
            </a:r>
            <a:endParaRPr lang="en-GB" sz="800" dirty="0">
              <a:solidFill>
                <a:schemeClr val="accent1">
                  <a:lumMod val="60000"/>
                  <a:lumOff val="40000"/>
                </a:schemeClr>
              </a:solidFill>
            </a:endParaRPr>
          </a:p>
          <a:p>
            <a:pPr marL="72000" indent="-72000">
              <a:lnSpc>
                <a:spcPct val="110000"/>
              </a:lnSpc>
              <a:buFont typeface="+mj-lt"/>
              <a:buAutoNum type="arabicPeriod"/>
            </a:pPr>
            <a:r>
              <a:rPr lang="en-GB" sz="800" dirty="0"/>
              <a:t>Mathews D (2008) Is there a relationship between periodontal disease and coronary heart disease? Evidence-Based Dentistry 9: 8</a:t>
            </a:r>
          </a:p>
          <a:p>
            <a:pPr marL="72000" indent="-72000">
              <a:lnSpc>
                <a:spcPct val="110000"/>
              </a:lnSpc>
              <a:buFont typeface="+mj-lt"/>
              <a:buAutoNum type="arabicPeriod"/>
            </a:pPr>
            <a:r>
              <a:rPr lang="en-GB" sz="800" dirty="0"/>
              <a:t>Humphrey LL, Fu R, Buckley DI et al. (2008) Periodontal disease and coronary heart disease incidence: a systematic review and meta-analysis. Journal of General Internal Medicine 23: 2079–86</a:t>
            </a:r>
          </a:p>
          <a:p>
            <a:pPr marL="72000" indent="-72000">
              <a:lnSpc>
                <a:spcPct val="110000"/>
              </a:lnSpc>
              <a:buFont typeface="+mj-lt"/>
              <a:buAutoNum type="arabicPeriod"/>
            </a:pPr>
            <a:r>
              <a:rPr lang="en-GB" sz="800" dirty="0" err="1"/>
              <a:t>Grossi</a:t>
            </a:r>
            <a:r>
              <a:rPr lang="en-GB" sz="800" dirty="0"/>
              <a:t> SG, Genco RJ (1998) Periodontal disease and diabetes mellitus: a two-way relationship. Annals of Periodontology 3: 51–61</a:t>
            </a:r>
          </a:p>
          <a:p>
            <a:pPr marL="72000" indent="-72000">
              <a:lnSpc>
                <a:spcPct val="110000"/>
              </a:lnSpc>
              <a:buFont typeface="+mj-lt"/>
              <a:buAutoNum type="arabicPeriod"/>
            </a:pPr>
            <a:r>
              <a:rPr lang="en-GB" sz="800" dirty="0"/>
              <a:t>Stewart JE, Wager KA, Friedlander AH et al. (2001) The effect of periodontal treatment on glycaemic control in patients with type 2 diabetes mellitus. Journal of Clinical Periodontology 28: 306–10</a:t>
            </a:r>
          </a:p>
          <a:p>
            <a:pPr marL="72000" indent="-72000">
              <a:lnSpc>
                <a:spcPct val="110000"/>
              </a:lnSpc>
              <a:buFont typeface="+mj-lt"/>
              <a:buAutoNum type="arabicPeriod"/>
            </a:pPr>
            <a:r>
              <a:rPr lang="en-GB" sz="800" dirty="0" err="1"/>
              <a:t>Xiong</a:t>
            </a:r>
            <a:r>
              <a:rPr lang="en-GB" sz="800" dirty="0"/>
              <a:t> X, </a:t>
            </a:r>
            <a:r>
              <a:rPr lang="en-GB" sz="800" dirty="0" err="1"/>
              <a:t>Buekens</a:t>
            </a:r>
            <a:r>
              <a:rPr lang="en-GB" sz="800" dirty="0"/>
              <a:t> P, Fraser WD et al. (2006) Periodontal disease and adverse pregnancy outcomes: a systematic review. British Journal of Obstetrics and Gynaecology 113: 135–43</a:t>
            </a:r>
          </a:p>
          <a:p>
            <a:pPr marL="72000" indent="-72000">
              <a:lnSpc>
                <a:spcPct val="110000"/>
              </a:lnSpc>
              <a:buFont typeface="+mj-lt"/>
              <a:buAutoNum type="arabicPeriod"/>
            </a:pPr>
            <a:r>
              <a:rPr lang="en-GB" sz="800" dirty="0"/>
              <a:t>Public Health England (2015) The relationship between dental caries and obesity in children: an evidence summary </a:t>
            </a:r>
            <a:r>
              <a:rPr lang="en-GB" sz="800" dirty="0">
                <a:hlinkClick r:id="rId5"/>
              </a:rPr>
              <a:t>Caries_obesity_Evidence_SummaryOCT2015FINAL.pdf (publishing.service.gov.uk)</a:t>
            </a:r>
            <a:endParaRPr lang="en-GB" sz="800" dirty="0">
              <a:solidFill>
                <a:schemeClr val="accent1">
                  <a:lumMod val="60000"/>
                  <a:lumOff val="40000"/>
                </a:schemeClr>
              </a:solidFill>
            </a:endParaRPr>
          </a:p>
          <a:p>
            <a:pPr marL="72000" indent="-72000">
              <a:lnSpc>
                <a:spcPct val="110000"/>
              </a:lnSpc>
              <a:buFont typeface="+mj-lt"/>
              <a:buAutoNum type="arabicPeriod"/>
            </a:pPr>
            <a:r>
              <a:rPr lang="en-GB" sz="800" dirty="0"/>
              <a:t>de Abreu, M.H.N.G.; Cruz, A.J.S.; Borges-Oliveira, A.C.; Martins, </a:t>
            </a:r>
            <a:r>
              <a:rPr lang="en-GB" sz="800" dirty="0" err="1"/>
              <a:t>R.d.C</a:t>
            </a:r>
            <a:r>
              <a:rPr lang="en-GB" sz="800" dirty="0"/>
              <a:t>.; Mattos, </a:t>
            </a:r>
            <a:r>
              <a:rPr lang="en-GB" sz="800" dirty="0" err="1"/>
              <a:t>F.d.F</a:t>
            </a:r>
            <a:r>
              <a:rPr lang="en-GB" sz="800" dirty="0"/>
              <a:t>. (2021) Perspectives on Social and Environmental Determinants of Oral Health. International Journal of Environmental Research and Public Health 18, 13429. https://doi.org/10.3390/ ijerph1824134 </a:t>
            </a:r>
            <a:r>
              <a:rPr lang="en-GB" sz="800" dirty="0">
                <a:hlinkClick r:id="rId6">
                  <a:extLst>
                    <a:ext uri="{A12FA001-AC4F-418D-AE19-62706E023703}">
                      <ahyp:hlinkClr xmlns:ahyp="http://schemas.microsoft.com/office/drawing/2018/hyperlinkcolor" val="tx"/>
                    </a:ext>
                  </a:extLst>
                </a:hlinkClick>
              </a:rPr>
              <a:t>Perspectives on Social and Environmental Determinants of Oral Health (nih.gov)</a:t>
            </a:r>
            <a:endParaRPr lang="en-GB" sz="800" dirty="0"/>
          </a:p>
          <a:p>
            <a:pPr marL="72000" indent="-72000">
              <a:lnSpc>
                <a:spcPct val="110000"/>
              </a:lnSpc>
              <a:buFont typeface="+mj-lt"/>
              <a:buAutoNum type="arabicPeriod"/>
            </a:pPr>
            <a:r>
              <a:rPr lang="en-GB" sz="800" b="0" i="0" dirty="0">
                <a:effectLst/>
              </a:rPr>
              <a:t>NHS England. 2014. Improving dental care – a call to action. 2014. Available online at </a:t>
            </a:r>
            <a:r>
              <a:rPr lang="en-GB" sz="800" b="0" i="0" dirty="0">
                <a:solidFill>
                  <a:schemeClr val="accent1">
                    <a:lumMod val="60000"/>
                    <a:lumOff val="40000"/>
                  </a:schemeClr>
                </a:solidFill>
                <a:effectLst/>
                <a:hlinkClick r:id="rId7">
                  <a:extLst>
                    <a:ext uri="{A12FA001-AC4F-418D-AE19-62706E023703}">
                      <ahyp:hlinkClr xmlns:ahyp="http://schemas.microsoft.com/office/drawing/2018/hyperlinkcolor" val="tx"/>
                    </a:ext>
                  </a:extLst>
                </a:hlinkClick>
              </a:rPr>
              <a:t>http://www.england.nhs.uk/wp-content/uploads/2014/02/imp-dent-care.pdf</a:t>
            </a:r>
            <a:endParaRPr lang="en-GB" sz="800" b="0" i="0" dirty="0">
              <a:solidFill>
                <a:schemeClr val="accent1">
                  <a:lumMod val="60000"/>
                  <a:lumOff val="40000"/>
                </a:schemeClr>
              </a:solidFill>
              <a:effectLst/>
            </a:endParaRPr>
          </a:p>
          <a:p>
            <a:pPr marL="72000" indent="-72000">
              <a:lnSpc>
                <a:spcPct val="110000"/>
              </a:lnSpc>
              <a:buFont typeface="+mj-lt"/>
              <a:buAutoNum type="arabicPeriod"/>
            </a:pPr>
            <a:r>
              <a:rPr lang="en-GB" sz="800" dirty="0">
                <a:hlinkClick r:id="rId8"/>
              </a:rPr>
              <a:t>Oral health problems cost UK economy £105m every year in sick days - Dentistry.co.uk</a:t>
            </a:r>
            <a:endParaRPr lang="en-GB" sz="800" b="0" i="0" dirty="0">
              <a:effectLst/>
            </a:endParaRPr>
          </a:p>
          <a:p>
            <a:pPr marL="72000" indent="-72000">
              <a:lnSpc>
                <a:spcPct val="110000"/>
              </a:lnSpc>
              <a:buFont typeface="+mj-lt"/>
              <a:buAutoNum type="arabicPeriod"/>
            </a:pPr>
            <a:endParaRPr lang="en-GB" sz="800" b="0" i="0" dirty="0">
              <a:solidFill>
                <a:schemeClr val="accent1">
                  <a:lumMod val="60000"/>
                  <a:lumOff val="40000"/>
                </a:schemeClr>
              </a:solidFill>
              <a:effectLst/>
            </a:endParaRPr>
          </a:p>
          <a:p>
            <a:pPr marL="72000" indent="-72000">
              <a:lnSpc>
                <a:spcPct val="110000"/>
              </a:lnSpc>
              <a:buFont typeface="+mj-lt"/>
              <a:buAutoNum type="arabicPeriod"/>
            </a:pPr>
            <a:endParaRPr lang="en-GB" sz="800" dirty="0"/>
          </a:p>
          <a:p>
            <a:pPr marL="72000" indent="-72000">
              <a:lnSpc>
                <a:spcPct val="110000"/>
              </a:lnSpc>
              <a:buFont typeface="+mj-lt"/>
              <a:buAutoNum type="arabicPeriod"/>
            </a:pPr>
            <a:endParaRPr lang="en-GB" sz="800" dirty="0">
              <a:solidFill>
                <a:schemeClr val="accent1">
                  <a:lumMod val="60000"/>
                  <a:lumOff val="40000"/>
                </a:schemeClr>
              </a:solidFill>
            </a:endParaRPr>
          </a:p>
        </p:txBody>
      </p:sp>
      <p:sp>
        <p:nvSpPr>
          <p:cNvPr id="4" name="Slide Number Placeholder 3">
            <a:extLst>
              <a:ext uri="{FF2B5EF4-FFF2-40B4-BE49-F238E27FC236}">
                <a16:creationId xmlns:a16="http://schemas.microsoft.com/office/drawing/2014/main" id="{0675B741-2DBD-40EE-8152-B78BEB77D3AE}"/>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   </a:t>
            </a:r>
            <a:fld id="{5898CC38-F149-5B45-A1B4-290B41364A0C}" type="slidenum">
              <a:rPr lang="en-GB" smtClean="0"/>
              <a:pPr/>
              <a:t>6</a:t>
            </a:fld>
            <a:endParaRPr lang="en-GB"/>
          </a:p>
        </p:txBody>
      </p:sp>
      <p:sp>
        <p:nvSpPr>
          <p:cNvPr id="2" name="Footer Placeholder 3">
            <a:extLst>
              <a:ext uri="{FF2B5EF4-FFF2-40B4-BE49-F238E27FC236}">
                <a16:creationId xmlns:a16="http://schemas.microsoft.com/office/drawing/2014/main" id="{16FFF582-0330-008A-DBAE-FC895F7E0344}"/>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1033039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730097-2462-4D1E-B3AC-D92A198BF372}"/>
              </a:ext>
            </a:extLst>
          </p:cNvPr>
          <p:cNvSpPr txBox="1">
            <a:spLocks noGrp="1"/>
          </p:cNvSpPr>
          <p:nvPr>
            <p:ph type="title" idx="4294967295"/>
          </p:nvPr>
        </p:nvSpPr>
        <p:spPr>
          <a:xfrm>
            <a:off x="414214" y="117231"/>
            <a:ext cx="720880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accent1"/>
                </a:solidFill>
                <a:effectLst/>
                <a:uLnTx/>
                <a:uFillTx/>
                <a:latin typeface="+mj-lt"/>
                <a:ea typeface="+mn-ea"/>
                <a:cs typeface="+mn-cs"/>
              </a:rPr>
              <a:t>B. Survey questionnaire- Part 2</a:t>
            </a:r>
          </a:p>
        </p:txBody>
      </p:sp>
      <p:pic>
        <p:nvPicPr>
          <p:cNvPr id="9" name="Picture 8" descr="Table for survey questions">
            <a:extLst>
              <a:ext uri="{FF2B5EF4-FFF2-40B4-BE49-F238E27FC236}">
                <a16:creationId xmlns:a16="http://schemas.microsoft.com/office/drawing/2014/main" id="{E8C16E21-68F6-4214-9F07-02E8D9DE0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026" y="769772"/>
            <a:ext cx="8707433" cy="5669125"/>
          </a:xfrm>
          <a:prstGeom prst="rect">
            <a:avLst/>
          </a:prstGeom>
        </p:spPr>
      </p:pic>
      <p:sp>
        <p:nvSpPr>
          <p:cNvPr id="6" name="Date Placeholder 5">
            <a:extLst>
              <a:ext uri="{FF2B5EF4-FFF2-40B4-BE49-F238E27FC236}">
                <a16:creationId xmlns:a16="http://schemas.microsoft.com/office/drawing/2014/main" id="{BEBDAFFE-9310-4C1A-9B27-77A6F00662A4}"/>
              </a:ext>
              <a:ext uri="{C183D7F6-B498-43B3-948B-1728B52AA6E4}">
                <adec:decorative xmlns:adec="http://schemas.microsoft.com/office/drawing/2017/decorative" val="1"/>
              </a:ext>
            </a:extLst>
          </p:cNvPr>
          <p:cNvSpPr>
            <a:spLocks noGrp="1"/>
          </p:cNvSpPr>
          <p:nvPr>
            <p:ph type="dt" sz="half" idx="10"/>
          </p:nvPr>
        </p:nvSpPr>
        <p:spPr/>
        <p:txBody>
          <a:bodyPr/>
          <a:lstStyle/>
          <a:p>
            <a:fld id="{DC13AD85-CE77-4F8C-BEB7-3D123B861324}" type="datetime1">
              <a:rPr lang="en-GB" smtClean="0"/>
              <a:t>08/06/2023</a:t>
            </a:fld>
            <a:endParaRPr lang="en-GB"/>
          </a:p>
        </p:txBody>
      </p:sp>
      <p:sp>
        <p:nvSpPr>
          <p:cNvPr id="7" name="Slide Number Placeholder 6">
            <a:extLst>
              <a:ext uri="{FF2B5EF4-FFF2-40B4-BE49-F238E27FC236}">
                <a16:creationId xmlns:a16="http://schemas.microsoft.com/office/drawing/2014/main" id="{AAC84E78-E0A9-4538-B017-0C75D1C75017}"/>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   </a:t>
            </a:r>
            <a:fld id="{5898CC38-F149-5B45-A1B4-290B41364A0C}" type="slidenum">
              <a:rPr lang="en-GB" smtClean="0"/>
              <a:pPr/>
              <a:t>60</a:t>
            </a:fld>
            <a:endParaRPr lang="en-GB"/>
          </a:p>
        </p:txBody>
      </p:sp>
      <p:sp>
        <p:nvSpPr>
          <p:cNvPr id="2" name="Footer Placeholder 3">
            <a:extLst>
              <a:ext uri="{FF2B5EF4-FFF2-40B4-BE49-F238E27FC236}">
                <a16:creationId xmlns:a16="http://schemas.microsoft.com/office/drawing/2014/main" id="{6FAD83CC-1CDC-6CC4-7D5E-7A455652C1C1}"/>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753244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F250-F6C3-4423-962E-6D35A8FC8465}"/>
              </a:ext>
            </a:extLst>
          </p:cNvPr>
          <p:cNvSpPr>
            <a:spLocks noGrp="1"/>
          </p:cNvSpPr>
          <p:nvPr>
            <p:ph type="title"/>
          </p:nvPr>
        </p:nvSpPr>
        <p:spPr>
          <a:xfrm>
            <a:off x="267501" y="97320"/>
            <a:ext cx="7576503" cy="540000"/>
          </a:xfrm>
        </p:spPr>
        <p:txBody>
          <a:bodyPr>
            <a:normAutofit/>
          </a:bodyPr>
          <a:lstStyle/>
          <a:p>
            <a:r>
              <a:rPr lang="en-GB" sz="2800"/>
              <a:t>C. Overview of approach – mixed methods</a:t>
            </a:r>
          </a:p>
        </p:txBody>
      </p:sp>
      <p:sp>
        <p:nvSpPr>
          <p:cNvPr id="51" name="Rectangle 50">
            <a:extLst>
              <a:ext uri="{FF2B5EF4-FFF2-40B4-BE49-F238E27FC236}">
                <a16:creationId xmlns:a16="http://schemas.microsoft.com/office/drawing/2014/main" id="{95C052E1-B03C-4744-824B-C27D9AE02ECE}"/>
              </a:ext>
            </a:extLst>
          </p:cNvPr>
          <p:cNvSpPr/>
          <p:nvPr/>
        </p:nvSpPr>
        <p:spPr>
          <a:xfrm>
            <a:off x="311087" y="897145"/>
            <a:ext cx="3584277" cy="80910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panose="020B0604020202020204"/>
                <a:ea typeface="+mn-ea"/>
                <a:cs typeface="+mn-cs"/>
              </a:rPr>
              <a:t>Online Survey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panose="020B0604020202020204"/>
                <a:ea typeface="+mn-ea"/>
                <a:cs typeface="+mn-cs"/>
              </a:rPr>
              <a:t>July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Content Placeholder 2">
            <a:extLst>
              <a:ext uri="{FF2B5EF4-FFF2-40B4-BE49-F238E27FC236}">
                <a16:creationId xmlns:a16="http://schemas.microsoft.com/office/drawing/2014/main" id="{45185BD4-F72B-489E-B42B-FA6057FF95F9}"/>
              </a:ext>
            </a:extLst>
          </p:cNvPr>
          <p:cNvSpPr>
            <a:spLocks noGrp="1"/>
          </p:cNvSpPr>
          <p:nvPr>
            <p:ph sz="half" idx="1"/>
          </p:nvPr>
        </p:nvSpPr>
        <p:spPr>
          <a:xfrm>
            <a:off x="333611" y="1919238"/>
            <a:ext cx="3561750" cy="4277579"/>
          </a:xfrm>
          <a:ln>
            <a:solidFill>
              <a:schemeClr val="tx2"/>
            </a:solidFill>
          </a:ln>
        </p:spPr>
        <p:txBody>
          <a:bodyPr vert="horz" lIns="91440" tIns="45720" rIns="91440" bIns="45720" rtlCol="0" anchor="t">
            <a:normAutofit/>
          </a:bodyPr>
          <a:lstStyle/>
          <a:p>
            <a:pPr marL="285750" indent="-285750" rtl="0" fontAlgn="base"/>
            <a:r>
              <a:rPr lang="en-GB" sz="1600" dirty="0">
                <a:ea typeface="+mn-lt"/>
                <a:cs typeface="+mn-lt"/>
              </a:rPr>
              <a:t>A survey screener was circulated to the Residents Panel to recruit for the interviews. </a:t>
            </a:r>
          </a:p>
          <a:p>
            <a:pPr marL="285750" indent="-285750" rtl="0" fontAlgn="base"/>
            <a:r>
              <a:rPr lang="en-GB" sz="1600" dirty="0">
                <a:ea typeface="+mn-lt"/>
                <a:cs typeface="+mn-lt"/>
              </a:rPr>
              <a:t>597 (50%) of the residents agreed to take part in the follow up qualitative interview. However, only 10 were selected.</a:t>
            </a:r>
          </a:p>
          <a:p>
            <a:pPr marL="285750" indent="-285750" fontAlgn="base"/>
            <a:r>
              <a:rPr lang="en-US" sz="1600" dirty="0">
                <a:ea typeface="+mn-lt"/>
                <a:cs typeface="+mn-lt"/>
              </a:rPr>
              <a:t>The survey aimed to gather top insights into habits and barriers to using primary and secondary oral health services in Essex.  </a:t>
            </a:r>
            <a:endParaRPr lang="en-GB" sz="1600" dirty="0">
              <a:ea typeface="+mn-lt"/>
              <a:cs typeface="+mn-lt"/>
            </a:endParaRPr>
          </a:p>
          <a:p>
            <a:pPr marL="271145" lvl="1" indent="-271145"/>
            <a:r>
              <a:rPr lang="en-GB" sz="1600" dirty="0"/>
              <a:t>A self-selection/online sample was used. </a:t>
            </a:r>
          </a:p>
        </p:txBody>
      </p:sp>
      <p:sp>
        <p:nvSpPr>
          <p:cNvPr id="56" name="Rectangle 55">
            <a:extLst>
              <a:ext uri="{FF2B5EF4-FFF2-40B4-BE49-F238E27FC236}">
                <a16:creationId xmlns:a16="http://schemas.microsoft.com/office/drawing/2014/main" id="{CB98EBB6-DD06-4E6F-9163-03B6BB17F4A3}"/>
              </a:ext>
            </a:extLst>
          </p:cNvPr>
          <p:cNvSpPr/>
          <p:nvPr/>
        </p:nvSpPr>
        <p:spPr>
          <a:xfrm>
            <a:off x="4512089" y="897145"/>
            <a:ext cx="7195993" cy="809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panose="020B0604020202020204"/>
                <a:ea typeface="+mn-ea"/>
                <a:cs typeface="+mn-cs"/>
              </a:rPr>
              <a:t>In-depth interviews</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panose="020B0604020202020204"/>
                <a:ea typeface="+mn-ea"/>
                <a:cs typeface="+mn-cs"/>
              </a:rPr>
              <a:t>August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BB722FA7-ABAD-41DC-A578-A89626D1EFCC}"/>
              </a:ext>
            </a:extLst>
          </p:cNvPr>
          <p:cNvSpPr txBox="1"/>
          <p:nvPr/>
        </p:nvSpPr>
        <p:spPr>
          <a:xfrm>
            <a:off x="4556863" y="1919238"/>
            <a:ext cx="7195995" cy="4308872"/>
          </a:xfrm>
          <a:prstGeom prst="rect">
            <a:avLst/>
          </a:prstGeom>
          <a:noFill/>
          <a:ln>
            <a:solidFill>
              <a:schemeClr val="tx2"/>
            </a:solidFill>
          </a:ln>
        </p:spPr>
        <p:txBody>
          <a:bodyPr wrap="square" lIns="91440" tIns="45720" rIns="91440" bIns="45720" anchor="t">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10 residents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participated in one-to-one interviews;</a:t>
            </a:r>
            <a:endParaRPr kumimoji="0" lang="en-GB" sz="16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endParaRPr>
          </a:p>
          <a:p>
            <a:pPr marL="728345" marR="0" lvl="2" indent="-271145"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6</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females;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4</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males;</a:t>
            </a:r>
          </a:p>
          <a:p>
            <a:pPr marL="728345" marR="0" lvl="2" indent="-271145"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2</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aged 25-34;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2</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aged 35-42;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2 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aged 45-54;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3</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aged 55-64;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1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aged 65+</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28345" marR="0" lvl="2" indent="-271145"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6</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residents from Ethnic minority background.</a:t>
            </a:r>
          </a:p>
          <a:p>
            <a:pPr marL="457200" marR="0" lvl="2"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0000"/>
              </a:solidFill>
              <a:effectLst/>
              <a:uLnTx/>
              <a:uFillTx/>
              <a:latin typeface="Arial" panose="020B0604020202020204"/>
              <a:ea typeface="+mn-ea"/>
              <a:cs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An extensive literature review shows that poor oral health remains a significant public health problem in England, particularly among people living in deprived areas. While the links between oral health and ethnicity are complicated and often confounded by socioeconomic status, the prevalence of certain oral diseases is higher in some ethnic groups. For all these reasons, we prioritize interviews with residents from Ethnic minority backgrounds and deprived areas in Essex</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The interview guide was designed to capture the residents’ reality and most importantly understanding their views and experiences of Dental Health Services in Essex.</a:t>
            </a:r>
            <a:endParaRPr kumimoji="0" lang="en-GB" sz="2000" b="0" i="0" u="none" strike="noStrike" kern="1200" cap="none" spc="0" normalizeH="0" baseline="0" noProof="0" dirty="0">
              <a:ln>
                <a:noFill/>
              </a:ln>
              <a:solidFill>
                <a:prstClr val="white"/>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7" name="Slide Number Placeholder 6">
            <a:extLst>
              <a:ext uri="{FF2B5EF4-FFF2-40B4-BE49-F238E27FC236}">
                <a16:creationId xmlns:a16="http://schemas.microsoft.com/office/drawing/2014/main" id="{EA01D178-6146-40FA-B982-85B7B09A779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cxnSp>
        <p:nvCxnSpPr>
          <p:cNvPr id="12" name="Straight Connector 11">
            <a:extLst>
              <a:ext uri="{FF2B5EF4-FFF2-40B4-BE49-F238E27FC236}">
                <a16:creationId xmlns:a16="http://schemas.microsoft.com/office/drawing/2014/main" id="{2D6D0452-99A4-4C64-902A-DB4CE3FD7E9B}"/>
              </a:ext>
              <a:ext uri="{C183D7F6-B498-43B3-948B-1728B52AA6E4}">
                <adec:decorative xmlns:adec="http://schemas.microsoft.com/office/drawing/2017/decorative" val="1"/>
              </a:ext>
            </a:extLst>
          </p:cNvPr>
          <p:cNvCxnSpPr>
            <a:cxnSpLocks/>
          </p:cNvCxnSpPr>
          <p:nvPr/>
        </p:nvCxnSpPr>
        <p:spPr>
          <a:xfrm flipV="1">
            <a:off x="4244514" y="1077804"/>
            <a:ext cx="0" cy="48252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F6F322AB-E111-7A74-C9A2-6A1F30C21744}"/>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40198052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F250-F6C3-4423-962E-6D35A8FC8465}"/>
              </a:ext>
            </a:extLst>
          </p:cNvPr>
          <p:cNvSpPr>
            <a:spLocks noGrp="1"/>
          </p:cNvSpPr>
          <p:nvPr>
            <p:ph type="title"/>
          </p:nvPr>
        </p:nvSpPr>
        <p:spPr>
          <a:xfrm>
            <a:off x="267501" y="97320"/>
            <a:ext cx="7576503" cy="540000"/>
          </a:xfrm>
        </p:spPr>
        <p:txBody>
          <a:bodyPr>
            <a:normAutofit/>
          </a:bodyPr>
          <a:lstStyle/>
          <a:p>
            <a:r>
              <a:rPr lang="en-GB" sz="2800"/>
              <a:t>Interview guide- Part1</a:t>
            </a:r>
          </a:p>
        </p:txBody>
      </p:sp>
      <p:graphicFrame>
        <p:nvGraphicFramePr>
          <p:cNvPr id="11" name="Content Placeholder 10">
            <a:extLst>
              <a:ext uri="{FF2B5EF4-FFF2-40B4-BE49-F238E27FC236}">
                <a16:creationId xmlns:a16="http://schemas.microsoft.com/office/drawing/2014/main" id="{78C154E2-D260-48C8-85B2-5DD919971186}"/>
              </a:ext>
            </a:extLst>
          </p:cNvPr>
          <p:cNvGraphicFramePr>
            <a:graphicFrameLocks noGrp="1"/>
          </p:cNvGraphicFramePr>
          <p:nvPr>
            <p:ph sz="half" idx="1"/>
            <p:extLst>
              <p:ext uri="{D42A27DB-BD31-4B8C-83A1-F6EECF244321}">
                <p14:modId xmlns:p14="http://schemas.microsoft.com/office/powerpoint/2010/main" val="1884690660"/>
              </p:ext>
            </p:extLst>
          </p:nvPr>
        </p:nvGraphicFramePr>
        <p:xfrm>
          <a:off x="267501" y="1016416"/>
          <a:ext cx="11202099" cy="1858801"/>
        </p:xfrm>
        <a:graphic>
          <a:graphicData uri="http://schemas.openxmlformats.org/drawingml/2006/table">
            <a:tbl>
              <a:tblPr firstRow="1" firstCol="1" bandRow="1">
                <a:tableStyleId>{B301B821-A1FF-4177-AEE7-76D212191A09}</a:tableStyleId>
              </a:tblPr>
              <a:tblGrid>
                <a:gridCol w="7013571">
                  <a:extLst>
                    <a:ext uri="{9D8B030D-6E8A-4147-A177-3AD203B41FA5}">
                      <a16:colId xmlns:a16="http://schemas.microsoft.com/office/drawing/2014/main" val="3524635284"/>
                    </a:ext>
                  </a:extLst>
                </a:gridCol>
                <a:gridCol w="4188528">
                  <a:extLst>
                    <a:ext uri="{9D8B030D-6E8A-4147-A177-3AD203B41FA5}">
                      <a16:colId xmlns:a16="http://schemas.microsoft.com/office/drawing/2014/main" val="72579100"/>
                    </a:ext>
                  </a:extLst>
                </a:gridCol>
              </a:tblGrid>
              <a:tr h="387063">
                <a:tc>
                  <a:txBody>
                    <a:bodyPr/>
                    <a:lstStyle/>
                    <a:p>
                      <a:pPr>
                        <a:lnSpc>
                          <a:spcPct val="107000"/>
                        </a:lnSpc>
                        <a:spcAft>
                          <a:spcPts val="800"/>
                        </a:spcAft>
                      </a:pPr>
                      <a:r>
                        <a:rPr lang="en-GB" sz="1100">
                          <a:effectLst/>
                        </a:rPr>
                        <a:t>Key discussion points</a:t>
                      </a:r>
                    </a:p>
                  </a:txBody>
                  <a:tcPr marL="68580" marR="68580" marT="0" marB="0"/>
                </a:tc>
                <a:tc>
                  <a:txBody>
                    <a:bodyPr/>
                    <a:lstStyle/>
                    <a:p>
                      <a:pPr algn="ctr">
                        <a:lnSpc>
                          <a:spcPct val="107000"/>
                        </a:lnSpc>
                        <a:spcAft>
                          <a:spcPts val="800"/>
                        </a:spcAft>
                      </a:pPr>
                      <a:r>
                        <a:rPr lang="en-GB" sz="1100">
                          <a:effectLst/>
                        </a:rPr>
                        <a:t>Prompts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15844562"/>
                  </a:ext>
                </a:extLst>
              </a:tr>
              <a:tr h="386140">
                <a:tc>
                  <a:txBody>
                    <a:bodyPr/>
                    <a:lstStyle/>
                    <a:p>
                      <a:pPr>
                        <a:lnSpc>
                          <a:spcPct val="107000"/>
                        </a:lnSpc>
                        <a:spcAft>
                          <a:spcPts val="800"/>
                        </a:spcAft>
                      </a:pPr>
                      <a:r>
                        <a:rPr lang="en-GB" sz="1100">
                          <a:effectLst/>
                        </a:rPr>
                        <a:t>INTRODUCTION:</a:t>
                      </a:r>
                    </a:p>
                    <a:p>
                      <a:pPr>
                        <a:lnSpc>
                          <a:spcPct val="107000"/>
                        </a:lnSpc>
                        <a:spcAft>
                          <a:spcPts val="800"/>
                        </a:spcAft>
                      </a:pPr>
                      <a:r>
                        <a:rPr lang="en-GB" sz="1100">
                          <a:effectLst/>
                        </a:rPr>
                        <a:t>Aims: ice breaker and overarching general satisfaction with dental care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2357246"/>
                  </a:ext>
                </a:extLst>
              </a:tr>
              <a:tr h="1020380">
                <a:tc>
                  <a:txBody>
                    <a:bodyPr/>
                    <a:lstStyle/>
                    <a:p>
                      <a:pPr marL="228600">
                        <a:lnSpc>
                          <a:spcPct val="107000"/>
                        </a:lnSpc>
                        <a:spcAft>
                          <a:spcPts val="800"/>
                        </a:spcAft>
                      </a:pPr>
                      <a:r>
                        <a:rPr lang="en-GB" sz="1050" b="0">
                          <a:effectLst/>
                        </a:rPr>
                        <a:t>WHO ARE THEY?</a:t>
                      </a:r>
                    </a:p>
                    <a:p>
                      <a:pPr marL="342900" lvl="0" indent="-342900">
                        <a:lnSpc>
                          <a:spcPct val="107000"/>
                        </a:lnSpc>
                        <a:buFont typeface="+mj-lt"/>
                        <a:buAutoNum type="arabicParenR"/>
                      </a:pPr>
                      <a:r>
                        <a:rPr lang="en-GB" sz="1050" b="0">
                          <a:effectLst/>
                        </a:rPr>
                        <a:t>Can you tell me a little bit about you? </a:t>
                      </a:r>
                    </a:p>
                    <a:p>
                      <a:pPr marL="342900" lvl="0" indent="-342900">
                        <a:lnSpc>
                          <a:spcPct val="107000"/>
                        </a:lnSpc>
                        <a:spcAft>
                          <a:spcPts val="800"/>
                        </a:spcAft>
                        <a:buFont typeface="+mj-lt"/>
                        <a:buAutoNum type="arabicParenR"/>
                      </a:pPr>
                      <a:r>
                        <a:rPr lang="en-GB" sz="1050" b="0">
                          <a:effectLst/>
                        </a:rPr>
                        <a:t>In general, are you satisfied with your dental care? </a:t>
                      </a:r>
                    </a:p>
                  </a:txBody>
                  <a:tcPr marL="68580" marR="68580" marT="0" marB="0"/>
                </a:tc>
                <a:tc>
                  <a:txBody>
                    <a:bodyPr/>
                    <a:lstStyle/>
                    <a:p>
                      <a:pPr>
                        <a:lnSpc>
                          <a:spcPct val="107000"/>
                        </a:lnSpc>
                        <a:spcAft>
                          <a:spcPts val="800"/>
                        </a:spcAft>
                      </a:pPr>
                      <a:r>
                        <a:rPr lang="en-GB" sz="1100">
                          <a:effectLst/>
                        </a:rPr>
                        <a:t>E.g. Hobby, age, where do they live what do you do in your spare time? What do they do for a living? How many family members do you have? Check if some family members are affected by mental health illnesses.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75168139"/>
                  </a:ext>
                </a:extLst>
              </a:tr>
            </a:tbl>
          </a:graphicData>
        </a:graphic>
      </p:graphicFrame>
      <p:graphicFrame>
        <p:nvGraphicFramePr>
          <p:cNvPr id="13" name="Table 12">
            <a:extLst>
              <a:ext uri="{FF2B5EF4-FFF2-40B4-BE49-F238E27FC236}">
                <a16:creationId xmlns:a16="http://schemas.microsoft.com/office/drawing/2014/main" id="{AC8E5D4E-0012-4BCE-BC8B-B4493A51B3CD}"/>
              </a:ext>
            </a:extLst>
          </p:cNvPr>
          <p:cNvGraphicFramePr>
            <a:graphicFrameLocks noGrp="1"/>
          </p:cNvGraphicFramePr>
          <p:nvPr>
            <p:extLst>
              <p:ext uri="{D42A27DB-BD31-4B8C-83A1-F6EECF244321}">
                <p14:modId xmlns:p14="http://schemas.microsoft.com/office/powerpoint/2010/main" val="3437304567"/>
              </p:ext>
            </p:extLst>
          </p:nvPr>
        </p:nvGraphicFramePr>
        <p:xfrm>
          <a:off x="266707" y="3104795"/>
          <a:ext cx="11202893" cy="2911984"/>
        </p:xfrm>
        <a:graphic>
          <a:graphicData uri="http://schemas.openxmlformats.org/drawingml/2006/table">
            <a:tbl>
              <a:tblPr firstRow="1" firstCol="1" bandRow="1">
                <a:tableStyleId>{B301B821-A1FF-4177-AEE7-76D212191A09}</a:tableStyleId>
              </a:tblPr>
              <a:tblGrid>
                <a:gridCol w="7010592">
                  <a:extLst>
                    <a:ext uri="{9D8B030D-6E8A-4147-A177-3AD203B41FA5}">
                      <a16:colId xmlns:a16="http://schemas.microsoft.com/office/drawing/2014/main" val="3307851820"/>
                    </a:ext>
                  </a:extLst>
                </a:gridCol>
                <a:gridCol w="4192301">
                  <a:extLst>
                    <a:ext uri="{9D8B030D-6E8A-4147-A177-3AD203B41FA5}">
                      <a16:colId xmlns:a16="http://schemas.microsoft.com/office/drawing/2014/main" val="2346629002"/>
                    </a:ext>
                  </a:extLst>
                </a:gridCol>
              </a:tblGrid>
              <a:tr h="150500">
                <a:tc>
                  <a:txBody>
                    <a:bodyPr/>
                    <a:lstStyle/>
                    <a:p>
                      <a:pPr algn="l">
                        <a:lnSpc>
                          <a:spcPct val="107000"/>
                        </a:lnSpc>
                        <a:spcAft>
                          <a:spcPts val="800"/>
                        </a:spcAft>
                      </a:pPr>
                      <a:r>
                        <a:rPr lang="en-GB" sz="1100">
                          <a:effectLst/>
                        </a:rPr>
                        <a:t>Key discussion points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Prompts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0507195"/>
                  </a:ext>
                </a:extLst>
              </a:tr>
              <a:tr h="314406">
                <a:tc>
                  <a:txBody>
                    <a:bodyPr/>
                    <a:lstStyle/>
                    <a:p>
                      <a:pPr marL="0" algn="l" defTabSz="914400" rtl="0" eaLnBrk="1" latinLnBrk="0" hangingPunct="1">
                        <a:lnSpc>
                          <a:spcPct val="107000"/>
                        </a:lnSpc>
                        <a:spcAft>
                          <a:spcPts val="800"/>
                        </a:spcAft>
                      </a:pPr>
                      <a:r>
                        <a:rPr lang="en-GB" sz="1100" b="1" kern="1200">
                          <a:solidFill>
                            <a:schemeClr val="dk1"/>
                          </a:solidFill>
                          <a:effectLst/>
                          <a:latin typeface="+mn-lt"/>
                          <a:ea typeface="+mn-ea"/>
                          <a:cs typeface="+mn-cs"/>
                        </a:rPr>
                        <a:t>Dental care behaviours and Primary and secondary care services</a:t>
                      </a:r>
                    </a:p>
                    <a:p>
                      <a:pPr marL="0" algn="l" defTabSz="914400" rtl="0" eaLnBrk="1" latinLnBrk="0" hangingPunct="1">
                        <a:lnSpc>
                          <a:spcPct val="107000"/>
                        </a:lnSpc>
                        <a:spcAft>
                          <a:spcPts val="800"/>
                        </a:spcAft>
                      </a:pPr>
                      <a:r>
                        <a:rPr lang="en-GB" sz="1100" b="1" kern="1200">
                          <a:solidFill>
                            <a:schemeClr val="dk1"/>
                          </a:solidFill>
                          <a:effectLst/>
                          <a:latin typeface="+mn-lt"/>
                          <a:ea typeface="+mn-ea"/>
                          <a:cs typeface="+mn-cs"/>
                        </a:rPr>
                        <a:t>Aims: Explore participant's experience with dental primary and secondary care</a:t>
                      </a:r>
                    </a:p>
                  </a:txBody>
                  <a:tcPr marL="68580" marR="68580" marT="0" marB="0"/>
                </a:tc>
                <a:tc>
                  <a:txBody>
                    <a:bodyPr/>
                    <a:lstStyle/>
                    <a:p>
                      <a:pPr algn="ct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5990940"/>
                  </a:ext>
                </a:extLst>
              </a:tr>
              <a:tr h="1924636">
                <a:tc>
                  <a:txBody>
                    <a:bodyPr/>
                    <a:lstStyle/>
                    <a:p>
                      <a:pPr marL="228600" algn="just">
                        <a:lnSpc>
                          <a:spcPct val="115000"/>
                        </a:lnSpc>
                        <a:spcAft>
                          <a:spcPts val="800"/>
                        </a:spcAft>
                      </a:pPr>
                      <a:endParaRPr lang="en-GB" sz="1050" b="1" kern="1200">
                        <a:solidFill>
                          <a:schemeClr val="dk1"/>
                        </a:solidFill>
                        <a:effectLst/>
                        <a:latin typeface="+mn-lt"/>
                        <a:ea typeface="+mn-ea"/>
                        <a:cs typeface="+mn-cs"/>
                      </a:endParaRPr>
                    </a:p>
                    <a:p>
                      <a:pPr marL="342900" lvl="0" indent="-342900" algn="l">
                        <a:lnSpc>
                          <a:spcPct val="115000"/>
                        </a:lnSpc>
                        <a:buFont typeface="+mj-lt"/>
                        <a:buAutoNum type="arabicParenR"/>
                      </a:pPr>
                      <a:r>
                        <a:rPr lang="en-GB" sz="1050" b="0" kern="1200">
                          <a:solidFill>
                            <a:schemeClr val="dk1"/>
                          </a:solidFill>
                          <a:effectLst/>
                          <a:latin typeface="+mn-lt"/>
                          <a:ea typeface="+mn-ea"/>
                          <a:cs typeface="+mn-cs"/>
                        </a:rPr>
                        <a:t>Could you tell me a little bit about your oral health routine? How often do you and your children brush/floss your teeth?</a:t>
                      </a:r>
                    </a:p>
                    <a:p>
                      <a:pPr marL="342900" lvl="0" indent="-342900" algn="l">
                        <a:lnSpc>
                          <a:spcPct val="115000"/>
                        </a:lnSpc>
                        <a:buFont typeface="+mj-lt"/>
                        <a:buAutoNum type="arabicParenR"/>
                      </a:pPr>
                      <a:r>
                        <a:rPr lang="en-GB" sz="1050" b="0" kern="1200">
                          <a:solidFill>
                            <a:schemeClr val="dk1"/>
                          </a:solidFill>
                          <a:effectLst/>
                          <a:latin typeface="+mn-lt"/>
                          <a:ea typeface="+mn-ea"/>
                          <a:cs typeface="+mn-cs"/>
                        </a:rPr>
                        <a:t>Are you registered with a particular dentist? If yes, is an NHS dentist or a private?</a:t>
                      </a:r>
                    </a:p>
                    <a:p>
                      <a:pPr marL="342900" lvl="0" indent="-342900" algn="l">
                        <a:lnSpc>
                          <a:spcPct val="115000"/>
                        </a:lnSpc>
                        <a:buFont typeface="+mj-lt"/>
                        <a:buAutoNum type="arabicParenR"/>
                      </a:pPr>
                      <a:r>
                        <a:rPr lang="en-GB" sz="1050" b="0" kern="1200">
                          <a:solidFill>
                            <a:schemeClr val="dk1"/>
                          </a:solidFill>
                          <a:effectLst/>
                          <a:latin typeface="+mn-lt"/>
                          <a:ea typeface="+mn-ea"/>
                          <a:cs typeface="+mn-cs"/>
                        </a:rPr>
                        <a:t>How do you and your children feel about going to the dentist?</a:t>
                      </a:r>
                    </a:p>
                    <a:p>
                      <a:pPr marL="342900" lvl="0" indent="-342900" algn="l">
                        <a:lnSpc>
                          <a:spcPct val="115000"/>
                        </a:lnSpc>
                        <a:buFont typeface="+mj-lt"/>
                        <a:buAutoNum type="arabicParenR"/>
                      </a:pPr>
                      <a:r>
                        <a:rPr lang="en-GB" sz="1050" b="0" kern="1200">
                          <a:solidFill>
                            <a:schemeClr val="dk1"/>
                          </a:solidFill>
                          <a:effectLst/>
                          <a:latin typeface="+mn-lt"/>
                          <a:ea typeface="+mn-ea"/>
                          <a:cs typeface="+mn-cs"/>
                        </a:rPr>
                        <a:t>Could you tell me about the last time you went to the dentist, and why? </a:t>
                      </a:r>
                    </a:p>
                    <a:p>
                      <a:pPr marL="342900" lvl="0" indent="-342900" algn="l">
                        <a:lnSpc>
                          <a:spcPct val="115000"/>
                        </a:lnSpc>
                        <a:buFont typeface="+mj-lt"/>
                        <a:buAutoNum type="arabicParenR"/>
                      </a:pPr>
                      <a:r>
                        <a:rPr lang="en-GB" sz="1050" b="0" kern="1200">
                          <a:solidFill>
                            <a:schemeClr val="dk1"/>
                          </a:solidFill>
                          <a:effectLst/>
                          <a:latin typeface="+mn-lt"/>
                          <a:ea typeface="+mn-ea"/>
                          <a:cs typeface="+mn-cs"/>
                        </a:rPr>
                        <a:t>How was your general experience with the dentist/and how easy was it to book the appointment?</a:t>
                      </a:r>
                    </a:p>
                    <a:p>
                      <a:pPr marL="342900" lvl="0" indent="-342900" algn="l">
                        <a:lnSpc>
                          <a:spcPct val="115000"/>
                        </a:lnSpc>
                        <a:buFont typeface="+mj-lt"/>
                        <a:buAutoNum type="arabicParenR"/>
                      </a:pPr>
                      <a:r>
                        <a:rPr lang="en-GB" sz="1050" b="0" kern="1200">
                          <a:solidFill>
                            <a:schemeClr val="dk1"/>
                          </a:solidFill>
                          <a:effectLst/>
                          <a:latin typeface="+mn-lt"/>
                          <a:ea typeface="+mn-ea"/>
                          <a:cs typeface="+mn-cs"/>
                        </a:rPr>
                        <a:t>Have you ever received any dental care advice from your GP, dentist/odontologist or program in schools? If yes, who gave you the information, what kind of advice or information did they give you? Did you find this information useful? Did it have an impact on your actions if so why?</a:t>
                      </a:r>
                    </a:p>
                    <a:p>
                      <a:pPr marL="342900" lvl="0" indent="-342900" algn="l">
                        <a:lnSpc>
                          <a:spcPct val="115000"/>
                        </a:lnSpc>
                        <a:spcAft>
                          <a:spcPts val="800"/>
                        </a:spcAft>
                        <a:buFont typeface="+mj-lt"/>
                        <a:buAutoNum type="arabicParenR"/>
                      </a:pPr>
                      <a:r>
                        <a:rPr lang="en-GB" sz="1050" b="0" kern="1200">
                          <a:solidFill>
                            <a:schemeClr val="dk1"/>
                          </a:solidFill>
                          <a:effectLst/>
                          <a:latin typeface="+mn-lt"/>
                          <a:ea typeface="+mn-ea"/>
                          <a:cs typeface="+mn-cs"/>
                        </a:rPr>
                        <a:t>Have you or your children been referred to the hospital because of some problems to do with your mouth? If so what worked well, what could have gone better? How long did you have to wait to be seen? </a:t>
                      </a:r>
                    </a:p>
                  </a:txBody>
                  <a:tcPr marL="68580" marR="68580" marT="0" marB="0"/>
                </a:tc>
                <a:tc>
                  <a:txBody>
                    <a:bodyPr/>
                    <a:lstStyle/>
                    <a:p>
                      <a:pPr algn="l">
                        <a:lnSpc>
                          <a:spcPct val="107000"/>
                        </a:lnSpc>
                        <a:spcAft>
                          <a:spcPts val="800"/>
                        </a:spcAft>
                      </a:pPr>
                      <a:r>
                        <a:rPr lang="en-GB" sz="1100">
                          <a:effectLst/>
                        </a:rPr>
                        <a:t> </a:t>
                      </a:r>
                    </a:p>
                    <a:p>
                      <a:pPr algn="l">
                        <a:lnSpc>
                          <a:spcPct val="107000"/>
                        </a:lnSpc>
                        <a:spcAft>
                          <a:spcPts val="800"/>
                        </a:spcAft>
                      </a:pPr>
                      <a:r>
                        <a:rPr lang="en-GB" sz="1100" kern="1200">
                          <a:solidFill>
                            <a:schemeClr val="dk1"/>
                          </a:solidFill>
                          <a:effectLst/>
                          <a:latin typeface="+mn-lt"/>
                          <a:ea typeface="+mn-ea"/>
                          <a:cs typeface="+mn-cs"/>
                        </a:rPr>
                        <a:t>How often do you go to the dentist? How was your experience during the pandemic?</a:t>
                      </a:r>
                    </a:p>
                    <a:p>
                      <a:pPr marL="0" lvl="0" indent="0" algn="l">
                        <a:lnSpc>
                          <a:spcPct val="115000"/>
                        </a:lnSpc>
                        <a:buFont typeface="+mj-lt"/>
                        <a:buNone/>
                      </a:pPr>
                      <a:r>
                        <a:rPr lang="en-GB" sz="1100" kern="1200">
                          <a:solidFill>
                            <a:schemeClr val="dk1"/>
                          </a:solidFill>
                          <a:effectLst/>
                          <a:latin typeface="+mn-lt"/>
                          <a:ea typeface="+mn-ea"/>
                          <a:cs typeface="+mn-cs"/>
                        </a:rPr>
                        <a:t>Why did you go? What symptoms did you or your children have? What happened?  Dental abscesses/ dental decay /caries/ tooth decay /gums pain / bleeding / What do you do? Crowns and bridges/ Root canal treatment /aesthetic treatments/ whitening / Scale and polish.</a:t>
                      </a:r>
                    </a:p>
                  </a:txBody>
                  <a:tcPr marL="68580" marR="68580" marT="0" marB="0"/>
                </a:tc>
                <a:extLst>
                  <a:ext uri="{0D108BD9-81ED-4DB2-BD59-A6C34878D82A}">
                    <a16:rowId xmlns:a16="http://schemas.microsoft.com/office/drawing/2014/main" val="3892928332"/>
                  </a:ext>
                </a:extLst>
              </a:tr>
            </a:tbl>
          </a:graphicData>
        </a:graphic>
      </p:graphicFrame>
      <p:sp>
        <p:nvSpPr>
          <p:cNvPr id="7" name="Slide Number Placeholder 6">
            <a:extLst>
              <a:ext uri="{FF2B5EF4-FFF2-40B4-BE49-F238E27FC236}">
                <a16:creationId xmlns:a16="http://schemas.microsoft.com/office/drawing/2014/main" id="{EA01D178-6146-40FA-B982-85B7B09A779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13789F33-E5A4-CE2C-DB9D-45D816A8C09E}"/>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3057572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F250-F6C3-4423-962E-6D35A8FC8465}"/>
              </a:ext>
            </a:extLst>
          </p:cNvPr>
          <p:cNvSpPr>
            <a:spLocks noGrp="1"/>
          </p:cNvSpPr>
          <p:nvPr>
            <p:ph type="title"/>
          </p:nvPr>
        </p:nvSpPr>
        <p:spPr>
          <a:xfrm>
            <a:off x="267501" y="97320"/>
            <a:ext cx="7576503" cy="540000"/>
          </a:xfrm>
        </p:spPr>
        <p:txBody>
          <a:bodyPr>
            <a:normAutofit/>
          </a:bodyPr>
          <a:lstStyle/>
          <a:p>
            <a:r>
              <a:rPr lang="en-GB" sz="2800"/>
              <a:t>Interview guide- Part 2</a:t>
            </a:r>
          </a:p>
        </p:txBody>
      </p:sp>
      <p:graphicFrame>
        <p:nvGraphicFramePr>
          <p:cNvPr id="9" name="Table 8">
            <a:extLst>
              <a:ext uri="{FF2B5EF4-FFF2-40B4-BE49-F238E27FC236}">
                <a16:creationId xmlns:a16="http://schemas.microsoft.com/office/drawing/2014/main" id="{67ECEF65-7BD4-4379-B4AC-625254E8F465}"/>
              </a:ext>
            </a:extLst>
          </p:cNvPr>
          <p:cNvGraphicFramePr>
            <a:graphicFrameLocks noGrp="1"/>
          </p:cNvGraphicFramePr>
          <p:nvPr>
            <p:extLst>
              <p:ext uri="{D42A27DB-BD31-4B8C-83A1-F6EECF244321}">
                <p14:modId xmlns:p14="http://schemas.microsoft.com/office/powerpoint/2010/main" val="567437005"/>
              </p:ext>
            </p:extLst>
          </p:nvPr>
        </p:nvGraphicFramePr>
        <p:xfrm>
          <a:off x="359042" y="1213597"/>
          <a:ext cx="11110558" cy="2435543"/>
        </p:xfrm>
        <a:graphic>
          <a:graphicData uri="http://schemas.openxmlformats.org/drawingml/2006/table">
            <a:tbl>
              <a:tblPr firstRow="1" firstCol="1" bandRow="1">
                <a:tableStyleId>{69012ECD-51FC-41F1-AA8D-1B2483CD663E}</a:tableStyleId>
              </a:tblPr>
              <a:tblGrid>
                <a:gridCol w="6952811">
                  <a:extLst>
                    <a:ext uri="{9D8B030D-6E8A-4147-A177-3AD203B41FA5}">
                      <a16:colId xmlns:a16="http://schemas.microsoft.com/office/drawing/2014/main" val="151375814"/>
                    </a:ext>
                  </a:extLst>
                </a:gridCol>
                <a:gridCol w="4157747">
                  <a:extLst>
                    <a:ext uri="{9D8B030D-6E8A-4147-A177-3AD203B41FA5}">
                      <a16:colId xmlns:a16="http://schemas.microsoft.com/office/drawing/2014/main" val="1881593348"/>
                    </a:ext>
                  </a:extLst>
                </a:gridCol>
              </a:tblGrid>
              <a:tr h="33655">
                <a:tc>
                  <a:txBody>
                    <a:bodyPr/>
                    <a:lstStyle/>
                    <a:p>
                      <a:pPr>
                        <a:lnSpc>
                          <a:spcPct val="107000"/>
                        </a:lnSpc>
                        <a:spcAft>
                          <a:spcPts val="800"/>
                        </a:spcAft>
                      </a:pPr>
                      <a:r>
                        <a:rPr lang="en-GB" sz="1100">
                          <a:effectLst/>
                        </a:rPr>
                        <a:t>Key discussion points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100">
                        <a:effectLst/>
                      </a:endParaRPr>
                    </a:p>
                    <a:p>
                      <a:pPr algn="ctr">
                        <a:lnSpc>
                          <a:spcPct val="107000"/>
                        </a:lnSpc>
                        <a:spcAft>
                          <a:spcPts val="800"/>
                        </a:spcAft>
                      </a:pPr>
                      <a:r>
                        <a:rPr lang="en-GB" sz="1100">
                          <a:effectLst/>
                        </a:rPr>
                        <a:t>Prompts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6404846"/>
                  </a:ext>
                </a:extLst>
              </a:tr>
              <a:tr h="0">
                <a:tc>
                  <a:txBody>
                    <a:bodyPr/>
                    <a:lstStyle/>
                    <a:p>
                      <a:pPr>
                        <a:lnSpc>
                          <a:spcPct val="107000"/>
                        </a:lnSpc>
                        <a:spcAft>
                          <a:spcPts val="800"/>
                        </a:spcAft>
                      </a:pPr>
                      <a:r>
                        <a:rPr lang="en-GB" sz="1100">
                          <a:effectLst/>
                        </a:rPr>
                        <a:t>Barriers</a:t>
                      </a:r>
                      <a:r>
                        <a:rPr lang="en-GB" sz="1200">
                          <a:effectLst/>
                        </a:rPr>
                        <a:t> and facilitators to the use of oral health services</a:t>
                      </a:r>
                      <a:endParaRPr lang="en-GB" sz="1100">
                        <a:effectLst/>
                      </a:endParaRPr>
                    </a:p>
                    <a:p>
                      <a:pPr>
                        <a:lnSpc>
                          <a:spcPct val="107000"/>
                        </a:lnSpc>
                        <a:spcAft>
                          <a:spcPts val="800"/>
                        </a:spcAft>
                      </a:pPr>
                      <a:r>
                        <a:rPr lang="en-GB" sz="1100">
                          <a:effectLst/>
                        </a:rPr>
                        <a:t>Aim: Explore the main barriers to accessing dental care services and what could be done to improve them.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6850913"/>
                  </a:ext>
                </a:extLst>
              </a:tr>
              <a:tr h="694690">
                <a:tc>
                  <a:txBody>
                    <a:bodyPr/>
                    <a:lstStyle/>
                    <a:p>
                      <a:pPr algn="just">
                        <a:lnSpc>
                          <a:spcPct val="115000"/>
                        </a:lnSpc>
                        <a:spcAft>
                          <a:spcPts val="800"/>
                        </a:spcAft>
                      </a:pPr>
                      <a:r>
                        <a:rPr lang="en-GB" sz="1100">
                          <a:effectLst/>
                        </a:rPr>
                        <a:t> </a:t>
                      </a:r>
                      <a:endParaRPr lang="en-GB" sz="1100" b="0">
                        <a:effectLst/>
                      </a:endParaRPr>
                    </a:p>
                    <a:p>
                      <a:pPr marL="342900" lvl="0" indent="-342900" algn="just">
                        <a:lnSpc>
                          <a:spcPct val="115000"/>
                        </a:lnSpc>
                        <a:buFont typeface="+mj-lt"/>
                        <a:buAutoNum type="arabicParenR"/>
                      </a:pPr>
                      <a:r>
                        <a:rPr lang="en-GB" sz="1100" b="0">
                          <a:effectLst/>
                        </a:rPr>
                        <a:t>Are there any challenges that you or someone you know have faced when trying to see a dentist or other dental professional as often as you need? </a:t>
                      </a:r>
                    </a:p>
                    <a:p>
                      <a:pPr marL="342900" lvl="0" indent="-342900" algn="just">
                        <a:lnSpc>
                          <a:spcPct val="115000"/>
                        </a:lnSpc>
                        <a:buFont typeface="+mj-lt"/>
                        <a:buAutoNum type="arabicParenR"/>
                      </a:pPr>
                      <a:r>
                        <a:rPr lang="en-GB" sz="1100" b="0">
                          <a:effectLst/>
                        </a:rPr>
                        <a:t>Have you faced any challenges when trying to book an appointment in seeing a dentist or other dental professional? </a:t>
                      </a:r>
                    </a:p>
                    <a:p>
                      <a:pPr marL="342900" lvl="0" indent="-342900" algn="just">
                        <a:lnSpc>
                          <a:spcPct val="115000"/>
                        </a:lnSpc>
                        <a:buFont typeface="+mj-lt"/>
                        <a:buAutoNum type="arabicParenR"/>
                      </a:pPr>
                      <a:r>
                        <a:rPr lang="en-GB" sz="1100" b="0">
                          <a:effectLst/>
                        </a:rPr>
                        <a:t>In your opinion, what would make it easier or can be done differently to get a visit? </a:t>
                      </a:r>
                    </a:p>
                  </a:txBody>
                  <a:tcPr marL="68580" marR="68580" marT="0" marB="0"/>
                </a:tc>
                <a:tc>
                  <a:txBody>
                    <a:bodyPr/>
                    <a:lstStyle/>
                    <a:p>
                      <a:pPr algn="just">
                        <a:lnSpc>
                          <a:spcPct val="115000"/>
                        </a:lnSpc>
                        <a:spcAft>
                          <a:spcPts val="800"/>
                        </a:spcAft>
                      </a:pPr>
                      <a:r>
                        <a:rPr lang="en-GB" sz="1100">
                          <a:effectLst/>
                        </a:rPr>
                        <a:t>PROBE: Can you afford to go to the dentist? Can you book time off from work to go (e.g., cannot get the time off from work, the dentist does not have convenient office hours)? Can you travel to a dentist easily (e.g., do not have transportation, located too far away)?  Do you know if you are eligible for exemption dental fees? Are you afraid of going to the dentist? Why? Do you require a specific gender for your visit or a translator?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1799336"/>
                  </a:ext>
                </a:extLst>
              </a:tr>
            </a:tbl>
          </a:graphicData>
        </a:graphic>
      </p:graphicFrame>
      <p:sp>
        <p:nvSpPr>
          <p:cNvPr id="7" name="Slide Number Placeholder 6">
            <a:extLst>
              <a:ext uri="{FF2B5EF4-FFF2-40B4-BE49-F238E27FC236}">
                <a16:creationId xmlns:a16="http://schemas.microsoft.com/office/drawing/2014/main" id="{EA01D178-6146-40FA-B982-85B7B09A779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7D124EE9-83E6-C02F-E2FB-13E9B7C3FF09}"/>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660457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82D5-3851-4775-BF8D-6B78D850BFF0}"/>
              </a:ext>
            </a:extLst>
          </p:cNvPr>
          <p:cNvSpPr>
            <a:spLocks noGrp="1"/>
          </p:cNvSpPr>
          <p:nvPr>
            <p:ph type="title"/>
          </p:nvPr>
        </p:nvSpPr>
        <p:spPr/>
        <p:txBody>
          <a:bodyPr/>
          <a:lstStyle/>
          <a:p>
            <a:pPr lvl="0"/>
            <a:r>
              <a:rPr lang="en-GB" dirty="0"/>
              <a:t>This information is issued by:</a:t>
            </a:r>
            <a:br>
              <a:rPr lang="en-GB" dirty="0"/>
            </a:br>
            <a:r>
              <a:rPr lang="en-GB" dirty="0"/>
              <a:t>Essex County Council</a:t>
            </a:r>
            <a:br>
              <a:rPr lang="en-GB" dirty="0"/>
            </a:br>
            <a:r>
              <a:rPr lang="en-GB" dirty="0"/>
              <a:t>Research &amp; Citizen Insight</a:t>
            </a:r>
            <a:br>
              <a:rPr lang="en-GB" dirty="0"/>
            </a:br>
            <a:br>
              <a:rPr lang="en-GB" dirty="0"/>
            </a:br>
            <a:r>
              <a:rPr lang="en-GB" dirty="0"/>
              <a:t>Contact us:</a:t>
            </a:r>
            <a:br>
              <a:rPr lang="en-GB" dirty="0"/>
            </a:br>
            <a:r>
              <a:rPr lang="en-GB" dirty="0"/>
              <a:t>PHI@essex.gov.uk</a:t>
            </a:r>
            <a:br>
              <a:rPr lang="en-GB" dirty="0"/>
            </a:br>
            <a:endParaRPr lang="en-GB" dirty="0"/>
          </a:p>
        </p:txBody>
      </p:sp>
      <p:sp>
        <p:nvSpPr>
          <p:cNvPr id="3" name="Text Placeholder 2">
            <a:extLst>
              <a:ext uri="{FF2B5EF4-FFF2-40B4-BE49-F238E27FC236}">
                <a16:creationId xmlns:a16="http://schemas.microsoft.com/office/drawing/2014/main" id="{B0CC87A5-0D9D-4D5D-AAF6-8C86F80F5B5B}"/>
              </a:ext>
            </a:extLst>
          </p:cNvPr>
          <p:cNvSpPr>
            <a:spLocks noGrp="1"/>
          </p:cNvSpPr>
          <p:nvPr>
            <p:ph type="body" sz="quarter" idx="10"/>
          </p:nvPr>
        </p:nvSpPr>
        <p:spPr/>
        <p:txBody>
          <a:bodyPr/>
          <a:lstStyle/>
          <a:p>
            <a:pPr lvl="0"/>
            <a:r>
              <a:rPr lang="en-GB" dirty="0"/>
              <a:t>Sign up to Keep Me Posted email updates:</a:t>
            </a:r>
          </a:p>
          <a:p>
            <a:pPr lvl="0"/>
            <a:r>
              <a:rPr lang="en-GB" dirty="0"/>
              <a:t>Essex.gov.uk/</a:t>
            </a:r>
            <a:r>
              <a:rPr lang="en-GB" dirty="0" err="1"/>
              <a:t>keepmeposted</a:t>
            </a:r>
            <a:endParaRPr lang="en-GB" dirty="0"/>
          </a:p>
          <a:p>
            <a:pPr lvl="0"/>
            <a:endParaRPr lang="en-GB" dirty="0"/>
          </a:p>
          <a:p>
            <a:pPr lvl="0"/>
            <a:r>
              <a:rPr lang="en-GB" dirty="0"/>
              <a:t>     </a:t>
            </a:r>
            <a:r>
              <a:rPr lang="en-GB" dirty="0" err="1"/>
              <a:t>Essex_CC</a:t>
            </a:r>
            <a:endParaRPr lang="en-GB" dirty="0"/>
          </a:p>
          <a:p>
            <a:pPr lvl="0"/>
            <a:r>
              <a:rPr lang="en-GB" dirty="0"/>
              <a:t>     Facebook.com/</a:t>
            </a:r>
            <a:r>
              <a:rPr lang="en-GB" dirty="0" err="1"/>
              <a:t>essexcountycouncil</a:t>
            </a:r>
            <a:endParaRPr lang="en-GB" dirty="0"/>
          </a:p>
          <a:p>
            <a:pPr lvl="0"/>
            <a:endParaRPr lang="en-GB" dirty="0"/>
          </a:p>
          <a:p>
            <a:pPr lvl="0"/>
            <a:r>
              <a:rPr lang="en-GB" dirty="0"/>
              <a:t>The information contained in this document can be translated, and/or made available in alternative formats, on request.</a:t>
            </a:r>
          </a:p>
          <a:p>
            <a:pPr lvl="0"/>
            <a:endParaRPr lang="en-GB" dirty="0"/>
          </a:p>
          <a:p>
            <a:pPr lvl="0"/>
            <a:r>
              <a:rPr lang="en-GB" dirty="0"/>
              <a:t>Published January 2023</a:t>
            </a:r>
          </a:p>
        </p:txBody>
      </p:sp>
      <p:pic>
        <p:nvPicPr>
          <p:cNvPr id="5" name="Picture 4" descr="Facebook icon">
            <a:extLst>
              <a:ext uri="{FF2B5EF4-FFF2-40B4-BE49-F238E27FC236}">
                <a16:creationId xmlns:a16="http://schemas.microsoft.com/office/drawing/2014/main" id="{7F9A13C9-75C0-4326-B177-57D4175FB7B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75626" y="4894762"/>
            <a:ext cx="179456" cy="179456"/>
          </a:xfrm>
          <a:prstGeom prst="rect">
            <a:avLst/>
          </a:prstGeom>
        </p:spPr>
      </p:pic>
      <p:pic>
        <p:nvPicPr>
          <p:cNvPr id="7" name="Picture 6" descr="Twitter icon">
            <a:extLst>
              <a:ext uri="{FF2B5EF4-FFF2-40B4-BE49-F238E27FC236}">
                <a16:creationId xmlns:a16="http://schemas.microsoft.com/office/drawing/2014/main" id="{A52BEF5C-5213-4B8C-8482-71E74D91A5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6918" y="4702309"/>
            <a:ext cx="178164" cy="178164"/>
          </a:xfrm>
          <a:prstGeom prst="rect">
            <a:avLst/>
          </a:prstGeom>
        </p:spPr>
      </p:pic>
    </p:spTree>
    <p:extLst>
      <p:ext uri="{BB962C8B-B14F-4D97-AF65-F5344CB8AC3E}">
        <p14:creationId xmlns:p14="http://schemas.microsoft.com/office/powerpoint/2010/main" val="147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13451-CA7A-4C9E-B6E4-22D093928A8B}"/>
              </a:ext>
            </a:extLst>
          </p:cNvPr>
          <p:cNvSpPr>
            <a:spLocks noGrp="1"/>
          </p:cNvSpPr>
          <p:nvPr>
            <p:ph type="title"/>
          </p:nvPr>
        </p:nvSpPr>
        <p:spPr>
          <a:xfrm>
            <a:off x="758301" y="580101"/>
            <a:ext cx="10889202" cy="546100"/>
          </a:xfrm>
        </p:spPr>
        <p:txBody>
          <a:bodyPr>
            <a:normAutofit/>
          </a:bodyPr>
          <a:lstStyle/>
          <a:p>
            <a:r>
              <a:rPr lang="en-GB"/>
              <a:t>Objectives of this oral health needs assessment </a:t>
            </a:r>
          </a:p>
        </p:txBody>
      </p:sp>
      <p:sp>
        <p:nvSpPr>
          <p:cNvPr id="8" name="TextBox 7">
            <a:extLst>
              <a:ext uri="{FF2B5EF4-FFF2-40B4-BE49-F238E27FC236}">
                <a16:creationId xmlns:a16="http://schemas.microsoft.com/office/drawing/2014/main" id="{B1031443-6FD4-440C-A841-DBAE6869D0FB}"/>
              </a:ext>
            </a:extLst>
          </p:cNvPr>
          <p:cNvSpPr txBox="1"/>
          <p:nvPr/>
        </p:nvSpPr>
        <p:spPr>
          <a:xfrm>
            <a:off x="712434" y="1363960"/>
            <a:ext cx="10970581" cy="461665"/>
          </a:xfrm>
          <a:prstGeom prst="rect">
            <a:avLst/>
          </a:prstGeom>
          <a:noFill/>
        </p:spPr>
        <p:txBody>
          <a:bodyPr wrap="square">
            <a:spAutoFit/>
          </a:bodyPr>
          <a:lstStyle/>
          <a:p>
            <a:r>
              <a:rPr lang="en-US" sz="1200" b="1" dirty="0">
                <a:latin typeface="Arial"/>
                <a:cs typeface="Arial"/>
              </a:rPr>
              <a:t>To address oral health inequalities, the National Institute for Health and Care Excellence (NICE) recommends that local authorities conduct oral health needs assessments to support the commissioning of dental health as part of the JSNA.</a:t>
            </a:r>
            <a:endParaRPr lang="en-GB" sz="1200" b="1" dirty="0"/>
          </a:p>
        </p:txBody>
      </p:sp>
      <p:sp>
        <p:nvSpPr>
          <p:cNvPr id="4" name="Slide Number Placeholder 3">
            <a:extLst>
              <a:ext uri="{FF2B5EF4-FFF2-40B4-BE49-F238E27FC236}">
                <a16:creationId xmlns:a16="http://schemas.microsoft.com/office/drawing/2014/main" id="{42287105-3C7E-455A-8D4E-658BEEE17A05}"/>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normAutofit/>
          </a:bodyPr>
          <a:lstStyle/>
          <a:p>
            <a:pPr>
              <a:spcAft>
                <a:spcPts val="600"/>
              </a:spcAft>
            </a:pPr>
            <a:fld id="{A360CC8D-85FE-4461-BBA3-CE3CA2292C02}" type="slidenum">
              <a:rPr lang="en-GB"/>
              <a:pPr>
                <a:spcAft>
                  <a:spcPts val="600"/>
                </a:spcAft>
              </a:pPr>
              <a:t>7</a:t>
            </a:fld>
            <a:endParaRPr lang="en-GB"/>
          </a:p>
        </p:txBody>
      </p:sp>
      <p:graphicFrame>
        <p:nvGraphicFramePr>
          <p:cNvPr id="19" name="Content Placeholder 2" descr="Objectives of the project.&#10;">
            <a:extLst>
              <a:ext uri="{FF2B5EF4-FFF2-40B4-BE49-F238E27FC236}">
                <a16:creationId xmlns:a16="http://schemas.microsoft.com/office/drawing/2014/main" id="{3DFE73F7-E572-9F5A-46E6-83AF0785ADEE}"/>
              </a:ext>
            </a:extLst>
          </p:cNvPr>
          <p:cNvGraphicFramePr>
            <a:graphicFrameLocks noGrp="1"/>
          </p:cNvGraphicFramePr>
          <p:nvPr>
            <p:ph idx="1"/>
            <p:extLst>
              <p:ext uri="{D42A27DB-BD31-4B8C-83A1-F6EECF244321}">
                <p14:modId xmlns:p14="http://schemas.microsoft.com/office/powerpoint/2010/main" val="36588326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4FBE3A5D-A1BC-0BE4-1422-332821BC63D9}"/>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8114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61E1-21E6-49F2-AA3D-A9F6497A368C}"/>
              </a:ext>
            </a:extLst>
          </p:cNvPr>
          <p:cNvSpPr>
            <a:spLocks noGrp="1"/>
          </p:cNvSpPr>
          <p:nvPr>
            <p:ph type="title"/>
          </p:nvPr>
        </p:nvSpPr>
        <p:spPr>
          <a:xfrm>
            <a:off x="149246" y="129600"/>
            <a:ext cx="11552400" cy="820800"/>
          </a:xfrm>
        </p:spPr>
        <p:txBody>
          <a:bodyPr/>
          <a:lstStyle/>
          <a:p>
            <a:r>
              <a:rPr lang="en-US"/>
              <a:t>Methodology: mixed methods </a:t>
            </a:r>
            <a:endParaRPr lang="en-GB"/>
          </a:p>
        </p:txBody>
      </p:sp>
      <p:sp>
        <p:nvSpPr>
          <p:cNvPr id="5" name="Slide Number Placeholder 4">
            <a:extLst>
              <a:ext uri="{FF2B5EF4-FFF2-40B4-BE49-F238E27FC236}">
                <a16:creationId xmlns:a16="http://schemas.microsoft.com/office/drawing/2014/main" id="{9A595351-CCD1-416A-86BF-F82B23E23095}"/>
              </a:ext>
              <a:ext uri="{C183D7F6-B498-43B3-948B-1728B52AA6E4}">
                <adec:decorative xmlns:adec="http://schemas.microsoft.com/office/drawing/2017/decorative" val="1"/>
              </a:ext>
            </a:extLst>
          </p:cNvPr>
          <p:cNvSpPr>
            <a:spLocks noGrp="1"/>
          </p:cNvSpPr>
          <p:nvPr>
            <p:ph type="sldNum" sz="quarter" idx="12"/>
          </p:nvPr>
        </p:nvSpPr>
        <p:spPr/>
        <p:txBody>
          <a:bodyPr/>
          <a:lstStyle/>
          <a:p>
            <a:fld id="{A360CC8D-85FE-4461-BBA3-CE3CA2292C02}" type="slidenum">
              <a:rPr lang="en-GB" smtClean="0"/>
              <a:t>8</a:t>
            </a:fld>
            <a:endParaRPr lang="en-GB"/>
          </a:p>
        </p:txBody>
      </p:sp>
      <p:graphicFrame>
        <p:nvGraphicFramePr>
          <p:cNvPr id="9" name="Content Placeholder 8" descr="Project methodology.&#10;">
            <a:extLst>
              <a:ext uri="{FF2B5EF4-FFF2-40B4-BE49-F238E27FC236}">
                <a16:creationId xmlns:a16="http://schemas.microsoft.com/office/drawing/2014/main" id="{2F2375CD-50E9-4591-B236-FADDAA5D85AB}"/>
              </a:ext>
            </a:extLst>
          </p:cNvPr>
          <p:cNvGraphicFramePr>
            <a:graphicFrameLocks noGrp="1"/>
          </p:cNvGraphicFramePr>
          <p:nvPr>
            <p:ph idx="1"/>
            <p:extLst>
              <p:ext uri="{D42A27DB-BD31-4B8C-83A1-F6EECF244321}">
                <p14:modId xmlns:p14="http://schemas.microsoft.com/office/powerpoint/2010/main" val="922164003"/>
              </p:ext>
            </p:extLst>
          </p:nvPr>
        </p:nvGraphicFramePr>
        <p:xfrm>
          <a:off x="306388" y="1255713"/>
          <a:ext cx="11552237"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a:extLst>
              <a:ext uri="{FF2B5EF4-FFF2-40B4-BE49-F238E27FC236}">
                <a16:creationId xmlns:a16="http://schemas.microsoft.com/office/drawing/2014/main" id="{43976D58-4731-E259-AF30-88D1F155581B}"/>
              </a:ext>
              <a:ext uri="{C183D7F6-B498-43B3-948B-1728B52AA6E4}">
                <adec:decorative xmlns:adec="http://schemas.microsoft.com/office/drawing/2017/decorative" val="1"/>
              </a:ext>
            </a:extLst>
          </p:cNvPr>
          <p:cNvSpPr>
            <a:spLocks noGrp="1"/>
          </p:cNvSpPr>
          <p:nvPr>
            <p:ph type="ftr" sz="quarter" idx="11"/>
          </p:nvPr>
        </p:nvSpPr>
        <p:spPr>
          <a:xfrm>
            <a:off x="306000" y="6591600"/>
            <a:ext cx="5760000" cy="136800"/>
          </a:xfrm>
        </p:spPr>
        <p:txBody>
          <a:bodyPr/>
          <a:lstStyle/>
          <a:p>
            <a:r>
              <a:rPr lang="en-GB" dirty="0"/>
              <a:t>Produced by Essex County Council Policy Unit</a:t>
            </a:r>
          </a:p>
        </p:txBody>
      </p:sp>
    </p:spTree>
    <p:extLst>
      <p:ext uri="{BB962C8B-B14F-4D97-AF65-F5344CB8AC3E}">
        <p14:creationId xmlns:p14="http://schemas.microsoft.com/office/powerpoint/2010/main" val="217495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p:txBody>
          <a:bodyPr/>
          <a:lstStyle/>
          <a:p>
            <a:r>
              <a:rPr lang="en-GB"/>
              <a:t>2. Policy context</a:t>
            </a:r>
          </a:p>
        </p:txBody>
      </p:sp>
      <p:sp>
        <p:nvSpPr>
          <p:cNvPr id="3" name="Title 1">
            <a:extLst>
              <a:ext uri="{FF2B5EF4-FFF2-40B4-BE49-F238E27FC236}">
                <a16:creationId xmlns:a16="http://schemas.microsoft.com/office/drawing/2014/main" id="{94042171-ABC4-46CF-BA09-C7D6A1E2BF7D}"/>
              </a:ext>
            </a:extLst>
          </p:cNvPr>
          <p:cNvSpPr txBox="1">
            <a:spLocks/>
          </p:cNvSpPr>
          <p:nvPr/>
        </p:nvSpPr>
        <p:spPr>
          <a:xfrm>
            <a:off x="5215995" y="4141416"/>
            <a:ext cx="6282000" cy="1602000"/>
          </a:xfrm>
          <a:prstGeom prst="rect">
            <a:avLst/>
          </a:prstGeom>
        </p:spPr>
        <p:txBody>
          <a:bodyPr vert="horz" lIns="90000" tIns="45720" rIns="90000" bIns="0" rtlCol="0" anchor="b" anchorCtr="0">
            <a:normAutofit lnSpcReduction="10000"/>
          </a:bodyPr>
          <a:lst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a:lstStyle>
          <a:p>
            <a:r>
              <a:rPr lang="en-GB" sz="2400" b="0" dirty="0">
                <a:latin typeface="+mn-lt"/>
                <a:ea typeface="Calibri" panose="020F0502020204030204" pitchFamily="34" charset="0"/>
                <a:cs typeface="Times New Roman"/>
              </a:rPr>
              <a:t>This section:</a:t>
            </a:r>
            <a:endParaRPr lang="en-GB" sz="2400" b="0" dirty="0">
              <a:latin typeface="+mn-lt"/>
              <a:ea typeface="Calibri" panose="020F0502020204030204" pitchFamily="34" charset="0"/>
              <a:cs typeface="Arial" panose="020B0604020202020204"/>
            </a:endParaRPr>
          </a:p>
          <a:p>
            <a:pPr marL="342900" indent="-342900">
              <a:buFont typeface="Arial"/>
              <a:buChar char="•"/>
            </a:pPr>
            <a:r>
              <a:rPr lang="en-GB" sz="2400" b="0" dirty="0">
                <a:latin typeface="+mn-lt"/>
                <a:ea typeface="Calibri" panose="020F0502020204030204" pitchFamily="34" charset="0"/>
                <a:cs typeface="Times New Roman"/>
              </a:rPr>
              <a:t>Describes the oral health policy context in Essex</a:t>
            </a:r>
            <a:endParaRPr lang="en-GB" sz="2400" b="0" dirty="0">
              <a:latin typeface="+mn-lt"/>
              <a:ea typeface="Calibri" panose="020F0502020204030204" pitchFamily="34" charset="0"/>
              <a:cs typeface="Arial"/>
            </a:endParaRPr>
          </a:p>
          <a:p>
            <a:pPr marL="342900" indent="-342900">
              <a:buFont typeface="Arial"/>
              <a:buChar char="•"/>
            </a:pPr>
            <a:r>
              <a:rPr lang="en-GB" sz="2400" b="0" dirty="0">
                <a:latin typeface="+mn-lt"/>
                <a:ea typeface="Calibri" panose="020F0502020204030204" pitchFamily="34" charset="0"/>
                <a:cs typeface="Times New Roman"/>
              </a:rPr>
              <a:t>Summarises national policy drivers on oral health </a:t>
            </a:r>
            <a:endParaRPr lang="en-GB" sz="2400" b="0" dirty="0">
              <a:latin typeface="+mn-lt"/>
              <a:cs typeface="Arial"/>
            </a:endParaRPr>
          </a:p>
        </p:txBody>
      </p:sp>
    </p:spTree>
    <p:extLst>
      <p:ext uri="{BB962C8B-B14F-4D97-AF65-F5344CB8AC3E}">
        <p14:creationId xmlns:p14="http://schemas.microsoft.com/office/powerpoint/2010/main" val="3489010384"/>
      </p:ext>
    </p:extLst>
  </p:cSld>
  <p:clrMapOvr>
    <a:masterClrMapping/>
  </p:clrMapOvr>
</p:sld>
</file>

<file path=ppt/theme/theme1.xml><?xml version="1.0" encoding="utf-8"?>
<a:theme xmlns:a="http://schemas.openxmlformats.org/drawingml/2006/main" name="DS20_6920 SIE Branding">
  <a:themeElements>
    <a:clrScheme name="ECC PPT">
      <a:dk1>
        <a:sysClr val="windowText" lastClr="000000"/>
      </a:dk1>
      <a:lt1>
        <a:sysClr val="window" lastClr="FFFFFF"/>
      </a:lt1>
      <a:dk2>
        <a:srgbClr val="192A66"/>
      </a:dk2>
      <a:lt2>
        <a:srgbClr val="D5EBF0"/>
      </a:lt2>
      <a:accent1>
        <a:srgbClr val="004899"/>
      </a:accent1>
      <a:accent2>
        <a:srgbClr val="00A8D6"/>
      </a:accent2>
      <a:accent3>
        <a:srgbClr val="682558"/>
      </a:accent3>
      <a:accent4>
        <a:srgbClr val="E40037"/>
      </a:accent4>
      <a:accent5>
        <a:srgbClr val="934D98"/>
      </a:accent5>
      <a:accent6>
        <a:srgbClr val="007E31"/>
      </a:accent6>
      <a:hlink>
        <a:srgbClr val="65B22E"/>
      </a:hlink>
      <a:folHlink>
        <a:srgbClr val="934D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20_6920 SIE Branding.potx  -  Read-Only" id="{82B35A4C-CA9E-4749-A504-3883364A3B0E}" vid="{99A2CFC3-5A23-4E34-BC20-4A22FB499C1E}"/>
    </a:ext>
  </a:extLst>
</a:theme>
</file>

<file path=ppt/theme/theme2.xml><?xml version="1.0" encoding="utf-8"?>
<a:theme xmlns:a="http://schemas.openxmlformats.org/drawingml/2006/main" name="Office Theme">
  <a:themeElements>
    <a:clrScheme name="ECC PPT">
      <a:dk1>
        <a:sysClr val="windowText" lastClr="000000"/>
      </a:dk1>
      <a:lt1>
        <a:sysClr val="window" lastClr="FFFFFF"/>
      </a:lt1>
      <a:dk2>
        <a:srgbClr val="192A66"/>
      </a:dk2>
      <a:lt2>
        <a:srgbClr val="D5EBF0"/>
      </a:lt2>
      <a:accent1>
        <a:srgbClr val="004899"/>
      </a:accent1>
      <a:accent2>
        <a:srgbClr val="00A8D6"/>
      </a:accent2>
      <a:accent3>
        <a:srgbClr val="682558"/>
      </a:accent3>
      <a:accent4>
        <a:srgbClr val="E40037"/>
      </a:accent4>
      <a:accent5>
        <a:srgbClr val="934D98"/>
      </a:accent5>
      <a:accent6>
        <a:srgbClr val="007E31"/>
      </a:accent6>
      <a:hlink>
        <a:srgbClr val="65B22E"/>
      </a:hlink>
      <a:folHlink>
        <a:srgbClr val="934D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20_6920 SIE Branding  -  Read-Only" id="{F18D99F0-4319-4C53-BD12-BDC490D2EA3C}" vid="{9212B3AE-8BE8-487A-B614-D9CF24DE715E}"/>
    </a:ext>
  </a:extLst>
</a:theme>
</file>

<file path=ppt/theme/theme3.xml><?xml version="1.0" encoding="utf-8"?>
<a:theme xmlns:a="http://schemas.openxmlformats.org/drawingml/2006/main" name="1_Office Theme">
  <a:themeElements>
    <a:clrScheme name="ECC PPT">
      <a:dk1>
        <a:sysClr val="windowText" lastClr="000000"/>
      </a:dk1>
      <a:lt1>
        <a:sysClr val="window" lastClr="FFFFFF"/>
      </a:lt1>
      <a:dk2>
        <a:srgbClr val="192A66"/>
      </a:dk2>
      <a:lt2>
        <a:srgbClr val="D5EBF0"/>
      </a:lt2>
      <a:accent1>
        <a:srgbClr val="004899"/>
      </a:accent1>
      <a:accent2>
        <a:srgbClr val="00A8D6"/>
      </a:accent2>
      <a:accent3>
        <a:srgbClr val="682558"/>
      </a:accent3>
      <a:accent4>
        <a:srgbClr val="E40037"/>
      </a:accent4>
      <a:accent5>
        <a:srgbClr val="934D98"/>
      </a:accent5>
      <a:accent6>
        <a:srgbClr val="007E31"/>
      </a:accent6>
      <a:hlink>
        <a:srgbClr val="65B22E"/>
      </a:hlink>
      <a:folHlink>
        <a:srgbClr val="934D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20_6920 SIE Branding.potx" id="{A4072AEA-E031-4669-A362-E5E76516CA4A}" vid="{4A9DC11F-8789-4E62-BED3-CC3B57FB3FE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CC PPT">
    <a:dk1>
      <a:sysClr val="windowText" lastClr="000000"/>
    </a:dk1>
    <a:lt1>
      <a:sysClr val="window" lastClr="FFFFFF"/>
    </a:lt1>
    <a:dk2>
      <a:srgbClr val="192A66"/>
    </a:dk2>
    <a:lt2>
      <a:srgbClr val="D5EBF0"/>
    </a:lt2>
    <a:accent1>
      <a:srgbClr val="004899"/>
    </a:accent1>
    <a:accent2>
      <a:srgbClr val="00A8D6"/>
    </a:accent2>
    <a:accent3>
      <a:srgbClr val="682558"/>
    </a:accent3>
    <a:accent4>
      <a:srgbClr val="E40037"/>
    </a:accent4>
    <a:accent5>
      <a:srgbClr val="934D98"/>
    </a:accent5>
    <a:accent6>
      <a:srgbClr val="007E31"/>
    </a:accent6>
    <a:hlink>
      <a:srgbClr val="65B22E"/>
    </a:hlink>
    <a:folHlink>
      <a:srgbClr val="934D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70D478150BF449157A0D7A81802B6" ma:contentTypeVersion="10" ma:contentTypeDescription="Create a new document." ma:contentTypeScope="" ma:versionID="513455de754b17ab07c515c65a2e07fc">
  <xsd:schema xmlns:xsd="http://www.w3.org/2001/XMLSchema" xmlns:xs="http://www.w3.org/2001/XMLSchema" xmlns:p="http://schemas.microsoft.com/office/2006/metadata/properties" xmlns:ns2="5d390390-dba4-485d-9774-797e2a5e5310" xmlns:ns3="3b43d45d-e9a1-4da8-937c-f3a5df87ee37" targetNamespace="http://schemas.microsoft.com/office/2006/metadata/properties" ma:root="true" ma:fieldsID="ea80fef714c841dafb9c48c811bdc59d" ns2:_="" ns3:_="">
    <xsd:import namespace="5d390390-dba4-485d-9774-797e2a5e5310"/>
    <xsd:import namespace="3b43d45d-e9a1-4da8-937c-f3a5df87ee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90390-dba4-485d-9774-797e2a5e53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43d45d-e9a1-4da8-937c-f3a5df87ee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dbb97d1-69df-4276-8fb4-be93ed059501}" ma:internalName="TaxCatchAll" ma:showField="CatchAllData" ma:web="3b43d45d-e9a1-4da8-937c-f3a5df87ee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390390-dba4-485d-9774-797e2a5e5310">
      <Terms xmlns="http://schemas.microsoft.com/office/infopath/2007/PartnerControls"/>
    </lcf76f155ced4ddcb4097134ff3c332f>
    <TaxCatchAll xmlns="3b43d45d-e9a1-4da8-937c-f3a5df87ee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2EBD57-262E-4CC2-A4FD-A3D8F327B31F}">
  <ds:schemaRefs>
    <ds:schemaRef ds:uri="3b43d45d-e9a1-4da8-937c-f3a5df87ee37"/>
    <ds:schemaRef ds:uri="5d390390-dba4-485d-9774-797e2a5e53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2D887D-78C0-4E89-A77B-B116155190EF}">
  <ds:schemaRefs>
    <ds:schemaRef ds:uri="3b43d45d-e9a1-4da8-937c-f3a5df87ee37"/>
    <ds:schemaRef ds:uri="5d390390-dba4-485d-9774-797e2a5e53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4C8755-C5B3-4399-BB6D-C583E404F3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472</TotalTime>
  <Words>13170</Words>
  <Application>Microsoft Office PowerPoint</Application>
  <PresentationFormat>Widescreen</PresentationFormat>
  <Paragraphs>1141</Paragraphs>
  <Slides>64</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64</vt:i4>
      </vt:variant>
    </vt:vector>
  </HeadingPairs>
  <TitlesOfParts>
    <vt:vector size="75" baseType="lpstr">
      <vt:lpstr>Arial</vt:lpstr>
      <vt:lpstr>Arial,Sans-Serif</vt:lpstr>
      <vt:lpstr>Calibri</vt:lpstr>
      <vt:lpstr>Cambria Math</vt:lpstr>
      <vt:lpstr>Helvetica</vt:lpstr>
      <vt:lpstr>Lato</vt:lpstr>
      <vt:lpstr>Merriweather</vt:lpstr>
      <vt:lpstr>Poppins</vt:lpstr>
      <vt:lpstr>DS20_6920 SIE Branding</vt:lpstr>
      <vt:lpstr>Office Theme</vt:lpstr>
      <vt:lpstr>1_Office Theme</vt:lpstr>
      <vt:lpstr>Oral Health Needs Assessment November 2022</vt:lpstr>
      <vt:lpstr>Report Structure</vt:lpstr>
      <vt:lpstr>About this report</vt:lpstr>
      <vt:lpstr>Executive summary</vt:lpstr>
      <vt:lpstr>1. Background</vt:lpstr>
      <vt:lpstr>Overview </vt:lpstr>
      <vt:lpstr>Objectives of this oral health needs assessment </vt:lpstr>
      <vt:lpstr>Methodology: mixed methods </vt:lpstr>
      <vt:lpstr>2. Policy context</vt:lpstr>
      <vt:lpstr>The role of local authorities in oral health improvement</vt:lpstr>
      <vt:lpstr>NHS dental services and national policy drivers </vt:lpstr>
      <vt:lpstr>Essex County Council (ECC): Oral health commissioning</vt:lpstr>
      <vt:lpstr>3. Oral health inequalities, systemic health and the common risk factor approach  </vt:lpstr>
      <vt:lpstr>Framework</vt:lpstr>
      <vt:lpstr>Health behaviours </vt:lpstr>
      <vt:lpstr>Socio-economic factors</vt:lpstr>
      <vt:lpstr>Built environment</vt:lpstr>
      <vt:lpstr>Clinical care</vt:lpstr>
      <vt:lpstr>Common risk factor approach </vt:lpstr>
      <vt:lpstr>Effects of oral health on systemic health</vt:lpstr>
      <vt:lpstr>Effects of oral health on systemic health- continued</vt:lpstr>
      <vt:lpstr>4. Prevalence of common oral diseases in Children </vt:lpstr>
      <vt:lpstr>Dental decay involving pulp</vt:lpstr>
      <vt:lpstr>Incisor decay</vt:lpstr>
      <vt:lpstr>Substantial plaque and calculus</vt:lpstr>
      <vt:lpstr>Extractions due to tooth decay</vt:lpstr>
      <vt:lpstr>Extractions due to tooth decay - continued</vt:lpstr>
      <vt:lpstr>Admission rates for tooth extraction and deprivation</vt:lpstr>
      <vt:lpstr>5. Prevalence of common oral diseases in adults</vt:lpstr>
      <vt:lpstr>Bleeding on probing</vt:lpstr>
      <vt:lpstr>Active decay</vt:lpstr>
      <vt:lpstr>Oral cancer registrations</vt:lpstr>
      <vt:lpstr>Oral cancer mortality</vt:lpstr>
      <vt:lpstr>6. Treatments and access to care</vt:lpstr>
      <vt:lpstr>Central Findings</vt:lpstr>
      <vt:lpstr>The Essex residents' experiences with oral health services are captured using the five domains:</vt:lpstr>
      <vt:lpstr>NHS dental access by ethnicity</vt:lpstr>
      <vt:lpstr>Dental surgeries opening hours </vt:lpstr>
      <vt:lpstr>Affordability</vt:lpstr>
      <vt:lpstr>Appropriateness: Quality of service</vt:lpstr>
      <vt:lpstr>Appropriateness: Adequacy of service</vt:lpstr>
      <vt:lpstr>Acceptability</vt:lpstr>
      <vt:lpstr>Approachability</vt:lpstr>
      <vt:lpstr>NHS dental access for nursing and expectant mothers</vt:lpstr>
      <vt:lpstr>Unique Patient Count</vt:lpstr>
      <vt:lpstr>Patients registered with an NHS dentist in Essex</vt:lpstr>
      <vt:lpstr>NHS dental care activity  </vt:lpstr>
      <vt:lpstr>Number of NHS dentists in Essex</vt:lpstr>
      <vt:lpstr>Treatment needs</vt:lpstr>
      <vt:lpstr>Not seen a dentist in the last two years</vt:lpstr>
      <vt:lpstr>7. Recommendations</vt:lpstr>
      <vt:lpstr>Summary</vt:lpstr>
      <vt:lpstr>Recommendations </vt:lpstr>
      <vt:lpstr>Selected recommendations for C&amp;YP- Part 1</vt:lpstr>
      <vt:lpstr>Selected recommendations for C&amp;YP- Part 2</vt:lpstr>
      <vt:lpstr>  Residents have the following recommendations for improving access to oral health care in Essex</vt:lpstr>
      <vt:lpstr>8. Appendix </vt:lpstr>
      <vt:lpstr>A. Essex residents quantitative survey</vt:lpstr>
      <vt:lpstr>B. Survey questionnaire- Part 1</vt:lpstr>
      <vt:lpstr>B. Survey questionnaire- Part 2</vt:lpstr>
      <vt:lpstr>C. Overview of approach – mixed methods</vt:lpstr>
      <vt:lpstr>Interview guide- Part1</vt:lpstr>
      <vt:lpstr>Interview guide- Part 2</vt:lpstr>
      <vt:lpstr>This information is issued by: Essex County Council Research &amp; Citizen Insight  Contact us: PHI@essex.gov.uk </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Health Needs Assessment</dc:title>
  <dc:creator>Esther Mugweni - Intelligence Manager - Public Health</dc:creator>
  <cp:lastModifiedBy>Jyotsna Srinath - Analyst</cp:lastModifiedBy>
  <cp:revision>6</cp:revision>
  <dcterms:created xsi:type="dcterms:W3CDTF">2022-06-21T14:46:16Z</dcterms:created>
  <dcterms:modified xsi:type="dcterms:W3CDTF">2023-06-08T12:38:12Z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2022-06-21T15:45:11Z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07531fee-822c-4bf9-bbab-00009ead37df</vt:lpwstr>
  </property>
  <property fmtid="{D5CDD505-2E9C-101B-9397-08002B2CF9AE}" pid="8" name="MSIP_Label_39d8be9e-c8d9-4b9c-bd40-2c27cc7ea2e6_ContentBits">
    <vt:lpwstr>0</vt:lpwstr>
  </property>
  <property fmtid="{D5CDD505-2E9C-101B-9397-08002B2CF9AE}" pid="9" name="ContentTypeId">
    <vt:lpwstr>0x01010076670D478150BF449157A0D7A81802B6</vt:lpwstr>
  </property>
  <property fmtid="{D5CDD505-2E9C-101B-9397-08002B2CF9AE}" pid="10" name="MediaServiceImageTags">
    <vt:lpwstr/>
  </property>
</Properties>
</file>