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9.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0.xml" ContentType="application/vnd.openxmlformats-officedocument.drawingml.chartshapes+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1.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2.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3.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4.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63"/>
  </p:notesMasterIdLst>
  <p:sldIdLst>
    <p:sldId id="256" r:id="rId5"/>
    <p:sldId id="264" r:id="rId6"/>
    <p:sldId id="261" r:id="rId7"/>
    <p:sldId id="842" r:id="rId8"/>
    <p:sldId id="850" r:id="rId9"/>
    <p:sldId id="266" r:id="rId10"/>
    <p:sldId id="263" r:id="rId11"/>
    <p:sldId id="857" r:id="rId12"/>
    <p:sldId id="274" r:id="rId13"/>
    <p:sldId id="281" r:id="rId14"/>
    <p:sldId id="858" r:id="rId15"/>
    <p:sldId id="859" r:id="rId16"/>
    <p:sldId id="282" r:id="rId17"/>
    <p:sldId id="843" r:id="rId18"/>
    <p:sldId id="285" r:id="rId19"/>
    <p:sldId id="286" r:id="rId20"/>
    <p:sldId id="277" r:id="rId21"/>
    <p:sldId id="288" r:id="rId22"/>
    <p:sldId id="289" r:id="rId23"/>
    <p:sldId id="292" r:id="rId24"/>
    <p:sldId id="290" r:id="rId25"/>
    <p:sldId id="866" r:id="rId26"/>
    <p:sldId id="293" r:id="rId27"/>
    <p:sldId id="294" r:id="rId28"/>
    <p:sldId id="295" r:id="rId29"/>
    <p:sldId id="296" r:id="rId30"/>
    <p:sldId id="297" r:id="rId31"/>
    <p:sldId id="298" r:id="rId32"/>
    <p:sldId id="867" r:id="rId33"/>
    <p:sldId id="299" r:id="rId34"/>
    <p:sldId id="300" r:id="rId35"/>
    <p:sldId id="301" r:id="rId36"/>
    <p:sldId id="302" r:id="rId37"/>
    <p:sldId id="868" r:id="rId38"/>
    <p:sldId id="303" r:id="rId39"/>
    <p:sldId id="304" r:id="rId40"/>
    <p:sldId id="305" r:id="rId41"/>
    <p:sldId id="313" r:id="rId42"/>
    <p:sldId id="308" r:id="rId43"/>
    <p:sldId id="309" r:id="rId44"/>
    <p:sldId id="869" r:id="rId45"/>
    <p:sldId id="310" r:id="rId46"/>
    <p:sldId id="311" r:id="rId47"/>
    <p:sldId id="312" r:id="rId48"/>
    <p:sldId id="844" r:id="rId49"/>
    <p:sldId id="845" r:id="rId50"/>
    <p:sldId id="847" r:id="rId51"/>
    <p:sldId id="848" r:id="rId52"/>
    <p:sldId id="846" r:id="rId53"/>
    <p:sldId id="855" r:id="rId54"/>
    <p:sldId id="849" r:id="rId55"/>
    <p:sldId id="856" r:id="rId56"/>
    <p:sldId id="854" r:id="rId57"/>
    <p:sldId id="864" r:id="rId58"/>
    <p:sldId id="851" r:id="rId59"/>
    <p:sldId id="865" r:id="rId60"/>
    <p:sldId id="852" r:id="rId61"/>
    <p:sldId id="270"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C15045-6577-440B-9F47-6F9B7A8970BA}">
          <p14:sldIdLst>
            <p14:sldId id="256"/>
            <p14:sldId id="264"/>
            <p14:sldId id="261"/>
            <p14:sldId id="842"/>
            <p14:sldId id="850"/>
            <p14:sldId id="266"/>
            <p14:sldId id="263"/>
            <p14:sldId id="857"/>
            <p14:sldId id="274"/>
            <p14:sldId id="281"/>
            <p14:sldId id="858"/>
            <p14:sldId id="859"/>
            <p14:sldId id="282"/>
            <p14:sldId id="843"/>
            <p14:sldId id="285"/>
            <p14:sldId id="286"/>
            <p14:sldId id="277"/>
            <p14:sldId id="288"/>
            <p14:sldId id="289"/>
            <p14:sldId id="292"/>
            <p14:sldId id="290"/>
            <p14:sldId id="866"/>
            <p14:sldId id="293"/>
            <p14:sldId id="294"/>
            <p14:sldId id="295"/>
            <p14:sldId id="296"/>
            <p14:sldId id="297"/>
            <p14:sldId id="298"/>
            <p14:sldId id="867"/>
            <p14:sldId id="299"/>
            <p14:sldId id="300"/>
            <p14:sldId id="301"/>
            <p14:sldId id="302"/>
            <p14:sldId id="868"/>
            <p14:sldId id="303"/>
            <p14:sldId id="304"/>
            <p14:sldId id="305"/>
            <p14:sldId id="313"/>
            <p14:sldId id="308"/>
            <p14:sldId id="309"/>
            <p14:sldId id="869"/>
            <p14:sldId id="310"/>
            <p14:sldId id="311"/>
            <p14:sldId id="312"/>
            <p14:sldId id="844"/>
            <p14:sldId id="845"/>
            <p14:sldId id="847"/>
            <p14:sldId id="848"/>
            <p14:sldId id="846"/>
            <p14:sldId id="855"/>
            <p14:sldId id="849"/>
            <p14:sldId id="856"/>
            <p14:sldId id="854"/>
            <p14:sldId id="864"/>
            <p14:sldId id="851"/>
            <p14:sldId id="865"/>
            <p14:sldId id="852"/>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77CC7A-66F9-1877-EB8F-F65647C2EFB9}" name="Poppy Reece - Senior Researcher" initials="PR" userId="S::Poppy.Reece@essex.gov.uk::dc98a925-bdaa-4bee-b207-d103908056d7" providerId="AD"/>
  <p188:author id="{DF95F6AB-9307-B646-1A3D-9B96BD913F51}" name="Chloe Aldridge - Junior Researcher" initials="CA" userId="S::Chloe.Aldridge@essex.gov.uk::b2c50bc6-4d03-4903-a054-a0bfe3e104a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79AA"/>
    <a:srgbClr val="ECB720"/>
    <a:srgbClr val="76766B"/>
    <a:srgbClr val="729D4D"/>
    <a:srgbClr val="3A7D64"/>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63AB9-1FFC-4966-9464-4B7E1899CFF0}" v="10" dt="2025-06-22T23:17:55.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912" autoAdjust="0"/>
  </p:normalViewPr>
  <p:slideViewPr>
    <p:cSldViewPr snapToGrid="0" showGuides="1">
      <p:cViewPr>
        <p:scale>
          <a:sx n="47" d="100"/>
          <a:sy n="47" d="100"/>
        </p:scale>
        <p:origin x="1340" y="132"/>
      </p:cViewPr>
      <p:guideLst>
        <p:guide orient="horz" pos="2183"/>
        <p:guide pos="3840"/>
        <p:guide pos="6262"/>
        <p:guide pos="1455"/>
        <p:guide orient="horz" pos="2818"/>
        <p:guide orient="horz" pos="2001"/>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Aldridge - Junior Researcher" userId="b2c50bc6-4d03-4903-a054-a0bfe3e104a6" providerId="ADAL" clId="{7AE46C0E-9A6F-40BF-B373-B3961F30A6D8}"/>
    <pc:docChg chg="undo custSel addSld delSld modSld sldOrd modSection modNotesMaster">
      <pc:chgData name="Chloe Aldridge - Junior Researcher" userId="b2c50bc6-4d03-4903-a054-a0bfe3e104a6" providerId="ADAL" clId="{7AE46C0E-9A6F-40BF-B373-B3961F30A6D8}" dt="2025-06-19T13:44:10.454" v="2377" actId="20577"/>
      <pc:docMkLst>
        <pc:docMk/>
      </pc:docMkLst>
      <pc:sldChg chg="modSp mod">
        <pc:chgData name="Chloe Aldridge - Junior Researcher" userId="b2c50bc6-4d03-4903-a054-a0bfe3e104a6" providerId="ADAL" clId="{7AE46C0E-9A6F-40BF-B373-B3961F30A6D8}" dt="2025-06-11T12:51:20.848" v="2328" actId="20577"/>
        <pc:sldMkLst>
          <pc:docMk/>
          <pc:sldMk cId="238884924" sldId="256"/>
        </pc:sldMkLst>
        <pc:spChg chg="mod">
          <ac:chgData name="Chloe Aldridge - Junior Researcher" userId="b2c50bc6-4d03-4903-a054-a0bfe3e104a6" providerId="ADAL" clId="{7AE46C0E-9A6F-40BF-B373-B3961F30A6D8}" dt="2025-06-11T12:51:20.848" v="2328" actId="20577"/>
          <ac:spMkLst>
            <pc:docMk/>
            <pc:sldMk cId="238884924" sldId="256"/>
            <ac:spMk id="3" creationId="{AE701EAF-FF00-4D7C-24FF-841947A70F7D}"/>
          </ac:spMkLst>
        </pc:spChg>
        <pc:spChg chg="mod">
          <ac:chgData name="Chloe Aldridge - Junior Researcher" userId="b2c50bc6-4d03-4903-a054-a0bfe3e104a6" providerId="ADAL" clId="{7AE46C0E-9A6F-40BF-B373-B3961F30A6D8}" dt="2025-06-11T12:51:17.158" v="2325" actId="1076"/>
          <ac:spMkLst>
            <pc:docMk/>
            <pc:sldMk cId="238884924" sldId="256"/>
            <ac:spMk id="4" creationId="{F0940775-5A11-7C34-2DB5-367FE9D0A04B}"/>
          </ac:spMkLst>
        </pc:spChg>
      </pc:sldChg>
      <pc:sldChg chg="delSp modSp mod">
        <pc:chgData name="Chloe Aldridge - Junior Researcher" userId="b2c50bc6-4d03-4903-a054-a0bfe3e104a6" providerId="ADAL" clId="{7AE46C0E-9A6F-40BF-B373-B3961F30A6D8}" dt="2025-05-28T10:07:36.637" v="1611" actId="14100"/>
        <pc:sldMkLst>
          <pc:docMk/>
          <pc:sldMk cId="741854671" sldId="263"/>
        </pc:sldMkLst>
        <pc:spChg chg="mod">
          <ac:chgData name="Chloe Aldridge - Junior Researcher" userId="b2c50bc6-4d03-4903-a054-a0bfe3e104a6" providerId="ADAL" clId="{7AE46C0E-9A6F-40BF-B373-B3961F30A6D8}" dt="2025-05-28T10:07:36.637" v="1611" actId="14100"/>
          <ac:spMkLst>
            <pc:docMk/>
            <pc:sldMk cId="741854671" sldId="263"/>
            <ac:spMk id="2" creationId="{AB90196E-FF0D-6068-2141-ED3C605BC223}"/>
          </ac:spMkLst>
        </pc:spChg>
        <pc:spChg chg="del">
          <ac:chgData name="Chloe Aldridge - Junior Researcher" userId="b2c50bc6-4d03-4903-a054-a0bfe3e104a6" providerId="ADAL" clId="{7AE46C0E-9A6F-40BF-B373-B3961F30A6D8}" dt="2025-05-28T09:13:51.025" v="392" actId="21"/>
          <ac:spMkLst>
            <pc:docMk/>
            <pc:sldMk cId="741854671" sldId="263"/>
            <ac:spMk id="5" creationId="{A3F92053-E177-0FAF-4C2A-2864C6EC033E}"/>
          </ac:spMkLst>
        </pc:spChg>
      </pc:sldChg>
      <pc:sldChg chg="modSp mod">
        <pc:chgData name="Chloe Aldridge - Junior Researcher" userId="b2c50bc6-4d03-4903-a054-a0bfe3e104a6" providerId="ADAL" clId="{7AE46C0E-9A6F-40BF-B373-B3961F30A6D8}" dt="2025-05-28T10:06:40.135" v="1599" actId="255"/>
        <pc:sldMkLst>
          <pc:docMk/>
          <pc:sldMk cId="2225181527" sldId="264"/>
        </pc:sldMkLst>
        <pc:spChg chg="mod">
          <ac:chgData name="Chloe Aldridge - Junior Researcher" userId="b2c50bc6-4d03-4903-a054-a0bfe3e104a6" providerId="ADAL" clId="{7AE46C0E-9A6F-40BF-B373-B3961F30A6D8}" dt="2025-05-28T10:06:40.135" v="1599" actId="255"/>
          <ac:spMkLst>
            <pc:docMk/>
            <pc:sldMk cId="2225181527" sldId="264"/>
            <ac:spMk id="3" creationId="{87D2A886-B769-344B-5D73-B0C5DA243570}"/>
          </ac:spMkLst>
        </pc:spChg>
      </pc:sldChg>
      <pc:sldChg chg="modSp mod">
        <pc:chgData name="Chloe Aldridge - Junior Researcher" userId="b2c50bc6-4d03-4903-a054-a0bfe3e104a6" providerId="ADAL" clId="{7AE46C0E-9A6F-40BF-B373-B3961F30A6D8}" dt="2025-06-11T12:50:40.351" v="2296" actId="20577"/>
        <pc:sldMkLst>
          <pc:docMk/>
          <pc:sldMk cId="2444680049" sldId="270"/>
        </pc:sldMkLst>
        <pc:spChg chg="mod">
          <ac:chgData name="Chloe Aldridge - Junior Researcher" userId="b2c50bc6-4d03-4903-a054-a0bfe3e104a6" providerId="ADAL" clId="{7AE46C0E-9A6F-40BF-B373-B3961F30A6D8}" dt="2025-06-11T12:50:31.381" v="2283" actId="20577"/>
          <ac:spMkLst>
            <pc:docMk/>
            <pc:sldMk cId="2444680049" sldId="270"/>
            <ac:spMk id="3" creationId="{58CFC622-21CB-5914-8F0B-8118C5DC8A99}"/>
          </ac:spMkLst>
        </pc:spChg>
        <pc:spChg chg="mod">
          <ac:chgData name="Chloe Aldridge - Junior Researcher" userId="b2c50bc6-4d03-4903-a054-a0bfe3e104a6" providerId="ADAL" clId="{7AE46C0E-9A6F-40BF-B373-B3961F30A6D8}" dt="2025-06-11T12:50:40.351" v="2296" actId="20577"/>
          <ac:spMkLst>
            <pc:docMk/>
            <pc:sldMk cId="2444680049" sldId="270"/>
            <ac:spMk id="6" creationId="{3BD1A842-1709-997F-1715-E3E211B33662}"/>
          </ac:spMkLst>
        </pc:spChg>
      </pc:sldChg>
      <pc:sldChg chg="modSp mod">
        <pc:chgData name="Chloe Aldridge - Junior Researcher" userId="b2c50bc6-4d03-4903-a054-a0bfe3e104a6" providerId="ADAL" clId="{7AE46C0E-9A6F-40BF-B373-B3961F30A6D8}" dt="2025-05-28T10:08:06.128" v="1613" actId="20577"/>
        <pc:sldMkLst>
          <pc:docMk/>
          <pc:sldMk cId="3922634343" sldId="274"/>
        </pc:sldMkLst>
        <pc:spChg chg="mod">
          <ac:chgData name="Chloe Aldridge - Junior Researcher" userId="b2c50bc6-4d03-4903-a054-a0bfe3e104a6" providerId="ADAL" clId="{7AE46C0E-9A6F-40BF-B373-B3961F30A6D8}" dt="2025-05-28T10:08:06.128" v="1613" actId="20577"/>
          <ac:spMkLst>
            <pc:docMk/>
            <pc:sldMk cId="3922634343" sldId="274"/>
            <ac:spMk id="3" creationId="{F8180843-99D7-307D-FCCB-5221D40F0FC6}"/>
          </ac:spMkLst>
        </pc:spChg>
      </pc:sldChg>
      <pc:sldChg chg="modSp mod">
        <pc:chgData name="Chloe Aldridge - Junior Researcher" userId="b2c50bc6-4d03-4903-a054-a0bfe3e104a6" providerId="ADAL" clId="{7AE46C0E-9A6F-40BF-B373-B3961F30A6D8}" dt="2025-06-19T13:44:10.454" v="2377" actId="20577"/>
        <pc:sldMkLst>
          <pc:docMk/>
          <pc:sldMk cId="4151945123" sldId="277"/>
        </pc:sldMkLst>
        <pc:spChg chg="mod">
          <ac:chgData name="Chloe Aldridge - Junior Researcher" userId="b2c50bc6-4d03-4903-a054-a0bfe3e104a6" providerId="ADAL" clId="{7AE46C0E-9A6F-40BF-B373-B3961F30A6D8}" dt="2025-06-19T13:44:10.454" v="2377" actId="20577"/>
          <ac:spMkLst>
            <pc:docMk/>
            <pc:sldMk cId="4151945123" sldId="277"/>
            <ac:spMk id="2" creationId="{BBA5DB08-1665-D6B0-1FBA-451E2804DFC5}"/>
          </ac:spMkLst>
        </pc:spChg>
        <pc:spChg chg="mod">
          <ac:chgData name="Chloe Aldridge - Junior Researcher" userId="b2c50bc6-4d03-4903-a054-a0bfe3e104a6" providerId="ADAL" clId="{7AE46C0E-9A6F-40BF-B373-B3961F30A6D8}" dt="2025-05-28T10:35:59.944" v="1732" actId="14100"/>
          <ac:spMkLst>
            <pc:docMk/>
            <pc:sldMk cId="4151945123" sldId="277"/>
            <ac:spMk id="19" creationId="{985E410B-6080-0A04-76A4-CF381E18BD0B}"/>
          </ac:spMkLst>
        </pc:spChg>
      </pc:sldChg>
      <pc:sldChg chg="modSp mod">
        <pc:chgData name="Chloe Aldridge - Junior Researcher" userId="b2c50bc6-4d03-4903-a054-a0bfe3e104a6" providerId="ADAL" clId="{7AE46C0E-9A6F-40BF-B373-B3961F30A6D8}" dt="2025-06-03T13:36:39.758" v="2035" actId="14100"/>
        <pc:sldMkLst>
          <pc:docMk/>
          <pc:sldMk cId="2727078111" sldId="281"/>
        </pc:sldMkLst>
        <pc:spChg chg="mod">
          <ac:chgData name="Chloe Aldridge - Junior Researcher" userId="b2c50bc6-4d03-4903-a054-a0bfe3e104a6" providerId="ADAL" clId="{7AE46C0E-9A6F-40BF-B373-B3961F30A6D8}" dt="2025-06-03T13:35:59.614" v="2028" actId="20577"/>
          <ac:spMkLst>
            <pc:docMk/>
            <pc:sldMk cId="2727078111" sldId="281"/>
            <ac:spMk id="3" creationId="{F8180843-99D7-307D-FCCB-5221D40F0FC6}"/>
          </ac:spMkLst>
        </pc:spChg>
        <pc:spChg chg="mod">
          <ac:chgData name="Chloe Aldridge - Junior Researcher" userId="b2c50bc6-4d03-4903-a054-a0bfe3e104a6" providerId="ADAL" clId="{7AE46C0E-9A6F-40BF-B373-B3961F30A6D8}" dt="2025-06-03T13:36:39.758" v="2035" actId="14100"/>
          <ac:spMkLst>
            <pc:docMk/>
            <pc:sldMk cId="2727078111" sldId="281"/>
            <ac:spMk id="6" creationId="{367DA3E3-F40C-650A-6ED8-52B4BD48F36D}"/>
          </ac:spMkLst>
        </pc:spChg>
      </pc:sldChg>
      <pc:sldChg chg="modSp mod">
        <pc:chgData name="Chloe Aldridge - Junior Researcher" userId="b2c50bc6-4d03-4903-a054-a0bfe3e104a6" providerId="ADAL" clId="{7AE46C0E-9A6F-40BF-B373-B3961F30A6D8}" dt="2025-06-03T13:37:28.293" v="2068" actId="14100"/>
        <pc:sldMkLst>
          <pc:docMk/>
          <pc:sldMk cId="1830501344" sldId="282"/>
        </pc:sldMkLst>
        <pc:spChg chg="mod">
          <ac:chgData name="Chloe Aldridge - Junior Researcher" userId="b2c50bc6-4d03-4903-a054-a0bfe3e104a6" providerId="ADAL" clId="{7AE46C0E-9A6F-40BF-B373-B3961F30A6D8}" dt="2025-06-03T13:37:28.293" v="2068" actId="14100"/>
          <ac:spMkLst>
            <pc:docMk/>
            <pc:sldMk cId="1830501344" sldId="282"/>
            <ac:spMk id="9" creationId="{13C97899-CABD-71AE-35AB-1E4E49B2B1C7}"/>
          </ac:spMkLst>
        </pc:spChg>
      </pc:sldChg>
      <pc:sldChg chg="modSp mod">
        <pc:chgData name="Chloe Aldridge - Junior Researcher" userId="b2c50bc6-4d03-4903-a054-a0bfe3e104a6" providerId="ADAL" clId="{7AE46C0E-9A6F-40BF-B373-B3961F30A6D8}" dt="2025-05-28T10:06:21.239" v="1598" actId="27918"/>
        <pc:sldMkLst>
          <pc:docMk/>
          <pc:sldMk cId="1534658784" sldId="285"/>
        </pc:sldMkLst>
        <pc:spChg chg="mod">
          <ac:chgData name="Chloe Aldridge - Junior Researcher" userId="b2c50bc6-4d03-4903-a054-a0bfe3e104a6" providerId="ADAL" clId="{7AE46C0E-9A6F-40BF-B373-B3961F30A6D8}" dt="2025-05-28T08:29:07.107" v="25" actId="14100"/>
          <ac:spMkLst>
            <pc:docMk/>
            <pc:sldMk cId="1534658784" sldId="285"/>
            <ac:spMk id="4" creationId="{8FB4ADC7-01D8-E523-09E4-60277F2A2CEA}"/>
          </ac:spMkLst>
        </pc:spChg>
      </pc:sldChg>
      <pc:sldChg chg="modSp mod">
        <pc:chgData name="Chloe Aldridge - Junior Researcher" userId="b2c50bc6-4d03-4903-a054-a0bfe3e104a6" providerId="ADAL" clId="{7AE46C0E-9A6F-40BF-B373-B3961F30A6D8}" dt="2025-06-19T13:43:29.415" v="2334" actId="20577"/>
        <pc:sldMkLst>
          <pc:docMk/>
          <pc:sldMk cId="1069051921" sldId="286"/>
        </pc:sldMkLst>
        <pc:spChg chg="mod">
          <ac:chgData name="Chloe Aldridge - Junior Researcher" userId="b2c50bc6-4d03-4903-a054-a0bfe3e104a6" providerId="ADAL" clId="{7AE46C0E-9A6F-40BF-B373-B3961F30A6D8}" dt="2025-05-28T08:40:19.468" v="77" actId="1076"/>
          <ac:spMkLst>
            <pc:docMk/>
            <pc:sldMk cId="1069051921" sldId="286"/>
            <ac:spMk id="5" creationId="{27D52D97-4172-2E40-72A7-3A137509A992}"/>
          </ac:spMkLst>
        </pc:spChg>
        <pc:spChg chg="mod">
          <ac:chgData name="Chloe Aldridge - Junior Researcher" userId="b2c50bc6-4d03-4903-a054-a0bfe3e104a6" providerId="ADAL" clId="{7AE46C0E-9A6F-40BF-B373-B3961F30A6D8}" dt="2025-06-19T13:43:29.415" v="2334" actId="20577"/>
          <ac:spMkLst>
            <pc:docMk/>
            <pc:sldMk cId="1069051921" sldId="286"/>
            <ac:spMk id="6" creationId="{4F80C8A5-4B2F-A59A-ECAA-C1587CD43EEF}"/>
          </ac:spMkLst>
        </pc:spChg>
        <pc:spChg chg="mod">
          <ac:chgData name="Chloe Aldridge - Junior Researcher" userId="b2c50bc6-4d03-4903-a054-a0bfe3e104a6" providerId="ADAL" clId="{7AE46C0E-9A6F-40BF-B373-B3961F30A6D8}" dt="2025-05-28T08:35:29.390" v="36" actId="14100"/>
          <ac:spMkLst>
            <pc:docMk/>
            <pc:sldMk cId="1069051921" sldId="286"/>
            <ac:spMk id="8" creationId="{E9567FE1-91F0-14A2-E983-935FFBECFCA3}"/>
          </ac:spMkLst>
        </pc:spChg>
        <pc:graphicFrameChg chg="mod">
          <ac:chgData name="Chloe Aldridge - Junior Researcher" userId="b2c50bc6-4d03-4903-a054-a0bfe3e104a6" providerId="ADAL" clId="{7AE46C0E-9A6F-40BF-B373-B3961F30A6D8}" dt="2025-05-28T08:35:13.525" v="34" actId="1076"/>
          <ac:graphicFrameMkLst>
            <pc:docMk/>
            <pc:sldMk cId="1069051921" sldId="286"/>
            <ac:graphicFrameMk id="11" creationId="{96AC916F-0F27-7670-722C-CDA1B556F6C6}"/>
          </ac:graphicFrameMkLst>
        </pc:graphicFrameChg>
      </pc:sldChg>
      <pc:sldChg chg="modSp mod">
        <pc:chgData name="Chloe Aldridge - Junior Researcher" userId="b2c50bc6-4d03-4903-a054-a0bfe3e104a6" providerId="ADAL" clId="{7AE46C0E-9A6F-40BF-B373-B3961F30A6D8}" dt="2025-06-03T09:55:25.886" v="2007" actId="20577"/>
        <pc:sldMkLst>
          <pc:docMk/>
          <pc:sldMk cId="1595341065" sldId="288"/>
        </pc:sldMkLst>
        <pc:spChg chg="mod">
          <ac:chgData name="Chloe Aldridge - Junior Researcher" userId="b2c50bc6-4d03-4903-a054-a0bfe3e104a6" providerId="ADAL" clId="{7AE46C0E-9A6F-40BF-B373-B3961F30A6D8}" dt="2025-06-03T09:55:25.886" v="2007" actId="20577"/>
          <ac:spMkLst>
            <pc:docMk/>
            <pc:sldMk cId="1595341065" sldId="288"/>
            <ac:spMk id="9" creationId="{401C6405-756B-AA41-8CAF-DBCD25BD24DA}"/>
          </ac:spMkLst>
        </pc:spChg>
      </pc:sldChg>
      <pc:sldChg chg="modSp mod">
        <pc:chgData name="Chloe Aldridge - Junior Researcher" userId="b2c50bc6-4d03-4903-a054-a0bfe3e104a6" providerId="ADAL" clId="{7AE46C0E-9A6F-40BF-B373-B3961F30A6D8}" dt="2025-06-03T09:55:36.347" v="2012" actId="20577"/>
        <pc:sldMkLst>
          <pc:docMk/>
          <pc:sldMk cId="2282123137" sldId="289"/>
        </pc:sldMkLst>
        <pc:spChg chg="mod">
          <ac:chgData name="Chloe Aldridge - Junior Researcher" userId="b2c50bc6-4d03-4903-a054-a0bfe3e104a6" providerId="ADAL" clId="{7AE46C0E-9A6F-40BF-B373-B3961F30A6D8}" dt="2025-06-03T09:55:36.347" v="2012" actId="20577"/>
          <ac:spMkLst>
            <pc:docMk/>
            <pc:sldMk cId="2282123137" sldId="289"/>
            <ac:spMk id="2" creationId="{BBA5DB08-1665-D6B0-1FBA-451E2804DFC5}"/>
          </ac:spMkLst>
        </pc:spChg>
      </pc:sldChg>
      <pc:sldChg chg="modSp mod">
        <pc:chgData name="Chloe Aldridge - Junior Researcher" userId="b2c50bc6-4d03-4903-a054-a0bfe3e104a6" providerId="ADAL" clId="{7AE46C0E-9A6F-40BF-B373-B3961F30A6D8}" dt="2025-06-03T14:09:14.002" v="2115" actId="20577"/>
        <pc:sldMkLst>
          <pc:docMk/>
          <pc:sldMk cId="1327799137" sldId="293"/>
        </pc:sldMkLst>
        <pc:spChg chg="mod">
          <ac:chgData name="Chloe Aldridge - Junior Researcher" userId="b2c50bc6-4d03-4903-a054-a0bfe3e104a6" providerId="ADAL" clId="{7AE46C0E-9A6F-40BF-B373-B3961F30A6D8}" dt="2025-06-03T14:09:14.002" v="2115" actId="20577"/>
          <ac:spMkLst>
            <pc:docMk/>
            <pc:sldMk cId="1327799137" sldId="293"/>
            <ac:spMk id="2" creationId="{E42A6828-2EDF-B991-5779-8CF90A9E97E6}"/>
          </ac:spMkLst>
        </pc:spChg>
      </pc:sldChg>
      <pc:sldChg chg="modSp mod modNotesTx">
        <pc:chgData name="Chloe Aldridge - Junior Researcher" userId="b2c50bc6-4d03-4903-a054-a0bfe3e104a6" providerId="ADAL" clId="{7AE46C0E-9A6F-40BF-B373-B3961F30A6D8}" dt="2025-06-03T14:10:31.964" v="2137" actId="20577"/>
        <pc:sldMkLst>
          <pc:docMk/>
          <pc:sldMk cId="1159361509" sldId="294"/>
        </pc:sldMkLst>
        <pc:spChg chg="mod">
          <ac:chgData name="Chloe Aldridge - Junior Researcher" userId="b2c50bc6-4d03-4903-a054-a0bfe3e104a6" providerId="ADAL" clId="{7AE46C0E-9A6F-40BF-B373-B3961F30A6D8}" dt="2025-06-03T14:10:06.478" v="2135" actId="20577"/>
          <ac:spMkLst>
            <pc:docMk/>
            <pc:sldMk cId="1159361509" sldId="294"/>
            <ac:spMk id="2" creationId="{E42A6828-2EDF-B991-5779-8CF90A9E97E6}"/>
          </ac:spMkLst>
        </pc:spChg>
      </pc:sldChg>
      <pc:sldChg chg="modSp mod">
        <pc:chgData name="Chloe Aldridge - Junior Researcher" userId="b2c50bc6-4d03-4903-a054-a0bfe3e104a6" providerId="ADAL" clId="{7AE46C0E-9A6F-40BF-B373-B3961F30A6D8}" dt="2025-06-04T14:54:01.029" v="2272" actId="20577"/>
        <pc:sldMkLst>
          <pc:docMk/>
          <pc:sldMk cId="389224712" sldId="295"/>
        </pc:sldMkLst>
        <pc:spChg chg="mod">
          <ac:chgData name="Chloe Aldridge - Junior Researcher" userId="b2c50bc6-4d03-4903-a054-a0bfe3e104a6" providerId="ADAL" clId="{7AE46C0E-9A6F-40BF-B373-B3961F30A6D8}" dt="2025-06-04T14:54:01.029" v="2272" actId="20577"/>
          <ac:spMkLst>
            <pc:docMk/>
            <pc:sldMk cId="389224712" sldId="295"/>
            <ac:spMk id="16" creationId="{CF301CFF-258A-D561-2CA3-E5C91F48F14D}"/>
          </ac:spMkLst>
        </pc:spChg>
      </pc:sldChg>
      <pc:sldChg chg="mod">
        <pc:chgData name="Chloe Aldridge - Junior Researcher" userId="b2c50bc6-4d03-4903-a054-a0bfe3e104a6" providerId="ADAL" clId="{7AE46C0E-9A6F-40BF-B373-B3961F30A6D8}" dt="2025-05-28T09:50:21.403" v="1565" actId="27918"/>
        <pc:sldMkLst>
          <pc:docMk/>
          <pc:sldMk cId="3516404563" sldId="297"/>
        </pc:sldMkLst>
      </pc:sldChg>
      <pc:sldChg chg="modSp mod">
        <pc:chgData name="Chloe Aldridge - Junior Researcher" userId="b2c50bc6-4d03-4903-a054-a0bfe3e104a6" providerId="ADAL" clId="{7AE46C0E-9A6F-40BF-B373-B3961F30A6D8}" dt="2025-06-03T09:35:17.288" v="1734"/>
        <pc:sldMkLst>
          <pc:docMk/>
          <pc:sldMk cId="2372488497" sldId="299"/>
        </pc:sldMkLst>
        <pc:spChg chg="mod">
          <ac:chgData name="Chloe Aldridge - Junior Researcher" userId="b2c50bc6-4d03-4903-a054-a0bfe3e104a6" providerId="ADAL" clId="{7AE46C0E-9A6F-40BF-B373-B3961F30A6D8}" dt="2025-06-03T09:35:17.288" v="1734"/>
          <ac:spMkLst>
            <pc:docMk/>
            <pc:sldMk cId="2372488497" sldId="299"/>
            <ac:spMk id="16" creationId="{CF301CFF-258A-D561-2CA3-E5C91F48F14D}"/>
          </ac:spMkLst>
        </pc:spChg>
      </pc:sldChg>
      <pc:sldChg chg="modSp mod">
        <pc:chgData name="Chloe Aldridge - Junior Researcher" userId="b2c50bc6-4d03-4903-a054-a0bfe3e104a6" providerId="ADAL" clId="{7AE46C0E-9A6F-40BF-B373-B3961F30A6D8}" dt="2025-06-03T09:35:40.186" v="1736" actId="1076"/>
        <pc:sldMkLst>
          <pc:docMk/>
          <pc:sldMk cId="4128523512" sldId="300"/>
        </pc:sldMkLst>
        <pc:spChg chg="mod">
          <ac:chgData name="Chloe Aldridge - Junior Researcher" userId="b2c50bc6-4d03-4903-a054-a0bfe3e104a6" providerId="ADAL" clId="{7AE46C0E-9A6F-40BF-B373-B3961F30A6D8}" dt="2025-06-03T09:35:40.186" v="1736" actId="1076"/>
          <ac:spMkLst>
            <pc:docMk/>
            <pc:sldMk cId="4128523512" sldId="300"/>
            <ac:spMk id="6" creationId="{CC4CBE60-9298-0B99-5310-B70E1B3083A5}"/>
          </ac:spMkLst>
        </pc:spChg>
      </pc:sldChg>
      <pc:sldChg chg="mod">
        <pc:chgData name="Chloe Aldridge - Junior Researcher" userId="b2c50bc6-4d03-4903-a054-a0bfe3e104a6" providerId="ADAL" clId="{7AE46C0E-9A6F-40BF-B373-B3961F30A6D8}" dt="2025-05-28T09:55:16.519" v="1577" actId="27918"/>
        <pc:sldMkLst>
          <pc:docMk/>
          <pc:sldMk cId="3044800674" sldId="301"/>
        </pc:sldMkLst>
      </pc:sldChg>
      <pc:sldChg chg="modSp mod">
        <pc:chgData name="Chloe Aldridge - Junior Researcher" userId="b2c50bc6-4d03-4903-a054-a0bfe3e104a6" providerId="ADAL" clId="{7AE46C0E-9A6F-40BF-B373-B3961F30A6D8}" dt="2025-05-28T08:38:46.644" v="75" actId="20577"/>
        <pc:sldMkLst>
          <pc:docMk/>
          <pc:sldMk cId="732985564" sldId="303"/>
        </pc:sldMkLst>
        <pc:spChg chg="mod">
          <ac:chgData name="Chloe Aldridge - Junior Researcher" userId="b2c50bc6-4d03-4903-a054-a0bfe3e104a6" providerId="ADAL" clId="{7AE46C0E-9A6F-40BF-B373-B3961F30A6D8}" dt="2025-05-28T08:38:46.644" v="75" actId="20577"/>
          <ac:spMkLst>
            <pc:docMk/>
            <pc:sldMk cId="732985564" sldId="303"/>
            <ac:spMk id="2" creationId="{E42A6828-2EDF-B991-5779-8CF90A9E97E6}"/>
          </ac:spMkLst>
        </pc:spChg>
      </pc:sldChg>
      <pc:sldChg chg="mod">
        <pc:chgData name="Chloe Aldridge - Junior Researcher" userId="b2c50bc6-4d03-4903-a054-a0bfe3e104a6" providerId="ADAL" clId="{7AE46C0E-9A6F-40BF-B373-B3961F30A6D8}" dt="2025-05-28T09:56:45.801" v="1581" actId="27918"/>
        <pc:sldMkLst>
          <pc:docMk/>
          <pc:sldMk cId="3708544927" sldId="305"/>
        </pc:sldMkLst>
      </pc:sldChg>
      <pc:sldChg chg="mod modNotesTx">
        <pc:chgData name="Chloe Aldridge - Junior Researcher" userId="b2c50bc6-4d03-4903-a054-a0bfe3e104a6" providerId="ADAL" clId="{7AE46C0E-9A6F-40BF-B373-B3961F30A6D8}" dt="2025-05-28T08:51:29.600" v="94" actId="20577"/>
        <pc:sldMkLst>
          <pc:docMk/>
          <pc:sldMk cId="1747064469" sldId="308"/>
        </pc:sldMkLst>
      </pc:sldChg>
      <pc:sldChg chg="modSp mod">
        <pc:chgData name="Chloe Aldridge - Junior Researcher" userId="b2c50bc6-4d03-4903-a054-a0bfe3e104a6" providerId="ADAL" clId="{7AE46C0E-9A6F-40BF-B373-B3961F30A6D8}" dt="2025-06-04T09:32:57.423" v="2138" actId="20577"/>
        <pc:sldMkLst>
          <pc:docMk/>
          <pc:sldMk cId="2229882689" sldId="310"/>
        </pc:sldMkLst>
        <pc:spChg chg="mod">
          <ac:chgData name="Chloe Aldridge - Junior Researcher" userId="b2c50bc6-4d03-4903-a054-a0bfe3e104a6" providerId="ADAL" clId="{7AE46C0E-9A6F-40BF-B373-B3961F30A6D8}" dt="2025-06-04T09:32:57.423" v="2138" actId="20577"/>
          <ac:spMkLst>
            <pc:docMk/>
            <pc:sldMk cId="2229882689" sldId="310"/>
            <ac:spMk id="8" creationId="{A672C5B7-60B7-799A-2732-74C968731F13}"/>
          </ac:spMkLst>
        </pc:spChg>
      </pc:sldChg>
      <pc:sldChg chg="modSp mod modNotesTx">
        <pc:chgData name="Chloe Aldridge - Junior Researcher" userId="b2c50bc6-4d03-4903-a054-a0bfe3e104a6" providerId="ADAL" clId="{7AE46C0E-9A6F-40BF-B373-B3961F30A6D8}" dt="2025-05-28T10:30:16.410" v="1731" actId="20577"/>
        <pc:sldMkLst>
          <pc:docMk/>
          <pc:sldMk cId="240402669" sldId="311"/>
        </pc:sldMkLst>
        <pc:spChg chg="mod">
          <ac:chgData name="Chloe Aldridge - Junior Researcher" userId="b2c50bc6-4d03-4903-a054-a0bfe3e104a6" providerId="ADAL" clId="{7AE46C0E-9A6F-40BF-B373-B3961F30A6D8}" dt="2025-05-28T10:30:16.410" v="1731" actId="20577"/>
          <ac:spMkLst>
            <pc:docMk/>
            <pc:sldMk cId="240402669" sldId="311"/>
            <ac:spMk id="4" creationId="{54369980-3AF9-F520-7169-1D0A5AC0CFBA}"/>
          </ac:spMkLst>
        </pc:spChg>
      </pc:sldChg>
      <pc:sldChg chg="modSp mod">
        <pc:chgData name="Chloe Aldridge - Junior Researcher" userId="b2c50bc6-4d03-4903-a054-a0bfe3e104a6" providerId="ADAL" clId="{7AE46C0E-9A6F-40BF-B373-B3961F30A6D8}" dt="2025-06-04T10:06:16.583" v="2157" actId="20577"/>
        <pc:sldMkLst>
          <pc:docMk/>
          <pc:sldMk cId="1173453341" sldId="312"/>
        </pc:sldMkLst>
        <pc:spChg chg="mod">
          <ac:chgData name="Chloe Aldridge - Junior Researcher" userId="b2c50bc6-4d03-4903-a054-a0bfe3e104a6" providerId="ADAL" clId="{7AE46C0E-9A6F-40BF-B373-B3961F30A6D8}" dt="2025-06-04T10:06:16.583" v="2157" actId="20577"/>
          <ac:spMkLst>
            <pc:docMk/>
            <pc:sldMk cId="1173453341" sldId="312"/>
            <ac:spMk id="17" creationId="{6FA51D75-07C9-2E91-94B4-357B87A73EFD}"/>
          </ac:spMkLst>
        </pc:spChg>
      </pc:sldChg>
      <pc:sldChg chg="modSp mod">
        <pc:chgData name="Chloe Aldridge - Junior Researcher" userId="b2c50bc6-4d03-4903-a054-a0bfe3e104a6" providerId="ADAL" clId="{7AE46C0E-9A6F-40BF-B373-B3961F30A6D8}" dt="2025-06-03T09:57:56.698" v="2017" actId="20577"/>
        <pc:sldMkLst>
          <pc:docMk/>
          <pc:sldMk cId="3151281552" sldId="313"/>
        </pc:sldMkLst>
        <pc:spChg chg="mod">
          <ac:chgData name="Chloe Aldridge - Junior Researcher" userId="b2c50bc6-4d03-4903-a054-a0bfe3e104a6" providerId="ADAL" clId="{7AE46C0E-9A6F-40BF-B373-B3961F30A6D8}" dt="2025-05-28T10:00:45.889" v="1589" actId="14100"/>
          <ac:spMkLst>
            <pc:docMk/>
            <pc:sldMk cId="3151281552" sldId="313"/>
            <ac:spMk id="2" creationId="{21BFCCB7-5A80-CC8C-27CC-D7428A90FEAE}"/>
          </ac:spMkLst>
        </pc:spChg>
        <pc:spChg chg="mod">
          <ac:chgData name="Chloe Aldridge - Junior Researcher" userId="b2c50bc6-4d03-4903-a054-a0bfe3e104a6" providerId="ADAL" clId="{7AE46C0E-9A6F-40BF-B373-B3961F30A6D8}" dt="2025-06-03T09:57:56.698" v="2017" actId="20577"/>
          <ac:spMkLst>
            <pc:docMk/>
            <pc:sldMk cId="3151281552" sldId="313"/>
            <ac:spMk id="16" creationId="{CF301CFF-258A-D561-2CA3-E5C91F48F14D}"/>
          </ac:spMkLst>
        </pc:spChg>
      </pc:sldChg>
      <pc:sldChg chg="modSp mod">
        <pc:chgData name="Chloe Aldridge - Junior Researcher" userId="b2c50bc6-4d03-4903-a054-a0bfe3e104a6" providerId="ADAL" clId="{7AE46C0E-9A6F-40BF-B373-B3961F30A6D8}" dt="2025-06-19T13:43:01.097" v="2332" actId="113"/>
        <pc:sldMkLst>
          <pc:docMk/>
          <pc:sldMk cId="605664623" sldId="842"/>
        </pc:sldMkLst>
        <pc:spChg chg="mod">
          <ac:chgData name="Chloe Aldridge - Junior Researcher" userId="b2c50bc6-4d03-4903-a054-a0bfe3e104a6" providerId="ADAL" clId="{7AE46C0E-9A6F-40BF-B373-B3961F30A6D8}" dt="2025-06-19T13:43:01.097" v="2332" actId="113"/>
          <ac:spMkLst>
            <pc:docMk/>
            <pc:sldMk cId="605664623" sldId="842"/>
            <ac:spMk id="17" creationId="{E47AD9B8-406E-438B-86C1-84E216EF6F9E}"/>
          </ac:spMkLst>
        </pc:spChg>
        <pc:spChg chg="mod">
          <ac:chgData name="Chloe Aldridge - Junior Researcher" userId="b2c50bc6-4d03-4903-a054-a0bfe3e104a6" providerId="ADAL" clId="{7AE46C0E-9A6F-40BF-B373-B3961F30A6D8}" dt="2025-05-28T10:09:14.971" v="1615" actId="20577"/>
          <ac:spMkLst>
            <pc:docMk/>
            <pc:sldMk cId="605664623" sldId="842"/>
            <ac:spMk id="19" creationId="{2729C114-BE6C-49D5-BA75-76B15BBB2AC1}"/>
          </ac:spMkLst>
        </pc:spChg>
        <pc:spChg chg="mod">
          <ac:chgData name="Chloe Aldridge - Junior Researcher" userId="b2c50bc6-4d03-4903-a054-a0bfe3e104a6" providerId="ADAL" clId="{7AE46C0E-9A6F-40BF-B373-B3961F30A6D8}" dt="2025-06-03T09:50:18.642" v="1860" actId="313"/>
          <ac:spMkLst>
            <pc:docMk/>
            <pc:sldMk cId="605664623" sldId="842"/>
            <ac:spMk id="27" creationId="{BB669E5F-5E3A-4438-94FC-840EACC04875}"/>
          </ac:spMkLst>
        </pc:spChg>
        <pc:spChg chg="mod">
          <ac:chgData name="Chloe Aldridge - Junior Researcher" userId="b2c50bc6-4d03-4903-a054-a0bfe3e104a6" providerId="ADAL" clId="{7AE46C0E-9A6F-40BF-B373-B3961F30A6D8}" dt="2025-05-28T10:09:12.051" v="1614" actId="20577"/>
          <ac:spMkLst>
            <pc:docMk/>
            <pc:sldMk cId="605664623" sldId="842"/>
            <ac:spMk id="29" creationId="{B2B237EF-D4DD-4789-8D85-F6C2BD07CED1}"/>
          </ac:spMkLst>
        </pc:spChg>
        <pc:spChg chg="mod">
          <ac:chgData name="Chloe Aldridge - Junior Researcher" userId="b2c50bc6-4d03-4903-a054-a0bfe3e104a6" providerId="ADAL" clId="{7AE46C0E-9A6F-40BF-B373-B3961F30A6D8}" dt="2025-05-28T10:07:12.921" v="1608" actId="14100"/>
          <ac:spMkLst>
            <pc:docMk/>
            <pc:sldMk cId="605664623" sldId="842"/>
            <ac:spMk id="41" creationId="{0AD4A83D-549B-417A-B834-8290BEFA528C}"/>
          </ac:spMkLst>
        </pc:spChg>
      </pc:sldChg>
      <pc:sldChg chg="modSp mod">
        <pc:chgData name="Chloe Aldridge - Junior Researcher" userId="b2c50bc6-4d03-4903-a054-a0bfe3e104a6" providerId="ADAL" clId="{7AE46C0E-9A6F-40BF-B373-B3961F30A6D8}" dt="2025-05-28T10:15:24.104" v="1665" actId="20577"/>
        <pc:sldMkLst>
          <pc:docMk/>
          <pc:sldMk cId="313464085" sldId="843"/>
        </pc:sldMkLst>
        <pc:spChg chg="mod">
          <ac:chgData name="Chloe Aldridge - Junior Researcher" userId="b2c50bc6-4d03-4903-a054-a0bfe3e104a6" providerId="ADAL" clId="{7AE46C0E-9A6F-40BF-B373-B3961F30A6D8}" dt="2025-05-28T10:15:24.104" v="1665" actId="20577"/>
          <ac:spMkLst>
            <pc:docMk/>
            <pc:sldMk cId="313464085" sldId="843"/>
            <ac:spMk id="5" creationId="{ED0648F4-7742-80FC-48B7-908D1454A45A}"/>
          </ac:spMkLst>
        </pc:spChg>
      </pc:sldChg>
      <pc:sldChg chg="modSp mod">
        <pc:chgData name="Chloe Aldridge - Junior Researcher" userId="b2c50bc6-4d03-4903-a054-a0bfe3e104a6" providerId="ADAL" clId="{7AE46C0E-9A6F-40BF-B373-B3961F30A6D8}" dt="2025-06-03T09:52:51.410" v="1968" actId="255"/>
        <pc:sldMkLst>
          <pc:docMk/>
          <pc:sldMk cId="901972524" sldId="850"/>
        </pc:sldMkLst>
        <pc:spChg chg="mod">
          <ac:chgData name="Chloe Aldridge - Junior Researcher" userId="b2c50bc6-4d03-4903-a054-a0bfe3e104a6" providerId="ADAL" clId="{7AE46C0E-9A6F-40BF-B373-B3961F30A6D8}" dt="2025-06-03T09:52:51.410" v="1968" actId="255"/>
          <ac:spMkLst>
            <pc:docMk/>
            <pc:sldMk cId="901972524" sldId="850"/>
            <ac:spMk id="13" creationId="{B2D85551-C5A0-4D31-9CC6-7A666DD44D2F}"/>
          </ac:spMkLst>
        </pc:spChg>
        <pc:spChg chg="mod">
          <ac:chgData name="Chloe Aldridge - Junior Researcher" userId="b2c50bc6-4d03-4903-a054-a0bfe3e104a6" providerId="ADAL" clId="{7AE46C0E-9A6F-40BF-B373-B3961F30A6D8}" dt="2025-05-28T10:07:21.115" v="1610" actId="14100"/>
          <ac:spMkLst>
            <pc:docMk/>
            <pc:sldMk cId="901972524" sldId="850"/>
            <ac:spMk id="41" creationId="{0AD4A83D-549B-417A-B834-8290BEFA528C}"/>
          </ac:spMkLst>
        </pc:spChg>
      </pc:sldChg>
      <pc:sldChg chg="modSp mod">
        <pc:chgData name="Chloe Aldridge - Junior Researcher" userId="b2c50bc6-4d03-4903-a054-a0bfe3e104a6" providerId="ADAL" clId="{7AE46C0E-9A6F-40BF-B373-B3961F30A6D8}" dt="2025-06-04T10:19:34.208" v="2166" actId="20577"/>
        <pc:sldMkLst>
          <pc:docMk/>
          <pc:sldMk cId="1257195167" sldId="852"/>
        </pc:sldMkLst>
        <pc:spChg chg="mod">
          <ac:chgData name="Chloe Aldridge - Junior Researcher" userId="b2c50bc6-4d03-4903-a054-a0bfe3e104a6" providerId="ADAL" clId="{7AE46C0E-9A6F-40BF-B373-B3961F30A6D8}" dt="2025-06-04T10:19:34.208" v="2166" actId="20577"/>
          <ac:spMkLst>
            <pc:docMk/>
            <pc:sldMk cId="1257195167" sldId="852"/>
            <ac:spMk id="2" creationId="{9D2F29C7-14D5-8035-BEE9-F17A6029EE0E}"/>
          </ac:spMkLst>
        </pc:spChg>
      </pc:sldChg>
      <pc:sldChg chg="modSp mod">
        <pc:chgData name="Chloe Aldridge - Junior Researcher" userId="b2c50bc6-4d03-4903-a054-a0bfe3e104a6" providerId="ADAL" clId="{7AE46C0E-9A6F-40BF-B373-B3961F30A6D8}" dt="2025-06-04T10:23:39.255" v="2171" actId="20577"/>
        <pc:sldMkLst>
          <pc:docMk/>
          <pc:sldMk cId="4212319192" sldId="854"/>
        </pc:sldMkLst>
        <pc:spChg chg="mod">
          <ac:chgData name="Chloe Aldridge - Junior Researcher" userId="b2c50bc6-4d03-4903-a054-a0bfe3e104a6" providerId="ADAL" clId="{7AE46C0E-9A6F-40BF-B373-B3961F30A6D8}" dt="2025-06-04T10:23:39.255" v="2171" actId="20577"/>
          <ac:spMkLst>
            <pc:docMk/>
            <pc:sldMk cId="4212319192" sldId="854"/>
            <ac:spMk id="2" creationId="{542721F2-00C8-89BF-F195-7EB8128AC5EA}"/>
          </ac:spMkLst>
        </pc:spChg>
      </pc:sldChg>
      <pc:sldChg chg="modSp mod">
        <pc:chgData name="Chloe Aldridge - Junior Researcher" userId="b2c50bc6-4d03-4903-a054-a0bfe3e104a6" providerId="ADAL" clId="{7AE46C0E-9A6F-40BF-B373-B3961F30A6D8}" dt="2025-06-04T10:11:40.268" v="2165" actId="20577"/>
        <pc:sldMkLst>
          <pc:docMk/>
          <pc:sldMk cId="2023642156" sldId="856"/>
        </pc:sldMkLst>
        <pc:spChg chg="mod">
          <ac:chgData name="Chloe Aldridge - Junior Researcher" userId="b2c50bc6-4d03-4903-a054-a0bfe3e104a6" providerId="ADAL" clId="{7AE46C0E-9A6F-40BF-B373-B3961F30A6D8}" dt="2025-06-04T10:11:40.268" v="2165" actId="20577"/>
          <ac:spMkLst>
            <pc:docMk/>
            <pc:sldMk cId="2023642156" sldId="856"/>
            <ac:spMk id="3" creationId="{B60E7A4B-7EC7-B26C-86C3-F73B3A616285}"/>
          </ac:spMkLst>
        </pc:spChg>
      </pc:sldChg>
      <pc:sldChg chg="addSp delSp modSp mod">
        <pc:chgData name="Chloe Aldridge - Junior Researcher" userId="b2c50bc6-4d03-4903-a054-a0bfe3e104a6" providerId="ADAL" clId="{7AE46C0E-9A6F-40BF-B373-B3961F30A6D8}" dt="2025-05-28T10:10:27.301" v="1633" actId="20577"/>
        <pc:sldMkLst>
          <pc:docMk/>
          <pc:sldMk cId="3819340193" sldId="857"/>
        </pc:sldMkLst>
        <pc:spChg chg="mod">
          <ac:chgData name="Chloe Aldridge - Junior Researcher" userId="b2c50bc6-4d03-4903-a054-a0bfe3e104a6" providerId="ADAL" clId="{7AE46C0E-9A6F-40BF-B373-B3961F30A6D8}" dt="2025-05-28T10:10:27.301" v="1633" actId="20577"/>
          <ac:spMkLst>
            <pc:docMk/>
            <pc:sldMk cId="3819340193" sldId="857"/>
            <ac:spMk id="2" creationId="{2A457029-20C9-E146-5553-744D3B44BB7A}"/>
          </ac:spMkLst>
        </pc:spChg>
        <pc:spChg chg="del">
          <ac:chgData name="Chloe Aldridge - Junior Researcher" userId="b2c50bc6-4d03-4903-a054-a0bfe3e104a6" providerId="ADAL" clId="{7AE46C0E-9A6F-40BF-B373-B3961F30A6D8}" dt="2025-05-28T09:12:53.293" v="247" actId="21"/>
          <ac:spMkLst>
            <pc:docMk/>
            <pc:sldMk cId="3819340193" sldId="857"/>
            <ac:spMk id="3" creationId="{F2BA7337-1C79-85E8-1E96-69D7ACC16078}"/>
          </ac:spMkLst>
        </pc:spChg>
        <pc:spChg chg="add del mod">
          <ac:chgData name="Chloe Aldridge - Junior Researcher" userId="b2c50bc6-4d03-4903-a054-a0bfe3e104a6" providerId="ADAL" clId="{7AE46C0E-9A6F-40BF-B373-B3961F30A6D8}" dt="2025-05-28T09:12:59.681" v="249" actId="21"/>
          <ac:spMkLst>
            <pc:docMk/>
            <pc:sldMk cId="3819340193" sldId="857"/>
            <ac:spMk id="5" creationId="{6545C37A-FBB1-0116-1835-6E5420A1F29B}"/>
          </ac:spMkLst>
        </pc:spChg>
        <pc:spChg chg="add del mod">
          <ac:chgData name="Chloe Aldridge - Junior Researcher" userId="b2c50bc6-4d03-4903-a054-a0bfe3e104a6" providerId="ADAL" clId="{7AE46C0E-9A6F-40BF-B373-B3961F30A6D8}" dt="2025-05-28T09:13:05.410" v="250" actId="21"/>
          <ac:spMkLst>
            <pc:docMk/>
            <pc:sldMk cId="3819340193" sldId="857"/>
            <ac:spMk id="6" creationId="{F2BA7337-1C79-85E8-1E96-69D7ACC16078}"/>
          </ac:spMkLst>
        </pc:spChg>
        <pc:spChg chg="add mod">
          <ac:chgData name="Chloe Aldridge - Junior Researcher" userId="b2c50bc6-4d03-4903-a054-a0bfe3e104a6" providerId="ADAL" clId="{7AE46C0E-9A6F-40BF-B373-B3961F30A6D8}" dt="2025-05-28T09:13:23.244" v="318" actId="5793"/>
          <ac:spMkLst>
            <pc:docMk/>
            <pc:sldMk cId="3819340193" sldId="857"/>
            <ac:spMk id="7" creationId="{377BB9CF-99B0-1B78-E0DB-46E45FB65C01}"/>
          </ac:spMkLst>
        </pc:spChg>
        <pc:spChg chg="add mod">
          <ac:chgData name="Chloe Aldridge - Junior Researcher" userId="b2c50bc6-4d03-4903-a054-a0bfe3e104a6" providerId="ADAL" clId="{7AE46C0E-9A6F-40BF-B373-B3961F30A6D8}" dt="2025-05-28T09:16:20.841" v="440" actId="14100"/>
          <ac:spMkLst>
            <pc:docMk/>
            <pc:sldMk cId="3819340193" sldId="857"/>
            <ac:spMk id="8" creationId="{C9024C9C-0FE8-C68D-8D9E-48EBB3992C55}"/>
          </ac:spMkLst>
        </pc:spChg>
        <pc:spChg chg="add mod">
          <ac:chgData name="Chloe Aldridge - Junior Researcher" userId="b2c50bc6-4d03-4903-a054-a0bfe3e104a6" providerId="ADAL" clId="{7AE46C0E-9A6F-40BF-B373-B3961F30A6D8}" dt="2025-05-28T09:16:02.416" v="437"/>
          <ac:spMkLst>
            <pc:docMk/>
            <pc:sldMk cId="3819340193" sldId="857"/>
            <ac:spMk id="9" creationId="{CFBFFAA1-108E-B4B1-8B7B-CE8A7515F6C6}"/>
          </ac:spMkLst>
        </pc:spChg>
      </pc:sldChg>
      <pc:sldChg chg="modSp mod">
        <pc:chgData name="Chloe Aldridge - Junior Researcher" userId="b2c50bc6-4d03-4903-a054-a0bfe3e104a6" providerId="ADAL" clId="{7AE46C0E-9A6F-40BF-B373-B3961F30A6D8}" dt="2025-06-03T13:37:00.920" v="2048" actId="14100"/>
        <pc:sldMkLst>
          <pc:docMk/>
          <pc:sldMk cId="57692847" sldId="858"/>
        </pc:sldMkLst>
        <pc:spChg chg="mod">
          <ac:chgData name="Chloe Aldridge - Junior Researcher" userId="b2c50bc6-4d03-4903-a054-a0bfe3e104a6" providerId="ADAL" clId="{7AE46C0E-9A6F-40BF-B373-B3961F30A6D8}" dt="2025-06-03T13:37:00.920" v="2048" actId="14100"/>
          <ac:spMkLst>
            <pc:docMk/>
            <pc:sldMk cId="57692847" sldId="858"/>
            <ac:spMk id="6" creationId="{367DA3E3-F40C-650A-6ED8-52B4BD48F36D}"/>
          </ac:spMkLst>
        </pc:spChg>
      </pc:sldChg>
      <pc:sldChg chg="modSp mod">
        <pc:chgData name="Chloe Aldridge - Junior Researcher" userId="b2c50bc6-4d03-4903-a054-a0bfe3e104a6" providerId="ADAL" clId="{7AE46C0E-9A6F-40BF-B373-B3961F30A6D8}" dt="2025-06-03T13:37:16.596" v="2057" actId="14100"/>
        <pc:sldMkLst>
          <pc:docMk/>
          <pc:sldMk cId="2541789119" sldId="859"/>
        </pc:sldMkLst>
        <pc:spChg chg="mod">
          <ac:chgData name="Chloe Aldridge - Junior Researcher" userId="b2c50bc6-4d03-4903-a054-a0bfe3e104a6" providerId="ADAL" clId="{7AE46C0E-9A6F-40BF-B373-B3961F30A6D8}" dt="2025-06-03T13:37:16.596" v="2057" actId="14100"/>
          <ac:spMkLst>
            <pc:docMk/>
            <pc:sldMk cId="2541789119" sldId="859"/>
            <ac:spMk id="9" creationId="{13C97899-CABD-71AE-35AB-1E4E49B2B1C7}"/>
          </ac:spMkLst>
        </pc:spChg>
      </pc:sldChg>
      <pc:sldChg chg="del">
        <pc:chgData name="Chloe Aldridge - Junior Researcher" userId="b2c50bc6-4d03-4903-a054-a0bfe3e104a6" providerId="ADAL" clId="{7AE46C0E-9A6F-40BF-B373-B3961F30A6D8}" dt="2025-05-28T09:25:46.815" v="786" actId="2696"/>
        <pc:sldMkLst>
          <pc:docMk/>
          <pc:sldMk cId="3920676656" sldId="860"/>
        </pc:sldMkLst>
      </pc:sldChg>
      <pc:sldChg chg="del">
        <pc:chgData name="Chloe Aldridge - Junior Researcher" userId="b2c50bc6-4d03-4903-a054-a0bfe3e104a6" providerId="ADAL" clId="{7AE46C0E-9A6F-40BF-B373-B3961F30A6D8}" dt="2025-05-28T09:28:33.737" v="957" actId="2696"/>
        <pc:sldMkLst>
          <pc:docMk/>
          <pc:sldMk cId="3334264693" sldId="861"/>
        </pc:sldMkLst>
      </pc:sldChg>
      <pc:sldChg chg="del">
        <pc:chgData name="Chloe Aldridge - Junior Researcher" userId="b2c50bc6-4d03-4903-a054-a0bfe3e104a6" providerId="ADAL" clId="{7AE46C0E-9A6F-40BF-B373-B3961F30A6D8}" dt="2025-05-28T09:45:24.617" v="1303" actId="2696"/>
        <pc:sldMkLst>
          <pc:docMk/>
          <pc:sldMk cId="3033298233" sldId="862"/>
        </pc:sldMkLst>
      </pc:sldChg>
      <pc:sldChg chg="modSp del mod">
        <pc:chgData name="Chloe Aldridge - Junior Researcher" userId="b2c50bc6-4d03-4903-a054-a0bfe3e104a6" providerId="ADAL" clId="{7AE46C0E-9A6F-40BF-B373-B3961F30A6D8}" dt="2025-05-28T09:47:33.977" v="1559" actId="2696"/>
        <pc:sldMkLst>
          <pc:docMk/>
          <pc:sldMk cId="1577577364" sldId="863"/>
        </pc:sldMkLst>
        <pc:spChg chg="mod">
          <ac:chgData name="Chloe Aldridge - Junior Researcher" userId="b2c50bc6-4d03-4903-a054-a0bfe3e104a6" providerId="ADAL" clId="{7AE46C0E-9A6F-40BF-B373-B3961F30A6D8}" dt="2025-05-28T08:15:34.561" v="2" actId="113"/>
          <ac:spMkLst>
            <pc:docMk/>
            <pc:sldMk cId="1577577364" sldId="863"/>
            <ac:spMk id="2" creationId="{2A457029-20C9-E146-5553-744D3B44BB7A}"/>
          </ac:spMkLst>
        </pc:spChg>
        <pc:spChg chg="mod">
          <ac:chgData name="Chloe Aldridge - Junior Researcher" userId="b2c50bc6-4d03-4903-a054-a0bfe3e104a6" providerId="ADAL" clId="{7AE46C0E-9A6F-40BF-B373-B3961F30A6D8}" dt="2025-05-28T08:15:24.921" v="0" actId="20577"/>
          <ac:spMkLst>
            <pc:docMk/>
            <pc:sldMk cId="1577577364" sldId="863"/>
            <ac:spMk id="3" creationId="{F2BA7337-1C79-85E8-1E96-69D7ACC16078}"/>
          </ac:spMkLst>
        </pc:spChg>
      </pc:sldChg>
      <pc:sldChg chg="modSp add mod ord">
        <pc:chgData name="Chloe Aldridge - Junior Researcher" userId="b2c50bc6-4d03-4903-a054-a0bfe3e104a6" providerId="ADAL" clId="{7AE46C0E-9A6F-40BF-B373-B3961F30A6D8}" dt="2025-06-03T09:51:36.431" v="1967" actId="20577"/>
        <pc:sldMkLst>
          <pc:docMk/>
          <pc:sldMk cId="2685319297" sldId="866"/>
        </pc:sldMkLst>
        <pc:spChg chg="mod">
          <ac:chgData name="Chloe Aldridge - Junior Researcher" userId="b2c50bc6-4d03-4903-a054-a0bfe3e104a6" providerId="ADAL" clId="{7AE46C0E-9A6F-40BF-B373-B3961F30A6D8}" dt="2025-06-03T09:51:36.431" v="1967" actId="20577"/>
          <ac:spMkLst>
            <pc:docMk/>
            <pc:sldMk cId="2685319297" sldId="866"/>
            <ac:spMk id="2" creationId="{2A457029-20C9-E146-5553-744D3B44BB7A}"/>
          </ac:spMkLst>
        </pc:spChg>
      </pc:sldChg>
      <pc:sldChg chg="modSp add mod ord">
        <pc:chgData name="Chloe Aldridge - Junior Researcher" userId="b2c50bc6-4d03-4903-a054-a0bfe3e104a6" providerId="ADAL" clId="{7AE46C0E-9A6F-40BF-B373-B3961F30A6D8}" dt="2025-05-28T09:28:27.741" v="956" actId="113"/>
        <pc:sldMkLst>
          <pc:docMk/>
          <pc:sldMk cId="2186442486" sldId="867"/>
        </pc:sldMkLst>
        <pc:spChg chg="mod">
          <ac:chgData name="Chloe Aldridge - Junior Researcher" userId="b2c50bc6-4d03-4903-a054-a0bfe3e104a6" providerId="ADAL" clId="{7AE46C0E-9A6F-40BF-B373-B3961F30A6D8}" dt="2025-05-28T09:28:27.741" v="956" actId="113"/>
          <ac:spMkLst>
            <pc:docMk/>
            <pc:sldMk cId="2186442486" sldId="867"/>
            <ac:spMk id="2" creationId="{2A457029-20C9-E146-5553-744D3B44BB7A}"/>
          </ac:spMkLst>
        </pc:spChg>
      </pc:sldChg>
      <pc:sldChg chg="modSp add mod ord">
        <pc:chgData name="Chloe Aldridge - Junior Researcher" userId="b2c50bc6-4d03-4903-a054-a0bfe3e104a6" providerId="ADAL" clId="{7AE46C0E-9A6F-40BF-B373-B3961F30A6D8}" dt="2025-05-28T09:45:31.396" v="1304" actId="20577"/>
        <pc:sldMkLst>
          <pc:docMk/>
          <pc:sldMk cId="1606099709" sldId="868"/>
        </pc:sldMkLst>
        <pc:spChg chg="mod">
          <ac:chgData name="Chloe Aldridge - Junior Researcher" userId="b2c50bc6-4d03-4903-a054-a0bfe3e104a6" providerId="ADAL" clId="{7AE46C0E-9A6F-40BF-B373-B3961F30A6D8}" dt="2025-05-28T09:45:31.396" v="1304" actId="20577"/>
          <ac:spMkLst>
            <pc:docMk/>
            <pc:sldMk cId="1606099709" sldId="868"/>
            <ac:spMk id="2" creationId="{2A457029-20C9-E146-5553-744D3B44BB7A}"/>
          </ac:spMkLst>
        </pc:spChg>
      </pc:sldChg>
      <pc:sldChg chg="modSp add mod ord">
        <pc:chgData name="Chloe Aldridge - Junior Researcher" userId="b2c50bc6-4d03-4903-a054-a0bfe3e104a6" providerId="ADAL" clId="{7AE46C0E-9A6F-40BF-B373-B3961F30A6D8}" dt="2025-05-28T10:28:12.862" v="1675" actId="113"/>
        <pc:sldMkLst>
          <pc:docMk/>
          <pc:sldMk cId="1976508460" sldId="869"/>
        </pc:sldMkLst>
        <pc:spChg chg="mod">
          <ac:chgData name="Chloe Aldridge - Junior Researcher" userId="b2c50bc6-4d03-4903-a054-a0bfe3e104a6" providerId="ADAL" clId="{7AE46C0E-9A6F-40BF-B373-B3961F30A6D8}" dt="2025-05-28T10:28:12.862" v="1675" actId="113"/>
          <ac:spMkLst>
            <pc:docMk/>
            <pc:sldMk cId="1976508460" sldId="869"/>
            <ac:spMk id="2" creationId="{2A457029-20C9-E146-5553-744D3B44BB7A}"/>
          </ac:spMkLst>
        </pc:spChg>
      </pc:sldChg>
      <pc:sldChg chg="del mod modShow">
        <pc:chgData name="Chloe Aldridge - Junior Researcher" userId="b2c50bc6-4d03-4903-a054-a0bfe3e104a6" providerId="ADAL" clId="{7AE46C0E-9A6F-40BF-B373-B3961F30A6D8}" dt="2025-06-19T13:42:32.041" v="2330" actId="2696"/>
        <pc:sldMkLst>
          <pc:docMk/>
          <pc:sldMk cId="1111023465" sldId="873"/>
        </pc:sldMkLst>
      </pc:sldChg>
    </pc:docChg>
  </pc:docChgLst>
  <pc:docChgLst>
    <pc:chgData name="Chloe Aldridge - Junior Researcher" userId="b2c50bc6-4d03-4903-a054-a0bfe3e104a6" providerId="ADAL" clId="{59963AB9-1FFC-4966-9464-4B7E1899CFF0}"/>
    <pc:docChg chg="undo custSel modSld">
      <pc:chgData name="Chloe Aldridge - Junior Researcher" userId="b2c50bc6-4d03-4903-a054-a0bfe3e104a6" providerId="ADAL" clId="{59963AB9-1FFC-4966-9464-4B7E1899CFF0}" dt="2025-06-22T23:32:57.652" v="1247" actId="33524"/>
      <pc:docMkLst>
        <pc:docMk/>
      </pc:docMkLst>
      <pc:sldChg chg="modSp mod">
        <pc:chgData name="Chloe Aldridge - Junior Researcher" userId="b2c50bc6-4d03-4903-a054-a0bfe3e104a6" providerId="ADAL" clId="{59963AB9-1FFC-4966-9464-4B7E1899CFF0}" dt="2025-06-22T16:51:51.121" v="1023" actId="20577"/>
        <pc:sldMkLst>
          <pc:docMk/>
          <pc:sldMk cId="238884924" sldId="256"/>
        </pc:sldMkLst>
        <pc:spChg chg="mod">
          <ac:chgData name="Chloe Aldridge - Junior Researcher" userId="b2c50bc6-4d03-4903-a054-a0bfe3e104a6" providerId="ADAL" clId="{59963AB9-1FFC-4966-9464-4B7E1899CFF0}" dt="2025-06-22T16:51:51.121" v="1023" actId="20577"/>
          <ac:spMkLst>
            <pc:docMk/>
            <pc:sldMk cId="238884924" sldId="256"/>
            <ac:spMk id="3" creationId="{AE701EAF-FF00-4D7C-24FF-841947A70F7D}"/>
          </ac:spMkLst>
        </pc:spChg>
      </pc:sldChg>
      <pc:sldChg chg="addSp modSp mod">
        <pc:chgData name="Chloe Aldridge - Junior Researcher" userId="b2c50bc6-4d03-4903-a054-a0bfe3e104a6" providerId="ADAL" clId="{59963AB9-1FFC-4966-9464-4B7E1899CFF0}" dt="2025-06-20T13:15:12.298" v="332" actId="20577"/>
        <pc:sldMkLst>
          <pc:docMk/>
          <pc:sldMk cId="393779963" sldId="261"/>
        </pc:sldMkLst>
        <pc:spChg chg="mod">
          <ac:chgData name="Chloe Aldridge - Junior Researcher" userId="b2c50bc6-4d03-4903-a054-a0bfe3e104a6" providerId="ADAL" clId="{59963AB9-1FFC-4966-9464-4B7E1899CFF0}" dt="2025-06-20T13:15:12.298" v="332" actId="20577"/>
          <ac:spMkLst>
            <pc:docMk/>
            <pc:sldMk cId="393779963" sldId="261"/>
            <ac:spMk id="3" creationId="{AA235D10-7B94-BD9D-BE74-BBB9F64D14D5}"/>
          </ac:spMkLst>
        </pc:spChg>
        <pc:spChg chg="add mod">
          <ac:chgData name="Chloe Aldridge - Junior Researcher" userId="b2c50bc6-4d03-4903-a054-a0bfe3e104a6" providerId="ADAL" clId="{59963AB9-1FFC-4966-9464-4B7E1899CFF0}" dt="2025-06-20T10:14:50.995" v="142"/>
          <ac:spMkLst>
            <pc:docMk/>
            <pc:sldMk cId="393779963" sldId="261"/>
            <ac:spMk id="4" creationId="{8EF32AC3-70FA-868E-B7ED-C670BAD4F4A2}"/>
          </ac:spMkLst>
        </pc:spChg>
      </pc:sldChg>
      <pc:sldChg chg="addSp modSp mod">
        <pc:chgData name="Chloe Aldridge - Junior Researcher" userId="b2c50bc6-4d03-4903-a054-a0bfe3e104a6" providerId="ADAL" clId="{59963AB9-1FFC-4966-9464-4B7E1899CFF0}" dt="2025-06-20T13:31:28.082" v="348" actId="20577"/>
        <pc:sldMkLst>
          <pc:docMk/>
          <pc:sldMk cId="2225181527" sldId="264"/>
        </pc:sldMkLst>
        <pc:spChg chg="mod">
          <ac:chgData name="Chloe Aldridge - Junior Researcher" userId="b2c50bc6-4d03-4903-a054-a0bfe3e104a6" providerId="ADAL" clId="{59963AB9-1FFC-4966-9464-4B7E1899CFF0}" dt="2025-06-20T13:31:28.082" v="348" actId="20577"/>
          <ac:spMkLst>
            <pc:docMk/>
            <pc:sldMk cId="2225181527" sldId="264"/>
            <ac:spMk id="3" creationId="{87D2A886-B769-344B-5D73-B0C5DA243570}"/>
          </ac:spMkLst>
        </pc:spChg>
        <pc:spChg chg="add mod">
          <ac:chgData name="Chloe Aldridge - Junior Researcher" userId="b2c50bc6-4d03-4903-a054-a0bfe3e104a6" providerId="ADAL" clId="{59963AB9-1FFC-4966-9464-4B7E1899CFF0}" dt="2025-06-20T10:14:48.361" v="141"/>
          <ac:spMkLst>
            <pc:docMk/>
            <pc:sldMk cId="2225181527" sldId="264"/>
            <ac:spMk id="4" creationId="{759DEAE4-88AD-52C0-2080-5BD5E17FE314}"/>
          </ac:spMkLst>
        </pc:spChg>
      </pc:sldChg>
      <pc:sldChg chg="modSp mod">
        <pc:chgData name="Chloe Aldridge - Junior Researcher" userId="b2c50bc6-4d03-4903-a054-a0bfe3e104a6" providerId="ADAL" clId="{59963AB9-1FFC-4966-9464-4B7E1899CFF0}" dt="2025-06-22T15:30:28.297" v="537" actId="20577"/>
        <pc:sldMkLst>
          <pc:docMk/>
          <pc:sldMk cId="28744931" sldId="266"/>
        </pc:sldMkLst>
        <pc:spChg chg="mod">
          <ac:chgData name="Chloe Aldridge - Junior Researcher" userId="b2c50bc6-4d03-4903-a054-a0bfe3e104a6" providerId="ADAL" clId="{59963AB9-1FFC-4966-9464-4B7E1899CFF0}" dt="2025-06-22T15:30:28.297" v="537" actId="20577"/>
          <ac:spMkLst>
            <pc:docMk/>
            <pc:sldMk cId="28744931" sldId="266"/>
            <ac:spMk id="20" creationId="{84F95CFA-067C-E3EC-080D-5C58816CF846}"/>
          </ac:spMkLst>
        </pc:spChg>
      </pc:sldChg>
      <pc:sldChg chg="modSp mod">
        <pc:chgData name="Chloe Aldridge - Junior Researcher" userId="b2c50bc6-4d03-4903-a054-a0bfe3e104a6" providerId="ADAL" clId="{59963AB9-1FFC-4966-9464-4B7E1899CFF0}" dt="2025-06-22T16:43:58.568" v="1019" actId="20577"/>
        <pc:sldMkLst>
          <pc:docMk/>
          <pc:sldMk cId="2444680049" sldId="270"/>
        </pc:sldMkLst>
        <pc:spChg chg="mod">
          <ac:chgData name="Chloe Aldridge - Junior Researcher" userId="b2c50bc6-4d03-4903-a054-a0bfe3e104a6" providerId="ADAL" clId="{59963AB9-1FFC-4966-9464-4B7E1899CFF0}" dt="2025-06-22T16:43:58.568" v="1019" actId="20577"/>
          <ac:spMkLst>
            <pc:docMk/>
            <pc:sldMk cId="2444680049" sldId="270"/>
            <ac:spMk id="3" creationId="{58CFC622-21CB-5914-8F0B-8118C5DC8A99}"/>
          </ac:spMkLst>
        </pc:spChg>
        <pc:spChg chg="mod">
          <ac:chgData name="Chloe Aldridge - Junior Researcher" userId="b2c50bc6-4d03-4903-a054-a0bfe3e104a6" providerId="ADAL" clId="{59963AB9-1FFC-4966-9464-4B7E1899CFF0}" dt="2025-06-20T10:01:12.881" v="91" actId="20577"/>
          <ac:spMkLst>
            <pc:docMk/>
            <pc:sldMk cId="2444680049" sldId="270"/>
            <ac:spMk id="6" creationId="{3BD1A842-1709-997F-1715-E3E211B33662}"/>
          </ac:spMkLst>
        </pc:spChg>
      </pc:sldChg>
      <pc:sldChg chg="modSp mod modNotesTx">
        <pc:chgData name="Chloe Aldridge - Junior Researcher" userId="b2c50bc6-4d03-4903-a054-a0bfe3e104a6" providerId="ADAL" clId="{59963AB9-1FFC-4966-9464-4B7E1899CFF0}" dt="2025-06-22T15:32:03.391" v="538" actId="20577"/>
        <pc:sldMkLst>
          <pc:docMk/>
          <pc:sldMk cId="3922634343" sldId="274"/>
        </pc:sldMkLst>
        <pc:spChg chg="mod">
          <ac:chgData name="Chloe Aldridge - Junior Researcher" userId="b2c50bc6-4d03-4903-a054-a0bfe3e104a6" providerId="ADAL" clId="{59963AB9-1FFC-4966-9464-4B7E1899CFF0}" dt="2025-06-22T15:32:03.391" v="538" actId="20577"/>
          <ac:spMkLst>
            <pc:docMk/>
            <pc:sldMk cId="3922634343" sldId="274"/>
            <ac:spMk id="9" creationId="{401C6405-756B-AA41-8CAF-DBCD25BD24DA}"/>
          </ac:spMkLst>
        </pc:spChg>
      </pc:sldChg>
      <pc:sldChg chg="modSp mod">
        <pc:chgData name="Chloe Aldridge - Junior Researcher" userId="b2c50bc6-4d03-4903-a054-a0bfe3e104a6" providerId="ADAL" clId="{59963AB9-1FFC-4966-9464-4B7E1899CFF0}" dt="2025-06-22T23:10:31.159" v="1025" actId="33524"/>
        <pc:sldMkLst>
          <pc:docMk/>
          <pc:sldMk cId="4151945123" sldId="277"/>
        </pc:sldMkLst>
        <pc:spChg chg="mod">
          <ac:chgData name="Chloe Aldridge - Junior Researcher" userId="b2c50bc6-4d03-4903-a054-a0bfe3e104a6" providerId="ADAL" clId="{59963AB9-1FFC-4966-9464-4B7E1899CFF0}" dt="2025-06-20T10:32:58.441" v="197" actId="20577"/>
          <ac:spMkLst>
            <pc:docMk/>
            <pc:sldMk cId="4151945123" sldId="277"/>
            <ac:spMk id="2" creationId="{BBA5DB08-1665-D6B0-1FBA-451E2804DFC5}"/>
          </ac:spMkLst>
        </pc:spChg>
        <pc:spChg chg="mod">
          <ac:chgData name="Chloe Aldridge - Junior Researcher" userId="b2c50bc6-4d03-4903-a054-a0bfe3e104a6" providerId="ADAL" clId="{59963AB9-1FFC-4966-9464-4B7E1899CFF0}" dt="2025-06-22T23:10:27.116" v="1024" actId="33524"/>
          <ac:spMkLst>
            <pc:docMk/>
            <pc:sldMk cId="4151945123" sldId="277"/>
            <ac:spMk id="9" creationId="{9D1EF92F-33C6-0C30-DC6C-FB164E2BCE49}"/>
          </ac:spMkLst>
        </pc:spChg>
        <pc:spChg chg="mod">
          <ac:chgData name="Chloe Aldridge - Junior Researcher" userId="b2c50bc6-4d03-4903-a054-a0bfe3e104a6" providerId="ADAL" clId="{59963AB9-1FFC-4966-9464-4B7E1899CFF0}" dt="2025-06-22T23:10:31.159" v="1025" actId="33524"/>
          <ac:spMkLst>
            <pc:docMk/>
            <pc:sldMk cId="4151945123" sldId="277"/>
            <ac:spMk id="11" creationId="{2426D35C-ED16-4F76-AD59-281578CDBD58}"/>
          </ac:spMkLst>
        </pc:spChg>
      </pc:sldChg>
      <pc:sldChg chg="modSp mod modNotesTx">
        <pc:chgData name="Chloe Aldridge - Junior Researcher" userId="b2c50bc6-4d03-4903-a054-a0bfe3e104a6" providerId="ADAL" clId="{59963AB9-1FFC-4966-9464-4B7E1899CFF0}" dt="2025-06-22T15:48:27.600" v="741" actId="1076"/>
        <pc:sldMkLst>
          <pc:docMk/>
          <pc:sldMk cId="2727078111" sldId="281"/>
        </pc:sldMkLst>
        <pc:spChg chg="mod">
          <ac:chgData name="Chloe Aldridge - Junior Researcher" userId="b2c50bc6-4d03-4903-a054-a0bfe3e104a6" providerId="ADAL" clId="{59963AB9-1FFC-4966-9464-4B7E1899CFF0}" dt="2025-06-22T15:48:27.600" v="741" actId="1076"/>
          <ac:spMkLst>
            <pc:docMk/>
            <pc:sldMk cId="2727078111" sldId="281"/>
            <ac:spMk id="2" creationId="{E42A6828-2EDF-B991-5779-8CF90A9E97E6}"/>
          </ac:spMkLst>
        </pc:spChg>
        <pc:spChg chg="mod">
          <ac:chgData name="Chloe Aldridge - Junior Researcher" userId="b2c50bc6-4d03-4903-a054-a0bfe3e104a6" providerId="ADAL" clId="{59963AB9-1FFC-4966-9464-4B7E1899CFF0}" dt="2025-06-22T15:43:19.497" v="719" actId="20577"/>
          <ac:spMkLst>
            <pc:docMk/>
            <pc:sldMk cId="2727078111" sldId="281"/>
            <ac:spMk id="4" creationId="{2229F461-916C-F4EA-87CC-FA4ABE89B9D0}"/>
          </ac:spMkLst>
        </pc:spChg>
      </pc:sldChg>
      <pc:sldChg chg="addSp delSp modSp mod modNotesTx">
        <pc:chgData name="Chloe Aldridge - Junior Researcher" userId="b2c50bc6-4d03-4903-a054-a0bfe3e104a6" providerId="ADAL" clId="{59963AB9-1FFC-4966-9464-4B7E1899CFF0}" dt="2025-06-22T15:44:40.463" v="720" actId="1076"/>
        <pc:sldMkLst>
          <pc:docMk/>
          <pc:sldMk cId="1830501344" sldId="282"/>
        </pc:sldMkLst>
        <pc:spChg chg="del mod">
          <ac:chgData name="Chloe Aldridge - Junior Researcher" userId="b2c50bc6-4d03-4903-a054-a0bfe3e104a6" providerId="ADAL" clId="{59963AB9-1FFC-4966-9464-4B7E1899CFF0}" dt="2025-06-22T15:42:01.333" v="709" actId="21"/>
          <ac:spMkLst>
            <pc:docMk/>
            <pc:sldMk cId="1830501344" sldId="282"/>
            <ac:spMk id="2" creationId="{E42A6828-2EDF-B991-5779-8CF90A9E97E6}"/>
          </ac:spMkLst>
        </pc:spChg>
        <pc:spChg chg="mod">
          <ac:chgData name="Chloe Aldridge - Junior Researcher" userId="b2c50bc6-4d03-4903-a054-a0bfe3e104a6" providerId="ADAL" clId="{59963AB9-1FFC-4966-9464-4B7E1899CFF0}" dt="2025-06-22T15:42:05.341" v="710" actId="14100"/>
          <ac:spMkLst>
            <pc:docMk/>
            <pc:sldMk cId="1830501344" sldId="282"/>
            <ac:spMk id="7" creationId="{4B7F0210-0BB8-3F37-1D2F-B71B39232537}"/>
          </ac:spMkLst>
        </pc:spChg>
        <pc:spChg chg="add del mod">
          <ac:chgData name="Chloe Aldridge - Junior Researcher" userId="b2c50bc6-4d03-4903-a054-a0bfe3e104a6" providerId="ADAL" clId="{59963AB9-1FFC-4966-9464-4B7E1899CFF0}" dt="2025-06-22T15:42:19.550" v="712" actId="21"/>
          <ac:spMkLst>
            <pc:docMk/>
            <pc:sldMk cId="1830501344" sldId="282"/>
            <ac:spMk id="8" creationId="{5CF489CF-ECB1-54D6-BF42-33A7C2D1650D}"/>
          </ac:spMkLst>
        </pc:spChg>
        <pc:spChg chg="mod">
          <ac:chgData name="Chloe Aldridge - Junior Researcher" userId="b2c50bc6-4d03-4903-a054-a0bfe3e104a6" providerId="ADAL" clId="{59963AB9-1FFC-4966-9464-4B7E1899CFF0}" dt="2025-06-22T15:44:40.463" v="720" actId="1076"/>
          <ac:spMkLst>
            <pc:docMk/>
            <pc:sldMk cId="1830501344" sldId="282"/>
            <ac:spMk id="9" creationId="{13C97899-CABD-71AE-35AB-1E4E49B2B1C7}"/>
          </ac:spMkLst>
        </pc:spChg>
        <pc:spChg chg="mod">
          <ac:chgData name="Chloe Aldridge - Junior Researcher" userId="b2c50bc6-4d03-4903-a054-a0bfe3e104a6" providerId="ADAL" clId="{59963AB9-1FFC-4966-9464-4B7E1899CFF0}" dt="2025-06-22T15:42:33.820" v="715" actId="1076"/>
          <ac:spMkLst>
            <pc:docMk/>
            <pc:sldMk cId="1830501344" sldId="282"/>
            <ac:spMk id="11" creationId="{0D8CFCA5-080D-C6BA-4AC5-2E22F1167F81}"/>
          </ac:spMkLst>
        </pc:spChg>
        <pc:graphicFrameChg chg="mod">
          <ac:chgData name="Chloe Aldridge - Junior Researcher" userId="b2c50bc6-4d03-4903-a054-a0bfe3e104a6" providerId="ADAL" clId="{59963AB9-1FFC-4966-9464-4B7E1899CFF0}" dt="2025-06-22T15:42:28.951" v="714" actId="14100"/>
          <ac:graphicFrameMkLst>
            <pc:docMk/>
            <pc:sldMk cId="1830501344" sldId="282"/>
            <ac:graphicFrameMk id="6" creationId="{1BCE897D-5118-F361-2105-5B1117BCFF2D}"/>
          </ac:graphicFrameMkLst>
        </pc:graphicFrameChg>
      </pc:sldChg>
      <pc:sldChg chg="modSp mod modNotesTx">
        <pc:chgData name="Chloe Aldridge - Junior Researcher" userId="b2c50bc6-4d03-4903-a054-a0bfe3e104a6" providerId="ADAL" clId="{59963AB9-1FFC-4966-9464-4B7E1899CFF0}" dt="2025-06-22T15:57:49.477" v="747" actId="1076"/>
        <pc:sldMkLst>
          <pc:docMk/>
          <pc:sldMk cId="1534658784" sldId="285"/>
        </pc:sldMkLst>
        <pc:spChg chg="mod">
          <ac:chgData name="Chloe Aldridge - Junior Researcher" userId="b2c50bc6-4d03-4903-a054-a0bfe3e104a6" providerId="ADAL" clId="{59963AB9-1FFC-4966-9464-4B7E1899CFF0}" dt="2025-06-22T15:57:49.477" v="747" actId="1076"/>
          <ac:spMkLst>
            <pc:docMk/>
            <pc:sldMk cId="1534658784" sldId="285"/>
            <ac:spMk id="2" creationId="{E42A6828-2EDF-B991-5779-8CF90A9E97E6}"/>
          </ac:spMkLst>
        </pc:spChg>
        <pc:spChg chg="mod">
          <ac:chgData name="Chloe Aldridge - Junior Researcher" userId="b2c50bc6-4d03-4903-a054-a0bfe3e104a6" providerId="ADAL" clId="{59963AB9-1FFC-4966-9464-4B7E1899CFF0}" dt="2025-06-22T15:51:08.398" v="742" actId="20577"/>
          <ac:spMkLst>
            <pc:docMk/>
            <pc:sldMk cId="1534658784" sldId="285"/>
            <ac:spMk id="9" creationId="{401C6405-756B-AA41-8CAF-DBCD25BD24DA}"/>
          </ac:spMkLst>
        </pc:spChg>
      </pc:sldChg>
      <pc:sldChg chg="modSp mod modNotesTx">
        <pc:chgData name="Chloe Aldridge - Junior Researcher" userId="b2c50bc6-4d03-4903-a054-a0bfe3e104a6" providerId="ADAL" clId="{59963AB9-1FFC-4966-9464-4B7E1899CFF0}" dt="2025-06-22T15:57:57.053" v="748" actId="1076"/>
        <pc:sldMkLst>
          <pc:docMk/>
          <pc:sldMk cId="1069051921" sldId="286"/>
        </pc:sldMkLst>
        <pc:spChg chg="mod">
          <ac:chgData name="Chloe Aldridge - Junior Researcher" userId="b2c50bc6-4d03-4903-a054-a0bfe3e104a6" providerId="ADAL" clId="{59963AB9-1FFC-4966-9464-4B7E1899CFF0}" dt="2025-06-22T15:57:57.053" v="748" actId="1076"/>
          <ac:spMkLst>
            <pc:docMk/>
            <pc:sldMk cId="1069051921" sldId="286"/>
            <ac:spMk id="2" creationId="{E42A6828-2EDF-B991-5779-8CF90A9E97E6}"/>
          </ac:spMkLst>
        </pc:spChg>
      </pc:sldChg>
      <pc:sldChg chg="modSp mod modNotesTx">
        <pc:chgData name="Chloe Aldridge - Junior Researcher" userId="b2c50bc6-4d03-4903-a054-a0bfe3e104a6" providerId="ADAL" clId="{59963AB9-1FFC-4966-9464-4B7E1899CFF0}" dt="2025-06-22T15:56:51.868" v="746" actId="33524"/>
        <pc:sldMkLst>
          <pc:docMk/>
          <pc:sldMk cId="1595341065" sldId="288"/>
        </pc:sldMkLst>
        <pc:spChg chg="mod">
          <ac:chgData name="Chloe Aldridge - Junior Researcher" userId="b2c50bc6-4d03-4903-a054-a0bfe3e104a6" providerId="ADAL" clId="{59963AB9-1FFC-4966-9464-4B7E1899CFF0}" dt="2025-06-22T15:56:29.433" v="745" actId="27107"/>
          <ac:spMkLst>
            <pc:docMk/>
            <pc:sldMk cId="1595341065" sldId="288"/>
            <ac:spMk id="2" creationId="{CDBA4220-50AD-815F-7852-AEB78817E351}"/>
          </ac:spMkLst>
        </pc:spChg>
        <pc:spChg chg="mod">
          <ac:chgData name="Chloe Aldridge - Junior Researcher" userId="b2c50bc6-4d03-4903-a054-a0bfe3e104a6" providerId="ADAL" clId="{59963AB9-1FFC-4966-9464-4B7E1899CFF0}" dt="2025-06-22T15:56:51.868" v="746" actId="33524"/>
          <ac:spMkLst>
            <pc:docMk/>
            <pc:sldMk cId="1595341065" sldId="288"/>
            <ac:spMk id="9" creationId="{401C6405-756B-AA41-8CAF-DBCD25BD24DA}"/>
          </ac:spMkLst>
        </pc:spChg>
      </pc:sldChg>
      <pc:sldChg chg="modSp mod">
        <pc:chgData name="Chloe Aldridge - Junior Researcher" userId="b2c50bc6-4d03-4903-a054-a0bfe3e104a6" providerId="ADAL" clId="{59963AB9-1FFC-4966-9464-4B7E1899CFF0}" dt="2025-06-22T16:00:29.203" v="750" actId="20577"/>
        <pc:sldMkLst>
          <pc:docMk/>
          <pc:sldMk cId="2282123137" sldId="289"/>
        </pc:sldMkLst>
        <pc:spChg chg="mod">
          <ac:chgData name="Chloe Aldridge - Junior Researcher" userId="b2c50bc6-4d03-4903-a054-a0bfe3e104a6" providerId="ADAL" clId="{59963AB9-1FFC-4966-9464-4B7E1899CFF0}" dt="2025-06-22T16:00:29.203" v="750" actId="20577"/>
          <ac:spMkLst>
            <pc:docMk/>
            <pc:sldMk cId="2282123137" sldId="289"/>
            <ac:spMk id="2" creationId="{BBA5DB08-1665-D6B0-1FBA-451E2804DFC5}"/>
          </ac:spMkLst>
        </pc:spChg>
      </pc:sldChg>
      <pc:sldChg chg="modSp mod">
        <pc:chgData name="Chloe Aldridge - Junior Researcher" userId="b2c50bc6-4d03-4903-a054-a0bfe3e104a6" providerId="ADAL" clId="{59963AB9-1FFC-4966-9464-4B7E1899CFF0}" dt="2025-06-22T23:26:29.151" v="1238" actId="20577"/>
        <pc:sldMkLst>
          <pc:docMk/>
          <pc:sldMk cId="1652990151" sldId="290"/>
        </pc:sldMkLst>
        <pc:spChg chg="mod">
          <ac:chgData name="Chloe Aldridge - Junior Researcher" userId="b2c50bc6-4d03-4903-a054-a0bfe3e104a6" providerId="ADAL" clId="{59963AB9-1FFC-4966-9464-4B7E1899CFF0}" dt="2025-06-22T23:26:29.151" v="1238" actId="20577"/>
          <ac:spMkLst>
            <pc:docMk/>
            <pc:sldMk cId="1652990151" sldId="290"/>
            <ac:spMk id="3" creationId="{A378FF32-C034-6009-6B14-211E619A34AA}"/>
          </ac:spMkLst>
        </pc:spChg>
      </pc:sldChg>
      <pc:sldChg chg="modSp mod modNotesTx">
        <pc:chgData name="Chloe Aldridge - Junior Researcher" userId="b2c50bc6-4d03-4903-a054-a0bfe3e104a6" providerId="ADAL" clId="{59963AB9-1FFC-4966-9464-4B7E1899CFF0}" dt="2025-06-22T16:44:29.316" v="1020" actId="20577"/>
        <pc:sldMkLst>
          <pc:docMk/>
          <pc:sldMk cId="868762376" sldId="292"/>
        </pc:sldMkLst>
        <pc:spChg chg="mod">
          <ac:chgData name="Chloe Aldridge - Junior Researcher" userId="b2c50bc6-4d03-4903-a054-a0bfe3e104a6" providerId="ADAL" clId="{59963AB9-1FFC-4966-9464-4B7E1899CFF0}" dt="2025-06-22T16:01:48.201" v="752" actId="20577"/>
          <ac:spMkLst>
            <pc:docMk/>
            <pc:sldMk cId="868762376" sldId="292"/>
            <ac:spMk id="4" creationId="{3A8BBB01-5EEA-34DA-F90D-11CDC740DD43}"/>
          </ac:spMkLst>
        </pc:spChg>
        <pc:spChg chg="mod">
          <ac:chgData name="Chloe Aldridge - Junior Researcher" userId="b2c50bc6-4d03-4903-a054-a0bfe3e104a6" providerId="ADAL" clId="{59963AB9-1FFC-4966-9464-4B7E1899CFF0}" dt="2025-06-20T13:43:37.518" v="426" actId="20577"/>
          <ac:spMkLst>
            <pc:docMk/>
            <pc:sldMk cId="868762376" sldId="292"/>
            <ac:spMk id="18" creationId="{64DF8C37-6B0B-4087-9D6C-724A26F60F88}"/>
          </ac:spMkLst>
        </pc:spChg>
      </pc:sldChg>
      <pc:sldChg chg="modSp mod modNotesTx">
        <pc:chgData name="Chloe Aldridge - Junior Researcher" userId="b2c50bc6-4d03-4903-a054-a0bfe3e104a6" providerId="ADAL" clId="{59963AB9-1FFC-4966-9464-4B7E1899CFF0}" dt="2025-06-22T16:04:01.014" v="823" actId="20577"/>
        <pc:sldMkLst>
          <pc:docMk/>
          <pc:sldMk cId="1327799137" sldId="293"/>
        </pc:sldMkLst>
        <pc:spChg chg="mod">
          <ac:chgData name="Chloe Aldridge - Junior Researcher" userId="b2c50bc6-4d03-4903-a054-a0bfe3e104a6" providerId="ADAL" clId="{59963AB9-1FFC-4966-9464-4B7E1899CFF0}" dt="2025-06-22T16:03:12.941" v="803" actId="20577"/>
          <ac:spMkLst>
            <pc:docMk/>
            <pc:sldMk cId="1327799137" sldId="293"/>
            <ac:spMk id="2" creationId="{E42A6828-2EDF-B991-5779-8CF90A9E97E6}"/>
          </ac:spMkLst>
        </pc:spChg>
        <pc:spChg chg="mod">
          <ac:chgData name="Chloe Aldridge - Junior Researcher" userId="b2c50bc6-4d03-4903-a054-a0bfe3e104a6" providerId="ADAL" clId="{59963AB9-1FFC-4966-9464-4B7E1899CFF0}" dt="2025-06-22T16:04:01.014" v="823" actId="20577"/>
          <ac:spMkLst>
            <pc:docMk/>
            <pc:sldMk cId="1327799137" sldId="293"/>
            <ac:spMk id="7" creationId="{555960C8-78B5-E47A-6F65-09F61888678F}"/>
          </ac:spMkLst>
        </pc:spChg>
      </pc:sldChg>
      <pc:sldChg chg="modSp mod modNotesTx">
        <pc:chgData name="Chloe Aldridge - Junior Researcher" userId="b2c50bc6-4d03-4903-a054-a0bfe3e104a6" providerId="ADAL" clId="{59963AB9-1FFC-4966-9464-4B7E1899CFF0}" dt="2025-06-22T16:05:48.400" v="880" actId="20577"/>
        <pc:sldMkLst>
          <pc:docMk/>
          <pc:sldMk cId="1159361509" sldId="294"/>
        </pc:sldMkLst>
        <pc:spChg chg="mod">
          <ac:chgData name="Chloe Aldridge - Junior Researcher" userId="b2c50bc6-4d03-4903-a054-a0bfe3e104a6" providerId="ADAL" clId="{59963AB9-1FFC-4966-9464-4B7E1899CFF0}" dt="2025-06-22T16:05:25.917" v="853" actId="20577"/>
          <ac:spMkLst>
            <pc:docMk/>
            <pc:sldMk cId="1159361509" sldId="294"/>
            <ac:spMk id="2" creationId="{E42A6828-2EDF-B991-5779-8CF90A9E97E6}"/>
          </ac:spMkLst>
        </pc:spChg>
        <pc:spChg chg="mod">
          <ac:chgData name="Chloe Aldridge - Junior Researcher" userId="b2c50bc6-4d03-4903-a054-a0bfe3e104a6" providerId="ADAL" clId="{59963AB9-1FFC-4966-9464-4B7E1899CFF0}" dt="2025-06-22T16:05:48.400" v="880" actId="20577"/>
          <ac:spMkLst>
            <pc:docMk/>
            <pc:sldMk cId="1159361509" sldId="294"/>
            <ac:spMk id="6" creationId="{A7367AD7-A4EB-AA33-253B-DB045CB9A96D}"/>
          </ac:spMkLst>
        </pc:spChg>
      </pc:sldChg>
      <pc:sldChg chg="modSp mod modNotesTx">
        <pc:chgData name="Chloe Aldridge - Junior Researcher" userId="b2c50bc6-4d03-4903-a054-a0bfe3e104a6" providerId="ADAL" clId="{59963AB9-1FFC-4966-9464-4B7E1899CFF0}" dt="2025-06-22T16:07:01.841" v="882" actId="20577"/>
        <pc:sldMkLst>
          <pc:docMk/>
          <pc:sldMk cId="389224712" sldId="295"/>
        </pc:sldMkLst>
        <pc:spChg chg="mod">
          <ac:chgData name="Chloe Aldridge - Junior Researcher" userId="b2c50bc6-4d03-4903-a054-a0bfe3e104a6" providerId="ADAL" clId="{59963AB9-1FFC-4966-9464-4B7E1899CFF0}" dt="2025-06-22T16:07:01.841" v="882" actId="20577"/>
          <ac:spMkLst>
            <pc:docMk/>
            <pc:sldMk cId="389224712" sldId="295"/>
            <ac:spMk id="16" creationId="{CF301CFF-258A-D561-2CA3-E5C91F48F14D}"/>
          </ac:spMkLst>
        </pc:spChg>
      </pc:sldChg>
      <pc:sldChg chg="modSp mod modNotesTx">
        <pc:chgData name="Chloe Aldridge - Junior Researcher" userId="b2c50bc6-4d03-4903-a054-a0bfe3e104a6" providerId="ADAL" clId="{59963AB9-1FFC-4966-9464-4B7E1899CFF0}" dt="2025-06-20T13:46:44.530" v="447" actId="20577"/>
        <pc:sldMkLst>
          <pc:docMk/>
          <pc:sldMk cId="1516049659" sldId="296"/>
        </pc:sldMkLst>
        <pc:spChg chg="mod">
          <ac:chgData name="Chloe Aldridge - Junior Researcher" userId="b2c50bc6-4d03-4903-a054-a0bfe3e104a6" providerId="ADAL" clId="{59963AB9-1FFC-4966-9464-4B7E1899CFF0}" dt="2025-06-20T13:46:44.530" v="447" actId="20577"/>
          <ac:spMkLst>
            <pc:docMk/>
            <pc:sldMk cId="1516049659" sldId="296"/>
            <ac:spMk id="2" creationId="{CDBA4220-50AD-815F-7852-AEB78817E351}"/>
          </ac:spMkLst>
        </pc:spChg>
        <pc:spChg chg="mod">
          <ac:chgData name="Chloe Aldridge - Junior Researcher" userId="b2c50bc6-4d03-4903-a054-a0bfe3e104a6" providerId="ADAL" clId="{59963AB9-1FFC-4966-9464-4B7E1899CFF0}" dt="2025-06-20T13:45:16.905" v="435" actId="20577"/>
          <ac:spMkLst>
            <pc:docMk/>
            <pc:sldMk cId="1516049659" sldId="296"/>
            <ac:spMk id="6" creationId="{770788E5-AC9D-75B5-44C9-CA9DBEC243AA}"/>
          </ac:spMkLst>
        </pc:spChg>
        <pc:spChg chg="mod">
          <ac:chgData name="Chloe Aldridge - Junior Researcher" userId="b2c50bc6-4d03-4903-a054-a0bfe3e104a6" providerId="ADAL" clId="{59963AB9-1FFC-4966-9464-4B7E1899CFF0}" dt="2025-06-20T13:45:25.177" v="437" actId="20577"/>
          <ac:spMkLst>
            <pc:docMk/>
            <pc:sldMk cId="1516049659" sldId="296"/>
            <ac:spMk id="9" creationId="{401C6405-756B-AA41-8CAF-DBCD25BD24DA}"/>
          </ac:spMkLst>
        </pc:spChg>
      </pc:sldChg>
      <pc:sldChg chg="delSp modSp mod modNotesTx">
        <pc:chgData name="Chloe Aldridge - Junior Researcher" userId="b2c50bc6-4d03-4903-a054-a0bfe3e104a6" providerId="ADAL" clId="{59963AB9-1FFC-4966-9464-4B7E1899CFF0}" dt="2025-06-22T16:11:45.466" v="892" actId="33524"/>
        <pc:sldMkLst>
          <pc:docMk/>
          <pc:sldMk cId="3516404563" sldId="297"/>
        </pc:sldMkLst>
        <pc:spChg chg="mod">
          <ac:chgData name="Chloe Aldridge - Junior Researcher" userId="b2c50bc6-4d03-4903-a054-a0bfe3e104a6" providerId="ADAL" clId="{59963AB9-1FFC-4966-9464-4B7E1899CFF0}" dt="2025-06-22T16:11:45.466" v="892" actId="33524"/>
          <ac:spMkLst>
            <pc:docMk/>
            <pc:sldMk cId="3516404563" sldId="297"/>
            <ac:spMk id="15" creationId="{11279D21-996F-F5FB-22ED-8976FFBF87B9}"/>
          </ac:spMkLst>
        </pc:spChg>
        <pc:spChg chg="del">
          <ac:chgData name="Chloe Aldridge - Junior Researcher" userId="b2c50bc6-4d03-4903-a054-a0bfe3e104a6" providerId="ADAL" clId="{59963AB9-1FFC-4966-9464-4B7E1899CFF0}" dt="2025-06-22T14:17:30.776" v="513" actId="21"/>
          <ac:spMkLst>
            <pc:docMk/>
            <pc:sldMk cId="3516404563" sldId="297"/>
            <ac:spMk id="16" creationId="{AC506E7C-2C35-39B5-DFA5-4BBDAF282F16}"/>
          </ac:spMkLst>
        </pc:spChg>
        <pc:spChg chg="mod">
          <ac:chgData name="Chloe Aldridge - Junior Researcher" userId="b2c50bc6-4d03-4903-a054-a0bfe3e104a6" providerId="ADAL" clId="{59963AB9-1FFC-4966-9464-4B7E1899CFF0}" dt="2025-06-22T16:07:43.656" v="884" actId="20577"/>
          <ac:spMkLst>
            <pc:docMk/>
            <pc:sldMk cId="3516404563" sldId="297"/>
            <ac:spMk id="19" creationId="{51592C28-B898-6E58-A94D-DD9DF4848302}"/>
          </ac:spMkLst>
        </pc:spChg>
      </pc:sldChg>
      <pc:sldChg chg="modSp mod modNotesTx">
        <pc:chgData name="Chloe Aldridge - Junior Researcher" userId="b2c50bc6-4d03-4903-a054-a0bfe3e104a6" providerId="ADAL" clId="{59963AB9-1FFC-4966-9464-4B7E1899CFF0}" dt="2025-06-20T12:53:49.301" v="312" actId="14100"/>
        <pc:sldMkLst>
          <pc:docMk/>
          <pc:sldMk cId="2372488497" sldId="299"/>
        </pc:sldMkLst>
        <pc:graphicFrameChg chg="mod">
          <ac:chgData name="Chloe Aldridge - Junior Researcher" userId="b2c50bc6-4d03-4903-a054-a0bfe3e104a6" providerId="ADAL" clId="{59963AB9-1FFC-4966-9464-4B7E1899CFF0}" dt="2025-06-20T12:53:49.301" v="312" actId="14100"/>
          <ac:graphicFrameMkLst>
            <pc:docMk/>
            <pc:sldMk cId="2372488497" sldId="299"/>
            <ac:graphicFrameMk id="5" creationId="{8FAC9419-B987-6F58-C8D4-C3BCB51DCF0E}"/>
          </ac:graphicFrameMkLst>
        </pc:graphicFrameChg>
      </pc:sldChg>
      <pc:sldChg chg="modSp mod modNotesTx">
        <pc:chgData name="Chloe Aldridge - Junior Researcher" userId="b2c50bc6-4d03-4903-a054-a0bfe3e104a6" providerId="ADAL" clId="{59963AB9-1FFC-4966-9464-4B7E1899CFF0}" dt="2025-06-20T13:47:47.675" v="452" actId="20577"/>
        <pc:sldMkLst>
          <pc:docMk/>
          <pc:sldMk cId="4128523512" sldId="300"/>
        </pc:sldMkLst>
        <pc:spChg chg="mod">
          <ac:chgData name="Chloe Aldridge - Junior Researcher" userId="b2c50bc6-4d03-4903-a054-a0bfe3e104a6" providerId="ADAL" clId="{59963AB9-1FFC-4966-9464-4B7E1899CFF0}" dt="2025-06-20T13:47:41.673" v="451" actId="20577"/>
          <ac:spMkLst>
            <pc:docMk/>
            <pc:sldMk cId="4128523512" sldId="300"/>
            <ac:spMk id="2" creationId="{E42A6828-2EDF-B991-5779-8CF90A9E97E6}"/>
          </ac:spMkLst>
        </pc:spChg>
        <pc:spChg chg="mod">
          <ac:chgData name="Chloe Aldridge - Junior Researcher" userId="b2c50bc6-4d03-4903-a054-a0bfe3e104a6" providerId="ADAL" clId="{59963AB9-1FFC-4966-9464-4B7E1899CFF0}" dt="2025-06-20T13:47:47.675" v="452" actId="20577"/>
          <ac:spMkLst>
            <pc:docMk/>
            <pc:sldMk cId="4128523512" sldId="300"/>
            <ac:spMk id="6" creationId="{CC4CBE60-9298-0B99-5310-B70E1B3083A5}"/>
          </ac:spMkLst>
        </pc:spChg>
        <pc:spChg chg="mod">
          <ac:chgData name="Chloe Aldridge - Junior Researcher" userId="b2c50bc6-4d03-4903-a054-a0bfe3e104a6" providerId="ADAL" clId="{59963AB9-1FFC-4966-9464-4B7E1899CFF0}" dt="2025-06-20T10:41:25.710" v="270" actId="20577"/>
          <ac:spMkLst>
            <pc:docMk/>
            <pc:sldMk cId="4128523512" sldId="300"/>
            <ac:spMk id="14" creationId="{6AD4BFC7-F942-B4DA-A44F-A41C8C3C0D31}"/>
          </ac:spMkLst>
        </pc:spChg>
      </pc:sldChg>
      <pc:sldChg chg="modSp mod modNotesTx">
        <pc:chgData name="Chloe Aldridge - Junior Researcher" userId="b2c50bc6-4d03-4903-a054-a0bfe3e104a6" providerId="ADAL" clId="{59963AB9-1FFC-4966-9464-4B7E1899CFF0}" dt="2025-06-22T16:15:32.375" v="894" actId="20577"/>
        <pc:sldMkLst>
          <pc:docMk/>
          <pc:sldMk cId="3044800674" sldId="301"/>
        </pc:sldMkLst>
        <pc:spChg chg="mod">
          <ac:chgData name="Chloe Aldridge - Junior Researcher" userId="b2c50bc6-4d03-4903-a054-a0bfe3e104a6" providerId="ADAL" clId="{59963AB9-1FFC-4966-9464-4B7E1899CFF0}" dt="2025-06-22T16:15:32.375" v="894" actId="20577"/>
          <ac:spMkLst>
            <pc:docMk/>
            <pc:sldMk cId="3044800674" sldId="301"/>
            <ac:spMk id="16" creationId="{CF301CFF-258A-D561-2CA3-E5C91F48F14D}"/>
          </ac:spMkLst>
        </pc:spChg>
      </pc:sldChg>
      <pc:sldChg chg="modSp mod modNotesTx">
        <pc:chgData name="Chloe Aldridge - Junior Researcher" userId="b2c50bc6-4d03-4903-a054-a0bfe3e104a6" providerId="ADAL" clId="{59963AB9-1FFC-4966-9464-4B7E1899CFF0}" dt="2025-06-22T16:17:04.719" v="896" actId="20577"/>
        <pc:sldMkLst>
          <pc:docMk/>
          <pc:sldMk cId="732985564" sldId="303"/>
        </pc:sldMkLst>
        <pc:spChg chg="mod">
          <ac:chgData name="Chloe Aldridge - Junior Researcher" userId="b2c50bc6-4d03-4903-a054-a0bfe3e104a6" providerId="ADAL" clId="{59963AB9-1FFC-4966-9464-4B7E1899CFF0}" dt="2025-06-22T16:17:04.719" v="896" actId="20577"/>
          <ac:spMkLst>
            <pc:docMk/>
            <pc:sldMk cId="732985564" sldId="303"/>
            <ac:spMk id="8" creationId="{1A34109C-E806-32CA-3812-978A84AD4017}"/>
          </ac:spMkLst>
        </pc:spChg>
      </pc:sldChg>
      <pc:sldChg chg="modSp mod modNotesTx">
        <pc:chgData name="Chloe Aldridge - Junior Researcher" userId="b2c50bc6-4d03-4903-a054-a0bfe3e104a6" providerId="ADAL" clId="{59963AB9-1FFC-4966-9464-4B7E1899CFF0}" dt="2025-06-22T16:17:58.506" v="902" actId="20577"/>
        <pc:sldMkLst>
          <pc:docMk/>
          <pc:sldMk cId="1929972693" sldId="304"/>
        </pc:sldMkLst>
        <pc:spChg chg="mod">
          <ac:chgData name="Chloe Aldridge - Junior Researcher" userId="b2c50bc6-4d03-4903-a054-a0bfe3e104a6" providerId="ADAL" clId="{59963AB9-1FFC-4966-9464-4B7E1899CFF0}" dt="2025-06-22T16:17:31.977" v="897" actId="1076"/>
          <ac:spMkLst>
            <pc:docMk/>
            <pc:sldMk cId="1929972693" sldId="304"/>
            <ac:spMk id="2" creationId="{E42A6828-2EDF-B991-5779-8CF90A9E97E6}"/>
          </ac:spMkLst>
        </pc:spChg>
        <pc:spChg chg="mod">
          <ac:chgData name="Chloe Aldridge - Junior Researcher" userId="b2c50bc6-4d03-4903-a054-a0bfe3e104a6" providerId="ADAL" clId="{59963AB9-1FFC-4966-9464-4B7E1899CFF0}" dt="2025-06-22T16:17:58.506" v="902" actId="20577"/>
          <ac:spMkLst>
            <pc:docMk/>
            <pc:sldMk cId="1929972693" sldId="304"/>
            <ac:spMk id="17" creationId="{6FA51D75-07C9-2E91-94B4-357B87A73EFD}"/>
          </ac:spMkLst>
        </pc:spChg>
      </pc:sldChg>
      <pc:sldChg chg="modSp mod modNotesTx">
        <pc:chgData name="Chloe Aldridge - Junior Researcher" userId="b2c50bc6-4d03-4903-a054-a0bfe3e104a6" providerId="ADAL" clId="{59963AB9-1FFC-4966-9464-4B7E1899CFF0}" dt="2025-06-20T13:51:15.628" v="482" actId="20577"/>
        <pc:sldMkLst>
          <pc:docMk/>
          <pc:sldMk cId="3708544927" sldId="305"/>
        </pc:sldMkLst>
        <pc:spChg chg="mod">
          <ac:chgData name="Chloe Aldridge - Junior Researcher" userId="b2c50bc6-4d03-4903-a054-a0bfe3e104a6" providerId="ADAL" clId="{59963AB9-1FFC-4966-9464-4B7E1899CFF0}" dt="2025-06-20T13:51:15.628" v="482" actId="20577"/>
          <ac:spMkLst>
            <pc:docMk/>
            <pc:sldMk cId="3708544927" sldId="305"/>
            <ac:spMk id="6" creationId="{9ADB5FF0-FEA2-E89C-BAFC-3F51BCFAD6F4}"/>
          </ac:spMkLst>
        </pc:spChg>
        <pc:spChg chg="mod">
          <ac:chgData name="Chloe Aldridge - Junior Researcher" userId="b2c50bc6-4d03-4903-a054-a0bfe3e104a6" providerId="ADAL" clId="{59963AB9-1FFC-4966-9464-4B7E1899CFF0}" dt="2025-06-20T13:51:05.444" v="480" actId="20577"/>
          <ac:spMkLst>
            <pc:docMk/>
            <pc:sldMk cId="3708544927" sldId="305"/>
            <ac:spMk id="16" creationId="{CF301CFF-258A-D561-2CA3-E5C91F48F14D}"/>
          </ac:spMkLst>
        </pc:spChg>
      </pc:sldChg>
      <pc:sldChg chg="modNotesTx">
        <pc:chgData name="Chloe Aldridge - Junior Researcher" userId="b2c50bc6-4d03-4903-a054-a0bfe3e104a6" providerId="ADAL" clId="{59963AB9-1FFC-4966-9464-4B7E1899CFF0}" dt="2025-06-20T10:42:18.076" v="279" actId="20577"/>
        <pc:sldMkLst>
          <pc:docMk/>
          <pc:sldMk cId="1747064469" sldId="308"/>
        </pc:sldMkLst>
      </pc:sldChg>
      <pc:sldChg chg="modSp mod">
        <pc:chgData name="Chloe Aldridge - Junior Researcher" userId="b2c50bc6-4d03-4903-a054-a0bfe3e104a6" providerId="ADAL" clId="{59963AB9-1FFC-4966-9464-4B7E1899CFF0}" dt="2025-06-22T23:26:19.978" v="1233" actId="20577"/>
        <pc:sldMkLst>
          <pc:docMk/>
          <pc:sldMk cId="3222334171" sldId="309"/>
        </pc:sldMkLst>
        <pc:spChg chg="mod">
          <ac:chgData name="Chloe Aldridge - Junior Researcher" userId="b2c50bc6-4d03-4903-a054-a0bfe3e104a6" providerId="ADAL" clId="{59963AB9-1FFC-4966-9464-4B7E1899CFF0}" dt="2025-06-22T23:26:19.978" v="1233" actId="20577"/>
          <ac:spMkLst>
            <pc:docMk/>
            <pc:sldMk cId="3222334171" sldId="309"/>
            <ac:spMk id="3" creationId="{B60E7A4B-7EC7-B26C-86C3-F73B3A616285}"/>
          </ac:spMkLst>
        </pc:spChg>
      </pc:sldChg>
      <pc:sldChg chg="modSp mod modNotesTx">
        <pc:chgData name="Chloe Aldridge - Junior Researcher" userId="b2c50bc6-4d03-4903-a054-a0bfe3e104a6" providerId="ADAL" clId="{59963AB9-1FFC-4966-9464-4B7E1899CFF0}" dt="2025-06-20T13:52:01.001" v="486" actId="20577"/>
        <pc:sldMkLst>
          <pc:docMk/>
          <pc:sldMk cId="2229882689" sldId="310"/>
        </pc:sldMkLst>
        <pc:spChg chg="mod">
          <ac:chgData name="Chloe Aldridge - Junior Researcher" userId="b2c50bc6-4d03-4903-a054-a0bfe3e104a6" providerId="ADAL" clId="{59963AB9-1FFC-4966-9464-4B7E1899CFF0}" dt="2025-06-20T13:51:41.564" v="485" actId="20577"/>
          <ac:spMkLst>
            <pc:docMk/>
            <pc:sldMk cId="2229882689" sldId="310"/>
            <ac:spMk id="2" creationId="{E42A6828-2EDF-B991-5779-8CF90A9E97E6}"/>
          </ac:spMkLst>
        </pc:spChg>
        <pc:spChg chg="mod">
          <ac:chgData name="Chloe Aldridge - Junior Researcher" userId="b2c50bc6-4d03-4903-a054-a0bfe3e104a6" providerId="ADAL" clId="{59963AB9-1FFC-4966-9464-4B7E1899CFF0}" dt="2025-06-20T13:52:01.001" v="486" actId="20577"/>
          <ac:spMkLst>
            <pc:docMk/>
            <pc:sldMk cId="2229882689" sldId="310"/>
            <ac:spMk id="8" creationId="{A672C5B7-60B7-799A-2732-74C968731F13}"/>
          </ac:spMkLst>
        </pc:spChg>
      </pc:sldChg>
      <pc:sldChg chg="modSp mod modNotesTx">
        <pc:chgData name="Chloe Aldridge - Junior Researcher" userId="b2c50bc6-4d03-4903-a054-a0bfe3e104a6" providerId="ADAL" clId="{59963AB9-1FFC-4966-9464-4B7E1899CFF0}" dt="2025-06-22T16:44:51.253" v="1021" actId="20577"/>
        <pc:sldMkLst>
          <pc:docMk/>
          <pc:sldMk cId="240402669" sldId="311"/>
        </pc:sldMkLst>
        <pc:spChg chg="mod">
          <ac:chgData name="Chloe Aldridge - Junior Researcher" userId="b2c50bc6-4d03-4903-a054-a0bfe3e104a6" providerId="ADAL" clId="{59963AB9-1FFC-4966-9464-4B7E1899CFF0}" dt="2025-06-22T16:22:27.600" v="903" actId="20577"/>
          <ac:spMkLst>
            <pc:docMk/>
            <pc:sldMk cId="240402669" sldId="311"/>
            <ac:spMk id="4" creationId="{54369980-3AF9-F520-7169-1D0A5AC0CFBA}"/>
          </ac:spMkLst>
        </pc:spChg>
        <pc:spChg chg="mod">
          <ac:chgData name="Chloe Aldridge - Junior Researcher" userId="b2c50bc6-4d03-4903-a054-a0bfe3e104a6" providerId="ADAL" clId="{59963AB9-1FFC-4966-9464-4B7E1899CFF0}" dt="2025-06-20T10:05:09.068" v="136" actId="20577"/>
          <ac:spMkLst>
            <pc:docMk/>
            <pc:sldMk cId="240402669" sldId="311"/>
            <ac:spMk id="5" creationId="{F06598FA-5708-A803-964C-192CBAF2F8D5}"/>
          </ac:spMkLst>
        </pc:spChg>
      </pc:sldChg>
      <pc:sldChg chg="modSp mod modNotesTx">
        <pc:chgData name="Chloe Aldridge - Junior Researcher" userId="b2c50bc6-4d03-4903-a054-a0bfe3e104a6" providerId="ADAL" clId="{59963AB9-1FFC-4966-9464-4B7E1899CFF0}" dt="2025-06-22T16:43:40.027" v="995" actId="20577"/>
        <pc:sldMkLst>
          <pc:docMk/>
          <pc:sldMk cId="1173453341" sldId="312"/>
        </pc:sldMkLst>
        <pc:spChg chg="mod">
          <ac:chgData name="Chloe Aldridge - Junior Researcher" userId="b2c50bc6-4d03-4903-a054-a0bfe3e104a6" providerId="ADAL" clId="{59963AB9-1FFC-4966-9464-4B7E1899CFF0}" dt="2025-06-22T16:22:57.115" v="904" actId="1076"/>
          <ac:spMkLst>
            <pc:docMk/>
            <pc:sldMk cId="1173453341" sldId="312"/>
            <ac:spMk id="2" creationId="{E42A6828-2EDF-B991-5779-8CF90A9E97E6}"/>
          </ac:spMkLst>
        </pc:spChg>
      </pc:sldChg>
      <pc:sldChg chg="modNotesTx">
        <pc:chgData name="Chloe Aldridge - Junior Researcher" userId="b2c50bc6-4d03-4903-a054-a0bfe3e104a6" providerId="ADAL" clId="{59963AB9-1FFC-4966-9464-4B7E1899CFF0}" dt="2025-06-20T10:42:09.210" v="278" actId="20577"/>
        <pc:sldMkLst>
          <pc:docMk/>
          <pc:sldMk cId="3151281552" sldId="313"/>
        </pc:sldMkLst>
      </pc:sldChg>
      <pc:sldChg chg="delSp modSp mod">
        <pc:chgData name="Chloe Aldridge - Junior Researcher" userId="b2c50bc6-4d03-4903-a054-a0bfe3e104a6" providerId="ADAL" clId="{59963AB9-1FFC-4966-9464-4B7E1899CFF0}" dt="2025-06-22T15:29:07.300" v="536" actId="20577"/>
        <pc:sldMkLst>
          <pc:docMk/>
          <pc:sldMk cId="605664623" sldId="842"/>
        </pc:sldMkLst>
        <pc:spChg chg="del topLvl">
          <ac:chgData name="Chloe Aldridge - Junior Researcher" userId="b2c50bc6-4d03-4903-a054-a0bfe3e104a6" providerId="ADAL" clId="{59963AB9-1FFC-4966-9464-4B7E1899CFF0}" dt="2025-06-20T13:27:01.746" v="339" actId="21"/>
          <ac:spMkLst>
            <pc:docMk/>
            <pc:sldMk cId="605664623" sldId="842"/>
            <ac:spMk id="3" creationId="{CF877E46-7BFF-4A5A-91FF-E59740FBE229}"/>
          </ac:spMkLst>
        </pc:spChg>
        <pc:spChg chg="mod">
          <ac:chgData name="Chloe Aldridge - Junior Researcher" userId="b2c50bc6-4d03-4903-a054-a0bfe3e104a6" providerId="ADAL" clId="{59963AB9-1FFC-4966-9464-4B7E1899CFF0}" dt="2025-06-20T13:32:51.419" v="350" actId="20577"/>
          <ac:spMkLst>
            <pc:docMk/>
            <pc:sldMk cId="605664623" sldId="842"/>
            <ac:spMk id="13" creationId="{B2D85551-C5A0-4D31-9CC6-7A666DD44D2F}"/>
          </ac:spMkLst>
        </pc:spChg>
        <pc:spChg chg="mod">
          <ac:chgData name="Chloe Aldridge - Junior Researcher" userId="b2c50bc6-4d03-4903-a054-a0bfe3e104a6" providerId="ADAL" clId="{59963AB9-1FFC-4966-9464-4B7E1899CFF0}" dt="2025-06-20T13:52:54.679" v="493" actId="20577"/>
          <ac:spMkLst>
            <pc:docMk/>
            <pc:sldMk cId="605664623" sldId="842"/>
            <ac:spMk id="17" creationId="{E47AD9B8-406E-438B-86C1-84E216EF6F9E}"/>
          </ac:spMkLst>
        </pc:spChg>
        <pc:spChg chg="mod">
          <ac:chgData name="Chloe Aldridge - Junior Researcher" userId="b2c50bc6-4d03-4903-a054-a0bfe3e104a6" providerId="ADAL" clId="{59963AB9-1FFC-4966-9464-4B7E1899CFF0}" dt="2025-06-22T15:29:07.300" v="536" actId="20577"/>
          <ac:spMkLst>
            <pc:docMk/>
            <pc:sldMk cId="605664623" sldId="842"/>
            <ac:spMk id="19" creationId="{2729C114-BE6C-49D5-BA75-76B15BBB2AC1}"/>
          </ac:spMkLst>
        </pc:spChg>
        <pc:spChg chg="mod">
          <ac:chgData name="Chloe Aldridge - Junior Researcher" userId="b2c50bc6-4d03-4903-a054-a0bfe3e104a6" providerId="ADAL" clId="{59963AB9-1FFC-4966-9464-4B7E1899CFF0}" dt="2025-06-20T10:20:47.752" v="186" actId="14100"/>
          <ac:spMkLst>
            <pc:docMk/>
            <pc:sldMk cId="605664623" sldId="842"/>
            <ac:spMk id="22" creationId="{A4860726-D7A1-4EF9-8D80-9302DC6960B6}"/>
          </ac:spMkLst>
        </pc:spChg>
        <pc:spChg chg="mod">
          <ac:chgData name="Chloe Aldridge - Junior Researcher" userId="b2c50bc6-4d03-4903-a054-a0bfe3e104a6" providerId="ADAL" clId="{59963AB9-1FFC-4966-9464-4B7E1899CFF0}" dt="2025-06-20T13:54:04.136" v="503" actId="20577"/>
          <ac:spMkLst>
            <pc:docMk/>
            <pc:sldMk cId="605664623" sldId="842"/>
            <ac:spMk id="23" creationId="{DEAACAD9-C030-4465-8DB8-1DD87992661E}"/>
          </ac:spMkLst>
        </pc:spChg>
        <pc:spChg chg="mod">
          <ac:chgData name="Chloe Aldridge - Junior Researcher" userId="b2c50bc6-4d03-4903-a054-a0bfe3e104a6" providerId="ADAL" clId="{59963AB9-1FFC-4966-9464-4B7E1899CFF0}" dt="2025-06-20T13:36:00.086" v="366" actId="20577"/>
          <ac:spMkLst>
            <pc:docMk/>
            <pc:sldMk cId="605664623" sldId="842"/>
            <ac:spMk id="29" creationId="{B2B237EF-D4DD-4789-8D85-F6C2BD07CED1}"/>
          </ac:spMkLst>
        </pc:spChg>
        <pc:grpChg chg="del">
          <ac:chgData name="Chloe Aldridge - Junior Researcher" userId="b2c50bc6-4d03-4903-a054-a0bfe3e104a6" providerId="ADAL" clId="{59963AB9-1FFC-4966-9464-4B7E1899CFF0}" dt="2025-06-20T13:27:01.746" v="339" actId="21"/>
          <ac:grpSpMkLst>
            <pc:docMk/>
            <pc:sldMk cId="605664623" sldId="842"/>
            <ac:grpSpMk id="5" creationId="{E3B9C2EA-28D2-46F6-B000-B0FC877A2FA8}"/>
          </ac:grpSpMkLst>
        </pc:grpChg>
        <pc:picChg chg="del topLvl">
          <ac:chgData name="Chloe Aldridge - Junior Researcher" userId="b2c50bc6-4d03-4903-a054-a0bfe3e104a6" providerId="ADAL" clId="{59963AB9-1FFC-4966-9464-4B7E1899CFF0}" dt="2025-06-20T13:27:17.273" v="341" actId="21"/>
          <ac:picMkLst>
            <pc:docMk/>
            <pc:sldMk cId="605664623" sldId="842"/>
            <ac:picMk id="4" creationId="{C4DE7804-B64F-4B16-B98C-0E4CB4F4B913}"/>
          </ac:picMkLst>
        </pc:picChg>
      </pc:sldChg>
      <pc:sldChg chg="modSp mod">
        <pc:chgData name="Chloe Aldridge - Junior Researcher" userId="b2c50bc6-4d03-4903-a054-a0bfe3e104a6" providerId="ADAL" clId="{59963AB9-1FFC-4966-9464-4B7E1899CFF0}" dt="2025-06-20T13:58:57.269" v="512" actId="20577"/>
        <pc:sldMkLst>
          <pc:docMk/>
          <pc:sldMk cId="313464085" sldId="843"/>
        </pc:sldMkLst>
        <pc:spChg chg="mod">
          <ac:chgData name="Chloe Aldridge - Junior Researcher" userId="b2c50bc6-4d03-4903-a054-a0bfe3e104a6" providerId="ADAL" clId="{59963AB9-1FFC-4966-9464-4B7E1899CFF0}" dt="2025-06-20T13:58:57.269" v="512" actId="20577"/>
          <ac:spMkLst>
            <pc:docMk/>
            <pc:sldMk cId="313464085" sldId="843"/>
            <ac:spMk id="5" creationId="{ED0648F4-7742-80FC-48B7-908D1454A45A}"/>
          </ac:spMkLst>
        </pc:spChg>
      </pc:sldChg>
      <pc:sldChg chg="modSp mod">
        <pc:chgData name="Chloe Aldridge - Junior Researcher" userId="b2c50bc6-4d03-4903-a054-a0bfe3e104a6" providerId="ADAL" clId="{59963AB9-1FFC-4966-9464-4B7E1899CFF0}" dt="2025-06-22T23:25:49.656" v="1229" actId="20577"/>
        <pc:sldMkLst>
          <pc:docMk/>
          <pc:sldMk cId="3580602922" sldId="845"/>
        </pc:sldMkLst>
        <pc:spChg chg="mod">
          <ac:chgData name="Chloe Aldridge - Junior Researcher" userId="b2c50bc6-4d03-4903-a054-a0bfe3e104a6" providerId="ADAL" clId="{59963AB9-1FFC-4966-9464-4B7E1899CFF0}" dt="2025-06-22T16:24:10.576" v="918" actId="20577"/>
          <ac:spMkLst>
            <pc:docMk/>
            <pc:sldMk cId="3580602922" sldId="845"/>
            <ac:spMk id="2" creationId="{BBA5DB08-1665-D6B0-1FBA-451E2804DFC5}"/>
          </ac:spMkLst>
        </pc:spChg>
        <pc:spChg chg="mod">
          <ac:chgData name="Chloe Aldridge - Junior Researcher" userId="b2c50bc6-4d03-4903-a054-a0bfe3e104a6" providerId="ADAL" clId="{59963AB9-1FFC-4966-9464-4B7E1899CFF0}" dt="2025-06-22T23:25:49.656" v="1229" actId="20577"/>
          <ac:spMkLst>
            <pc:docMk/>
            <pc:sldMk cId="3580602922" sldId="845"/>
            <ac:spMk id="7" creationId="{FDA66FA9-B2A4-10B3-7432-F44690AA0E53}"/>
          </ac:spMkLst>
        </pc:spChg>
      </pc:sldChg>
      <pc:sldChg chg="modSp mod">
        <pc:chgData name="Chloe Aldridge - Junior Researcher" userId="b2c50bc6-4d03-4903-a054-a0bfe3e104a6" providerId="ADAL" clId="{59963AB9-1FFC-4966-9464-4B7E1899CFF0}" dt="2025-06-22T23:24:42.094" v="1188" actId="20577"/>
        <pc:sldMkLst>
          <pc:docMk/>
          <pc:sldMk cId="3603669595" sldId="846"/>
        </pc:sldMkLst>
        <pc:spChg chg="mod">
          <ac:chgData name="Chloe Aldridge - Junior Researcher" userId="b2c50bc6-4d03-4903-a054-a0bfe3e104a6" providerId="ADAL" clId="{59963AB9-1FFC-4966-9464-4B7E1899CFF0}" dt="2025-06-22T23:24:42.094" v="1188" actId="20577"/>
          <ac:spMkLst>
            <pc:docMk/>
            <pc:sldMk cId="3603669595" sldId="846"/>
            <ac:spMk id="2" creationId="{BBA5DB08-1665-D6B0-1FBA-451E2804DFC5}"/>
          </ac:spMkLst>
        </pc:spChg>
        <pc:spChg chg="mod">
          <ac:chgData name="Chloe Aldridge - Junior Researcher" userId="b2c50bc6-4d03-4903-a054-a0bfe3e104a6" providerId="ADAL" clId="{59963AB9-1FFC-4966-9464-4B7E1899CFF0}" dt="2025-06-22T16:31:38.911" v="981" actId="313"/>
          <ac:spMkLst>
            <pc:docMk/>
            <pc:sldMk cId="3603669595" sldId="846"/>
            <ac:spMk id="6" creationId="{416C993D-D65C-1561-73D0-9F60BA9D8108}"/>
          </ac:spMkLst>
        </pc:spChg>
        <pc:spChg chg="mod">
          <ac:chgData name="Chloe Aldridge - Junior Researcher" userId="b2c50bc6-4d03-4903-a054-a0bfe3e104a6" providerId="ADAL" clId="{59963AB9-1FFC-4966-9464-4B7E1899CFF0}" dt="2025-06-22T23:14:11.105" v="1064" actId="20577"/>
          <ac:spMkLst>
            <pc:docMk/>
            <pc:sldMk cId="3603669595" sldId="846"/>
            <ac:spMk id="10" creationId="{73EEDAE4-A449-A643-A3CA-9F11532ED4A2}"/>
          </ac:spMkLst>
        </pc:spChg>
        <pc:spChg chg="mod">
          <ac:chgData name="Chloe Aldridge - Junior Researcher" userId="b2c50bc6-4d03-4903-a054-a0bfe3e104a6" providerId="ADAL" clId="{59963AB9-1FFC-4966-9464-4B7E1899CFF0}" dt="2025-06-22T16:31:30.062" v="976" actId="313"/>
          <ac:spMkLst>
            <pc:docMk/>
            <pc:sldMk cId="3603669595" sldId="846"/>
            <ac:spMk id="27" creationId="{DB997DF7-CF7D-97B6-A2F7-2A96B4028585}"/>
          </ac:spMkLst>
        </pc:spChg>
        <pc:spChg chg="mod">
          <ac:chgData name="Chloe Aldridge - Junior Researcher" userId="b2c50bc6-4d03-4903-a054-a0bfe3e104a6" providerId="ADAL" clId="{59963AB9-1FFC-4966-9464-4B7E1899CFF0}" dt="2025-06-22T23:13:54.113" v="1057" actId="14100"/>
          <ac:spMkLst>
            <pc:docMk/>
            <pc:sldMk cId="3603669595" sldId="846"/>
            <ac:spMk id="36" creationId="{23C946BF-E104-3422-D7B1-A7C937E8D2BC}"/>
          </ac:spMkLst>
        </pc:spChg>
        <pc:spChg chg="mod">
          <ac:chgData name="Chloe Aldridge - Junior Researcher" userId="b2c50bc6-4d03-4903-a054-a0bfe3e104a6" providerId="ADAL" clId="{59963AB9-1FFC-4966-9464-4B7E1899CFF0}" dt="2025-06-22T16:31:36.194" v="980" actId="20577"/>
          <ac:spMkLst>
            <pc:docMk/>
            <pc:sldMk cId="3603669595" sldId="846"/>
            <ac:spMk id="42" creationId="{61659583-3826-7AE6-0C7B-64FE9031FA6D}"/>
          </ac:spMkLst>
        </pc:spChg>
        <pc:spChg chg="mod">
          <ac:chgData name="Chloe Aldridge - Junior Researcher" userId="b2c50bc6-4d03-4903-a054-a0bfe3e104a6" providerId="ADAL" clId="{59963AB9-1FFC-4966-9464-4B7E1899CFF0}" dt="2025-06-22T23:14:02.860" v="1059" actId="313"/>
          <ac:spMkLst>
            <pc:docMk/>
            <pc:sldMk cId="3603669595" sldId="846"/>
            <ac:spMk id="44" creationId="{D12891B3-7B24-5F18-BAA8-3DD05F56B902}"/>
          </ac:spMkLst>
        </pc:spChg>
        <pc:spChg chg="mod">
          <ac:chgData name="Chloe Aldridge - Junior Researcher" userId="b2c50bc6-4d03-4903-a054-a0bfe3e104a6" providerId="ADAL" clId="{59963AB9-1FFC-4966-9464-4B7E1899CFF0}" dt="2025-06-22T23:14:27.629" v="1065" actId="20577"/>
          <ac:spMkLst>
            <pc:docMk/>
            <pc:sldMk cId="3603669595" sldId="846"/>
            <ac:spMk id="46" creationId="{138264AC-606D-5D1B-3FED-6C7B3184CB5D}"/>
          </ac:spMkLst>
        </pc:spChg>
        <pc:spChg chg="mod">
          <ac:chgData name="Chloe Aldridge - Junior Researcher" userId="b2c50bc6-4d03-4903-a054-a0bfe3e104a6" providerId="ADAL" clId="{59963AB9-1FFC-4966-9464-4B7E1899CFF0}" dt="2025-06-22T23:14:44.216" v="1067" actId="20577"/>
          <ac:spMkLst>
            <pc:docMk/>
            <pc:sldMk cId="3603669595" sldId="846"/>
            <ac:spMk id="48" creationId="{9E3611F3-6749-4B12-5EB7-B453E8258677}"/>
          </ac:spMkLst>
        </pc:spChg>
      </pc:sldChg>
      <pc:sldChg chg="modSp mod">
        <pc:chgData name="Chloe Aldridge - Junior Researcher" userId="b2c50bc6-4d03-4903-a054-a0bfe3e104a6" providerId="ADAL" clId="{59963AB9-1FFC-4966-9464-4B7E1899CFF0}" dt="2025-06-22T23:32:57.652" v="1247" actId="33524"/>
        <pc:sldMkLst>
          <pc:docMk/>
          <pc:sldMk cId="1411732408" sldId="847"/>
        </pc:sldMkLst>
        <pc:spChg chg="mod">
          <ac:chgData name="Chloe Aldridge - Junior Researcher" userId="b2c50bc6-4d03-4903-a054-a0bfe3e104a6" providerId="ADAL" clId="{59963AB9-1FFC-4966-9464-4B7E1899CFF0}" dt="2025-06-22T23:32:57.652" v="1247" actId="33524"/>
          <ac:spMkLst>
            <pc:docMk/>
            <pc:sldMk cId="1411732408" sldId="847"/>
            <ac:spMk id="6" creationId="{73685A38-3B9A-827A-156D-FF4201EE440D}"/>
          </ac:spMkLst>
        </pc:spChg>
        <pc:spChg chg="mod">
          <ac:chgData name="Chloe Aldridge - Junior Researcher" userId="b2c50bc6-4d03-4903-a054-a0bfe3e104a6" providerId="ADAL" clId="{59963AB9-1FFC-4966-9464-4B7E1899CFF0}" dt="2025-06-22T16:29:06.715" v="960" actId="313"/>
          <ac:spMkLst>
            <pc:docMk/>
            <pc:sldMk cId="1411732408" sldId="847"/>
            <ac:spMk id="7" creationId="{EBF3F272-ABE2-5DF2-658C-A9C1EB4D93B4}"/>
          </ac:spMkLst>
        </pc:spChg>
        <pc:spChg chg="mod">
          <ac:chgData name="Chloe Aldridge - Junior Researcher" userId="b2c50bc6-4d03-4903-a054-a0bfe3e104a6" providerId="ADAL" clId="{59963AB9-1FFC-4966-9464-4B7E1899CFF0}" dt="2025-06-22T23:32:50.406" v="1246" actId="33524"/>
          <ac:spMkLst>
            <pc:docMk/>
            <pc:sldMk cId="1411732408" sldId="847"/>
            <ac:spMk id="12" creationId="{70580E58-33FC-C4AD-975F-B959BAD3B64A}"/>
          </ac:spMkLst>
        </pc:spChg>
      </pc:sldChg>
      <pc:sldChg chg="modSp mod">
        <pc:chgData name="Chloe Aldridge - Junior Researcher" userId="b2c50bc6-4d03-4903-a054-a0bfe3e104a6" providerId="ADAL" clId="{59963AB9-1FFC-4966-9464-4B7E1899CFF0}" dt="2025-06-22T23:13:03.497" v="1055" actId="20577"/>
        <pc:sldMkLst>
          <pc:docMk/>
          <pc:sldMk cId="680680912" sldId="848"/>
        </pc:sldMkLst>
        <pc:spChg chg="mod">
          <ac:chgData name="Chloe Aldridge - Junior Researcher" userId="b2c50bc6-4d03-4903-a054-a0bfe3e104a6" providerId="ADAL" clId="{59963AB9-1FFC-4966-9464-4B7E1899CFF0}" dt="2025-06-22T23:11:32.282" v="1036" actId="20577"/>
          <ac:spMkLst>
            <pc:docMk/>
            <pc:sldMk cId="680680912" sldId="848"/>
            <ac:spMk id="6" creationId="{E6853443-FB4D-1AC8-0480-A530E895856F}"/>
          </ac:spMkLst>
        </pc:spChg>
        <pc:spChg chg="mod">
          <ac:chgData name="Chloe Aldridge - Junior Researcher" userId="b2c50bc6-4d03-4903-a054-a0bfe3e104a6" providerId="ADAL" clId="{59963AB9-1FFC-4966-9464-4B7E1899CFF0}" dt="2025-06-22T23:11:00.827" v="1033" actId="20577"/>
          <ac:spMkLst>
            <pc:docMk/>
            <pc:sldMk cId="680680912" sldId="848"/>
            <ac:spMk id="7" creationId="{EBF3F272-ABE2-5DF2-658C-A9C1EB4D93B4}"/>
          </ac:spMkLst>
        </pc:spChg>
        <pc:spChg chg="mod">
          <ac:chgData name="Chloe Aldridge - Junior Researcher" userId="b2c50bc6-4d03-4903-a054-a0bfe3e104a6" providerId="ADAL" clId="{59963AB9-1FFC-4966-9464-4B7E1899CFF0}" dt="2025-06-22T16:30:21.614" v="964" actId="33524"/>
          <ac:spMkLst>
            <pc:docMk/>
            <pc:sldMk cId="680680912" sldId="848"/>
            <ac:spMk id="8" creationId="{62E31670-53E5-623F-7801-C626A4B938FB}"/>
          </ac:spMkLst>
        </pc:spChg>
        <pc:spChg chg="mod">
          <ac:chgData name="Chloe Aldridge - Junior Researcher" userId="b2c50bc6-4d03-4903-a054-a0bfe3e104a6" providerId="ADAL" clId="{59963AB9-1FFC-4966-9464-4B7E1899CFF0}" dt="2025-06-22T23:13:03.497" v="1055" actId="20577"/>
          <ac:spMkLst>
            <pc:docMk/>
            <pc:sldMk cId="680680912" sldId="848"/>
            <ac:spMk id="25" creationId="{32223CF4-8052-FE27-8114-CA70D9444279}"/>
          </ac:spMkLst>
        </pc:spChg>
        <pc:spChg chg="mod">
          <ac:chgData name="Chloe Aldridge - Junior Researcher" userId="b2c50bc6-4d03-4903-a054-a0bfe3e104a6" providerId="ADAL" clId="{59963AB9-1FFC-4966-9464-4B7E1899CFF0}" dt="2025-06-22T23:11:45.513" v="1037" actId="313"/>
          <ac:spMkLst>
            <pc:docMk/>
            <pc:sldMk cId="680680912" sldId="848"/>
            <ac:spMk id="29" creationId="{B3270355-F05C-53C4-06DA-A0AAE9B87D24}"/>
          </ac:spMkLst>
        </pc:spChg>
        <pc:spChg chg="mod">
          <ac:chgData name="Chloe Aldridge - Junior Researcher" userId="b2c50bc6-4d03-4903-a054-a0bfe3e104a6" providerId="ADAL" clId="{59963AB9-1FFC-4966-9464-4B7E1899CFF0}" dt="2025-06-22T23:12:42.601" v="1051" actId="20577"/>
          <ac:spMkLst>
            <pc:docMk/>
            <pc:sldMk cId="680680912" sldId="848"/>
            <ac:spMk id="34" creationId="{F3D38A8D-2546-AD1E-3823-C3CB1D676D37}"/>
          </ac:spMkLst>
        </pc:spChg>
        <pc:spChg chg="mod">
          <ac:chgData name="Chloe Aldridge - Junior Researcher" userId="b2c50bc6-4d03-4903-a054-a0bfe3e104a6" providerId="ADAL" clId="{59963AB9-1FFC-4966-9464-4B7E1899CFF0}" dt="2025-06-22T16:30:29.989" v="966" actId="20577"/>
          <ac:spMkLst>
            <pc:docMk/>
            <pc:sldMk cId="680680912" sldId="848"/>
            <ac:spMk id="36" creationId="{23C946BF-E104-3422-D7B1-A7C937E8D2BC}"/>
          </ac:spMkLst>
        </pc:spChg>
      </pc:sldChg>
      <pc:sldChg chg="modSp mod">
        <pc:chgData name="Chloe Aldridge - Junior Researcher" userId="b2c50bc6-4d03-4903-a054-a0bfe3e104a6" providerId="ADAL" clId="{59963AB9-1FFC-4966-9464-4B7E1899CFF0}" dt="2025-06-22T16:32:53.502" v="991" actId="20577"/>
        <pc:sldMkLst>
          <pc:docMk/>
          <pc:sldMk cId="3716865010" sldId="849"/>
        </pc:sldMkLst>
        <pc:spChg chg="mod">
          <ac:chgData name="Chloe Aldridge - Junior Researcher" userId="b2c50bc6-4d03-4903-a054-a0bfe3e104a6" providerId="ADAL" clId="{59963AB9-1FFC-4966-9464-4B7E1899CFF0}" dt="2025-06-22T16:32:53.502" v="991" actId="20577"/>
          <ac:spMkLst>
            <pc:docMk/>
            <pc:sldMk cId="3716865010" sldId="849"/>
            <ac:spMk id="32" creationId="{A717F4A7-B4C8-DDDB-03A2-12FB8F8AB65C}"/>
          </ac:spMkLst>
        </pc:spChg>
      </pc:sldChg>
      <pc:sldChg chg="delSp modSp mod">
        <pc:chgData name="Chloe Aldridge - Junior Researcher" userId="b2c50bc6-4d03-4903-a054-a0bfe3e104a6" providerId="ADAL" clId="{59963AB9-1FFC-4966-9464-4B7E1899CFF0}" dt="2025-06-20T13:38:04.688" v="388" actId="20577"/>
        <pc:sldMkLst>
          <pc:docMk/>
          <pc:sldMk cId="901972524" sldId="850"/>
        </pc:sldMkLst>
        <pc:spChg chg="mod">
          <ac:chgData name="Chloe Aldridge - Junior Researcher" userId="b2c50bc6-4d03-4903-a054-a0bfe3e104a6" providerId="ADAL" clId="{59963AB9-1FFC-4966-9464-4B7E1899CFF0}" dt="2025-06-20T13:36:36.639" v="368" actId="20577"/>
          <ac:spMkLst>
            <pc:docMk/>
            <pc:sldMk cId="901972524" sldId="850"/>
            <ac:spMk id="17" creationId="{E47AD9B8-406E-438B-86C1-84E216EF6F9E}"/>
          </ac:spMkLst>
        </pc:spChg>
        <pc:spChg chg="mod">
          <ac:chgData name="Chloe Aldridge - Junior Researcher" userId="b2c50bc6-4d03-4903-a054-a0bfe3e104a6" providerId="ADAL" clId="{59963AB9-1FFC-4966-9464-4B7E1899CFF0}" dt="2025-06-20T13:38:04.688" v="388" actId="20577"/>
          <ac:spMkLst>
            <pc:docMk/>
            <pc:sldMk cId="901972524" sldId="850"/>
            <ac:spMk id="19" creationId="{2729C114-BE6C-49D5-BA75-76B15BBB2AC1}"/>
          </ac:spMkLst>
        </pc:spChg>
        <pc:spChg chg="mod">
          <ac:chgData name="Chloe Aldridge - Junior Researcher" userId="b2c50bc6-4d03-4903-a054-a0bfe3e104a6" providerId="ADAL" clId="{59963AB9-1FFC-4966-9464-4B7E1899CFF0}" dt="2025-06-20T13:38:02.298" v="386" actId="20577"/>
          <ac:spMkLst>
            <pc:docMk/>
            <pc:sldMk cId="901972524" sldId="850"/>
            <ac:spMk id="23" creationId="{DEAACAD9-C030-4465-8DB8-1DD87992661E}"/>
          </ac:spMkLst>
        </pc:spChg>
        <pc:spChg chg="mod">
          <ac:chgData name="Chloe Aldridge - Junior Researcher" userId="b2c50bc6-4d03-4903-a054-a0bfe3e104a6" providerId="ADAL" clId="{59963AB9-1FFC-4966-9464-4B7E1899CFF0}" dt="2025-06-20T13:17:19.096" v="337" actId="20577"/>
          <ac:spMkLst>
            <pc:docMk/>
            <pc:sldMk cId="901972524" sldId="850"/>
            <ac:spMk id="29" creationId="{B2B237EF-D4DD-4789-8D85-F6C2BD07CED1}"/>
          </ac:spMkLst>
        </pc:spChg>
        <pc:grpChg chg="del">
          <ac:chgData name="Chloe Aldridge - Junior Researcher" userId="b2c50bc6-4d03-4903-a054-a0bfe3e104a6" providerId="ADAL" clId="{59963AB9-1FFC-4966-9464-4B7E1899CFF0}" dt="2025-06-20T13:27:12.233" v="340" actId="21"/>
          <ac:grpSpMkLst>
            <pc:docMk/>
            <pc:sldMk cId="901972524" sldId="850"/>
            <ac:grpSpMk id="5" creationId="{E3B9C2EA-28D2-46F6-B000-B0FC877A2FA8}"/>
          </ac:grpSpMkLst>
        </pc:grpChg>
      </pc:sldChg>
      <pc:sldChg chg="modSp mod modNotesTx">
        <pc:chgData name="Chloe Aldridge - Junior Researcher" userId="b2c50bc6-4d03-4903-a054-a0bfe3e104a6" providerId="ADAL" clId="{59963AB9-1FFC-4966-9464-4B7E1899CFF0}" dt="2025-06-22T16:26:57.245" v="942" actId="14100"/>
        <pc:sldMkLst>
          <pc:docMk/>
          <pc:sldMk cId="3259201463" sldId="851"/>
        </pc:sldMkLst>
        <pc:spChg chg="mod">
          <ac:chgData name="Chloe Aldridge - Junior Researcher" userId="b2c50bc6-4d03-4903-a054-a0bfe3e104a6" providerId="ADAL" clId="{59963AB9-1FFC-4966-9464-4B7E1899CFF0}" dt="2025-06-22T16:26:31.650" v="936" actId="1076"/>
          <ac:spMkLst>
            <pc:docMk/>
            <pc:sldMk cId="3259201463" sldId="851"/>
            <ac:spMk id="2" creationId="{542721F2-00C8-89BF-F195-7EB8128AC5EA}"/>
          </ac:spMkLst>
        </pc:spChg>
        <pc:spChg chg="mod">
          <ac:chgData name="Chloe Aldridge - Junior Researcher" userId="b2c50bc6-4d03-4903-a054-a0bfe3e104a6" providerId="ADAL" clId="{59963AB9-1FFC-4966-9464-4B7E1899CFF0}" dt="2025-06-22T16:26:25.310" v="935" actId="1076"/>
          <ac:spMkLst>
            <pc:docMk/>
            <pc:sldMk cId="3259201463" sldId="851"/>
            <ac:spMk id="3" creationId="{DA239E48-5182-2332-2E18-4986AA3DDE73}"/>
          </ac:spMkLst>
        </pc:spChg>
        <pc:spChg chg="mod">
          <ac:chgData name="Chloe Aldridge - Junior Researcher" userId="b2c50bc6-4d03-4903-a054-a0bfe3e104a6" providerId="ADAL" clId="{59963AB9-1FFC-4966-9464-4B7E1899CFF0}" dt="2025-06-22T16:26:37.665" v="937" actId="14100"/>
          <ac:spMkLst>
            <pc:docMk/>
            <pc:sldMk cId="3259201463" sldId="851"/>
            <ac:spMk id="6" creationId="{EF8C2509-8F8F-7E2B-E8D8-A9157441458F}"/>
          </ac:spMkLst>
        </pc:spChg>
        <pc:spChg chg="mod">
          <ac:chgData name="Chloe Aldridge - Junior Researcher" userId="b2c50bc6-4d03-4903-a054-a0bfe3e104a6" providerId="ADAL" clId="{59963AB9-1FFC-4966-9464-4B7E1899CFF0}" dt="2025-06-22T16:26:50.169" v="940" actId="1076"/>
          <ac:spMkLst>
            <pc:docMk/>
            <pc:sldMk cId="3259201463" sldId="851"/>
            <ac:spMk id="8" creationId="{F22DFF07-9733-EA7D-5D55-7F1F59FD243F}"/>
          </ac:spMkLst>
        </pc:spChg>
        <pc:spChg chg="mod">
          <ac:chgData name="Chloe Aldridge - Junior Researcher" userId="b2c50bc6-4d03-4903-a054-a0bfe3e104a6" providerId="ADAL" clId="{59963AB9-1FFC-4966-9464-4B7E1899CFF0}" dt="2025-06-22T16:26:54.565" v="941" actId="1076"/>
          <ac:spMkLst>
            <pc:docMk/>
            <pc:sldMk cId="3259201463" sldId="851"/>
            <ac:spMk id="16" creationId="{F36A25BA-5987-0111-8112-1E52909764DD}"/>
          </ac:spMkLst>
        </pc:spChg>
        <pc:graphicFrameChg chg="mod">
          <ac:chgData name="Chloe Aldridge - Junior Researcher" userId="b2c50bc6-4d03-4903-a054-a0bfe3e104a6" providerId="ADAL" clId="{59963AB9-1FFC-4966-9464-4B7E1899CFF0}" dt="2025-06-22T16:26:57.245" v="942" actId="14100"/>
          <ac:graphicFrameMkLst>
            <pc:docMk/>
            <pc:sldMk cId="3259201463" sldId="851"/>
            <ac:graphicFrameMk id="14" creationId="{D353F78A-F79D-58ED-9B3F-5FB9A1A17C73}"/>
          </ac:graphicFrameMkLst>
        </pc:graphicFrameChg>
      </pc:sldChg>
      <pc:sldChg chg="modSp mod">
        <pc:chgData name="Chloe Aldridge - Junior Researcher" userId="b2c50bc6-4d03-4903-a054-a0bfe3e104a6" providerId="ADAL" clId="{59963AB9-1FFC-4966-9464-4B7E1899CFF0}" dt="2025-06-22T16:45:24.208" v="1022" actId="20577"/>
        <pc:sldMkLst>
          <pc:docMk/>
          <pc:sldMk cId="1257195167" sldId="852"/>
        </pc:sldMkLst>
        <pc:spChg chg="mod">
          <ac:chgData name="Chloe Aldridge - Junior Researcher" userId="b2c50bc6-4d03-4903-a054-a0bfe3e104a6" providerId="ADAL" clId="{59963AB9-1FFC-4966-9464-4B7E1899CFF0}" dt="2025-06-22T16:45:24.208" v="1022" actId="20577"/>
          <ac:spMkLst>
            <pc:docMk/>
            <pc:sldMk cId="1257195167" sldId="852"/>
            <ac:spMk id="2" creationId="{9D2F29C7-14D5-8035-BEE9-F17A6029EE0E}"/>
          </ac:spMkLst>
        </pc:spChg>
        <pc:spChg chg="mod">
          <ac:chgData name="Chloe Aldridge - Junior Researcher" userId="b2c50bc6-4d03-4903-a054-a0bfe3e104a6" providerId="ADAL" clId="{59963AB9-1FFC-4966-9464-4B7E1899CFF0}" dt="2025-06-22T16:27:40.287" v="949" actId="1076"/>
          <ac:spMkLst>
            <pc:docMk/>
            <pc:sldMk cId="1257195167" sldId="852"/>
            <ac:spMk id="3" creationId="{72CA54E7-307C-2A18-030D-E13EA75F74D5}"/>
          </ac:spMkLst>
        </pc:spChg>
      </pc:sldChg>
      <pc:sldChg chg="modSp mod modNotesTx">
        <pc:chgData name="Chloe Aldridge - Junior Researcher" userId="b2c50bc6-4d03-4903-a054-a0bfe3e104a6" providerId="ADAL" clId="{59963AB9-1FFC-4966-9464-4B7E1899CFF0}" dt="2025-06-22T16:34:23.132" v="993" actId="1076"/>
        <pc:sldMkLst>
          <pc:docMk/>
          <pc:sldMk cId="4212319192" sldId="854"/>
        </pc:sldMkLst>
        <pc:spChg chg="mod">
          <ac:chgData name="Chloe Aldridge - Junior Researcher" userId="b2c50bc6-4d03-4903-a054-a0bfe3e104a6" providerId="ADAL" clId="{59963AB9-1FFC-4966-9464-4B7E1899CFF0}" dt="2025-06-22T16:33:35.941" v="992" actId="27107"/>
          <ac:spMkLst>
            <pc:docMk/>
            <pc:sldMk cId="4212319192" sldId="854"/>
            <ac:spMk id="2" creationId="{542721F2-00C8-89BF-F195-7EB8128AC5EA}"/>
          </ac:spMkLst>
        </pc:spChg>
        <pc:spChg chg="mod">
          <ac:chgData name="Chloe Aldridge - Junior Researcher" userId="b2c50bc6-4d03-4903-a054-a0bfe3e104a6" providerId="ADAL" clId="{59963AB9-1FFC-4966-9464-4B7E1899CFF0}" dt="2025-06-22T16:25:17.463" v="924" actId="1076"/>
          <ac:spMkLst>
            <pc:docMk/>
            <pc:sldMk cId="4212319192" sldId="854"/>
            <ac:spMk id="3" creationId="{DA239E48-5182-2332-2E18-4986AA3DDE73}"/>
          </ac:spMkLst>
        </pc:spChg>
        <pc:spChg chg="mod">
          <ac:chgData name="Chloe Aldridge - Junior Researcher" userId="b2c50bc6-4d03-4903-a054-a0bfe3e104a6" providerId="ADAL" clId="{59963AB9-1FFC-4966-9464-4B7E1899CFF0}" dt="2025-06-22T16:25:24.841" v="926" actId="14100"/>
          <ac:spMkLst>
            <pc:docMk/>
            <pc:sldMk cId="4212319192" sldId="854"/>
            <ac:spMk id="6" creationId="{EF8C2509-8F8F-7E2B-E8D8-A9157441458F}"/>
          </ac:spMkLst>
        </pc:spChg>
        <pc:spChg chg="mod">
          <ac:chgData name="Chloe Aldridge - Junior Researcher" userId="b2c50bc6-4d03-4903-a054-a0bfe3e104a6" providerId="ADAL" clId="{59963AB9-1FFC-4966-9464-4B7E1899CFF0}" dt="2025-06-22T16:25:48.555" v="929" actId="1076"/>
          <ac:spMkLst>
            <pc:docMk/>
            <pc:sldMk cId="4212319192" sldId="854"/>
            <ac:spMk id="8" creationId="{F22DFF07-9733-EA7D-5D55-7F1F59FD243F}"/>
          </ac:spMkLst>
        </pc:spChg>
        <pc:spChg chg="mod">
          <ac:chgData name="Chloe Aldridge - Junior Researcher" userId="b2c50bc6-4d03-4903-a054-a0bfe3e104a6" providerId="ADAL" clId="{59963AB9-1FFC-4966-9464-4B7E1899CFF0}" dt="2025-06-22T16:34:23.132" v="993" actId="1076"/>
          <ac:spMkLst>
            <pc:docMk/>
            <pc:sldMk cId="4212319192" sldId="854"/>
            <ac:spMk id="14" creationId="{947B0408-3810-038C-7908-9604EE8118D9}"/>
          </ac:spMkLst>
        </pc:spChg>
      </pc:sldChg>
      <pc:sldChg chg="modSp mod">
        <pc:chgData name="Chloe Aldridge - Junior Researcher" userId="b2c50bc6-4d03-4903-a054-a0bfe3e104a6" providerId="ADAL" clId="{59963AB9-1FFC-4966-9464-4B7E1899CFF0}" dt="2025-06-22T23:16:31.691" v="1075" actId="313"/>
        <pc:sldMkLst>
          <pc:docMk/>
          <pc:sldMk cId="115296993" sldId="855"/>
        </pc:sldMkLst>
        <pc:spChg chg="mod">
          <ac:chgData name="Chloe Aldridge - Junior Researcher" userId="b2c50bc6-4d03-4903-a054-a0bfe3e104a6" providerId="ADAL" clId="{59963AB9-1FFC-4966-9464-4B7E1899CFF0}" dt="2025-06-22T23:16:31.691" v="1075" actId="313"/>
          <ac:spMkLst>
            <pc:docMk/>
            <pc:sldMk cId="115296993" sldId="855"/>
            <ac:spMk id="10" creationId="{73EEDAE4-A449-A643-A3CA-9F11532ED4A2}"/>
          </ac:spMkLst>
        </pc:spChg>
        <pc:spChg chg="mod">
          <ac:chgData name="Chloe Aldridge - Junior Researcher" userId="b2c50bc6-4d03-4903-a054-a0bfe3e104a6" providerId="ADAL" clId="{59963AB9-1FFC-4966-9464-4B7E1899CFF0}" dt="2025-06-22T23:16:04.132" v="1072" actId="20577"/>
          <ac:spMkLst>
            <pc:docMk/>
            <pc:sldMk cId="115296993" sldId="855"/>
            <ac:spMk id="11" creationId="{1614CEEA-FED0-36B2-E17C-FC5655CB2ECE}"/>
          </ac:spMkLst>
        </pc:spChg>
        <pc:spChg chg="mod">
          <ac:chgData name="Chloe Aldridge - Junior Researcher" userId="b2c50bc6-4d03-4903-a054-a0bfe3e104a6" providerId="ADAL" clId="{59963AB9-1FFC-4966-9464-4B7E1899CFF0}" dt="2025-06-22T16:32:13.942" v="986" actId="33524"/>
          <ac:spMkLst>
            <pc:docMk/>
            <pc:sldMk cId="115296993" sldId="855"/>
            <ac:spMk id="12" creationId="{EB98D8D0-0C3A-E34E-F49A-34CE1E111ACD}"/>
          </ac:spMkLst>
        </pc:spChg>
        <pc:spChg chg="mod">
          <ac:chgData name="Chloe Aldridge - Junior Researcher" userId="b2c50bc6-4d03-4903-a054-a0bfe3e104a6" providerId="ADAL" clId="{59963AB9-1FFC-4966-9464-4B7E1899CFF0}" dt="2025-06-22T23:16:13.102" v="1073" actId="20577"/>
          <ac:spMkLst>
            <pc:docMk/>
            <pc:sldMk cId="115296993" sldId="855"/>
            <ac:spMk id="14" creationId="{6C8F43D4-F550-5669-AEFB-EBC50851B670}"/>
          </ac:spMkLst>
        </pc:spChg>
        <pc:spChg chg="mod">
          <ac:chgData name="Chloe Aldridge - Junior Researcher" userId="b2c50bc6-4d03-4903-a054-a0bfe3e104a6" providerId="ADAL" clId="{59963AB9-1FFC-4966-9464-4B7E1899CFF0}" dt="2025-06-22T16:32:02.140" v="985" actId="313"/>
          <ac:spMkLst>
            <pc:docMk/>
            <pc:sldMk cId="115296993" sldId="855"/>
            <ac:spMk id="36" creationId="{23C946BF-E104-3422-D7B1-A7C937E8D2BC}"/>
          </ac:spMkLst>
        </pc:spChg>
      </pc:sldChg>
      <pc:sldChg chg="modSp mod">
        <pc:chgData name="Chloe Aldridge - Junior Researcher" userId="b2c50bc6-4d03-4903-a054-a0bfe3e104a6" providerId="ADAL" clId="{59963AB9-1FFC-4966-9464-4B7E1899CFF0}" dt="2025-06-20T13:55:12.010" v="507" actId="20577"/>
        <pc:sldMkLst>
          <pc:docMk/>
          <pc:sldMk cId="3819340193" sldId="857"/>
        </pc:sldMkLst>
        <pc:spChg chg="mod">
          <ac:chgData name="Chloe Aldridge - Junior Researcher" userId="b2c50bc6-4d03-4903-a054-a0bfe3e104a6" providerId="ADAL" clId="{59963AB9-1FFC-4966-9464-4B7E1899CFF0}" dt="2025-06-20T13:55:12.010" v="507" actId="20577"/>
          <ac:spMkLst>
            <pc:docMk/>
            <pc:sldMk cId="3819340193" sldId="857"/>
            <ac:spMk id="2" creationId="{2A457029-20C9-E146-5553-744D3B44BB7A}"/>
          </ac:spMkLst>
        </pc:spChg>
      </pc:sldChg>
      <pc:sldChg chg="addSp delSp modSp mod modNotesTx">
        <pc:chgData name="Chloe Aldridge - Junior Researcher" userId="b2c50bc6-4d03-4903-a054-a0bfe3e104a6" providerId="ADAL" clId="{59963AB9-1FFC-4966-9464-4B7E1899CFF0}" dt="2025-06-22T23:30:07.757" v="1245" actId="27918"/>
        <pc:sldMkLst>
          <pc:docMk/>
          <pc:sldMk cId="57692847" sldId="858"/>
        </pc:sldMkLst>
        <pc:spChg chg="del mod">
          <ac:chgData name="Chloe Aldridge - Junior Researcher" userId="b2c50bc6-4d03-4903-a054-a0bfe3e104a6" providerId="ADAL" clId="{59963AB9-1FFC-4966-9464-4B7E1899CFF0}" dt="2025-06-22T15:39:54.562" v="699" actId="21"/>
          <ac:spMkLst>
            <pc:docMk/>
            <pc:sldMk cId="57692847" sldId="858"/>
            <ac:spMk id="2" creationId="{E42A6828-2EDF-B991-5779-8CF90A9E97E6}"/>
          </ac:spMkLst>
        </pc:spChg>
        <pc:spChg chg="mod">
          <ac:chgData name="Chloe Aldridge - Junior Researcher" userId="b2c50bc6-4d03-4903-a054-a0bfe3e104a6" providerId="ADAL" clId="{59963AB9-1FFC-4966-9464-4B7E1899CFF0}" dt="2025-06-22T15:40:23.971" v="703" actId="1076"/>
          <ac:spMkLst>
            <pc:docMk/>
            <pc:sldMk cId="57692847" sldId="858"/>
            <ac:spMk id="5" creationId="{13361B82-0262-486F-B760-644548A3B6EE}"/>
          </ac:spMkLst>
        </pc:spChg>
        <pc:spChg chg="mod">
          <ac:chgData name="Chloe Aldridge - Junior Researcher" userId="b2c50bc6-4d03-4903-a054-a0bfe3e104a6" providerId="ADAL" clId="{59963AB9-1FFC-4966-9464-4B7E1899CFF0}" dt="2025-06-22T15:41:46.759" v="708" actId="14100"/>
          <ac:spMkLst>
            <pc:docMk/>
            <pc:sldMk cId="57692847" sldId="858"/>
            <ac:spMk id="6" creationId="{367DA3E3-F40C-650A-6ED8-52B4BD48F36D}"/>
          </ac:spMkLst>
        </pc:spChg>
        <pc:spChg chg="mod">
          <ac:chgData name="Chloe Aldridge - Junior Researcher" userId="b2c50bc6-4d03-4903-a054-a0bfe3e104a6" providerId="ADAL" clId="{59963AB9-1FFC-4966-9464-4B7E1899CFF0}" dt="2025-06-22T15:39:59.863" v="700" actId="14100"/>
          <ac:spMkLst>
            <pc:docMk/>
            <pc:sldMk cId="57692847" sldId="858"/>
            <ac:spMk id="7" creationId="{4B7F0210-0BB8-3F37-1D2F-B71B39232537}"/>
          </ac:spMkLst>
        </pc:spChg>
        <pc:spChg chg="add del mod">
          <ac:chgData name="Chloe Aldridge - Junior Researcher" userId="b2c50bc6-4d03-4903-a054-a0bfe3e104a6" providerId="ADAL" clId="{59963AB9-1FFC-4966-9464-4B7E1899CFF0}" dt="2025-06-22T15:40:42.396" v="707" actId="21"/>
          <ac:spMkLst>
            <pc:docMk/>
            <pc:sldMk cId="57692847" sldId="858"/>
            <ac:spMk id="10" creationId="{18561EE2-58D1-4D5B-135C-61260E0E8614}"/>
          </ac:spMkLst>
        </pc:spChg>
        <pc:graphicFrameChg chg="mod">
          <ac:chgData name="Chloe Aldridge - Junior Researcher" userId="b2c50bc6-4d03-4903-a054-a0bfe3e104a6" providerId="ADAL" clId="{59963AB9-1FFC-4966-9464-4B7E1899CFF0}" dt="2025-06-22T15:40:35.938" v="705" actId="14100"/>
          <ac:graphicFrameMkLst>
            <pc:docMk/>
            <pc:sldMk cId="57692847" sldId="858"/>
            <ac:graphicFrameMk id="15" creationId="{0952980D-8FC3-59AA-CD89-729087EFBA8F}"/>
          </ac:graphicFrameMkLst>
        </pc:graphicFrameChg>
      </pc:sldChg>
      <pc:sldChg chg="modSp mod modNotesTx">
        <pc:chgData name="Chloe Aldridge - Junior Researcher" userId="b2c50bc6-4d03-4903-a054-a0bfe3e104a6" providerId="ADAL" clId="{59963AB9-1FFC-4966-9464-4B7E1899CFF0}" dt="2025-06-22T15:48:16.388" v="740" actId="1076"/>
        <pc:sldMkLst>
          <pc:docMk/>
          <pc:sldMk cId="2541789119" sldId="859"/>
        </pc:sldMkLst>
        <pc:spChg chg="mod">
          <ac:chgData name="Chloe Aldridge - Junior Researcher" userId="b2c50bc6-4d03-4903-a054-a0bfe3e104a6" providerId="ADAL" clId="{59963AB9-1FFC-4966-9464-4B7E1899CFF0}" dt="2025-06-22T15:48:16.388" v="740" actId="1076"/>
          <ac:spMkLst>
            <pc:docMk/>
            <pc:sldMk cId="2541789119" sldId="859"/>
            <ac:spMk id="2" creationId="{E42A6828-2EDF-B991-5779-8CF90A9E97E6}"/>
          </ac:spMkLst>
        </pc:spChg>
        <pc:spChg chg="mod">
          <ac:chgData name="Chloe Aldridge - Junior Researcher" userId="b2c50bc6-4d03-4903-a054-a0bfe3e104a6" providerId="ADAL" clId="{59963AB9-1FFC-4966-9464-4B7E1899CFF0}" dt="2025-06-22T15:38:24.388" v="697" actId="14100"/>
          <ac:spMkLst>
            <pc:docMk/>
            <pc:sldMk cId="2541789119" sldId="859"/>
            <ac:spMk id="8" creationId="{4C541EBA-E7AB-70BF-EB9A-E2653ABE8E59}"/>
          </ac:spMkLst>
        </pc:spChg>
      </pc:sldChg>
      <pc:sldChg chg="addSp delSp modSp mod modNotesTx">
        <pc:chgData name="Chloe Aldridge - Junior Researcher" userId="b2c50bc6-4d03-4903-a054-a0bfe3e104a6" providerId="ADAL" clId="{59963AB9-1FFC-4966-9464-4B7E1899CFF0}" dt="2025-06-22T23:28:06.873" v="1243" actId="14100"/>
        <pc:sldMkLst>
          <pc:docMk/>
          <pc:sldMk cId="3435035636" sldId="864"/>
        </pc:sldMkLst>
        <pc:spChg chg="del">
          <ac:chgData name="Chloe Aldridge - Junior Researcher" userId="b2c50bc6-4d03-4903-a054-a0bfe3e104a6" providerId="ADAL" clId="{59963AB9-1FFC-4966-9464-4B7E1899CFF0}" dt="2025-06-22T15:47:00.964" v="730" actId="21"/>
          <ac:spMkLst>
            <pc:docMk/>
            <pc:sldMk cId="3435035636" sldId="864"/>
            <ac:spMk id="2" creationId="{542721F2-00C8-89BF-F195-7EB8128AC5EA}"/>
          </ac:spMkLst>
        </pc:spChg>
        <pc:spChg chg="mod">
          <ac:chgData name="Chloe Aldridge - Junior Researcher" userId="b2c50bc6-4d03-4903-a054-a0bfe3e104a6" providerId="ADAL" clId="{59963AB9-1FFC-4966-9464-4B7E1899CFF0}" dt="2025-06-22T16:25:29.668" v="927" actId="1076"/>
          <ac:spMkLst>
            <pc:docMk/>
            <pc:sldMk cId="3435035636" sldId="864"/>
            <ac:spMk id="3" creationId="{DA239E48-5182-2332-2E18-4986AA3DDE73}"/>
          </ac:spMkLst>
        </pc:spChg>
        <pc:spChg chg="add del mod">
          <ac:chgData name="Chloe Aldridge - Junior Researcher" userId="b2c50bc6-4d03-4903-a054-a0bfe3e104a6" providerId="ADAL" clId="{59963AB9-1FFC-4966-9464-4B7E1899CFF0}" dt="2025-06-22T15:47:09.447" v="732" actId="21"/>
          <ac:spMkLst>
            <pc:docMk/>
            <pc:sldMk cId="3435035636" sldId="864"/>
            <ac:spMk id="5" creationId="{3E7ED9AC-5A43-75AD-4C5A-80E951E02900}"/>
          </ac:spMkLst>
        </pc:spChg>
        <pc:spChg chg="mod">
          <ac:chgData name="Chloe Aldridge - Junior Researcher" userId="b2c50bc6-4d03-4903-a054-a0bfe3e104a6" providerId="ADAL" clId="{59963AB9-1FFC-4966-9464-4B7E1899CFF0}" dt="2025-06-22T23:27:59.598" v="1241" actId="1076"/>
          <ac:spMkLst>
            <pc:docMk/>
            <pc:sldMk cId="3435035636" sldId="864"/>
            <ac:spMk id="8" creationId="{F22DFF07-9733-EA7D-5D55-7F1F59FD243F}"/>
          </ac:spMkLst>
        </pc:spChg>
        <pc:spChg chg="mod">
          <ac:chgData name="Chloe Aldridge - Junior Researcher" userId="b2c50bc6-4d03-4903-a054-a0bfe3e104a6" providerId="ADAL" clId="{59963AB9-1FFC-4966-9464-4B7E1899CFF0}" dt="2025-06-22T16:25:34.242" v="928" actId="14100"/>
          <ac:spMkLst>
            <pc:docMk/>
            <pc:sldMk cId="3435035636" sldId="864"/>
            <ac:spMk id="10" creationId="{041C8781-6306-21C0-504A-F12F010E5208}"/>
          </ac:spMkLst>
        </pc:spChg>
        <pc:spChg chg="mod">
          <ac:chgData name="Chloe Aldridge - Junior Researcher" userId="b2c50bc6-4d03-4903-a054-a0bfe3e104a6" providerId="ADAL" clId="{59963AB9-1FFC-4966-9464-4B7E1899CFF0}" dt="2025-06-22T23:28:03.580" v="1242" actId="1076"/>
          <ac:spMkLst>
            <pc:docMk/>
            <pc:sldMk cId="3435035636" sldId="864"/>
            <ac:spMk id="14" creationId="{947B0408-3810-038C-7908-9604EE8118D9}"/>
          </ac:spMkLst>
        </pc:spChg>
        <pc:graphicFrameChg chg="mod">
          <ac:chgData name="Chloe Aldridge - Junior Researcher" userId="b2c50bc6-4d03-4903-a054-a0bfe3e104a6" providerId="ADAL" clId="{59963AB9-1FFC-4966-9464-4B7E1899CFF0}" dt="2025-06-22T23:28:06.873" v="1243" actId="14100"/>
          <ac:graphicFrameMkLst>
            <pc:docMk/>
            <pc:sldMk cId="3435035636" sldId="864"/>
            <ac:graphicFrameMk id="11" creationId="{8766F89D-B2E6-57A8-FCE4-406639492100}"/>
          </ac:graphicFrameMkLst>
        </pc:graphicFrameChg>
      </pc:sldChg>
      <pc:sldChg chg="addSp delSp modSp mod modNotesTx">
        <pc:chgData name="Chloe Aldridge - Junior Researcher" userId="b2c50bc6-4d03-4903-a054-a0bfe3e104a6" providerId="ADAL" clId="{59963AB9-1FFC-4966-9464-4B7E1899CFF0}" dt="2025-06-22T16:27:25.268" v="948" actId="14100"/>
        <pc:sldMkLst>
          <pc:docMk/>
          <pc:sldMk cId="2335635493" sldId="865"/>
        </pc:sldMkLst>
        <pc:spChg chg="del">
          <ac:chgData name="Chloe Aldridge - Junior Researcher" userId="b2c50bc6-4d03-4903-a054-a0bfe3e104a6" providerId="ADAL" clId="{59963AB9-1FFC-4966-9464-4B7E1899CFF0}" dt="2025-06-22T15:45:56.474" v="721" actId="21"/>
          <ac:spMkLst>
            <pc:docMk/>
            <pc:sldMk cId="2335635493" sldId="865"/>
            <ac:spMk id="2" creationId="{542721F2-00C8-89BF-F195-7EB8128AC5EA}"/>
          </ac:spMkLst>
        </pc:spChg>
        <pc:spChg chg="mod">
          <ac:chgData name="Chloe Aldridge - Junior Researcher" userId="b2c50bc6-4d03-4903-a054-a0bfe3e104a6" providerId="ADAL" clId="{59963AB9-1FFC-4966-9464-4B7E1899CFF0}" dt="2025-06-22T16:27:05.503" v="943" actId="1076"/>
          <ac:spMkLst>
            <pc:docMk/>
            <pc:sldMk cId="2335635493" sldId="865"/>
            <ac:spMk id="3" creationId="{DA239E48-5182-2332-2E18-4986AA3DDE73}"/>
          </ac:spMkLst>
        </pc:spChg>
        <pc:spChg chg="add del mod">
          <ac:chgData name="Chloe Aldridge - Junior Researcher" userId="b2c50bc6-4d03-4903-a054-a0bfe3e104a6" providerId="ADAL" clId="{59963AB9-1FFC-4966-9464-4B7E1899CFF0}" dt="2025-06-22T15:46:23.765" v="725" actId="21"/>
          <ac:spMkLst>
            <pc:docMk/>
            <pc:sldMk cId="2335635493" sldId="865"/>
            <ac:spMk id="5" creationId="{3ECA79EA-35A3-2E95-B55E-4183CDEC4EE4}"/>
          </ac:spMkLst>
        </pc:spChg>
        <pc:spChg chg="mod">
          <ac:chgData name="Chloe Aldridge - Junior Researcher" userId="b2c50bc6-4d03-4903-a054-a0bfe3e104a6" providerId="ADAL" clId="{59963AB9-1FFC-4966-9464-4B7E1899CFF0}" dt="2025-06-22T16:27:18.227" v="946" actId="1076"/>
          <ac:spMkLst>
            <pc:docMk/>
            <pc:sldMk cId="2335635493" sldId="865"/>
            <ac:spMk id="8" creationId="{F22DFF07-9733-EA7D-5D55-7F1F59FD243F}"/>
          </ac:spMkLst>
        </pc:spChg>
        <pc:spChg chg="mod">
          <ac:chgData name="Chloe Aldridge - Junior Researcher" userId="b2c50bc6-4d03-4903-a054-a0bfe3e104a6" providerId="ADAL" clId="{59963AB9-1FFC-4966-9464-4B7E1899CFF0}" dt="2025-06-22T16:27:09.023" v="944" actId="14100"/>
          <ac:spMkLst>
            <pc:docMk/>
            <pc:sldMk cId="2335635493" sldId="865"/>
            <ac:spMk id="10" creationId="{041C8781-6306-21C0-504A-F12F010E5208}"/>
          </ac:spMkLst>
        </pc:spChg>
        <pc:spChg chg="mod">
          <ac:chgData name="Chloe Aldridge - Junior Researcher" userId="b2c50bc6-4d03-4903-a054-a0bfe3e104a6" providerId="ADAL" clId="{59963AB9-1FFC-4966-9464-4B7E1899CFF0}" dt="2025-06-22T16:27:21.792" v="947" actId="1076"/>
          <ac:spMkLst>
            <pc:docMk/>
            <pc:sldMk cId="2335635493" sldId="865"/>
            <ac:spMk id="16" creationId="{F36A25BA-5987-0111-8112-1E52909764DD}"/>
          </ac:spMkLst>
        </pc:spChg>
        <pc:graphicFrameChg chg="mod">
          <ac:chgData name="Chloe Aldridge - Junior Researcher" userId="b2c50bc6-4d03-4903-a054-a0bfe3e104a6" providerId="ADAL" clId="{59963AB9-1FFC-4966-9464-4B7E1899CFF0}" dt="2025-06-22T16:27:25.268" v="948" actId="14100"/>
          <ac:graphicFrameMkLst>
            <pc:docMk/>
            <pc:sldMk cId="2335635493" sldId="865"/>
            <ac:graphicFrameMk id="15" creationId="{FF33EF02-3409-797F-CC35-9224B6132E42}"/>
          </ac:graphicFrameMkLst>
        </pc:graphicFrameChg>
      </pc:sldChg>
      <pc:sldChg chg="modSp mod">
        <pc:chgData name="Chloe Aldridge - Junior Researcher" userId="b2c50bc6-4d03-4903-a054-a0bfe3e104a6" providerId="ADAL" clId="{59963AB9-1FFC-4966-9464-4B7E1899CFF0}" dt="2025-06-22T16:02:12.591" v="775" actId="113"/>
        <pc:sldMkLst>
          <pc:docMk/>
          <pc:sldMk cId="2685319297" sldId="866"/>
        </pc:sldMkLst>
        <pc:spChg chg="mod">
          <ac:chgData name="Chloe Aldridge - Junior Researcher" userId="b2c50bc6-4d03-4903-a054-a0bfe3e104a6" providerId="ADAL" clId="{59963AB9-1FFC-4966-9464-4B7E1899CFF0}" dt="2025-06-22T16:02:12.591" v="775" actId="113"/>
          <ac:spMkLst>
            <pc:docMk/>
            <pc:sldMk cId="2685319297" sldId="866"/>
            <ac:spMk id="2" creationId="{2A457029-20C9-E146-5553-744D3B44BB7A}"/>
          </ac:spMkLst>
        </pc:spChg>
      </pc:sldChg>
      <pc:sldChg chg="modSp mod">
        <pc:chgData name="Chloe Aldridge - Junior Researcher" userId="b2c50bc6-4d03-4903-a054-a0bfe3e104a6" providerId="ADAL" clId="{59963AB9-1FFC-4966-9464-4B7E1899CFF0}" dt="2025-06-20T13:47:00.549" v="449" actId="20577"/>
        <pc:sldMkLst>
          <pc:docMk/>
          <pc:sldMk cId="2186442486" sldId="867"/>
        </pc:sldMkLst>
        <pc:spChg chg="mod">
          <ac:chgData name="Chloe Aldridge - Junior Researcher" userId="b2c50bc6-4d03-4903-a054-a0bfe3e104a6" providerId="ADAL" clId="{59963AB9-1FFC-4966-9464-4B7E1899CFF0}" dt="2025-06-20T13:47:00.549" v="449" actId="20577"/>
          <ac:spMkLst>
            <pc:docMk/>
            <pc:sldMk cId="2186442486" sldId="867"/>
            <ac:spMk id="2" creationId="{2A457029-20C9-E146-5553-744D3B44BB7A}"/>
          </ac:spMkLst>
        </pc:spChg>
      </pc:sldChg>
      <pc:sldChg chg="modSp mod">
        <pc:chgData name="Chloe Aldridge - Junior Researcher" userId="b2c50bc6-4d03-4903-a054-a0bfe3e104a6" providerId="ADAL" clId="{59963AB9-1FFC-4966-9464-4B7E1899CFF0}" dt="2025-06-22T16:15:45.738" v="895" actId="20577"/>
        <pc:sldMkLst>
          <pc:docMk/>
          <pc:sldMk cId="1606099709" sldId="868"/>
        </pc:sldMkLst>
        <pc:spChg chg="mod">
          <ac:chgData name="Chloe Aldridge - Junior Researcher" userId="b2c50bc6-4d03-4903-a054-a0bfe3e104a6" providerId="ADAL" clId="{59963AB9-1FFC-4966-9464-4B7E1899CFF0}" dt="2025-06-22T16:15:45.738" v="895" actId="20577"/>
          <ac:spMkLst>
            <pc:docMk/>
            <pc:sldMk cId="1606099709" sldId="868"/>
            <ac:spMk id="2" creationId="{2A457029-20C9-E146-5553-744D3B44BB7A}"/>
          </ac:spMkLst>
        </pc:spChg>
      </pc:sldChg>
      <pc:sldChg chg="modSp mod">
        <pc:chgData name="Chloe Aldridge - Junior Researcher" userId="b2c50bc6-4d03-4903-a054-a0bfe3e104a6" providerId="ADAL" clId="{59963AB9-1FFC-4966-9464-4B7E1899CFF0}" dt="2025-06-20T13:51:36.774" v="484" actId="20577"/>
        <pc:sldMkLst>
          <pc:docMk/>
          <pc:sldMk cId="1976508460" sldId="869"/>
        </pc:sldMkLst>
        <pc:spChg chg="mod">
          <ac:chgData name="Chloe Aldridge - Junior Researcher" userId="b2c50bc6-4d03-4903-a054-a0bfe3e104a6" providerId="ADAL" clId="{59963AB9-1FFC-4966-9464-4B7E1899CFF0}" dt="2025-06-20T13:51:36.774" v="484" actId="20577"/>
          <ac:spMkLst>
            <pc:docMk/>
            <pc:sldMk cId="1976508460" sldId="869"/>
            <ac:spMk id="2" creationId="{2A457029-20C9-E146-5553-744D3B44BB7A}"/>
          </ac:spMkLst>
        </pc:spChg>
      </pc:sldChg>
    </pc:docChg>
  </pc:docChgLst>
  <pc:docChgLst>
    <pc:chgData name="Chloe Aldridge - Junior Researcher" userId="b2c50bc6-4d03-4903-a054-a0bfe3e104a6" providerId="ADAL" clId="{0F89C2C2-1930-4D86-8F83-3CA0D6845A64}"/>
    <pc:docChg chg="undo custSel addSld modSld modSection">
      <pc:chgData name="Chloe Aldridge - Junior Researcher" userId="b2c50bc6-4d03-4903-a054-a0bfe3e104a6" providerId="ADAL" clId="{0F89C2C2-1930-4D86-8F83-3CA0D6845A64}" dt="2025-05-28T08:10:57.788" v="646" actId="14100"/>
      <pc:docMkLst>
        <pc:docMk/>
      </pc:docMkLst>
      <pc:sldChg chg="modSp mod">
        <pc:chgData name="Chloe Aldridge - Junior Researcher" userId="b2c50bc6-4d03-4903-a054-a0bfe3e104a6" providerId="ADAL" clId="{0F89C2C2-1930-4D86-8F83-3CA0D6845A64}" dt="2025-05-27T15:21:54.924" v="60" actId="113"/>
        <pc:sldMkLst>
          <pc:docMk/>
          <pc:sldMk cId="2225181527" sldId="264"/>
        </pc:sldMkLst>
        <pc:spChg chg="mod">
          <ac:chgData name="Chloe Aldridge - Junior Researcher" userId="b2c50bc6-4d03-4903-a054-a0bfe3e104a6" providerId="ADAL" clId="{0F89C2C2-1930-4D86-8F83-3CA0D6845A64}" dt="2025-05-27T15:21:54.924" v="60" actId="113"/>
          <ac:spMkLst>
            <pc:docMk/>
            <pc:sldMk cId="2225181527" sldId="264"/>
            <ac:spMk id="3" creationId="{87D2A886-B769-344B-5D73-B0C5DA243570}"/>
          </ac:spMkLst>
        </pc:spChg>
      </pc:sldChg>
      <pc:sldChg chg="modSp mod">
        <pc:chgData name="Chloe Aldridge - Junior Researcher" userId="b2c50bc6-4d03-4903-a054-a0bfe3e104a6" providerId="ADAL" clId="{0F89C2C2-1930-4D86-8F83-3CA0D6845A64}" dt="2025-05-27T15:34:47.727" v="291" actId="20577"/>
        <pc:sldMkLst>
          <pc:docMk/>
          <pc:sldMk cId="4151945123" sldId="277"/>
        </pc:sldMkLst>
        <pc:spChg chg="mod">
          <ac:chgData name="Chloe Aldridge - Junior Researcher" userId="b2c50bc6-4d03-4903-a054-a0bfe3e104a6" providerId="ADAL" clId="{0F89C2C2-1930-4D86-8F83-3CA0D6845A64}" dt="2025-05-27T15:34:47.727" v="291" actId="20577"/>
          <ac:spMkLst>
            <pc:docMk/>
            <pc:sldMk cId="4151945123" sldId="277"/>
            <ac:spMk id="16" creationId="{DACAA03C-661B-53BC-2F6B-71E689547FD3}"/>
          </ac:spMkLst>
        </pc:spChg>
      </pc:sldChg>
      <pc:sldChg chg="modSp mod">
        <pc:chgData name="Chloe Aldridge - Junior Researcher" userId="b2c50bc6-4d03-4903-a054-a0bfe3e104a6" providerId="ADAL" clId="{0F89C2C2-1930-4D86-8F83-3CA0D6845A64}" dt="2025-05-27T15:32:58.881" v="289" actId="20577"/>
        <pc:sldMkLst>
          <pc:docMk/>
          <pc:sldMk cId="2282123137" sldId="289"/>
        </pc:sldMkLst>
        <pc:spChg chg="mod">
          <ac:chgData name="Chloe Aldridge - Junior Researcher" userId="b2c50bc6-4d03-4903-a054-a0bfe3e104a6" providerId="ADAL" clId="{0F89C2C2-1930-4D86-8F83-3CA0D6845A64}" dt="2025-05-27T15:32:58.881" v="289" actId="20577"/>
          <ac:spMkLst>
            <pc:docMk/>
            <pc:sldMk cId="2282123137" sldId="289"/>
            <ac:spMk id="2" creationId="{BBA5DB08-1665-D6B0-1FBA-451E2804DFC5}"/>
          </ac:spMkLst>
        </pc:spChg>
      </pc:sldChg>
      <pc:sldChg chg="modSp mod">
        <pc:chgData name="Chloe Aldridge - Junior Researcher" userId="b2c50bc6-4d03-4903-a054-a0bfe3e104a6" providerId="ADAL" clId="{0F89C2C2-1930-4D86-8F83-3CA0D6845A64}" dt="2025-05-27T15:36:42.278" v="410" actId="20577"/>
        <pc:sldMkLst>
          <pc:docMk/>
          <pc:sldMk cId="1516049659" sldId="296"/>
        </pc:sldMkLst>
        <pc:spChg chg="mod">
          <ac:chgData name="Chloe Aldridge - Junior Researcher" userId="b2c50bc6-4d03-4903-a054-a0bfe3e104a6" providerId="ADAL" clId="{0F89C2C2-1930-4D86-8F83-3CA0D6845A64}" dt="2025-05-27T15:36:42.278" v="410" actId="20577"/>
          <ac:spMkLst>
            <pc:docMk/>
            <pc:sldMk cId="1516049659" sldId="296"/>
            <ac:spMk id="9" creationId="{401C6405-756B-AA41-8CAF-DBCD25BD24DA}"/>
          </ac:spMkLst>
        </pc:spChg>
      </pc:sldChg>
      <pc:sldChg chg="modSp mod">
        <pc:chgData name="Chloe Aldridge - Junior Researcher" userId="b2c50bc6-4d03-4903-a054-a0bfe3e104a6" providerId="ADAL" clId="{0F89C2C2-1930-4D86-8F83-3CA0D6845A64}" dt="2025-05-27T15:36:28.081" v="408" actId="1076"/>
        <pc:sldMkLst>
          <pc:docMk/>
          <pc:sldMk cId="3516404563" sldId="297"/>
        </pc:sldMkLst>
        <pc:spChg chg="mod">
          <ac:chgData name="Chloe Aldridge - Junior Researcher" userId="b2c50bc6-4d03-4903-a054-a0bfe3e104a6" providerId="ADAL" clId="{0F89C2C2-1930-4D86-8F83-3CA0D6845A64}" dt="2025-05-27T15:36:28.081" v="408" actId="1076"/>
          <ac:spMkLst>
            <pc:docMk/>
            <pc:sldMk cId="3516404563" sldId="297"/>
            <ac:spMk id="2" creationId="{E42A6828-2EDF-B991-5779-8CF90A9E97E6}"/>
          </ac:spMkLst>
        </pc:spChg>
      </pc:sldChg>
      <pc:sldChg chg="modSp mod">
        <pc:chgData name="Chloe Aldridge - Junior Researcher" userId="b2c50bc6-4d03-4903-a054-a0bfe3e104a6" providerId="ADAL" clId="{0F89C2C2-1930-4D86-8F83-3CA0D6845A64}" dt="2025-05-27T15:22:42.467" v="63" actId="20577"/>
        <pc:sldMkLst>
          <pc:docMk/>
          <pc:sldMk cId="605664623" sldId="842"/>
        </pc:sldMkLst>
        <pc:spChg chg="mod">
          <ac:chgData name="Chloe Aldridge - Junior Researcher" userId="b2c50bc6-4d03-4903-a054-a0bfe3e104a6" providerId="ADAL" clId="{0F89C2C2-1930-4D86-8F83-3CA0D6845A64}" dt="2025-05-27T15:22:32.754" v="62" actId="20577"/>
          <ac:spMkLst>
            <pc:docMk/>
            <pc:sldMk cId="605664623" sldId="842"/>
            <ac:spMk id="13" creationId="{B2D85551-C5A0-4D31-9CC6-7A666DD44D2F}"/>
          </ac:spMkLst>
        </pc:spChg>
        <pc:spChg chg="mod">
          <ac:chgData name="Chloe Aldridge - Junior Researcher" userId="b2c50bc6-4d03-4903-a054-a0bfe3e104a6" providerId="ADAL" clId="{0F89C2C2-1930-4D86-8F83-3CA0D6845A64}" dt="2025-05-27T15:22:42.467" v="63" actId="20577"/>
          <ac:spMkLst>
            <pc:docMk/>
            <pc:sldMk cId="605664623" sldId="842"/>
            <ac:spMk id="17" creationId="{E47AD9B8-406E-438B-86C1-84E216EF6F9E}"/>
          </ac:spMkLst>
        </pc:spChg>
      </pc:sldChg>
      <pc:sldChg chg="modSp mod">
        <pc:chgData name="Chloe Aldridge - Junior Researcher" userId="b2c50bc6-4d03-4903-a054-a0bfe3e104a6" providerId="ADAL" clId="{0F89C2C2-1930-4D86-8F83-3CA0D6845A64}" dt="2025-05-27T15:38:43.177" v="414" actId="20577"/>
        <pc:sldMkLst>
          <pc:docMk/>
          <pc:sldMk cId="680680912" sldId="848"/>
        </pc:sldMkLst>
        <pc:spChg chg="mod">
          <ac:chgData name="Chloe Aldridge - Junior Researcher" userId="b2c50bc6-4d03-4903-a054-a0bfe3e104a6" providerId="ADAL" clId="{0F89C2C2-1930-4D86-8F83-3CA0D6845A64}" dt="2025-05-27T15:38:43.177" v="414" actId="20577"/>
          <ac:spMkLst>
            <pc:docMk/>
            <pc:sldMk cId="680680912" sldId="848"/>
            <ac:spMk id="9" creationId="{A15FDD8B-6CC2-D963-41F3-BAD7813D59FF}"/>
          </ac:spMkLst>
        </pc:spChg>
      </pc:sldChg>
      <pc:sldChg chg="modSp mod">
        <pc:chgData name="Chloe Aldridge - Junior Researcher" userId="b2c50bc6-4d03-4903-a054-a0bfe3e104a6" providerId="ADAL" clId="{0F89C2C2-1930-4D86-8F83-3CA0D6845A64}" dt="2025-05-27T15:27:58.389" v="255" actId="113"/>
        <pc:sldMkLst>
          <pc:docMk/>
          <pc:sldMk cId="901972524" sldId="850"/>
        </pc:sldMkLst>
        <pc:spChg chg="mod">
          <ac:chgData name="Chloe Aldridge - Junior Researcher" userId="b2c50bc6-4d03-4903-a054-a0bfe3e104a6" providerId="ADAL" clId="{0F89C2C2-1930-4D86-8F83-3CA0D6845A64}" dt="2025-05-27T15:26:48.319" v="243" actId="113"/>
          <ac:spMkLst>
            <pc:docMk/>
            <pc:sldMk cId="901972524" sldId="850"/>
            <ac:spMk id="13" creationId="{B2D85551-C5A0-4D31-9CC6-7A666DD44D2F}"/>
          </ac:spMkLst>
        </pc:spChg>
        <pc:spChg chg="mod">
          <ac:chgData name="Chloe Aldridge - Junior Researcher" userId="b2c50bc6-4d03-4903-a054-a0bfe3e104a6" providerId="ADAL" clId="{0F89C2C2-1930-4D86-8F83-3CA0D6845A64}" dt="2025-05-27T15:25:32.147" v="230" actId="14100"/>
          <ac:spMkLst>
            <pc:docMk/>
            <pc:sldMk cId="901972524" sldId="850"/>
            <ac:spMk id="16" creationId="{3E9A601D-1EA1-4B4E-A778-04F6EF785377}"/>
          </ac:spMkLst>
        </pc:spChg>
        <pc:spChg chg="mod">
          <ac:chgData name="Chloe Aldridge - Junior Researcher" userId="b2c50bc6-4d03-4903-a054-a0bfe3e104a6" providerId="ADAL" clId="{0F89C2C2-1930-4D86-8F83-3CA0D6845A64}" dt="2025-05-27T15:26:41.769" v="241" actId="113"/>
          <ac:spMkLst>
            <pc:docMk/>
            <pc:sldMk cId="901972524" sldId="850"/>
            <ac:spMk id="17" creationId="{E47AD9B8-406E-438B-86C1-84E216EF6F9E}"/>
          </ac:spMkLst>
        </pc:spChg>
        <pc:spChg chg="mod">
          <ac:chgData name="Chloe Aldridge - Junior Researcher" userId="b2c50bc6-4d03-4903-a054-a0bfe3e104a6" providerId="ADAL" clId="{0F89C2C2-1930-4D86-8F83-3CA0D6845A64}" dt="2025-05-27T15:25:16.808" v="226" actId="14100"/>
          <ac:spMkLst>
            <pc:docMk/>
            <pc:sldMk cId="901972524" sldId="850"/>
            <ac:spMk id="18" creationId="{9D4F02CA-9F0F-4CC9-90E3-2B6717A850FC}"/>
          </ac:spMkLst>
        </pc:spChg>
        <pc:spChg chg="mod">
          <ac:chgData name="Chloe Aldridge - Junior Researcher" userId="b2c50bc6-4d03-4903-a054-a0bfe3e104a6" providerId="ADAL" clId="{0F89C2C2-1930-4D86-8F83-3CA0D6845A64}" dt="2025-05-27T15:27:58.389" v="255" actId="113"/>
          <ac:spMkLst>
            <pc:docMk/>
            <pc:sldMk cId="901972524" sldId="850"/>
            <ac:spMk id="19" creationId="{2729C114-BE6C-49D5-BA75-76B15BBB2AC1}"/>
          </ac:spMkLst>
        </pc:spChg>
        <pc:spChg chg="mod">
          <ac:chgData name="Chloe Aldridge - Junior Researcher" userId="b2c50bc6-4d03-4903-a054-a0bfe3e104a6" providerId="ADAL" clId="{0F89C2C2-1930-4D86-8F83-3CA0D6845A64}" dt="2025-05-27T15:25:45.619" v="232" actId="14100"/>
          <ac:spMkLst>
            <pc:docMk/>
            <pc:sldMk cId="901972524" sldId="850"/>
            <ac:spMk id="20" creationId="{A6500358-5A82-4EE3-88F1-08E52A48FEAC}"/>
          </ac:spMkLst>
        </pc:spChg>
        <pc:spChg chg="mod">
          <ac:chgData name="Chloe Aldridge - Junior Researcher" userId="b2c50bc6-4d03-4903-a054-a0bfe3e104a6" providerId="ADAL" clId="{0F89C2C2-1930-4D86-8F83-3CA0D6845A64}" dt="2025-05-27T15:27:09.284" v="247" actId="113"/>
          <ac:spMkLst>
            <pc:docMk/>
            <pc:sldMk cId="901972524" sldId="850"/>
            <ac:spMk id="21" creationId="{E22C57EF-5AA7-4D49-9618-D920B8F86E93}"/>
          </ac:spMkLst>
        </pc:spChg>
        <pc:spChg chg="mod">
          <ac:chgData name="Chloe Aldridge - Junior Researcher" userId="b2c50bc6-4d03-4903-a054-a0bfe3e104a6" providerId="ADAL" clId="{0F89C2C2-1930-4D86-8F83-3CA0D6845A64}" dt="2025-05-27T15:26:14.946" v="239" actId="14100"/>
          <ac:spMkLst>
            <pc:docMk/>
            <pc:sldMk cId="901972524" sldId="850"/>
            <ac:spMk id="22" creationId="{A4860726-D7A1-4EF9-8D80-9302DC6960B6}"/>
          </ac:spMkLst>
        </pc:spChg>
        <pc:spChg chg="mod">
          <ac:chgData name="Chloe Aldridge - Junior Researcher" userId="b2c50bc6-4d03-4903-a054-a0bfe3e104a6" providerId="ADAL" clId="{0F89C2C2-1930-4D86-8F83-3CA0D6845A64}" dt="2025-05-27T15:27:22.562" v="249" actId="113"/>
          <ac:spMkLst>
            <pc:docMk/>
            <pc:sldMk cId="901972524" sldId="850"/>
            <ac:spMk id="23" creationId="{DEAACAD9-C030-4465-8DB8-1DD87992661E}"/>
          </ac:spMkLst>
        </pc:spChg>
        <pc:spChg chg="mod">
          <ac:chgData name="Chloe Aldridge - Junior Researcher" userId="b2c50bc6-4d03-4903-a054-a0bfe3e104a6" providerId="ADAL" clId="{0F89C2C2-1930-4D86-8F83-3CA0D6845A64}" dt="2025-05-27T15:26:03.083" v="236" actId="14100"/>
          <ac:spMkLst>
            <pc:docMk/>
            <pc:sldMk cId="901972524" sldId="850"/>
            <ac:spMk id="24" creationId="{6C527694-9C55-4611-88FD-525262AC9DFD}"/>
          </ac:spMkLst>
        </pc:spChg>
        <pc:spChg chg="mod">
          <ac:chgData name="Chloe Aldridge - Junior Researcher" userId="b2c50bc6-4d03-4903-a054-a0bfe3e104a6" providerId="ADAL" clId="{0F89C2C2-1930-4D86-8F83-3CA0D6845A64}" dt="2025-05-27T15:26:11.425" v="238" actId="14100"/>
          <ac:spMkLst>
            <pc:docMk/>
            <pc:sldMk cId="901972524" sldId="850"/>
            <ac:spMk id="26" creationId="{CFCD9220-D023-49EA-9DE6-097B4BACC6E7}"/>
          </ac:spMkLst>
        </pc:spChg>
        <pc:spChg chg="mod">
          <ac:chgData name="Chloe Aldridge - Junior Researcher" userId="b2c50bc6-4d03-4903-a054-a0bfe3e104a6" providerId="ADAL" clId="{0F89C2C2-1930-4D86-8F83-3CA0D6845A64}" dt="2025-05-27T15:27:40.920" v="253" actId="113"/>
          <ac:spMkLst>
            <pc:docMk/>
            <pc:sldMk cId="901972524" sldId="850"/>
            <ac:spMk id="29" creationId="{B2B237EF-D4DD-4789-8D85-F6C2BD07CED1}"/>
          </ac:spMkLst>
        </pc:spChg>
      </pc:sldChg>
      <pc:sldChg chg="delSp modSp mod">
        <pc:chgData name="Chloe Aldridge - Junior Researcher" userId="b2c50bc6-4d03-4903-a054-a0bfe3e104a6" providerId="ADAL" clId="{0F89C2C2-1930-4D86-8F83-3CA0D6845A64}" dt="2025-05-28T08:10:26.191" v="641" actId="14100"/>
        <pc:sldMkLst>
          <pc:docMk/>
          <pc:sldMk cId="3259201463" sldId="851"/>
        </pc:sldMkLst>
        <pc:spChg chg="mod">
          <ac:chgData name="Chloe Aldridge - Junior Researcher" userId="b2c50bc6-4d03-4903-a054-a0bfe3e104a6" providerId="ADAL" clId="{0F89C2C2-1930-4D86-8F83-3CA0D6845A64}" dt="2025-05-28T08:10:23.505" v="640" actId="14100"/>
          <ac:spMkLst>
            <pc:docMk/>
            <pc:sldMk cId="3259201463" sldId="851"/>
            <ac:spMk id="6" creationId="{EF8C2509-8F8F-7E2B-E8D8-A9157441458F}"/>
          </ac:spMkLst>
        </pc:spChg>
        <pc:spChg chg="del">
          <ac:chgData name="Chloe Aldridge - Junior Researcher" userId="b2c50bc6-4d03-4903-a054-a0bfe3e104a6" providerId="ADAL" clId="{0F89C2C2-1930-4D86-8F83-3CA0D6845A64}" dt="2025-05-28T08:10:03.390" v="637" actId="21"/>
          <ac:spMkLst>
            <pc:docMk/>
            <pc:sldMk cId="3259201463" sldId="851"/>
            <ac:spMk id="10" creationId="{041C8781-6306-21C0-504A-F12F010E5208}"/>
          </ac:spMkLst>
        </pc:spChg>
        <pc:graphicFrameChg chg="mod">
          <ac:chgData name="Chloe Aldridge - Junior Researcher" userId="b2c50bc6-4d03-4903-a054-a0bfe3e104a6" providerId="ADAL" clId="{0F89C2C2-1930-4D86-8F83-3CA0D6845A64}" dt="2025-05-28T08:10:26.191" v="641" actId="14100"/>
          <ac:graphicFrameMkLst>
            <pc:docMk/>
            <pc:sldMk cId="3259201463" sldId="851"/>
            <ac:graphicFrameMk id="14" creationId="{D353F78A-F79D-58ED-9B3F-5FB9A1A17C73}"/>
          </ac:graphicFrameMkLst>
        </pc:graphicFrameChg>
        <pc:graphicFrameChg chg="del">
          <ac:chgData name="Chloe Aldridge - Junior Researcher" userId="b2c50bc6-4d03-4903-a054-a0bfe3e104a6" providerId="ADAL" clId="{0F89C2C2-1930-4D86-8F83-3CA0D6845A64}" dt="2025-05-28T08:10:00.565" v="636" actId="21"/>
          <ac:graphicFrameMkLst>
            <pc:docMk/>
            <pc:sldMk cId="3259201463" sldId="851"/>
            <ac:graphicFrameMk id="15" creationId="{FF33EF02-3409-797F-CC35-9224B6132E42}"/>
          </ac:graphicFrameMkLst>
        </pc:graphicFrameChg>
      </pc:sldChg>
      <pc:sldChg chg="modSp mod">
        <pc:chgData name="Chloe Aldridge - Junior Researcher" userId="b2c50bc6-4d03-4903-a054-a0bfe3e104a6" providerId="ADAL" clId="{0F89C2C2-1930-4D86-8F83-3CA0D6845A64}" dt="2025-05-27T15:41:16.898" v="618" actId="255"/>
        <pc:sldMkLst>
          <pc:docMk/>
          <pc:sldMk cId="1257195167" sldId="852"/>
        </pc:sldMkLst>
        <pc:spChg chg="mod">
          <ac:chgData name="Chloe Aldridge - Junior Researcher" userId="b2c50bc6-4d03-4903-a054-a0bfe3e104a6" providerId="ADAL" clId="{0F89C2C2-1930-4D86-8F83-3CA0D6845A64}" dt="2025-05-27T15:41:16.898" v="618" actId="255"/>
          <ac:spMkLst>
            <pc:docMk/>
            <pc:sldMk cId="1257195167" sldId="852"/>
            <ac:spMk id="2" creationId="{9D2F29C7-14D5-8035-BEE9-F17A6029EE0E}"/>
          </ac:spMkLst>
        </pc:spChg>
      </pc:sldChg>
      <pc:sldChg chg="delSp modSp mod">
        <pc:chgData name="Chloe Aldridge - Junior Researcher" userId="b2c50bc6-4d03-4903-a054-a0bfe3e104a6" providerId="ADAL" clId="{0F89C2C2-1930-4D86-8F83-3CA0D6845A64}" dt="2025-05-28T08:09:14.604" v="624" actId="14100"/>
        <pc:sldMkLst>
          <pc:docMk/>
          <pc:sldMk cId="4212319192" sldId="854"/>
        </pc:sldMkLst>
        <pc:spChg chg="mod">
          <ac:chgData name="Chloe Aldridge - Junior Researcher" userId="b2c50bc6-4d03-4903-a054-a0bfe3e104a6" providerId="ADAL" clId="{0F89C2C2-1930-4D86-8F83-3CA0D6845A64}" dt="2025-05-28T08:09:11.543" v="623" actId="14100"/>
          <ac:spMkLst>
            <pc:docMk/>
            <pc:sldMk cId="4212319192" sldId="854"/>
            <ac:spMk id="6" creationId="{EF8C2509-8F8F-7E2B-E8D8-A9157441458F}"/>
          </ac:spMkLst>
        </pc:spChg>
        <pc:spChg chg="del">
          <ac:chgData name="Chloe Aldridge - Junior Researcher" userId="b2c50bc6-4d03-4903-a054-a0bfe3e104a6" providerId="ADAL" clId="{0F89C2C2-1930-4D86-8F83-3CA0D6845A64}" dt="2025-05-28T08:09:05.994" v="622" actId="21"/>
          <ac:spMkLst>
            <pc:docMk/>
            <pc:sldMk cId="4212319192" sldId="854"/>
            <ac:spMk id="10" creationId="{041C8781-6306-21C0-504A-F12F010E5208}"/>
          </ac:spMkLst>
        </pc:spChg>
        <pc:graphicFrameChg chg="mod">
          <ac:chgData name="Chloe Aldridge - Junior Researcher" userId="b2c50bc6-4d03-4903-a054-a0bfe3e104a6" providerId="ADAL" clId="{0F89C2C2-1930-4D86-8F83-3CA0D6845A64}" dt="2025-05-28T08:09:14.604" v="624" actId="14100"/>
          <ac:graphicFrameMkLst>
            <pc:docMk/>
            <pc:sldMk cId="4212319192" sldId="854"/>
            <ac:graphicFrameMk id="5" creationId="{6698C432-18F1-6AF8-62B0-0E5ED2D579F9}"/>
          </ac:graphicFrameMkLst>
        </pc:graphicFrameChg>
        <pc:graphicFrameChg chg="del">
          <ac:chgData name="Chloe Aldridge - Junior Researcher" userId="b2c50bc6-4d03-4903-a054-a0bfe3e104a6" providerId="ADAL" clId="{0F89C2C2-1930-4D86-8F83-3CA0D6845A64}" dt="2025-05-28T08:09:02.628" v="621" actId="21"/>
          <ac:graphicFrameMkLst>
            <pc:docMk/>
            <pc:sldMk cId="4212319192" sldId="854"/>
            <ac:graphicFrameMk id="11" creationId="{8766F89D-B2E6-57A8-FCE4-406639492100}"/>
          </ac:graphicFrameMkLst>
        </pc:graphicFrameChg>
      </pc:sldChg>
      <pc:sldChg chg="modSp mod">
        <pc:chgData name="Chloe Aldridge - Junior Researcher" userId="b2c50bc6-4d03-4903-a054-a0bfe3e104a6" providerId="ADAL" clId="{0F89C2C2-1930-4D86-8F83-3CA0D6845A64}" dt="2025-05-27T15:16:11.737" v="19" actId="20577"/>
        <pc:sldMkLst>
          <pc:docMk/>
          <pc:sldMk cId="3819340193" sldId="857"/>
        </pc:sldMkLst>
        <pc:spChg chg="mod">
          <ac:chgData name="Chloe Aldridge - Junior Researcher" userId="b2c50bc6-4d03-4903-a054-a0bfe3e104a6" providerId="ADAL" clId="{0F89C2C2-1930-4D86-8F83-3CA0D6845A64}" dt="2025-05-27T15:16:11.737" v="19" actId="20577"/>
          <ac:spMkLst>
            <pc:docMk/>
            <pc:sldMk cId="3819340193" sldId="857"/>
            <ac:spMk id="3" creationId="{F2BA7337-1C79-85E8-1E96-69D7ACC16078}"/>
          </ac:spMkLst>
        </pc:spChg>
      </pc:sldChg>
      <pc:sldChg chg="modSp mod">
        <pc:chgData name="Chloe Aldridge - Junior Researcher" userId="b2c50bc6-4d03-4903-a054-a0bfe3e104a6" providerId="ADAL" clId="{0F89C2C2-1930-4D86-8F83-3CA0D6845A64}" dt="2025-05-27T15:35:47.041" v="347" actId="20577"/>
        <pc:sldMkLst>
          <pc:docMk/>
          <pc:sldMk cId="3920676656" sldId="860"/>
        </pc:sldMkLst>
        <pc:spChg chg="mod">
          <ac:chgData name="Chloe Aldridge - Junior Researcher" userId="b2c50bc6-4d03-4903-a054-a0bfe3e104a6" providerId="ADAL" clId="{0F89C2C2-1930-4D86-8F83-3CA0D6845A64}" dt="2025-05-27T15:35:47.041" v="347" actId="20577"/>
          <ac:spMkLst>
            <pc:docMk/>
            <pc:sldMk cId="3920676656" sldId="860"/>
            <ac:spMk id="2" creationId="{2A457029-20C9-E146-5553-744D3B44BB7A}"/>
          </ac:spMkLst>
        </pc:spChg>
        <pc:spChg chg="mod">
          <ac:chgData name="Chloe Aldridge - Junior Researcher" userId="b2c50bc6-4d03-4903-a054-a0bfe3e104a6" providerId="ADAL" clId="{0F89C2C2-1930-4D86-8F83-3CA0D6845A64}" dt="2025-05-27T15:16:23.325" v="32" actId="20577"/>
          <ac:spMkLst>
            <pc:docMk/>
            <pc:sldMk cId="3920676656" sldId="860"/>
            <ac:spMk id="3" creationId="{F2BA7337-1C79-85E8-1E96-69D7ACC16078}"/>
          </ac:spMkLst>
        </pc:spChg>
      </pc:sldChg>
      <pc:sldChg chg="modSp mod">
        <pc:chgData name="Chloe Aldridge - Junior Researcher" userId="b2c50bc6-4d03-4903-a054-a0bfe3e104a6" providerId="ADAL" clId="{0F89C2C2-1930-4D86-8F83-3CA0D6845A64}" dt="2025-05-27T15:15:51.121" v="1" actId="20577"/>
        <pc:sldMkLst>
          <pc:docMk/>
          <pc:sldMk cId="3334264693" sldId="861"/>
        </pc:sldMkLst>
        <pc:spChg chg="mod">
          <ac:chgData name="Chloe Aldridge - Junior Researcher" userId="b2c50bc6-4d03-4903-a054-a0bfe3e104a6" providerId="ADAL" clId="{0F89C2C2-1930-4D86-8F83-3CA0D6845A64}" dt="2025-05-27T15:15:51.121" v="1" actId="20577"/>
          <ac:spMkLst>
            <pc:docMk/>
            <pc:sldMk cId="3334264693" sldId="861"/>
            <ac:spMk id="3" creationId="{F2BA7337-1C79-85E8-1E96-69D7ACC16078}"/>
          </ac:spMkLst>
        </pc:spChg>
      </pc:sldChg>
      <pc:sldChg chg="modSp mod">
        <pc:chgData name="Chloe Aldridge - Junior Researcher" userId="b2c50bc6-4d03-4903-a054-a0bfe3e104a6" providerId="ADAL" clId="{0F89C2C2-1930-4D86-8F83-3CA0D6845A64}" dt="2025-05-27T15:15:45.750" v="0" actId="20577"/>
        <pc:sldMkLst>
          <pc:docMk/>
          <pc:sldMk cId="3033298233" sldId="862"/>
        </pc:sldMkLst>
        <pc:spChg chg="mod">
          <ac:chgData name="Chloe Aldridge - Junior Researcher" userId="b2c50bc6-4d03-4903-a054-a0bfe3e104a6" providerId="ADAL" clId="{0F89C2C2-1930-4D86-8F83-3CA0D6845A64}" dt="2025-05-27T15:15:45.750" v="0" actId="20577"/>
          <ac:spMkLst>
            <pc:docMk/>
            <pc:sldMk cId="3033298233" sldId="862"/>
            <ac:spMk id="3" creationId="{F2BA7337-1C79-85E8-1E96-69D7ACC16078}"/>
          </ac:spMkLst>
        </pc:spChg>
      </pc:sldChg>
      <pc:sldChg chg="addSp delSp modSp add mod">
        <pc:chgData name="Chloe Aldridge - Junior Researcher" userId="b2c50bc6-4d03-4903-a054-a0bfe3e104a6" providerId="ADAL" clId="{0F89C2C2-1930-4D86-8F83-3CA0D6845A64}" dt="2025-05-28T08:09:46.918" v="635" actId="14100"/>
        <pc:sldMkLst>
          <pc:docMk/>
          <pc:sldMk cId="3435035636" sldId="864"/>
        </pc:sldMkLst>
        <pc:spChg chg="del">
          <ac:chgData name="Chloe Aldridge - Junior Researcher" userId="b2c50bc6-4d03-4903-a054-a0bfe3e104a6" providerId="ADAL" clId="{0F89C2C2-1930-4D86-8F83-3CA0D6845A64}" dt="2025-05-28T08:09:27.868" v="627" actId="21"/>
          <ac:spMkLst>
            <pc:docMk/>
            <pc:sldMk cId="3435035636" sldId="864"/>
            <ac:spMk id="6" creationId="{EF8C2509-8F8F-7E2B-E8D8-A9157441458F}"/>
          </ac:spMkLst>
        </pc:spChg>
        <pc:spChg chg="add del mod">
          <ac:chgData name="Chloe Aldridge - Junior Researcher" userId="b2c50bc6-4d03-4903-a054-a0bfe3e104a6" providerId="ADAL" clId="{0F89C2C2-1930-4D86-8F83-3CA0D6845A64}" dt="2025-05-28T08:09:23.724" v="626" actId="21"/>
          <ac:spMkLst>
            <pc:docMk/>
            <pc:sldMk cId="3435035636" sldId="864"/>
            <ac:spMk id="9" creationId="{009248FC-F35D-8AB9-6746-B7B8280054DA}"/>
          </ac:spMkLst>
        </pc:spChg>
        <pc:spChg chg="mod">
          <ac:chgData name="Chloe Aldridge - Junior Researcher" userId="b2c50bc6-4d03-4903-a054-a0bfe3e104a6" providerId="ADAL" clId="{0F89C2C2-1930-4D86-8F83-3CA0D6845A64}" dt="2025-05-28T08:09:40.735" v="633" actId="14100"/>
          <ac:spMkLst>
            <pc:docMk/>
            <pc:sldMk cId="3435035636" sldId="864"/>
            <ac:spMk id="10" creationId="{041C8781-6306-21C0-504A-F12F010E5208}"/>
          </ac:spMkLst>
        </pc:spChg>
        <pc:graphicFrameChg chg="del">
          <ac:chgData name="Chloe Aldridge - Junior Researcher" userId="b2c50bc6-4d03-4903-a054-a0bfe3e104a6" providerId="ADAL" clId="{0F89C2C2-1930-4D86-8F83-3CA0D6845A64}" dt="2025-05-28T08:09:20.660" v="625" actId="21"/>
          <ac:graphicFrameMkLst>
            <pc:docMk/>
            <pc:sldMk cId="3435035636" sldId="864"/>
            <ac:graphicFrameMk id="5" creationId="{6698C432-18F1-6AF8-62B0-0E5ED2D579F9}"/>
          </ac:graphicFrameMkLst>
        </pc:graphicFrameChg>
        <pc:graphicFrameChg chg="mod">
          <ac:chgData name="Chloe Aldridge - Junior Researcher" userId="b2c50bc6-4d03-4903-a054-a0bfe3e104a6" providerId="ADAL" clId="{0F89C2C2-1930-4D86-8F83-3CA0D6845A64}" dt="2025-05-28T08:09:46.918" v="635" actId="14100"/>
          <ac:graphicFrameMkLst>
            <pc:docMk/>
            <pc:sldMk cId="3435035636" sldId="864"/>
            <ac:graphicFrameMk id="11" creationId="{8766F89D-B2E6-57A8-FCE4-406639492100}"/>
          </ac:graphicFrameMkLst>
        </pc:graphicFrameChg>
      </pc:sldChg>
      <pc:sldChg chg="delSp modSp add mod">
        <pc:chgData name="Chloe Aldridge - Junior Researcher" userId="b2c50bc6-4d03-4903-a054-a0bfe3e104a6" providerId="ADAL" clId="{0F89C2C2-1930-4D86-8F83-3CA0D6845A64}" dt="2025-05-28T08:10:57.788" v="646" actId="14100"/>
        <pc:sldMkLst>
          <pc:docMk/>
          <pc:sldMk cId="2335635493" sldId="865"/>
        </pc:sldMkLst>
        <pc:spChg chg="del">
          <ac:chgData name="Chloe Aldridge - Junior Researcher" userId="b2c50bc6-4d03-4903-a054-a0bfe3e104a6" providerId="ADAL" clId="{0F89C2C2-1930-4D86-8F83-3CA0D6845A64}" dt="2025-05-28T08:10:46.605" v="643" actId="21"/>
          <ac:spMkLst>
            <pc:docMk/>
            <pc:sldMk cId="2335635493" sldId="865"/>
            <ac:spMk id="6" creationId="{EF8C2509-8F8F-7E2B-E8D8-A9157441458F}"/>
          </ac:spMkLst>
        </pc:spChg>
        <pc:spChg chg="mod">
          <ac:chgData name="Chloe Aldridge - Junior Researcher" userId="b2c50bc6-4d03-4903-a054-a0bfe3e104a6" providerId="ADAL" clId="{0F89C2C2-1930-4D86-8F83-3CA0D6845A64}" dt="2025-05-28T08:10:54.257" v="645" actId="14100"/>
          <ac:spMkLst>
            <pc:docMk/>
            <pc:sldMk cId="2335635493" sldId="865"/>
            <ac:spMk id="10" creationId="{041C8781-6306-21C0-504A-F12F010E5208}"/>
          </ac:spMkLst>
        </pc:spChg>
        <pc:graphicFrameChg chg="del">
          <ac:chgData name="Chloe Aldridge - Junior Researcher" userId="b2c50bc6-4d03-4903-a054-a0bfe3e104a6" providerId="ADAL" clId="{0F89C2C2-1930-4D86-8F83-3CA0D6845A64}" dt="2025-05-28T08:10:43.446" v="642" actId="21"/>
          <ac:graphicFrameMkLst>
            <pc:docMk/>
            <pc:sldMk cId="2335635493" sldId="865"/>
            <ac:graphicFrameMk id="14" creationId="{D353F78A-F79D-58ED-9B3F-5FB9A1A17C73}"/>
          </ac:graphicFrameMkLst>
        </pc:graphicFrameChg>
        <pc:graphicFrameChg chg="mod">
          <ac:chgData name="Chloe Aldridge - Junior Researcher" userId="b2c50bc6-4d03-4903-a054-a0bfe3e104a6" providerId="ADAL" clId="{0F89C2C2-1930-4D86-8F83-3CA0D6845A64}" dt="2025-05-28T08:10:57.788" v="646" actId="14100"/>
          <ac:graphicFrameMkLst>
            <pc:docMk/>
            <pc:sldMk cId="2335635493" sldId="865"/>
            <ac:graphicFrameMk id="15" creationId="{FF33EF02-3409-797F-CC35-9224B6132E4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Sheet3!$C$1</c:f>
              <c:strCache>
                <c:ptCount val="1"/>
                <c:pt idx="0">
                  <c:v>Percent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Sheet3!$A$2:$A$15</c:f>
              <c:strCache>
                <c:ptCount val="14"/>
                <c:pt idx="0">
                  <c:v>Harlow</c:v>
                </c:pt>
                <c:pt idx="1">
                  <c:v>Thurrock</c:v>
                </c:pt>
                <c:pt idx="2">
                  <c:v>Castle Point</c:v>
                </c:pt>
                <c:pt idx="3">
                  <c:v>Rochford</c:v>
                </c:pt>
                <c:pt idx="4">
                  <c:v>Uttlesford</c:v>
                </c:pt>
                <c:pt idx="5">
                  <c:v>Southend</c:v>
                </c:pt>
                <c:pt idx="6">
                  <c:v>Tendring</c:v>
                </c:pt>
                <c:pt idx="7">
                  <c:v>Basildon</c:v>
                </c:pt>
                <c:pt idx="8">
                  <c:v>Epping Forest</c:v>
                </c:pt>
                <c:pt idx="9">
                  <c:v>Brentwood</c:v>
                </c:pt>
                <c:pt idx="10">
                  <c:v>Braintree</c:v>
                </c:pt>
                <c:pt idx="11">
                  <c:v>Chelmsford</c:v>
                </c:pt>
                <c:pt idx="12">
                  <c:v>Colchester</c:v>
                </c:pt>
                <c:pt idx="13">
                  <c:v>Maldon</c:v>
                </c:pt>
              </c:strCache>
            </c:strRef>
          </c:cat>
          <c:val>
            <c:numRef>
              <c:f>Sheet3!$C$2:$C$15</c:f>
              <c:numCache>
                <c:formatCode>0%</c:formatCode>
                <c:ptCount val="14"/>
                <c:pt idx="0">
                  <c:v>6.1999999999999998E-3</c:v>
                </c:pt>
                <c:pt idx="1">
                  <c:v>9.7000000000000003E-3</c:v>
                </c:pt>
                <c:pt idx="2">
                  <c:v>1.06E-2</c:v>
                </c:pt>
                <c:pt idx="3">
                  <c:v>1.06E-2</c:v>
                </c:pt>
                <c:pt idx="4">
                  <c:v>1.5900000000000001E-2</c:v>
                </c:pt>
                <c:pt idx="5">
                  <c:v>2.29E-2</c:v>
                </c:pt>
                <c:pt idx="6">
                  <c:v>2.4500000000000001E-2</c:v>
                </c:pt>
                <c:pt idx="7">
                  <c:v>3.7400000000000003E-2</c:v>
                </c:pt>
                <c:pt idx="8">
                  <c:v>4.0399999999999998E-2</c:v>
                </c:pt>
                <c:pt idx="9">
                  <c:v>0.12139999999999999</c:v>
                </c:pt>
                <c:pt idx="10">
                  <c:v>0.156</c:v>
                </c:pt>
                <c:pt idx="11">
                  <c:v>0.15629999999999999</c:v>
                </c:pt>
                <c:pt idx="12">
                  <c:v>0.18579999999999999</c:v>
                </c:pt>
                <c:pt idx="13">
                  <c:v>0.20219999999999999</c:v>
                </c:pt>
              </c:numCache>
            </c:numRef>
          </c:val>
          <c:extLst>
            <c:ext xmlns:c16="http://schemas.microsoft.com/office/drawing/2014/chart" uri="{C3380CC4-5D6E-409C-BE32-E72D297353CC}">
              <c16:uniqueId val="{00000000-09EF-4D59-9990-535B89B56982}"/>
            </c:ext>
          </c:extLst>
        </c:ser>
        <c:dLbls>
          <c:showLegendKey val="0"/>
          <c:showVal val="0"/>
          <c:showCatName val="0"/>
          <c:showSerName val="0"/>
          <c:showPercent val="0"/>
          <c:showBubbleSize val="0"/>
        </c:dLbls>
        <c:gapWidth val="182"/>
        <c:axId val="208118831"/>
        <c:axId val="208120751"/>
        <c:extLst>
          <c:ext xmlns:c15="http://schemas.microsoft.com/office/drawing/2012/chart" uri="{02D57815-91ED-43cb-92C2-25804820EDAC}">
            <c15:filteredBarSeries>
              <c15:ser>
                <c:idx val="0"/>
                <c:order val="0"/>
                <c:tx>
                  <c:strRef>
                    <c:extLst>
                      <c:ext uri="{02D57815-91ED-43cb-92C2-25804820EDAC}">
                        <c15:formulaRef>
                          <c15:sqref>Sheet3!$B$1</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Sheet3!$A$2:$A$15</c15:sqref>
                        </c15:formulaRef>
                      </c:ext>
                    </c:extLst>
                    <c:strCache>
                      <c:ptCount val="14"/>
                      <c:pt idx="0">
                        <c:v>Harlow</c:v>
                      </c:pt>
                      <c:pt idx="1">
                        <c:v>Thurrock</c:v>
                      </c:pt>
                      <c:pt idx="2">
                        <c:v>Castle Point</c:v>
                      </c:pt>
                      <c:pt idx="3">
                        <c:v>Rochford</c:v>
                      </c:pt>
                      <c:pt idx="4">
                        <c:v>Uttlesford</c:v>
                      </c:pt>
                      <c:pt idx="5">
                        <c:v>Southend</c:v>
                      </c:pt>
                      <c:pt idx="6">
                        <c:v>Tendring</c:v>
                      </c:pt>
                      <c:pt idx="7">
                        <c:v>Basildon</c:v>
                      </c:pt>
                      <c:pt idx="8">
                        <c:v>Epping Forest</c:v>
                      </c:pt>
                      <c:pt idx="9">
                        <c:v>Brentwood</c:v>
                      </c:pt>
                      <c:pt idx="10">
                        <c:v>Braintree</c:v>
                      </c:pt>
                      <c:pt idx="11">
                        <c:v>Chelmsford</c:v>
                      </c:pt>
                      <c:pt idx="12">
                        <c:v>Colchester</c:v>
                      </c:pt>
                      <c:pt idx="13">
                        <c:v>Maldon</c:v>
                      </c:pt>
                    </c:strCache>
                  </c:strRef>
                </c:cat>
                <c:val>
                  <c:numRef>
                    <c:extLst>
                      <c:ext uri="{02D57815-91ED-43cb-92C2-25804820EDAC}">
                        <c15:formulaRef>
                          <c15:sqref>Sheet3!$B$2:$B$15</c15:sqref>
                        </c15:formulaRef>
                      </c:ext>
                    </c:extLst>
                    <c:numCache>
                      <c:formatCode>General</c:formatCode>
                      <c:ptCount val="14"/>
                      <c:pt idx="0">
                        <c:v>27</c:v>
                      </c:pt>
                      <c:pt idx="1">
                        <c:v>42</c:v>
                      </c:pt>
                      <c:pt idx="2">
                        <c:v>46</c:v>
                      </c:pt>
                      <c:pt idx="3">
                        <c:v>46</c:v>
                      </c:pt>
                      <c:pt idx="4">
                        <c:v>69</c:v>
                      </c:pt>
                      <c:pt idx="5">
                        <c:v>99</c:v>
                      </c:pt>
                      <c:pt idx="6">
                        <c:v>106</c:v>
                      </c:pt>
                      <c:pt idx="7">
                        <c:v>162</c:v>
                      </c:pt>
                      <c:pt idx="8">
                        <c:v>175</c:v>
                      </c:pt>
                      <c:pt idx="9">
                        <c:v>526</c:v>
                      </c:pt>
                      <c:pt idx="10">
                        <c:v>676</c:v>
                      </c:pt>
                      <c:pt idx="11">
                        <c:v>677</c:v>
                      </c:pt>
                      <c:pt idx="12">
                        <c:v>805</c:v>
                      </c:pt>
                      <c:pt idx="13">
                        <c:v>876</c:v>
                      </c:pt>
                    </c:numCache>
                  </c:numRef>
                </c:val>
                <c:extLst>
                  <c:ext xmlns:c16="http://schemas.microsoft.com/office/drawing/2014/chart" uri="{C3380CC4-5D6E-409C-BE32-E72D297353CC}">
                    <c16:uniqueId val="{00000001-09EF-4D59-9990-535B89B56982}"/>
                  </c:ext>
                </c:extLst>
              </c15:ser>
            </c15:filteredBarSeries>
          </c:ext>
        </c:extLst>
      </c:barChart>
      <c:catAx>
        <c:axId val="208118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120751"/>
        <c:crosses val="autoZero"/>
        <c:auto val="1"/>
        <c:lblAlgn val="ctr"/>
        <c:lblOffset val="100"/>
        <c:noMultiLvlLbl val="0"/>
      </c:catAx>
      <c:valAx>
        <c:axId val="2081207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11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7567565230723"/>
          <c:y val="0.42351780412362106"/>
          <c:w val="0.71064329250883596"/>
          <c:h val="0.5268274207331648"/>
        </c:manualLayout>
      </c:layout>
      <c:barChart>
        <c:barDir val="bar"/>
        <c:grouping val="stacked"/>
        <c:varyColors val="0"/>
        <c:dLbls>
          <c:showLegendKey val="0"/>
          <c:showVal val="0"/>
          <c:showCatName val="0"/>
          <c:showSerName val="0"/>
          <c:showPercent val="0"/>
          <c:showBubbleSize val="0"/>
        </c:dLbls>
        <c:gapWidth val="150"/>
        <c:overlap val="100"/>
        <c:axId val="1172559119"/>
        <c:axId val="1172560559"/>
        <c:extLst>
          <c:ext xmlns:c15="http://schemas.microsoft.com/office/drawing/2012/chart" uri="{02D57815-91ED-43cb-92C2-25804820EDAC}">
            <c15:filteredBarSeries>
              <c15:ser>
                <c:idx val="4"/>
                <c:order val="0"/>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c:ext uri="{02D57815-91ED-43cb-92C2-25804820EDAC}">
                        <c15:formulaRef>
                          <c15:sqref>Sheet1!$F$42:$F$51</c15:sqref>
                        </c15:formulaRef>
                      </c:ext>
                    </c:extLst>
                    <c:numCache>
                      <c:formatCode>0%</c:formatCode>
                      <c:ptCount val="10"/>
                      <c:pt idx="0">
                        <c:v>1.9800000000000002E-2</c:v>
                      </c:pt>
                      <c:pt idx="1">
                        <c:v>1.9900000000000001E-2</c:v>
                      </c:pt>
                      <c:pt idx="2">
                        <c:v>2.5600000000000001E-2</c:v>
                      </c:pt>
                      <c:pt idx="3">
                        <c:v>2.07E-2</c:v>
                      </c:pt>
                      <c:pt idx="4">
                        <c:v>2.64E-2</c:v>
                      </c:pt>
                      <c:pt idx="5">
                        <c:v>2.4E-2</c:v>
                      </c:pt>
                      <c:pt idx="6">
                        <c:v>1.0800000000000001E-2</c:v>
                      </c:pt>
                      <c:pt idx="7">
                        <c:v>8.3000000000000001E-3</c:v>
                      </c:pt>
                      <c:pt idx="8">
                        <c:v>1.17E-2</c:v>
                      </c:pt>
                      <c:pt idx="9">
                        <c:v>1.4800000000000001E-2</c:v>
                      </c:pt>
                    </c:numCache>
                  </c:numRef>
                </c:val>
                <c:extLst>
                  <c:ext xmlns:c16="http://schemas.microsoft.com/office/drawing/2014/chart" uri="{C3380CC4-5D6E-409C-BE32-E72D297353CC}">
                    <c16:uniqueId val="{00000004-EAA7-43BE-A25F-F3ECB6E7C720}"/>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Sheet1!$G$42:$G$51</c15:sqref>
                        </c15:formulaRef>
                      </c:ext>
                    </c:extLst>
                    <c:numCache>
                      <c:formatCode>0%</c:formatCode>
                      <c:ptCount val="10"/>
                      <c:pt idx="0">
                        <c:v>6.6E-3</c:v>
                      </c:pt>
                      <c:pt idx="1">
                        <c:v>1.24E-2</c:v>
                      </c:pt>
                      <c:pt idx="2">
                        <c:v>9.9000000000000008E-3</c:v>
                      </c:pt>
                      <c:pt idx="3">
                        <c:v>5.0000000000000001E-3</c:v>
                      </c:pt>
                      <c:pt idx="4">
                        <c:v>5.7999999999999996E-3</c:v>
                      </c:pt>
                      <c:pt idx="5">
                        <c:v>1.0699999999999999E-2</c:v>
                      </c:pt>
                      <c:pt idx="6">
                        <c:v>7.4999999999999997E-3</c:v>
                      </c:pt>
                      <c:pt idx="7">
                        <c:v>9.1000000000000004E-3</c:v>
                      </c:pt>
                      <c:pt idx="8">
                        <c:v>1.09E-2</c:v>
                      </c:pt>
                      <c:pt idx="9">
                        <c:v>1.23E-2</c:v>
                      </c:pt>
                    </c:numCache>
                  </c:numRef>
                </c:val>
                <c:extLst xmlns:c15="http://schemas.microsoft.com/office/drawing/2012/chart">
                  <c:ext xmlns:c16="http://schemas.microsoft.com/office/drawing/2014/chart" uri="{C3380CC4-5D6E-409C-BE32-E72D297353CC}">
                    <c16:uniqueId val="{00000005-EAA7-43BE-A25F-F3ECB6E7C720}"/>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Sheet1!$I$42:$I$51</c15:sqref>
                        </c15:formulaRef>
                      </c:ext>
                    </c:extLst>
                    <c:numCache>
                      <c:formatCode>0%</c:formatCode>
                      <c:ptCount val="10"/>
                      <c:pt idx="0">
                        <c:v>3.7999999999999999E-2</c:v>
                      </c:pt>
                      <c:pt idx="1">
                        <c:v>4.0500000000000001E-2</c:v>
                      </c:pt>
                      <c:pt idx="2">
                        <c:v>4.2099999999999999E-2</c:v>
                      </c:pt>
                      <c:pt idx="3">
                        <c:v>3.3099999999999997E-2</c:v>
                      </c:pt>
                      <c:pt idx="4">
                        <c:v>2.8899999999999999E-2</c:v>
                      </c:pt>
                      <c:pt idx="5">
                        <c:v>3.1399999999999997E-2</c:v>
                      </c:pt>
                      <c:pt idx="6">
                        <c:v>3.8300000000000001E-2</c:v>
                      </c:pt>
                      <c:pt idx="7">
                        <c:v>3.4000000000000002E-2</c:v>
                      </c:pt>
                      <c:pt idx="8">
                        <c:v>3.85E-2</c:v>
                      </c:pt>
                      <c:pt idx="9">
                        <c:v>3.7900000000000003E-2</c:v>
                      </c:pt>
                    </c:numCache>
                  </c:numRef>
                </c:val>
                <c:extLst xmlns:c15="http://schemas.microsoft.com/office/drawing/2012/chart">
                  <c:ext xmlns:c16="http://schemas.microsoft.com/office/drawing/2014/chart" uri="{C3380CC4-5D6E-409C-BE32-E72D297353CC}">
                    <c16:uniqueId val="{00000007-EAA7-43BE-A25F-F3ECB6E7C720}"/>
                  </c:ext>
                </c:extLst>
              </c15:ser>
            </c15:filteredBarSeries>
          </c:ext>
        </c:extLst>
      </c:barChart>
      <c:catAx>
        <c:axId val="1172559119"/>
        <c:scaling>
          <c:orientation val="minMax"/>
        </c:scaling>
        <c:delete val="1"/>
        <c:axPos val="l"/>
        <c:numFmt formatCode="General" sourceLinked="1"/>
        <c:majorTickMark val="none"/>
        <c:minorTickMark val="none"/>
        <c:tickLblPos val="nextTo"/>
        <c:crossAx val="1172560559"/>
        <c:crosses val="autoZero"/>
        <c:auto val="1"/>
        <c:lblAlgn val="ctr"/>
        <c:lblOffset val="100"/>
        <c:noMultiLvlLbl val="0"/>
      </c:catAx>
      <c:valAx>
        <c:axId val="11725605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5911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Sheet1!$B$64</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Sheet1!$A$75:$A$83</c:f>
              <c:strCache>
                <c:ptCount val="9"/>
                <c:pt idx="0">
                  <c:v>HIV prevention (PEP or PrEP)</c:v>
                </c:pt>
                <c:pt idx="1">
                  <c:v>Masturbation</c:v>
                </c:pt>
                <c:pt idx="2">
                  <c:v>Public sexual harassment</c:v>
                </c:pt>
                <c:pt idx="3">
                  <c:v>Consent and the law</c:v>
                </c:pt>
                <c:pt idx="4">
                  <c:v>Sex</c:v>
                </c:pt>
                <c:pt idx="5">
                  <c:v>How to access contraception</c:v>
                </c:pt>
                <c:pt idx="6">
                  <c:v>Information on choices around pregnancy</c:v>
                </c:pt>
                <c:pt idx="7">
                  <c:v>Healthy and respectful relationships</c:v>
                </c:pt>
                <c:pt idx="8">
                  <c:v>Steps to take after unprotected sex</c:v>
                </c:pt>
              </c:strCache>
              <c:extLst/>
            </c:strRef>
          </c:cat>
          <c:val>
            <c:numRef>
              <c:f>Sheet1!$B$75:$B$83</c:f>
              <c:numCache>
                <c:formatCode>0%</c:formatCode>
                <c:ptCount val="9"/>
                <c:pt idx="0">
                  <c:v>0.21340000000000001</c:v>
                </c:pt>
                <c:pt idx="1">
                  <c:v>0.18579999999999999</c:v>
                </c:pt>
                <c:pt idx="2">
                  <c:v>0.247</c:v>
                </c:pt>
                <c:pt idx="3">
                  <c:v>0.2233</c:v>
                </c:pt>
                <c:pt idx="4">
                  <c:v>0.20949999999999999</c:v>
                </c:pt>
                <c:pt idx="5">
                  <c:v>0.3281</c:v>
                </c:pt>
                <c:pt idx="6">
                  <c:v>0.3221</c:v>
                </c:pt>
                <c:pt idx="7">
                  <c:v>0.31619999999999998</c:v>
                </c:pt>
                <c:pt idx="8">
                  <c:v>0.3755</c:v>
                </c:pt>
              </c:numCache>
              <c:extLst/>
            </c:numRef>
          </c:val>
          <c:extLst>
            <c:ext xmlns:c16="http://schemas.microsoft.com/office/drawing/2014/chart" uri="{C3380CC4-5D6E-409C-BE32-E72D297353CC}">
              <c16:uniqueId val="{00000000-E5BA-4D40-B427-E77246F2D07C}"/>
            </c:ext>
          </c:extLst>
        </c:ser>
        <c:ser>
          <c:idx val="1"/>
          <c:order val="1"/>
          <c:tx>
            <c:strRef>
              <c:f>Sheet1!$C$64</c:f>
              <c:strCache>
                <c:ptCount val="1"/>
                <c:pt idx="0">
                  <c:v>Years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Sheet1!$A$75:$A$83</c:f>
              <c:strCache>
                <c:ptCount val="9"/>
                <c:pt idx="0">
                  <c:v>HIV prevention (PEP or PrEP)</c:v>
                </c:pt>
                <c:pt idx="1">
                  <c:v>Masturbation</c:v>
                </c:pt>
                <c:pt idx="2">
                  <c:v>Public sexual harassment</c:v>
                </c:pt>
                <c:pt idx="3">
                  <c:v>Consent and the law</c:v>
                </c:pt>
                <c:pt idx="4">
                  <c:v>Sex</c:v>
                </c:pt>
                <c:pt idx="5">
                  <c:v>How to access contraception</c:v>
                </c:pt>
                <c:pt idx="6">
                  <c:v>Information on choices around pregnancy</c:v>
                </c:pt>
                <c:pt idx="7">
                  <c:v>Healthy and respectful relationships</c:v>
                </c:pt>
                <c:pt idx="8">
                  <c:v>Steps to take after unprotected sex</c:v>
                </c:pt>
              </c:strCache>
              <c:extLst/>
            </c:strRef>
          </c:cat>
          <c:val>
            <c:numRef>
              <c:f>Sheet1!$C$75:$C$83</c:f>
              <c:numCache>
                <c:formatCode>0%</c:formatCode>
                <c:ptCount val="9"/>
                <c:pt idx="0">
                  <c:v>0.2064</c:v>
                </c:pt>
                <c:pt idx="1">
                  <c:v>0.26129999999999998</c:v>
                </c:pt>
                <c:pt idx="2">
                  <c:v>0.2291</c:v>
                </c:pt>
                <c:pt idx="3">
                  <c:v>0.25779999999999997</c:v>
                </c:pt>
                <c:pt idx="4">
                  <c:v>0.30430000000000001</c:v>
                </c:pt>
                <c:pt idx="5">
                  <c:v>0.253</c:v>
                </c:pt>
                <c:pt idx="6">
                  <c:v>0.28999999999999998</c:v>
                </c:pt>
                <c:pt idx="7">
                  <c:v>0.33050000000000002</c:v>
                </c:pt>
                <c:pt idx="8">
                  <c:v>0.33529999999999999</c:v>
                </c:pt>
              </c:numCache>
              <c:extLst/>
            </c:numRef>
          </c:val>
          <c:extLst>
            <c:ext xmlns:c16="http://schemas.microsoft.com/office/drawing/2014/chart" uri="{C3380CC4-5D6E-409C-BE32-E72D297353CC}">
              <c16:uniqueId val="{00000001-E5BA-4D40-B427-E77246F2D07C}"/>
            </c:ext>
          </c:extLst>
        </c:ser>
        <c:dLbls>
          <c:showLegendKey val="0"/>
          <c:showVal val="0"/>
          <c:showCatName val="0"/>
          <c:showSerName val="0"/>
          <c:showPercent val="0"/>
          <c:showBubbleSize val="0"/>
        </c:dLbls>
        <c:gapWidth val="182"/>
        <c:axId val="1183541775"/>
        <c:axId val="1183535055"/>
      </c:barChart>
      <c:catAx>
        <c:axId val="1183541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83535055"/>
        <c:crosses val="autoZero"/>
        <c:auto val="1"/>
        <c:lblAlgn val="ctr"/>
        <c:lblOffset val="100"/>
        <c:noMultiLvlLbl val="0"/>
      </c:catAx>
      <c:valAx>
        <c:axId val="118353505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83541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Sheet1!$B$64</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Sheet1!$A$65:$A$74</c:f>
              <c:strCache>
                <c:ptCount val="10"/>
                <c:pt idx="0">
                  <c:v>Revenge porn</c:v>
                </c:pt>
                <c:pt idx="1">
                  <c:v>Image sharing</c:v>
                </c:pt>
                <c:pt idx="2">
                  <c:v>Puberty</c:v>
                </c:pt>
                <c:pt idx="3">
                  <c:v>Gender identity</c:v>
                </c:pt>
                <c:pt idx="4">
                  <c:v>Sexuality</c:v>
                </c:pt>
                <c:pt idx="5">
                  <c:v>Pornography</c:v>
                </c:pt>
                <c:pt idx="6">
                  <c:v>Menstruation</c:v>
                </c:pt>
                <c:pt idx="7">
                  <c:v>Methods of Contraception</c:v>
                </c:pt>
                <c:pt idx="8">
                  <c:v>Staying safe online e.g. dating</c:v>
                </c:pt>
                <c:pt idx="9">
                  <c:v>Sexually transmitted infections (STI's) and HIV</c:v>
                </c:pt>
              </c:strCache>
              <c:extLst/>
            </c:strRef>
          </c:cat>
          <c:val>
            <c:numRef>
              <c:f>Sheet1!$B$65:$B$74</c:f>
              <c:numCache>
                <c:formatCode>0%</c:formatCode>
                <c:ptCount val="10"/>
                <c:pt idx="0">
                  <c:v>0.16400000000000001</c:v>
                </c:pt>
                <c:pt idx="1">
                  <c:v>8.6999999999999994E-2</c:v>
                </c:pt>
                <c:pt idx="2">
                  <c:v>9.0899999999999995E-2</c:v>
                </c:pt>
                <c:pt idx="3">
                  <c:v>0.1502</c:v>
                </c:pt>
                <c:pt idx="4">
                  <c:v>0.1759</c:v>
                </c:pt>
                <c:pt idx="5">
                  <c:v>0.1166</c:v>
                </c:pt>
                <c:pt idx="6">
                  <c:v>0.1759</c:v>
                </c:pt>
                <c:pt idx="7">
                  <c:v>0.18770000000000001</c:v>
                </c:pt>
                <c:pt idx="8">
                  <c:v>0.17</c:v>
                </c:pt>
                <c:pt idx="9">
                  <c:v>0.2036</c:v>
                </c:pt>
              </c:numCache>
              <c:extLst/>
            </c:numRef>
          </c:val>
          <c:extLst>
            <c:ext xmlns:c16="http://schemas.microsoft.com/office/drawing/2014/chart" uri="{C3380CC4-5D6E-409C-BE32-E72D297353CC}">
              <c16:uniqueId val="{00000000-1AA3-4EDA-85B5-065A0AB1820D}"/>
            </c:ext>
          </c:extLst>
        </c:ser>
        <c:ser>
          <c:idx val="1"/>
          <c:order val="1"/>
          <c:tx>
            <c:strRef>
              <c:f>Sheet1!$C$64</c:f>
              <c:strCache>
                <c:ptCount val="1"/>
                <c:pt idx="0">
                  <c:v>Years 10-11</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C92-465E-B344-E0444999B8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Sheet1!$A$65:$A$74</c:f>
              <c:strCache>
                <c:ptCount val="10"/>
                <c:pt idx="0">
                  <c:v>Revenge porn</c:v>
                </c:pt>
                <c:pt idx="1">
                  <c:v>Image sharing</c:v>
                </c:pt>
                <c:pt idx="2">
                  <c:v>Puberty</c:v>
                </c:pt>
                <c:pt idx="3">
                  <c:v>Gender identity</c:v>
                </c:pt>
                <c:pt idx="4">
                  <c:v>Sexuality</c:v>
                </c:pt>
                <c:pt idx="5">
                  <c:v>Pornography</c:v>
                </c:pt>
                <c:pt idx="6">
                  <c:v>Menstruation</c:v>
                </c:pt>
                <c:pt idx="7">
                  <c:v>Methods of Contraception</c:v>
                </c:pt>
                <c:pt idx="8">
                  <c:v>Staying safe online e.g. dating</c:v>
                </c:pt>
                <c:pt idx="9">
                  <c:v>Sexually transmitted infections (STI's) and HIV</c:v>
                </c:pt>
              </c:strCache>
              <c:extLst/>
            </c:strRef>
          </c:cat>
          <c:val>
            <c:numRef>
              <c:f>Sheet1!$C$65:$C$74</c:f>
              <c:numCache>
                <c:formatCode>0%</c:formatCode>
                <c:ptCount val="10"/>
                <c:pt idx="0">
                  <c:v>0</c:v>
                </c:pt>
                <c:pt idx="1">
                  <c:v>0.12770000000000001</c:v>
                </c:pt>
                <c:pt idx="2">
                  <c:v>0.1862</c:v>
                </c:pt>
                <c:pt idx="3">
                  <c:v>0.1348</c:v>
                </c:pt>
                <c:pt idx="4">
                  <c:v>0.1444</c:v>
                </c:pt>
                <c:pt idx="5">
                  <c:v>0.21240000000000001</c:v>
                </c:pt>
                <c:pt idx="6">
                  <c:v>0.15509999999999999</c:v>
                </c:pt>
                <c:pt idx="7">
                  <c:v>0.1706</c:v>
                </c:pt>
                <c:pt idx="8">
                  <c:v>0.19450000000000001</c:v>
                </c:pt>
                <c:pt idx="9">
                  <c:v>0.18740000000000001</c:v>
                </c:pt>
              </c:numCache>
              <c:extLst/>
            </c:numRef>
          </c:val>
          <c:extLst>
            <c:ext xmlns:c16="http://schemas.microsoft.com/office/drawing/2014/chart" uri="{C3380CC4-5D6E-409C-BE32-E72D297353CC}">
              <c16:uniqueId val="{00000001-1AA3-4EDA-85B5-065A0AB1820D}"/>
            </c:ext>
          </c:extLst>
        </c:ser>
        <c:dLbls>
          <c:showLegendKey val="0"/>
          <c:showVal val="0"/>
          <c:showCatName val="0"/>
          <c:showSerName val="0"/>
          <c:showPercent val="0"/>
          <c:showBubbleSize val="0"/>
        </c:dLbls>
        <c:gapWidth val="182"/>
        <c:axId val="57353807"/>
        <c:axId val="57352367"/>
      </c:barChart>
      <c:catAx>
        <c:axId val="57353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7352367"/>
        <c:crosses val="autoZero"/>
        <c:auto val="1"/>
        <c:lblAlgn val="ctr"/>
        <c:lblOffset val="100"/>
        <c:noMultiLvlLbl val="0"/>
      </c:catAx>
      <c:valAx>
        <c:axId val="573523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735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Sheet1!$B$25</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Sheet1!$A$26:$A$28</c:f>
              <c:strCache>
                <c:ptCount val="3"/>
                <c:pt idx="0">
                  <c:v>Not sure</c:v>
                </c:pt>
                <c:pt idx="1">
                  <c:v>No</c:v>
                </c:pt>
                <c:pt idx="2">
                  <c:v>Yes</c:v>
                </c:pt>
              </c:strCache>
            </c:strRef>
          </c:cat>
          <c:val>
            <c:numRef>
              <c:f>Sheet1!$B$26:$B$28</c:f>
              <c:numCache>
                <c:formatCode>0%</c:formatCode>
                <c:ptCount val="3"/>
                <c:pt idx="0">
                  <c:v>0.25430000000000003</c:v>
                </c:pt>
                <c:pt idx="1">
                  <c:v>0.20530000000000001</c:v>
                </c:pt>
                <c:pt idx="2">
                  <c:v>0.54039999999999999</c:v>
                </c:pt>
              </c:numCache>
            </c:numRef>
          </c:val>
          <c:extLst>
            <c:ext xmlns:c16="http://schemas.microsoft.com/office/drawing/2014/chart" uri="{C3380CC4-5D6E-409C-BE32-E72D297353CC}">
              <c16:uniqueId val="{00000000-3793-4758-AFF8-A0ADB63BE39D}"/>
            </c:ext>
          </c:extLst>
        </c:ser>
        <c:ser>
          <c:idx val="1"/>
          <c:order val="1"/>
          <c:tx>
            <c:strRef>
              <c:f>Sheet1!$C$25</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Sheet1!$A$26:$A$28</c:f>
              <c:strCache>
                <c:ptCount val="3"/>
                <c:pt idx="0">
                  <c:v>Not sure</c:v>
                </c:pt>
                <c:pt idx="1">
                  <c:v>No</c:v>
                </c:pt>
                <c:pt idx="2">
                  <c:v>Yes</c:v>
                </c:pt>
              </c:strCache>
            </c:strRef>
          </c:cat>
          <c:val>
            <c:numRef>
              <c:f>Sheet1!$C$26:$C$28</c:f>
              <c:numCache>
                <c:formatCode>0%</c:formatCode>
                <c:ptCount val="3"/>
                <c:pt idx="0">
                  <c:v>0.30809999999999998</c:v>
                </c:pt>
                <c:pt idx="1">
                  <c:v>0.12429999999999999</c:v>
                </c:pt>
                <c:pt idx="2">
                  <c:v>0.56759999999999999</c:v>
                </c:pt>
              </c:numCache>
            </c:numRef>
          </c:val>
          <c:extLst>
            <c:ext xmlns:c16="http://schemas.microsoft.com/office/drawing/2014/chart" uri="{C3380CC4-5D6E-409C-BE32-E72D297353CC}">
              <c16:uniqueId val="{00000001-3793-4758-AFF8-A0ADB63BE39D}"/>
            </c:ext>
          </c:extLst>
        </c:ser>
        <c:ser>
          <c:idx val="2"/>
          <c:order val="2"/>
          <c:tx>
            <c:strRef>
              <c:f>Sheet1!$D$25</c:f>
              <c:strCache>
                <c:ptCount val="1"/>
                <c:pt idx="0">
                  <c:v>Years 7,8,9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Sheet1!$A$26:$A$28</c:f>
              <c:strCache>
                <c:ptCount val="3"/>
                <c:pt idx="0">
                  <c:v>Not sure</c:v>
                </c:pt>
                <c:pt idx="1">
                  <c:v>No</c:v>
                </c:pt>
                <c:pt idx="2">
                  <c:v>Yes</c:v>
                </c:pt>
              </c:strCache>
            </c:strRef>
          </c:cat>
          <c:val>
            <c:numRef>
              <c:f>Sheet1!$D$26:$D$28</c:f>
              <c:numCache>
                <c:formatCode>0%</c:formatCode>
                <c:ptCount val="3"/>
                <c:pt idx="0">
                  <c:v>0.37130000000000002</c:v>
                </c:pt>
                <c:pt idx="1">
                  <c:v>9.8699999999999996E-2</c:v>
                </c:pt>
                <c:pt idx="2">
                  <c:v>0.53</c:v>
                </c:pt>
              </c:numCache>
            </c:numRef>
          </c:val>
          <c:extLst>
            <c:ext xmlns:c16="http://schemas.microsoft.com/office/drawing/2014/chart" uri="{C3380CC4-5D6E-409C-BE32-E72D297353CC}">
              <c16:uniqueId val="{00000002-3793-4758-AFF8-A0ADB63BE39D}"/>
            </c:ext>
          </c:extLst>
        </c:ser>
        <c:dLbls>
          <c:showLegendKey val="0"/>
          <c:showVal val="0"/>
          <c:showCatName val="0"/>
          <c:showSerName val="0"/>
          <c:showPercent val="0"/>
          <c:showBubbleSize val="0"/>
        </c:dLbls>
        <c:gapWidth val="219"/>
        <c:axId val="385191471"/>
        <c:axId val="385193391"/>
      </c:barChart>
      <c:catAx>
        <c:axId val="385191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85193391"/>
        <c:crosses val="autoZero"/>
        <c:auto val="1"/>
        <c:lblAlgn val="ctr"/>
        <c:lblOffset val="100"/>
        <c:noMultiLvlLbl val="0"/>
      </c:catAx>
      <c:valAx>
        <c:axId val="38519339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8519147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Sheet1!$C$10:$C$11</c:f>
              <c:strCache>
                <c:ptCount val="2"/>
                <c:pt idx="1">
                  <c:v>Percent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Essex Sexual Health Service</c:v>
                </c:pt>
                <c:pt idx="1">
                  <c:v>Asking for a friend website</c:v>
                </c:pt>
                <c:pt idx="2">
                  <c:v>Essex Youth Service website</c:v>
                </c:pt>
              </c:strCache>
            </c:strRef>
          </c:cat>
          <c:val>
            <c:numRef>
              <c:f>Sheet1!$C$12:$C$14</c:f>
              <c:numCache>
                <c:formatCode>0%</c:formatCode>
                <c:ptCount val="3"/>
                <c:pt idx="0">
                  <c:v>0.29389999999999999</c:v>
                </c:pt>
                <c:pt idx="1">
                  <c:v>0.315</c:v>
                </c:pt>
                <c:pt idx="2">
                  <c:v>0.6865</c:v>
                </c:pt>
              </c:numCache>
            </c:numRef>
          </c:val>
          <c:extLst>
            <c:ext xmlns:c16="http://schemas.microsoft.com/office/drawing/2014/chart" uri="{C3380CC4-5D6E-409C-BE32-E72D297353CC}">
              <c16:uniqueId val="{00000000-FDE8-4A44-B1EC-08857D347F3A}"/>
            </c:ext>
          </c:extLst>
        </c:ser>
        <c:dLbls>
          <c:showLegendKey val="0"/>
          <c:showVal val="0"/>
          <c:showCatName val="0"/>
          <c:showSerName val="0"/>
          <c:showPercent val="0"/>
          <c:showBubbleSize val="0"/>
        </c:dLbls>
        <c:gapWidth val="182"/>
        <c:axId val="1444518864"/>
        <c:axId val="1444523184"/>
        <c:extLst>
          <c:ext xmlns:c15="http://schemas.microsoft.com/office/drawing/2012/chart" uri="{02D57815-91ED-43cb-92C2-25804820EDAC}">
            <c15:filteredBarSeries>
              <c15:ser>
                <c:idx val="0"/>
                <c:order val="0"/>
                <c:tx>
                  <c:strRef>
                    <c:extLst>
                      <c:ext uri="{02D57815-91ED-43cb-92C2-25804820EDAC}">
                        <c15:formulaRef>
                          <c15:sqref>Sheet1!$B$10:$B$11</c15:sqref>
                        </c15:formulaRef>
                      </c:ext>
                    </c:extLst>
                    <c:strCache>
                      <c:ptCount val="2"/>
                      <c:pt idx="1">
                        <c:v>Total</c:v>
                      </c:pt>
                    </c:strCache>
                  </c:strRef>
                </c:tx>
                <c:spPr>
                  <a:solidFill>
                    <a:schemeClr val="accent1"/>
                  </a:solidFill>
                  <a:ln>
                    <a:noFill/>
                  </a:ln>
                  <a:effectLst/>
                </c:spPr>
                <c:invertIfNegative val="0"/>
                <c:cat>
                  <c:strRef>
                    <c:extLst>
                      <c:ext uri="{02D57815-91ED-43cb-92C2-25804820EDAC}">
                        <c15:formulaRef>
                          <c15:sqref>Sheet1!$A$12:$A$14</c15:sqref>
                        </c15:formulaRef>
                      </c:ext>
                    </c:extLst>
                    <c:strCache>
                      <c:ptCount val="3"/>
                      <c:pt idx="0">
                        <c:v>Essex Sexual Health Service</c:v>
                      </c:pt>
                      <c:pt idx="1">
                        <c:v>Asking for a friend website</c:v>
                      </c:pt>
                      <c:pt idx="2">
                        <c:v>Essex Youth Service website</c:v>
                      </c:pt>
                    </c:strCache>
                  </c:strRef>
                </c:cat>
                <c:val>
                  <c:numRef>
                    <c:extLst>
                      <c:ext uri="{02D57815-91ED-43cb-92C2-25804820EDAC}">
                        <c15:formulaRef>
                          <c15:sqref>Sheet1!$B$12:$B$14</c15:sqref>
                        </c15:formulaRef>
                      </c:ext>
                    </c:extLst>
                    <c:numCache>
                      <c:formatCode>0</c:formatCode>
                      <c:ptCount val="3"/>
                      <c:pt idx="0">
                        <c:v>460</c:v>
                      </c:pt>
                      <c:pt idx="1">
                        <c:v>493</c:v>
                      </c:pt>
                      <c:pt idx="2">
                        <c:v>1076</c:v>
                      </c:pt>
                    </c:numCache>
                  </c:numRef>
                </c:val>
                <c:extLst>
                  <c:ext xmlns:c16="http://schemas.microsoft.com/office/drawing/2014/chart" uri="{C3380CC4-5D6E-409C-BE32-E72D297353CC}">
                    <c16:uniqueId val="{00000001-FDE8-4A44-B1EC-08857D347F3A}"/>
                  </c:ext>
                </c:extLst>
              </c15:ser>
            </c15:filteredBarSeries>
          </c:ext>
        </c:extLst>
      </c:barChart>
      <c:catAx>
        <c:axId val="144451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44523184"/>
        <c:crosses val="autoZero"/>
        <c:auto val="1"/>
        <c:lblAlgn val="ctr"/>
        <c:lblOffset val="100"/>
        <c:noMultiLvlLbl val="0"/>
      </c:catAx>
      <c:valAx>
        <c:axId val="14445231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4451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Sheet1!$B$59</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Sheet1!$A$60:$A$64</c:f>
              <c:strCache>
                <c:ptCount val="5"/>
                <c:pt idx="0">
                  <c:v>STI test at home</c:v>
                </c:pt>
                <c:pt idx="1">
                  <c:v>eC-Card (app offering young people aged 16-24 free access to condoms)</c:v>
                </c:pt>
                <c:pt idx="2">
                  <c:v>Essex Sexual Health Service</c:v>
                </c:pt>
                <c:pt idx="3">
                  <c:v>Asking for a friend website</c:v>
                </c:pt>
                <c:pt idx="4">
                  <c:v>Essex Youth Service website</c:v>
                </c:pt>
              </c:strCache>
            </c:strRef>
          </c:cat>
          <c:val>
            <c:numRef>
              <c:f>Sheet1!$B$60:$B$64</c:f>
              <c:numCache>
                <c:formatCode>0%</c:formatCode>
                <c:ptCount val="5"/>
                <c:pt idx="0">
                  <c:v>0.28270000000000001</c:v>
                </c:pt>
                <c:pt idx="1">
                  <c:v>0.24629999999999999</c:v>
                </c:pt>
                <c:pt idx="2">
                  <c:v>0.4133</c:v>
                </c:pt>
                <c:pt idx="3">
                  <c:v>0.2248</c:v>
                </c:pt>
                <c:pt idx="4">
                  <c:v>0.57169999999999999</c:v>
                </c:pt>
              </c:numCache>
            </c:numRef>
          </c:val>
          <c:extLst>
            <c:ext xmlns:c16="http://schemas.microsoft.com/office/drawing/2014/chart" uri="{C3380CC4-5D6E-409C-BE32-E72D297353CC}">
              <c16:uniqueId val="{00000000-7C64-495D-A313-AD15E2E5199F}"/>
            </c:ext>
          </c:extLst>
        </c:ser>
        <c:ser>
          <c:idx val="1"/>
          <c:order val="1"/>
          <c:tx>
            <c:strRef>
              <c:f>Sheet1!$C$59</c:f>
              <c:strCache>
                <c:ptCount val="1"/>
                <c:pt idx="0">
                  <c:v>Year 10 &amp; 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Sheet1!$A$60:$A$64</c:f>
              <c:strCache>
                <c:ptCount val="5"/>
                <c:pt idx="0">
                  <c:v>STI test at home</c:v>
                </c:pt>
                <c:pt idx="1">
                  <c:v>eC-Card (app offering young people aged 16-24 free access to condoms)</c:v>
                </c:pt>
                <c:pt idx="2">
                  <c:v>Essex Sexual Health Service</c:v>
                </c:pt>
                <c:pt idx="3">
                  <c:v>Asking for a friend website</c:v>
                </c:pt>
                <c:pt idx="4">
                  <c:v>Essex Youth Service website</c:v>
                </c:pt>
              </c:strCache>
            </c:strRef>
          </c:cat>
          <c:val>
            <c:numRef>
              <c:f>Sheet1!$C$60:$C$64</c:f>
              <c:numCache>
                <c:formatCode>0%</c:formatCode>
                <c:ptCount val="5"/>
                <c:pt idx="0">
                  <c:v>0.1827</c:v>
                </c:pt>
                <c:pt idx="1">
                  <c:v>0.1474</c:v>
                </c:pt>
                <c:pt idx="2">
                  <c:v>0.31730000000000003</c:v>
                </c:pt>
                <c:pt idx="3">
                  <c:v>0.26440000000000002</c:v>
                </c:pt>
                <c:pt idx="4">
                  <c:v>0.67149999999999999</c:v>
                </c:pt>
              </c:numCache>
            </c:numRef>
          </c:val>
          <c:extLst>
            <c:ext xmlns:c16="http://schemas.microsoft.com/office/drawing/2014/chart" uri="{C3380CC4-5D6E-409C-BE32-E72D297353CC}">
              <c16:uniqueId val="{00000001-7C64-495D-A313-AD15E2E5199F}"/>
            </c:ext>
          </c:extLst>
        </c:ser>
        <c:dLbls>
          <c:showLegendKey val="0"/>
          <c:showVal val="0"/>
          <c:showCatName val="0"/>
          <c:showSerName val="0"/>
          <c:showPercent val="0"/>
          <c:showBubbleSize val="0"/>
        </c:dLbls>
        <c:gapWidth val="182"/>
        <c:axId val="957252672"/>
        <c:axId val="957253632"/>
      </c:barChart>
      <c:catAx>
        <c:axId val="95725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57253632"/>
        <c:crosses val="autoZero"/>
        <c:auto val="1"/>
        <c:lblAlgn val="ctr"/>
        <c:lblOffset val="100"/>
        <c:noMultiLvlLbl val="0"/>
      </c:catAx>
      <c:valAx>
        <c:axId val="9572536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5725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Sheet1!$B$23</c:f>
              <c:strCache>
                <c:ptCount val="1"/>
                <c:pt idx="0">
                  <c:v>I know how to access this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Sheet1!$A$24:$A$30</c:f>
              <c:strCache>
                <c:ptCount val="7"/>
                <c:pt idx="0">
                  <c:v>Intrauterine sysytem (IUS)</c:v>
                </c:pt>
                <c:pt idx="1">
                  <c:v>Internal condoms </c:v>
                </c:pt>
                <c:pt idx="2">
                  <c:v>Coil or intrauterine device (IUD)</c:v>
                </c:pt>
                <c:pt idx="3">
                  <c:v>Hormonal contraceptive implant </c:v>
                </c:pt>
                <c:pt idx="4">
                  <c:v>Hormomal contraceptive injection </c:v>
                </c:pt>
                <c:pt idx="5">
                  <c:v>Condoms </c:v>
                </c:pt>
                <c:pt idx="6">
                  <c:v>Contraceptive pill</c:v>
                </c:pt>
              </c:strCache>
            </c:strRef>
          </c:cat>
          <c:val>
            <c:numRef>
              <c:f>Sheet1!$B$24:$B$30</c:f>
              <c:numCache>
                <c:formatCode>0%</c:formatCode>
                <c:ptCount val="7"/>
                <c:pt idx="0">
                  <c:v>0.24959999999999999</c:v>
                </c:pt>
                <c:pt idx="1">
                  <c:v>0.2843</c:v>
                </c:pt>
                <c:pt idx="2">
                  <c:v>0.39190000000000003</c:v>
                </c:pt>
                <c:pt idx="3">
                  <c:v>0.39610000000000001</c:v>
                </c:pt>
                <c:pt idx="4">
                  <c:v>0.4138</c:v>
                </c:pt>
                <c:pt idx="5">
                  <c:v>0.61080000000000001</c:v>
                </c:pt>
                <c:pt idx="6">
                  <c:v>0.63649999999999995</c:v>
                </c:pt>
              </c:numCache>
            </c:numRef>
          </c:val>
          <c:extLst>
            <c:ext xmlns:c16="http://schemas.microsoft.com/office/drawing/2014/chart" uri="{C3380CC4-5D6E-409C-BE32-E72D297353CC}">
              <c16:uniqueId val="{00000000-8273-4851-AB3C-26F1ADDE9F37}"/>
            </c:ext>
          </c:extLst>
        </c:ser>
        <c:ser>
          <c:idx val="1"/>
          <c:order val="1"/>
          <c:tx>
            <c:strRef>
              <c:f>Sheet1!$C$23</c:f>
              <c:strCache>
                <c:ptCount val="1"/>
                <c:pt idx="0">
                  <c:v>I don't know how to access this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Sheet1!$A$24:$A$30</c:f>
              <c:strCache>
                <c:ptCount val="7"/>
                <c:pt idx="0">
                  <c:v>Intrauterine sysytem (IUS)</c:v>
                </c:pt>
                <c:pt idx="1">
                  <c:v>Internal condoms </c:v>
                </c:pt>
                <c:pt idx="2">
                  <c:v>Coil or intrauterine device (IUD)</c:v>
                </c:pt>
                <c:pt idx="3">
                  <c:v>Hormonal contraceptive implant </c:v>
                </c:pt>
                <c:pt idx="4">
                  <c:v>Hormomal contraceptive injection </c:v>
                </c:pt>
                <c:pt idx="5">
                  <c:v>Condoms </c:v>
                </c:pt>
                <c:pt idx="6">
                  <c:v>Contraceptive pill</c:v>
                </c:pt>
              </c:strCache>
            </c:strRef>
          </c:cat>
          <c:val>
            <c:numRef>
              <c:f>Sheet1!$C$24:$C$30</c:f>
              <c:numCache>
                <c:formatCode>0%</c:formatCode>
                <c:ptCount val="7"/>
                <c:pt idx="0">
                  <c:v>0.4551</c:v>
                </c:pt>
                <c:pt idx="1">
                  <c:v>0.40550000000000003</c:v>
                </c:pt>
                <c:pt idx="2">
                  <c:v>0.34960000000000002</c:v>
                </c:pt>
                <c:pt idx="3">
                  <c:v>0.36549999999999999</c:v>
                </c:pt>
                <c:pt idx="4">
                  <c:v>0.3382</c:v>
                </c:pt>
                <c:pt idx="5">
                  <c:v>0.12280000000000001</c:v>
                </c:pt>
                <c:pt idx="6">
                  <c:v>0.16159999999999999</c:v>
                </c:pt>
              </c:numCache>
            </c:numRef>
          </c:val>
          <c:extLst>
            <c:ext xmlns:c16="http://schemas.microsoft.com/office/drawing/2014/chart" uri="{C3380CC4-5D6E-409C-BE32-E72D297353CC}">
              <c16:uniqueId val="{00000001-8273-4851-AB3C-26F1ADDE9F37}"/>
            </c:ext>
          </c:extLst>
        </c:ser>
        <c:ser>
          <c:idx val="2"/>
          <c:order val="2"/>
          <c:tx>
            <c:strRef>
              <c:f>Sheet1!$D$23</c:f>
              <c:strCache>
                <c:ptCount val="1"/>
                <c:pt idx="0">
                  <c:v>I've had difficulty accessing this</c:v>
                </c:pt>
              </c:strCache>
            </c:strRef>
          </c:tx>
          <c:spPr>
            <a:solidFill>
              <a:schemeClr val="accent3"/>
            </a:solidFill>
            <a:ln>
              <a:noFill/>
            </a:ln>
            <a:effectLst/>
          </c:spPr>
          <c:invertIfNegative val="0"/>
          <c:cat>
            <c:strRef>
              <c:f>Sheet1!$A$24:$A$30</c:f>
              <c:strCache>
                <c:ptCount val="7"/>
                <c:pt idx="0">
                  <c:v>Intrauterine sysytem (IUS)</c:v>
                </c:pt>
                <c:pt idx="1">
                  <c:v>Internal condoms </c:v>
                </c:pt>
                <c:pt idx="2">
                  <c:v>Coil or intrauterine device (IUD)</c:v>
                </c:pt>
                <c:pt idx="3">
                  <c:v>Hormonal contraceptive implant </c:v>
                </c:pt>
                <c:pt idx="4">
                  <c:v>Hormomal contraceptive injection </c:v>
                </c:pt>
                <c:pt idx="5">
                  <c:v>Condoms </c:v>
                </c:pt>
                <c:pt idx="6">
                  <c:v>Contraceptive pill</c:v>
                </c:pt>
              </c:strCache>
            </c:strRef>
          </c:cat>
          <c:val>
            <c:numRef>
              <c:f>Sheet1!$D$24:$D$30</c:f>
              <c:numCache>
                <c:formatCode>0%</c:formatCode>
                <c:ptCount val="7"/>
                <c:pt idx="0">
                  <c:v>1.14E-2</c:v>
                </c:pt>
                <c:pt idx="1">
                  <c:v>1.29E-2</c:v>
                </c:pt>
                <c:pt idx="2">
                  <c:v>8.0999999999999996E-3</c:v>
                </c:pt>
                <c:pt idx="3">
                  <c:v>2.0899999999999998E-2</c:v>
                </c:pt>
                <c:pt idx="4">
                  <c:v>1.1299999999999999E-2</c:v>
                </c:pt>
                <c:pt idx="5">
                  <c:v>1.5900000000000001E-2</c:v>
                </c:pt>
                <c:pt idx="6">
                  <c:v>1.78E-2</c:v>
                </c:pt>
              </c:numCache>
            </c:numRef>
          </c:val>
          <c:extLst>
            <c:ext xmlns:c16="http://schemas.microsoft.com/office/drawing/2014/chart" uri="{C3380CC4-5D6E-409C-BE32-E72D297353CC}">
              <c16:uniqueId val="{00000002-8273-4851-AB3C-26F1ADDE9F37}"/>
            </c:ext>
          </c:extLst>
        </c:ser>
        <c:ser>
          <c:idx val="3"/>
          <c:order val="3"/>
          <c:tx>
            <c:strRef>
              <c:f>Sheet1!$E$23</c:f>
              <c:strCache>
                <c:ptCount val="1"/>
                <c:pt idx="0">
                  <c:v>Not applicable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Sheet1!$A$24:$A$30</c:f>
              <c:strCache>
                <c:ptCount val="7"/>
                <c:pt idx="0">
                  <c:v>Intrauterine sysytem (IUS)</c:v>
                </c:pt>
                <c:pt idx="1">
                  <c:v>Internal condoms </c:v>
                </c:pt>
                <c:pt idx="2">
                  <c:v>Coil or intrauterine device (IUD)</c:v>
                </c:pt>
                <c:pt idx="3">
                  <c:v>Hormonal contraceptive implant </c:v>
                </c:pt>
                <c:pt idx="4">
                  <c:v>Hormomal contraceptive injection </c:v>
                </c:pt>
                <c:pt idx="5">
                  <c:v>Condoms </c:v>
                </c:pt>
                <c:pt idx="6">
                  <c:v>Contraceptive pill</c:v>
                </c:pt>
              </c:strCache>
            </c:strRef>
          </c:cat>
          <c:val>
            <c:numRef>
              <c:f>Sheet1!$E$24:$E$30</c:f>
              <c:numCache>
                <c:formatCode>0%</c:formatCode>
                <c:ptCount val="7"/>
                <c:pt idx="0">
                  <c:v>0.2838</c:v>
                </c:pt>
                <c:pt idx="1">
                  <c:v>0.29730000000000001</c:v>
                </c:pt>
                <c:pt idx="2">
                  <c:v>0.25040000000000001</c:v>
                </c:pt>
                <c:pt idx="3">
                  <c:v>0.21740000000000001</c:v>
                </c:pt>
                <c:pt idx="4">
                  <c:v>0.23669999999999999</c:v>
                </c:pt>
                <c:pt idx="5">
                  <c:v>0.25040000000000001</c:v>
                </c:pt>
                <c:pt idx="6">
                  <c:v>0.1842</c:v>
                </c:pt>
              </c:numCache>
            </c:numRef>
          </c:val>
          <c:extLst>
            <c:ext xmlns:c16="http://schemas.microsoft.com/office/drawing/2014/chart" uri="{C3380CC4-5D6E-409C-BE32-E72D297353CC}">
              <c16:uniqueId val="{00000003-8273-4851-AB3C-26F1ADDE9F37}"/>
            </c:ext>
          </c:extLst>
        </c:ser>
        <c:dLbls>
          <c:showLegendKey val="0"/>
          <c:showVal val="0"/>
          <c:showCatName val="0"/>
          <c:showSerName val="0"/>
          <c:showPercent val="0"/>
          <c:showBubbleSize val="0"/>
        </c:dLbls>
        <c:gapWidth val="150"/>
        <c:overlap val="100"/>
        <c:axId val="1920173776"/>
        <c:axId val="1920187696"/>
      </c:barChart>
      <c:catAx>
        <c:axId val="192017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0187696"/>
        <c:crosses val="autoZero"/>
        <c:auto val="1"/>
        <c:lblAlgn val="ctr"/>
        <c:lblOffset val="100"/>
        <c:noMultiLvlLbl val="0"/>
      </c:catAx>
      <c:valAx>
        <c:axId val="192018769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017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Sheet1!$B$53</c:f>
              <c:strCache>
                <c:ptCount val="1"/>
                <c:pt idx="0">
                  <c:v>I know how to access this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Sheet1!$A$54:$A$60</c:f>
              <c:strCache>
                <c:ptCount val="7"/>
                <c:pt idx="0">
                  <c:v>Internal condoms</c:v>
                </c:pt>
                <c:pt idx="1">
                  <c:v>Intrauterine system (IUS)</c:v>
                </c:pt>
                <c:pt idx="2">
                  <c:v>Coil or intrauterine device (IUD)</c:v>
                </c:pt>
                <c:pt idx="3">
                  <c:v>Hormonal contraceptive injection </c:v>
                </c:pt>
                <c:pt idx="4">
                  <c:v>Hormonal contraceptive implant</c:v>
                </c:pt>
                <c:pt idx="5">
                  <c:v>Contraceptive pill</c:v>
                </c:pt>
                <c:pt idx="6">
                  <c:v>Condoms</c:v>
                </c:pt>
              </c:strCache>
            </c:strRef>
          </c:cat>
          <c:val>
            <c:numRef>
              <c:f>Sheet1!$B$54:$B$60</c:f>
              <c:numCache>
                <c:formatCode>0%</c:formatCode>
                <c:ptCount val="7"/>
                <c:pt idx="0">
                  <c:v>0.36530000000000001</c:v>
                </c:pt>
                <c:pt idx="1">
                  <c:v>0.40749999999999997</c:v>
                </c:pt>
                <c:pt idx="2">
                  <c:v>0.61450000000000005</c:v>
                </c:pt>
                <c:pt idx="3">
                  <c:v>0.62150000000000005</c:v>
                </c:pt>
                <c:pt idx="4">
                  <c:v>0.64170000000000005</c:v>
                </c:pt>
                <c:pt idx="5">
                  <c:v>0.7762</c:v>
                </c:pt>
                <c:pt idx="6">
                  <c:v>0.78600000000000003</c:v>
                </c:pt>
              </c:numCache>
            </c:numRef>
          </c:val>
          <c:extLst>
            <c:ext xmlns:c16="http://schemas.microsoft.com/office/drawing/2014/chart" uri="{C3380CC4-5D6E-409C-BE32-E72D297353CC}">
              <c16:uniqueId val="{00000000-5EB6-4978-8CA0-C43F4E4ADD1D}"/>
            </c:ext>
          </c:extLst>
        </c:ser>
        <c:ser>
          <c:idx val="1"/>
          <c:order val="1"/>
          <c:tx>
            <c:strRef>
              <c:f>Sheet1!$C$53</c:f>
              <c:strCache>
                <c:ptCount val="1"/>
                <c:pt idx="0">
                  <c:v>I don't know how to access this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Sheet1!$A$54:$A$60</c:f>
              <c:strCache>
                <c:ptCount val="7"/>
                <c:pt idx="0">
                  <c:v>Internal condoms</c:v>
                </c:pt>
                <c:pt idx="1">
                  <c:v>Intrauterine system (IUS)</c:v>
                </c:pt>
                <c:pt idx="2">
                  <c:v>Coil or intrauterine device (IUD)</c:v>
                </c:pt>
                <c:pt idx="3">
                  <c:v>Hormonal contraceptive injection </c:v>
                </c:pt>
                <c:pt idx="4">
                  <c:v>Hormonal contraceptive implant</c:v>
                </c:pt>
                <c:pt idx="5">
                  <c:v>Contraceptive pill</c:v>
                </c:pt>
                <c:pt idx="6">
                  <c:v>Condoms</c:v>
                </c:pt>
              </c:strCache>
            </c:strRef>
          </c:cat>
          <c:val>
            <c:numRef>
              <c:f>Sheet1!$C$54:$C$60</c:f>
              <c:numCache>
                <c:formatCode>0%</c:formatCode>
                <c:ptCount val="7"/>
                <c:pt idx="0">
                  <c:v>0.46600000000000003</c:v>
                </c:pt>
                <c:pt idx="1">
                  <c:v>0.41449999999999998</c:v>
                </c:pt>
                <c:pt idx="2">
                  <c:v>0.25230000000000002</c:v>
                </c:pt>
                <c:pt idx="3">
                  <c:v>0.24299999999999999</c:v>
                </c:pt>
                <c:pt idx="4">
                  <c:v>0.23419999999999999</c:v>
                </c:pt>
                <c:pt idx="5">
                  <c:v>0.1235</c:v>
                </c:pt>
                <c:pt idx="6">
                  <c:v>8.5999999999999993E-2</c:v>
                </c:pt>
              </c:numCache>
            </c:numRef>
          </c:val>
          <c:extLst>
            <c:ext xmlns:c16="http://schemas.microsoft.com/office/drawing/2014/chart" uri="{C3380CC4-5D6E-409C-BE32-E72D297353CC}">
              <c16:uniqueId val="{00000001-5EB6-4978-8CA0-C43F4E4ADD1D}"/>
            </c:ext>
          </c:extLst>
        </c:ser>
        <c:ser>
          <c:idx val="2"/>
          <c:order val="2"/>
          <c:tx>
            <c:strRef>
              <c:f>Sheet1!$D$53</c:f>
              <c:strCache>
                <c:ptCount val="1"/>
                <c:pt idx="0">
                  <c:v>I've had difficulty accessing this</c:v>
                </c:pt>
              </c:strCache>
            </c:strRef>
          </c:tx>
          <c:spPr>
            <a:solidFill>
              <a:schemeClr val="accent3"/>
            </a:solidFill>
            <a:ln>
              <a:noFill/>
            </a:ln>
            <a:effectLst/>
          </c:spPr>
          <c:invertIfNegative val="0"/>
          <c:cat>
            <c:strRef>
              <c:f>Sheet1!$A$54:$A$60</c:f>
              <c:strCache>
                <c:ptCount val="7"/>
                <c:pt idx="0">
                  <c:v>Internal condoms</c:v>
                </c:pt>
                <c:pt idx="1">
                  <c:v>Intrauterine system (IUS)</c:v>
                </c:pt>
                <c:pt idx="2">
                  <c:v>Coil or intrauterine device (IUD)</c:v>
                </c:pt>
                <c:pt idx="3">
                  <c:v>Hormonal contraceptive injection </c:v>
                </c:pt>
                <c:pt idx="4">
                  <c:v>Hormonal contraceptive implant</c:v>
                </c:pt>
                <c:pt idx="5">
                  <c:v>Contraceptive pill</c:v>
                </c:pt>
                <c:pt idx="6">
                  <c:v>Condoms</c:v>
                </c:pt>
              </c:strCache>
            </c:strRef>
          </c:cat>
          <c:val>
            <c:numRef>
              <c:f>Sheet1!$D$54:$D$60</c:f>
              <c:numCache>
                <c:formatCode>0%</c:formatCode>
                <c:ptCount val="7"/>
                <c:pt idx="0">
                  <c:v>9.4000000000000004E-3</c:v>
                </c:pt>
                <c:pt idx="1">
                  <c:v>1.8700000000000001E-2</c:v>
                </c:pt>
                <c:pt idx="2">
                  <c:v>1.8700000000000001E-2</c:v>
                </c:pt>
                <c:pt idx="3">
                  <c:v>2.3400000000000001E-2</c:v>
                </c:pt>
                <c:pt idx="4">
                  <c:v>2.1100000000000001E-2</c:v>
                </c:pt>
                <c:pt idx="5">
                  <c:v>3.5000000000000003E-2</c:v>
                </c:pt>
                <c:pt idx="6">
                  <c:v>1.6299999999999999E-2</c:v>
                </c:pt>
              </c:numCache>
            </c:numRef>
          </c:val>
          <c:extLst>
            <c:ext xmlns:c16="http://schemas.microsoft.com/office/drawing/2014/chart" uri="{C3380CC4-5D6E-409C-BE32-E72D297353CC}">
              <c16:uniqueId val="{00000002-5EB6-4978-8CA0-C43F4E4ADD1D}"/>
            </c:ext>
          </c:extLst>
        </c:ser>
        <c:ser>
          <c:idx val="3"/>
          <c:order val="3"/>
          <c:tx>
            <c:strRef>
              <c:f>Sheet1!$E$53</c:f>
              <c:strCache>
                <c:ptCount val="1"/>
                <c:pt idx="0">
                  <c:v>Not applicable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Sheet1!$A$54:$A$60</c:f>
              <c:strCache>
                <c:ptCount val="7"/>
                <c:pt idx="0">
                  <c:v>Internal condoms</c:v>
                </c:pt>
                <c:pt idx="1">
                  <c:v>Intrauterine system (IUS)</c:v>
                </c:pt>
                <c:pt idx="2">
                  <c:v>Coil or intrauterine device (IUD)</c:v>
                </c:pt>
                <c:pt idx="3">
                  <c:v>Hormonal contraceptive injection </c:v>
                </c:pt>
                <c:pt idx="4">
                  <c:v>Hormonal contraceptive implant</c:v>
                </c:pt>
                <c:pt idx="5">
                  <c:v>Contraceptive pill</c:v>
                </c:pt>
                <c:pt idx="6">
                  <c:v>Condoms</c:v>
                </c:pt>
              </c:strCache>
            </c:strRef>
          </c:cat>
          <c:val>
            <c:numRef>
              <c:f>Sheet1!$E$54:$E$60</c:f>
              <c:numCache>
                <c:formatCode>0%</c:formatCode>
                <c:ptCount val="7"/>
                <c:pt idx="0">
                  <c:v>0.1593</c:v>
                </c:pt>
                <c:pt idx="1">
                  <c:v>0.1593</c:v>
                </c:pt>
                <c:pt idx="2">
                  <c:v>0.1145</c:v>
                </c:pt>
                <c:pt idx="3">
                  <c:v>0.11210000000000001</c:v>
                </c:pt>
                <c:pt idx="4">
                  <c:v>0.10299999999999999</c:v>
                </c:pt>
                <c:pt idx="5">
                  <c:v>6.5299999999999997E-2</c:v>
                </c:pt>
                <c:pt idx="6">
                  <c:v>0.1116</c:v>
                </c:pt>
              </c:numCache>
            </c:numRef>
          </c:val>
          <c:extLst>
            <c:ext xmlns:c16="http://schemas.microsoft.com/office/drawing/2014/chart" uri="{C3380CC4-5D6E-409C-BE32-E72D297353CC}">
              <c16:uniqueId val="{00000003-5EB6-4978-8CA0-C43F4E4ADD1D}"/>
            </c:ext>
          </c:extLst>
        </c:ser>
        <c:dLbls>
          <c:showLegendKey val="0"/>
          <c:showVal val="0"/>
          <c:showCatName val="0"/>
          <c:showSerName val="0"/>
          <c:showPercent val="0"/>
          <c:showBubbleSize val="0"/>
        </c:dLbls>
        <c:gapWidth val="150"/>
        <c:overlap val="100"/>
        <c:axId val="1920174256"/>
        <c:axId val="1920189136"/>
      </c:barChart>
      <c:catAx>
        <c:axId val="192017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0189136"/>
        <c:crosses val="autoZero"/>
        <c:auto val="1"/>
        <c:lblAlgn val="ctr"/>
        <c:lblOffset val="100"/>
        <c:noMultiLvlLbl val="0"/>
      </c:catAx>
      <c:valAx>
        <c:axId val="192018913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017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Sheet1!$B$28</c:f>
              <c:strCache>
                <c:ptCount val="1"/>
                <c:pt idx="0">
                  <c:v>16-25yrs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8A-45C8-B56A-078FA0844F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Sheet1!$A$29:$A$37</c:f>
              <c:strCache>
                <c:ptCount val="9"/>
                <c:pt idx="0">
                  <c:v>School nurse</c:v>
                </c:pt>
                <c:pt idx="1">
                  <c:v>Youth centre</c:v>
                </c:pt>
                <c:pt idx="2">
                  <c:v>eC-Card app</c:v>
                </c:pt>
                <c:pt idx="3">
                  <c:v>Other</c:v>
                </c:pt>
                <c:pt idx="4">
                  <c:v>Local sexual health clinic</c:v>
                </c:pt>
                <c:pt idx="5">
                  <c:v>Online</c:v>
                </c:pt>
                <c:pt idx="6">
                  <c:v>GP</c:v>
                </c:pt>
                <c:pt idx="7">
                  <c:v>Shop / supermarket</c:v>
                </c:pt>
                <c:pt idx="8">
                  <c:v>Pharmacy</c:v>
                </c:pt>
              </c:strCache>
            </c:strRef>
          </c:cat>
          <c:val>
            <c:numRef>
              <c:f>Sheet1!$B$29:$B$37</c:f>
              <c:numCache>
                <c:formatCode>0%</c:formatCode>
                <c:ptCount val="9"/>
                <c:pt idx="0">
                  <c:v>0</c:v>
                </c:pt>
                <c:pt idx="1">
                  <c:v>5.2999999999999999E-2</c:v>
                </c:pt>
                <c:pt idx="2">
                  <c:v>0.1114</c:v>
                </c:pt>
                <c:pt idx="3">
                  <c:v>5.16E-2</c:v>
                </c:pt>
                <c:pt idx="4">
                  <c:v>0.2215</c:v>
                </c:pt>
                <c:pt idx="5">
                  <c:v>0.30570000000000003</c:v>
                </c:pt>
                <c:pt idx="6">
                  <c:v>0.36820000000000003</c:v>
                </c:pt>
                <c:pt idx="7">
                  <c:v>0.43480000000000002</c:v>
                </c:pt>
                <c:pt idx="8">
                  <c:v>0.50270000000000004</c:v>
                </c:pt>
              </c:numCache>
            </c:numRef>
          </c:val>
          <c:extLst>
            <c:ext xmlns:c16="http://schemas.microsoft.com/office/drawing/2014/chart" uri="{C3380CC4-5D6E-409C-BE32-E72D297353CC}">
              <c16:uniqueId val="{00000000-C9B5-4F9F-B0DB-04CF46DA93DE}"/>
            </c:ext>
          </c:extLst>
        </c:ser>
        <c:ser>
          <c:idx val="1"/>
          <c:order val="1"/>
          <c:tx>
            <c:strRef>
              <c:f>Sheet1!$C$28</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Sheet1!$A$29:$A$37</c:f>
              <c:strCache>
                <c:ptCount val="9"/>
                <c:pt idx="0">
                  <c:v>School nurse</c:v>
                </c:pt>
                <c:pt idx="1">
                  <c:v>Youth centre</c:v>
                </c:pt>
                <c:pt idx="2">
                  <c:v>eC-Card app</c:v>
                </c:pt>
                <c:pt idx="3">
                  <c:v>Other</c:v>
                </c:pt>
                <c:pt idx="4">
                  <c:v>Local sexual health clinic</c:v>
                </c:pt>
                <c:pt idx="5">
                  <c:v>Online</c:v>
                </c:pt>
                <c:pt idx="6">
                  <c:v>GP</c:v>
                </c:pt>
                <c:pt idx="7">
                  <c:v>Shop / supermarket</c:v>
                </c:pt>
                <c:pt idx="8">
                  <c:v>Pharmacy</c:v>
                </c:pt>
              </c:strCache>
            </c:strRef>
          </c:cat>
          <c:val>
            <c:numRef>
              <c:f>Sheet1!$C$29:$C$37</c:f>
              <c:numCache>
                <c:formatCode>0%</c:formatCode>
                <c:ptCount val="9"/>
                <c:pt idx="0">
                  <c:v>5.6599999999999998E-2</c:v>
                </c:pt>
                <c:pt idx="1">
                  <c:v>4.6100000000000002E-2</c:v>
                </c:pt>
                <c:pt idx="2">
                  <c:v>6.3299999999999995E-2</c:v>
                </c:pt>
                <c:pt idx="3">
                  <c:v>0.16120000000000001</c:v>
                </c:pt>
                <c:pt idx="4">
                  <c:v>0.15640000000000001</c:v>
                </c:pt>
                <c:pt idx="5">
                  <c:v>0.25719999999999998</c:v>
                </c:pt>
                <c:pt idx="6">
                  <c:v>0.27350000000000002</c:v>
                </c:pt>
                <c:pt idx="7">
                  <c:v>0.33879999999999999</c:v>
                </c:pt>
                <c:pt idx="8">
                  <c:v>0.4511</c:v>
                </c:pt>
              </c:numCache>
            </c:numRef>
          </c:val>
          <c:extLst>
            <c:ext xmlns:c16="http://schemas.microsoft.com/office/drawing/2014/chart" uri="{C3380CC4-5D6E-409C-BE32-E72D297353CC}">
              <c16:uniqueId val="{00000001-C9B5-4F9F-B0DB-04CF46DA93DE}"/>
            </c:ext>
          </c:extLst>
        </c:ser>
        <c:dLbls>
          <c:showLegendKey val="0"/>
          <c:showVal val="0"/>
          <c:showCatName val="0"/>
          <c:showSerName val="0"/>
          <c:showPercent val="0"/>
          <c:showBubbleSize val="0"/>
        </c:dLbls>
        <c:gapWidth val="182"/>
        <c:axId val="898692063"/>
        <c:axId val="898690143"/>
      </c:barChart>
      <c:catAx>
        <c:axId val="898692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8690143"/>
        <c:crosses val="autoZero"/>
        <c:auto val="1"/>
        <c:lblAlgn val="ctr"/>
        <c:lblOffset val="100"/>
        <c:noMultiLvlLbl val="0"/>
      </c:catAx>
      <c:valAx>
        <c:axId val="8986901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8692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Sheet1!$B$23</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Sheet1!$A$24:$A$28</c:f>
              <c:strCache>
                <c:ptCount val="5"/>
                <c:pt idx="0">
                  <c:v>Not at all confident</c:v>
                </c:pt>
                <c:pt idx="1">
                  <c:v>Not very confident</c:v>
                </c:pt>
                <c:pt idx="2">
                  <c:v>Not sure</c:v>
                </c:pt>
                <c:pt idx="3">
                  <c:v>Fairly confident</c:v>
                </c:pt>
                <c:pt idx="4">
                  <c:v>Very confident</c:v>
                </c:pt>
              </c:strCache>
            </c:strRef>
          </c:cat>
          <c:val>
            <c:numRef>
              <c:f>Sheet1!$B$24:$B$28</c:f>
              <c:numCache>
                <c:formatCode>0%</c:formatCode>
                <c:ptCount val="5"/>
                <c:pt idx="0">
                  <c:v>8.3599999999999994E-2</c:v>
                </c:pt>
                <c:pt idx="1">
                  <c:v>0.1061</c:v>
                </c:pt>
                <c:pt idx="2">
                  <c:v>0.25459999999999999</c:v>
                </c:pt>
                <c:pt idx="3">
                  <c:v>0.3422</c:v>
                </c:pt>
                <c:pt idx="4">
                  <c:v>0.2135</c:v>
                </c:pt>
              </c:numCache>
            </c:numRef>
          </c:val>
          <c:extLst>
            <c:ext xmlns:c16="http://schemas.microsoft.com/office/drawing/2014/chart" uri="{C3380CC4-5D6E-409C-BE32-E72D297353CC}">
              <c16:uniqueId val="{00000000-B2C1-4840-BA6F-7E420F00EC7A}"/>
            </c:ext>
          </c:extLst>
        </c:ser>
        <c:ser>
          <c:idx val="1"/>
          <c:order val="1"/>
          <c:tx>
            <c:strRef>
              <c:f>Sheet1!$C$23</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Sheet1!$A$24:$A$28</c:f>
              <c:strCache>
                <c:ptCount val="5"/>
                <c:pt idx="0">
                  <c:v>Not at all confident</c:v>
                </c:pt>
                <c:pt idx="1">
                  <c:v>Not very confident</c:v>
                </c:pt>
                <c:pt idx="2">
                  <c:v>Not sure</c:v>
                </c:pt>
                <c:pt idx="3">
                  <c:v>Fairly confident</c:v>
                </c:pt>
                <c:pt idx="4">
                  <c:v>Very confident</c:v>
                </c:pt>
              </c:strCache>
            </c:strRef>
          </c:cat>
          <c:val>
            <c:numRef>
              <c:f>Sheet1!$C$24:$C$28</c:f>
              <c:numCache>
                <c:formatCode>0%</c:formatCode>
                <c:ptCount val="5"/>
                <c:pt idx="0">
                  <c:v>0.10920000000000001</c:v>
                </c:pt>
                <c:pt idx="1">
                  <c:v>0.10920000000000001</c:v>
                </c:pt>
                <c:pt idx="2">
                  <c:v>0.34770000000000001</c:v>
                </c:pt>
                <c:pt idx="3">
                  <c:v>0.2782</c:v>
                </c:pt>
                <c:pt idx="4">
                  <c:v>0.15579999999999999</c:v>
                </c:pt>
              </c:numCache>
            </c:numRef>
          </c:val>
          <c:extLst>
            <c:ext xmlns:c16="http://schemas.microsoft.com/office/drawing/2014/chart" uri="{C3380CC4-5D6E-409C-BE32-E72D297353CC}">
              <c16:uniqueId val="{00000001-B2C1-4840-BA6F-7E420F00EC7A}"/>
            </c:ext>
          </c:extLst>
        </c:ser>
        <c:dLbls>
          <c:showLegendKey val="0"/>
          <c:showVal val="0"/>
          <c:showCatName val="0"/>
          <c:showSerName val="0"/>
          <c:showPercent val="0"/>
          <c:showBubbleSize val="0"/>
        </c:dLbls>
        <c:gapWidth val="182"/>
        <c:axId val="934167631"/>
        <c:axId val="934168111"/>
      </c:barChart>
      <c:catAx>
        <c:axId val="934167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4168111"/>
        <c:crosses val="autoZero"/>
        <c:auto val="1"/>
        <c:lblAlgn val="ctr"/>
        <c:lblOffset val="100"/>
        <c:noMultiLvlLbl val="0"/>
      </c:catAx>
      <c:valAx>
        <c:axId val="93416811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4167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2633039349206"/>
          <c:y val="3.4187005120464534E-2"/>
          <c:w val="0.74119589150504828"/>
          <c:h val="0.82262107877253721"/>
        </c:manualLayout>
      </c:layout>
      <c:barChart>
        <c:barDir val="bar"/>
        <c:grouping val="stacked"/>
        <c:varyColors val="0"/>
        <c:ser>
          <c:idx val="0"/>
          <c:order val="0"/>
          <c:tx>
            <c:strRef>
              <c:f>Sheet1!$B$3</c:f>
              <c:strCache>
                <c:ptCount val="1"/>
                <c:pt idx="0">
                  <c:v>Haven't looked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f>Sheet1!$B$4:$B$11</c:f>
              <c:numCache>
                <c:formatCode>0%</c:formatCode>
                <c:ptCount val="8"/>
                <c:pt idx="0">
                  <c:v>0.44080000000000003</c:v>
                </c:pt>
                <c:pt idx="1">
                  <c:v>0.46160000000000001</c:v>
                </c:pt>
                <c:pt idx="2">
                  <c:v>0.31009999999999999</c:v>
                </c:pt>
                <c:pt idx="3">
                  <c:v>0.18329999999999999</c:v>
                </c:pt>
                <c:pt idx="4">
                  <c:v>0.1167</c:v>
                </c:pt>
                <c:pt idx="5">
                  <c:v>0.26919999999999999</c:v>
                </c:pt>
                <c:pt idx="6">
                  <c:v>0.20619999999999999</c:v>
                </c:pt>
                <c:pt idx="7">
                  <c:v>0.41510000000000002</c:v>
                </c:pt>
              </c:numCache>
            </c:numRef>
          </c:val>
          <c:extLst>
            <c:ext xmlns:c16="http://schemas.microsoft.com/office/drawing/2014/chart" uri="{C3380CC4-5D6E-409C-BE32-E72D297353CC}">
              <c16:uniqueId val="{00000000-73ED-4BB5-A9F1-F659EA11E264}"/>
            </c:ext>
          </c:extLst>
        </c:ser>
        <c:ser>
          <c:idx val="1"/>
          <c:order val="1"/>
          <c:tx>
            <c:strRef>
              <c:f>Sheet1!$C$3</c:f>
              <c:strCache>
                <c:ptCount val="1"/>
                <c:pt idx="0">
                  <c:v>Friends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f>Sheet1!$C$4:$C$11</c:f>
              <c:numCache>
                <c:formatCode>0%</c:formatCode>
                <c:ptCount val="8"/>
                <c:pt idx="0">
                  <c:v>0.1249</c:v>
                </c:pt>
                <c:pt idx="1">
                  <c:v>0.1268</c:v>
                </c:pt>
                <c:pt idx="2">
                  <c:v>0.15989999999999999</c:v>
                </c:pt>
                <c:pt idx="3">
                  <c:v>0.14330000000000001</c:v>
                </c:pt>
                <c:pt idx="4">
                  <c:v>0.1696</c:v>
                </c:pt>
                <c:pt idx="5">
                  <c:v>9.7699999999999995E-2</c:v>
                </c:pt>
                <c:pt idx="6">
                  <c:v>0.34060000000000001</c:v>
                </c:pt>
                <c:pt idx="7">
                  <c:v>0.21560000000000001</c:v>
                </c:pt>
              </c:numCache>
            </c:numRef>
          </c:val>
          <c:extLst>
            <c:ext xmlns:c16="http://schemas.microsoft.com/office/drawing/2014/chart" uri="{C3380CC4-5D6E-409C-BE32-E72D297353CC}">
              <c16:uniqueId val="{00000001-73ED-4BB5-A9F1-F659EA11E264}"/>
            </c:ext>
          </c:extLst>
        </c:ser>
        <c:ser>
          <c:idx val="2"/>
          <c:order val="2"/>
          <c:tx>
            <c:strRef>
              <c:f>Sheet1!$D$3</c:f>
              <c:strCache>
                <c:ptCount val="1"/>
                <c:pt idx="0">
                  <c:v>Family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f>Sheet1!$D$4:$D$11</c:f>
              <c:numCache>
                <c:formatCode>0%</c:formatCode>
                <c:ptCount val="8"/>
                <c:pt idx="0">
                  <c:v>0.25530000000000003</c:v>
                </c:pt>
                <c:pt idx="1">
                  <c:v>0.24729999999999999</c:v>
                </c:pt>
                <c:pt idx="2">
                  <c:v>0.43519999999999998</c:v>
                </c:pt>
                <c:pt idx="3">
                  <c:v>0.51619999999999999</c:v>
                </c:pt>
                <c:pt idx="4">
                  <c:v>0.48170000000000002</c:v>
                </c:pt>
                <c:pt idx="5">
                  <c:v>0.34710000000000002</c:v>
                </c:pt>
                <c:pt idx="6">
                  <c:v>0.46450000000000002</c:v>
                </c:pt>
                <c:pt idx="7">
                  <c:v>0.27310000000000001</c:v>
                </c:pt>
              </c:numCache>
            </c:numRef>
          </c:val>
          <c:extLst>
            <c:ext xmlns:c16="http://schemas.microsoft.com/office/drawing/2014/chart" uri="{C3380CC4-5D6E-409C-BE32-E72D297353CC}">
              <c16:uniqueId val="{00000002-73ED-4BB5-A9F1-F659EA11E264}"/>
            </c:ext>
          </c:extLst>
        </c:ser>
        <c:ser>
          <c:idx val="3"/>
          <c:order val="3"/>
          <c:tx>
            <c:strRef>
              <c:f>Sheet1!$E$3</c:f>
              <c:strCache>
                <c:ptCount val="1"/>
                <c:pt idx="0">
                  <c:v>School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f>Sheet1!$E$4:$E$11</c:f>
              <c:numCache>
                <c:formatCode>0%</c:formatCode>
                <c:ptCount val="8"/>
                <c:pt idx="0">
                  <c:v>0.32890000000000003</c:v>
                </c:pt>
                <c:pt idx="1">
                  <c:v>0.32750000000000001</c:v>
                </c:pt>
                <c:pt idx="2">
                  <c:v>0.42449999999999999</c:v>
                </c:pt>
                <c:pt idx="3">
                  <c:v>0.55000000000000004</c:v>
                </c:pt>
                <c:pt idx="4">
                  <c:v>0.72199999999999998</c:v>
                </c:pt>
                <c:pt idx="5">
                  <c:v>0.52600000000000002</c:v>
                </c:pt>
                <c:pt idx="6">
                  <c:v>0.45400000000000001</c:v>
                </c:pt>
                <c:pt idx="7">
                  <c:v>0.29859999999999998</c:v>
                </c:pt>
              </c:numCache>
            </c:numRef>
          </c:val>
          <c:extLst>
            <c:ext xmlns:c16="http://schemas.microsoft.com/office/drawing/2014/chart" uri="{C3380CC4-5D6E-409C-BE32-E72D297353CC}">
              <c16:uniqueId val="{00000003-73ED-4BB5-A9F1-F659EA11E264}"/>
            </c:ext>
          </c:extLst>
        </c:ser>
        <c:ser>
          <c:idx val="6"/>
          <c:order val="6"/>
          <c:tx>
            <c:strRef>
              <c:f>Sheet1!$H$3</c:f>
              <c:strCache>
                <c:ptCount val="1"/>
                <c:pt idx="0">
                  <c:v>Online/ social media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f>Sheet1!$H$4:$H$11</c:f>
              <c:numCache>
                <c:formatCode>0%</c:formatCode>
                <c:ptCount val="8"/>
                <c:pt idx="0">
                  <c:v>8.3199999999999996E-2</c:v>
                </c:pt>
                <c:pt idx="1">
                  <c:v>8.8200000000000001E-2</c:v>
                </c:pt>
                <c:pt idx="2">
                  <c:v>7.5499999999999998E-2</c:v>
                </c:pt>
                <c:pt idx="3">
                  <c:v>8.4000000000000005E-2</c:v>
                </c:pt>
                <c:pt idx="4">
                  <c:v>0.17180000000000001</c:v>
                </c:pt>
                <c:pt idx="5">
                  <c:v>0.15110000000000001</c:v>
                </c:pt>
                <c:pt idx="6">
                  <c:v>0.11119999999999999</c:v>
                </c:pt>
                <c:pt idx="7">
                  <c:v>0.16719999999999999</c:v>
                </c:pt>
              </c:numCache>
            </c:numRef>
          </c:val>
          <c:extLst>
            <c:ext xmlns:c16="http://schemas.microsoft.com/office/drawing/2014/chart" uri="{C3380CC4-5D6E-409C-BE32-E72D297353CC}">
              <c16:uniqueId val="{00000006-73ED-4BB5-A9F1-F659EA11E264}"/>
            </c:ext>
          </c:extLst>
        </c:ser>
        <c:dLbls>
          <c:showLegendKey val="0"/>
          <c:showVal val="0"/>
          <c:showCatName val="0"/>
          <c:showSerName val="0"/>
          <c:showPercent val="0"/>
          <c:showBubbleSize val="0"/>
        </c:dLbls>
        <c:gapWidth val="150"/>
        <c:overlap val="100"/>
        <c:axId val="998262191"/>
        <c:axId val="998258351"/>
        <c:extLst>
          <c:ext xmlns:c15="http://schemas.microsoft.com/office/drawing/2012/chart" uri="{02D57815-91ED-43cb-92C2-25804820EDAC}">
            <c15:filteredBarSeries>
              <c15:ser>
                <c:idx val="4"/>
                <c:order val="4"/>
                <c:tx>
                  <c:strRef>
                    <c:extLst>
                      <c:ext uri="{02D57815-91ED-43cb-92C2-25804820EDAC}">
                        <c15:formulaRef>
                          <c15:sqref>Sheet1!$F$3</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Sheet1!$A$4:$A$11</c15:sqref>
                        </c15:formulaRef>
                      </c:ext>
                    </c:extLst>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extLst>
                      <c:ext uri="{02D57815-91ED-43cb-92C2-25804820EDAC}">
                        <c15:formulaRef>
                          <c15:sqref>Sheet1!$F$4:$F$11</c15:sqref>
                        </c15:formulaRef>
                      </c:ext>
                    </c:extLst>
                    <c:numCache>
                      <c:formatCode>0%</c:formatCode>
                      <c:ptCount val="8"/>
                      <c:pt idx="0">
                        <c:v>1.9E-2</c:v>
                      </c:pt>
                      <c:pt idx="1">
                        <c:v>1.32E-2</c:v>
                      </c:pt>
                      <c:pt idx="2">
                        <c:v>1.6299999999999999E-2</c:v>
                      </c:pt>
                      <c:pt idx="3">
                        <c:v>2.1100000000000001E-2</c:v>
                      </c:pt>
                      <c:pt idx="4">
                        <c:v>1.5599999999999999E-2</c:v>
                      </c:pt>
                      <c:pt idx="5">
                        <c:v>2.1899999999999999E-2</c:v>
                      </c:pt>
                      <c:pt idx="6">
                        <c:v>1.49E-2</c:v>
                      </c:pt>
                      <c:pt idx="7">
                        <c:v>1.1299999999999999E-2</c:v>
                      </c:pt>
                    </c:numCache>
                  </c:numRef>
                </c:val>
                <c:extLst>
                  <c:ext xmlns:c16="http://schemas.microsoft.com/office/drawing/2014/chart" uri="{C3380CC4-5D6E-409C-BE32-E72D297353CC}">
                    <c16:uniqueId val="{00000004-73ED-4BB5-A9F1-F659EA11E26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Sheet1!$G$3</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Sheet1!$A$4:$A$11</c15:sqref>
                        </c15:formulaRef>
                      </c:ext>
                    </c:extLst>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extLst xmlns:c15="http://schemas.microsoft.com/office/drawing/2012/chart">
                      <c:ext xmlns:c15="http://schemas.microsoft.com/office/drawing/2012/chart" uri="{02D57815-91ED-43cb-92C2-25804820EDAC}">
                        <c15:formulaRef>
                          <c15:sqref>Sheet1!$G$4:$G$11</c15:sqref>
                        </c15:formulaRef>
                      </c:ext>
                    </c:extLst>
                    <c:numCache>
                      <c:formatCode>0%</c:formatCode>
                      <c:ptCount val="8"/>
                      <c:pt idx="0">
                        <c:v>9.4999999999999998E-3</c:v>
                      </c:pt>
                      <c:pt idx="1">
                        <c:v>1.3599999999999999E-2</c:v>
                      </c:pt>
                      <c:pt idx="2">
                        <c:v>8.8999999999999999E-3</c:v>
                      </c:pt>
                      <c:pt idx="3">
                        <c:v>8.3999999999999995E-3</c:v>
                      </c:pt>
                      <c:pt idx="4">
                        <c:v>1.9900000000000001E-2</c:v>
                      </c:pt>
                      <c:pt idx="5">
                        <c:v>2.3E-2</c:v>
                      </c:pt>
                      <c:pt idx="6">
                        <c:v>1.49E-2</c:v>
                      </c:pt>
                      <c:pt idx="7">
                        <c:v>7.6E-3</c:v>
                      </c:pt>
                    </c:numCache>
                  </c:numRef>
                </c:val>
                <c:extLst xmlns:c15="http://schemas.microsoft.com/office/drawing/2012/chart">
                  <c:ext xmlns:c16="http://schemas.microsoft.com/office/drawing/2014/chart" uri="{C3380CC4-5D6E-409C-BE32-E72D297353CC}">
                    <c16:uniqueId val="{00000005-73ED-4BB5-A9F1-F659EA11E26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Sheet1!$I$3</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Sheet1!$A$4:$A$11</c15:sqref>
                        </c15:formulaRef>
                      </c:ext>
                    </c:extLst>
                    <c:strCache>
                      <c:ptCount val="8"/>
                      <c:pt idx="0">
                        <c:v>Sexuality </c:v>
                      </c:pt>
                      <c:pt idx="1">
                        <c:v>Gender identity </c:v>
                      </c:pt>
                      <c:pt idx="2">
                        <c:v>Periods</c:v>
                      </c:pt>
                      <c:pt idx="3">
                        <c:v>Puberty</c:v>
                      </c:pt>
                      <c:pt idx="4">
                        <c:v>Staying safe online </c:v>
                      </c:pt>
                      <c:pt idx="5">
                        <c:v>Consent and the law </c:v>
                      </c:pt>
                      <c:pt idx="6">
                        <c:v>Healthy and respectful relationships</c:v>
                      </c:pt>
                      <c:pt idx="7">
                        <c:v>Image sharing </c:v>
                      </c:pt>
                    </c:strCache>
                  </c:strRef>
                </c:cat>
                <c:val>
                  <c:numRef>
                    <c:extLst xmlns:c15="http://schemas.microsoft.com/office/drawing/2012/chart">
                      <c:ext xmlns:c15="http://schemas.microsoft.com/office/drawing/2012/chart" uri="{02D57815-91ED-43cb-92C2-25804820EDAC}">
                        <c15:formulaRef>
                          <c15:sqref>Sheet1!$I$4:$I$11</c15:sqref>
                        </c15:formulaRef>
                      </c:ext>
                    </c:extLst>
                    <c:numCache>
                      <c:formatCode>0%</c:formatCode>
                      <c:ptCount val="8"/>
                      <c:pt idx="0">
                        <c:v>3.1099999999999999E-2</c:v>
                      </c:pt>
                      <c:pt idx="1">
                        <c:v>2.76E-2</c:v>
                      </c:pt>
                      <c:pt idx="2">
                        <c:v>1.9199999999999998E-2</c:v>
                      </c:pt>
                      <c:pt idx="3">
                        <c:v>2.7300000000000001E-2</c:v>
                      </c:pt>
                      <c:pt idx="4">
                        <c:v>2.2800000000000001E-2</c:v>
                      </c:pt>
                      <c:pt idx="5">
                        <c:v>2.8199999999999999E-2</c:v>
                      </c:pt>
                      <c:pt idx="6">
                        <c:v>2.7199999999999998E-2</c:v>
                      </c:pt>
                      <c:pt idx="7">
                        <c:v>2.3300000000000001E-2</c:v>
                      </c:pt>
                    </c:numCache>
                  </c:numRef>
                </c:val>
                <c:extLst xmlns:c15="http://schemas.microsoft.com/office/drawing/2012/chart">
                  <c:ext xmlns:c16="http://schemas.microsoft.com/office/drawing/2014/chart" uri="{C3380CC4-5D6E-409C-BE32-E72D297353CC}">
                    <c16:uniqueId val="{00000007-73ED-4BB5-A9F1-F659EA11E264}"/>
                  </c:ext>
                </c:extLst>
              </c15:ser>
            </c15:filteredBarSeries>
          </c:ext>
        </c:extLst>
      </c:barChart>
      <c:catAx>
        <c:axId val="99826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98258351"/>
        <c:crosses val="autoZero"/>
        <c:auto val="1"/>
        <c:lblAlgn val="ctr"/>
        <c:lblOffset val="100"/>
        <c:noMultiLvlLbl val="0"/>
      </c:catAx>
      <c:valAx>
        <c:axId val="9982583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98262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Sheet1!$C$3</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Other</c:v>
                </c:pt>
                <c:pt idx="1">
                  <c:v>Local sexual health clinic</c:v>
                </c:pt>
                <c:pt idx="2">
                  <c:v>Test at home service</c:v>
                </c:pt>
              </c:strCache>
            </c:strRef>
          </c:cat>
          <c:val>
            <c:numRef>
              <c:f>Sheet1!$C$4:$C$6</c:f>
              <c:numCache>
                <c:formatCode>0%</c:formatCode>
                <c:ptCount val="3"/>
                <c:pt idx="0">
                  <c:v>5.1200000000000002E-2</c:v>
                </c:pt>
                <c:pt idx="1">
                  <c:v>0.45979999999999999</c:v>
                </c:pt>
                <c:pt idx="2">
                  <c:v>0.4889</c:v>
                </c:pt>
              </c:numCache>
            </c:numRef>
          </c:val>
          <c:extLst>
            <c:ext xmlns:c16="http://schemas.microsoft.com/office/drawing/2014/chart" uri="{C3380CC4-5D6E-409C-BE32-E72D297353CC}">
              <c16:uniqueId val="{00000000-CF4F-4AC9-BD56-D950CC3E406C}"/>
            </c:ext>
          </c:extLst>
        </c:ser>
        <c:dLbls>
          <c:showLegendKey val="0"/>
          <c:showVal val="0"/>
          <c:showCatName val="0"/>
          <c:showSerName val="0"/>
          <c:showPercent val="0"/>
          <c:showBubbleSize val="0"/>
        </c:dLbls>
        <c:gapWidth val="182"/>
        <c:axId val="1861949792"/>
        <c:axId val="1861949312"/>
        <c:extLst>
          <c:ext xmlns:c15="http://schemas.microsoft.com/office/drawing/2012/chart" uri="{02D57815-91ED-43cb-92C2-25804820EDAC}">
            <c15:filteredBarSeries>
              <c15:ser>
                <c:idx val="0"/>
                <c:order val="0"/>
                <c:tx>
                  <c:strRef>
                    <c:extLst>
                      <c:ext uri="{02D57815-91ED-43cb-92C2-25804820EDAC}">
                        <c15:formulaRef>
                          <c15:sqref>Sheet1!$B$3</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Sheet1!$A$4:$A$6</c15:sqref>
                        </c15:formulaRef>
                      </c:ext>
                    </c:extLst>
                    <c:strCache>
                      <c:ptCount val="3"/>
                      <c:pt idx="0">
                        <c:v>Other</c:v>
                      </c:pt>
                      <c:pt idx="1">
                        <c:v>Local sexual health clinic</c:v>
                      </c:pt>
                      <c:pt idx="2">
                        <c:v>Test at home service</c:v>
                      </c:pt>
                    </c:strCache>
                  </c:strRef>
                </c:cat>
                <c:val>
                  <c:numRef>
                    <c:extLst>
                      <c:ext uri="{02D57815-91ED-43cb-92C2-25804820EDAC}">
                        <c15:formulaRef>
                          <c15:sqref>Sheet1!$B$4:$B$6</c15:sqref>
                        </c15:formulaRef>
                      </c:ext>
                    </c:extLst>
                    <c:numCache>
                      <c:formatCode>General</c:formatCode>
                      <c:ptCount val="3"/>
                      <c:pt idx="0">
                        <c:v>37</c:v>
                      </c:pt>
                      <c:pt idx="1">
                        <c:v>332</c:v>
                      </c:pt>
                      <c:pt idx="2">
                        <c:v>353</c:v>
                      </c:pt>
                    </c:numCache>
                  </c:numRef>
                </c:val>
                <c:extLst>
                  <c:ext xmlns:c16="http://schemas.microsoft.com/office/drawing/2014/chart" uri="{C3380CC4-5D6E-409C-BE32-E72D297353CC}">
                    <c16:uniqueId val="{00000001-CF4F-4AC9-BD56-D950CC3E406C}"/>
                  </c:ext>
                </c:extLst>
              </c15:ser>
            </c15:filteredBarSeries>
          </c:ext>
        </c:extLst>
      </c:barChart>
      <c:catAx>
        <c:axId val="186194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61949312"/>
        <c:crosses val="autoZero"/>
        <c:auto val="1"/>
        <c:lblAlgn val="ctr"/>
        <c:lblOffset val="100"/>
        <c:noMultiLvlLbl val="0"/>
      </c:catAx>
      <c:valAx>
        <c:axId val="18619493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6194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Sheet1!$B$24</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Sheet1!$B$25:$B$27</c:f>
              <c:numCache>
                <c:formatCode>0%</c:formatCode>
                <c:ptCount val="3"/>
                <c:pt idx="0">
                  <c:v>2.7300000000000001E-2</c:v>
                </c:pt>
                <c:pt idx="1">
                  <c:v>0.21640000000000001</c:v>
                </c:pt>
                <c:pt idx="2">
                  <c:v>0.75629999999999997</c:v>
                </c:pt>
              </c:numCache>
            </c:numRef>
          </c:val>
          <c:extLst>
            <c:ext xmlns:c16="http://schemas.microsoft.com/office/drawing/2014/chart" uri="{C3380CC4-5D6E-409C-BE32-E72D297353CC}">
              <c16:uniqueId val="{00000000-F007-47D0-AC14-F56D61B41AA9}"/>
            </c:ext>
          </c:extLst>
        </c:ser>
        <c:ser>
          <c:idx val="1"/>
          <c:order val="1"/>
          <c:tx>
            <c:strRef>
              <c:f>Sheet1!$C$24</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Sheet1!$C$25:$C$27</c:f>
              <c:numCache>
                <c:formatCode>0%</c:formatCode>
                <c:ptCount val="3"/>
                <c:pt idx="0">
                  <c:v>0.1008</c:v>
                </c:pt>
                <c:pt idx="1">
                  <c:v>0.1893</c:v>
                </c:pt>
                <c:pt idx="2">
                  <c:v>0.70989999999999998</c:v>
                </c:pt>
              </c:numCache>
            </c:numRef>
          </c:val>
          <c:extLst>
            <c:ext xmlns:c16="http://schemas.microsoft.com/office/drawing/2014/chart" uri="{C3380CC4-5D6E-409C-BE32-E72D297353CC}">
              <c16:uniqueId val="{00000001-F007-47D0-AC14-F56D61B41AA9}"/>
            </c:ext>
          </c:extLst>
        </c:ser>
        <c:ser>
          <c:idx val="2"/>
          <c:order val="2"/>
          <c:tx>
            <c:strRef>
              <c:f>Sheet1!$D$24</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Sheet1!$D$25:$D$27</c:f>
              <c:numCache>
                <c:formatCode>0%</c:formatCode>
                <c:ptCount val="3"/>
                <c:pt idx="0">
                  <c:v>0.18060000000000001</c:v>
                </c:pt>
                <c:pt idx="1">
                  <c:v>0.16439999999999999</c:v>
                </c:pt>
                <c:pt idx="2">
                  <c:v>0.65500000000000003</c:v>
                </c:pt>
              </c:numCache>
            </c:numRef>
          </c:val>
          <c:extLst>
            <c:ext xmlns:c16="http://schemas.microsoft.com/office/drawing/2014/chart" uri="{C3380CC4-5D6E-409C-BE32-E72D297353CC}">
              <c16:uniqueId val="{00000002-F007-47D0-AC14-F56D61B41AA9}"/>
            </c:ext>
          </c:extLst>
        </c:ser>
        <c:dLbls>
          <c:showLegendKey val="0"/>
          <c:showVal val="0"/>
          <c:showCatName val="0"/>
          <c:showSerName val="0"/>
          <c:showPercent val="0"/>
          <c:showBubbleSize val="0"/>
        </c:dLbls>
        <c:gapWidth val="182"/>
        <c:axId val="934268639"/>
        <c:axId val="934269119"/>
      </c:barChart>
      <c:catAx>
        <c:axId val="934268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4269119"/>
        <c:crosses val="autoZero"/>
        <c:auto val="1"/>
        <c:lblAlgn val="ctr"/>
        <c:lblOffset val="100"/>
        <c:noMultiLvlLbl val="0"/>
      </c:catAx>
      <c:valAx>
        <c:axId val="93426911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426863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Sheet1!$B$28</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Bleeding which lasts more than 7 days</c:v>
                </c:pt>
                <c:pt idx="1">
                  <c:v>Period pain which impacts your ability to participate in day-to-day activities (e.g., missing school or sports)</c:v>
                </c:pt>
                <c:pt idx="2">
                  <c:v>Heavy bleeding (e.g., needing to change pad or tampon every 1-2 hours)</c:v>
                </c:pt>
                <c:pt idx="3">
                  <c:v>An irregular cycle (e.g., period arriving early or late)</c:v>
                </c:pt>
              </c:strCache>
            </c:strRef>
          </c:cat>
          <c:val>
            <c:numRef>
              <c:f>Sheet1!$B$29:$B$32</c:f>
              <c:numCache>
                <c:formatCode>0%</c:formatCode>
                <c:ptCount val="4"/>
                <c:pt idx="0">
                  <c:v>0.40670000000000001</c:v>
                </c:pt>
                <c:pt idx="1">
                  <c:v>0.7248</c:v>
                </c:pt>
                <c:pt idx="2">
                  <c:v>0.67889999999999995</c:v>
                </c:pt>
                <c:pt idx="3">
                  <c:v>0.73699999999999999</c:v>
                </c:pt>
              </c:numCache>
            </c:numRef>
          </c:val>
          <c:extLst>
            <c:ext xmlns:c16="http://schemas.microsoft.com/office/drawing/2014/chart" uri="{C3380CC4-5D6E-409C-BE32-E72D297353CC}">
              <c16:uniqueId val="{00000000-39F9-4C37-B1C9-BAFAF3F72F3C}"/>
            </c:ext>
          </c:extLst>
        </c:ser>
        <c:ser>
          <c:idx val="1"/>
          <c:order val="1"/>
          <c:tx>
            <c:strRef>
              <c:f>Sheet1!$C$28</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Bleeding which lasts more than 7 days</c:v>
                </c:pt>
                <c:pt idx="1">
                  <c:v>Period pain which impacts your ability to participate in day-to-day activities (e.g., missing school or sports)</c:v>
                </c:pt>
                <c:pt idx="2">
                  <c:v>Heavy bleeding (e.g., needing to change pad or tampon every 1-2 hours)</c:v>
                </c:pt>
                <c:pt idx="3">
                  <c:v>An irregular cycle (e.g., period arriving early or late)</c:v>
                </c:pt>
              </c:strCache>
            </c:strRef>
          </c:cat>
          <c:val>
            <c:numRef>
              <c:f>Sheet1!$C$29:$C$32</c:f>
              <c:numCache>
                <c:formatCode>0%</c:formatCode>
                <c:ptCount val="4"/>
                <c:pt idx="0">
                  <c:v>0.39779999999999999</c:v>
                </c:pt>
                <c:pt idx="1">
                  <c:v>0.70330000000000004</c:v>
                </c:pt>
                <c:pt idx="2">
                  <c:v>0.69669999999999999</c:v>
                </c:pt>
                <c:pt idx="3">
                  <c:v>0.76259999999999994</c:v>
                </c:pt>
              </c:numCache>
            </c:numRef>
          </c:val>
          <c:extLst>
            <c:ext xmlns:c16="http://schemas.microsoft.com/office/drawing/2014/chart" uri="{C3380CC4-5D6E-409C-BE32-E72D297353CC}">
              <c16:uniqueId val="{00000001-39F9-4C37-B1C9-BAFAF3F72F3C}"/>
            </c:ext>
          </c:extLst>
        </c:ser>
        <c:ser>
          <c:idx val="2"/>
          <c:order val="2"/>
          <c:tx>
            <c:strRef>
              <c:f>Sheet1!$D$28</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Bleeding which lasts more than 7 days</c:v>
                </c:pt>
                <c:pt idx="1">
                  <c:v>Period pain which impacts your ability to participate in day-to-day activities (e.g., missing school or sports)</c:v>
                </c:pt>
                <c:pt idx="2">
                  <c:v>Heavy bleeding (e.g., needing to change pad or tampon every 1-2 hours)</c:v>
                </c:pt>
                <c:pt idx="3">
                  <c:v>An irregular cycle (e.g., period arriving early or late)</c:v>
                </c:pt>
              </c:strCache>
            </c:strRef>
          </c:cat>
          <c:val>
            <c:numRef>
              <c:f>Sheet1!$D$29:$D$32</c:f>
              <c:numCache>
                <c:formatCode>0%</c:formatCode>
                <c:ptCount val="4"/>
                <c:pt idx="0">
                  <c:v>0.4592</c:v>
                </c:pt>
                <c:pt idx="1">
                  <c:v>0.63619999999999999</c:v>
                </c:pt>
                <c:pt idx="2">
                  <c:v>0.7137</c:v>
                </c:pt>
                <c:pt idx="3">
                  <c:v>0.76539999999999997</c:v>
                </c:pt>
              </c:numCache>
            </c:numRef>
          </c:val>
          <c:extLst>
            <c:ext xmlns:c16="http://schemas.microsoft.com/office/drawing/2014/chart" uri="{C3380CC4-5D6E-409C-BE32-E72D297353CC}">
              <c16:uniqueId val="{00000002-39F9-4C37-B1C9-BAFAF3F72F3C}"/>
            </c:ext>
          </c:extLst>
        </c:ser>
        <c:dLbls>
          <c:showLegendKey val="0"/>
          <c:showVal val="0"/>
          <c:showCatName val="0"/>
          <c:showSerName val="0"/>
          <c:showPercent val="0"/>
          <c:showBubbleSize val="0"/>
        </c:dLbls>
        <c:gapWidth val="182"/>
        <c:axId val="750359151"/>
        <c:axId val="750360111"/>
      </c:barChart>
      <c:catAx>
        <c:axId val="7503591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50360111"/>
        <c:crosses val="autoZero"/>
        <c:auto val="1"/>
        <c:lblAlgn val="ctr"/>
        <c:lblOffset val="100"/>
        <c:noMultiLvlLbl val="0"/>
      </c:catAx>
      <c:valAx>
        <c:axId val="75036011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50359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7567565230723"/>
          <c:y val="0.42351780412362106"/>
          <c:w val="0.71064329250883596"/>
          <c:h val="0.5268274207331648"/>
        </c:manualLayout>
      </c:layout>
      <c:barChart>
        <c:barDir val="bar"/>
        <c:grouping val="stacked"/>
        <c:varyColors val="0"/>
        <c:dLbls>
          <c:showLegendKey val="0"/>
          <c:showVal val="0"/>
          <c:showCatName val="0"/>
          <c:showSerName val="0"/>
          <c:showPercent val="0"/>
          <c:showBubbleSize val="0"/>
        </c:dLbls>
        <c:gapWidth val="150"/>
        <c:overlap val="100"/>
        <c:axId val="1172559119"/>
        <c:axId val="1172560559"/>
        <c:extLst>
          <c:ext xmlns:c15="http://schemas.microsoft.com/office/drawing/2012/chart" uri="{02D57815-91ED-43cb-92C2-25804820EDAC}">
            <c15:filteredBarSeries>
              <c15:ser>
                <c:idx val="4"/>
                <c:order val="0"/>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c:ext uri="{02D57815-91ED-43cb-92C2-25804820EDAC}">
                        <c15:formulaRef>
                          <c15:sqref>Sheet1!$F$42:$F$51</c15:sqref>
                        </c15:formulaRef>
                      </c:ext>
                    </c:extLst>
                    <c:numCache>
                      <c:formatCode>0%</c:formatCode>
                      <c:ptCount val="10"/>
                      <c:pt idx="0">
                        <c:v>1.9800000000000002E-2</c:v>
                      </c:pt>
                      <c:pt idx="1">
                        <c:v>1.9900000000000001E-2</c:v>
                      </c:pt>
                      <c:pt idx="2">
                        <c:v>2.5600000000000001E-2</c:v>
                      </c:pt>
                      <c:pt idx="3">
                        <c:v>2.07E-2</c:v>
                      </c:pt>
                      <c:pt idx="4">
                        <c:v>2.64E-2</c:v>
                      </c:pt>
                      <c:pt idx="5">
                        <c:v>2.4E-2</c:v>
                      </c:pt>
                      <c:pt idx="6">
                        <c:v>1.0800000000000001E-2</c:v>
                      </c:pt>
                      <c:pt idx="7">
                        <c:v>8.3000000000000001E-3</c:v>
                      </c:pt>
                      <c:pt idx="8">
                        <c:v>1.17E-2</c:v>
                      </c:pt>
                      <c:pt idx="9">
                        <c:v>1.4800000000000001E-2</c:v>
                      </c:pt>
                    </c:numCache>
                  </c:numRef>
                </c:val>
                <c:extLst>
                  <c:ext xmlns:c16="http://schemas.microsoft.com/office/drawing/2014/chart" uri="{C3380CC4-5D6E-409C-BE32-E72D297353CC}">
                    <c16:uniqueId val="{00000004-EAA7-43BE-A25F-F3ECB6E7C720}"/>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Sheet1!$G$42:$G$51</c15:sqref>
                        </c15:formulaRef>
                      </c:ext>
                    </c:extLst>
                    <c:numCache>
                      <c:formatCode>0%</c:formatCode>
                      <c:ptCount val="10"/>
                      <c:pt idx="0">
                        <c:v>6.6E-3</c:v>
                      </c:pt>
                      <c:pt idx="1">
                        <c:v>1.24E-2</c:v>
                      </c:pt>
                      <c:pt idx="2">
                        <c:v>9.9000000000000008E-3</c:v>
                      </c:pt>
                      <c:pt idx="3">
                        <c:v>5.0000000000000001E-3</c:v>
                      </c:pt>
                      <c:pt idx="4">
                        <c:v>5.7999999999999996E-3</c:v>
                      </c:pt>
                      <c:pt idx="5">
                        <c:v>1.0699999999999999E-2</c:v>
                      </c:pt>
                      <c:pt idx="6">
                        <c:v>7.4999999999999997E-3</c:v>
                      </c:pt>
                      <c:pt idx="7">
                        <c:v>9.1000000000000004E-3</c:v>
                      </c:pt>
                      <c:pt idx="8">
                        <c:v>1.09E-2</c:v>
                      </c:pt>
                      <c:pt idx="9">
                        <c:v>1.23E-2</c:v>
                      </c:pt>
                    </c:numCache>
                  </c:numRef>
                </c:val>
                <c:extLst xmlns:c15="http://schemas.microsoft.com/office/drawing/2012/chart">
                  <c:ext xmlns:c16="http://schemas.microsoft.com/office/drawing/2014/chart" uri="{C3380CC4-5D6E-409C-BE32-E72D297353CC}">
                    <c16:uniqueId val="{00000005-EAA7-43BE-A25F-F3ECB6E7C720}"/>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Sheet1!$I$42:$I$51</c15:sqref>
                        </c15:formulaRef>
                      </c:ext>
                    </c:extLst>
                    <c:numCache>
                      <c:formatCode>0%</c:formatCode>
                      <c:ptCount val="10"/>
                      <c:pt idx="0">
                        <c:v>3.7999999999999999E-2</c:v>
                      </c:pt>
                      <c:pt idx="1">
                        <c:v>4.0500000000000001E-2</c:v>
                      </c:pt>
                      <c:pt idx="2">
                        <c:v>4.2099999999999999E-2</c:v>
                      </c:pt>
                      <c:pt idx="3">
                        <c:v>3.3099999999999997E-2</c:v>
                      </c:pt>
                      <c:pt idx="4">
                        <c:v>2.8899999999999999E-2</c:v>
                      </c:pt>
                      <c:pt idx="5">
                        <c:v>3.1399999999999997E-2</c:v>
                      </c:pt>
                      <c:pt idx="6">
                        <c:v>3.8300000000000001E-2</c:v>
                      </c:pt>
                      <c:pt idx="7">
                        <c:v>3.4000000000000002E-2</c:v>
                      </c:pt>
                      <c:pt idx="8">
                        <c:v>3.85E-2</c:v>
                      </c:pt>
                      <c:pt idx="9">
                        <c:v>3.7900000000000003E-2</c:v>
                      </c:pt>
                    </c:numCache>
                  </c:numRef>
                </c:val>
                <c:extLst xmlns:c15="http://schemas.microsoft.com/office/drawing/2012/chart">
                  <c:ext xmlns:c16="http://schemas.microsoft.com/office/drawing/2014/chart" uri="{C3380CC4-5D6E-409C-BE32-E72D297353CC}">
                    <c16:uniqueId val="{00000007-EAA7-43BE-A25F-F3ECB6E7C720}"/>
                  </c:ext>
                </c:extLst>
              </c15:ser>
            </c15:filteredBarSeries>
          </c:ext>
        </c:extLst>
      </c:barChart>
      <c:catAx>
        <c:axId val="1172559119"/>
        <c:scaling>
          <c:orientation val="minMax"/>
        </c:scaling>
        <c:delete val="1"/>
        <c:axPos val="l"/>
        <c:numFmt formatCode="General" sourceLinked="1"/>
        <c:majorTickMark val="none"/>
        <c:minorTickMark val="none"/>
        <c:tickLblPos val="nextTo"/>
        <c:crossAx val="1172560559"/>
        <c:crosses val="autoZero"/>
        <c:auto val="1"/>
        <c:lblAlgn val="ctr"/>
        <c:lblOffset val="100"/>
        <c:noMultiLvlLbl val="0"/>
      </c:catAx>
      <c:valAx>
        <c:axId val="11725605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5911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Sheet1!$B$24</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Sheet1!$B$25:$B$27</c:f>
              <c:numCache>
                <c:formatCode>0%</c:formatCode>
                <c:ptCount val="3"/>
                <c:pt idx="0">
                  <c:v>3.0200000000000001E-2</c:v>
                </c:pt>
                <c:pt idx="1">
                  <c:v>0.56189999999999996</c:v>
                </c:pt>
                <c:pt idx="2">
                  <c:v>0.40789999999999998</c:v>
                </c:pt>
              </c:numCache>
            </c:numRef>
          </c:val>
          <c:extLst>
            <c:ext xmlns:c16="http://schemas.microsoft.com/office/drawing/2014/chart" uri="{C3380CC4-5D6E-409C-BE32-E72D297353CC}">
              <c16:uniqueId val="{00000000-6BC2-40C5-9590-0E6F1F80CBC4}"/>
            </c:ext>
          </c:extLst>
        </c:ser>
        <c:ser>
          <c:idx val="1"/>
          <c:order val="1"/>
          <c:tx>
            <c:strRef>
              <c:f>Sheet1!$C$24</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Sheet1!$C$25:$C$27</c:f>
              <c:numCache>
                <c:formatCode>0%</c:formatCode>
                <c:ptCount val="3"/>
                <c:pt idx="0">
                  <c:v>7.22E-2</c:v>
                </c:pt>
                <c:pt idx="1">
                  <c:v>0.55359999999999998</c:v>
                </c:pt>
                <c:pt idx="2">
                  <c:v>0.37419999999999998</c:v>
                </c:pt>
              </c:numCache>
            </c:numRef>
          </c:val>
          <c:extLst>
            <c:ext xmlns:c16="http://schemas.microsoft.com/office/drawing/2014/chart" uri="{C3380CC4-5D6E-409C-BE32-E72D297353CC}">
              <c16:uniqueId val="{00000001-6BC2-40C5-9590-0E6F1F80CBC4}"/>
            </c:ext>
          </c:extLst>
        </c:ser>
        <c:ser>
          <c:idx val="2"/>
          <c:order val="2"/>
          <c:tx>
            <c:strRef>
              <c:f>Sheet1!$D$24</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Sheet1!$D$25:$D$27</c:f>
              <c:numCache>
                <c:formatCode>0%</c:formatCode>
                <c:ptCount val="3"/>
                <c:pt idx="0">
                  <c:v>0.13789999999999999</c:v>
                </c:pt>
                <c:pt idx="1">
                  <c:v>0.50490000000000002</c:v>
                </c:pt>
                <c:pt idx="2">
                  <c:v>0.35730000000000001</c:v>
                </c:pt>
              </c:numCache>
            </c:numRef>
          </c:val>
          <c:extLst>
            <c:ext xmlns:c16="http://schemas.microsoft.com/office/drawing/2014/chart" uri="{C3380CC4-5D6E-409C-BE32-E72D297353CC}">
              <c16:uniqueId val="{00000002-6BC2-40C5-9590-0E6F1F80CBC4}"/>
            </c:ext>
          </c:extLst>
        </c:ser>
        <c:dLbls>
          <c:showLegendKey val="0"/>
          <c:showVal val="0"/>
          <c:showCatName val="0"/>
          <c:showSerName val="0"/>
          <c:showPercent val="0"/>
          <c:showBubbleSize val="0"/>
        </c:dLbls>
        <c:gapWidth val="182"/>
        <c:axId val="1312550864"/>
        <c:axId val="1312551344"/>
      </c:barChart>
      <c:catAx>
        <c:axId val="131255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551344"/>
        <c:crosses val="autoZero"/>
        <c:auto val="1"/>
        <c:lblAlgn val="ctr"/>
        <c:lblOffset val="100"/>
        <c:noMultiLvlLbl val="0"/>
      </c:catAx>
      <c:valAx>
        <c:axId val="13125513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55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Sheet1!$B$38</c:f>
              <c:strCache>
                <c:ptCount val="1"/>
                <c:pt idx="0">
                  <c:v>16-25yrs</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11A-426C-9CFA-3AF9A0BF82E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Sheet1!$A$39:$A$46</c:f>
              <c:strCache>
                <c:ptCount val="8"/>
                <c:pt idx="0">
                  <c:v>Other</c:v>
                </c:pt>
                <c:pt idx="1">
                  <c:v>Essex Sexual Health Service</c:v>
                </c:pt>
                <c:pt idx="2">
                  <c:v>School</c:v>
                </c:pt>
                <c:pt idx="3">
                  <c:v>Online</c:v>
                </c:pt>
                <c:pt idx="4">
                  <c:v>Health apps / period tracker</c:v>
                </c:pt>
                <c:pt idx="5">
                  <c:v>Friends</c:v>
                </c:pt>
                <c:pt idx="6">
                  <c:v>GP</c:v>
                </c:pt>
                <c:pt idx="7">
                  <c:v>Family</c:v>
                </c:pt>
              </c:strCache>
            </c:strRef>
          </c:cat>
          <c:val>
            <c:numRef>
              <c:f>Sheet1!$B$39:$B$46</c:f>
              <c:numCache>
                <c:formatCode>0%</c:formatCode>
                <c:ptCount val="8"/>
                <c:pt idx="0">
                  <c:v>1.4800000000000001E-2</c:v>
                </c:pt>
                <c:pt idx="1">
                  <c:v>6.6699999999999995E-2</c:v>
                </c:pt>
                <c:pt idx="2">
                  <c:v>0</c:v>
                </c:pt>
                <c:pt idx="3">
                  <c:v>9.6299999999999997E-2</c:v>
                </c:pt>
                <c:pt idx="4">
                  <c:v>0.30370000000000003</c:v>
                </c:pt>
                <c:pt idx="5">
                  <c:v>0.30370000000000003</c:v>
                </c:pt>
                <c:pt idx="6">
                  <c:v>0.74809999999999999</c:v>
                </c:pt>
                <c:pt idx="7">
                  <c:v>0.67410000000000003</c:v>
                </c:pt>
              </c:numCache>
            </c:numRef>
          </c:val>
          <c:extLst>
            <c:ext xmlns:c16="http://schemas.microsoft.com/office/drawing/2014/chart" uri="{C3380CC4-5D6E-409C-BE32-E72D297353CC}">
              <c16:uniqueId val="{00000000-F745-42E8-98B0-BC01CB042B3A}"/>
            </c:ext>
          </c:extLst>
        </c:ser>
        <c:ser>
          <c:idx val="1"/>
          <c:order val="1"/>
          <c:tx>
            <c:strRef>
              <c:f>Sheet1!$C$38</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Sheet1!$A$39:$A$46</c:f>
              <c:strCache>
                <c:ptCount val="8"/>
                <c:pt idx="0">
                  <c:v>Other</c:v>
                </c:pt>
                <c:pt idx="1">
                  <c:v>Essex Sexual Health Service</c:v>
                </c:pt>
                <c:pt idx="2">
                  <c:v>School</c:v>
                </c:pt>
                <c:pt idx="3">
                  <c:v>Online</c:v>
                </c:pt>
                <c:pt idx="4">
                  <c:v>Health apps / period tracker</c:v>
                </c:pt>
                <c:pt idx="5">
                  <c:v>Friends</c:v>
                </c:pt>
                <c:pt idx="6">
                  <c:v>GP</c:v>
                </c:pt>
                <c:pt idx="7">
                  <c:v>Family</c:v>
                </c:pt>
              </c:strCache>
            </c:strRef>
          </c:cat>
          <c:val>
            <c:numRef>
              <c:f>Sheet1!$C$39:$C$46</c:f>
              <c:numCache>
                <c:formatCode>0%</c:formatCode>
                <c:ptCount val="8"/>
                <c:pt idx="0">
                  <c:v>5.33E-2</c:v>
                </c:pt>
                <c:pt idx="1">
                  <c:v>6.5100000000000005E-2</c:v>
                </c:pt>
                <c:pt idx="2">
                  <c:v>0.1361</c:v>
                </c:pt>
                <c:pt idx="3">
                  <c:v>0.10059999999999999</c:v>
                </c:pt>
                <c:pt idx="4">
                  <c:v>0.26040000000000002</c:v>
                </c:pt>
                <c:pt idx="5">
                  <c:v>0.37280000000000002</c:v>
                </c:pt>
                <c:pt idx="6">
                  <c:v>0.4556</c:v>
                </c:pt>
                <c:pt idx="7">
                  <c:v>0.86980000000000002</c:v>
                </c:pt>
              </c:numCache>
            </c:numRef>
          </c:val>
          <c:extLst>
            <c:ext xmlns:c16="http://schemas.microsoft.com/office/drawing/2014/chart" uri="{C3380CC4-5D6E-409C-BE32-E72D297353CC}">
              <c16:uniqueId val="{00000001-F745-42E8-98B0-BC01CB042B3A}"/>
            </c:ext>
          </c:extLst>
        </c:ser>
        <c:ser>
          <c:idx val="2"/>
          <c:order val="2"/>
          <c:tx>
            <c:strRef>
              <c:f>Sheet1!$D$38</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Sheet1!$A$39:$A$46</c:f>
              <c:strCache>
                <c:ptCount val="8"/>
                <c:pt idx="0">
                  <c:v>Other</c:v>
                </c:pt>
                <c:pt idx="1">
                  <c:v>Essex Sexual Health Service</c:v>
                </c:pt>
                <c:pt idx="2">
                  <c:v>School</c:v>
                </c:pt>
                <c:pt idx="3">
                  <c:v>Online</c:v>
                </c:pt>
                <c:pt idx="4">
                  <c:v>Health apps / period tracker</c:v>
                </c:pt>
                <c:pt idx="5">
                  <c:v>Friends</c:v>
                </c:pt>
                <c:pt idx="6">
                  <c:v>GP</c:v>
                </c:pt>
                <c:pt idx="7">
                  <c:v>Family</c:v>
                </c:pt>
              </c:strCache>
            </c:strRef>
          </c:cat>
          <c:val>
            <c:numRef>
              <c:f>Sheet1!$D$39:$D$46</c:f>
              <c:numCache>
                <c:formatCode>0%</c:formatCode>
                <c:ptCount val="8"/>
                <c:pt idx="0">
                  <c:v>2.1999999999999999E-2</c:v>
                </c:pt>
                <c:pt idx="1">
                  <c:v>1.6500000000000001E-2</c:v>
                </c:pt>
                <c:pt idx="2">
                  <c:v>0.1429</c:v>
                </c:pt>
                <c:pt idx="3">
                  <c:v>0.10440000000000001</c:v>
                </c:pt>
                <c:pt idx="4">
                  <c:v>0.24179999999999999</c:v>
                </c:pt>
                <c:pt idx="5">
                  <c:v>0.45050000000000001</c:v>
                </c:pt>
                <c:pt idx="6">
                  <c:v>0.1099</c:v>
                </c:pt>
                <c:pt idx="7">
                  <c:v>0.96150000000000002</c:v>
                </c:pt>
              </c:numCache>
            </c:numRef>
          </c:val>
          <c:extLst>
            <c:ext xmlns:c16="http://schemas.microsoft.com/office/drawing/2014/chart" uri="{C3380CC4-5D6E-409C-BE32-E72D297353CC}">
              <c16:uniqueId val="{00000002-F745-42E8-98B0-BC01CB042B3A}"/>
            </c:ext>
          </c:extLst>
        </c:ser>
        <c:dLbls>
          <c:showLegendKey val="0"/>
          <c:showVal val="0"/>
          <c:showCatName val="0"/>
          <c:showSerName val="0"/>
          <c:showPercent val="0"/>
          <c:showBubbleSize val="0"/>
        </c:dLbls>
        <c:gapWidth val="182"/>
        <c:axId val="1060893232"/>
        <c:axId val="1060892752"/>
      </c:barChart>
      <c:catAx>
        <c:axId val="106089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60892752"/>
        <c:crosses val="autoZero"/>
        <c:auto val="1"/>
        <c:lblAlgn val="ctr"/>
        <c:lblOffset val="100"/>
        <c:noMultiLvlLbl val="0"/>
      </c:catAx>
      <c:valAx>
        <c:axId val="106089275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6089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Sheet1!$B$32</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Sheet1!$A$33:$A$38</c:f>
              <c:strCache>
                <c:ptCount val="6"/>
                <c:pt idx="0">
                  <c:v>Prefer not to say</c:v>
                </c:pt>
                <c:pt idx="1">
                  <c:v>Other</c:v>
                </c:pt>
                <c:pt idx="2">
                  <c:v>Worried about not being taken seriously</c:v>
                </c:pt>
                <c:pt idx="3">
                  <c:v>Too embarrassed</c:v>
                </c:pt>
                <c:pt idx="4">
                  <c:v>Can manage these symptoms myself</c:v>
                </c:pt>
                <c:pt idx="5">
                  <c:v>Didn’t think it was necessary</c:v>
                </c:pt>
              </c:strCache>
            </c:strRef>
          </c:cat>
          <c:val>
            <c:numRef>
              <c:f>Sheet1!$B$33:$B$38</c:f>
              <c:numCache>
                <c:formatCode>0%</c:formatCode>
                <c:ptCount val="6"/>
                <c:pt idx="0">
                  <c:v>4.9200000000000001E-2</c:v>
                </c:pt>
                <c:pt idx="1">
                  <c:v>3.8300000000000001E-2</c:v>
                </c:pt>
                <c:pt idx="2">
                  <c:v>0.21859999999999999</c:v>
                </c:pt>
                <c:pt idx="3">
                  <c:v>0.1749</c:v>
                </c:pt>
                <c:pt idx="4">
                  <c:v>0.50270000000000004</c:v>
                </c:pt>
                <c:pt idx="5">
                  <c:v>0.63929999999999998</c:v>
                </c:pt>
              </c:numCache>
            </c:numRef>
          </c:val>
          <c:extLst>
            <c:ext xmlns:c16="http://schemas.microsoft.com/office/drawing/2014/chart" uri="{C3380CC4-5D6E-409C-BE32-E72D297353CC}">
              <c16:uniqueId val="{00000000-7ED2-4F99-81E2-F1FC6671A7C3}"/>
            </c:ext>
          </c:extLst>
        </c:ser>
        <c:ser>
          <c:idx val="1"/>
          <c:order val="1"/>
          <c:tx>
            <c:strRef>
              <c:f>Sheet1!$C$32</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Sheet1!$A$33:$A$38</c:f>
              <c:strCache>
                <c:ptCount val="6"/>
                <c:pt idx="0">
                  <c:v>Prefer not to say</c:v>
                </c:pt>
                <c:pt idx="1">
                  <c:v>Other</c:v>
                </c:pt>
                <c:pt idx="2">
                  <c:v>Worried about not being taken seriously</c:v>
                </c:pt>
                <c:pt idx="3">
                  <c:v>Too embarrassed</c:v>
                </c:pt>
                <c:pt idx="4">
                  <c:v>Can manage these symptoms myself</c:v>
                </c:pt>
                <c:pt idx="5">
                  <c:v>Didn’t think it was necessary</c:v>
                </c:pt>
              </c:strCache>
            </c:strRef>
          </c:cat>
          <c:val>
            <c:numRef>
              <c:f>Sheet1!$C$33:$C$38</c:f>
              <c:numCache>
                <c:formatCode>0%</c:formatCode>
                <c:ptCount val="6"/>
                <c:pt idx="0">
                  <c:v>3.6400000000000002E-2</c:v>
                </c:pt>
                <c:pt idx="1">
                  <c:v>8.1000000000000003E-2</c:v>
                </c:pt>
                <c:pt idx="2">
                  <c:v>0.15379999999999999</c:v>
                </c:pt>
                <c:pt idx="3">
                  <c:v>0.14169999999999999</c:v>
                </c:pt>
                <c:pt idx="4">
                  <c:v>0.45750000000000002</c:v>
                </c:pt>
                <c:pt idx="5">
                  <c:v>0.66800000000000004</c:v>
                </c:pt>
              </c:numCache>
            </c:numRef>
          </c:val>
          <c:extLst>
            <c:ext xmlns:c16="http://schemas.microsoft.com/office/drawing/2014/chart" uri="{C3380CC4-5D6E-409C-BE32-E72D297353CC}">
              <c16:uniqueId val="{00000001-7ED2-4F99-81E2-F1FC6671A7C3}"/>
            </c:ext>
          </c:extLst>
        </c:ser>
        <c:ser>
          <c:idx val="2"/>
          <c:order val="2"/>
          <c:tx>
            <c:strRef>
              <c:f>Sheet1!$D$32</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Sheet1!$A$33:$A$38</c:f>
              <c:strCache>
                <c:ptCount val="6"/>
                <c:pt idx="0">
                  <c:v>Prefer not to say</c:v>
                </c:pt>
                <c:pt idx="1">
                  <c:v>Other</c:v>
                </c:pt>
                <c:pt idx="2">
                  <c:v>Worried about not being taken seriously</c:v>
                </c:pt>
                <c:pt idx="3">
                  <c:v>Too embarrassed</c:v>
                </c:pt>
                <c:pt idx="4">
                  <c:v>Can manage these symptoms myself</c:v>
                </c:pt>
                <c:pt idx="5">
                  <c:v>Didn’t think it was necessary</c:v>
                </c:pt>
              </c:strCache>
            </c:strRef>
          </c:cat>
          <c:val>
            <c:numRef>
              <c:f>Sheet1!$D$33:$D$38</c:f>
              <c:numCache>
                <c:formatCode>0%</c:formatCode>
                <c:ptCount val="6"/>
                <c:pt idx="0">
                  <c:v>6.83E-2</c:v>
                </c:pt>
                <c:pt idx="1">
                  <c:v>7.2300000000000003E-2</c:v>
                </c:pt>
                <c:pt idx="2">
                  <c:v>0.14860000000000001</c:v>
                </c:pt>
                <c:pt idx="3">
                  <c:v>0.2329</c:v>
                </c:pt>
                <c:pt idx="4">
                  <c:v>0.58630000000000004</c:v>
                </c:pt>
                <c:pt idx="5">
                  <c:v>0.67469999999999997</c:v>
                </c:pt>
              </c:numCache>
            </c:numRef>
          </c:val>
          <c:extLst>
            <c:ext xmlns:c16="http://schemas.microsoft.com/office/drawing/2014/chart" uri="{C3380CC4-5D6E-409C-BE32-E72D297353CC}">
              <c16:uniqueId val="{00000002-7ED2-4F99-81E2-F1FC6671A7C3}"/>
            </c:ext>
          </c:extLst>
        </c:ser>
        <c:dLbls>
          <c:showLegendKey val="0"/>
          <c:showVal val="0"/>
          <c:showCatName val="0"/>
          <c:showSerName val="0"/>
          <c:showPercent val="0"/>
          <c:showBubbleSize val="0"/>
        </c:dLbls>
        <c:gapWidth val="182"/>
        <c:axId val="1751271247"/>
        <c:axId val="1751287087"/>
      </c:barChart>
      <c:catAx>
        <c:axId val="1751271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51287087"/>
        <c:crosses val="autoZero"/>
        <c:auto val="1"/>
        <c:lblAlgn val="ctr"/>
        <c:lblOffset val="100"/>
        <c:noMultiLvlLbl val="0"/>
      </c:catAx>
      <c:valAx>
        <c:axId val="175128708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5127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Sheet1!$B$48</c:f>
              <c:strCache>
                <c:ptCount val="1"/>
                <c:pt idx="0">
                  <c:v>Year 7-9</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85BC-4B07-BFCA-8C04FA3ECE4A}"/>
                </c:ext>
              </c:extLst>
            </c:dLbl>
            <c:dLbl>
              <c:idx val="11"/>
              <c:delete val="1"/>
              <c:extLst>
                <c:ext xmlns:c15="http://schemas.microsoft.com/office/drawing/2012/chart" uri="{CE6537A1-D6FC-4f65-9D91-7224C49458BB}"/>
                <c:ext xmlns:c16="http://schemas.microsoft.com/office/drawing/2014/chart" uri="{C3380CC4-5D6E-409C-BE32-E72D297353CC}">
                  <c16:uniqueId val="{00000001-85BC-4B07-BFCA-8C04FA3ECE4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Sheet1!$A$49:$A$60</c:f>
              <c:strCache>
                <c:ptCount val="12"/>
                <c:pt idx="0">
                  <c:v>A mobile phone with access to the internet </c:v>
                </c:pt>
                <c:pt idx="1">
                  <c:v>WhatsApp</c:v>
                </c:pt>
                <c:pt idx="2">
                  <c:v>Snapchat</c:v>
                </c:pt>
                <c:pt idx="3">
                  <c:v>TikTok</c:v>
                </c:pt>
                <c:pt idx="4">
                  <c:v>Online gaming</c:v>
                </c:pt>
                <c:pt idx="5">
                  <c:v>Instagram</c:v>
                </c:pt>
                <c:pt idx="6">
                  <c:v>Roblox</c:v>
                </c:pt>
                <c:pt idx="7">
                  <c:v>Discord</c:v>
                </c:pt>
                <c:pt idx="8">
                  <c:v>Twitch</c:v>
                </c:pt>
                <c:pt idx="9">
                  <c:v>BeReal</c:v>
                </c:pt>
                <c:pt idx="10">
                  <c:v>X (Twitter)</c:v>
                </c:pt>
                <c:pt idx="11">
                  <c:v>Dating apps</c:v>
                </c:pt>
              </c:strCache>
            </c:strRef>
          </c:cat>
          <c:val>
            <c:numRef>
              <c:f>Sheet1!$B$49:$B$60</c:f>
              <c:numCache>
                <c:formatCode>0%</c:formatCode>
                <c:ptCount val="12"/>
                <c:pt idx="0">
                  <c:v>0.97950000000000004</c:v>
                </c:pt>
                <c:pt idx="1">
                  <c:v>0.95320000000000005</c:v>
                </c:pt>
                <c:pt idx="2">
                  <c:v>0.64139999999999997</c:v>
                </c:pt>
                <c:pt idx="3">
                  <c:v>0.60929999999999995</c:v>
                </c:pt>
                <c:pt idx="4">
                  <c:v>0.78710000000000002</c:v>
                </c:pt>
                <c:pt idx="5">
                  <c:v>0.39860000000000001</c:v>
                </c:pt>
                <c:pt idx="6">
                  <c:v>0.72250000000000003</c:v>
                </c:pt>
                <c:pt idx="7">
                  <c:v>0.22639999999999999</c:v>
                </c:pt>
                <c:pt idx="8">
                  <c:v>0.1817</c:v>
                </c:pt>
                <c:pt idx="9">
                  <c:v>0.105</c:v>
                </c:pt>
                <c:pt idx="10">
                  <c:v>0</c:v>
                </c:pt>
                <c:pt idx="11">
                  <c:v>0</c:v>
                </c:pt>
              </c:numCache>
            </c:numRef>
          </c:val>
          <c:extLst>
            <c:ext xmlns:c16="http://schemas.microsoft.com/office/drawing/2014/chart" uri="{C3380CC4-5D6E-409C-BE32-E72D297353CC}">
              <c16:uniqueId val="{00000000-F43D-46B4-8B76-5BA8B7F18992}"/>
            </c:ext>
          </c:extLst>
        </c:ser>
        <c:ser>
          <c:idx val="1"/>
          <c:order val="1"/>
          <c:tx>
            <c:strRef>
              <c:f>Sheet1!$C$48</c:f>
              <c:strCache>
                <c:ptCount val="1"/>
                <c:pt idx="0">
                  <c:v>Year 10-11</c:v>
                </c:pt>
              </c:strCache>
            </c:strRef>
          </c:tx>
          <c:spPr>
            <a:solidFill>
              <a:schemeClr val="accent2"/>
            </a:solidFill>
            <a:ln>
              <a:noFill/>
            </a:ln>
            <a:effectLst/>
          </c:spPr>
          <c:invertIfNegative val="0"/>
          <c:dLbls>
            <c:dLbl>
              <c:idx val="0"/>
              <c:layout>
                <c:manualLayout>
                  <c:x val="0"/>
                  <c:y val="-4.779584025651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2C-4D4D-AEC2-C1D82B432D6D}"/>
                </c:ext>
              </c:extLst>
            </c:dLbl>
            <c:dLbl>
              <c:idx val="1"/>
              <c:layout>
                <c:manualLayout>
                  <c:x val="0"/>
                  <c:y val="-3.2975836756506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BC-4B07-BFCA-8C04FA3ECE4A}"/>
                </c:ext>
              </c:extLst>
            </c:dLbl>
            <c:dLbl>
              <c:idx val="10"/>
              <c:delete val="1"/>
              <c:extLst>
                <c:ext xmlns:c15="http://schemas.microsoft.com/office/drawing/2012/chart" uri="{CE6537A1-D6FC-4f65-9D91-7224C49458BB}"/>
                <c:ext xmlns:c16="http://schemas.microsoft.com/office/drawing/2014/chart" uri="{C3380CC4-5D6E-409C-BE32-E72D297353CC}">
                  <c16:uniqueId val="{00000003-85BC-4B07-BFCA-8C04FA3ECE4A}"/>
                </c:ext>
              </c:extLst>
            </c:dLbl>
            <c:dLbl>
              <c:idx val="11"/>
              <c:delete val="1"/>
              <c:extLst>
                <c:ext xmlns:c15="http://schemas.microsoft.com/office/drawing/2012/chart" uri="{CE6537A1-D6FC-4f65-9D91-7224C49458BB}"/>
                <c:ext xmlns:c16="http://schemas.microsoft.com/office/drawing/2014/chart" uri="{C3380CC4-5D6E-409C-BE32-E72D297353CC}">
                  <c16:uniqueId val="{00000004-85BC-4B07-BFCA-8C04FA3ECE4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Sheet1!$A$49:$A$60</c:f>
              <c:strCache>
                <c:ptCount val="12"/>
                <c:pt idx="0">
                  <c:v>A mobile phone with access to the internet </c:v>
                </c:pt>
                <c:pt idx="1">
                  <c:v>WhatsApp</c:v>
                </c:pt>
                <c:pt idx="2">
                  <c:v>Snapchat</c:v>
                </c:pt>
                <c:pt idx="3">
                  <c:v>TikTok</c:v>
                </c:pt>
                <c:pt idx="4">
                  <c:v>Online gaming</c:v>
                </c:pt>
                <c:pt idx="5">
                  <c:v>Instagram</c:v>
                </c:pt>
                <c:pt idx="6">
                  <c:v>Roblox</c:v>
                </c:pt>
                <c:pt idx="7">
                  <c:v>Discord</c:v>
                </c:pt>
                <c:pt idx="8">
                  <c:v>Twitch</c:v>
                </c:pt>
                <c:pt idx="9">
                  <c:v>BeReal</c:v>
                </c:pt>
                <c:pt idx="10">
                  <c:v>X (Twitter)</c:v>
                </c:pt>
                <c:pt idx="11">
                  <c:v>Dating apps</c:v>
                </c:pt>
              </c:strCache>
            </c:strRef>
          </c:cat>
          <c:val>
            <c:numRef>
              <c:f>Sheet1!$C$49:$C$60</c:f>
              <c:numCache>
                <c:formatCode>0%</c:formatCode>
                <c:ptCount val="12"/>
                <c:pt idx="0">
                  <c:v>0.97950000000000004</c:v>
                </c:pt>
                <c:pt idx="1">
                  <c:v>0.9627</c:v>
                </c:pt>
                <c:pt idx="2">
                  <c:v>0.84299999999999997</c:v>
                </c:pt>
                <c:pt idx="3">
                  <c:v>0.8427</c:v>
                </c:pt>
                <c:pt idx="4">
                  <c:v>0.73619999999999997</c:v>
                </c:pt>
                <c:pt idx="5">
                  <c:v>0.76790000000000003</c:v>
                </c:pt>
                <c:pt idx="6">
                  <c:v>0.68630000000000002</c:v>
                </c:pt>
                <c:pt idx="7">
                  <c:v>0.36409999999999998</c:v>
                </c:pt>
                <c:pt idx="8">
                  <c:v>0.29980000000000001</c:v>
                </c:pt>
                <c:pt idx="9">
                  <c:v>0.19159999999999999</c:v>
                </c:pt>
                <c:pt idx="10">
                  <c:v>0</c:v>
                </c:pt>
                <c:pt idx="11">
                  <c:v>0</c:v>
                </c:pt>
              </c:numCache>
            </c:numRef>
          </c:val>
          <c:extLst>
            <c:ext xmlns:c16="http://schemas.microsoft.com/office/drawing/2014/chart" uri="{C3380CC4-5D6E-409C-BE32-E72D297353CC}">
              <c16:uniqueId val="{00000001-F43D-46B4-8B76-5BA8B7F18992}"/>
            </c:ext>
          </c:extLst>
        </c:ser>
        <c:ser>
          <c:idx val="2"/>
          <c:order val="2"/>
          <c:tx>
            <c:strRef>
              <c:f>Sheet1!$D$48</c:f>
              <c:strCache>
                <c:ptCount val="1"/>
                <c:pt idx="0">
                  <c:v>16-25yrs</c:v>
                </c:pt>
              </c:strCache>
            </c:strRef>
          </c:tx>
          <c:spPr>
            <a:solidFill>
              <a:schemeClr val="accent1"/>
            </a:solidFill>
            <a:ln>
              <a:noFill/>
            </a:ln>
            <a:effectLst/>
          </c:spPr>
          <c:invertIfNegative val="0"/>
          <c:dLbls>
            <c:dLbl>
              <c:idx val="9"/>
              <c:layout>
                <c:manualLayout>
                  <c:x val="-1.1438377811060993E-3"/>
                  <c:y val="-2.0910680112226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BC-4B07-BFCA-8C04FA3ECE4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Sheet1!$A$49:$A$60</c:f>
              <c:strCache>
                <c:ptCount val="12"/>
                <c:pt idx="0">
                  <c:v>A mobile phone with access to the internet </c:v>
                </c:pt>
                <c:pt idx="1">
                  <c:v>WhatsApp</c:v>
                </c:pt>
                <c:pt idx="2">
                  <c:v>Snapchat</c:v>
                </c:pt>
                <c:pt idx="3">
                  <c:v>TikTok</c:v>
                </c:pt>
                <c:pt idx="4">
                  <c:v>Online gaming</c:v>
                </c:pt>
                <c:pt idx="5">
                  <c:v>Instagram</c:v>
                </c:pt>
                <c:pt idx="6">
                  <c:v>Roblox</c:v>
                </c:pt>
                <c:pt idx="7">
                  <c:v>Discord</c:v>
                </c:pt>
                <c:pt idx="8">
                  <c:v>Twitch</c:v>
                </c:pt>
                <c:pt idx="9">
                  <c:v>BeReal</c:v>
                </c:pt>
                <c:pt idx="10">
                  <c:v>X (Twitter)</c:v>
                </c:pt>
                <c:pt idx="11">
                  <c:v>Dating apps</c:v>
                </c:pt>
              </c:strCache>
            </c:strRef>
          </c:cat>
          <c:val>
            <c:numRef>
              <c:f>Sheet1!$D$49:$D$60</c:f>
              <c:numCache>
                <c:formatCode>0%</c:formatCode>
                <c:ptCount val="12"/>
                <c:pt idx="0">
                  <c:v>0.98939999999999995</c:v>
                </c:pt>
                <c:pt idx="1">
                  <c:v>0.9607</c:v>
                </c:pt>
                <c:pt idx="2">
                  <c:v>0.83420000000000005</c:v>
                </c:pt>
                <c:pt idx="3">
                  <c:v>0.76619999999999999</c:v>
                </c:pt>
                <c:pt idx="4">
                  <c:v>0.67520000000000002</c:v>
                </c:pt>
                <c:pt idx="5">
                  <c:v>0.85260000000000002</c:v>
                </c:pt>
                <c:pt idx="6">
                  <c:v>0.54459999999999997</c:v>
                </c:pt>
                <c:pt idx="7">
                  <c:v>0.41660000000000003</c:v>
                </c:pt>
                <c:pt idx="8">
                  <c:v>0.24729999999999999</c:v>
                </c:pt>
                <c:pt idx="9">
                  <c:v>0.20849999999999999</c:v>
                </c:pt>
                <c:pt idx="10">
                  <c:v>0.40870000000000001</c:v>
                </c:pt>
                <c:pt idx="11">
                  <c:v>4.9500000000000002E-2</c:v>
                </c:pt>
              </c:numCache>
            </c:numRef>
          </c:val>
          <c:extLst>
            <c:ext xmlns:c16="http://schemas.microsoft.com/office/drawing/2014/chart" uri="{C3380CC4-5D6E-409C-BE32-E72D297353CC}">
              <c16:uniqueId val="{00000002-F43D-46B4-8B76-5BA8B7F18992}"/>
            </c:ext>
          </c:extLst>
        </c:ser>
        <c:dLbls>
          <c:showLegendKey val="0"/>
          <c:showVal val="0"/>
          <c:showCatName val="0"/>
          <c:showSerName val="0"/>
          <c:showPercent val="0"/>
          <c:showBubbleSize val="0"/>
        </c:dLbls>
        <c:gapWidth val="219"/>
        <c:overlap val="-27"/>
        <c:axId val="969366271"/>
        <c:axId val="969367231"/>
      </c:barChart>
      <c:catAx>
        <c:axId val="96936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69367231"/>
        <c:crosses val="autoZero"/>
        <c:auto val="1"/>
        <c:lblAlgn val="ctr"/>
        <c:lblOffset val="100"/>
        <c:noMultiLvlLbl val="0"/>
      </c:catAx>
      <c:valAx>
        <c:axId val="969367231"/>
        <c:scaling>
          <c:orientation val="minMax"/>
          <c:max val="1.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6936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Sheet1!$B$30</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Sheet1!$A$31:$A$33</c:f>
              <c:strCache>
                <c:ptCount val="3"/>
                <c:pt idx="0">
                  <c:v>Yes</c:v>
                </c:pt>
                <c:pt idx="1">
                  <c:v>No</c:v>
                </c:pt>
                <c:pt idx="2">
                  <c:v>Prefer not to say</c:v>
                </c:pt>
              </c:strCache>
            </c:strRef>
          </c:cat>
          <c:val>
            <c:numRef>
              <c:f>Sheet1!$B$31:$B$33</c:f>
              <c:numCache>
                <c:formatCode>0%</c:formatCode>
                <c:ptCount val="3"/>
                <c:pt idx="0">
                  <c:v>0.12709999999999999</c:v>
                </c:pt>
                <c:pt idx="1">
                  <c:v>0.80369999999999997</c:v>
                </c:pt>
                <c:pt idx="2">
                  <c:v>6.9199999999999998E-2</c:v>
                </c:pt>
              </c:numCache>
            </c:numRef>
          </c:val>
          <c:extLst>
            <c:ext xmlns:c16="http://schemas.microsoft.com/office/drawing/2014/chart" uri="{C3380CC4-5D6E-409C-BE32-E72D297353CC}">
              <c16:uniqueId val="{00000000-E2DF-49EA-B429-8E39C115FB3E}"/>
            </c:ext>
          </c:extLst>
        </c:ser>
        <c:ser>
          <c:idx val="1"/>
          <c:order val="1"/>
          <c:tx>
            <c:strRef>
              <c:f>Sheet1!$C$30</c:f>
              <c:strCache>
                <c:ptCount val="1"/>
                <c:pt idx="0">
                  <c:v>Year 10-11</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DF-49EA-B429-8E39C115FB3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DF-49EA-B429-8E39C115FB3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DF-49EA-B429-8E39C115FB3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Sheet1!$A$31:$A$33</c:f>
              <c:strCache>
                <c:ptCount val="3"/>
                <c:pt idx="0">
                  <c:v>Yes</c:v>
                </c:pt>
                <c:pt idx="1">
                  <c:v>No</c:v>
                </c:pt>
                <c:pt idx="2">
                  <c:v>Prefer not to say</c:v>
                </c:pt>
              </c:strCache>
            </c:strRef>
          </c:cat>
          <c:val>
            <c:numRef>
              <c:f>Sheet1!$C$31:$C$33</c:f>
              <c:numCache>
                <c:formatCode>0%</c:formatCode>
                <c:ptCount val="3"/>
                <c:pt idx="0">
                  <c:v>0.24079999999999999</c:v>
                </c:pt>
                <c:pt idx="1">
                  <c:v>0.68710000000000004</c:v>
                </c:pt>
                <c:pt idx="2">
                  <c:v>7.2099999999999997E-2</c:v>
                </c:pt>
              </c:numCache>
            </c:numRef>
          </c:val>
          <c:extLst>
            <c:ext xmlns:c16="http://schemas.microsoft.com/office/drawing/2014/chart" uri="{C3380CC4-5D6E-409C-BE32-E72D297353CC}">
              <c16:uniqueId val="{00000001-E2DF-49EA-B429-8E39C115FB3E}"/>
            </c:ext>
          </c:extLst>
        </c:ser>
        <c:ser>
          <c:idx val="2"/>
          <c:order val="2"/>
          <c:tx>
            <c:strRef>
              <c:f>Sheet1!$D$30</c:f>
              <c:strCache>
                <c:ptCount val="1"/>
                <c:pt idx="0">
                  <c:v>16-25yrs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Sheet1!$A$31:$A$33</c:f>
              <c:strCache>
                <c:ptCount val="3"/>
                <c:pt idx="0">
                  <c:v>Yes</c:v>
                </c:pt>
                <c:pt idx="1">
                  <c:v>No</c:v>
                </c:pt>
                <c:pt idx="2">
                  <c:v>Prefer not to say</c:v>
                </c:pt>
              </c:strCache>
            </c:strRef>
          </c:cat>
          <c:val>
            <c:numRef>
              <c:f>Sheet1!$D$31:$D$33</c:f>
              <c:numCache>
                <c:formatCode>0%</c:formatCode>
                <c:ptCount val="3"/>
                <c:pt idx="0">
                  <c:v>0.36530000000000001</c:v>
                </c:pt>
                <c:pt idx="1">
                  <c:v>0.58209999999999995</c:v>
                </c:pt>
                <c:pt idx="2">
                  <c:v>5.2600000000000001E-2</c:v>
                </c:pt>
              </c:numCache>
            </c:numRef>
          </c:val>
          <c:extLst>
            <c:ext xmlns:c16="http://schemas.microsoft.com/office/drawing/2014/chart" uri="{C3380CC4-5D6E-409C-BE32-E72D297353CC}">
              <c16:uniqueId val="{00000002-E2DF-49EA-B429-8E39C115FB3E}"/>
            </c:ext>
          </c:extLst>
        </c:ser>
        <c:dLbls>
          <c:showLegendKey val="0"/>
          <c:showVal val="0"/>
          <c:showCatName val="0"/>
          <c:showSerName val="0"/>
          <c:showPercent val="0"/>
          <c:showBubbleSize val="0"/>
        </c:dLbls>
        <c:gapWidth val="219"/>
        <c:overlap val="-27"/>
        <c:axId val="602044463"/>
        <c:axId val="602044943"/>
      </c:barChart>
      <c:catAx>
        <c:axId val="60204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02044943"/>
        <c:crosses val="autoZero"/>
        <c:auto val="1"/>
        <c:lblAlgn val="ctr"/>
        <c:lblOffset val="100"/>
        <c:noMultiLvlLbl val="0"/>
      </c:catAx>
      <c:valAx>
        <c:axId val="60204494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0204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Sheet1!$B$24</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Sheet1!$B$25:$B$27</c:f>
              <c:numCache>
                <c:formatCode>0%</c:formatCode>
                <c:ptCount val="3"/>
                <c:pt idx="0">
                  <c:v>5.7599999999999998E-2</c:v>
                </c:pt>
                <c:pt idx="1">
                  <c:v>0.62590000000000001</c:v>
                </c:pt>
                <c:pt idx="2">
                  <c:v>0.3165</c:v>
                </c:pt>
              </c:numCache>
            </c:numRef>
          </c:val>
          <c:extLst>
            <c:ext xmlns:c16="http://schemas.microsoft.com/office/drawing/2014/chart" uri="{C3380CC4-5D6E-409C-BE32-E72D297353CC}">
              <c16:uniqueId val="{00000000-37CC-4913-93E2-F7D52D2D9187}"/>
            </c:ext>
          </c:extLst>
        </c:ser>
        <c:ser>
          <c:idx val="1"/>
          <c:order val="1"/>
          <c:tx>
            <c:strRef>
              <c:f>Sheet1!$C$24</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Sheet1!$C$25:$C$27</c:f>
              <c:numCache>
                <c:formatCode>0%</c:formatCode>
                <c:ptCount val="3"/>
                <c:pt idx="0">
                  <c:v>6.2899999999999998E-2</c:v>
                </c:pt>
                <c:pt idx="1">
                  <c:v>0.63290000000000002</c:v>
                </c:pt>
                <c:pt idx="2">
                  <c:v>0.30420000000000003</c:v>
                </c:pt>
              </c:numCache>
            </c:numRef>
          </c:val>
          <c:extLst>
            <c:ext xmlns:c16="http://schemas.microsoft.com/office/drawing/2014/chart" uri="{C3380CC4-5D6E-409C-BE32-E72D297353CC}">
              <c16:uniqueId val="{00000001-37CC-4913-93E2-F7D52D2D9187}"/>
            </c:ext>
          </c:extLst>
        </c:ser>
        <c:ser>
          <c:idx val="2"/>
          <c:order val="2"/>
          <c:tx>
            <c:strRef>
              <c:f>Sheet1!$D$24</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Prefer not to say</c:v>
                </c:pt>
                <c:pt idx="1">
                  <c:v>No</c:v>
                </c:pt>
                <c:pt idx="2">
                  <c:v>Yes</c:v>
                </c:pt>
              </c:strCache>
            </c:strRef>
          </c:cat>
          <c:val>
            <c:numRef>
              <c:f>Sheet1!$D$25:$D$27</c:f>
              <c:numCache>
                <c:formatCode>0%</c:formatCode>
                <c:ptCount val="3"/>
                <c:pt idx="0">
                  <c:v>0.10340000000000001</c:v>
                </c:pt>
                <c:pt idx="1">
                  <c:v>0.4138</c:v>
                </c:pt>
                <c:pt idx="2">
                  <c:v>0.48280000000000001</c:v>
                </c:pt>
              </c:numCache>
            </c:numRef>
          </c:val>
          <c:extLst>
            <c:ext xmlns:c16="http://schemas.microsoft.com/office/drawing/2014/chart" uri="{C3380CC4-5D6E-409C-BE32-E72D297353CC}">
              <c16:uniqueId val="{00000002-37CC-4913-93E2-F7D52D2D9187}"/>
            </c:ext>
          </c:extLst>
        </c:ser>
        <c:dLbls>
          <c:showLegendKey val="0"/>
          <c:showVal val="0"/>
          <c:showCatName val="0"/>
          <c:showSerName val="0"/>
          <c:showPercent val="0"/>
          <c:showBubbleSize val="0"/>
        </c:dLbls>
        <c:gapWidth val="182"/>
        <c:axId val="968366543"/>
        <c:axId val="968367503"/>
      </c:barChart>
      <c:catAx>
        <c:axId val="96836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68367503"/>
        <c:crosses val="autoZero"/>
        <c:auto val="1"/>
        <c:lblAlgn val="ctr"/>
        <c:lblOffset val="100"/>
        <c:noMultiLvlLbl val="0"/>
      </c:catAx>
      <c:valAx>
        <c:axId val="96836750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6836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Sheet1!$B$41</c:f>
              <c:strCache>
                <c:ptCount val="1"/>
                <c:pt idx="0">
                  <c:v>Haven't looked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Sheet1!$A$51:$A$59</c:f>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f>Sheet1!$B$51:$B$59</c:f>
              <c:numCache>
                <c:formatCode>0%</c:formatCode>
                <c:ptCount val="9"/>
                <c:pt idx="0">
                  <c:v>0.2626</c:v>
                </c:pt>
                <c:pt idx="1">
                  <c:v>0.69750000000000001</c:v>
                </c:pt>
                <c:pt idx="2">
                  <c:v>0.63419999999999999</c:v>
                </c:pt>
                <c:pt idx="3">
                  <c:v>0.21779999999999999</c:v>
                </c:pt>
                <c:pt idx="4">
                  <c:v>0.47339999999999999</c:v>
                </c:pt>
                <c:pt idx="5">
                  <c:v>0.28770000000000001</c:v>
                </c:pt>
                <c:pt idx="6">
                  <c:v>0.48220000000000002</c:v>
                </c:pt>
                <c:pt idx="7">
                  <c:v>0.25619999999999998</c:v>
                </c:pt>
                <c:pt idx="8">
                  <c:v>0.54949999999999999</c:v>
                </c:pt>
              </c:numCache>
            </c:numRef>
          </c:val>
          <c:extLst>
            <c:ext xmlns:c16="http://schemas.microsoft.com/office/drawing/2014/chart" uri="{C3380CC4-5D6E-409C-BE32-E72D297353CC}">
              <c16:uniqueId val="{00000000-E88F-457C-A9F7-56C7CCE4F495}"/>
            </c:ext>
          </c:extLst>
        </c:ser>
        <c:ser>
          <c:idx val="1"/>
          <c:order val="1"/>
          <c:tx>
            <c:strRef>
              <c:f>Sheet1!$C$41</c:f>
              <c:strCache>
                <c:ptCount val="1"/>
                <c:pt idx="0">
                  <c:v>Friends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Sheet1!$A$51:$A$59</c:f>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f>Sheet1!$C$51:$C$59</c:f>
              <c:numCache>
                <c:formatCode>0%</c:formatCode>
                <c:ptCount val="9"/>
                <c:pt idx="0">
                  <c:v>0.1704</c:v>
                </c:pt>
                <c:pt idx="1">
                  <c:v>8.0199999999999994E-2</c:v>
                </c:pt>
                <c:pt idx="2">
                  <c:v>7.2700000000000001E-2</c:v>
                </c:pt>
                <c:pt idx="3">
                  <c:v>0.1288</c:v>
                </c:pt>
                <c:pt idx="4">
                  <c:v>0.10050000000000001</c:v>
                </c:pt>
                <c:pt idx="5">
                  <c:v>9.5899999999999999E-2</c:v>
                </c:pt>
                <c:pt idx="6">
                  <c:v>0.17399999999999999</c:v>
                </c:pt>
                <c:pt idx="7">
                  <c:v>0.36609999999999998</c:v>
                </c:pt>
                <c:pt idx="8">
                  <c:v>0.16320000000000001</c:v>
                </c:pt>
              </c:numCache>
            </c:numRef>
          </c:val>
          <c:extLst>
            <c:ext xmlns:c16="http://schemas.microsoft.com/office/drawing/2014/chart" uri="{C3380CC4-5D6E-409C-BE32-E72D297353CC}">
              <c16:uniqueId val="{00000001-E88F-457C-A9F7-56C7CCE4F495}"/>
            </c:ext>
          </c:extLst>
        </c:ser>
        <c:ser>
          <c:idx val="2"/>
          <c:order val="2"/>
          <c:tx>
            <c:strRef>
              <c:f>Sheet1!$D$41</c:f>
              <c:strCache>
                <c:ptCount val="1"/>
                <c:pt idx="0">
                  <c:v>Family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Sheet1!$A$51:$A$59</c:f>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f>Sheet1!$D$51:$D$59</c:f>
              <c:numCache>
                <c:formatCode>0%</c:formatCode>
                <c:ptCount val="9"/>
                <c:pt idx="0">
                  <c:v>0.35970000000000002</c:v>
                </c:pt>
                <c:pt idx="1">
                  <c:v>4.7100000000000003E-2</c:v>
                </c:pt>
                <c:pt idx="2">
                  <c:v>4.7899999999999998E-2</c:v>
                </c:pt>
                <c:pt idx="3">
                  <c:v>0.29339999999999999</c:v>
                </c:pt>
                <c:pt idx="4">
                  <c:v>0.12959999999999999</c:v>
                </c:pt>
                <c:pt idx="5">
                  <c:v>0.2152</c:v>
                </c:pt>
                <c:pt idx="6">
                  <c:v>0.16739999999999999</c:v>
                </c:pt>
                <c:pt idx="7">
                  <c:v>0.4017</c:v>
                </c:pt>
                <c:pt idx="8">
                  <c:v>0.1191</c:v>
                </c:pt>
              </c:numCache>
            </c:numRef>
          </c:val>
          <c:extLst>
            <c:ext xmlns:c16="http://schemas.microsoft.com/office/drawing/2014/chart" uri="{C3380CC4-5D6E-409C-BE32-E72D297353CC}">
              <c16:uniqueId val="{00000002-E88F-457C-A9F7-56C7CCE4F495}"/>
            </c:ext>
          </c:extLst>
        </c:ser>
        <c:ser>
          <c:idx val="3"/>
          <c:order val="3"/>
          <c:tx>
            <c:strRef>
              <c:f>Sheet1!$E$41</c:f>
              <c:strCache>
                <c:ptCount val="1"/>
                <c:pt idx="0">
                  <c:v>School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Sheet1!$A$51:$A$59</c:f>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f>Sheet1!$E$51:$E$59</c:f>
              <c:numCache>
                <c:formatCode>0%</c:formatCode>
                <c:ptCount val="9"/>
                <c:pt idx="0">
                  <c:v>0.50119999999999998</c:v>
                </c:pt>
                <c:pt idx="1">
                  <c:v>0.124</c:v>
                </c:pt>
                <c:pt idx="2">
                  <c:v>0.21390000000000001</c:v>
                </c:pt>
                <c:pt idx="3">
                  <c:v>0.62429999999999997</c:v>
                </c:pt>
                <c:pt idx="4">
                  <c:v>0.34549999999999997</c:v>
                </c:pt>
                <c:pt idx="5">
                  <c:v>0.52959999999999996</c:v>
                </c:pt>
                <c:pt idx="6">
                  <c:v>0.31230000000000002</c:v>
                </c:pt>
                <c:pt idx="7">
                  <c:v>0.3372</c:v>
                </c:pt>
                <c:pt idx="8">
                  <c:v>0.23810000000000001</c:v>
                </c:pt>
              </c:numCache>
            </c:numRef>
          </c:val>
          <c:extLst>
            <c:ext xmlns:c16="http://schemas.microsoft.com/office/drawing/2014/chart" uri="{C3380CC4-5D6E-409C-BE32-E72D297353CC}">
              <c16:uniqueId val="{00000003-E88F-457C-A9F7-56C7CCE4F495}"/>
            </c:ext>
          </c:extLst>
        </c:ser>
        <c:ser>
          <c:idx val="6"/>
          <c:order val="6"/>
          <c:tx>
            <c:strRef>
              <c:f>Sheet1!$H$41</c:f>
              <c:strCache>
                <c:ptCount val="1"/>
                <c:pt idx="0">
                  <c:v>Online/ social media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Sheet1!$A$51:$A$59</c:f>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f>Sheet1!$H$51:$H$59</c:f>
              <c:numCache>
                <c:formatCode>0%</c:formatCode>
                <c:ptCount val="9"/>
                <c:pt idx="0">
                  <c:v>0.14979999999999999</c:v>
                </c:pt>
                <c:pt idx="1">
                  <c:v>0.1174</c:v>
                </c:pt>
                <c:pt idx="2">
                  <c:v>0.1321</c:v>
                </c:pt>
                <c:pt idx="3">
                  <c:v>0.17369999999999999</c:v>
                </c:pt>
                <c:pt idx="4">
                  <c:v>0.17280000000000001</c:v>
                </c:pt>
                <c:pt idx="5">
                  <c:v>0.19520000000000001</c:v>
                </c:pt>
                <c:pt idx="6">
                  <c:v>0.13170000000000001</c:v>
                </c:pt>
                <c:pt idx="7">
                  <c:v>0.17269999999999999</c:v>
                </c:pt>
                <c:pt idx="8">
                  <c:v>0.159</c:v>
                </c:pt>
              </c:numCache>
            </c:numRef>
          </c:val>
          <c:extLst>
            <c:ext xmlns:c16="http://schemas.microsoft.com/office/drawing/2014/chart" uri="{C3380CC4-5D6E-409C-BE32-E72D297353CC}">
              <c16:uniqueId val="{00000006-E88F-457C-A9F7-56C7CCE4F495}"/>
            </c:ext>
          </c:extLst>
        </c:ser>
        <c:dLbls>
          <c:showLegendKey val="0"/>
          <c:showVal val="0"/>
          <c:showCatName val="0"/>
          <c:showSerName val="0"/>
          <c:showPercent val="0"/>
          <c:showBubbleSize val="0"/>
        </c:dLbls>
        <c:gapWidth val="150"/>
        <c:overlap val="100"/>
        <c:axId val="283134623"/>
        <c:axId val="283134143"/>
        <c:extLst>
          <c:ext xmlns:c15="http://schemas.microsoft.com/office/drawing/2012/chart" uri="{02D57815-91ED-43cb-92C2-25804820EDAC}">
            <c15:filteredBarSeries>
              <c15:ser>
                <c:idx val="4"/>
                <c:order val="4"/>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Sheet1!$A$51:$A$59</c15:sqref>
                        </c15:formulaRef>
                      </c:ext>
                    </c:extLst>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extLst>
                      <c:ext uri="{02D57815-91ED-43cb-92C2-25804820EDAC}">
                        <c15:formulaRef>
                          <c15:sqref>Sheet1!$F$51:$F$59</c15:sqref>
                        </c15:formulaRef>
                      </c:ext>
                    </c:extLst>
                    <c:numCache>
                      <c:formatCode>0%</c:formatCode>
                      <c:ptCount val="9"/>
                      <c:pt idx="0">
                        <c:v>1.4800000000000001E-2</c:v>
                      </c:pt>
                      <c:pt idx="1">
                        <c:v>1.32E-2</c:v>
                      </c:pt>
                      <c:pt idx="2">
                        <c:v>1.1599999999999999E-2</c:v>
                      </c:pt>
                      <c:pt idx="3">
                        <c:v>0.01</c:v>
                      </c:pt>
                      <c:pt idx="4">
                        <c:v>1.9099999999999999E-2</c:v>
                      </c:pt>
                      <c:pt idx="5">
                        <c:v>2.4199999999999999E-2</c:v>
                      </c:pt>
                      <c:pt idx="6">
                        <c:v>2.07E-2</c:v>
                      </c:pt>
                      <c:pt idx="7">
                        <c:v>9.9000000000000008E-3</c:v>
                      </c:pt>
                      <c:pt idx="8">
                        <c:v>1.17E-2</c:v>
                      </c:pt>
                    </c:numCache>
                  </c:numRef>
                </c:val>
                <c:extLst>
                  <c:ext xmlns:c16="http://schemas.microsoft.com/office/drawing/2014/chart" uri="{C3380CC4-5D6E-409C-BE32-E72D297353CC}">
                    <c16:uniqueId val="{00000004-E88F-457C-A9F7-56C7CCE4F49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Sheet1!$A$51:$A$59</c15:sqref>
                        </c15:formulaRef>
                      </c:ext>
                    </c:extLst>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extLst xmlns:c15="http://schemas.microsoft.com/office/drawing/2012/chart">
                      <c:ext xmlns:c15="http://schemas.microsoft.com/office/drawing/2012/chart" uri="{02D57815-91ED-43cb-92C2-25804820EDAC}">
                        <c15:formulaRef>
                          <c15:sqref>Sheet1!$G$51:$G$59</c15:sqref>
                        </c15:formulaRef>
                      </c:ext>
                    </c:extLst>
                    <c:numCache>
                      <c:formatCode>0%</c:formatCode>
                      <c:ptCount val="9"/>
                      <c:pt idx="0">
                        <c:v>1.23E-2</c:v>
                      </c:pt>
                      <c:pt idx="1">
                        <c:v>8.3000000000000001E-3</c:v>
                      </c:pt>
                      <c:pt idx="2">
                        <c:v>7.4000000000000003E-3</c:v>
                      </c:pt>
                      <c:pt idx="3">
                        <c:v>1.5800000000000002E-2</c:v>
                      </c:pt>
                      <c:pt idx="4">
                        <c:v>1.41E-2</c:v>
                      </c:pt>
                      <c:pt idx="5">
                        <c:v>2.0899999999999998E-2</c:v>
                      </c:pt>
                      <c:pt idx="6">
                        <c:v>1.3299999999999999E-2</c:v>
                      </c:pt>
                      <c:pt idx="7">
                        <c:v>1.7399999999999999E-2</c:v>
                      </c:pt>
                      <c:pt idx="8">
                        <c:v>9.1999999999999998E-3</c:v>
                      </c:pt>
                    </c:numCache>
                  </c:numRef>
                </c:val>
                <c:extLst xmlns:c15="http://schemas.microsoft.com/office/drawing/2012/chart">
                  <c:ext xmlns:c16="http://schemas.microsoft.com/office/drawing/2014/chart" uri="{C3380CC4-5D6E-409C-BE32-E72D297353CC}">
                    <c16:uniqueId val="{00000005-E88F-457C-A9F7-56C7CCE4F49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Sheet1!$A$51:$A$59</c15:sqref>
                        </c15:formulaRef>
                      </c:ext>
                    </c:extLst>
                    <c:strCache>
                      <c:ptCount val="9"/>
                      <c:pt idx="0">
                        <c:v>Puberty</c:v>
                      </c:pt>
                      <c:pt idx="1">
                        <c:v>Masturbation</c:v>
                      </c:pt>
                      <c:pt idx="2">
                        <c:v>Pornography</c:v>
                      </c:pt>
                      <c:pt idx="3">
                        <c:v>Staying safe online </c:v>
                      </c:pt>
                      <c:pt idx="4">
                        <c:v>Public sexual harrassment </c:v>
                      </c:pt>
                      <c:pt idx="5">
                        <c:v>Consent and the law</c:v>
                      </c:pt>
                      <c:pt idx="6">
                        <c:v>Sex</c:v>
                      </c:pt>
                      <c:pt idx="7">
                        <c:v>Healthy and respectful relationships</c:v>
                      </c:pt>
                      <c:pt idx="8">
                        <c:v>Image Sharing</c:v>
                      </c:pt>
                    </c:strCache>
                  </c:strRef>
                </c:cat>
                <c:val>
                  <c:numRef>
                    <c:extLst xmlns:c15="http://schemas.microsoft.com/office/drawing/2012/chart">
                      <c:ext xmlns:c15="http://schemas.microsoft.com/office/drawing/2012/chart" uri="{02D57815-91ED-43cb-92C2-25804820EDAC}">
                        <c15:formulaRef>
                          <c15:sqref>Sheet1!$I$51:$I$59</c15:sqref>
                        </c15:formulaRef>
                      </c:ext>
                    </c:extLst>
                    <c:numCache>
                      <c:formatCode>0%</c:formatCode>
                      <c:ptCount val="9"/>
                      <c:pt idx="0">
                        <c:v>3.7900000000000003E-2</c:v>
                      </c:pt>
                      <c:pt idx="1">
                        <c:v>3.7999999999999999E-2</c:v>
                      </c:pt>
                      <c:pt idx="2">
                        <c:v>3.39E-2</c:v>
                      </c:pt>
                      <c:pt idx="3">
                        <c:v>3.0800000000000001E-2</c:v>
                      </c:pt>
                      <c:pt idx="4">
                        <c:v>3.2399999999999998E-2</c:v>
                      </c:pt>
                      <c:pt idx="5">
                        <c:v>3.5900000000000001E-2</c:v>
                      </c:pt>
                      <c:pt idx="6">
                        <c:v>5.3900000000000003E-2</c:v>
                      </c:pt>
                      <c:pt idx="7">
                        <c:v>3.8800000000000001E-2</c:v>
                      </c:pt>
                      <c:pt idx="8">
                        <c:v>0.03</c:v>
                      </c:pt>
                    </c:numCache>
                  </c:numRef>
                </c:val>
                <c:extLst xmlns:c15="http://schemas.microsoft.com/office/drawing/2012/chart">
                  <c:ext xmlns:c16="http://schemas.microsoft.com/office/drawing/2014/chart" uri="{C3380CC4-5D6E-409C-BE32-E72D297353CC}">
                    <c16:uniqueId val="{00000007-E88F-457C-A9F7-56C7CCE4F495}"/>
                  </c:ext>
                </c:extLst>
              </c15:ser>
            </c15:filteredBarSeries>
          </c:ext>
        </c:extLst>
      </c:barChart>
      <c:catAx>
        <c:axId val="283134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3134143"/>
        <c:crosses val="autoZero"/>
        <c:auto val="1"/>
        <c:lblAlgn val="ctr"/>
        <c:lblOffset val="100"/>
        <c:noMultiLvlLbl val="0"/>
      </c:catAx>
      <c:valAx>
        <c:axId val="283134143"/>
        <c:scaling>
          <c:orientation val="minMax"/>
          <c:max val="1.6"/>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313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Sheet1!$B$36</c:f>
              <c:strCache>
                <c:ptCount val="1"/>
                <c:pt idx="0">
                  <c:v>16-25yrs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Sheet1!$A$37:$A$43</c:f>
              <c:strCache>
                <c:ptCount val="7"/>
                <c:pt idx="0">
                  <c:v>Youth worker</c:v>
                </c:pt>
                <c:pt idx="1">
                  <c:v>Other</c:v>
                </c:pt>
                <c:pt idx="2">
                  <c:v>Online support service</c:v>
                </c:pt>
                <c:pt idx="3">
                  <c:v>Police</c:v>
                </c:pt>
                <c:pt idx="4">
                  <c:v>Teacher/ tutor</c:v>
                </c:pt>
                <c:pt idx="5">
                  <c:v>Friends</c:v>
                </c:pt>
                <c:pt idx="6">
                  <c:v>Family</c:v>
                </c:pt>
              </c:strCache>
            </c:strRef>
          </c:cat>
          <c:val>
            <c:numRef>
              <c:f>Sheet1!$B$37:$B$43</c:f>
              <c:numCache>
                <c:formatCode>0%</c:formatCode>
                <c:ptCount val="7"/>
                <c:pt idx="0">
                  <c:v>6.7400000000000002E-2</c:v>
                </c:pt>
                <c:pt idx="1">
                  <c:v>3.3700000000000001E-2</c:v>
                </c:pt>
                <c:pt idx="2">
                  <c:v>8.9899999999999994E-2</c:v>
                </c:pt>
                <c:pt idx="3">
                  <c:v>7.8700000000000006E-2</c:v>
                </c:pt>
                <c:pt idx="4">
                  <c:v>0.1124</c:v>
                </c:pt>
                <c:pt idx="5">
                  <c:v>0.66290000000000004</c:v>
                </c:pt>
                <c:pt idx="6">
                  <c:v>0.52810000000000001</c:v>
                </c:pt>
              </c:numCache>
            </c:numRef>
          </c:val>
          <c:extLst>
            <c:ext xmlns:c16="http://schemas.microsoft.com/office/drawing/2014/chart" uri="{C3380CC4-5D6E-409C-BE32-E72D297353CC}">
              <c16:uniqueId val="{00000000-0233-4F2C-AD18-EA3196D89ECD}"/>
            </c:ext>
          </c:extLst>
        </c:ser>
        <c:ser>
          <c:idx val="1"/>
          <c:order val="1"/>
          <c:tx>
            <c:strRef>
              <c:f>Sheet1!$C$36</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Sheet1!$A$37:$A$43</c:f>
              <c:strCache>
                <c:ptCount val="7"/>
                <c:pt idx="0">
                  <c:v>Youth worker</c:v>
                </c:pt>
                <c:pt idx="1">
                  <c:v>Other</c:v>
                </c:pt>
                <c:pt idx="2">
                  <c:v>Online support service</c:v>
                </c:pt>
                <c:pt idx="3">
                  <c:v>Police</c:v>
                </c:pt>
                <c:pt idx="4">
                  <c:v>Teacher/ tutor</c:v>
                </c:pt>
                <c:pt idx="5">
                  <c:v>Friends</c:v>
                </c:pt>
                <c:pt idx="6">
                  <c:v>Family</c:v>
                </c:pt>
              </c:strCache>
            </c:strRef>
          </c:cat>
          <c:val>
            <c:numRef>
              <c:f>Sheet1!$C$37:$C$43</c:f>
              <c:numCache>
                <c:formatCode>0%</c:formatCode>
                <c:ptCount val="7"/>
                <c:pt idx="0">
                  <c:v>5.8099999999999999E-2</c:v>
                </c:pt>
                <c:pt idx="1">
                  <c:v>6.9800000000000001E-2</c:v>
                </c:pt>
                <c:pt idx="2">
                  <c:v>3.49E-2</c:v>
                </c:pt>
                <c:pt idx="3">
                  <c:v>0.13950000000000001</c:v>
                </c:pt>
                <c:pt idx="4">
                  <c:v>0.1628</c:v>
                </c:pt>
                <c:pt idx="5">
                  <c:v>0.59299999999999997</c:v>
                </c:pt>
                <c:pt idx="6">
                  <c:v>0.70930000000000004</c:v>
                </c:pt>
              </c:numCache>
            </c:numRef>
          </c:val>
          <c:extLst>
            <c:ext xmlns:c16="http://schemas.microsoft.com/office/drawing/2014/chart" uri="{C3380CC4-5D6E-409C-BE32-E72D297353CC}">
              <c16:uniqueId val="{00000001-0233-4F2C-AD18-EA3196D89ECD}"/>
            </c:ext>
          </c:extLst>
        </c:ser>
        <c:ser>
          <c:idx val="2"/>
          <c:order val="2"/>
          <c:tx>
            <c:strRef>
              <c:f>Sheet1!$D$36</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Sheet1!$A$37:$A$43</c:f>
              <c:strCache>
                <c:ptCount val="7"/>
                <c:pt idx="0">
                  <c:v>Youth worker</c:v>
                </c:pt>
                <c:pt idx="1">
                  <c:v>Other</c:v>
                </c:pt>
                <c:pt idx="2">
                  <c:v>Online support service</c:v>
                </c:pt>
                <c:pt idx="3">
                  <c:v>Police</c:v>
                </c:pt>
                <c:pt idx="4">
                  <c:v>Teacher/ tutor</c:v>
                </c:pt>
                <c:pt idx="5">
                  <c:v>Friends</c:v>
                </c:pt>
                <c:pt idx="6">
                  <c:v>Family</c:v>
                </c:pt>
              </c:strCache>
            </c:strRef>
          </c:cat>
          <c:val>
            <c:numRef>
              <c:f>Sheet1!$D$37:$D$43</c:f>
              <c:numCache>
                <c:formatCode>0%</c:formatCode>
                <c:ptCount val="7"/>
                <c:pt idx="0">
                  <c:v>1.78E-2</c:v>
                </c:pt>
                <c:pt idx="1">
                  <c:v>4.1399999999999999E-2</c:v>
                </c:pt>
                <c:pt idx="2">
                  <c:v>7.0999999999999994E-2</c:v>
                </c:pt>
                <c:pt idx="3">
                  <c:v>4.7300000000000002E-2</c:v>
                </c:pt>
                <c:pt idx="4">
                  <c:v>0.2722</c:v>
                </c:pt>
                <c:pt idx="5">
                  <c:v>0.5444</c:v>
                </c:pt>
                <c:pt idx="6">
                  <c:v>0.8639</c:v>
                </c:pt>
              </c:numCache>
            </c:numRef>
          </c:val>
          <c:extLst>
            <c:ext xmlns:c16="http://schemas.microsoft.com/office/drawing/2014/chart" uri="{C3380CC4-5D6E-409C-BE32-E72D297353CC}">
              <c16:uniqueId val="{00000002-0233-4F2C-AD18-EA3196D89ECD}"/>
            </c:ext>
          </c:extLst>
        </c:ser>
        <c:dLbls>
          <c:showLegendKey val="0"/>
          <c:showVal val="0"/>
          <c:showCatName val="0"/>
          <c:showSerName val="0"/>
          <c:showPercent val="0"/>
          <c:showBubbleSize val="0"/>
        </c:dLbls>
        <c:gapWidth val="182"/>
        <c:axId val="1540163839"/>
        <c:axId val="1540160479"/>
      </c:barChart>
      <c:catAx>
        <c:axId val="1540163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40160479"/>
        <c:crosses val="autoZero"/>
        <c:auto val="1"/>
        <c:lblAlgn val="ctr"/>
        <c:lblOffset val="100"/>
        <c:noMultiLvlLbl val="0"/>
      </c:catAx>
      <c:valAx>
        <c:axId val="154016047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40163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Sheet1!$B$35</c:f>
              <c:strCache>
                <c:ptCount val="1"/>
                <c:pt idx="0">
                  <c:v>16-25yrs </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55C-4A90-994E-5FE634B305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Sheet1!$A$36:$A$42</c:f>
              <c:strCache>
                <c:ptCount val="7"/>
                <c:pt idx="0">
                  <c:v>Worried I might get the sender into trouble</c:v>
                </c:pt>
                <c:pt idx="1">
                  <c:v>My internet would be taken away</c:v>
                </c:pt>
                <c:pt idx="2">
                  <c:v>Prefer not to say</c:v>
                </c:pt>
                <c:pt idx="3">
                  <c:v>Didn't think they would understand</c:v>
                </c:pt>
                <c:pt idx="4">
                  <c:v>I would get into trouble</c:v>
                </c:pt>
                <c:pt idx="5">
                  <c:v>Other</c:v>
                </c:pt>
                <c:pt idx="6">
                  <c:v>Too embarrassed</c:v>
                </c:pt>
              </c:strCache>
            </c:strRef>
          </c:cat>
          <c:val>
            <c:numRef>
              <c:f>Sheet1!$B$36:$B$42</c:f>
              <c:numCache>
                <c:formatCode>0%</c:formatCode>
                <c:ptCount val="7"/>
                <c:pt idx="0">
                  <c:v>9.3200000000000005E-2</c:v>
                </c:pt>
                <c:pt idx="1">
                  <c:v>0</c:v>
                </c:pt>
                <c:pt idx="2">
                  <c:v>0.20499999999999999</c:v>
                </c:pt>
                <c:pt idx="3">
                  <c:v>0.2422</c:v>
                </c:pt>
                <c:pt idx="4">
                  <c:v>0.26090000000000002</c:v>
                </c:pt>
                <c:pt idx="5">
                  <c:v>0.31059999999999999</c:v>
                </c:pt>
                <c:pt idx="6">
                  <c:v>0.32919999999999999</c:v>
                </c:pt>
              </c:numCache>
            </c:numRef>
          </c:val>
          <c:extLst>
            <c:ext xmlns:c16="http://schemas.microsoft.com/office/drawing/2014/chart" uri="{C3380CC4-5D6E-409C-BE32-E72D297353CC}">
              <c16:uniqueId val="{00000000-86D7-4F71-AE77-8FB362BDA0A0}"/>
            </c:ext>
          </c:extLst>
        </c:ser>
        <c:ser>
          <c:idx val="1"/>
          <c:order val="1"/>
          <c:tx>
            <c:strRef>
              <c:f>Sheet1!$C$35</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Sheet1!$A$36:$A$42</c:f>
              <c:strCache>
                <c:ptCount val="7"/>
                <c:pt idx="0">
                  <c:v>Worried I might get the sender into trouble</c:v>
                </c:pt>
                <c:pt idx="1">
                  <c:v>My internet would be taken away</c:v>
                </c:pt>
                <c:pt idx="2">
                  <c:v>Prefer not to say</c:v>
                </c:pt>
                <c:pt idx="3">
                  <c:v>Didn't think they would understand</c:v>
                </c:pt>
                <c:pt idx="4">
                  <c:v>I would get into trouble</c:v>
                </c:pt>
                <c:pt idx="5">
                  <c:v>Other</c:v>
                </c:pt>
                <c:pt idx="6">
                  <c:v>Too embarrassed</c:v>
                </c:pt>
              </c:strCache>
            </c:strRef>
          </c:cat>
          <c:val>
            <c:numRef>
              <c:f>Sheet1!$C$36:$C$42</c:f>
              <c:numCache>
                <c:formatCode>0%</c:formatCode>
                <c:ptCount val="7"/>
                <c:pt idx="0">
                  <c:v>0.10390000000000001</c:v>
                </c:pt>
                <c:pt idx="1">
                  <c:v>0.24030000000000001</c:v>
                </c:pt>
                <c:pt idx="2">
                  <c:v>0.1623</c:v>
                </c:pt>
                <c:pt idx="3">
                  <c:v>0.23380000000000001</c:v>
                </c:pt>
                <c:pt idx="4">
                  <c:v>0.31169999999999998</c:v>
                </c:pt>
                <c:pt idx="5">
                  <c:v>0.33119999999999999</c:v>
                </c:pt>
                <c:pt idx="6">
                  <c:v>0.25319999999999998</c:v>
                </c:pt>
              </c:numCache>
            </c:numRef>
          </c:val>
          <c:extLst>
            <c:ext xmlns:c16="http://schemas.microsoft.com/office/drawing/2014/chart" uri="{C3380CC4-5D6E-409C-BE32-E72D297353CC}">
              <c16:uniqueId val="{00000001-86D7-4F71-AE77-8FB362BDA0A0}"/>
            </c:ext>
          </c:extLst>
        </c:ser>
        <c:ser>
          <c:idx val="2"/>
          <c:order val="2"/>
          <c:tx>
            <c:strRef>
              <c:f>Sheet1!$D$35</c:f>
              <c:strCache>
                <c:ptCount val="1"/>
                <c:pt idx="0">
                  <c:v>Year 7-9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Sheet1!$A$36:$A$42</c:f>
              <c:strCache>
                <c:ptCount val="7"/>
                <c:pt idx="0">
                  <c:v>Worried I might get the sender into trouble</c:v>
                </c:pt>
                <c:pt idx="1">
                  <c:v>My internet would be taken away</c:v>
                </c:pt>
                <c:pt idx="2">
                  <c:v>Prefer not to say</c:v>
                </c:pt>
                <c:pt idx="3">
                  <c:v>Didn't think they would understand</c:v>
                </c:pt>
                <c:pt idx="4">
                  <c:v>I would get into trouble</c:v>
                </c:pt>
                <c:pt idx="5">
                  <c:v>Other</c:v>
                </c:pt>
                <c:pt idx="6">
                  <c:v>Too embarrassed</c:v>
                </c:pt>
              </c:strCache>
            </c:strRef>
          </c:cat>
          <c:val>
            <c:numRef>
              <c:f>Sheet1!$D$36:$D$42</c:f>
              <c:numCache>
                <c:formatCode>0%</c:formatCode>
                <c:ptCount val="7"/>
                <c:pt idx="0">
                  <c:v>9.6799999999999997E-2</c:v>
                </c:pt>
                <c:pt idx="1">
                  <c:v>0.2419</c:v>
                </c:pt>
                <c:pt idx="2">
                  <c:v>0.1694</c:v>
                </c:pt>
                <c:pt idx="3">
                  <c:v>0.2984</c:v>
                </c:pt>
                <c:pt idx="4">
                  <c:v>0.2903</c:v>
                </c:pt>
                <c:pt idx="5">
                  <c:v>0.2823</c:v>
                </c:pt>
                <c:pt idx="6">
                  <c:v>0.3468</c:v>
                </c:pt>
              </c:numCache>
            </c:numRef>
          </c:val>
          <c:extLst>
            <c:ext xmlns:c16="http://schemas.microsoft.com/office/drawing/2014/chart" uri="{C3380CC4-5D6E-409C-BE32-E72D297353CC}">
              <c16:uniqueId val="{00000002-86D7-4F71-AE77-8FB362BDA0A0}"/>
            </c:ext>
          </c:extLst>
        </c:ser>
        <c:dLbls>
          <c:showLegendKey val="0"/>
          <c:showVal val="0"/>
          <c:showCatName val="0"/>
          <c:showSerName val="0"/>
          <c:showPercent val="0"/>
          <c:showBubbleSize val="0"/>
        </c:dLbls>
        <c:gapWidth val="182"/>
        <c:axId val="1330064655"/>
        <c:axId val="1330064175"/>
      </c:barChart>
      <c:catAx>
        <c:axId val="1330064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0064175"/>
        <c:crosses val="autoZero"/>
        <c:auto val="1"/>
        <c:lblAlgn val="ctr"/>
        <c:lblOffset val="100"/>
        <c:noMultiLvlLbl val="0"/>
      </c:catAx>
      <c:valAx>
        <c:axId val="133006417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3006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58327098760351E-2"/>
          <c:y val="2.8747565099756314E-2"/>
          <c:w val="0.94592467451177231"/>
          <c:h val="0.85084355686194291"/>
        </c:manualLayout>
      </c:layout>
      <c:barChart>
        <c:barDir val="col"/>
        <c:grouping val="clustered"/>
        <c:varyColors val="0"/>
        <c:ser>
          <c:idx val="0"/>
          <c:order val="0"/>
          <c:tx>
            <c:strRef>
              <c:f>Sheet1!$B$29</c:f>
              <c:strCache>
                <c:ptCount val="1"/>
                <c:pt idx="0">
                  <c:v>Year 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Sheet1!$A$30:$A$32</c:f>
              <c:strCache>
                <c:ptCount val="3"/>
                <c:pt idx="0">
                  <c:v>Yes</c:v>
                </c:pt>
                <c:pt idx="1">
                  <c:v>No</c:v>
                </c:pt>
                <c:pt idx="2">
                  <c:v>Not sure</c:v>
                </c:pt>
              </c:strCache>
            </c:strRef>
          </c:cat>
          <c:val>
            <c:numRef>
              <c:f>Sheet1!$B$30:$B$32</c:f>
              <c:numCache>
                <c:formatCode>0%</c:formatCode>
                <c:ptCount val="3"/>
                <c:pt idx="0">
                  <c:v>0.89170000000000005</c:v>
                </c:pt>
                <c:pt idx="1">
                  <c:v>6.0100000000000001E-2</c:v>
                </c:pt>
                <c:pt idx="2">
                  <c:v>4.8300000000000003E-2</c:v>
                </c:pt>
              </c:numCache>
            </c:numRef>
          </c:val>
          <c:extLst>
            <c:ext xmlns:c16="http://schemas.microsoft.com/office/drawing/2014/chart" uri="{C3380CC4-5D6E-409C-BE32-E72D297353CC}">
              <c16:uniqueId val="{00000000-523A-4455-BA0D-144BD4848E10}"/>
            </c:ext>
          </c:extLst>
        </c:ser>
        <c:ser>
          <c:idx val="1"/>
          <c:order val="1"/>
          <c:tx>
            <c:strRef>
              <c:f>Sheet1!$C$29</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Sheet1!$A$30:$A$32</c:f>
              <c:strCache>
                <c:ptCount val="3"/>
                <c:pt idx="0">
                  <c:v>Yes</c:v>
                </c:pt>
                <c:pt idx="1">
                  <c:v>No</c:v>
                </c:pt>
                <c:pt idx="2">
                  <c:v>Not sure</c:v>
                </c:pt>
              </c:strCache>
            </c:strRef>
          </c:cat>
          <c:val>
            <c:numRef>
              <c:f>Sheet1!$C$30:$C$32</c:f>
              <c:numCache>
                <c:formatCode>0%</c:formatCode>
                <c:ptCount val="3"/>
                <c:pt idx="0">
                  <c:v>0.90980000000000005</c:v>
                </c:pt>
                <c:pt idx="1">
                  <c:v>5.2499999999999998E-2</c:v>
                </c:pt>
                <c:pt idx="2">
                  <c:v>3.7699999999999997E-2</c:v>
                </c:pt>
              </c:numCache>
            </c:numRef>
          </c:val>
          <c:extLst>
            <c:ext xmlns:c16="http://schemas.microsoft.com/office/drawing/2014/chart" uri="{C3380CC4-5D6E-409C-BE32-E72D297353CC}">
              <c16:uniqueId val="{00000001-523A-4455-BA0D-144BD4848E10}"/>
            </c:ext>
          </c:extLst>
        </c:ser>
        <c:ser>
          <c:idx val="2"/>
          <c:order val="2"/>
          <c:tx>
            <c:strRef>
              <c:f>Sheet1!$D$29</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Sheet1!$A$30:$A$32</c:f>
              <c:strCache>
                <c:ptCount val="3"/>
                <c:pt idx="0">
                  <c:v>Yes</c:v>
                </c:pt>
                <c:pt idx="1">
                  <c:v>No</c:v>
                </c:pt>
                <c:pt idx="2">
                  <c:v>Not sure</c:v>
                </c:pt>
              </c:strCache>
            </c:strRef>
          </c:cat>
          <c:val>
            <c:numRef>
              <c:f>Sheet1!$D$30:$D$32</c:f>
              <c:numCache>
                <c:formatCode>0%</c:formatCode>
                <c:ptCount val="3"/>
                <c:pt idx="0">
                  <c:v>0.93189999999999995</c:v>
                </c:pt>
                <c:pt idx="1">
                  <c:v>5.0999999999999997E-2</c:v>
                </c:pt>
                <c:pt idx="2">
                  <c:v>1.7000000000000001E-2</c:v>
                </c:pt>
              </c:numCache>
            </c:numRef>
          </c:val>
          <c:extLst>
            <c:ext xmlns:c16="http://schemas.microsoft.com/office/drawing/2014/chart" uri="{C3380CC4-5D6E-409C-BE32-E72D297353CC}">
              <c16:uniqueId val="{00000002-523A-4455-BA0D-144BD4848E10}"/>
            </c:ext>
          </c:extLst>
        </c:ser>
        <c:dLbls>
          <c:showLegendKey val="0"/>
          <c:showVal val="0"/>
          <c:showCatName val="0"/>
          <c:showSerName val="0"/>
          <c:showPercent val="0"/>
          <c:showBubbleSize val="0"/>
        </c:dLbls>
        <c:gapWidth val="219"/>
        <c:overlap val="-27"/>
        <c:axId val="713831743"/>
        <c:axId val="713829343"/>
      </c:barChart>
      <c:catAx>
        <c:axId val="7138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829343"/>
        <c:crosses val="autoZero"/>
        <c:auto val="1"/>
        <c:lblAlgn val="ctr"/>
        <c:lblOffset val="100"/>
        <c:noMultiLvlLbl val="0"/>
      </c:catAx>
      <c:valAx>
        <c:axId val="71382934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1383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Sheet1!$B$18</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Sheet1!$A$19:$A$21</c:f>
              <c:strCache>
                <c:ptCount val="3"/>
                <c:pt idx="0">
                  <c:v>Prefer not to say</c:v>
                </c:pt>
                <c:pt idx="1">
                  <c:v>No</c:v>
                </c:pt>
                <c:pt idx="2">
                  <c:v>Yes</c:v>
                </c:pt>
              </c:strCache>
            </c:strRef>
          </c:cat>
          <c:val>
            <c:numRef>
              <c:f>Sheet1!$B$19:$B$21</c:f>
              <c:numCache>
                <c:formatCode>0%</c:formatCode>
                <c:ptCount val="3"/>
                <c:pt idx="0">
                  <c:v>7.9600000000000004E-2</c:v>
                </c:pt>
                <c:pt idx="1">
                  <c:v>0.40989999999999999</c:v>
                </c:pt>
                <c:pt idx="2">
                  <c:v>0.51039999999999996</c:v>
                </c:pt>
              </c:numCache>
            </c:numRef>
          </c:val>
          <c:extLst>
            <c:ext xmlns:c16="http://schemas.microsoft.com/office/drawing/2014/chart" uri="{C3380CC4-5D6E-409C-BE32-E72D297353CC}">
              <c16:uniqueId val="{00000000-300E-484B-8DA7-EFB53B782FA1}"/>
            </c:ext>
          </c:extLst>
        </c:ser>
        <c:ser>
          <c:idx val="1"/>
          <c:order val="1"/>
          <c:tx>
            <c:strRef>
              <c:f>Sheet1!$C$18</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Sheet1!$A$19:$A$21</c:f>
              <c:strCache>
                <c:ptCount val="3"/>
                <c:pt idx="0">
                  <c:v>Prefer not to say</c:v>
                </c:pt>
                <c:pt idx="1">
                  <c:v>No</c:v>
                </c:pt>
                <c:pt idx="2">
                  <c:v>Yes</c:v>
                </c:pt>
              </c:strCache>
            </c:strRef>
          </c:cat>
          <c:val>
            <c:numRef>
              <c:f>Sheet1!$C$19:$C$21</c:f>
              <c:numCache>
                <c:formatCode>0%</c:formatCode>
                <c:ptCount val="3"/>
                <c:pt idx="0">
                  <c:v>9.8400000000000001E-2</c:v>
                </c:pt>
                <c:pt idx="1">
                  <c:v>0.53879999999999995</c:v>
                </c:pt>
                <c:pt idx="2">
                  <c:v>0.36280000000000001</c:v>
                </c:pt>
              </c:numCache>
            </c:numRef>
          </c:val>
          <c:extLst>
            <c:ext xmlns:c16="http://schemas.microsoft.com/office/drawing/2014/chart" uri="{C3380CC4-5D6E-409C-BE32-E72D297353CC}">
              <c16:uniqueId val="{00000001-300E-484B-8DA7-EFB53B782FA1}"/>
            </c:ext>
          </c:extLst>
        </c:ser>
        <c:dLbls>
          <c:showLegendKey val="0"/>
          <c:showVal val="0"/>
          <c:showCatName val="0"/>
          <c:showSerName val="0"/>
          <c:showPercent val="0"/>
          <c:showBubbleSize val="0"/>
        </c:dLbls>
        <c:gapWidth val="182"/>
        <c:axId val="2079039983"/>
        <c:axId val="2079024143"/>
      </c:barChart>
      <c:catAx>
        <c:axId val="207903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79024143"/>
        <c:crosses val="autoZero"/>
        <c:auto val="1"/>
        <c:lblAlgn val="ctr"/>
        <c:lblOffset val="100"/>
        <c:noMultiLvlLbl val="0"/>
      </c:catAx>
      <c:valAx>
        <c:axId val="20790241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7903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Sheet1!$B$17</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Yes</c:v>
                </c:pt>
                <c:pt idx="1">
                  <c:v>No</c:v>
                </c:pt>
                <c:pt idx="2">
                  <c:v>Prefer not to say</c:v>
                </c:pt>
              </c:strCache>
            </c:strRef>
          </c:cat>
          <c:val>
            <c:numRef>
              <c:f>Sheet1!$B$18:$B$20</c:f>
              <c:numCache>
                <c:formatCode>0%</c:formatCode>
                <c:ptCount val="3"/>
                <c:pt idx="0">
                  <c:v>0.45579999999999998</c:v>
                </c:pt>
                <c:pt idx="1">
                  <c:v>0.44650000000000001</c:v>
                </c:pt>
                <c:pt idx="2">
                  <c:v>9.7699999999999995E-2</c:v>
                </c:pt>
              </c:numCache>
            </c:numRef>
          </c:val>
          <c:extLst>
            <c:ext xmlns:c16="http://schemas.microsoft.com/office/drawing/2014/chart" uri="{C3380CC4-5D6E-409C-BE32-E72D297353CC}">
              <c16:uniqueId val="{00000000-7AB8-4AD3-A99E-730F39100D2E}"/>
            </c:ext>
          </c:extLst>
        </c:ser>
        <c:ser>
          <c:idx val="1"/>
          <c:order val="1"/>
          <c:tx>
            <c:strRef>
              <c:f>Sheet1!$C$17</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Yes</c:v>
                </c:pt>
                <c:pt idx="1">
                  <c:v>No</c:v>
                </c:pt>
                <c:pt idx="2">
                  <c:v>Prefer not to say</c:v>
                </c:pt>
              </c:strCache>
            </c:strRef>
          </c:cat>
          <c:val>
            <c:numRef>
              <c:f>Sheet1!$C$18:$C$20</c:f>
              <c:numCache>
                <c:formatCode>0%</c:formatCode>
                <c:ptCount val="3"/>
                <c:pt idx="0">
                  <c:v>0.50900000000000001</c:v>
                </c:pt>
                <c:pt idx="1">
                  <c:v>0.4194</c:v>
                </c:pt>
                <c:pt idx="2">
                  <c:v>7.1599999999999997E-2</c:v>
                </c:pt>
              </c:numCache>
            </c:numRef>
          </c:val>
          <c:extLst>
            <c:ext xmlns:c16="http://schemas.microsoft.com/office/drawing/2014/chart" uri="{C3380CC4-5D6E-409C-BE32-E72D297353CC}">
              <c16:uniqueId val="{00000001-7AB8-4AD3-A99E-730F39100D2E}"/>
            </c:ext>
          </c:extLst>
        </c:ser>
        <c:dLbls>
          <c:showLegendKey val="0"/>
          <c:showVal val="0"/>
          <c:showCatName val="0"/>
          <c:showSerName val="0"/>
          <c:showPercent val="0"/>
          <c:showBubbleSize val="0"/>
        </c:dLbls>
        <c:gapWidth val="219"/>
        <c:overlap val="-27"/>
        <c:axId val="459760223"/>
        <c:axId val="459761663"/>
      </c:barChart>
      <c:catAx>
        <c:axId val="4597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9761663"/>
        <c:crosses val="autoZero"/>
        <c:auto val="1"/>
        <c:lblAlgn val="ctr"/>
        <c:lblOffset val="100"/>
        <c:noMultiLvlLbl val="0"/>
      </c:catAx>
      <c:valAx>
        <c:axId val="45976166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976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Sheet1!$B$25</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Sheet1!$A$26:$A$32</c:f>
              <c:strCache>
                <c:ptCount val="7"/>
                <c:pt idx="0">
                  <c:v>Other</c:v>
                </c:pt>
                <c:pt idx="1">
                  <c:v>Online support service</c:v>
                </c:pt>
                <c:pt idx="2">
                  <c:v>Youth worker</c:v>
                </c:pt>
                <c:pt idx="3">
                  <c:v>Police</c:v>
                </c:pt>
                <c:pt idx="4">
                  <c:v>Teacher/ tutor</c:v>
                </c:pt>
                <c:pt idx="5">
                  <c:v>Family</c:v>
                </c:pt>
                <c:pt idx="6">
                  <c:v>Friends</c:v>
                </c:pt>
              </c:strCache>
            </c:strRef>
          </c:cat>
          <c:val>
            <c:numRef>
              <c:f>Sheet1!$B$26:$B$32</c:f>
              <c:numCache>
                <c:formatCode>0%</c:formatCode>
                <c:ptCount val="7"/>
                <c:pt idx="0">
                  <c:v>3.5200000000000002E-2</c:v>
                </c:pt>
                <c:pt idx="1">
                  <c:v>8.0399999999999999E-2</c:v>
                </c:pt>
                <c:pt idx="2">
                  <c:v>6.0299999999999999E-2</c:v>
                </c:pt>
                <c:pt idx="3">
                  <c:v>0.10050000000000001</c:v>
                </c:pt>
                <c:pt idx="4">
                  <c:v>0.18590000000000001</c:v>
                </c:pt>
                <c:pt idx="5">
                  <c:v>0.58289999999999997</c:v>
                </c:pt>
                <c:pt idx="6">
                  <c:v>0.79900000000000004</c:v>
                </c:pt>
              </c:numCache>
            </c:numRef>
          </c:val>
          <c:extLst>
            <c:ext xmlns:c16="http://schemas.microsoft.com/office/drawing/2014/chart" uri="{C3380CC4-5D6E-409C-BE32-E72D297353CC}">
              <c16:uniqueId val="{00000000-57C9-4D73-A3AF-21BE831718B0}"/>
            </c:ext>
          </c:extLst>
        </c:ser>
        <c:ser>
          <c:idx val="1"/>
          <c:order val="1"/>
          <c:tx>
            <c:strRef>
              <c:f>Sheet1!$C$25</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Sheet1!$A$26:$A$32</c:f>
              <c:strCache>
                <c:ptCount val="7"/>
                <c:pt idx="0">
                  <c:v>Other</c:v>
                </c:pt>
                <c:pt idx="1">
                  <c:v>Online support service</c:v>
                </c:pt>
                <c:pt idx="2">
                  <c:v>Youth worker</c:v>
                </c:pt>
                <c:pt idx="3">
                  <c:v>Police</c:v>
                </c:pt>
                <c:pt idx="4">
                  <c:v>Teacher/ tutor</c:v>
                </c:pt>
                <c:pt idx="5">
                  <c:v>Family</c:v>
                </c:pt>
                <c:pt idx="6">
                  <c:v>Friends</c:v>
                </c:pt>
              </c:strCache>
            </c:strRef>
          </c:cat>
          <c:val>
            <c:numRef>
              <c:f>Sheet1!$C$26:$C$32</c:f>
              <c:numCache>
                <c:formatCode>0%</c:formatCode>
                <c:ptCount val="7"/>
                <c:pt idx="0">
                  <c:v>8.8999999999999996E-2</c:v>
                </c:pt>
                <c:pt idx="1">
                  <c:v>7.3300000000000004E-2</c:v>
                </c:pt>
                <c:pt idx="2">
                  <c:v>9.9500000000000005E-2</c:v>
                </c:pt>
                <c:pt idx="3">
                  <c:v>0.1047</c:v>
                </c:pt>
                <c:pt idx="4">
                  <c:v>0.19370000000000001</c:v>
                </c:pt>
                <c:pt idx="5">
                  <c:v>0.61260000000000003</c:v>
                </c:pt>
                <c:pt idx="6">
                  <c:v>0.77490000000000003</c:v>
                </c:pt>
              </c:numCache>
            </c:numRef>
          </c:val>
          <c:extLst>
            <c:ext xmlns:c16="http://schemas.microsoft.com/office/drawing/2014/chart" uri="{C3380CC4-5D6E-409C-BE32-E72D297353CC}">
              <c16:uniqueId val="{00000001-57C9-4D73-A3AF-21BE831718B0}"/>
            </c:ext>
          </c:extLst>
        </c:ser>
        <c:dLbls>
          <c:showLegendKey val="0"/>
          <c:showVal val="0"/>
          <c:showCatName val="0"/>
          <c:showSerName val="0"/>
          <c:showPercent val="0"/>
          <c:showBubbleSize val="0"/>
        </c:dLbls>
        <c:gapWidth val="182"/>
        <c:axId val="827489567"/>
        <c:axId val="827494847"/>
      </c:barChart>
      <c:catAx>
        <c:axId val="827489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7494847"/>
        <c:crosses val="autoZero"/>
        <c:auto val="1"/>
        <c:lblAlgn val="ctr"/>
        <c:lblOffset val="100"/>
        <c:noMultiLvlLbl val="0"/>
      </c:catAx>
      <c:valAx>
        <c:axId val="82749484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7489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Sheet1!$B$29</c:f>
              <c:strCache>
                <c:ptCount val="1"/>
                <c:pt idx="0">
                  <c:v>16-25yrs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Sheet1!$A$30:$A$38</c:f>
              <c:strCache>
                <c:ptCount val="9"/>
                <c:pt idx="0">
                  <c:v>Prefer not to say</c:v>
                </c:pt>
                <c:pt idx="1">
                  <c:v>Other</c:v>
                </c:pt>
                <c:pt idx="2">
                  <c:v>Might get partner into trouble</c:v>
                </c:pt>
                <c:pt idx="3">
                  <c:v>Didn't know where to get support</c:v>
                </c:pt>
                <c:pt idx="4">
                  <c:v>Thought others would judge</c:v>
                </c:pt>
                <c:pt idx="5">
                  <c:v>Worried about not being taken seriously</c:v>
                </c:pt>
                <c:pt idx="6">
                  <c:v>Didn’t think they would understand</c:v>
                </c:pt>
                <c:pt idx="7">
                  <c:v>Worried about how partner would react</c:v>
                </c:pt>
                <c:pt idx="8">
                  <c:v>Thought those behaviours were normal in a relationship</c:v>
                </c:pt>
              </c:strCache>
            </c:strRef>
          </c:cat>
          <c:val>
            <c:numRef>
              <c:f>Sheet1!$B$30:$B$38</c:f>
              <c:numCache>
                <c:formatCode>0%</c:formatCode>
                <c:ptCount val="9"/>
                <c:pt idx="0">
                  <c:v>9.74E-2</c:v>
                </c:pt>
                <c:pt idx="1">
                  <c:v>0.1623</c:v>
                </c:pt>
                <c:pt idx="2">
                  <c:v>0.17530000000000001</c:v>
                </c:pt>
                <c:pt idx="3">
                  <c:v>0.28570000000000001</c:v>
                </c:pt>
                <c:pt idx="4">
                  <c:v>0.25969999999999999</c:v>
                </c:pt>
                <c:pt idx="5">
                  <c:v>0.33119999999999999</c:v>
                </c:pt>
                <c:pt idx="6">
                  <c:v>0.35060000000000002</c:v>
                </c:pt>
                <c:pt idx="7">
                  <c:v>0.32469999999999999</c:v>
                </c:pt>
                <c:pt idx="8">
                  <c:v>0.3896</c:v>
                </c:pt>
              </c:numCache>
            </c:numRef>
          </c:val>
          <c:extLst>
            <c:ext xmlns:c16="http://schemas.microsoft.com/office/drawing/2014/chart" uri="{C3380CC4-5D6E-409C-BE32-E72D297353CC}">
              <c16:uniqueId val="{00000000-3EA1-4F80-9FFF-4CBA3CB26529}"/>
            </c:ext>
          </c:extLst>
        </c:ser>
        <c:ser>
          <c:idx val="1"/>
          <c:order val="1"/>
          <c:tx>
            <c:strRef>
              <c:f>Sheet1!$C$29</c:f>
              <c:strCache>
                <c:ptCount val="1"/>
                <c:pt idx="0">
                  <c:v>Year 10-11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Sheet1!$A$30:$A$38</c:f>
              <c:strCache>
                <c:ptCount val="9"/>
                <c:pt idx="0">
                  <c:v>Prefer not to say</c:v>
                </c:pt>
                <c:pt idx="1">
                  <c:v>Other</c:v>
                </c:pt>
                <c:pt idx="2">
                  <c:v>Might get partner into trouble</c:v>
                </c:pt>
                <c:pt idx="3">
                  <c:v>Didn't know where to get support</c:v>
                </c:pt>
                <c:pt idx="4">
                  <c:v>Thought others would judge</c:v>
                </c:pt>
                <c:pt idx="5">
                  <c:v>Worried about not being taken seriously</c:v>
                </c:pt>
                <c:pt idx="6">
                  <c:v>Didn’t think they would understand</c:v>
                </c:pt>
                <c:pt idx="7">
                  <c:v>Worried about how partner would react</c:v>
                </c:pt>
                <c:pt idx="8">
                  <c:v>Thought those behaviours were normal in a relationship</c:v>
                </c:pt>
              </c:strCache>
            </c:strRef>
          </c:cat>
          <c:val>
            <c:numRef>
              <c:f>Sheet1!$C$30:$C$38</c:f>
              <c:numCache>
                <c:formatCode>0%</c:formatCode>
                <c:ptCount val="9"/>
                <c:pt idx="0">
                  <c:v>0.1867</c:v>
                </c:pt>
                <c:pt idx="1">
                  <c:v>0.2349</c:v>
                </c:pt>
                <c:pt idx="2">
                  <c:v>0.28310000000000002</c:v>
                </c:pt>
                <c:pt idx="3">
                  <c:v>0.1807</c:v>
                </c:pt>
                <c:pt idx="4">
                  <c:v>0.247</c:v>
                </c:pt>
                <c:pt idx="5">
                  <c:v>0.2349</c:v>
                </c:pt>
                <c:pt idx="6">
                  <c:v>0.28920000000000001</c:v>
                </c:pt>
                <c:pt idx="7">
                  <c:v>0.31929999999999997</c:v>
                </c:pt>
                <c:pt idx="8">
                  <c:v>0.33129999999999998</c:v>
                </c:pt>
              </c:numCache>
            </c:numRef>
          </c:val>
          <c:extLst>
            <c:ext xmlns:c16="http://schemas.microsoft.com/office/drawing/2014/chart" uri="{C3380CC4-5D6E-409C-BE32-E72D297353CC}">
              <c16:uniqueId val="{00000001-3EA1-4F80-9FFF-4CBA3CB26529}"/>
            </c:ext>
          </c:extLst>
        </c:ser>
        <c:dLbls>
          <c:showLegendKey val="0"/>
          <c:showVal val="0"/>
          <c:showCatName val="0"/>
          <c:showSerName val="0"/>
          <c:showPercent val="0"/>
          <c:showBubbleSize val="0"/>
        </c:dLbls>
        <c:gapWidth val="182"/>
        <c:axId val="331103936"/>
        <c:axId val="331105856"/>
      </c:barChart>
      <c:catAx>
        <c:axId val="33110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31105856"/>
        <c:crosses val="autoZero"/>
        <c:auto val="1"/>
        <c:lblAlgn val="ctr"/>
        <c:lblOffset val="100"/>
        <c:noMultiLvlLbl val="0"/>
      </c:catAx>
      <c:valAx>
        <c:axId val="3311058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3110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Year 7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c:strRef>
          </c:cat>
          <c:val>
            <c:numRef>
              <c:f>Sheet1!$B$3:$B$20</c:f>
              <c:numCache>
                <c:formatCode>0%</c:formatCode>
                <c:ptCount val="9"/>
                <c:pt idx="0">
                  <c:v>0.78659999999999997</c:v>
                </c:pt>
                <c:pt idx="1">
                  <c:v>0.217</c:v>
                </c:pt>
                <c:pt idx="2">
                  <c:v>0.23</c:v>
                </c:pt>
                <c:pt idx="3">
                  <c:v>0.88680000000000003</c:v>
                </c:pt>
                <c:pt idx="4">
                  <c:v>0.4541</c:v>
                </c:pt>
                <c:pt idx="5">
                  <c:v>0.49759999999999999</c:v>
                </c:pt>
                <c:pt idx="6">
                  <c:v>0.246</c:v>
                </c:pt>
                <c:pt idx="7">
                  <c:v>0.57389999999999997</c:v>
                </c:pt>
                <c:pt idx="8">
                  <c:v>0.39589999999999997</c:v>
                </c:pt>
              </c:numCache>
              <c:extLst/>
            </c:numRef>
          </c:val>
          <c:extLst>
            <c:ext xmlns:c16="http://schemas.microsoft.com/office/drawing/2014/chart" uri="{C3380CC4-5D6E-409C-BE32-E72D297353CC}">
              <c16:uniqueId val="{00000000-FB64-4767-80C7-B392EC9B624A}"/>
            </c:ext>
          </c:extLst>
        </c:ser>
        <c:ser>
          <c:idx val="1"/>
          <c:order val="1"/>
          <c:tx>
            <c:strRef>
              <c:f>Sheet1!$C$2</c:f>
              <c:strCache>
                <c:ptCount val="1"/>
                <c:pt idx="0">
                  <c:v>Year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c:strRef>
          </c:cat>
          <c:val>
            <c:numRef>
              <c:f>Sheet1!$C$3:$C$20</c:f>
              <c:numCache>
                <c:formatCode>0%</c:formatCode>
                <c:ptCount val="9"/>
                <c:pt idx="0">
                  <c:v>0.121</c:v>
                </c:pt>
                <c:pt idx="1">
                  <c:v>0.17199999999999999</c:v>
                </c:pt>
                <c:pt idx="2">
                  <c:v>0.20130000000000001</c:v>
                </c:pt>
                <c:pt idx="3">
                  <c:v>5.74E-2</c:v>
                </c:pt>
                <c:pt idx="4">
                  <c:v>0.22539999999999999</c:v>
                </c:pt>
                <c:pt idx="5">
                  <c:v>0.2016</c:v>
                </c:pt>
                <c:pt idx="6">
                  <c:v>0.22220000000000001</c:v>
                </c:pt>
                <c:pt idx="7">
                  <c:v>0.2051</c:v>
                </c:pt>
                <c:pt idx="8">
                  <c:v>0.2893</c:v>
                </c:pt>
              </c:numCache>
              <c:extLst/>
            </c:numRef>
          </c:val>
          <c:extLst>
            <c:ext xmlns:c16="http://schemas.microsoft.com/office/drawing/2014/chart" uri="{C3380CC4-5D6E-409C-BE32-E72D297353CC}">
              <c16:uniqueId val="{00000001-FB64-4767-80C7-B392EC9B624A}"/>
            </c:ext>
          </c:extLst>
        </c:ser>
        <c:ser>
          <c:idx val="2"/>
          <c:order val="2"/>
          <c:tx>
            <c:strRef>
              <c:f>Sheet1!$D$2</c:f>
              <c:strCache>
                <c:ptCount val="1"/>
                <c:pt idx="0">
                  <c:v>Year 9</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05D2-4AE0-BA7C-301371E15B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c:strRef>
          </c:cat>
          <c:val>
            <c:numRef>
              <c:f>Sheet1!$D$3:$D$20</c:f>
              <c:numCache>
                <c:formatCode>0%</c:formatCode>
                <c:ptCount val="9"/>
                <c:pt idx="0">
                  <c:v>5.4100000000000002E-2</c:v>
                </c:pt>
                <c:pt idx="1">
                  <c:v>0.29580000000000001</c:v>
                </c:pt>
                <c:pt idx="2">
                  <c:v>0.31309999999999999</c:v>
                </c:pt>
                <c:pt idx="3">
                  <c:v>3.1899999999999998E-2</c:v>
                </c:pt>
                <c:pt idx="4">
                  <c:v>0.20930000000000001</c:v>
                </c:pt>
                <c:pt idx="5">
                  <c:v>0.1968</c:v>
                </c:pt>
                <c:pt idx="6">
                  <c:v>0.30159999999999998</c:v>
                </c:pt>
                <c:pt idx="7">
                  <c:v>0.1638</c:v>
                </c:pt>
                <c:pt idx="8">
                  <c:v>0.2417</c:v>
                </c:pt>
              </c:numCache>
              <c:extLst/>
            </c:numRef>
          </c:val>
          <c:extLst>
            <c:ext xmlns:c16="http://schemas.microsoft.com/office/drawing/2014/chart" uri="{C3380CC4-5D6E-409C-BE32-E72D297353CC}">
              <c16:uniqueId val="{00000002-FB64-4767-80C7-B392EC9B624A}"/>
            </c:ext>
          </c:extLst>
        </c:ser>
        <c:ser>
          <c:idx val="3"/>
          <c:order val="3"/>
          <c:tx>
            <c:strRef>
              <c:f>Sheet1!$E$2</c:f>
              <c:strCache>
                <c:ptCount val="1"/>
                <c:pt idx="0">
                  <c:v>Year 10</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5D2-4AE0-BA7C-301371E15B41}"/>
                </c:ext>
              </c:extLst>
            </c:dLbl>
            <c:dLbl>
              <c:idx val="3"/>
              <c:delete val="1"/>
              <c:extLst>
                <c:ext xmlns:c15="http://schemas.microsoft.com/office/drawing/2012/chart" uri="{CE6537A1-D6FC-4f65-9D91-7224C49458BB}"/>
                <c:ext xmlns:c16="http://schemas.microsoft.com/office/drawing/2014/chart" uri="{C3380CC4-5D6E-409C-BE32-E72D297353CC}">
                  <c16:uniqueId val="{00000003-05D2-4AE0-BA7C-301371E15B41}"/>
                </c:ext>
              </c:extLst>
            </c:dLbl>
            <c:dLbl>
              <c:idx val="7"/>
              <c:delete val="1"/>
              <c:extLst>
                <c:ext xmlns:c15="http://schemas.microsoft.com/office/drawing/2012/chart" uri="{CE6537A1-D6FC-4f65-9D91-7224C49458BB}"/>
                <c:ext xmlns:c16="http://schemas.microsoft.com/office/drawing/2014/chart" uri="{C3380CC4-5D6E-409C-BE32-E72D297353CC}">
                  <c16:uniqueId val="{00000001-05D2-4AE0-BA7C-301371E15B41}"/>
                </c:ext>
              </c:extLst>
            </c:dLbl>
            <c:dLbl>
              <c:idx val="8"/>
              <c:delete val="1"/>
              <c:extLst>
                <c:ext xmlns:c15="http://schemas.microsoft.com/office/drawing/2012/chart" uri="{CE6537A1-D6FC-4f65-9D91-7224C49458BB}"/>
                <c:ext xmlns:c16="http://schemas.microsoft.com/office/drawing/2014/chart" uri="{C3380CC4-5D6E-409C-BE32-E72D297353CC}">
                  <c16:uniqueId val="{00000002-05D2-4AE0-BA7C-301371E15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c:strRef>
          </c:cat>
          <c:val>
            <c:numRef>
              <c:f>Sheet1!$E$3:$E$20</c:f>
              <c:numCache>
                <c:formatCode>0%</c:formatCode>
                <c:ptCount val="9"/>
                <c:pt idx="0">
                  <c:v>2.5499999999999998E-2</c:v>
                </c:pt>
                <c:pt idx="1">
                  <c:v>0.2122</c:v>
                </c:pt>
                <c:pt idx="2">
                  <c:v>0.1837</c:v>
                </c:pt>
                <c:pt idx="3">
                  <c:v>1.12E-2</c:v>
                </c:pt>
                <c:pt idx="4">
                  <c:v>7.8899999999999998E-2</c:v>
                </c:pt>
                <c:pt idx="5">
                  <c:v>0.08</c:v>
                </c:pt>
                <c:pt idx="6">
                  <c:v>0.17299999999999999</c:v>
                </c:pt>
                <c:pt idx="7">
                  <c:v>4.4499999999999998E-2</c:v>
                </c:pt>
                <c:pt idx="8">
                  <c:v>4.4499999999999998E-2</c:v>
                </c:pt>
              </c:numCache>
              <c:extLst/>
            </c:numRef>
          </c:val>
          <c:extLst>
            <c:ext xmlns:c16="http://schemas.microsoft.com/office/drawing/2014/chart" uri="{C3380CC4-5D6E-409C-BE32-E72D297353CC}">
              <c16:uniqueId val="{00000003-FB64-4767-80C7-B392EC9B624A}"/>
            </c:ext>
          </c:extLst>
        </c:ser>
        <c:ser>
          <c:idx val="4"/>
          <c:order val="4"/>
          <c:tx>
            <c:strRef>
              <c:f>Sheet1!$F$2</c:f>
              <c:strCache>
                <c:ptCount val="1"/>
                <c:pt idx="0">
                  <c:v>Year 11</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D2-4AE0-BA7C-301371E15B4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D2-4AE0-BA7C-301371E15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c:strRef>
          </c:cat>
          <c:val>
            <c:numRef>
              <c:f>Sheet1!$F$3:$F$20</c:f>
              <c:numCache>
                <c:formatCode>0%</c:formatCode>
                <c:ptCount val="9"/>
                <c:pt idx="0">
                  <c:v>4.7999999999999996E-3</c:v>
                </c:pt>
                <c:pt idx="1">
                  <c:v>6.2700000000000006E-2</c:v>
                </c:pt>
                <c:pt idx="2">
                  <c:v>4.9500000000000002E-2</c:v>
                </c:pt>
                <c:pt idx="3">
                  <c:v>4.7999999999999996E-3</c:v>
                </c:pt>
                <c:pt idx="4">
                  <c:v>1.9300000000000001E-2</c:v>
                </c:pt>
                <c:pt idx="5">
                  <c:v>1.6E-2</c:v>
                </c:pt>
                <c:pt idx="6">
                  <c:v>3.9699999999999999E-2</c:v>
                </c:pt>
                <c:pt idx="7">
                  <c:v>7.9000000000000008E-3</c:v>
                </c:pt>
                <c:pt idx="8">
                  <c:v>1.2699999999999999E-2</c:v>
                </c:pt>
              </c:numCache>
              <c:extLst/>
            </c:numRef>
          </c:val>
          <c:extLst>
            <c:ext xmlns:c16="http://schemas.microsoft.com/office/drawing/2014/chart" uri="{C3380CC4-5D6E-409C-BE32-E72D297353CC}">
              <c16:uniqueId val="{00000004-FB64-4767-80C7-B392EC9B624A}"/>
            </c:ext>
          </c:extLst>
        </c:ser>
        <c:ser>
          <c:idx val="5"/>
          <c:order val="5"/>
          <c:tx>
            <c:strRef>
              <c:f>Sheet1!$G$2</c:f>
              <c:strCache>
                <c:ptCount val="1"/>
                <c:pt idx="0">
                  <c:v>College/ sixthform</c:v>
                </c:pt>
              </c:strCache>
              <c:extLst xmlns:c15="http://schemas.microsoft.com/office/drawing/2012/chart"/>
            </c:strRef>
          </c:tx>
          <c:spPr>
            <a:solidFill>
              <a:schemeClr val="accent6"/>
            </a:solidFill>
            <a:ln>
              <a:noFill/>
            </a:ln>
            <a:effectLst/>
          </c:spPr>
          <c:invertIfNegative val="0"/>
          <c:cat>
            <c:strRef>
              <c:f>Sheet1!$A$3:$A$20</c:f>
              <c:strCache>
                <c:ptCount val="9"/>
                <c:pt idx="0">
                  <c:v>Puberty</c:v>
                </c:pt>
                <c:pt idx="1">
                  <c:v>Masturbation</c:v>
                </c:pt>
                <c:pt idx="2">
                  <c:v>Pornography</c:v>
                </c:pt>
                <c:pt idx="3">
                  <c:v>Staying safe online </c:v>
                </c:pt>
                <c:pt idx="4">
                  <c:v>Public sexual harrassment </c:v>
                </c:pt>
                <c:pt idx="5">
                  <c:v>Consent and the Law </c:v>
                </c:pt>
                <c:pt idx="6">
                  <c:v>Sex</c:v>
                </c:pt>
                <c:pt idx="7">
                  <c:v>Healthy and respectful relationships </c:v>
                </c:pt>
                <c:pt idx="8">
                  <c:v>Image sharing </c:v>
                </c:pt>
              </c:strCache>
              <c:extLst xmlns:c15="http://schemas.microsoft.com/office/drawing/2012/chart"/>
            </c:strRef>
          </c:cat>
          <c:val>
            <c:numRef>
              <c:f>Sheet1!$G$3:$G$20</c:f>
              <c:numCache>
                <c:formatCode>0%</c:formatCode>
                <c:ptCount val="9"/>
                <c:pt idx="0">
                  <c:v>8.0000000000000002E-3</c:v>
                </c:pt>
                <c:pt idx="1">
                  <c:v>4.02E-2</c:v>
                </c:pt>
                <c:pt idx="2">
                  <c:v>2.24E-2</c:v>
                </c:pt>
                <c:pt idx="3">
                  <c:v>8.0000000000000002E-3</c:v>
                </c:pt>
                <c:pt idx="4">
                  <c:v>1.29E-2</c:v>
                </c:pt>
                <c:pt idx="5">
                  <c:v>8.0000000000000002E-3</c:v>
                </c:pt>
                <c:pt idx="6">
                  <c:v>1.7500000000000002E-2</c:v>
                </c:pt>
                <c:pt idx="7">
                  <c:v>4.7999999999999996E-3</c:v>
                </c:pt>
                <c:pt idx="8">
                  <c:v>1.5900000000000001E-2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5-FB64-4767-80C7-B392EC9B624A}"/>
            </c:ext>
          </c:extLst>
        </c:ser>
        <c:dLbls>
          <c:showLegendKey val="0"/>
          <c:showVal val="0"/>
          <c:showCatName val="0"/>
          <c:showSerName val="0"/>
          <c:showPercent val="0"/>
          <c:showBubbleSize val="0"/>
        </c:dLbls>
        <c:gapWidth val="150"/>
        <c:overlap val="100"/>
        <c:axId val="1281287808"/>
        <c:axId val="1281284928"/>
        <c:extLst/>
      </c:barChart>
      <c:catAx>
        <c:axId val="128128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1284928"/>
        <c:crosses val="autoZero"/>
        <c:auto val="1"/>
        <c:lblAlgn val="ctr"/>
        <c:lblOffset val="100"/>
        <c:noMultiLvlLbl val="0"/>
      </c:catAx>
      <c:valAx>
        <c:axId val="1281284928"/>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128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Year 7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c:strRef>
          </c:cat>
          <c:val>
            <c:numRef>
              <c:f>Sheet1!$B$3:$B$20</c:f>
              <c:numCache>
                <c:formatCode>0%</c:formatCode>
                <c:ptCount val="9"/>
                <c:pt idx="0">
                  <c:v>0.17760000000000001</c:v>
                </c:pt>
                <c:pt idx="1">
                  <c:v>0.155</c:v>
                </c:pt>
                <c:pt idx="2">
                  <c:v>0.18590000000000001</c:v>
                </c:pt>
                <c:pt idx="3">
                  <c:v>0.1968</c:v>
                </c:pt>
                <c:pt idx="4">
                  <c:v>0.2077</c:v>
                </c:pt>
                <c:pt idx="5">
                  <c:v>0.2064</c:v>
                </c:pt>
                <c:pt idx="6">
                  <c:v>0.47160000000000002</c:v>
                </c:pt>
                <c:pt idx="7">
                  <c:v>0.46539999999999998</c:v>
                </c:pt>
                <c:pt idx="8">
                  <c:v>0.7177</c:v>
                </c:pt>
              </c:numCache>
              <c:extLst/>
            </c:numRef>
          </c:val>
          <c:extLst>
            <c:ext xmlns:c16="http://schemas.microsoft.com/office/drawing/2014/chart" uri="{C3380CC4-5D6E-409C-BE32-E72D297353CC}">
              <c16:uniqueId val="{00000000-D4AB-4F10-A749-3A1C7A23B785}"/>
            </c:ext>
          </c:extLst>
        </c:ser>
        <c:ser>
          <c:idx val="1"/>
          <c:order val="1"/>
          <c:tx>
            <c:strRef>
              <c:f>Sheet1!$C$2</c:f>
              <c:strCache>
                <c:ptCount val="1"/>
                <c:pt idx="0">
                  <c:v>Year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c:strRef>
          </c:cat>
          <c:val>
            <c:numRef>
              <c:f>Sheet1!$C$3:$C$20</c:f>
              <c:numCache>
                <c:formatCode>0%</c:formatCode>
                <c:ptCount val="9"/>
                <c:pt idx="0">
                  <c:v>0.1104</c:v>
                </c:pt>
                <c:pt idx="1">
                  <c:v>0.1502</c:v>
                </c:pt>
                <c:pt idx="2">
                  <c:v>0.18110000000000001</c:v>
                </c:pt>
                <c:pt idx="3">
                  <c:v>0.21759999999999999</c:v>
                </c:pt>
                <c:pt idx="4">
                  <c:v>0.23</c:v>
                </c:pt>
                <c:pt idx="5">
                  <c:v>0.2336</c:v>
                </c:pt>
                <c:pt idx="6">
                  <c:v>0.214</c:v>
                </c:pt>
                <c:pt idx="7">
                  <c:v>0.2074</c:v>
                </c:pt>
                <c:pt idx="8">
                  <c:v>0.14349999999999999</c:v>
                </c:pt>
              </c:numCache>
              <c:extLst/>
            </c:numRef>
          </c:val>
          <c:extLst>
            <c:ext xmlns:c16="http://schemas.microsoft.com/office/drawing/2014/chart" uri="{C3380CC4-5D6E-409C-BE32-E72D297353CC}">
              <c16:uniqueId val="{00000001-D4AB-4F10-A749-3A1C7A23B785}"/>
            </c:ext>
          </c:extLst>
        </c:ser>
        <c:ser>
          <c:idx val="2"/>
          <c:order val="2"/>
          <c:tx>
            <c:strRef>
              <c:f>Sheet1!$D$2</c:f>
              <c:strCache>
                <c:ptCount val="1"/>
                <c:pt idx="0">
                  <c:v>Year 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c:strRef>
          </c:cat>
          <c:val>
            <c:numRef>
              <c:f>Sheet1!$D$3:$D$20</c:f>
              <c:numCache>
                <c:formatCode>0%</c:formatCode>
                <c:ptCount val="9"/>
                <c:pt idx="0">
                  <c:v>0.25600000000000001</c:v>
                </c:pt>
                <c:pt idx="1">
                  <c:v>0.28120000000000001</c:v>
                </c:pt>
                <c:pt idx="2">
                  <c:v>0.28689999999999999</c:v>
                </c:pt>
                <c:pt idx="3">
                  <c:v>0.30859999999999999</c:v>
                </c:pt>
                <c:pt idx="4">
                  <c:v>0.29070000000000001</c:v>
                </c:pt>
                <c:pt idx="5">
                  <c:v>0.31359999999999999</c:v>
                </c:pt>
                <c:pt idx="6">
                  <c:v>0.15049999999999999</c:v>
                </c:pt>
                <c:pt idx="7">
                  <c:v>0.15509999999999999</c:v>
                </c:pt>
                <c:pt idx="8">
                  <c:v>8.2900000000000001E-2</c:v>
                </c:pt>
              </c:numCache>
              <c:extLst/>
            </c:numRef>
          </c:val>
          <c:extLst>
            <c:ext xmlns:c16="http://schemas.microsoft.com/office/drawing/2014/chart" uri="{C3380CC4-5D6E-409C-BE32-E72D297353CC}">
              <c16:uniqueId val="{00000003-D4AB-4F10-A749-3A1C7A23B785}"/>
            </c:ext>
          </c:extLst>
        </c:ser>
        <c:ser>
          <c:idx val="3"/>
          <c:order val="3"/>
          <c:tx>
            <c:strRef>
              <c:f>Sheet1!$E$2</c:f>
              <c:strCache>
                <c:ptCount val="1"/>
                <c:pt idx="0">
                  <c:v>Year 10</c:v>
                </c:pt>
              </c:strCache>
            </c:strRef>
          </c:tx>
          <c:spPr>
            <a:solidFill>
              <a:schemeClr val="accent4"/>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5-D4AB-4F10-A749-3A1C7A23B785}"/>
                </c:ext>
              </c:extLst>
            </c:dLbl>
            <c:dLbl>
              <c:idx val="7"/>
              <c:delete val="1"/>
              <c:extLst>
                <c:ext xmlns:c15="http://schemas.microsoft.com/office/drawing/2012/chart" uri="{CE6537A1-D6FC-4f65-9D91-7224C49458BB}"/>
                <c:ext xmlns:c16="http://schemas.microsoft.com/office/drawing/2014/chart" uri="{C3380CC4-5D6E-409C-BE32-E72D297353CC}">
                  <c16:uniqueId val="{00000006-D4AB-4F10-A749-3A1C7A23B785}"/>
                </c:ext>
              </c:extLst>
            </c:dLbl>
            <c:dLbl>
              <c:idx val="8"/>
              <c:delete val="1"/>
              <c:extLst>
                <c:ext xmlns:c15="http://schemas.microsoft.com/office/drawing/2012/chart" uri="{CE6537A1-D6FC-4f65-9D91-7224C49458BB}"/>
                <c:ext xmlns:c16="http://schemas.microsoft.com/office/drawing/2014/chart" uri="{C3380CC4-5D6E-409C-BE32-E72D297353CC}">
                  <c16:uniqueId val="{0000000C-D4AB-4F10-A749-3A1C7A23B7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c:strRef>
          </c:cat>
          <c:val>
            <c:numRef>
              <c:f>Sheet1!$E$3:$E$20</c:f>
              <c:numCache>
                <c:formatCode>0%</c:formatCode>
                <c:ptCount val="9"/>
                <c:pt idx="0">
                  <c:v>0.2848</c:v>
                </c:pt>
                <c:pt idx="1">
                  <c:v>0.27800000000000002</c:v>
                </c:pt>
                <c:pt idx="2">
                  <c:v>0.23880000000000001</c:v>
                </c:pt>
                <c:pt idx="3">
                  <c:v>0.2064</c:v>
                </c:pt>
                <c:pt idx="4">
                  <c:v>0.18210000000000001</c:v>
                </c:pt>
                <c:pt idx="5">
                  <c:v>0.1744</c:v>
                </c:pt>
                <c:pt idx="6">
                  <c:v>6.8599999999999994E-2</c:v>
                </c:pt>
                <c:pt idx="7">
                  <c:v>6.0699999999999997E-2</c:v>
                </c:pt>
                <c:pt idx="8">
                  <c:v>2.5499999999999998E-2</c:v>
                </c:pt>
              </c:numCache>
              <c:extLst/>
            </c:numRef>
          </c:val>
          <c:extLst>
            <c:ext xmlns:c16="http://schemas.microsoft.com/office/drawing/2014/chart" uri="{C3380CC4-5D6E-409C-BE32-E72D297353CC}">
              <c16:uniqueId val="{00000007-D4AB-4F10-A749-3A1C7A23B785}"/>
            </c:ext>
          </c:extLst>
        </c:ser>
        <c:ser>
          <c:idx val="4"/>
          <c:order val="4"/>
          <c:tx>
            <c:strRef>
              <c:f>Sheet1!$F$2</c:f>
              <c:strCache>
                <c:ptCount val="1"/>
                <c:pt idx="0">
                  <c:v>Year 11</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AB-4F10-A749-3A1C7A23B78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AB-4F10-A749-3A1C7A23B78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AB-4F10-A749-3A1C7A23B78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AB-4F10-A749-3A1C7A23B78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07-401A-A17E-BB2662C5EB2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07-401A-A17E-BB2662C5EB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c:strRef>
          </c:cat>
          <c:val>
            <c:numRef>
              <c:f>Sheet1!$F$3:$F$20</c:f>
              <c:numCache>
                <c:formatCode>0%</c:formatCode>
                <c:ptCount val="9"/>
                <c:pt idx="0">
                  <c:v>0.11360000000000001</c:v>
                </c:pt>
                <c:pt idx="1">
                  <c:v>0.1038</c:v>
                </c:pt>
                <c:pt idx="2">
                  <c:v>7.85E-2</c:v>
                </c:pt>
                <c:pt idx="3">
                  <c:v>5.4399999999999997E-2</c:v>
                </c:pt>
                <c:pt idx="4">
                  <c:v>5.7500000000000002E-2</c:v>
                </c:pt>
                <c:pt idx="5">
                  <c:v>5.4399999999999997E-2</c:v>
                </c:pt>
                <c:pt idx="6">
                  <c:v>3.3399999999999999E-2</c:v>
                </c:pt>
                <c:pt idx="7">
                  <c:v>2.7E-2</c:v>
                </c:pt>
                <c:pt idx="8">
                  <c:v>1.12E-2</c:v>
                </c:pt>
              </c:numCache>
              <c:extLst/>
            </c:numRef>
          </c:val>
          <c:extLst>
            <c:ext xmlns:c16="http://schemas.microsoft.com/office/drawing/2014/chart" uri="{C3380CC4-5D6E-409C-BE32-E72D297353CC}">
              <c16:uniqueId val="{0000000A-D4AB-4F10-A749-3A1C7A23B785}"/>
            </c:ext>
          </c:extLst>
        </c:ser>
        <c:ser>
          <c:idx val="5"/>
          <c:order val="5"/>
          <c:tx>
            <c:strRef>
              <c:f>Sheet1!$G$2</c:f>
              <c:strCache>
                <c:ptCount val="1"/>
                <c:pt idx="0">
                  <c:v>College/ sixthform</c:v>
                </c:pt>
              </c:strCache>
              <c:extLst xmlns:c15="http://schemas.microsoft.com/office/drawing/2012/chart"/>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AB-4F10-A749-3A1C7A23B785}"/>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AB-4F10-A749-3A1C7A23B78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AB-4F10-A749-3A1C7A23B7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9"/>
                <c:pt idx="0">
                  <c:v>Information on choices around pregnancy</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strCache>
              <c:extLst xmlns:c15="http://schemas.microsoft.com/office/drawing/2012/chart"/>
            </c:strRef>
          </c:cat>
          <c:val>
            <c:numRef>
              <c:f>Sheet1!$G$3:$G$20</c:f>
              <c:numCache>
                <c:formatCode>0%</c:formatCode>
                <c:ptCount val="9"/>
                <c:pt idx="0">
                  <c:v>5.7599999999999998E-2</c:v>
                </c:pt>
                <c:pt idx="1">
                  <c:v>3.1899999999999998E-2</c:v>
                </c:pt>
                <c:pt idx="2">
                  <c:v>2.8799999999999999E-2</c:v>
                </c:pt>
                <c:pt idx="3">
                  <c:v>2.4E-2</c:v>
                </c:pt>
                <c:pt idx="4">
                  <c:v>3.1899999999999998E-2</c:v>
                </c:pt>
                <c:pt idx="5">
                  <c:v>1.7600000000000001E-2</c:v>
                </c:pt>
                <c:pt idx="6">
                  <c:v>6.1899999999999997E-2</c:v>
                </c:pt>
                <c:pt idx="7">
                  <c:v>8.43E-2</c:v>
                </c:pt>
                <c:pt idx="8">
                  <c:v>1.9099999999999999E-2</c:v>
                </c:pt>
              </c:numCache>
              <c:extLst xmlns:c15="http://schemas.microsoft.com/office/drawing/2012/chart"/>
            </c:numRef>
          </c:val>
          <c:extLst>
            <c:ext xmlns:c16="http://schemas.microsoft.com/office/drawing/2014/chart" uri="{C3380CC4-5D6E-409C-BE32-E72D297353CC}">
              <c16:uniqueId val="{0000000B-D4AB-4F10-A749-3A1C7A23B785}"/>
            </c:ext>
          </c:extLst>
        </c:ser>
        <c:dLbls>
          <c:showLegendKey val="0"/>
          <c:showVal val="0"/>
          <c:showCatName val="0"/>
          <c:showSerName val="0"/>
          <c:showPercent val="0"/>
          <c:showBubbleSize val="0"/>
        </c:dLbls>
        <c:gapWidth val="150"/>
        <c:overlap val="100"/>
        <c:axId val="1281287808"/>
        <c:axId val="1281284928"/>
        <c:extLst/>
      </c:barChart>
      <c:catAx>
        <c:axId val="128128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1284928"/>
        <c:crosses val="autoZero"/>
        <c:auto val="1"/>
        <c:lblAlgn val="ctr"/>
        <c:lblOffset val="100"/>
        <c:noMultiLvlLbl val="0"/>
      </c:catAx>
      <c:valAx>
        <c:axId val="1281284928"/>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128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Sheet1!$B$53</c:f>
              <c:strCache>
                <c:ptCount val="1"/>
                <c:pt idx="0">
                  <c:v>Year 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Sheet1!$B$54:$B$72</c:f>
              <c:numCache>
                <c:formatCode>0%</c:formatCode>
                <c:ptCount val="10"/>
                <c:pt idx="0">
                  <c:v>0.87729999999999997</c:v>
                </c:pt>
                <c:pt idx="1">
                  <c:v>0.3271</c:v>
                </c:pt>
                <c:pt idx="2">
                  <c:v>0.29139999999999999</c:v>
                </c:pt>
                <c:pt idx="3">
                  <c:v>0.69499999999999995</c:v>
                </c:pt>
                <c:pt idx="4">
                  <c:v>0.56799999999999995</c:v>
                </c:pt>
                <c:pt idx="5">
                  <c:v>0.62070000000000003</c:v>
                </c:pt>
                <c:pt idx="6">
                  <c:v>0.42220000000000002</c:v>
                </c:pt>
                <c:pt idx="7">
                  <c:v>0.65169999999999995</c:v>
                </c:pt>
                <c:pt idx="8">
                  <c:v>0.16450000000000001</c:v>
                </c:pt>
                <c:pt idx="9">
                  <c:v>0.40529999999999999</c:v>
                </c:pt>
              </c:numCache>
              <c:extLst/>
            </c:numRef>
          </c:val>
          <c:extLst>
            <c:ext xmlns:c16="http://schemas.microsoft.com/office/drawing/2014/chart" uri="{C3380CC4-5D6E-409C-BE32-E72D297353CC}">
              <c16:uniqueId val="{00000000-7714-407C-8446-48005B5BBDEA}"/>
            </c:ext>
          </c:extLst>
        </c:ser>
        <c:ser>
          <c:idx val="1"/>
          <c:order val="1"/>
          <c:tx>
            <c:strRef>
              <c:f>Sheet1!$C$53</c:f>
              <c:strCache>
                <c:ptCount val="1"/>
                <c:pt idx="0">
                  <c:v>Year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Sheet1!$C$54:$C$72</c:f>
              <c:numCache>
                <c:formatCode>0%</c:formatCode>
                <c:ptCount val="10"/>
                <c:pt idx="0">
                  <c:v>5.6000000000000001E-2</c:v>
                </c:pt>
                <c:pt idx="1">
                  <c:v>0.1903</c:v>
                </c:pt>
                <c:pt idx="2">
                  <c:v>0.2273</c:v>
                </c:pt>
                <c:pt idx="3">
                  <c:v>0.1114</c:v>
                </c:pt>
                <c:pt idx="4">
                  <c:v>0.17069999999999999</c:v>
                </c:pt>
                <c:pt idx="5">
                  <c:v>0.1671</c:v>
                </c:pt>
                <c:pt idx="6">
                  <c:v>0.20319999999999999</c:v>
                </c:pt>
                <c:pt idx="7">
                  <c:v>0.14249999999999999</c:v>
                </c:pt>
                <c:pt idx="8">
                  <c:v>0.16980000000000001</c:v>
                </c:pt>
                <c:pt idx="9">
                  <c:v>0.28420000000000001</c:v>
                </c:pt>
              </c:numCache>
              <c:extLst/>
            </c:numRef>
          </c:val>
          <c:extLst>
            <c:ext xmlns:c16="http://schemas.microsoft.com/office/drawing/2014/chart" uri="{C3380CC4-5D6E-409C-BE32-E72D297353CC}">
              <c16:uniqueId val="{00000001-7714-407C-8446-48005B5BBDEA}"/>
            </c:ext>
          </c:extLst>
        </c:ser>
        <c:ser>
          <c:idx val="2"/>
          <c:order val="2"/>
          <c:tx>
            <c:strRef>
              <c:f>Sheet1!$D$53</c:f>
              <c:strCache>
                <c:ptCount val="1"/>
                <c:pt idx="0">
                  <c:v>Year 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Sheet1!$D$54:$D$72</c:f>
              <c:numCache>
                <c:formatCode>0%</c:formatCode>
                <c:ptCount val="10"/>
                <c:pt idx="0">
                  <c:v>4.53E-2</c:v>
                </c:pt>
                <c:pt idx="1">
                  <c:v>0.24129999999999999</c:v>
                </c:pt>
                <c:pt idx="2">
                  <c:v>0.26469999999999999</c:v>
                </c:pt>
                <c:pt idx="3">
                  <c:v>0.1061</c:v>
                </c:pt>
                <c:pt idx="4">
                  <c:v>0.18129999999999999</c:v>
                </c:pt>
                <c:pt idx="5">
                  <c:v>0.1406</c:v>
                </c:pt>
                <c:pt idx="6">
                  <c:v>0.2084</c:v>
                </c:pt>
                <c:pt idx="7">
                  <c:v>0.12139999999999999</c:v>
                </c:pt>
                <c:pt idx="8">
                  <c:v>0.3236</c:v>
                </c:pt>
                <c:pt idx="9">
                  <c:v>0.2</c:v>
                </c:pt>
              </c:numCache>
              <c:extLst/>
            </c:numRef>
          </c:val>
          <c:extLst>
            <c:ext xmlns:c16="http://schemas.microsoft.com/office/drawing/2014/chart" uri="{C3380CC4-5D6E-409C-BE32-E72D297353CC}">
              <c16:uniqueId val="{00000002-7714-407C-8446-48005B5BBDEA}"/>
            </c:ext>
          </c:extLst>
        </c:ser>
        <c:ser>
          <c:idx val="3"/>
          <c:order val="3"/>
          <c:tx>
            <c:strRef>
              <c:f>Sheet1!$E$53</c:f>
              <c:strCache>
                <c:ptCount val="1"/>
                <c:pt idx="0">
                  <c:v>Year 10</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F35-49FA-A117-8FB66CA95B6D}"/>
                </c:ext>
              </c:extLst>
            </c:dLbl>
            <c:dLbl>
              <c:idx val="3"/>
              <c:delete val="1"/>
              <c:extLst>
                <c:ext xmlns:c15="http://schemas.microsoft.com/office/drawing/2012/chart" uri="{CE6537A1-D6FC-4f65-9D91-7224C49458BB}"/>
                <c:ext xmlns:c16="http://schemas.microsoft.com/office/drawing/2014/chart" uri="{C3380CC4-5D6E-409C-BE32-E72D297353CC}">
                  <c16:uniqueId val="{00000008-3F35-49FA-A117-8FB66CA95B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Sheet1!$E$54:$E$72</c:f>
              <c:numCache>
                <c:formatCode>0%</c:formatCode>
                <c:ptCount val="10"/>
                <c:pt idx="0">
                  <c:v>1.0699999999999999E-2</c:v>
                </c:pt>
                <c:pt idx="1">
                  <c:v>0.13669999999999999</c:v>
                </c:pt>
                <c:pt idx="2">
                  <c:v>0.13900000000000001</c:v>
                </c:pt>
                <c:pt idx="3">
                  <c:v>3.7100000000000001E-2</c:v>
                </c:pt>
                <c:pt idx="4">
                  <c:v>5.33E-2</c:v>
                </c:pt>
                <c:pt idx="5">
                  <c:v>4.5100000000000001E-2</c:v>
                </c:pt>
                <c:pt idx="6">
                  <c:v>0.1135</c:v>
                </c:pt>
                <c:pt idx="7">
                  <c:v>4.7500000000000001E-2</c:v>
                </c:pt>
                <c:pt idx="8">
                  <c:v>0.1857</c:v>
                </c:pt>
                <c:pt idx="9">
                  <c:v>6.5799999999999997E-2</c:v>
                </c:pt>
              </c:numCache>
              <c:extLst/>
            </c:numRef>
          </c:val>
          <c:extLst>
            <c:ext xmlns:c16="http://schemas.microsoft.com/office/drawing/2014/chart" uri="{C3380CC4-5D6E-409C-BE32-E72D297353CC}">
              <c16:uniqueId val="{00000003-7714-407C-8446-48005B5BBDEA}"/>
            </c:ext>
          </c:extLst>
        </c:ser>
        <c:ser>
          <c:idx val="4"/>
          <c:order val="4"/>
          <c:tx>
            <c:strRef>
              <c:f>Sheet1!$F$53</c:f>
              <c:strCache>
                <c:ptCount val="1"/>
                <c:pt idx="0">
                  <c:v>Year 11</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35-49FA-A117-8FB66CA95B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Sheet1!$F$54:$F$72</c:f>
              <c:numCache>
                <c:formatCode>0%</c:formatCode>
                <c:ptCount val="10"/>
                <c:pt idx="0">
                  <c:v>5.3E-3</c:v>
                </c:pt>
                <c:pt idx="1">
                  <c:v>5.0900000000000001E-2</c:v>
                </c:pt>
                <c:pt idx="2">
                  <c:v>5.8799999999999998E-2</c:v>
                </c:pt>
                <c:pt idx="3">
                  <c:v>1.5900000000000001E-2</c:v>
                </c:pt>
                <c:pt idx="4">
                  <c:v>1.6E-2</c:v>
                </c:pt>
                <c:pt idx="5">
                  <c:v>1.5900000000000001E-2</c:v>
                </c:pt>
                <c:pt idx="6">
                  <c:v>3.1699999999999999E-2</c:v>
                </c:pt>
                <c:pt idx="7">
                  <c:v>1.8499999999999999E-2</c:v>
                </c:pt>
                <c:pt idx="8">
                  <c:v>0.10340000000000001</c:v>
                </c:pt>
                <c:pt idx="9">
                  <c:v>2.8899999999999999E-2</c:v>
                </c:pt>
              </c:numCache>
              <c:extLst/>
            </c:numRef>
          </c:val>
          <c:extLst>
            <c:ext xmlns:c16="http://schemas.microsoft.com/office/drawing/2014/chart" uri="{C3380CC4-5D6E-409C-BE32-E72D297353CC}">
              <c16:uniqueId val="{00000004-7714-407C-8446-48005B5BBDEA}"/>
            </c:ext>
          </c:extLst>
        </c:ser>
        <c:ser>
          <c:idx val="5"/>
          <c:order val="5"/>
          <c:tx>
            <c:strRef>
              <c:f>Sheet1!$G$53</c:f>
              <c:strCache>
                <c:ptCount val="1"/>
                <c:pt idx="0">
                  <c:v>College/ sixthform</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714-407C-8446-48005B5BBDEA}"/>
                </c:ext>
              </c:extLst>
            </c:dLbl>
            <c:dLbl>
              <c:idx val="2"/>
              <c:delete val="1"/>
              <c:extLst>
                <c:ext xmlns:c15="http://schemas.microsoft.com/office/drawing/2012/chart" uri="{CE6537A1-D6FC-4f65-9D91-7224C49458BB}"/>
                <c:ext xmlns:c16="http://schemas.microsoft.com/office/drawing/2014/chart" uri="{C3380CC4-5D6E-409C-BE32-E72D297353CC}">
                  <c16:uniqueId val="{00000001-3F35-49FA-A117-8FB66CA95B6D}"/>
                </c:ext>
              </c:extLst>
            </c:dLbl>
            <c:dLbl>
              <c:idx val="3"/>
              <c:delete val="1"/>
              <c:extLst>
                <c:ext xmlns:c15="http://schemas.microsoft.com/office/drawing/2012/chart" uri="{CE6537A1-D6FC-4f65-9D91-7224C49458BB}"/>
                <c:ext xmlns:c16="http://schemas.microsoft.com/office/drawing/2014/chart" uri="{C3380CC4-5D6E-409C-BE32-E72D297353CC}">
                  <c16:uniqueId val="{00000007-3F35-49FA-A117-8FB66CA95B6D}"/>
                </c:ext>
              </c:extLst>
            </c:dLbl>
            <c:dLbl>
              <c:idx val="4"/>
              <c:delete val="1"/>
              <c:extLst>
                <c:ext xmlns:c15="http://schemas.microsoft.com/office/drawing/2012/chart" uri="{CE6537A1-D6FC-4f65-9D91-7224C49458BB}"/>
                <c:ext xmlns:c16="http://schemas.microsoft.com/office/drawing/2014/chart" uri="{C3380CC4-5D6E-409C-BE32-E72D297353CC}">
                  <c16:uniqueId val="{00000002-3F35-49FA-A117-8FB66CA95B6D}"/>
                </c:ext>
              </c:extLst>
            </c:dLbl>
            <c:dLbl>
              <c:idx val="5"/>
              <c:delete val="1"/>
              <c:extLst>
                <c:ext xmlns:c15="http://schemas.microsoft.com/office/drawing/2012/chart" uri="{CE6537A1-D6FC-4f65-9D91-7224C49458BB}"/>
                <c:ext xmlns:c16="http://schemas.microsoft.com/office/drawing/2014/chart" uri="{C3380CC4-5D6E-409C-BE32-E72D297353CC}">
                  <c16:uniqueId val="{00000003-3F35-49FA-A117-8FB66CA95B6D}"/>
                </c:ext>
              </c:extLst>
            </c:dLbl>
            <c:dLbl>
              <c:idx val="6"/>
              <c:delete val="1"/>
              <c:extLst>
                <c:ext xmlns:c15="http://schemas.microsoft.com/office/drawing/2012/chart" uri="{CE6537A1-D6FC-4f65-9D91-7224C49458BB}"/>
                <c:ext xmlns:c16="http://schemas.microsoft.com/office/drawing/2014/chart" uri="{C3380CC4-5D6E-409C-BE32-E72D297353CC}">
                  <c16:uniqueId val="{00000005-3F35-49FA-A117-8FB66CA95B6D}"/>
                </c:ext>
              </c:extLst>
            </c:dLbl>
            <c:dLbl>
              <c:idx val="7"/>
              <c:delete val="1"/>
              <c:extLst>
                <c:ext xmlns:c15="http://schemas.microsoft.com/office/drawing/2012/chart" uri="{CE6537A1-D6FC-4f65-9D91-7224C49458BB}"/>
                <c:ext xmlns:c16="http://schemas.microsoft.com/office/drawing/2014/chart" uri="{C3380CC4-5D6E-409C-BE32-E72D297353CC}">
                  <c16:uniqueId val="{00000006-3F35-49FA-A117-8FB66CA95B6D}"/>
                </c:ext>
              </c:extLst>
            </c:dLbl>
            <c:dLbl>
              <c:idx val="9"/>
              <c:delete val="1"/>
              <c:extLst>
                <c:ext xmlns:c15="http://schemas.microsoft.com/office/drawing/2012/chart" uri="{CE6537A1-D6FC-4f65-9D91-7224C49458BB}"/>
                <c:ext xmlns:c16="http://schemas.microsoft.com/office/drawing/2014/chart" uri="{C3380CC4-5D6E-409C-BE32-E72D297353CC}">
                  <c16:uniqueId val="{00000000-3F35-49FA-A117-8FB66CA95B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10"/>
                <c:pt idx="0">
                  <c:v>Puberty</c:v>
                </c:pt>
                <c:pt idx="1">
                  <c:v>Masturbation</c:v>
                </c:pt>
                <c:pt idx="2">
                  <c:v>Pornography</c:v>
                </c:pt>
                <c:pt idx="3">
                  <c:v>Staying safe online e.g. dating </c:v>
                </c:pt>
                <c:pt idx="4">
                  <c:v>Public sexual harrassment </c:v>
                </c:pt>
                <c:pt idx="5">
                  <c:v>Consent and the law</c:v>
                </c:pt>
                <c:pt idx="6">
                  <c:v>Sex</c:v>
                </c:pt>
                <c:pt idx="7">
                  <c:v>Heathy and respectful relationships</c:v>
                </c:pt>
                <c:pt idx="8">
                  <c:v>Revenge porn</c:v>
                </c:pt>
                <c:pt idx="9">
                  <c:v>Image sharing </c:v>
                </c:pt>
              </c:strCache>
              <c:extLst/>
            </c:strRef>
          </c:cat>
          <c:val>
            <c:numRef>
              <c:f>Sheet1!$G$54:$G$72</c:f>
              <c:numCache>
                <c:formatCode>0%</c:formatCode>
                <c:ptCount val="10"/>
                <c:pt idx="0">
                  <c:v>5.3E-3</c:v>
                </c:pt>
                <c:pt idx="1">
                  <c:v>5.3600000000000002E-2</c:v>
                </c:pt>
                <c:pt idx="2">
                  <c:v>1.8700000000000001E-2</c:v>
                </c:pt>
                <c:pt idx="3">
                  <c:v>3.4500000000000003E-2</c:v>
                </c:pt>
                <c:pt idx="4">
                  <c:v>1.0699999999999999E-2</c:v>
                </c:pt>
                <c:pt idx="5">
                  <c:v>1.06E-2</c:v>
                </c:pt>
                <c:pt idx="6">
                  <c:v>2.1100000000000001E-2</c:v>
                </c:pt>
                <c:pt idx="7">
                  <c:v>1.8499999999999999E-2</c:v>
                </c:pt>
                <c:pt idx="8">
                  <c:v>5.3100000000000001E-2</c:v>
                </c:pt>
                <c:pt idx="9">
                  <c:v>1.5800000000000002E-2</c:v>
                </c:pt>
              </c:numCache>
              <c:extLst/>
            </c:numRef>
          </c:val>
          <c:extLst>
            <c:ext xmlns:c16="http://schemas.microsoft.com/office/drawing/2014/chart" uri="{C3380CC4-5D6E-409C-BE32-E72D297353CC}">
              <c16:uniqueId val="{00000005-7714-407C-8446-48005B5BBDEA}"/>
            </c:ext>
          </c:extLst>
        </c:ser>
        <c:dLbls>
          <c:showLegendKey val="0"/>
          <c:showVal val="0"/>
          <c:showCatName val="0"/>
          <c:showSerName val="0"/>
          <c:showPercent val="0"/>
          <c:showBubbleSize val="0"/>
        </c:dLbls>
        <c:gapWidth val="150"/>
        <c:overlap val="100"/>
        <c:axId val="637687040"/>
        <c:axId val="637682720"/>
      </c:barChart>
      <c:catAx>
        <c:axId val="63768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7682720"/>
        <c:crosses val="autoZero"/>
        <c:auto val="1"/>
        <c:lblAlgn val="ctr"/>
        <c:lblOffset val="100"/>
        <c:noMultiLvlLbl val="0"/>
      </c:catAx>
      <c:valAx>
        <c:axId val="63768272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768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7567565230723"/>
          <c:y val="0.42351780412362106"/>
          <c:w val="0.71064329250883596"/>
          <c:h val="0.5268274207331648"/>
        </c:manualLayout>
      </c:layout>
      <c:barChart>
        <c:barDir val="bar"/>
        <c:grouping val="stacked"/>
        <c:varyColors val="0"/>
        <c:dLbls>
          <c:showLegendKey val="0"/>
          <c:showVal val="0"/>
          <c:showCatName val="0"/>
          <c:showSerName val="0"/>
          <c:showPercent val="0"/>
          <c:showBubbleSize val="0"/>
        </c:dLbls>
        <c:gapWidth val="150"/>
        <c:overlap val="100"/>
        <c:axId val="1172559119"/>
        <c:axId val="1172560559"/>
        <c:extLst>
          <c:ext xmlns:c15="http://schemas.microsoft.com/office/drawing/2012/chart" uri="{02D57815-91ED-43cb-92C2-25804820EDAC}">
            <c15:filteredBarSeries>
              <c15:ser>
                <c:idx val="4"/>
                <c:order val="0"/>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c:ext uri="{02D57815-91ED-43cb-92C2-25804820EDAC}">
                        <c15:formulaRef>
                          <c15:sqref>Sheet1!$F$42:$F$51</c15:sqref>
                        </c15:formulaRef>
                      </c:ext>
                    </c:extLst>
                    <c:numCache>
                      <c:formatCode>0%</c:formatCode>
                      <c:ptCount val="10"/>
                      <c:pt idx="0">
                        <c:v>1.9800000000000002E-2</c:v>
                      </c:pt>
                      <c:pt idx="1">
                        <c:v>1.9900000000000001E-2</c:v>
                      </c:pt>
                      <c:pt idx="2">
                        <c:v>2.5600000000000001E-2</c:v>
                      </c:pt>
                      <c:pt idx="3">
                        <c:v>2.07E-2</c:v>
                      </c:pt>
                      <c:pt idx="4">
                        <c:v>2.64E-2</c:v>
                      </c:pt>
                      <c:pt idx="5">
                        <c:v>2.4E-2</c:v>
                      </c:pt>
                      <c:pt idx="6">
                        <c:v>1.0800000000000001E-2</c:v>
                      </c:pt>
                      <c:pt idx="7">
                        <c:v>8.3000000000000001E-3</c:v>
                      </c:pt>
                      <c:pt idx="8">
                        <c:v>1.17E-2</c:v>
                      </c:pt>
                      <c:pt idx="9">
                        <c:v>1.4800000000000001E-2</c:v>
                      </c:pt>
                    </c:numCache>
                  </c:numRef>
                </c:val>
                <c:extLst>
                  <c:ext xmlns:c16="http://schemas.microsoft.com/office/drawing/2014/chart" uri="{C3380CC4-5D6E-409C-BE32-E72D297353CC}">
                    <c16:uniqueId val="{00000004-EAA7-43BE-A25F-F3ECB6E7C720}"/>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Sheet1!$G$42:$G$51</c15:sqref>
                        </c15:formulaRef>
                      </c:ext>
                    </c:extLst>
                    <c:numCache>
                      <c:formatCode>0%</c:formatCode>
                      <c:ptCount val="10"/>
                      <c:pt idx="0">
                        <c:v>6.6E-3</c:v>
                      </c:pt>
                      <c:pt idx="1">
                        <c:v>1.24E-2</c:v>
                      </c:pt>
                      <c:pt idx="2">
                        <c:v>9.9000000000000008E-3</c:v>
                      </c:pt>
                      <c:pt idx="3">
                        <c:v>5.0000000000000001E-3</c:v>
                      </c:pt>
                      <c:pt idx="4">
                        <c:v>5.7999999999999996E-3</c:v>
                      </c:pt>
                      <c:pt idx="5">
                        <c:v>1.0699999999999999E-2</c:v>
                      </c:pt>
                      <c:pt idx="6">
                        <c:v>7.4999999999999997E-3</c:v>
                      </c:pt>
                      <c:pt idx="7">
                        <c:v>9.1000000000000004E-3</c:v>
                      </c:pt>
                      <c:pt idx="8">
                        <c:v>1.09E-2</c:v>
                      </c:pt>
                      <c:pt idx="9">
                        <c:v>1.23E-2</c:v>
                      </c:pt>
                    </c:numCache>
                  </c:numRef>
                </c:val>
                <c:extLst xmlns:c15="http://schemas.microsoft.com/office/drawing/2012/chart">
                  <c:ext xmlns:c16="http://schemas.microsoft.com/office/drawing/2014/chart" uri="{C3380CC4-5D6E-409C-BE32-E72D297353CC}">
                    <c16:uniqueId val="{00000005-EAA7-43BE-A25F-F3ECB6E7C720}"/>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Sheet1!$I$42:$I$51</c15:sqref>
                        </c15:formulaRef>
                      </c:ext>
                    </c:extLst>
                    <c:numCache>
                      <c:formatCode>0%</c:formatCode>
                      <c:ptCount val="10"/>
                      <c:pt idx="0">
                        <c:v>3.7999999999999999E-2</c:v>
                      </c:pt>
                      <c:pt idx="1">
                        <c:v>4.0500000000000001E-2</c:v>
                      </c:pt>
                      <c:pt idx="2">
                        <c:v>4.2099999999999999E-2</c:v>
                      </c:pt>
                      <c:pt idx="3">
                        <c:v>3.3099999999999997E-2</c:v>
                      </c:pt>
                      <c:pt idx="4">
                        <c:v>2.8899999999999999E-2</c:v>
                      </c:pt>
                      <c:pt idx="5">
                        <c:v>3.1399999999999997E-2</c:v>
                      </c:pt>
                      <c:pt idx="6">
                        <c:v>3.8300000000000001E-2</c:v>
                      </c:pt>
                      <c:pt idx="7">
                        <c:v>3.4000000000000002E-2</c:v>
                      </c:pt>
                      <c:pt idx="8">
                        <c:v>3.85E-2</c:v>
                      </c:pt>
                      <c:pt idx="9">
                        <c:v>3.7900000000000003E-2</c:v>
                      </c:pt>
                    </c:numCache>
                  </c:numRef>
                </c:val>
                <c:extLst xmlns:c15="http://schemas.microsoft.com/office/drawing/2012/chart">
                  <c:ext xmlns:c16="http://schemas.microsoft.com/office/drawing/2014/chart" uri="{C3380CC4-5D6E-409C-BE32-E72D297353CC}">
                    <c16:uniqueId val="{00000007-EAA7-43BE-A25F-F3ECB6E7C720}"/>
                  </c:ext>
                </c:extLst>
              </c15:ser>
            </c15:filteredBarSeries>
          </c:ext>
        </c:extLst>
      </c:barChart>
      <c:catAx>
        <c:axId val="1172559119"/>
        <c:scaling>
          <c:orientation val="minMax"/>
        </c:scaling>
        <c:delete val="1"/>
        <c:axPos val="l"/>
        <c:numFmt formatCode="General" sourceLinked="1"/>
        <c:majorTickMark val="none"/>
        <c:minorTickMark val="none"/>
        <c:tickLblPos val="nextTo"/>
        <c:crossAx val="1172560559"/>
        <c:crosses val="autoZero"/>
        <c:auto val="1"/>
        <c:lblAlgn val="ctr"/>
        <c:lblOffset val="100"/>
        <c:noMultiLvlLbl val="0"/>
      </c:catAx>
      <c:valAx>
        <c:axId val="11725605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5911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Sheet1!$B$53</c:f>
              <c:strCache>
                <c:ptCount val="1"/>
                <c:pt idx="0">
                  <c:v>Year 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Sheet1!$B$54:$B$72</c:f>
              <c:numCache>
                <c:formatCode>0%</c:formatCode>
                <c:ptCount val="9"/>
                <c:pt idx="0">
                  <c:v>0.24</c:v>
                </c:pt>
                <c:pt idx="1">
                  <c:v>0.2487</c:v>
                </c:pt>
                <c:pt idx="2">
                  <c:v>0.29599999999999999</c:v>
                </c:pt>
                <c:pt idx="3">
                  <c:v>0.311</c:v>
                </c:pt>
                <c:pt idx="4">
                  <c:v>0.24929999999999999</c:v>
                </c:pt>
                <c:pt idx="5">
                  <c:v>0.2838</c:v>
                </c:pt>
                <c:pt idx="6">
                  <c:v>0.50939999999999996</c:v>
                </c:pt>
                <c:pt idx="7">
                  <c:v>0.4703</c:v>
                </c:pt>
                <c:pt idx="8">
                  <c:v>0.86060000000000003</c:v>
                </c:pt>
              </c:numCache>
              <c:extLst/>
            </c:numRef>
          </c:val>
          <c:extLst>
            <c:ext xmlns:c16="http://schemas.microsoft.com/office/drawing/2014/chart" uri="{C3380CC4-5D6E-409C-BE32-E72D297353CC}">
              <c16:uniqueId val="{00000000-2FEA-4E50-ACFD-974B5E677FC1}"/>
            </c:ext>
          </c:extLst>
        </c:ser>
        <c:ser>
          <c:idx val="1"/>
          <c:order val="1"/>
          <c:tx>
            <c:strRef>
              <c:f>Sheet1!$C$53</c:f>
              <c:strCache>
                <c:ptCount val="1"/>
                <c:pt idx="0">
                  <c:v>Year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Sheet1!$C$54:$C$72</c:f>
              <c:numCache>
                <c:formatCode>0%</c:formatCode>
                <c:ptCount val="9"/>
                <c:pt idx="0">
                  <c:v>0.128</c:v>
                </c:pt>
                <c:pt idx="1">
                  <c:v>0.14710000000000001</c:v>
                </c:pt>
                <c:pt idx="2">
                  <c:v>0.184</c:v>
                </c:pt>
                <c:pt idx="3">
                  <c:v>0.2172</c:v>
                </c:pt>
                <c:pt idx="4">
                  <c:v>0.19889999999999999</c:v>
                </c:pt>
                <c:pt idx="5">
                  <c:v>0.2069</c:v>
                </c:pt>
                <c:pt idx="6">
                  <c:v>0.15090000000000001</c:v>
                </c:pt>
                <c:pt idx="7">
                  <c:v>0.12429999999999999</c:v>
                </c:pt>
                <c:pt idx="8">
                  <c:v>6.4299999999999996E-2</c:v>
                </c:pt>
              </c:numCache>
              <c:extLst/>
            </c:numRef>
          </c:val>
          <c:extLst>
            <c:ext xmlns:c16="http://schemas.microsoft.com/office/drawing/2014/chart" uri="{C3380CC4-5D6E-409C-BE32-E72D297353CC}">
              <c16:uniqueId val="{00000001-2FEA-4E50-ACFD-974B5E677FC1}"/>
            </c:ext>
          </c:extLst>
        </c:ser>
        <c:ser>
          <c:idx val="2"/>
          <c:order val="2"/>
          <c:tx>
            <c:strRef>
              <c:f>Sheet1!$D$53</c:f>
              <c:strCache>
                <c:ptCount val="1"/>
                <c:pt idx="0">
                  <c:v>Year 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Sheet1!$D$54:$D$72</c:f>
              <c:numCache>
                <c:formatCode>0%</c:formatCode>
                <c:ptCount val="9"/>
                <c:pt idx="0">
                  <c:v>0.26929999999999998</c:v>
                </c:pt>
                <c:pt idx="1">
                  <c:v>0.3075</c:v>
                </c:pt>
                <c:pt idx="2">
                  <c:v>0.28000000000000003</c:v>
                </c:pt>
                <c:pt idx="3">
                  <c:v>0.24399999999999999</c:v>
                </c:pt>
                <c:pt idx="4">
                  <c:v>0.31030000000000002</c:v>
                </c:pt>
                <c:pt idx="5">
                  <c:v>0.29709999999999998</c:v>
                </c:pt>
                <c:pt idx="6">
                  <c:v>0.1968</c:v>
                </c:pt>
                <c:pt idx="7">
                  <c:v>0.1946</c:v>
                </c:pt>
                <c:pt idx="8">
                  <c:v>5.6300000000000003E-2</c:v>
                </c:pt>
              </c:numCache>
              <c:extLst/>
            </c:numRef>
          </c:val>
          <c:extLst>
            <c:ext xmlns:c16="http://schemas.microsoft.com/office/drawing/2014/chart" uri="{C3380CC4-5D6E-409C-BE32-E72D297353CC}">
              <c16:uniqueId val="{00000002-2FEA-4E50-ACFD-974B5E677FC1}"/>
            </c:ext>
          </c:extLst>
        </c:ser>
        <c:ser>
          <c:idx val="3"/>
          <c:order val="3"/>
          <c:tx>
            <c:strRef>
              <c:f>Sheet1!$E$53</c:f>
              <c:strCache>
                <c:ptCount val="1"/>
                <c:pt idx="0">
                  <c:v>Year 10</c:v>
                </c:pt>
              </c:strCache>
            </c:strRef>
          </c:tx>
          <c:spPr>
            <a:solidFill>
              <a:schemeClr val="accent4"/>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6-2FEA-4E50-ACFD-974B5E677F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Sheet1!$E$54:$E$72</c:f>
              <c:numCache>
                <c:formatCode>0%</c:formatCode>
                <c:ptCount val="9"/>
                <c:pt idx="0">
                  <c:v>0.17330000000000001</c:v>
                </c:pt>
                <c:pt idx="1">
                  <c:v>0.1578</c:v>
                </c:pt>
                <c:pt idx="2">
                  <c:v>0.13070000000000001</c:v>
                </c:pt>
                <c:pt idx="3">
                  <c:v>0.13669999999999999</c:v>
                </c:pt>
                <c:pt idx="4">
                  <c:v>0.1512</c:v>
                </c:pt>
                <c:pt idx="5">
                  <c:v>0.13789999999999999</c:v>
                </c:pt>
                <c:pt idx="6">
                  <c:v>5.6599999999999998E-2</c:v>
                </c:pt>
                <c:pt idx="7">
                  <c:v>7.8399999999999997E-2</c:v>
                </c:pt>
                <c:pt idx="8">
                  <c:v>5.4000000000000003E-3</c:v>
                </c:pt>
              </c:numCache>
              <c:extLst/>
            </c:numRef>
          </c:val>
          <c:extLst>
            <c:ext xmlns:c16="http://schemas.microsoft.com/office/drawing/2014/chart" uri="{C3380CC4-5D6E-409C-BE32-E72D297353CC}">
              <c16:uniqueId val="{00000003-2FEA-4E50-ACFD-974B5E677FC1}"/>
            </c:ext>
          </c:extLst>
        </c:ser>
        <c:ser>
          <c:idx val="4"/>
          <c:order val="4"/>
          <c:tx>
            <c:strRef>
              <c:f>Sheet1!$F$53</c:f>
              <c:strCache>
                <c:ptCount val="1"/>
                <c:pt idx="0">
                  <c:v>Year 11</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2FEA-4E50-ACFD-974B5E677FC1}"/>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2FEA-4E50-ACFD-974B5E677FC1}"/>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2FEA-4E50-ACFD-974B5E677FC1}"/>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2FEA-4E50-ACFD-974B5E677FC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2FEA-4E50-ACFD-974B5E677FC1}"/>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2FEA-4E50-ACFD-974B5E677FC1}"/>
                </c:ext>
              </c:extLst>
            </c:dLbl>
            <c:dLbl>
              <c:idx val="6"/>
              <c:delete val="1"/>
              <c:extLst>
                <c:ext xmlns:c15="http://schemas.microsoft.com/office/drawing/2012/chart" uri="{CE6537A1-D6FC-4f65-9D91-7224C49458BB}"/>
                <c:ext xmlns:c16="http://schemas.microsoft.com/office/drawing/2014/chart" uri="{C3380CC4-5D6E-409C-BE32-E72D297353CC}">
                  <c16:uniqueId val="{00000009-2FEA-4E50-ACFD-974B5E677FC1}"/>
                </c:ext>
              </c:extLst>
            </c:dLbl>
            <c:dLbl>
              <c:idx val="7"/>
              <c:delete val="1"/>
              <c:extLst>
                <c:ext xmlns:c15="http://schemas.microsoft.com/office/drawing/2012/chart" uri="{CE6537A1-D6FC-4f65-9D91-7224C49458BB}"/>
                <c:ext xmlns:c16="http://schemas.microsoft.com/office/drawing/2014/chart" uri="{C3380CC4-5D6E-409C-BE32-E72D297353CC}">
                  <c16:uniqueId val="{00000008-2FEA-4E50-ACFD-974B5E677FC1}"/>
                </c:ext>
              </c:extLst>
            </c:dLbl>
            <c:dLbl>
              <c:idx val="8"/>
              <c:delete val="1"/>
              <c:extLst>
                <c:ext xmlns:c15="http://schemas.microsoft.com/office/drawing/2012/chart" uri="{CE6537A1-D6FC-4f65-9D91-7224C49458BB}"/>
                <c:ext xmlns:c16="http://schemas.microsoft.com/office/drawing/2014/chart" uri="{C3380CC4-5D6E-409C-BE32-E72D297353CC}">
                  <c16:uniqueId val="{00000007-2FEA-4E50-ACFD-974B5E677F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Sheet1!$F$54:$F$72</c:f>
              <c:numCache>
                <c:formatCode>0%</c:formatCode>
                <c:ptCount val="9"/>
                <c:pt idx="0">
                  <c:v>0.13070000000000001</c:v>
                </c:pt>
                <c:pt idx="1">
                  <c:v>0.1043</c:v>
                </c:pt>
                <c:pt idx="2">
                  <c:v>8.7999999999999995E-2</c:v>
                </c:pt>
                <c:pt idx="3">
                  <c:v>7.51E-2</c:v>
                </c:pt>
                <c:pt idx="4">
                  <c:v>6.6299999999999998E-2</c:v>
                </c:pt>
                <c:pt idx="5">
                  <c:v>5.57E-2</c:v>
                </c:pt>
                <c:pt idx="6">
                  <c:v>2.7E-2</c:v>
                </c:pt>
                <c:pt idx="7">
                  <c:v>3.2399999999999998E-2</c:v>
                </c:pt>
                <c:pt idx="8">
                  <c:v>5.4000000000000003E-3</c:v>
                </c:pt>
              </c:numCache>
              <c:extLst/>
            </c:numRef>
          </c:val>
          <c:extLst>
            <c:ext xmlns:c16="http://schemas.microsoft.com/office/drawing/2014/chart" uri="{C3380CC4-5D6E-409C-BE32-E72D297353CC}">
              <c16:uniqueId val="{00000004-2FEA-4E50-ACFD-974B5E677FC1}"/>
            </c:ext>
          </c:extLst>
        </c:ser>
        <c:ser>
          <c:idx val="5"/>
          <c:order val="5"/>
          <c:tx>
            <c:strRef>
              <c:f>Sheet1!$G$53</c:f>
              <c:strCache>
                <c:ptCount val="1"/>
                <c:pt idx="0">
                  <c:v>College/ sixthform</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FEA-4E50-ACFD-974B5E677FC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FEA-4E50-ACFD-974B5E677FC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FEA-4E50-ACFD-974B5E677F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Sheet1!$A$54:$A$72</c:f>
              <c:strCache>
                <c:ptCount val="9"/>
                <c:pt idx="0">
                  <c:v>Information on choices around pregnancy</c:v>
                </c:pt>
                <c:pt idx="1">
                  <c:v>Steps to take after unprotected sex </c:v>
                </c:pt>
                <c:pt idx="2">
                  <c:v>How to access contraception</c:v>
                </c:pt>
                <c:pt idx="3">
                  <c:v>Methods of contraception</c:v>
                </c:pt>
                <c:pt idx="4">
                  <c:v>HIV prevention (PEP or PrEP)</c:v>
                </c:pt>
                <c:pt idx="5">
                  <c:v>Sexually transmitted infections (STI's and HIV)</c:v>
                </c:pt>
                <c:pt idx="6">
                  <c:v>Sexuality</c:v>
                </c:pt>
                <c:pt idx="7">
                  <c:v>Gender identity </c:v>
                </c:pt>
                <c:pt idx="8">
                  <c:v>Menstruation</c:v>
                </c:pt>
              </c:strCache>
              <c:extLst/>
            </c:strRef>
          </c:cat>
          <c:val>
            <c:numRef>
              <c:f>Sheet1!$G$54:$G$72</c:f>
              <c:numCache>
                <c:formatCode>0%</c:formatCode>
                <c:ptCount val="9"/>
                <c:pt idx="0">
                  <c:v>5.8700000000000002E-2</c:v>
                </c:pt>
                <c:pt idx="1">
                  <c:v>3.4799999999999998E-2</c:v>
                </c:pt>
                <c:pt idx="2">
                  <c:v>2.1299999999999999E-2</c:v>
                </c:pt>
                <c:pt idx="3">
                  <c:v>1.61E-2</c:v>
                </c:pt>
                <c:pt idx="4">
                  <c:v>2.3900000000000001E-2</c:v>
                </c:pt>
                <c:pt idx="5">
                  <c:v>1.8599999999999998E-2</c:v>
                </c:pt>
                <c:pt idx="6">
                  <c:v>5.9299999999999999E-2</c:v>
                </c:pt>
                <c:pt idx="7">
                  <c:v>0.1</c:v>
                </c:pt>
                <c:pt idx="8">
                  <c:v>8.0000000000000002E-3</c:v>
                </c:pt>
              </c:numCache>
              <c:extLst/>
            </c:numRef>
          </c:val>
          <c:extLst>
            <c:ext xmlns:c16="http://schemas.microsoft.com/office/drawing/2014/chart" uri="{C3380CC4-5D6E-409C-BE32-E72D297353CC}">
              <c16:uniqueId val="{00000005-2FEA-4E50-ACFD-974B5E677FC1}"/>
            </c:ext>
          </c:extLst>
        </c:ser>
        <c:dLbls>
          <c:showLegendKey val="0"/>
          <c:showVal val="0"/>
          <c:showCatName val="0"/>
          <c:showSerName val="0"/>
          <c:showPercent val="0"/>
          <c:showBubbleSize val="0"/>
        </c:dLbls>
        <c:gapWidth val="150"/>
        <c:overlap val="100"/>
        <c:axId val="637687040"/>
        <c:axId val="637682720"/>
      </c:barChart>
      <c:catAx>
        <c:axId val="63768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7682720"/>
        <c:crosses val="autoZero"/>
        <c:auto val="1"/>
        <c:lblAlgn val="ctr"/>
        <c:lblOffset val="100"/>
        <c:noMultiLvlLbl val="0"/>
      </c:catAx>
      <c:valAx>
        <c:axId val="63768272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768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11789182628976"/>
          <c:y val="3.1850902210434372E-2"/>
          <c:w val="0.73587979798207237"/>
          <c:h val="0.82140809259150749"/>
        </c:manualLayout>
      </c:layout>
      <c:barChart>
        <c:barDir val="bar"/>
        <c:grouping val="stacked"/>
        <c:varyColors val="0"/>
        <c:ser>
          <c:idx val="0"/>
          <c:order val="0"/>
          <c:tx>
            <c:strRef>
              <c:f>Sheet1!$B$41</c:f>
              <c:strCache>
                <c:ptCount val="1"/>
                <c:pt idx="0">
                  <c:v>Haven't looked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Sheet1!$A$42:$A$50</c:f>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f>Sheet1!$B$42:$B$50</c:f>
              <c:numCache>
                <c:formatCode>0%</c:formatCode>
                <c:ptCount val="9"/>
                <c:pt idx="0">
                  <c:v>0.54210000000000003</c:v>
                </c:pt>
                <c:pt idx="1">
                  <c:v>0.5252</c:v>
                </c:pt>
                <c:pt idx="2">
                  <c:v>0.49299999999999999</c:v>
                </c:pt>
                <c:pt idx="3">
                  <c:v>0.35349999999999998</c:v>
                </c:pt>
                <c:pt idx="4">
                  <c:v>0.42070000000000002</c:v>
                </c:pt>
                <c:pt idx="5">
                  <c:v>0.36120000000000002</c:v>
                </c:pt>
                <c:pt idx="6">
                  <c:v>0.51</c:v>
                </c:pt>
                <c:pt idx="7">
                  <c:v>0.56379999999999997</c:v>
                </c:pt>
                <c:pt idx="8">
                  <c:v>0.38629999999999998</c:v>
                </c:pt>
              </c:numCache>
            </c:numRef>
          </c:val>
          <c:extLst>
            <c:ext xmlns:c16="http://schemas.microsoft.com/office/drawing/2014/chart" uri="{C3380CC4-5D6E-409C-BE32-E72D297353CC}">
              <c16:uniqueId val="{00000000-614D-4026-B1DB-6762E154CD01}"/>
            </c:ext>
          </c:extLst>
        </c:ser>
        <c:ser>
          <c:idx val="1"/>
          <c:order val="1"/>
          <c:tx>
            <c:strRef>
              <c:f>Sheet1!$C$41</c:f>
              <c:strCache>
                <c:ptCount val="1"/>
                <c:pt idx="0">
                  <c:v>Friends</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9-614D-4026-B1DB-6762E154CD0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Sheet1!$A$42:$A$50</c:f>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f>Sheet1!$C$42:$C$50</c:f>
              <c:numCache>
                <c:formatCode>0%</c:formatCode>
                <c:ptCount val="9"/>
                <c:pt idx="0">
                  <c:v>7.7700000000000005E-2</c:v>
                </c:pt>
                <c:pt idx="1">
                  <c:v>7.2800000000000004E-2</c:v>
                </c:pt>
                <c:pt idx="2">
                  <c:v>7.0199999999999999E-2</c:v>
                </c:pt>
                <c:pt idx="3">
                  <c:v>8.0299999999999996E-2</c:v>
                </c:pt>
                <c:pt idx="4">
                  <c:v>3.6400000000000002E-2</c:v>
                </c:pt>
                <c:pt idx="5">
                  <c:v>5.1200000000000002E-2</c:v>
                </c:pt>
                <c:pt idx="6">
                  <c:v>0.14249999999999999</c:v>
                </c:pt>
                <c:pt idx="7">
                  <c:v>0.1095</c:v>
                </c:pt>
                <c:pt idx="8">
                  <c:v>0.1547</c:v>
                </c:pt>
              </c:numCache>
            </c:numRef>
          </c:val>
          <c:extLst>
            <c:ext xmlns:c16="http://schemas.microsoft.com/office/drawing/2014/chart" uri="{C3380CC4-5D6E-409C-BE32-E72D297353CC}">
              <c16:uniqueId val="{00000001-614D-4026-B1DB-6762E154CD01}"/>
            </c:ext>
          </c:extLst>
        </c:ser>
        <c:ser>
          <c:idx val="2"/>
          <c:order val="2"/>
          <c:tx>
            <c:strRef>
              <c:f>Sheet1!$D$41</c:f>
              <c:strCache>
                <c:ptCount val="1"/>
                <c:pt idx="0">
                  <c:v>Family</c:v>
                </c:pt>
              </c:strCache>
            </c:strRef>
          </c:tx>
          <c:spPr>
            <a:solidFill>
              <a:schemeClr val="accent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A07E-443F-9784-D6CBAD6AAA8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Sheet1!$A$42:$A$50</c:f>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f>Sheet1!$D$42:$D$50</c:f>
              <c:numCache>
                <c:formatCode>0%</c:formatCode>
                <c:ptCount val="9"/>
                <c:pt idx="0">
                  <c:v>0.15210000000000001</c:v>
                </c:pt>
                <c:pt idx="1">
                  <c:v>9.7600000000000006E-2</c:v>
                </c:pt>
                <c:pt idx="2">
                  <c:v>0.1222</c:v>
                </c:pt>
                <c:pt idx="3">
                  <c:v>0.1515</c:v>
                </c:pt>
                <c:pt idx="4">
                  <c:v>8.1799999999999998E-2</c:v>
                </c:pt>
                <c:pt idx="5">
                  <c:v>0.10829999999999999</c:v>
                </c:pt>
                <c:pt idx="6">
                  <c:v>0.115</c:v>
                </c:pt>
                <c:pt idx="7">
                  <c:v>8.4599999999999995E-2</c:v>
                </c:pt>
                <c:pt idx="8">
                  <c:v>0.3085</c:v>
                </c:pt>
              </c:numCache>
            </c:numRef>
          </c:val>
          <c:extLst>
            <c:ext xmlns:c16="http://schemas.microsoft.com/office/drawing/2014/chart" uri="{C3380CC4-5D6E-409C-BE32-E72D297353CC}">
              <c16:uniqueId val="{00000002-614D-4026-B1DB-6762E154CD01}"/>
            </c:ext>
          </c:extLst>
        </c:ser>
        <c:ser>
          <c:idx val="3"/>
          <c:order val="3"/>
          <c:tx>
            <c:strRef>
              <c:f>Sheet1!$E$41</c:f>
              <c:strCache>
                <c:ptCount val="1"/>
                <c:pt idx="0">
                  <c:v>School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Sheet1!$A$42:$A$50</c:f>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f>Sheet1!$E$42:$E$50</c:f>
              <c:numCache>
                <c:formatCode>0%</c:formatCode>
                <c:ptCount val="9"/>
                <c:pt idx="0">
                  <c:v>0.30249999999999999</c:v>
                </c:pt>
                <c:pt idx="1">
                  <c:v>0.30769999999999997</c:v>
                </c:pt>
                <c:pt idx="2">
                  <c:v>0.34599999999999997</c:v>
                </c:pt>
                <c:pt idx="3">
                  <c:v>0.53059999999999996</c:v>
                </c:pt>
                <c:pt idx="4">
                  <c:v>0.4975</c:v>
                </c:pt>
                <c:pt idx="5">
                  <c:v>0.55120000000000002</c:v>
                </c:pt>
                <c:pt idx="6">
                  <c:v>0.28749999999999998</c:v>
                </c:pt>
                <c:pt idx="7">
                  <c:v>0.28189999999999998</c:v>
                </c:pt>
                <c:pt idx="8">
                  <c:v>0.36959999999999998</c:v>
                </c:pt>
              </c:numCache>
            </c:numRef>
          </c:val>
          <c:extLst>
            <c:ext xmlns:c16="http://schemas.microsoft.com/office/drawing/2014/chart" uri="{C3380CC4-5D6E-409C-BE32-E72D297353CC}">
              <c16:uniqueId val="{00000003-614D-4026-B1DB-6762E154CD01}"/>
            </c:ext>
          </c:extLst>
        </c:ser>
        <c:ser>
          <c:idx val="6"/>
          <c:order val="6"/>
          <c:tx>
            <c:strRef>
              <c:f>Sheet1!$H$41</c:f>
              <c:strCache>
                <c:ptCount val="1"/>
                <c:pt idx="0">
                  <c:v>Online/ social media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Sheet1!$A$42:$A$50</c:f>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f>Sheet1!$H$42:$H$50</c:f>
              <c:numCache>
                <c:formatCode>0%</c:formatCode>
                <c:ptCount val="9"/>
                <c:pt idx="0">
                  <c:v>0.1008</c:v>
                </c:pt>
                <c:pt idx="1">
                  <c:v>0.1009</c:v>
                </c:pt>
                <c:pt idx="2">
                  <c:v>9.3299999999999994E-2</c:v>
                </c:pt>
                <c:pt idx="3">
                  <c:v>0.106</c:v>
                </c:pt>
                <c:pt idx="4">
                  <c:v>7.7700000000000005E-2</c:v>
                </c:pt>
                <c:pt idx="5">
                  <c:v>0.1033</c:v>
                </c:pt>
                <c:pt idx="6">
                  <c:v>0.1542</c:v>
                </c:pt>
                <c:pt idx="7">
                  <c:v>0.12770000000000001</c:v>
                </c:pt>
                <c:pt idx="8">
                  <c:v>0.1263</c:v>
                </c:pt>
              </c:numCache>
            </c:numRef>
          </c:val>
          <c:extLst>
            <c:ext xmlns:c16="http://schemas.microsoft.com/office/drawing/2014/chart" uri="{C3380CC4-5D6E-409C-BE32-E72D297353CC}">
              <c16:uniqueId val="{00000006-614D-4026-B1DB-6762E154CD01}"/>
            </c:ext>
          </c:extLst>
        </c:ser>
        <c:dLbls>
          <c:showLegendKey val="0"/>
          <c:showVal val="0"/>
          <c:showCatName val="0"/>
          <c:showSerName val="0"/>
          <c:showPercent val="0"/>
          <c:showBubbleSize val="0"/>
        </c:dLbls>
        <c:gapWidth val="150"/>
        <c:overlap val="100"/>
        <c:axId val="1172559119"/>
        <c:axId val="1172560559"/>
        <c:extLst>
          <c:ext xmlns:c15="http://schemas.microsoft.com/office/drawing/2012/chart" uri="{02D57815-91ED-43cb-92C2-25804820EDAC}">
            <c15:filteredBarSeries>
              <c15:ser>
                <c:idx val="4"/>
                <c:order val="4"/>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Sheet1!$A$42:$A$50</c15:sqref>
                        </c15:formulaRef>
                      </c:ext>
                    </c:extLst>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extLst>
                      <c:ext uri="{02D57815-91ED-43cb-92C2-25804820EDAC}">
                        <c15:formulaRef>
                          <c15:sqref>Sheet1!$F$42:$F$50</c15:sqref>
                        </c15:formulaRef>
                      </c:ext>
                    </c:extLst>
                    <c:numCache>
                      <c:formatCode>0%</c:formatCode>
                      <c:ptCount val="9"/>
                      <c:pt idx="0">
                        <c:v>1.9800000000000002E-2</c:v>
                      </c:pt>
                      <c:pt idx="1">
                        <c:v>1.9900000000000001E-2</c:v>
                      </c:pt>
                      <c:pt idx="2">
                        <c:v>2.5600000000000001E-2</c:v>
                      </c:pt>
                      <c:pt idx="3">
                        <c:v>2.07E-2</c:v>
                      </c:pt>
                      <c:pt idx="4">
                        <c:v>2.64E-2</c:v>
                      </c:pt>
                      <c:pt idx="5">
                        <c:v>2.4E-2</c:v>
                      </c:pt>
                      <c:pt idx="6">
                        <c:v>1.0800000000000001E-2</c:v>
                      </c:pt>
                      <c:pt idx="7">
                        <c:v>8.3000000000000001E-3</c:v>
                      </c:pt>
                      <c:pt idx="8">
                        <c:v>1.17E-2</c:v>
                      </c:pt>
                    </c:numCache>
                  </c:numRef>
                </c:val>
                <c:extLst>
                  <c:ext xmlns:c16="http://schemas.microsoft.com/office/drawing/2014/chart" uri="{C3380CC4-5D6E-409C-BE32-E72D297353CC}">
                    <c16:uniqueId val="{00000004-614D-4026-B1DB-6762E154CD0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Sheet1!$A$42:$A$50</c15:sqref>
                        </c15:formulaRef>
                      </c:ext>
                    </c:extLst>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extLst xmlns:c15="http://schemas.microsoft.com/office/drawing/2012/chart">
                      <c:ext xmlns:c15="http://schemas.microsoft.com/office/drawing/2012/chart" uri="{02D57815-91ED-43cb-92C2-25804820EDAC}">
                        <c15:formulaRef>
                          <c15:sqref>Sheet1!$G$42:$G$50</c15:sqref>
                        </c15:formulaRef>
                      </c:ext>
                    </c:extLst>
                    <c:numCache>
                      <c:formatCode>0%</c:formatCode>
                      <c:ptCount val="9"/>
                      <c:pt idx="0">
                        <c:v>6.6E-3</c:v>
                      </c:pt>
                      <c:pt idx="1">
                        <c:v>1.24E-2</c:v>
                      </c:pt>
                      <c:pt idx="2">
                        <c:v>9.9000000000000008E-3</c:v>
                      </c:pt>
                      <c:pt idx="3">
                        <c:v>5.0000000000000001E-3</c:v>
                      </c:pt>
                      <c:pt idx="4">
                        <c:v>5.7999999999999996E-3</c:v>
                      </c:pt>
                      <c:pt idx="5">
                        <c:v>1.0699999999999999E-2</c:v>
                      </c:pt>
                      <c:pt idx="6">
                        <c:v>7.4999999999999997E-3</c:v>
                      </c:pt>
                      <c:pt idx="7">
                        <c:v>9.1000000000000004E-3</c:v>
                      </c:pt>
                      <c:pt idx="8">
                        <c:v>1.09E-2</c:v>
                      </c:pt>
                    </c:numCache>
                  </c:numRef>
                </c:val>
                <c:extLst xmlns:c15="http://schemas.microsoft.com/office/drawing/2012/chart">
                  <c:ext xmlns:c16="http://schemas.microsoft.com/office/drawing/2014/chart" uri="{C3380CC4-5D6E-409C-BE32-E72D297353CC}">
                    <c16:uniqueId val="{00000005-614D-4026-B1DB-6762E154CD0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Sheet1!$A$42:$A$50</c15:sqref>
                        </c15:formulaRef>
                      </c:ext>
                    </c:extLst>
                    <c:strCache>
                      <c:ptCount val="9"/>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strCache>
                  </c:strRef>
                </c:cat>
                <c:val>
                  <c:numRef>
                    <c:extLst xmlns:c15="http://schemas.microsoft.com/office/drawing/2012/chart">
                      <c:ext xmlns:c15="http://schemas.microsoft.com/office/drawing/2012/chart" uri="{02D57815-91ED-43cb-92C2-25804820EDAC}">
                        <c15:formulaRef>
                          <c15:sqref>Sheet1!$I$42:$I$50</c15:sqref>
                        </c15:formulaRef>
                      </c:ext>
                    </c:extLst>
                    <c:numCache>
                      <c:formatCode>0%</c:formatCode>
                      <c:ptCount val="9"/>
                      <c:pt idx="0">
                        <c:v>3.7999999999999999E-2</c:v>
                      </c:pt>
                      <c:pt idx="1">
                        <c:v>4.0500000000000001E-2</c:v>
                      </c:pt>
                      <c:pt idx="2">
                        <c:v>4.2099999999999999E-2</c:v>
                      </c:pt>
                      <c:pt idx="3">
                        <c:v>3.3099999999999997E-2</c:v>
                      </c:pt>
                      <c:pt idx="4">
                        <c:v>2.8899999999999999E-2</c:v>
                      </c:pt>
                      <c:pt idx="5">
                        <c:v>3.1399999999999997E-2</c:v>
                      </c:pt>
                      <c:pt idx="6">
                        <c:v>3.8300000000000001E-2</c:v>
                      </c:pt>
                      <c:pt idx="7">
                        <c:v>3.4000000000000002E-2</c:v>
                      </c:pt>
                      <c:pt idx="8">
                        <c:v>3.85E-2</c:v>
                      </c:pt>
                    </c:numCache>
                  </c:numRef>
                </c:val>
                <c:extLst xmlns:c15="http://schemas.microsoft.com/office/drawing/2012/chart">
                  <c:ext xmlns:c16="http://schemas.microsoft.com/office/drawing/2014/chart" uri="{C3380CC4-5D6E-409C-BE32-E72D297353CC}">
                    <c16:uniqueId val="{00000007-614D-4026-B1DB-6762E154CD01}"/>
                  </c:ext>
                </c:extLst>
              </c15:ser>
            </c15:filteredBarSeries>
          </c:ext>
        </c:extLst>
      </c:barChart>
      <c:catAx>
        <c:axId val="1172559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60559"/>
        <c:crosses val="autoZero"/>
        <c:auto val="1"/>
        <c:lblAlgn val="ctr"/>
        <c:lblOffset val="100"/>
        <c:noMultiLvlLbl val="0"/>
      </c:catAx>
      <c:valAx>
        <c:axId val="1172560559"/>
        <c:scaling>
          <c:orientation val="minMax"/>
          <c:max val="1.4"/>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5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Sheet1!$B$87</c:f>
              <c:strCache>
                <c:ptCount val="1"/>
                <c:pt idx="0">
                  <c:v>Haven't looked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f>Sheet1!$B$98:$B$106</c:f>
              <c:numCache>
                <c:formatCode>0%</c:formatCode>
                <c:ptCount val="9"/>
                <c:pt idx="0">
                  <c:v>0.57350000000000001</c:v>
                </c:pt>
                <c:pt idx="1">
                  <c:v>0.5444</c:v>
                </c:pt>
                <c:pt idx="2">
                  <c:v>0.29499999999999998</c:v>
                </c:pt>
                <c:pt idx="3">
                  <c:v>0.39150000000000001</c:v>
                </c:pt>
                <c:pt idx="4">
                  <c:v>0.21160000000000001</c:v>
                </c:pt>
                <c:pt idx="5">
                  <c:v>0.31790000000000002</c:v>
                </c:pt>
                <c:pt idx="6">
                  <c:v>0.19389999999999999</c:v>
                </c:pt>
                <c:pt idx="7">
                  <c:v>0.72689999999999999</c:v>
                </c:pt>
                <c:pt idx="8">
                  <c:v>0.54930000000000001</c:v>
                </c:pt>
              </c:numCache>
            </c:numRef>
          </c:val>
          <c:extLst>
            <c:ext xmlns:c16="http://schemas.microsoft.com/office/drawing/2014/chart" uri="{C3380CC4-5D6E-409C-BE32-E72D297353CC}">
              <c16:uniqueId val="{00000000-1BAB-4F3D-8D6F-DAC5526B56BF}"/>
            </c:ext>
          </c:extLst>
        </c:ser>
        <c:ser>
          <c:idx val="1"/>
          <c:order val="1"/>
          <c:tx>
            <c:strRef>
              <c:f>Sheet1!$C$87</c:f>
              <c:strCache>
                <c:ptCount val="1"/>
                <c:pt idx="0">
                  <c:v>Friends</c:v>
                </c:pt>
              </c:strCache>
            </c:strRef>
          </c:tx>
          <c:spPr>
            <a:solidFill>
              <a:schemeClr val="accent2"/>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1BAB-4F3D-8D6F-DAC5526B56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f>Sheet1!$C$98:$C$106</c:f>
              <c:numCache>
                <c:formatCode>0%</c:formatCode>
                <c:ptCount val="9"/>
                <c:pt idx="0">
                  <c:v>0.1285</c:v>
                </c:pt>
                <c:pt idx="1">
                  <c:v>0.1099</c:v>
                </c:pt>
                <c:pt idx="2">
                  <c:v>0.1971</c:v>
                </c:pt>
                <c:pt idx="3">
                  <c:v>0.15079999999999999</c:v>
                </c:pt>
                <c:pt idx="4">
                  <c:v>0.15740000000000001</c:v>
                </c:pt>
                <c:pt idx="5">
                  <c:v>0.29820000000000002</c:v>
                </c:pt>
                <c:pt idx="6">
                  <c:v>0.41560000000000002</c:v>
                </c:pt>
                <c:pt idx="7">
                  <c:v>3.9600000000000003E-2</c:v>
                </c:pt>
                <c:pt idx="8">
                  <c:v>0.159</c:v>
                </c:pt>
              </c:numCache>
            </c:numRef>
          </c:val>
          <c:extLst>
            <c:ext xmlns:c16="http://schemas.microsoft.com/office/drawing/2014/chart" uri="{C3380CC4-5D6E-409C-BE32-E72D297353CC}">
              <c16:uniqueId val="{00000002-1BAB-4F3D-8D6F-DAC5526B56BF}"/>
            </c:ext>
          </c:extLst>
        </c:ser>
        <c:ser>
          <c:idx val="2"/>
          <c:order val="2"/>
          <c:tx>
            <c:strRef>
              <c:f>Sheet1!$D$87</c:f>
              <c:strCache>
                <c:ptCount val="1"/>
                <c:pt idx="0">
                  <c:v>Family</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BAB-4F3D-8D6F-DAC5526B56BF}"/>
                </c:ext>
              </c:extLst>
            </c:dLbl>
            <c:dLbl>
              <c:idx val="1"/>
              <c:delete val="1"/>
              <c:extLst>
                <c:ext xmlns:c15="http://schemas.microsoft.com/office/drawing/2012/chart" uri="{CE6537A1-D6FC-4f65-9D91-7224C49458BB}"/>
                <c:ext xmlns:c16="http://schemas.microsoft.com/office/drawing/2014/chart" uri="{C3380CC4-5D6E-409C-BE32-E72D297353CC}">
                  <c16:uniqueId val="{00000004-1BAB-4F3D-8D6F-DAC5526B56BF}"/>
                </c:ext>
              </c:extLst>
            </c:dLbl>
            <c:dLbl>
              <c:idx val="7"/>
              <c:delete val="1"/>
              <c:extLst>
                <c:ext xmlns:c15="http://schemas.microsoft.com/office/drawing/2012/chart" uri="{CE6537A1-D6FC-4f65-9D91-7224C49458BB}"/>
                <c:ext xmlns:c16="http://schemas.microsoft.com/office/drawing/2014/chart" uri="{C3380CC4-5D6E-409C-BE32-E72D297353CC}">
                  <c16:uniqueId val="{00000005-1BAB-4F3D-8D6F-DAC5526B56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f>Sheet1!$D$98:$D$106</c:f>
              <c:numCache>
                <c:formatCode>0%</c:formatCode>
                <c:ptCount val="9"/>
                <c:pt idx="0">
                  <c:v>4.1099999999999998E-2</c:v>
                </c:pt>
                <c:pt idx="1">
                  <c:v>3.5799999999999998E-2</c:v>
                </c:pt>
                <c:pt idx="2">
                  <c:v>0.25530000000000003</c:v>
                </c:pt>
                <c:pt idx="3">
                  <c:v>0.15870000000000001</c:v>
                </c:pt>
                <c:pt idx="4">
                  <c:v>0.23150000000000001</c:v>
                </c:pt>
                <c:pt idx="5">
                  <c:v>0.1741</c:v>
                </c:pt>
                <c:pt idx="6">
                  <c:v>0.4446</c:v>
                </c:pt>
                <c:pt idx="7">
                  <c:v>2.5100000000000001E-2</c:v>
                </c:pt>
                <c:pt idx="8">
                  <c:v>0.10249999999999999</c:v>
                </c:pt>
              </c:numCache>
            </c:numRef>
          </c:val>
          <c:extLst>
            <c:ext xmlns:c16="http://schemas.microsoft.com/office/drawing/2014/chart" uri="{C3380CC4-5D6E-409C-BE32-E72D297353CC}">
              <c16:uniqueId val="{00000006-1BAB-4F3D-8D6F-DAC5526B56BF}"/>
            </c:ext>
          </c:extLst>
        </c:ser>
        <c:ser>
          <c:idx val="3"/>
          <c:order val="3"/>
          <c:tx>
            <c:strRef>
              <c:f>Sheet1!$E$87</c:f>
              <c:strCache>
                <c:ptCount val="1"/>
                <c:pt idx="0">
                  <c:v>Educational setting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f>Sheet1!$E$98:$E$106</c:f>
              <c:numCache>
                <c:formatCode>0%</c:formatCode>
                <c:ptCount val="9"/>
                <c:pt idx="0">
                  <c:v>0.151</c:v>
                </c:pt>
                <c:pt idx="1">
                  <c:v>0.2238</c:v>
                </c:pt>
                <c:pt idx="2">
                  <c:v>0.47749999999999998</c:v>
                </c:pt>
                <c:pt idx="3">
                  <c:v>0.37430000000000002</c:v>
                </c:pt>
                <c:pt idx="4">
                  <c:v>0.57140000000000002</c:v>
                </c:pt>
                <c:pt idx="5">
                  <c:v>0.31929999999999997</c:v>
                </c:pt>
                <c:pt idx="6">
                  <c:v>0.3377</c:v>
                </c:pt>
                <c:pt idx="7">
                  <c:v>0.17810000000000001</c:v>
                </c:pt>
                <c:pt idx="8">
                  <c:v>0.2089</c:v>
                </c:pt>
              </c:numCache>
            </c:numRef>
          </c:val>
          <c:extLst>
            <c:ext xmlns:c16="http://schemas.microsoft.com/office/drawing/2014/chart" uri="{C3380CC4-5D6E-409C-BE32-E72D297353CC}">
              <c16:uniqueId val="{00000007-1BAB-4F3D-8D6F-DAC5526B56BF}"/>
            </c:ext>
          </c:extLst>
        </c:ser>
        <c:ser>
          <c:idx val="4"/>
          <c:order val="4"/>
          <c:tx>
            <c:strRef>
              <c:f>Sheet1!$F$87</c:f>
              <c:strCache>
                <c:ptCount val="1"/>
                <c:pt idx="0">
                  <c:v>Essex Sexual Health Service </c:v>
                </c:pt>
              </c:strCache>
              <c:extLst xmlns:c15="http://schemas.microsoft.com/office/drawing/2012/chart"/>
            </c:strRef>
          </c:tx>
          <c:spPr>
            <a:solidFill>
              <a:schemeClr val="accent5"/>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84-489D-82E8-6E5E2C9F39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extLst xmlns:c15="http://schemas.microsoft.com/office/drawing/2012/chart"/>
            </c:strRef>
          </c:cat>
          <c:val>
            <c:numRef>
              <c:f>Sheet1!$F$98:$F$106</c:f>
              <c:numCache>
                <c:formatCode>0%</c:formatCode>
                <c:ptCount val="9"/>
                <c:pt idx="0">
                  <c:v>1.46E-2</c:v>
                </c:pt>
                <c:pt idx="1">
                  <c:v>1.9900000000000001E-2</c:v>
                </c:pt>
                <c:pt idx="2">
                  <c:v>1.9800000000000002E-2</c:v>
                </c:pt>
                <c:pt idx="3">
                  <c:v>3.3099999999999997E-2</c:v>
                </c:pt>
                <c:pt idx="4">
                  <c:v>4.6300000000000001E-2</c:v>
                </c:pt>
                <c:pt idx="5">
                  <c:v>3.8300000000000001E-2</c:v>
                </c:pt>
                <c:pt idx="6">
                  <c:v>1.32E-2</c:v>
                </c:pt>
                <c:pt idx="7">
                  <c:v>1.06E-2</c:v>
                </c:pt>
                <c:pt idx="8">
                  <c:v>1.7100000000000001E-2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8-1BAB-4F3D-8D6F-DAC5526B56BF}"/>
            </c:ext>
          </c:extLst>
        </c:ser>
        <c:ser>
          <c:idx val="6"/>
          <c:order val="6"/>
          <c:tx>
            <c:strRef>
              <c:f>Sheet1!$H$87</c:f>
              <c:strCache>
                <c:ptCount val="1"/>
                <c:pt idx="0">
                  <c:v>Online/ social media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Sheet1!$A$98:$A$106</c:f>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f>Sheet1!$H$98:$H$106</c:f>
              <c:numCache>
                <c:formatCode>0%</c:formatCode>
                <c:ptCount val="9"/>
                <c:pt idx="0">
                  <c:v>0.25559999999999999</c:v>
                </c:pt>
                <c:pt idx="1">
                  <c:v>0.25700000000000001</c:v>
                </c:pt>
                <c:pt idx="2">
                  <c:v>0.27910000000000001</c:v>
                </c:pt>
                <c:pt idx="3">
                  <c:v>0.28310000000000002</c:v>
                </c:pt>
                <c:pt idx="4">
                  <c:v>0.33860000000000001</c:v>
                </c:pt>
                <c:pt idx="5">
                  <c:v>0.30470000000000003</c:v>
                </c:pt>
                <c:pt idx="6">
                  <c:v>0.314</c:v>
                </c:pt>
                <c:pt idx="7">
                  <c:v>0.1003</c:v>
                </c:pt>
                <c:pt idx="8">
                  <c:v>0.2024</c:v>
                </c:pt>
              </c:numCache>
            </c:numRef>
          </c:val>
          <c:extLst>
            <c:ext xmlns:c16="http://schemas.microsoft.com/office/drawing/2014/chart" uri="{C3380CC4-5D6E-409C-BE32-E72D297353CC}">
              <c16:uniqueId val="{0000000A-1BAB-4F3D-8D6F-DAC5526B56BF}"/>
            </c:ext>
          </c:extLst>
        </c:ser>
        <c:dLbls>
          <c:showLegendKey val="0"/>
          <c:showVal val="0"/>
          <c:showCatName val="0"/>
          <c:showSerName val="0"/>
          <c:showPercent val="0"/>
          <c:showBubbleSize val="0"/>
        </c:dLbls>
        <c:gapWidth val="150"/>
        <c:overlap val="100"/>
        <c:axId val="1013962831"/>
        <c:axId val="1013964751"/>
        <c:extLst>
          <c:ext xmlns:c15="http://schemas.microsoft.com/office/drawing/2012/chart" uri="{02D57815-91ED-43cb-92C2-25804820EDAC}">
            <c15:filteredBarSeries>
              <c15:ser>
                <c:idx val="5"/>
                <c:order val="5"/>
                <c:tx>
                  <c:strRef>
                    <c:extLst>
                      <c:ext uri="{02D57815-91ED-43cb-92C2-25804820EDAC}">
                        <c15:formulaRef>
                          <c15:sqref>Sheet1!$G$87</c15:sqref>
                        </c15:formulaRef>
                      </c:ext>
                    </c:extLst>
                    <c:strCache>
                      <c:ptCount val="1"/>
                      <c:pt idx="0">
                        <c:v>Youth workers </c:v>
                      </c:pt>
                    </c:strCache>
                  </c:strRef>
                </c:tx>
                <c:spPr>
                  <a:solidFill>
                    <a:schemeClr val="accent6"/>
                  </a:solidFill>
                  <a:ln>
                    <a:noFill/>
                  </a:ln>
                  <a:effectLst/>
                </c:spPr>
                <c:invertIfNegative val="0"/>
                <c:cat>
                  <c:strRef>
                    <c:extLst>
                      <c:ext uri="{02D57815-91ED-43cb-92C2-25804820EDAC}">
                        <c15:formulaRef>
                          <c15:sqref>Sheet1!$A$98:$A$106</c15:sqref>
                        </c15:formulaRef>
                      </c:ext>
                    </c:extLst>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extLst>
                      <c:ext uri="{02D57815-91ED-43cb-92C2-25804820EDAC}">
                        <c15:formulaRef>
                          <c15:sqref>Sheet1!$G$98:$G$106</c15:sqref>
                        </c15:formulaRef>
                      </c:ext>
                    </c:extLst>
                    <c:numCache>
                      <c:formatCode>0%</c:formatCode>
                      <c:ptCount val="9"/>
                      <c:pt idx="0">
                        <c:v>6.6E-3</c:v>
                      </c:pt>
                      <c:pt idx="1">
                        <c:v>1.06E-2</c:v>
                      </c:pt>
                      <c:pt idx="2">
                        <c:v>1.8499999999999999E-2</c:v>
                      </c:pt>
                      <c:pt idx="3">
                        <c:v>1.9800000000000002E-2</c:v>
                      </c:pt>
                      <c:pt idx="4">
                        <c:v>2.7799999999999998E-2</c:v>
                      </c:pt>
                      <c:pt idx="5">
                        <c:v>1.1900000000000001E-2</c:v>
                      </c:pt>
                      <c:pt idx="6">
                        <c:v>1.72E-2</c:v>
                      </c:pt>
                      <c:pt idx="7">
                        <c:v>5.3E-3</c:v>
                      </c:pt>
                      <c:pt idx="8">
                        <c:v>1.5800000000000002E-2</c:v>
                      </c:pt>
                    </c:numCache>
                  </c:numRef>
                </c:val>
                <c:extLst>
                  <c:ext xmlns:c16="http://schemas.microsoft.com/office/drawing/2014/chart" uri="{C3380CC4-5D6E-409C-BE32-E72D297353CC}">
                    <c16:uniqueId val="{00000009-1BAB-4F3D-8D6F-DAC5526B56B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Sheet1!$I$87</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Sheet1!$A$98:$A$106</c15:sqref>
                        </c15:formulaRef>
                      </c:ext>
                    </c:extLst>
                    <c:strCache>
                      <c:ptCount val="9"/>
                      <c:pt idx="0">
                        <c:v>Masturbation</c:v>
                      </c:pt>
                      <c:pt idx="1">
                        <c:v>Pornography</c:v>
                      </c:pt>
                      <c:pt idx="2">
                        <c:v>Staying safe online e.g. dating</c:v>
                      </c:pt>
                      <c:pt idx="3">
                        <c:v>Public sexual harrassment</c:v>
                      </c:pt>
                      <c:pt idx="4">
                        <c:v>Consent and the law</c:v>
                      </c:pt>
                      <c:pt idx="5">
                        <c:v>Sex</c:v>
                      </c:pt>
                      <c:pt idx="6">
                        <c:v>Healthy and respectful relationships</c:v>
                      </c:pt>
                      <c:pt idx="7">
                        <c:v>Revenge Porn</c:v>
                      </c:pt>
                      <c:pt idx="8">
                        <c:v>Image sharing</c:v>
                      </c:pt>
                    </c:strCache>
                  </c:strRef>
                </c:cat>
                <c:val>
                  <c:numRef>
                    <c:extLst xmlns:c15="http://schemas.microsoft.com/office/drawing/2012/chart">
                      <c:ext xmlns:c15="http://schemas.microsoft.com/office/drawing/2012/chart" uri="{02D57815-91ED-43cb-92C2-25804820EDAC}">
                        <c15:formulaRef>
                          <c15:sqref>Sheet1!$I$98:$I$106</c15:sqref>
                        </c15:formulaRef>
                      </c:ext>
                    </c:extLst>
                    <c:numCache>
                      <c:formatCode>0%</c:formatCode>
                      <c:ptCount val="9"/>
                      <c:pt idx="0">
                        <c:v>3.5799999999999998E-2</c:v>
                      </c:pt>
                      <c:pt idx="1">
                        <c:v>1.8499999999999999E-2</c:v>
                      </c:pt>
                      <c:pt idx="2">
                        <c:v>1.72E-2</c:v>
                      </c:pt>
                      <c:pt idx="3">
                        <c:v>2.6499999999999999E-2</c:v>
                      </c:pt>
                      <c:pt idx="4">
                        <c:v>2.12E-2</c:v>
                      </c:pt>
                      <c:pt idx="5">
                        <c:v>4.6199999999999998E-2</c:v>
                      </c:pt>
                      <c:pt idx="6">
                        <c:v>3.56E-2</c:v>
                      </c:pt>
                      <c:pt idx="7">
                        <c:v>9.1999999999999998E-3</c:v>
                      </c:pt>
                      <c:pt idx="8">
                        <c:v>2.23E-2</c:v>
                      </c:pt>
                    </c:numCache>
                  </c:numRef>
                </c:val>
                <c:extLst xmlns:c15="http://schemas.microsoft.com/office/drawing/2012/chart">
                  <c:ext xmlns:c16="http://schemas.microsoft.com/office/drawing/2014/chart" uri="{C3380CC4-5D6E-409C-BE32-E72D297353CC}">
                    <c16:uniqueId val="{0000000B-1BAB-4F3D-8D6F-DAC5526B56BF}"/>
                  </c:ext>
                </c:extLst>
              </c15:ser>
            </c15:filteredBarSeries>
          </c:ext>
        </c:extLst>
      </c:barChart>
      <c:catAx>
        <c:axId val="1013962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13964751"/>
        <c:crosses val="autoZero"/>
        <c:auto val="1"/>
        <c:lblAlgn val="ctr"/>
        <c:lblOffset val="100"/>
        <c:noMultiLvlLbl val="0"/>
      </c:catAx>
      <c:valAx>
        <c:axId val="10139647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96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7567565230723"/>
          <c:y val="0.42351780412362106"/>
          <c:w val="0.71064329250883596"/>
          <c:h val="0.5268274207331648"/>
        </c:manualLayout>
      </c:layout>
      <c:barChart>
        <c:barDir val="bar"/>
        <c:grouping val="stacked"/>
        <c:varyColors val="0"/>
        <c:dLbls>
          <c:showLegendKey val="0"/>
          <c:showVal val="0"/>
          <c:showCatName val="0"/>
          <c:showSerName val="0"/>
          <c:showPercent val="0"/>
          <c:showBubbleSize val="0"/>
        </c:dLbls>
        <c:gapWidth val="150"/>
        <c:overlap val="100"/>
        <c:axId val="1172559119"/>
        <c:axId val="1172560559"/>
        <c:extLst>
          <c:ext xmlns:c15="http://schemas.microsoft.com/office/drawing/2012/chart" uri="{02D57815-91ED-43cb-92C2-25804820EDAC}">
            <c15:filteredBarSeries>
              <c15:ser>
                <c:idx val="4"/>
                <c:order val="0"/>
                <c:tx>
                  <c:strRef>
                    <c:extLst>
                      <c:ext uri="{02D57815-91ED-43cb-92C2-25804820EDAC}">
                        <c15:formulaRef>
                          <c15:sqref>Sheet1!$F$41</c15:sqref>
                        </c15:formulaRef>
                      </c:ext>
                    </c:extLst>
                    <c:strCache>
                      <c:ptCount val="1"/>
                      <c:pt idx="0">
                        <c:v>Essex Sexual Health Service </c:v>
                      </c:pt>
                    </c:strCache>
                  </c:strRef>
                </c:tx>
                <c:spPr>
                  <a:solidFill>
                    <a:schemeClr val="accent5"/>
                  </a:solidFill>
                  <a:ln>
                    <a:noFill/>
                  </a:ln>
                  <a:effectLst/>
                </c:spPr>
                <c:invertIfNegative val="0"/>
                <c:cat>
                  <c:strRef>
                    <c:extLst>
                      <c:ex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c:ext uri="{02D57815-91ED-43cb-92C2-25804820EDAC}">
                        <c15:formulaRef>
                          <c15:sqref>Sheet1!$F$42:$F$51</c15:sqref>
                        </c15:formulaRef>
                      </c:ext>
                    </c:extLst>
                    <c:numCache>
                      <c:formatCode>0%</c:formatCode>
                      <c:ptCount val="10"/>
                      <c:pt idx="0">
                        <c:v>1.9800000000000002E-2</c:v>
                      </c:pt>
                      <c:pt idx="1">
                        <c:v>1.9900000000000001E-2</c:v>
                      </c:pt>
                      <c:pt idx="2">
                        <c:v>2.5600000000000001E-2</c:v>
                      </c:pt>
                      <c:pt idx="3">
                        <c:v>2.07E-2</c:v>
                      </c:pt>
                      <c:pt idx="4">
                        <c:v>2.64E-2</c:v>
                      </c:pt>
                      <c:pt idx="5">
                        <c:v>2.4E-2</c:v>
                      </c:pt>
                      <c:pt idx="6">
                        <c:v>1.0800000000000001E-2</c:v>
                      </c:pt>
                      <c:pt idx="7">
                        <c:v>8.3000000000000001E-3</c:v>
                      </c:pt>
                      <c:pt idx="8">
                        <c:v>1.17E-2</c:v>
                      </c:pt>
                      <c:pt idx="9">
                        <c:v>1.4800000000000001E-2</c:v>
                      </c:pt>
                    </c:numCache>
                  </c:numRef>
                </c:val>
                <c:extLst>
                  <c:ext xmlns:c16="http://schemas.microsoft.com/office/drawing/2014/chart" uri="{C3380CC4-5D6E-409C-BE32-E72D297353CC}">
                    <c16:uniqueId val="{00000004-EAA7-43BE-A25F-F3ECB6E7C720}"/>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Sheet1!$G$41</c15:sqref>
                        </c15:formulaRef>
                      </c:ext>
                    </c:extLst>
                    <c:strCache>
                      <c:ptCount val="1"/>
                      <c:pt idx="0">
                        <c:v>Youth Workers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Sheet1!$G$42:$G$51</c15:sqref>
                        </c15:formulaRef>
                      </c:ext>
                    </c:extLst>
                    <c:numCache>
                      <c:formatCode>0%</c:formatCode>
                      <c:ptCount val="10"/>
                      <c:pt idx="0">
                        <c:v>6.6E-3</c:v>
                      </c:pt>
                      <c:pt idx="1">
                        <c:v>1.24E-2</c:v>
                      </c:pt>
                      <c:pt idx="2">
                        <c:v>9.9000000000000008E-3</c:v>
                      </c:pt>
                      <c:pt idx="3">
                        <c:v>5.0000000000000001E-3</c:v>
                      </c:pt>
                      <c:pt idx="4">
                        <c:v>5.7999999999999996E-3</c:v>
                      </c:pt>
                      <c:pt idx="5">
                        <c:v>1.0699999999999999E-2</c:v>
                      </c:pt>
                      <c:pt idx="6">
                        <c:v>7.4999999999999997E-3</c:v>
                      </c:pt>
                      <c:pt idx="7">
                        <c:v>9.1000000000000004E-3</c:v>
                      </c:pt>
                      <c:pt idx="8">
                        <c:v>1.09E-2</c:v>
                      </c:pt>
                      <c:pt idx="9">
                        <c:v>1.23E-2</c:v>
                      </c:pt>
                    </c:numCache>
                  </c:numRef>
                </c:val>
                <c:extLst xmlns:c15="http://schemas.microsoft.com/office/drawing/2012/chart">
                  <c:ext xmlns:c16="http://schemas.microsoft.com/office/drawing/2014/chart" uri="{C3380CC4-5D6E-409C-BE32-E72D297353CC}">
                    <c16:uniqueId val="{00000005-EAA7-43BE-A25F-F3ECB6E7C720}"/>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Sheet1!$I$41</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Sheet1!$A$42:$A$51</c15:sqref>
                        </c15:formulaRef>
                      </c:ext>
                    </c:extLst>
                    <c:strCache>
                      <c:ptCount val="10"/>
                      <c:pt idx="0">
                        <c:v>Choices around pregnancy </c:v>
                      </c:pt>
                      <c:pt idx="1">
                        <c:v>Steps to take after unprotected sex </c:v>
                      </c:pt>
                      <c:pt idx="2">
                        <c:v>How to access contraception</c:v>
                      </c:pt>
                      <c:pt idx="3">
                        <c:v>Methods of contracpetion </c:v>
                      </c:pt>
                      <c:pt idx="4">
                        <c:v>HIV prevention (PEP or PrEP)</c:v>
                      </c:pt>
                      <c:pt idx="5">
                        <c:v>Sexually transmited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Sheet1!$I$42:$I$51</c15:sqref>
                        </c15:formulaRef>
                      </c:ext>
                    </c:extLst>
                    <c:numCache>
                      <c:formatCode>0%</c:formatCode>
                      <c:ptCount val="10"/>
                      <c:pt idx="0">
                        <c:v>3.7999999999999999E-2</c:v>
                      </c:pt>
                      <c:pt idx="1">
                        <c:v>4.0500000000000001E-2</c:v>
                      </c:pt>
                      <c:pt idx="2">
                        <c:v>4.2099999999999999E-2</c:v>
                      </c:pt>
                      <c:pt idx="3">
                        <c:v>3.3099999999999997E-2</c:v>
                      </c:pt>
                      <c:pt idx="4">
                        <c:v>2.8899999999999999E-2</c:v>
                      </c:pt>
                      <c:pt idx="5">
                        <c:v>3.1399999999999997E-2</c:v>
                      </c:pt>
                      <c:pt idx="6">
                        <c:v>3.8300000000000001E-2</c:v>
                      </c:pt>
                      <c:pt idx="7">
                        <c:v>3.4000000000000002E-2</c:v>
                      </c:pt>
                      <c:pt idx="8">
                        <c:v>3.85E-2</c:v>
                      </c:pt>
                      <c:pt idx="9">
                        <c:v>3.7900000000000003E-2</c:v>
                      </c:pt>
                    </c:numCache>
                  </c:numRef>
                </c:val>
                <c:extLst xmlns:c15="http://schemas.microsoft.com/office/drawing/2012/chart">
                  <c:ext xmlns:c16="http://schemas.microsoft.com/office/drawing/2014/chart" uri="{C3380CC4-5D6E-409C-BE32-E72D297353CC}">
                    <c16:uniqueId val="{00000007-EAA7-43BE-A25F-F3ECB6E7C720}"/>
                  </c:ext>
                </c:extLst>
              </c15:ser>
            </c15:filteredBarSeries>
          </c:ext>
        </c:extLst>
      </c:barChart>
      <c:catAx>
        <c:axId val="1172559119"/>
        <c:scaling>
          <c:orientation val="minMax"/>
        </c:scaling>
        <c:delete val="1"/>
        <c:axPos val="l"/>
        <c:numFmt formatCode="General" sourceLinked="1"/>
        <c:majorTickMark val="none"/>
        <c:minorTickMark val="none"/>
        <c:tickLblPos val="nextTo"/>
        <c:crossAx val="1172560559"/>
        <c:crosses val="autoZero"/>
        <c:auto val="1"/>
        <c:lblAlgn val="ctr"/>
        <c:lblOffset val="100"/>
        <c:noMultiLvlLbl val="0"/>
      </c:catAx>
      <c:valAx>
        <c:axId val="11725605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255911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Sheet1!$B$87</c:f>
              <c:strCache>
                <c:ptCount val="1"/>
                <c:pt idx="0">
                  <c:v>Haven't looked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Sheet1!$B$88:$B$97</c:f>
              <c:numCache>
                <c:formatCode>0%</c:formatCode>
                <c:ptCount val="10"/>
                <c:pt idx="0">
                  <c:v>0.42609999999999998</c:v>
                </c:pt>
                <c:pt idx="1">
                  <c:v>0.41060000000000002</c:v>
                </c:pt>
                <c:pt idx="2">
                  <c:v>0.27950000000000003</c:v>
                </c:pt>
                <c:pt idx="3">
                  <c:v>0.19500000000000001</c:v>
                </c:pt>
                <c:pt idx="4">
                  <c:v>0.376</c:v>
                </c:pt>
                <c:pt idx="5">
                  <c:v>0.2787</c:v>
                </c:pt>
                <c:pt idx="6">
                  <c:v>0.42609999999999998</c:v>
                </c:pt>
                <c:pt idx="7">
                  <c:v>0.5</c:v>
                </c:pt>
                <c:pt idx="8">
                  <c:v>0.29399999999999998</c:v>
                </c:pt>
                <c:pt idx="9">
                  <c:v>0.251</c:v>
                </c:pt>
              </c:numCache>
            </c:numRef>
          </c:val>
          <c:extLst>
            <c:ext xmlns:c16="http://schemas.microsoft.com/office/drawing/2014/chart" uri="{C3380CC4-5D6E-409C-BE32-E72D297353CC}">
              <c16:uniqueId val="{00000000-82C8-4290-8766-C9FB832FC17D}"/>
            </c:ext>
          </c:extLst>
        </c:ser>
        <c:ser>
          <c:idx val="1"/>
          <c:order val="1"/>
          <c:tx>
            <c:strRef>
              <c:f>Sheet1!$C$87</c:f>
              <c:strCache>
                <c:ptCount val="1"/>
                <c:pt idx="0">
                  <c:v>Friends</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A-82C8-4290-8766-C9FB832FC17D}"/>
                </c:ext>
              </c:extLst>
            </c:dLbl>
            <c:dLbl>
              <c:idx val="5"/>
              <c:delete val="1"/>
              <c:extLst>
                <c:ext xmlns:c15="http://schemas.microsoft.com/office/drawing/2012/chart" uri="{CE6537A1-D6FC-4f65-9D91-7224C49458BB}"/>
                <c:ext xmlns:c16="http://schemas.microsoft.com/office/drawing/2014/chart" uri="{C3380CC4-5D6E-409C-BE32-E72D297353CC}">
                  <c16:uniqueId val="{00000009-82C8-4290-8766-C9FB832FC1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Sheet1!$C$88:$C$97</c:f>
              <c:numCache>
                <c:formatCode>0%</c:formatCode>
                <c:ptCount val="10"/>
                <c:pt idx="0">
                  <c:v>0.13589999999999999</c:v>
                </c:pt>
                <c:pt idx="1">
                  <c:v>0.13639999999999999</c:v>
                </c:pt>
                <c:pt idx="2">
                  <c:v>0.1457</c:v>
                </c:pt>
                <c:pt idx="3">
                  <c:v>0.1658</c:v>
                </c:pt>
                <c:pt idx="4">
                  <c:v>5.0099999999999999E-2</c:v>
                </c:pt>
                <c:pt idx="5">
                  <c:v>8.9800000000000005E-2</c:v>
                </c:pt>
                <c:pt idx="6">
                  <c:v>0.22559999999999999</c:v>
                </c:pt>
                <c:pt idx="7">
                  <c:v>0.16980000000000001</c:v>
                </c:pt>
                <c:pt idx="8">
                  <c:v>0.2238</c:v>
                </c:pt>
                <c:pt idx="9">
                  <c:v>0.1744</c:v>
                </c:pt>
              </c:numCache>
            </c:numRef>
          </c:val>
          <c:extLst>
            <c:ext xmlns:c16="http://schemas.microsoft.com/office/drawing/2014/chart" uri="{C3380CC4-5D6E-409C-BE32-E72D297353CC}">
              <c16:uniqueId val="{00000001-82C8-4290-8766-C9FB832FC17D}"/>
            </c:ext>
          </c:extLst>
        </c:ser>
        <c:ser>
          <c:idx val="2"/>
          <c:order val="2"/>
          <c:tx>
            <c:strRef>
              <c:f>Sheet1!$D$87</c:f>
              <c:strCache>
                <c:ptCount val="1"/>
                <c:pt idx="0">
                  <c:v>Family</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B-82C8-4290-8766-C9FB832FC17D}"/>
                </c:ext>
              </c:extLst>
            </c:dLbl>
            <c:dLbl>
              <c:idx val="7"/>
              <c:delete val="1"/>
              <c:extLst>
                <c:ext xmlns:c15="http://schemas.microsoft.com/office/drawing/2012/chart" uri="{CE6537A1-D6FC-4f65-9D91-7224C49458BB}"/>
                <c:ext xmlns:c16="http://schemas.microsoft.com/office/drawing/2014/chart" uri="{C3380CC4-5D6E-409C-BE32-E72D297353CC}">
                  <c16:uniqueId val="{00000008-82C8-4290-8766-C9FB832FC1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Sheet1!$D$88:$D$97</c:f>
              <c:numCache>
                <c:formatCode>0%</c:formatCode>
                <c:ptCount val="10"/>
                <c:pt idx="0">
                  <c:v>0.18729999999999999</c:v>
                </c:pt>
                <c:pt idx="1">
                  <c:v>0.12189999999999999</c:v>
                </c:pt>
                <c:pt idx="2">
                  <c:v>0.18809999999999999</c:v>
                </c:pt>
                <c:pt idx="3">
                  <c:v>0.20419999999999999</c:v>
                </c:pt>
                <c:pt idx="4">
                  <c:v>7.9200000000000007E-2</c:v>
                </c:pt>
                <c:pt idx="5">
                  <c:v>0.1004</c:v>
                </c:pt>
                <c:pt idx="6">
                  <c:v>9.8900000000000002E-2</c:v>
                </c:pt>
                <c:pt idx="7">
                  <c:v>7.9600000000000004E-2</c:v>
                </c:pt>
                <c:pt idx="8">
                  <c:v>0.35360000000000003</c:v>
                </c:pt>
                <c:pt idx="9">
                  <c:v>0.35270000000000001</c:v>
                </c:pt>
              </c:numCache>
            </c:numRef>
          </c:val>
          <c:extLst>
            <c:ext xmlns:c16="http://schemas.microsoft.com/office/drawing/2014/chart" uri="{C3380CC4-5D6E-409C-BE32-E72D297353CC}">
              <c16:uniqueId val="{00000002-82C8-4290-8766-C9FB832FC17D}"/>
            </c:ext>
          </c:extLst>
        </c:ser>
        <c:ser>
          <c:idx val="3"/>
          <c:order val="3"/>
          <c:tx>
            <c:strRef>
              <c:f>Sheet1!$E$87</c:f>
              <c:strCache>
                <c:ptCount val="1"/>
                <c:pt idx="0">
                  <c:v>Educational setting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Sheet1!$E$88:$E$97</c:f>
              <c:numCache>
                <c:formatCode>0%</c:formatCode>
                <c:ptCount val="10"/>
                <c:pt idx="0">
                  <c:v>0.35620000000000002</c:v>
                </c:pt>
                <c:pt idx="1">
                  <c:v>0.34570000000000001</c:v>
                </c:pt>
                <c:pt idx="2">
                  <c:v>0.46089999999999998</c:v>
                </c:pt>
                <c:pt idx="3">
                  <c:v>0.59809999999999997</c:v>
                </c:pt>
                <c:pt idx="4">
                  <c:v>0.4763</c:v>
                </c:pt>
                <c:pt idx="5">
                  <c:v>0.55610000000000004</c:v>
                </c:pt>
                <c:pt idx="6">
                  <c:v>0.25729999999999997</c:v>
                </c:pt>
                <c:pt idx="7">
                  <c:v>0.25069999999999998</c:v>
                </c:pt>
                <c:pt idx="8">
                  <c:v>0.44240000000000002</c:v>
                </c:pt>
                <c:pt idx="9">
                  <c:v>0.52180000000000004</c:v>
                </c:pt>
              </c:numCache>
            </c:numRef>
          </c:val>
          <c:extLst>
            <c:ext xmlns:c16="http://schemas.microsoft.com/office/drawing/2014/chart" uri="{C3380CC4-5D6E-409C-BE32-E72D297353CC}">
              <c16:uniqueId val="{00000003-82C8-4290-8766-C9FB832FC17D}"/>
            </c:ext>
          </c:extLst>
        </c:ser>
        <c:ser>
          <c:idx val="4"/>
          <c:order val="4"/>
          <c:tx>
            <c:strRef>
              <c:f>Sheet1!$F$87</c:f>
              <c:strCache>
                <c:ptCount val="1"/>
                <c:pt idx="0">
                  <c:v>Essex Sexual Health Service </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6-4455-BAF5-7D172B252E2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16-4455-BAF5-7D172B252E2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16-4455-BAF5-7D172B252E2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6-4455-BAF5-7D172B252E2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16-4455-BAF5-7D172B252E2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16-4455-BAF5-7D172B252E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Sheet1!$F$88:$F$97</c:f>
              <c:numCache>
                <c:formatCode>0%</c:formatCode>
                <c:ptCount val="10"/>
                <c:pt idx="0">
                  <c:v>5.5399999999999998E-2</c:v>
                </c:pt>
                <c:pt idx="1">
                  <c:v>6.4899999999999999E-2</c:v>
                </c:pt>
                <c:pt idx="2">
                  <c:v>9.01E-2</c:v>
                </c:pt>
                <c:pt idx="3">
                  <c:v>7.1599999999999997E-2</c:v>
                </c:pt>
                <c:pt idx="4">
                  <c:v>5.1499999999999997E-2</c:v>
                </c:pt>
                <c:pt idx="5">
                  <c:v>6.6100000000000006E-2</c:v>
                </c:pt>
                <c:pt idx="6">
                  <c:v>1.5800000000000002E-2</c:v>
                </c:pt>
                <c:pt idx="7">
                  <c:v>1.06E-2</c:v>
                </c:pt>
                <c:pt idx="8">
                  <c:v>1.9900000000000001E-2</c:v>
                </c:pt>
                <c:pt idx="9">
                  <c:v>2.7699999999999999E-2</c:v>
                </c:pt>
              </c:numCache>
            </c:numRef>
          </c:val>
          <c:extLst>
            <c:ext xmlns:c16="http://schemas.microsoft.com/office/drawing/2014/chart" uri="{C3380CC4-5D6E-409C-BE32-E72D297353CC}">
              <c16:uniqueId val="{00000004-82C8-4290-8766-C9FB832FC17D}"/>
            </c:ext>
          </c:extLst>
        </c:ser>
        <c:ser>
          <c:idx val="6"/>
          <c:order val="6"/>
          <c:tx>
            <c:strRef>
              <c:f>Sheet1!$H$87</c:f>
              <c:strCache>
                <c:ptCount val="1"/>
                <c:pt idx="0">
                  <c:v>Online/ social media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Sheet1!$A$88:$A$97</c:f>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f>Sheet1!$H$88:$H$97</c:f>
              <c:numCache>
                <c:formatCode>0%</c:formatCode>
                <c:ptCount val="10"/>
                <c:pt idx="0">
                  <c:v>0.2243</c:v>
                </c:pt>
                <c:pt idx="1">
                  <c:v>0.21060000000000001</c:v>
                </c:pt>
                <c:pt idx="2">
                  <c:v>0.2397</c:v>
                </c:pt>
                <c:pt idx="3">
                  <c:v>0.28120000000000001</c:v>
                </c:pt>
                <c:pt idx="4">
                  <c:v>0.1794</c:v>
                </c:pt>
                <c:pt idx="5">
                  <c:v>0.255</c:v>
                </c:pt>
                <c:pt idx="6">
                  <c:v>0.32850000000000001</c:v>
                </c:pt>
                <c:pt idx="7">
                  <c:v>0.29049999999999998</c:v>
                </c:pt>
                <c:pt idx="8">
                  <c:v>0.29139999999999999</c:v>
                </c:pt>
                <c:pt idx="9">
                  <c:v>0.28139999999999998</c:v>
                </c:pt>
              </c:numCache>
            </c:numRef>
          </c:val>
          <c:extLst>
            <c:ext xmlns:c16="http://schemas.microsoft.com/office/drawing/2014/chart" uri="{C3380CC4-5D6E-409C-BE32-E72D297353CC}">
              <c16:uniqueId val="{00000006-82C8-4290-8766-C9FB832FC17D}"/>
            </c:ext>
          </c:extLst>
        </c:ser>
        <c:dLbls>
          <c:showLegendKey val="0"/>
          <c:showVal val="0"/>
          <c:showCatName val="0"/>
          <c:showSerName val="0"/>
          <c:showPercent val="0"/>
          <c:showBubbleSize val="0"/>
        </c:dLbls>
        <c:gapWidth val="150"/>
        <c:overlap val="100"/>
        <c:axId val="622704063"/>
        <c:axId val="622716063"/>
        <c:extLst>
          <c:ext xmlns:c15="http://schemas.microsoft.com/office/drawing/2012/chart" uri="{02D57815-91ED-43cb-92C2-25804820EDAC}">
            <c15:filteredBarSeries>
              <c15:ser>
                <c:idx val="5"/>
                <c:order val="5"/>
                <c:tx>
                  <c:strRef>
                    <c:extLst>
                      <c:ext uri="{02D57815-91ED-43cb-92C2-25804820EDAC}">
                        <c15:formulaRef>
                          <c15:sqref>Sheet1!$G$87</c15:sqref>
                        </c15:formulaRef>
                      </c:ext>
                    </c:extLst>
                    <c:strCache>
                      <c:ptCount val="1"/>
                      <c:pt idx="0">
                        <c:v>Youth workers </c:v>
                      </c:pt>
                    </c:strCache>
                  </c:strRef>
                </c:tx>
                <c:spPr>
                  <a:solidFill>
                    <a:schemeClr val="accent6"/>
                  </a:solidFill>
                  <a:ln>
                    <a:noFill/>
                  </a:ln>
                  <a:effectLst/>
                </c:spPr>
                <c:invertIfNegative val="0"/>
                <c:cat>
                  <c:strRef>
                    <c:extLst>
                      <c:ext uri="{02D57815-91ED-43cb-92C2-25804820EDAC}">
                        <c15:formulaRef>
                          <c15:sqref>Sheet1!$A$88:$A$97</c15:sqref>
                        </c15:formulaRef>
                      </c:ext>
                    </c:extLst>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extLst>
                      <c:ext uri="{02D57815-91ED-43cb-92C2-25804820EDAC}">
                        <c15:formulaRef>
                          <c15:sqref>Sheet1!$G$88:$G$97</c15:sqref>
                        </c15:formulaRef>
                      </c:ext>
                    </c:extLst>
                    <c:numCache>
                      <c:formatCode>0%</c:formatCode>
                      <c:ptCount val="10"/>
                      <c:pt idx="0">
                        <c:v>1.06E-2</c:v>
                      </c:pt>
                      <c:pt idx="1">
                        <c:v>7.9000000000000008E-3</c:v>
                      </c:pt>
                      <c:pt idx="2">
                        <c:v>1.72E-2</c:v>
                      </c:pt>
                      <c:pt idx="3">
                        <c:v>1.06E-2</c:v>
                      </c:pt>
                      <c:pt idx="4">
                        <c:v>1.32E-2</c:v>
                      </c:pt>
                      <c:pt idx="5">
                        <c:v>1.06E-2</c:v>
                      </c:pt>
                      <c:pt idx="6">
                        <c:v>1.06E-2</c:v>
                      </c:pt>
                      <c:pt idx="7">
                        <c:v>1.3299999999999999E-2</c:v>
                      </c:pt>
                      <c:pt idx="8">
                        <c:v>1.06E-2</c:v>
                      </c:pt>
                      <c:pt idx="9">
                        <c:v>1.4500000000000001E-2</c:v>
                      </c:pt>
                    </c:numCache>
                  </c:numRef>
                </c:val>
                <c:extLst>
                  <c:ext xmlns:c16="http://schemas.microsoft.com/office/drawing/2014/chart" uri="{C3380CC4-5D6E-409C-BE32-E72D297353CC}">
                    <c16:uniqueId val="{00000005-82C8-4290-8766-C9FB832FC17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Sheet1!$I$87</c15:sqref>
                        </c15:formulaRef>
                      </c:ext>
                    </c:extLst>
                    <c:strCache>
                      <c:ptCount val="1"/>
                      <c:pt idx="0">
                        <c:v>Other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Sheet1!$A$88:$A$97</c15:sqref>
                        </c15:formulaRef>
                      </c:ext>
                    </c:extLst>
                    <c:strCache>
                      <c:ptCount val="10"/>
                      <c:pt idx="0">
                        <c:v>Choices around pregnancy </c:v>
                      </c:pt>
                      <c:pt idx="1">
                        <c:v>Steps to take after unprotected sex</c:v>
                      </c:pt>
                      <c:pt idx="2">
                        <c:v>How to access contraception</c:v>
                      </c:pt>
                      <c:pt idx="3">
                        <c:v>Methods of contraception</c:v>
                      </c:pt>
                      <c:pt idx="4">
                        <c:v>HIV prevention (PEP or PrEP)</c:v>
                      </c:pt>
                      <c:pt idx="5">
                        <c:v>Sexually transmitted infections (STI's) and HIV</c:v>
                      </c:pt>
                      <c:pt idx="6">
                        <c:v>Sexuality</c:v>
                      </c:pt>
                      <c:pt idx="7">
                        <c:v>Gender identity</c:v>
                      </c:pt>
                      <c:pt idx="8">
                        <c:v>Menstruation</c:v>
                      </c:pt>
                      <c:pt idx="9">
                        <c:v>Puberty</c:v>
                      </c:pt>
                    </c:strCache>
                  </c:strRef>
                </c:cat>
                <c:val>
                  <c:numRef>
                    <c:extLst xmlns:c15="http://schemas.microsoft.com/office/drawing/2012/chart">
                      <c:ext xmlns:c15="http://schemas.microsoft.com/office/drawing/2012/chart" uri="{02D57815-91ED-43cb-92C2-25804820EDAC}">
                        <c15:formulaRef>
                          <c15:sqref>Sheet1!$I$88:$I$97</c15:sqref>
                        </c15:formulaRef>
                      </c:ext>
                    </c:extLst>
                    <c:numCache>
                      <c:formatCode>0%</c:formatCode>
                      <c:ptCount val="10"/>
                      <c:pt idx="0">
                        <c:v>2.64E-2</c:v>
                      </c:pt>
                      <c:pt idx="1">
                        <c:v>3.1800000000000002E-2</c:v>
                      </c:pt>
                      <c:pt idx="2">
                        <c:v>3.9699999999999999E-2</c:v>
                      </c:pt>
                      <c:pt idx="3">
                        <c:v>3.9800000000000002E-2</c:v>
                      </c:pt>
                      <c:pt idx="4">
                        <c:v>2.1100000000000001E-2</c:v>
                      </c:pt>
                      <c:pt idx="5">
                        <c:v>2.2499999999999999E-2</c:v>
                      </c:pt>
                      <c:pt idx="6">
                        <c:v>2.24E-2</c:v>
                      </c:pt>
                      <c:pt idx="7">
                        <c:v>1.72E-2</c:v>
                      </c:pt>
                      <c:pt idx="8">
                        <c:v>3.5799999999999998E-2</c:v>
                      </c:pt>
                      <c:pt idx="9">
                        <c:v>2.3800000000000002E-2</c:v>
                      </c:pt>
                    </c:numCache>
                  </c:numRef>
                </c:val>
                <c:extLst xmlns:c15="http://schemas.microsoft.com/office/drawing/2012/chart">
                  <c:ext xmlns:c16="http://schemas.microsoft.com/office/drawing/2014/chart" uri="{C3380CC4-5D6E-409C-BE32-E72D297353CC}">
                    <c16:uniqueId val="{00000007-82C8-4290-8766-C9FB832FC17D}"/>
                  </c:ext>
                </c:extLst>
              </c15:ser>
            </c15:filteredBarSeries>
          </c:ext>
        </c:extLst>
      </c:barChart>
      <c:catAx>
        <c:axId val="622704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22716063"/>
        <c:crosses val="autoZero"/>
        <c:auto val="1"/>
        <c:lblAlgn val="ctr"/>
        <c:lblOffset val="100"/>
        <c:noMultiLvlLbl val="0"/>
      </c:catAx>
      <c:valAx>
        <c:axId val="62271606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22704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Sheet1!$C$4</c:f>
              <c:strCache>
                <c:ptCount val="1"/>
                <c:pt idx="0">
                  <c:v>Years 7,8,9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Gender identity</c:v>
                </c:pt>
                <c:pt idx="1">
                  <c:v>Sexuality</c:v>
                </c:pt>
                <c:pt idx="2">
                  <c:v>Periods</c:v>
                </c:pt>
                <c:pt idx="3">
                  <c:v>Image sharing</c:v>
                </c:pt>
                <c:pt idx="4">
                  <c:v>Puberty</c:v>
                </c:pt>
                <c:pt idx="5">
                  <c:v>Staying safe online</c:v>
                </c:pt>
                <c:pt idx="6">
                  <c:v>Healthy and respectful relationships</c:v>
                </c:pt>
                <c:pt idx="7">
                  <c:v>Consent and the law</c:v>
                </c:pt>
              </c:strCache>
            </c:strRef>
          </c:cat>
          <c:val>
            <c:numRef>
              <c:f>Sheet1!$C$5:$C$12</c:f>
              <c:numCache>
                <c:formatCode>0%</c:formatCode>
                <c:ptCount val="8"/>
                <c:pt idx="0">
                  <c:v>0.19139999999999999</c:v>
                </c:pt>
                <c:pt idx="1">
                  <c:v>0.1983</c:v>
                </c:pt>
                <c:pt idx="2">
                  <c:v>0.1996</c:v>
                </c:pt>
                <c:pt idx="3">
                  <c:v>0.2</c:v>
                </c:pt>
                <c:pt idx="4">
                  <c:v>0.27560000000000001</c:v>
                </c:pt>
                <c:pt idx="5">
                  <c:v>0.29070000000000001</c:v>
                </c:pt>
                <c:pt idx="6">
                  <c:v>0.39179999999999998</c:v>
                </c:pt>
                <c:pt idx="7">
                  <c:v>0.39650000000000002</c:v>
                </c:pt>
              </c:numCache>
            </c:numRef>
          </c:val>
          <c:extLst>
            <c:ext xmlns:c16="http://schemas.microsoft.com/office/drawing/2014/chart" uri="{C3380CC4-5D6E-409C-BE32-E72D297353CC}">
              <c16:uniqueId val="{00000000-3B9B-48F6-B412-54B8EDB1D51B}"/>
            </c:ext>
          </c:extLst>
        </c:ser>
        <c:dLbls>
          <c:showLegendKey val="0"/>
          <c:showVal val="0"/>
          <c:showCatName val="0"/>
          <c:showSerName val="0"/>
          <c:showPercent val="0"/>
          <c:showBubbleSize val="0"/>
        </c:dLbls>
        <c:gapWidth val="182"/>
        <c:axId val="1208434607"/>
        <c:axId val="1208435567"/>
        <c:extLst>
          <c:ext xmlns:c15="http://schemas.microsoft.com/office/drawing/2012/chart" uri="{02D57815-91ED-43cb-92C2-25804820EDAC}">
            <c15:filteredBarSeries>
              <c15:ser>
                <c:idx val="0"/>
                <c:order val="0"/>
                <c:tx>
                  <c:strRef>
                    <c:extLst>
                      <c:ext uri="{02D57815-91ED-43cb-92C2-25804820EDAC}">
                        <c15:formulaRef>
                          <c15:sqref>Sheet1!$B$4</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Sheet1!$A$5:$A$12</c15:sqref>
                        </c15:formulaRef>
                      </c:ext>
                    </c:extLst>
                    <c:strCache>
                      <c:ptCount val="8"/>
                      <c:pt idx="0">
                        <c:v>Gender identity</c:v>
                      </c:pt>
                      <c:pt idx="1">
                        <c:v>Sexuality</c:v>
                      </c:pt>
                      <c:pt idx="2">
                        <c:v>Periods</c:v>
                      </c:pt>
                      <c:pt idx="3">
                        <c:v>Image sharing</c:v>
                      </c:pt>
                      <c:pt idx="4">
                        <c:v>Puberty</c:v>
                      </c:pt>
                      <c:pt idx="5">
                        <c:v>Staying safe online</c:v>
                      </c:pt>
                      <c:pt idx="6">
                        <c:v>Healthy and respectful relationships</c:v>
                      </c:pt>
                      <c:pt idx="7">
                        <c:v>Consent and the law</c:v>
                      </c:pt>
                    </c:strCache>
                  </c:strRef>
                </c:cat>
                <c:val>
                  <c:numRef>
                    <c:extLst>
                      <c:ext uri="{02D57815-91ED-43cb-92C2-25804820EDAC}">
                        <c15:formulaRef>
                          <c15:sqref>Sheet1!$B$5:$B$12</c15:sqref>
                        </c15:formulaRef>
                      </c:ext>
                    </c:extLst>
                    <c:numCache>
                      <c:formatCode>General</c:formatCode>
                      <c:ptCount val="8"/>
                      <c:pt idx="0">
                        <c:v>443</c:v>
                      </c:pt>
                      <c:pt idx="1">
                        <c:v>459</c:v>
                      </c:pt>
                      <c:pt idx="2">
                        <c:v>462</c:v>
                      </c:pt>
                      <c:pt idx="3">
                        <c:v>463</c:v>
                      </c:pt>
                      <c:pt idx="4">
                        <c:v>638</c:v>
                      </c:pt>
                      <c:pt idx="5">
                        <c:v>673</c:v>
                      </c:pt>
                      <c:pt idx="6">
                        <c:v>907</c:v>
                      </c:pt>
                      <c:pt idx="7">
                        <c:v>918</c:v>
                      </c:pt>
                    </c:numCache>
                  </c:numRef>
                </c:val>
                <c:extLst>
                  <c:ext xmlns:c16="http://schemas.microsoft.com/office/drawing/2014/chart" uri="{C3380CC4-5D6E-409C-BE32-E72D297353CC}">
                    <c16:uniqueId val="{00000001-3B9B-48F6-B412-54B8EDB1D51B}"/>
                  </c:ext>
                </c:extLst>
              </c15:ser>
            </c15:filteredBarSeries>
          </c:ext>
        </c:extLst>
      </c:barChart>
      <c:catAx>
        <c:axId val="1208434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08435567"/>
        <c:crosses val="autoZero"/>
        <c:auto val="1"/>
        <c:lblAlgn val="ctr"/>
        <c:lblOffset val="100"/>
        <c:noMultiLvlLbl val="0"/>
      </c:catAx>
      <c:valAx>
        <c:axId val="12084355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084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0.01271</cdr:x>
      <cdr:y>0.85665</cdr:y>
    </cdr:from>
    <cdr:to>
      <cdr:x>0.17331</cdr:x>
      <cdr:y>1</cdr:y>
    </cdr:to>
    <cdr:sp macro="" textlink="">
      <cdr:nvSpPr>
        <cdr:cNvPr id="2" name="TextBox 16">
          <a:extLst xmlns:a="http://schemas.openxmlformats.org/drawingml/2006/main">
            <a:ext uri="{FF2B5EF4-FFF2-40B4-BE49-F238E27FC236}">
              <a16:creationId xmlns:a16="http://schemas.microsoft.com/office/drawing/2014/main" id="{32E6601F-D336-4205-B968-081BAB169256}"/>
            </a:ext>
          </a:extLst>
        </cdr:cNvPr>
        <cdr:cNvSpPr txBox="1"/>
      </cdr:nvSpPr>
      <cdr:spPr>
        <a:xfrm xmlns:a="http://schemas.openxmlformats.org/drawingml/2006/main">
          <a:off x="97171" y="4389965"/>
          <a:ext cx="1227688" cy="73460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0.89932</cdr:y>
    </cdr:from>
    <cdr:to>
      <cdr:x>0.3292</cdr:x>
      <cdr:y>1</cdr:y>
    </cdr:to>
    <cdr:sp macro="" textlink="">
      <cdr:nvSpPr>
        <cdr:cNvPr id="2" name="TextBox 16">
          <a:extLst xmlns:a="http://schemas.openxmlformats.org/drawingml/2006/main">
            <a:ext uri="{FF2B5EF4-FFF2-40B4-BE49-F238E27FC236}">
              <a16:creationId xmlns:a16="http://schemas.microsoft.com/office/drawing/2014/main" id="{AC506E7C-2C35-39B5-DFA5-4BBDAF282F16}"/>
            </a:ext>
          </a:extLst>
        </cdr:cNvPr>
        <cdr:cNvSpPr txBox="1"/>
      </cdr:nvSpPr>
      <cdr:spPr>
        <a:xfrm xmlns:a="http://schemas.openxmlformats.org/drawingml/2006/main">
          <a:off x="-5715353" y="3848928"/>
          <a:ext cx="1957659" cy="43089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cdr:txBody>
    </cdr:sp>
  </cdr:relSizeAnchor>
  <cdr:relSizeAnchor xmlns:cdr="http://schemas.openxmlformats.org/drawingml/2006/chartDrawing">
    <cdr:from>
      <cdr:x>0.79183</cdr:x>
      <cdr:y>0.95623</cdr:y>
    </cdr:from>
    <cdr:to>
      <cdr:x>1</cdr:x>
      <cdr:y>1</cdr:y>
    </cdr:to>
    <cdr:sp macro="" textlink="">
      <cdr:nvSpPr>
        <cdr:cNvPr id="3" name="TextBox 14">
          <a:extLst xmlns:a="http://schemas.openxmlformats.org/drawingml/2006/main">
            <a:ext uri="{FF2B5EF4-FFF2-40B4-BE49-F238E27FC236}">
              <a16:creationId xmlns:a16="http://schemas.microsoft.com/office/drawing/2014/main" id="{AED97A9A-0011-BC1A-6DE5-9C3AD5200137}"/>
            </a:ext>
          </a:extLst>
        </cdr:cNvPr>
        <cdr:cNvSpPr txBox="1"/>
      </cdr:nvSpPr>
      <cdr:spPr>
        <a:xfrm xmlns:a="http://schemas.openxmlformats.org/drawingml/2006/main">
          <a:off x="4708807" y="4092495"/>
          <a:ext cx="1237910" cy="187325"/>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100" dirty="0"/>
            <a:t>[327-503 responses]</a:t>
          </a:r>
        </a:p>
      </cdr:txBody>
    </cdr:sp>
  </cdr:relSizeAnchor>
</c:userShapes>
</file>

<file path=ppt/drawings/drawing11.xml><?xml version="1.0" encoding="utf-8"?>
<c:userShapes xmlns:c="http://schemas.openxmlformats.org/drawingml/2006/chart">
  <cdr:relSizeAnchor xmlns:cdr="http://schemas.openxmlformats.org/drawingml/2006/chartDrawing">
    <cdr:from>
      <cdr:x>0.01471</cdr:x>
      <cdr:y>0.86736</cdr:y>
    </cdr:from>
    <cdr:to>
      <cdr:x>1</cdr:x>
      <cdr:y>0.97998</cdr:y>
    </cdr:to>
    <cdr:sp macro="" textlink="">
      <cdr:nvSpPr>
        <cdr:cNvPr id="2" name="TextBox 5">
          <a:extLst xmlns:a="http://schemas.openxmlformats.org/drawingml/2006/main">
            <a:ext uri="{FF2B5EF4-FFF2-40B4-BE49-F238E27FC236}">
              <a16:creationId xmlns:a16="http://schemas.microsoft.com/office/drawing/2014/main" id="{CC4CBE60-9298-0B99-5310-B70E1B3083A5}"/>
            </a:ext>
          </a:extLst>
        </cdr:cNvPr>
        <cdr:cNvSpPr txBox="1"/>
      </cdr:nvSpPr>
      <cdr:spPr>
        <a:xfrm xmlns:a="http://schemas.openxmlformats.org/drawingml/2006/main">
          <a:off x="81662" y="4633807"/>
          <a:ext cx="5469825" cy="601665"/>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500" dirty="0"/>
            <a:t>Family, GP and Friends were the most common sources of support.</a:t>
          </a:r>
        </a:p>
        <a:p xmlns:a="http://schemas.openxmlformats.org/drawingml/2006/main">
          <a:r>
            <a:rPr lang="en-GB" sz="1500" dirty="0"/>
            <a:t>Other sources of support included: the pharmacy, hospital and gynaecologist. </a:t>
          </a:r>
        </a:p>
        <a:p xmlns:a="http://schemas.openxmlformats.org/drawingml/2006/main">
          <a:endParaRPr lang="en-GB" sz="1400" dirty="0"/>
        </a:p>
      </cdr:txBody>
    </cdr:sp>
  </cdr:relSizeAnchor>
</c:userShapes>
</file>

<file path=ppt/drawings/drawing12.xml><?xml version="1.0" encoding="utf-8"?>
<c:userShapes xmlns:c="http://schemas.openxmlformats.org/drawingml/2006/chart">
  <cdr:relSizeAnchor xmlns:cdr="http://schemas.openxmlformats.org/drawingml/2006/chartDrawing">
    <cdr:from>
      <cdr:x>0.77859</cdr:x>
      <cdr:y>0.9613</cdr:y>
    </cdr:from>
    <cdr:to>
      <cdr:x>1</cdr:x>
      <cdr:y>0.99535</cdr:y>
    </cdr:to>
    <cdr:sp macro="" textlink="">
      <cdr:nvSpPr>
        <cdr:cNvPr id="2" name="TextBox 14">
          <a:extLst xmlns:a="http://schemas.openxmlformats.org/drawingml/2006/main">
            <a:ext uri="{FF2B5EF4-FFF2-40B4-BE49-F238E27FC236}">
              <a16:creationId xmlns:a16="http://schemas.microsoft.com/office/drawing/2014/main" id="{87EA6438-EDD9-BD4C-761B-C2D2A3BA7AAC}"/>
            </a:ext>
          </a:extLst>
        </cdr:cNvPr>
        <cdr:cNvSpPr txBox="1"/>
      </cdr:nvSpPr>
      <cdr:spPr>
        <a:xfrm xmlns:a="http://schemas.openxmlformats.org/drawingml/2006/main">
          <a:off x="4322326" y="3738504"/>
          <a:ext cx="1229157" cy="1324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100" dirty="0"/>
            <a:t>[331-515 responses]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0.01326</cdr:y>
    </cdr:from>
    <cdr:to>
      <cdr:x>0.22141</cdr:x>
      <cdr:y>0.14597</cdr:y>
    </cdr:to>
    <cdr:sp macro="" textlink="">
      <cdr:nvSpPr>
        <cdr:cNvPr id="3" name="TextBox 16">
          <a:extLst xmlns:a="http://schemas.openxmlformats.org/drawingml/2006/main">
            <a:ext uri="{FF2B5EF4-FFF2-40B4-BE49-F238E27FC236}">
              <a16:creationId xmlns:a16="http://schemas.microsoft.com/office/drawing/2014/main" id="{6AD4BFC7-F942-B4DA-A44F-A41C8C3C0D31}"/>
            </a:ext>
          </a:extLst>
        </cdr:cNvPr>
        <cdr:cNvSpPr txBox="1"/>
      </cdr:nvSpPr>
      <cdr:spPr>
        <a:xfrm xmlns:a="http://schemas.openxmlformats.org/drawingml/2006/main">
          <a:off x="0" y="59959"/>
          <a:ext cx="1229157" cy="60016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0" lang="en-GB" sz="1100" b="0" i="0" u="none" strike="noStrike" kern="1200" cap="none" spc="0" normalizeH="0" baseline="0" noProof="0" dirty="0">
              <a:ln>
                <a:noFill/>
              </a:ln>
              <a:solidFill>
                <a:prstClr val="black"/>
              </a:solidFill>
              <a:effectLst/>
              <a:uLnTx/>
              <a:uFillTx/>
            </a:rPr>
            <a:t>[N.B. </a:t>
          </a:r>
          <a:r>
            <a:rPr lang="en-GB" sz="1100" dirty="0">
              <a:solidFill>
                <a:prstClr val="black"/>
              </a:solidFill>
            </a:rPr>
            <a:t>16-25yrs were not asked about school]</a:t>
          </a:r>
          <a:endParaRPr lang="en-GB" dirty="0"/>
        </a:p>
      </cdr:txBody>
    </cdr:sp>
  </cdr:relSizeAnchor>
</c:userShapes>
</file>

<file path=ppt/drawings/drawing14.xml><?xml version="1.0" encoding="utf-8"?>
<c:userShapes xmlns:c="http://schemas.openxmlformats.org/drawingml/2006/chart">
  <cdr:relSizeAnchor xmlns:cdr="http://schemas.openxmlformats.org/drawingml/2006/chartDrawing">
    <cdr:from>
      <cdr:x>0.79506</cdr:x>
      <cdr:y>0.96054</cdr:y>
    </cdr:from>
    <cdr:to>
      <cdr:x>1</cdr:x>
      <cdr:y>0.99796</cdr:y>
    </cdr:to>
    <cdr:sp macro="" textlink="">
      <cdr:nvSpPr>
        <cdr:cNvPr id="2" name="TextBox 14">
          <a:extLst xmlns:a="http://schemas.openxmlformats.org/drawingml/2006/main">
            <a:ext uri="{FF2B5EF4-FFF2-40B4-BE49-F238E27FC236}">
              <a16:creationId xmlns:a16="http://schemas.microsoft.com/office/drawing/2014/main" id="{87EA6438-EDD9-BD4C-761B-C2D2A3BA7AAC}"/>
            </a:ext>
          </a:extLst>
        </cdr:cNvPr>
        <cdr:cNvSpPr txBox="1"/>
      </cdr:nvSpPr>
      <cdr:spPr>
        <a:xfrm xmlns:a="http://schemas.openxmlformats.org/drawingml/2006/main">
          <a:off x="4763368" y="5741607"/>
          <a:ext cx="1227856" cy="223708"/>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100" dirty="0"/>
            <a:t>[183-249 responses]</a:t>
          </a:r>
        </a:p>
      </cdr:txBody>
    </cdr:sp>
  </cdr:relSizeAnchor>
  <cdr:relSizeAnchor xmlns:cdr="http://schemas.openxmlformats.org/drawingml/2006/chartDrawing">
    <cdr:from>
      <cdr:x>0</cdr:x>
      <cdr:y>0.86924</cdr:y>
    </cdr:from>
    <cdr:to>
      <cdr:x>0.20516</cdr:x>
      <cdr:y>0.99796</cdr:y>
    </cdr:to>
    <cdr:sp macro="" textlink="">
      <cdr:nvSpPr>
        <cdr:cNvPr id="3" name="TextBox 16">
          <a:extLst xmlns:a="http://schemas.openxmlformats.org/drawingml/2006/main">
            <a:ext uri="{FF2B5EF4-FFF2-40B4-BE49-F238E27FC236}">
              <a16:creationId xmlns:a16="http://schemas.microsoft.com/office/drawing/2014/main" id="{6AD4BFC7-F942-B4DA-A44F-A41C8C3C0D31}"/>
            </a:ext>
          </a:extLst>
        </cdr:cNvPr>
        <cdr:cNvSpPr txBox="1"/>
      </cdr:nvSpPr>
      <cdr:spPr>
        <a:xfrm xmlns:a="http://schemas.openxmlformats.org/drawingml/2006/main">
          <a:off x="0" y="5195874"/>
          <a:ext cx="1229157" cy="76944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0.00752</cdr:x>
      <cdr:y>0.83134</cdr:y>
    </cdr:from>
    <cdr:to>
      <cdr:x>0.91958</cdr:x>
      <cdr:y>1</cdr:y>
    </cdr:to>
    <cdr:sp macro="" textlink="">
      <cdr:nvSpPr>
        <cdr:cNvPr id="2" name="TextBox 3">
          <a:extLst xmlns:a="http://schemas.openxmlformats.org/drawingml/2006/main">
            <a:ext uri="{FF2B5EF4-FFF2-40B4-BE49-F238E27FC236}">
              <a16:creationId xmlns:a16="http://schemas.microsoft.com/office/drawing/2014/main" id="{2229F461-916C-F4EA-87CC-FA4ABE89B9D0}"/>
            </a:ext>
          </a:extLst>
        </cdr:cNvPr>
        <cdr:cNvSpPr txBox="1"/>
      </cdr:nvSpPr>
      <cdr:spPr>
        <a:xfrm xmlns:a="http://schemas.openxmlformats.org/drawingml/2006/main">
          <a:off x="83449" y="4386061"/>
          <a:ext cx="10126630" cy="88982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1134"/>
            </a:spcAft>
          </a:pPr>
          <a:r>
            <a:rPr lang="en-GB" sz="1500" dirty="0"/>
            <a:t>Other options included Essex Sexual Health Service, Youth workers and ‘Other’ however only a very small proportion of young people (&lt;5%) said they would use them as a source of information. These options have hence not been included on the graph. </a:t>
          </a:r>
        </a:p>
        <a:p xmlns:a="http://schemas.openxmlformats.org/drawingml/2006/main">
          <a:pPr algn="l">
            <a:spcAft>
              <a:spcPts val="1134"/>
            </a:spcAft>
          </a:pPr>
          <a:r>
            <a:rPr lang="en-GB" sz="1500" dirty="0"/>
            <a:t>Full data tables are available on request. </a:t>
          </a:r>
        </a:p>
        <a:p xmlns:a="http://schemas.openxmlformats.org/drawingml/2006/main">
          <a:pPr algn="l">
            <a:spcAft>
              <a:spcPts val="1134"/>
            </a:spcAft>
          </a:pPr>
          <a:endParaRPr lang="en-GB" sz="15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0.00752</cdr:x>
      <cdr:y>0.81236</cdr:y>
    </cdr:from>
    <cdr:to>
      <cdr:x>1</cdr:x>
      <cdr:y>1</cdr:y>
    </cdr:to>
    <cdr:sp macro="" textlink="">
      <cdr:nvSpPr>
        <cdr:cNvPr id="3" name="TextBox 7">
          <a:extLst xmlns:a="http://schemas.openxmlformats.org/drawingml/2006/main">
            <a:ext uri="{FF2B5EF4-FFF2-40B4-BE49-F238E27FC236}">
              <a16:creationId xmlns:a16="http://schemas.microsoft.com/office/drawing/2014/main" id="{4C541EBA-E7AB-70BF-EB9A-E2653ABE8E59}"/>
            </a:ext>
          </a:extLst>
        </cdr:cNvPr>
        <cdr:cNvSpPr txBox="1"/>
      </cdr:nvSpPr>
      <cdr:spPr>
        <a:xfrm xmlns:a="http://schemas.openxmlformats.org/drawingml/2006/main">
          <a:off x="83449" y="4110523"/>
          <a:ext cx="11019525" cy="949447"/>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1134"/>
            </a:spcAft>
          </a:pPr>
          <a:r>
            <a:rPr lang="en-GB" sz="1500" dirty="0"/>
            <a:t>Other options included Youth workers and ‘Other’ however only a very small proportion of young people (&lt;5%) said they would use them as a source of information. These options have hence not been included on the graph.</a:t>
          </a:r>
        </a:p>
        <a:p xmlns:a="http://schemas.openxmlformats.org/drawingml/2006/main">
          <a:pPr>
            <a:spcAft>
              <a:spcPts val="1134"/>
            </a:spcAft>
          </a:pPr>
          <a:r>
            <a:rPr lang="en-GB" sz="1500" dirty="0"/>
            <a:t>Full data tables are available on request</a:t>
          </a:r>
        </a:p>
      </cdr:txBody>
    </cdr:sp>
  </cdr:relSizeAnchor>
  <cdr:relSizeAnchor xmlns:cdr="http://schemas.openxmlformats.org/drawingml/2006/chartDrawing">
    <cdr:from>
      <cdr:x>0.86445</cdr:x>
      <cdr:y>0.88139</cdr:y>
    </cdr:from>
    <cdr:to>
      <cdr:x>1</cdr:x>
      <cdr:y>1</cdr:y>
    </cdr:to>
    <cdr:sp macro="" textlink="">
      <cdr:nvSpPr>
        <cdr:cNvPr id="2" name="TextBox 16">
          <a:extLst xmlns:a="http://schemas.openxmlformats.org/drawingml/2006/main">
            <a:ext uri="{FF2B5EF4-FFF2-40B4-BE49-F238E27FC236}">
              <a16:creationId xmlns:a16="http://schemas.microsoft.com/office/drawing/2014/main" id="{776E4708-83DA-3F0A-39F8-E03E06A706D8}"/>
            </a:ext>
          </a:extLst>
        </cdr:cNvPr>
        <cdr:cNvSpPr txBox="1"/>
      </cdr:nvSpPr>
      <cdr:spPr>
        <a:xfrm xmlns:a="http://schemas.openxmlformats.org/drawingml/2006/main">
          <a:off x="10193244" y="5938542"/>
          <a:ext cx="1505042" cy="60014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cdr:txBody>
    </cdr:sp>
  </cdr:relSizeAnchor>
</c:userShapes>
</file>

<file path=ppt/drawings/drawing4.xml><?xml version="1.0" encoding="utf-8"?>
<c:userShapes xmlns:c="http://schemas.openxmlformats.org/drawingml/2006/chart">
  <cdr:relSizeAnchor xmlns:cdr="http://schemas.openxmlformats.org/drawingml/2006/chartDrawing">
    <cdr:from>
      <cdr:x>0.00725</cdr:x>
      <cdr:y>0.79629</cdr:y>
    </cdr:from>
    <cdr:to>
      <cdr:x>1</cdr:x>
      <cdr:y>0.98043</cdr:y>
    </cdr:to>
    <cdr:sp macro="" textlink="">
      <cdr:nvSpPr>
        <cdr:cNvPr id="5" name="TextBox 5">
          <a:extLst xmlns:a="http://schemas.openxmlformats.org/drawingml/2006/main">
            <a:ext uri="{FF2B5EF4-FFF2-40B4-BE49-F238E27FC236}">
              <a16:creationId xmlns:a16="http://schemas.microsoft.com/office/drawing/2014/main" id="{4F80C8A5-4B2F-A59A-ECAA-C1587CD43EEF}"/>
            </a:ext>
          </a:extLst>
        </cdr:cNvPr>
        <cdr:cNvSpPr txBox="1"/>
      </cdr:nvSpPr>
      <cdr:spPr>
        <a:xfrm xmlns:a="http://schemas.openxmlformats.org/drawingml/2006/main">
          <a:off x="40234" y="4249904"/>
          <a:ext cx="5511247" cy="982779"/>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500" dirty="0"/>
            <a:t>On the other hand, young people in Years 10-11 were more likely to want to learn more about topics such as puberty, sex, masturbation and pornography.</a:t>
          </a:r>
        </a:p>
      </cdr:txBody>
    </cdr:sp>
  </cdr:relSizeAnchor>
</c:userShapes>
</file>

<file path=ppt/drawings/drawing5.xml><?xml version="1.0" encoding="utf-8"?>
<c:userShapes xmlns:c="http://schemas.openxmlformats.org/drawingml/2006/chart">
  <cdr:relSizeAnchor xmlns:cdr="http://schemas.openxmlformats.org/drawingml/2006/chartDrawing">
    <cdr:from>
      <cdr:x>0.01529</cdr:x>
      <cdr:y>0</cdr:y>
    </cdr:from>
    <cdr:to>
      <cdr:x>0.44203</cdr:x>
      <cdr:y>0.05901</cdr:y>
    </cdr:to>
    <cdr:sp macro="" textlink="">
      <cdr:nvSpPr>
        <cdr:cNvPr id="2" name="TextBox 12">
          <a:extLst xmlns:a="http://schemas.openxmlformats.org/drawingml/2006/main">
            <a:ext uri="{FF2B5EF4-FFF2-40B4-BE49-F238E27FC236}">
              <a16:creationId xmlns:a16="http://schemas.microsoft.com/office/drawing/2014/main" id="{3B2FA4B1-2E27-3CF8-76F4-C0AE968A4E1A}"/>
            </a:ext>
          </a:extLst>
        </cdr:cNvPr>
        <cdr:cNvSpPr txBox="1"/>
      </cdr:nvSpPr>
      <cdr:spPr>
        <a:xfrm xmlns:a="http://schemas.openxmlformats.org/drawingml/2006/main">
          <a:off x="91606" y="0"/>
          <a:ext cx="2556695" cy="31420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500" b="1" dirty="0"/>
            <a:t>Years 10-11 and 16-25yrs:</a:t>
          </a:r>
        </a:p>
      </cdr:txBody>
    </cdr:sp>
  </cdr:relSizeAnchor>
</c:userShapes>
</file>

<file path=ppt/drawings/drawing6.xml><?xml version="1.0" encoding="utf-8"?>
<c:userShapes xmlns:c="http://schemas.openxmlformats.org/drawingml/2006/chart">
  <cdr:relSizeAnchor xmlns:cdr="http://schemas.openxmlformats.org/drawingml/2006/chartDrawing">
    <cdr:from>
      <cdr:x>0.01285</cdr:x>
      <cdr:y>0.01111</cdr:y>
    </cdr:from>
    <cdr:to>
      <cdr:x>0.29754</cdr:x>
      <cdr:y>0.06801</cdr:y>
    </cdr:to>
    <cdr:sp macro="" textlink="">
      <cdr:nvSpPr>
        <cdr:cNvPr id="2" name="TextBox 12">
          <a:extLst xmlns:a="http://schemas.openxmlformats.org/drawingml/2006/main">
            <a:ext uri="{FF2B5EF4-FFF2-40B4-BE49-F238E27FC236}">
              <a16:creationId xmlns:a16="http://schemas.microsoft.com/office/drawing/2014/main" id="{3B2FA4B1-2E27-3CF8-76F4-C0AE968A4E1A}"/>
            </a:ext>
          </a:extLst>
        </cdr:cNvPr>
        <cdr:cNvSpPr txBox="1"/>
      </cdr:nvSpPr>
      <cdr:spPr>
        <a:xfrm xmlns:a="http://schemas.openxmlformats.org/drawingml/2006/main">
          <a:off x="88969" y="50740"/>
          <a:ext cx="1970542" cy="259909"/>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500" b="1" dirty="0"/>
            <a:t>Years 10-11:</a:t>
          </a:r>
        </a:p>
      </cdr:txBody>
    </cdr:sp>
  </cdr:relSizeAnchor>
</c:userShapes>
</file>

<file path=ppt/drawings/drawing7.xml><?xml version="1.0" encoding="utf-8"?>
<c:userShapes xmlns:c="http://schemas.openxmlformats.org/drawingml/2006/chart">
  <cdr:relSizeAnchor xmlns:cdr="http://schemas.openxmlformats.org/drawingml/2006/chartDrawing">
    <cdr:from>
      <cdr:x>0.01312</cdr:x>
      <cdr:y>0.01716</cdr:y>
    </cdr:from>
    <cdr:to>
      <cdr:x>0.29904</cdr:x>
      <cdr:y>0.07424</cdr:y>
    </cdr:to>
    <cdr:sp macro="" textlink="">
      <cdr:nvSpPr>
        <cdr:cNvPr id="2" name="TextBox 12">
          <a:extLst xmlns:a="http://schemas.openxmlformats.org/drawingml/2006/main">
            <a:ext uri="{FF2B5EF4-FFF2-40B4-BE49-F238E27FC236}">
              <a16:creationId xmlns:a16="http://schemas.microsoft.com/office/drawing/2014/main" id="{C40EE19D-4FDE-3974-6D92-0E0834EF52AC}"/>
            </a:ext>
          </a:extLst>
        </cdr:cNvPr>
        <cdr:cNvSpPr txBox="1"/>
      </cdr:nvSpPr>
      <cdr:spPr>
        <a:xfrm xmlns:a="http://schemas.openxmlformats.org/drawingml/2006/main">
          <a:off x="88967" y="78701"/>
          <a:ext cx="1938717" cy="261832"/>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1134"/>
            </a:spcAft>
          </a:pPr>
          <a:r>
            <a:rPr lang="en-GB" sz="1500" b="1" dirty="0"/>
            <a:t>16-25yrs:</a:t>
          </a:r>
        </a:p>
      </cdr:txBody>
    </cdr:sp>
  </cdr:relSizeAnchor>
</c:userShapes>
</file>

<file path=ppt/drawings/drawing8.xml><?xml version="1.0" encoding="utf-8"?>
<c:userShapes xmlns:c="http://schemas.openxmlformats.org/drawingml/2006/chart">
  <cdr:relSizeAnchor xmlns:cdr="http://schemas.openxmlformats.org/drawingml/2006/chartDrawing">
    <cdr:from>
      <cdr:x>0.01189</cdr:x>
      <cdr:y>0.96119</cdr:y>
    </cdr:from>
    <cdr:to>
      <cdr:x>0.2229</cdr:x>
      <cdr:y>1</cdr:y>
    </cdr:to>
    <cdr:sp macro="" textlink="">
      <cdr:nvSpPr>
        <cdr:cNvPr id="2" name="TextBox 14">
          <a:extLst xmlns:a="http://schemas.openxmlformats.org/drawingml/2006/main">
            <a:ext uri="{FF2B5EF4-FFF2-40B4-BE49-F238E27FC236}">
              <a16:creationId xmlns:a16="http://schemas.microsoft.com/office/drawing/2014/main" id="{89D219E8-EE38-672B-D500-0036208597A5}"/>
            </a:ext>
          </a:extLst>
        </cdr:cNvPr>
        <cdr:cNvSpPr txBox="1"/>
      </cdr:nvSpPr>
      <cdr:spPr>
        <a:xfrm xmlns:a="http://schemas.openxmlformats.org/drawingml/2006/main">
          <a:off x="71249" y="5439587"/>
          <a:ext cx="1264208" cy="219634"/>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100" dirty="0"/>
            <a:t>[736-1042 responses] responses]</a:t>
          </a:r>
        </a:p>
      </cdr:txBody>
    </cdr:sp>
  </cdr:relSizeAnchor>
</c:userShapes>
</file>

<file path=ppt/drawings/drawing9.xml><?xml version="1.0" encoding="utf-8"?>
<c:userShapes xmlns:c="http://schemas.openxmlformats.org/drawingml/2006/chart">
  <cdr:relSizeAnchor xmlns:cdr="http://schemas.openxmlformats.org/drawingml/2006/chartDrawing">
    <cdr:from>
      <cdr:x>0.01157</cdr:x>
      <cdr:y>0.00808</cdr:y>
    </cdr:from>
    <cdr:to>
      <cdr:x>0.39943</cdr:x>
      <cdr:y>0.06703</cdr:y>
    </cdr:to>
    <cdr:sp macro="" textlink="">
      <cdr:nvSpPr>
        <cdr:cNvPr id="2" name="TextBox 12">
          <a:extLst xmlns:a="http://schemas.openxmlformats.org/drawingml/2006/main">
            <a:ext uri="{FF2B5EF4-FFF2-40B4-BE49-F238E27FC236}">
              <a16:creationId xmlns:a16="http://schemas.microsoft.com/office/drawing/2014/main" id="{770788E5-AC9D-75B5-44C9-CA9DBEC243AA}"/>
            </a:ext>
          </a:extLst>
        </cdr:cNvPr>
        <cdr:cNvSpPr txBox="1"/>
      </cdr:nvSpPr>
      <cdr:spPr>
        <a:xfrm xmlns:a="http://schemas.openxmlformats.org/drawingml/2006/main">
          <a:off x="76258" y="43073"/>
          <a:ext cx="2556720" cy="31420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1134"/>
            </a:spcAft>
          </a:pPr>
          <a:r>
            <a:rPr lang="en-GB" sz="1500" b="1" dirty="0"/>
            <a:t>16-25yrs: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F1EACA-E7A7-4983-A3AC-7F6D215EA181}" type="datetimeFigureOut">
              <a:rPr lang="en-GB" smtClean="0"/>
              <a:t>23/06/2025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355708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12</a:t>
            </a:fld>
            <a:endParaRPr lang="en-GB" dirty="0"/>
          </a:p>
        </p:txBody>
      </p:sp>
    </p:spTree>
    <p:extLst>
      <p:ext uri="{BB962C8B-B14F-4D97-AF65-F5344CB8AC3E}">
        <p14:creationId xmlns:p14="http://schemas.microsoft.com/office/powerpoint/2010/main" val="275346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13</a:t>
            </a:fld>
            <a:endParaRPr lang="en-GB" dirty="0"/>
          </a:p>
        </p:txBody>
      </p:sp>
    </p:spTree>
    <p:extLst>
      <p:ext uri="{BB962C8B-B14F-4D97-AF65-F5344CB8AC3E}">
        <p14:creationId xmlns:p14="http://schemas.microsoft.com/office/powerpoint/2010/main" val="391580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383564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242545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16</a:t>
            </a:fld>
            <a:endParaRPr lang="en-GB"/>
          </a:p>
        </p:txBody>
      </p:sp>
    </p:spTree>
    <p:extLst>
      <p:ext uri="{BB962C8B-B14F-4D97-AF65-F5344CB8AC3E}">
        <p14:creationId xmlns:p14="http://schemas.microsoft.com/office/powerpoint/2010/main" val="2155307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17</a:t>
            </a:fld>
            <a:endParaRPr lang="en-GB"/>
          </a:p>
        </p:txBody>
      </p:sp>
    </p:spTree>
    <p:extLst>
      <p:ext uri="{BB962C8B-B14F-4D97-AF65-F5344CB8AC3E}">
        <p14:creationId xmlns:p14="http://schemas.microsoft.com/office/powerpoint/2010/main" val="370356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2668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19</a:t>
            </a:fld>
            <a:endParaRPr lang="en-GB"/>
          </a:p>
        </p:txBody>
      </p:sp>
    </p:spTree>
    <p:extLst>
      <p:ext uri="{BB962C8B-B14F-4D97-AF65-F5344CB8AC3E}">
        <p14:creationId xmlns:p14="http://schemas.microsoft.com/office/powerpoint/2010/main" val="90706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134"/>
              </a:spcAft>
            </a:pPr>
            <a:endParaRPr lang="en-GB" sz="1200" dirty="0"/>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90692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22</a:t>
            </a:fld>
            <a:endParaRPr lang="en-GB"/>
          </a:p>
        </p:txBody>
      </p:sp>
    </p:spTree>
    <p:extLst>
      <p:ext uri="{BB962C8B-B14F-4D97-AF65-F5344CB8AC3E}">
        <p14:creationId xmlns:p14="http://schemas.microsoft.com/office/powerpoint/2010/main" val="175208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374143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23</a:t>
            </a:fld>
            <a:endParaRPr lang="en-GB"/>
          </a:p>
        </p:txBody>
      </p:sp>
    </p:spTree>
    <p:extLst>
      <p:ext uri="{BB962C8B-B14F-4D97-AF65-F5344CB8AC3E}">
        <p14:creationId xmlns:p14="http://schemas.microsoft.com/office/powerpoint/2010/main" val="428775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24</a:t>
            </a:fld>
            <a:endParaRPr lang="en-GB"/>
          </a:p>
        </p:txBody>
      </p:sp>
    </p:spTree>
    <p:extLst>
      <p:ext uri="{BB962C8B-B14F-4D97-AF65-F5344CB8AC3E}">
        <p14:creationId xmlns:p14="http://schemas.microsoft.com/office/powerpoint/2010/main" val="250240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406446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26</a:t>
            </a:fld>
            <a:endParaRPr lang="en-GB"/>
          </a:p>
        </p:txBody>
      </p:sp>
    </p:spTree>
    <p:extLst>
      <p:ext uri="{BB962C8B-B14F-4D97-AF65-F5344CB8AC3E}">
        <p14:creationId xmlns:p14="http://schemas.microsoft.com/office/powerpoint/2010/main" val="406902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27</a:t>
            </a:fld>
            <a:endParaRPr lang="en-GB" dirty="0"/>
          </a:p>
        </p:txBody>
      </p:sp>
    </p:spTree>
    <p:extLst>
      <p:ext uri="{BB962C8B-B14F-4D97-AF65-F5344CB8AC3E}">
        <p14:creationId xmlns:p14="http://schemas.microsoft.com/office/powerpoint/2010/main" val="3089680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29</a:t>
            </a:fld>
            <a:endParaRPr lang="en-GB"/>
          </a:p>
        </p:txBody>
      </p:sp>
    </p:spTree>
    <p:extLst>
      <p:ext uri="{BB962C8B-B14F-4D97-AF65-F5344CB8AC3E}">
        <p14:creationId xmlns:p14="http://schemas.microsoft.com/office/powerpoint/2010/main" val="742746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30</a:t>
            </a:fld>
            <a:endParaRPr lang="en-GB" dirty="0"/>
          </a:p>
        </p:txBody>
      </p:sp>
    </p:spTree>
    <p:extLst>
      <p:ext uri="{BB962C8B-B14F-4D97-AF65-F5344CB8AC3E}">
        <p14:creationId xmlns:p14="http://schemas.microsoft.com/office/powerpoint/2010/main" val="121125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31</a:t>
            </a:fld>
            <a:endParaRPr lang="en-GB" dirty="0"/>
          </a:p>
        </p:txBody>
      </p:sp>
    </p:spTree>
    <p:extLst>
      <p:ext uri="{BB962C8B-B14F-4D97-AF65-F5344CB8AC3E}">
        <p14:creationId xmlns:p14="http://schemas.microsoft.com/office/powerpoint/2010/main" val="4192725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32</a:t>
            </a:fld>
            <a:endParaRPr lang="en-GB"/>
          </a:p>
        </p:txBody>
      </p:sp>
    </p:spTree>
    <p:extLst>
      <p:ext uri="{BB962C8B-B14F-4D97-AF65-F5344CB8AC3E}">
        <p14:creationId xmlns:p14="http://schemas.microsoft.com/office/powerpoint/2010/main" val="2461022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34</a:t>
            </a:fld>
            <a:endParaRPr lang="en-GB"/>
          </a:p>
        </p:txBody>
      </p:sp>
    </p:spTree>
    <p:extLst>
      <p:ext uri="{BB962C8B-B14F-4D97-AF65-F5344CB8AC3E}">
        <p14:creationId xmlns:p14="http://schemas.microsoft.com/office/powerpoint/2010/main" val="78220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4313C-03CA-2F4F-99E8-EBD64150FFF1}" type="slidenum">
              <a:rPr lang="en-GB" smtClean="0"/>
              <a:t>4</a:t>
            </a:fld>
            <a:endParaRPr lang="en-GB"/>
          </a:p>
        </p:txBody>
      </p:sp>
    </p:spTree>
    <p:extLst>
      <p:ext uri="{BB962C8B-B14F-4D97-AF65-F5344CB8AC3E}">
        <p14:creationId xmlns:p14="http://schemas.microsoft.com/office/powerpoint/2010/main" val="2989536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35</a:t>
            </a:fld>
            <a:endParaRPr lang="en-GB"/>
          </a:p>
        </p:txBody>
      </p:sp>
    </p:spTree>
    <p:extLst>
      <p:ext uri="{BB962C8B-B14F-4D97-AF65-F5344CB8AC3E}">
        <p14:creationId xmlns:p14="http://schemas.microsoft.com/office/powerpoint/2010/main" val="352488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36</a:t>
            </a:fld>
            <a:endParaRPr lang="en-GB" dirty="0"/>
          </a:p>
        </p:txBody>
      </p:sp>
    </p:spTree>
    <p:extLst>
      <p:ext uri="{BB962C8B-B14F-4D97-AF65-F5344CB8AC3E}">
        <p14:creationId xmlns:p14="http://schemas.microsoft.com/office/powerpoint/2010/main" val="519641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37</a:t>
            </a:fld>
            <a:endParaRPr lang="en-GB" dirty="0"/>
          </a:p>
        </p:txBody>
      </p:sp>
    </p:spTree>
    <p:extLst>
      <p:ext uri="{BB962C8B-B14F-4D97-AF65-F5344CB8AC3E}">
        <p14:creationId xmlns:p14="http://schemas.microsoft.com/office/powerpoint/2010/main" val="4129175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38</a:t>
            </a:fld>
            <a:endParaRPr lang="en-GB"/>
          </a:p>
        </p:txBody>
      </p:sp>
    </p:spTree>
    <p:extLst>
      <p:ext uri="{BB962C8B-B14F-4D97-AF65-F5344CB8AC3E}">
        <p14:creationId xmlns:p14="http://schemas.microsoft.com/office/powerpoint/2010/main" val="648798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39</a:t>
            </a:fld>
            <a:endParaRPr lang="en-GB"/>
          </a:p>
        </p:txBody>
      </p:sp>
    </p:spTree>
    <p:extLst>
      <p:ext uri="{BB962C8B-B14F-4D97-AF65-F5344CB8AC3E}">
        <p14:creationId xmlns:p14="http://schemas.microsoft.com/office/powerpoint/2010/main" val="2629915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41</a:t>
            </a:fld>
            <a:endParaRPr lang="en-GB"/>
          </a:p>
        </p:txBody>
      </p:sp>
    </p:spTree>
    <p:extLst>
      <p:ext uri="{BB962C8B-B14F-4D97-AF65-F5344CB8AC3E}">
        <p14:creationId xmlns:p14="http://schemas.microsoft.com/office/powerpoint/2010/main" val="3025260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42</a:t>
            </a:fld>
            <a:endParaRPr lang="en-GB" dirty="0"/>
          </a:p>
        </p:txBody>
      </p:sp>
    </p:spTree>
    <p:extLst>
      <p:ext uri="{BB962C8B-B14F-4D97-AF65-F5344CB8AC3E}">
        <p14:creationId xmlns:p14="http://schemas.microsoft.com/office/powerpoint/2010/main" val="267909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43</a:t>
            </a:fld>
            <a:endParaRPr lang="en-GB" dirty="0"/>
          </a:p>
        </p:txBody>
      </p:sp>
    </p:spTree>
    <p:extLst>
      <p:ext uri="{BB962C8B-B14F-4D97-AF65-F5344CB8AC3E}">
        <p14:creationId xmlns:p14="http://schemas.microsoft.com/office/powerpoint/2010/main" val="1224578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44</a:t>
            </a:fld>
            <a:endParaRPr lang="en-GB" dirty="0"/>
          </a:p>
        </p:txBody>
      </p:sp>
    </p:spTree>
    <p:extLst>
      <p:ext uri="{BB962C8B-B14F-4D97-AF65-F5344CB8AC3E}">
        <p14:creationId xmlns:p14="http://schemas.microsoft.com/office/powerpoint/2010/main" val="1200858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46</a:t>
            </a:fld>
            <a:endParaRPr lang="en-GB"/>
          </a:p>
        </p:txBody>
      </p:sp>
    </p:spTree>
    <p:extLst>
      <p:ext uri="{BB962C8B-B14F-4D97-AF65-F5344CB8AC3E}">
        <p14:creationId xmlns:p14="http://schemas.microsoft.com/office/powerpoint/2010/main" val="42738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4313C-03CA-2F4F-99E8-EBD64150FFF1}" type="slidenum">
              <a:rPr lang="en-GB" smtClean="0"/>
              <a:t>5</a:t>
            </a:fld>
            <a:endParaRPr lang="en-GB"/>
          </a:p>
        </p:txBody>
      </p:sp>
    </p:spTree>
    <p:extLst>
      <p:ext uri="{BB962C8B-B14F-4D97-AF65-F5344CB8AC3E}">
        <p14:creationId xmlns:p14="http://schemas.microsoft.com/office/powerpoint/2010/main" val="2944090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47</a:t>
            </a:fld>
            <a:endParaRPr lang="en-GB"/>
          </a:p>
        </p:txBody>
      </p:sp>
    </p:spTree>
    <p:extLst>
      <p:ext uri="{BB962C8B-B14F-4D97-AF65-F5344CB8AC3E}">
        <p14:creationId xmlns:p14="http://schemas.microsoft.com/office/powerpoint/2010/main" val="2354766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48</a:t>
            </a:fld>
            <a:endParaRPr lang="en-GB"/>
          </a:p>
        </p:txBody>
      </p:sp>
    </p:spTree>
    <p:extLst>
      <p:ext uri="{BB962C8B-B14F-4D97-AF65-F5344CB8AC3E}">
        <p14:creationId xmlns:p14="http://schemas.microsoft.com/office/powerpoint/2010/main" val="3249740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49</a:t>
            </a:fld>
            <a:endParaRPr lang="en-GB"/>
          </a:p>
        </p:txBody>
      </p:sp>
    </p:spTree>
    <p:extLst>
      <p:ext uri="{BB962C8B-B14F-4D97-AF65-F5344CB8AC3E}">
        <p14:creationId xmlns:p14="http://schemas.microsoft.com/office/powerpoint/2010/main" val="3532133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50</a:t>
            </a:fld>
            <a:endParaRPr lang="en-GB"/>
          </a:p>
        </p:txBody>
      </p:sp>
    </p:spTree>
    <p:extLst>
      <p:ext uri="{BB962C8B-B14F-4D97-AF65-F5344CB8AC3E}">
        <p14:creationId xmlns:p14="http://schemas.microsoft.com/office/powerpoint/2010/main" val="942418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51</a:t>
            </a:fld>
            <a:endParaRPr lang="en-GB"/>
          </a:p>
        </p:txBody>
      </p:sp>
    </p:spTree>
    <p:extLst>
      <p:ext uri="{BB962C8B-B14F-4D97-AF65-F5344CB8AC3E}">
        <p14:creationId xmlns:p14="http://schemas.microsoft.com/office/powerpoint/2010/main" val="3796768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53</a:t>
            </a:fld>
            <a:endParaRPr lang="en-GB"/>
          </a:p>
        </p:txBody>
      </p:sp>
    </p:spTree>
    <p:extLst>
      <p:ext uri="{BB962C8B-B14F-4D97-AF65-F5344CB8AC3E}">
        <p14:creationId xmlns:p14="http://schemas.microsoft.com/office/powerpoint/2010/main" val="1038951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54</a:t>
            </a:fld>
            <a:endParaRPr lang="en-GB"/>
          </a:p>
        </p:txBody>
      </p:sp>
    </p:spTree>
    <p:extLst>
      <p:ext uri="{BB962C8B-B14F-4D97-AF65-F5344CB8AC3E}">
        <p14:creationId xmlns:p14="http://schemas.microsoft.com/office/powerpoint/2010/main" val="199805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55</a:t>
            </a:fld>
            <a:endParaRPr lang="en-GB"/>
          </a:p>
        </p:txBody>
      </p:sp>
    </p:spTree>
    <p:extLst>
      <p:ext uri="{BB962C8B-B14F-4D97-AF65-F5344CB8AC3E}">
        <p14:creationId xmlns:p14="http://schemas.microsoft.com/office/powerpoint/2010/main" val="2079148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56</a:t>
            </a:fld>
            <a:endParaRPr lang="en-GB"/>
          </a:p>
        </p:txBody>
      </p:sp>
    </p:spTree>
    <p:extLst>
      <p:ext uri="{BB962C8B-B14F-4D97-AF65-F5344CB8AC3E}">
        <p14:creationId xmlns:p14="http://schemas.microsoft.com/office/powerpoint/2010/main" val="170699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41542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101075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dirty="0"/>
          </a:p>
        </p:txBody>
      </p:sp>
    </p:spTree>
    <p:extLst>
      <p:ext uri="{BB962C8B-B14F-4D97-AF65-F5344CB8AC3E}">
        <p14:creationId xmlns:p14="http://schemas.microsoft.com/office/powerpoint/2010/main" val="369304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10</a:t>
            </a:fld>
            <a:endParaRPr lang="en-GB" dirty="0"/>
          </a:p>
        </p:txBody>
      </p:sp>
    </p:spTree>
    <p:extLst>
      <p:ext uri="{BB962C8B-B14F-4D97-AF65-F5344CB8AC3E}">
        <p14:creationId xmlns:p14="http://schemas.microsoft.com/office/powerpoint/2010/main" val="250690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dirty="0"/>
          </a:p>
        </p:txBody>
      </p:sp>
    </p:spTree>
    <p:extLst>
      <p:ext uri="{BB962C8B-B14F-4D97-AF65-F5344CB8AC3E}">
        <p14:creationId xmlns:p14="http://schemas.microsoft.com/office/powerpoint/2010/main" val="277543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23/06/2025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23/06/2025</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05274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23/06/2025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23/06/2025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hyperlink" Target="https://consultations.essex.gov.uk/youth-service/19c47c97"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www.facebook.com/essexcountycouncil" TargetMode="Externa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chart" Target="../charts/chart1.xml"/><Relationship Id="rId4" Type="http://schemas.openxmlformats.org/officeDocument/2006/relationships/image" Target="../media/image15.sv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1234184" cy="1620000"/>
          </a:xfrm>
        </p:spPr>
        <p:txBody>
          <a:bodyPr/>
          <a:lstStyle/>
          <a:p>
            <a:r>
              <a:rPr lang="en-GB" dirty="0"/>
              <a:t>Young People’s Relationships, Sex and Health Education Survey 2025</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789606"/>
            <a:ext cx="9406890" cy="1620000"/>
          </a:xfrm>
        </p:spPr>
        <p:txBody>
          <a:bodyPr/>
          <a:lstStyle/>
          <a:p>
            <a:r>
              <a:rPr lang="en-GB" dirty="0"/>
              <a:t>Research &amp; Citizen Insight</a:t>
            </a:r>
          </a:p>
          <a:p>
            <a:r>
              <a:rPr lang="en-GB" dirty="0"/>
              <a:t>Chloe Aldridge – Junior Researcher </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39750" y="5635212"/>
            <a:ext cx="2743200" cy="365125"/>
          </a:xfrm>
        </p:spPr>
        <p:txBody>
          <a:bodyPr/>
          <a:lstStyle/>
          <a:p>
            <a:r>
              <a:rPr lang="en-GB" dirty="0"/>
              <a:t>June 2025 </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702892"/>
            <a:ext cx="11102974" cy="477011"/>
          </a:xfrm>
        </p:spPr>
        <p:txBody>
          <a:bodyPr/>
          <a:lstStyle/>
          <a:p>
            <a:r>
              <a:rPr lang="en-GB" b="1" dirty="0"/>
              <a:t>Young people in Year 10 and above were asked about a wider variety of topics. </a:t>
            </a:r>
            <a:r>
              <a:rPr lang="en-GB" sz="1500" b="1" dirty="0"/>
              <a:t>Where young people in Years 10-11 are looking for information school was generally the most likely source of information followed by their family. </a:t>
            </a:r>
            <a:endParaRPr lang="en-GB" b="1" dirty="0"/>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0656887" cy="685801"/>
          </a:xfrm>
        </p:spPr>
        <p:txBody>
          <a:bodyPr/>
          <a:lstStyle/>
          <a:p>
            <a:r>
              <a:rPr lang="en-GB" sz="3600" dirty="0"/>
              <a:t>Where do you look for information?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7"/>
            <a:ext cx="11102974" cy="527588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Chart 13">
            <a:extLst>
              <a:ext uri="{FF2B5EF4-FFF2-40B4-BE49-F238E27FC236}">
                <a16:creationId xmlns:a16="http://schemas.microsoft.com/office/drawing/2014/main" id="{D7D002A9-D187-52BE-EEA5-A9C60B9D8A73}"/>
              </a:ext>
            </a:extLst>
          </p:cNvPr>
          <p:cNvGraphicFramePr>
            <a:graphicFrameLocks/>
          </p:cNvGraphicFramePr>
          <p:nvPr>
            <p:extLst>
              <p:ext uri="{D42A27DB-BD31-4B8C-83A1-F6EECF244321}">
                <p14:modId xmlns:p14="http://schemas.microsoft.com/office/powerpoint/2010/main" val="3814826169"/>
              </p:ext>
            </p:extLst>
          </p:nvPr>
        </p:nvGraphicFramePr>
        <p:xfrm>
          <a:off x="544511" y="1287378"/>
          <a:ext cx="11019527" cy="43835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229F461-916C-F4EA-87CC-FA4ABE89B9D0}"/>
              </a:ext>
            </a:extLst>
          </p:cNvPr>
          <p:cNvSpPr txBox="1"/>
          <p:nvPr/>
        </p:nvSpPr>
        <p:spPr>
          <a:xfrm>
            <a:off x="627961" y="5670963"/>
            <a:ext cx="10033112" cy="906879"/>
          </a:xfrm>
          <a:prstGeom prst="rect">
            <a:avLst/>
          </a:prstGeom>
          <a:noFill/>
        </p:spPr>
        <p:txBody>
          <a:bodyPr wrap="square" lIns="0" tIns="0" rIns="0" bIns="0" rtlCol="0">
            <a:noAutofit/>
          </a:bodyPr>
          <a:lstStyle/>
          <a:p>
            <a:pPr algn="l">
              <a:spcAft>
                <a:spcPts val="1134"/>
              </a:spcAft>
            </a:pPr>
            <a:r>
              <a:rPr lang="en-GB" sz="1500" dirty="0"/>
              <a:t>A high proportion (&gt;50%) of young people in Years 10-11 had not looked for information on the following topics: masturbation, pornography, gender identity, image sharing, choices around pregnancy, steps to take after unprotected sex and sexuality. </a:t>
            </a:r>
          </a:p>
          <a:p>
            <a:pPr algn="l">
              <a:spcAft>
                <a:spcPts val="1134"/>
              </a:spcAft>
            </a:pPr>
            <a:r>
              <a:rPr lang="en-GB" sz="1500" dirty="0"/>
              <a:t>Where they are looking for information on RSHE topics, school is the most common source, followed by their family.  </a:t>
            </a:r>
          </a:p>
          <a:p>
            <a:pPr algn="l">
              <a:spcAft>
                <a:spcPts val="1134"/>
              </a:spcAft>
            </a:pPr>
            <a:endParaRPr lang="en-GB" sz="1500" dirty="0"/>
          </a:p>
        </p:txBody>
      </p:sp>
      <p:sp>
        <p:nvSpPr>
          <p:cNvPr id="5" name="TextBox 4">
            <a:extLst>
              <a:ext uri="{FF2B5EF4-FFF2-40B4-BE49-F238E27FC236}">
                <a16:creationId xmlns:a16="http://schemas.microsoft.com/office/drawing/2014/main" id="{13361B82-0262-486F-B760-644548A3B6EE}"/>
              </a:ext>
            </a:extLst>
          </p:cNvPr>
          <p:cNvSpPr txBox="1"/>
          <p:nvPr/>
        </p:nvSpPr>
        <p:spPr>
          <a:xfrm>
            <a:off x="10221071" y="1301958"/>
            <a:ext cx="1384691" cy="70478"/>
          </a:xfrm>
          <a:prstGeom prst="rect">
            <a:avLst/>
          </a:prstGeom>
          <a:noFill/>
        </p:spPr>
        <p:txBody>
          <a:bodyPr wrap="square" lIns="0" tIns="0" rIns="0" bIns="0" rtlCol="0">
            <a:noAutofit/>
          </a:bodyPr>
          <a:lstStyle/>
          <a:p>
            <a:pPr algn="r">
              <a:spcAft>
                <a:spcPts val="1134"/>
              </a:spcAft>
            </a:pPr>
            <a:r>
              <a:rPr lang="en-GB" sz="1100" dirty="0"/>
              <a:t>[1196- 1215 responses]</a:t>
            </a:r>
          </a:p>
        </p:txBody>
      </p:sp>
      <p:sp>
        <p:nvSpPr>
          <p:cNvPr id="9" name="Footer Placeholder 9">
            <a:extLst>
              <a:ext uri="{FF2B5EF4-FFF2-40B4-BE49-F238E27FC236}">
                <a16:creationId xmlns:a16="http://schemas.microsoft.com/office/drawing/2014/main" id="{3EB24C6F-CB77-30F8-A867-D5131077CB69}"/>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
        <p:nvSpPr>
          <p:cNvPr id="6" name="TextBox 12">
            <a:extLst>
              <a:ext uri="{FF2B5EF4-FFF2-40B4-BE49-F238E27FC236}">
                <a16:creationId xmlns:a16="http://schemas.microsoft.com/office/drawing/2014/main" id="{367DA3E3-F40C-650A-6ED8-52B4BD48F36D}"/>
              </a:ext>
            </a:extLst>
          </p:cNvPr>
          <p:cNvSpPr txBox="1"/>
          <p:nvPr/>
        </p:nvSpPr>
        <p:spPr>
          <a:xfrm>
            <a:off x="627961" y="1325980"/>
            <a:ext cx="1200839" cy="43142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(Pt1):</a:t>
            </a:r>
          </a:p>
        </p:txBody>
      </p:sp>
      <p:sp>
        <p:nvSpPr>
          <p:cNvPr id="8" name="TextBox 16">
            <a:extLst>
              <a:ext uri="{FF2B5EF4-FFF2-40B4-BE49-F238E27FC236}">
                <a16:creationId xmlns:a16="http://schemas.microsoft.com/office/drawing/2014/main" id="{3691313D-B005-1C5B-4B87-E6BCE0345E29}"/>
              </a:ext>
            </a:extLst>
          </p:cNvPr>
          <p:cNvSpPr txBox="1"/>
          <p:nvPr/>
        </p:nvSpPr>
        <p:spPr>
          <a:xfrm>
            <a:off x="10142444" y="5963116"/>
            <a:ext cx="1505042" cy="60014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p:txBody>
      </p:sp>
    </p:spTree>
    <p:extLst>
      <p:ext uri="{BB962C8B-B14F-4D97-AF65-F5344CB8AC3E}">
        <p14:creationId xmlns:p14="http://schemas.microsoft.com/office/powerpoint/2010/main" val="272707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0656887" cy="685801"/>
          </a:xfrm>
        </p:spPr>
        <p:txBody>
          <a:bodyPr/>
          <a:lstStyle/>
          <a:p>
            <a:r>
              <a:rPr lang="en-GB" sz="3600" dirty="0"/>
              <a:t>Where do you look for information? </a:t>
            </a:r>
          </a:p>
        </p:txBody>
      </p:sp>
      <p:sp>
        <p:nvSpPr>
          <p:cNvPr id="7" name="Rectangle 6">
            <a:extLst>
              <a:ext uri="{FF2B5EF4-FFF2-40B4-BE49-F238E27FC236}">
                <a16:creationId xmlns:a16="http://schemas.microsoft.com/office/drawing/2014/main" id="{4B7F0210-0BB8-3F37-1D2F-B71B39232537}"/>
              </a:ext>
            </a:extLst>
          </p:cNvPr>
          <p:cNvSpPr/>
          <p:nvPr/>
        </p:nvSpPr>
        <p:spPr>
          <a:xfrm>
            <a:off x="544512" y="721361"/>
            <a:ext cx="11102975" cy="584190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3" name="Chart 12">
            <a:extLst>
              <a:ext uri="{FF2B5EF4-FFF2-40B4-BE49-F238E27FC236}">
                <a16:creationId xmlns:a16="http://schemas.microsoft.com/office/drawing/2014/main" id="{0952980D-8FC3-59AA-CD89-729087EFBA8F}"/>
              </a:ext>
            </a:extLst>
          </p:cNvPr>
          <p:cNvGraphicFramePr>
            <a:graphicFrameLocks/>
          </p:cNvGraphicFramePr>
          <p:nvPr>
            <p:extLst>
              <p:ext uri="{D42A27DB-BD31-4B8C-83A1-F6EECF244321}">
                <p14:modId xmlns:p14="http://schemas.microsoft.com/office/powerpoint/2010/main" val="3659008267"/>
              </p:ext>
            </p:extLst>
          </p:nvPr>
        </p:nvGraphicFramePr>
        <p:xfrm>
          <a:off x="544512" y="1287375"/>
          <a:ext cx="11102975" cy="5275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952980D-8FC3-59AA-CD89-729087EFBA8F}"/>
              </a:ext>
            </a:extLst>
          </p:cNvPr>
          <p:cNvGraphicFramePr>
            <a:graphicFrameLocks/>
          </p:cNvGraphicFramePr>
          <p:nvPr>
            <p:extLst>
              <p:ext uri="{D42A27DB-BD31-4B8C-83A1-F6EECF244321}">
                <p14:modId xmlns:p14="http://schemas.microsoft.com/office/powerpoint/2010/main" val="3395459608"/>
              </p:ext>
            </p:extLst>
          </p:nvPr>
        </p:nvGraphicFramePr>
        <p:xfrm>
          <a:off x="544511" y="721361"/>
          <a:ext cx="11102975" cy="49520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3361B82-0262-486F-B760-644548A3B6EE}"/>
              </a:ext>
            </a:extLst>
          </p:cNvPr>
          <p:cNvSpPr txBox="1"/>
          <p:nvPr/>
        </p:nvSpPr>
        <p:spPr>
          <a:xfrm>
            <a:off x="10189508" y="787245"/>
            <a:ext cx="1384691" cy="134120"/>
          </a:xfrm>
          <a:prstGeom prst="rect">
            <a:avLst/>
          </a:prstGeom>
          <a:noFill/>
        </p:spPr>
        <p:txBody>
          <a:bodyPr wrap="square" lIns="0" tIns="0" rIns="0" bIns="0" rtlCol="0">
            <a:noAutofit/>
          </a:bodyPr>
          <a:lstStyle/>
          <a:p>
            <a:pPr algn="r">
              <a:spcAft>
                <a:spcPts val="1134"/>
              </a:spcAft>
            </a:pPr>
            <a:r>
              <a:rPr lang="en-GB" sz="1100" dirty="0"/>
              <a:t>[1196- 1215 responses]</a:t>
            </a:r>
          </a:p>
        </p:txBody>
      </p:sp>
      <p:sp>
        <p:nvSpPr>
          <p:cNvPr id="9" name="Footer Placeholder 9">
            <a:extLst>
              <a:ext uri="{FF2B5EF4-FFF2-40B4-BE49-F238E27FC236}">
                <a16:creationId xmlns:a16="http://schemas.microsoft.com/office/drawing/2014/main" id="{3EB24C6F-CB77-30F8-A867-D5131077CB69}"/>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
        <p:nvSpPr>
          <p:cNvPr id="6" name="TextBox 12">
            <a:extLst>
              <a:ext uri="{FF2B5EF4-FFF2-40B4-BE49-F238E27FC236}">
                <a16:creationId xmlns:a16="http://schemas.microsoft.com/office/drawing/2014/main" id="{367DA3E3-F40C-650A-6ED8-52B4BD48F36D}"/>
              </a:ext>
            </a:extLst>
          </p:cNvPr>
          <p:cNvSpPr txBox="1"/>
          <p:nvPr/>
        </p:nvSpPr>
        <p:spPr>
          <a:xfrm>
            <a:off x="617801" y="781982"/>
            <a:ext cx="1068759" cy="43142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(Pt 2):</a:t>
            </a:r>
          </a:p>
        </p:txBody>
      </p:sp>
      <p:sp>
        <p:nvSpPr>
          <p:cNvPr id="8" name="TextBox 16">
            <a:extLst>
              <a:ext uri="{FF2B5EF4-FFF2-40B4-BE49-F238E27FC236}">
                <a16:creationId xmlns:a16="http://schemas.microsoft.com/office/drawing/2014/main" id="{BDDB1203-3BB8-6B9E-B067-10FB2F8E404F}"/>
              </a:ext>
            </a:extLst>
          </p:cNvPr>
          <p:cNvSpPr txBox="1"/>
          <p:nvPr/>
        </p:nvSpPr>
        <p:spPr>
          <a:xfrm>
            <a:off x="10142444" y="5963116"/>
            <a:ext cx="1505042" cy="60014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p:txBody>
      </p:sp>
    </p:spTree>
    <p:extLst>
      <p:ext uri="{BB962C8B-B14F-4D97-AF65-F5344CB8AC3E}">
        <p14:creationId xmlns:p14="http://schemas.microsoft.com/office/powerpoint/2010/main" val="5769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2" y="726615"/>
            <a:ext cx="11102974" cy="383433"/>
          </a:xfrm>
        </p:spPr>
        <p:txBody>
          <a:bodyPr/>
          <a:lstStyle/>
          <a:p>
            <a:r>
              <a:rPr lang="en-GB" b="1" dirty="0"/>
              <a:t>Young people in Year 10 and above were asked about a wider variety of topics. Where young people aged 16-25 were looking for information on the following topics, they were most likely to look to an educational setting and online/social media.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0656887" cy="685801"/>
          </a:xfrm>
        </p:spPr>
        <p:txBody>
          <a:bodyPr/>
          <a:lstStyle/>
          <a:p>
            <a:r>
              <a:rPr lang="en-GB" sz="3600" dirty="0"/>
              <a:t>Where do you look for information?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7"/>
            <a:ext cx="11102974" cy="523269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Chart 3">
            <a:extLst>
              <a:ext uri="{FF2B5EF4-FFF2-40B4-BE49-F238E27FC236}">
                <a16:creationId xmlns:a16="http://schemas.microsoft.com/office/drawing/2014/main" id="{EECE8FAC-27AA-B82D-EFE3-D7027585F75E}"/>
              </a:ext>
            </a:extLst>
          </p:cNvPr>
          <p:cNvGraphicFramePr>
            <a:graphicFrameLocks/>
          </p:cNvGraphicFramePr>
          <p:nvPr>
            <p:extLst>
              <p:ext uri="{D42A27DB-BD31-4B8C-83A1-F6EECF244321}">
                <p14:modId xmlns:p14="http://schemas.microsoft.com/office/powerpoint/2010/main" val="1588947088"/>
              </p:ext>
            </p:extLst>
          </p:nvPr>
        </p:nvGraphicFramePr>
        <p:xfrm>
          <a:off x="544512" y="1287375"/>
          <a:ext cx="11102974" cy="4211737"/>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9">
            <a:extLst>
              <a:ext uri="{FF2B5EF4-FFF2-40B4-BE49-F238E27FC236}">
                <a16:creationId xmlns:a16="http://schemas.microsoft.com/office/drawing/2014/main" id="{8298CB8C-D3C1-2EFB-5682-E307EA8612E2}"/>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7">
            <a:extLst>
              <a:ext uri="{FF2B5EF4-FFF2-40B4-BE49-F238E27FC236}">
                <a16:creationId xmlns:a16="http://schemas.microsoft.com/office/drawing/2014/main" id="{4C541EBA-E7AB-70BF-EB9A-E2653ABE8E59}"/>
              </a:ext>
            </a:extLst>
          </p:cNvPr>
          <p:cNvSpPr txBox="1"/>
          <p:nvPr/>
        </p:nvSpPr>
        <p:spPr>
          <a:xfrm>
            <a:off x="627960" y="5483772"/>
            <a:ext cx="10090840" cy="551682"/>
          </a:xfrm>
          <a:prstGeom prst="rect">
            <a:avLst/>
          </a:prstGeom>
          <a:noFill/>
        </p:spPr>
        <p:txBody>
          <a:bodyPr wrap="square" lIns="0" tIns="0" rIns="0" bIns="0" rtlCol="0">
            <a:noAutofit/>
          </a:bodyPr>
          <a:lstStyle/>
          <a:p>
            <a:pPr algn="l">
              <a:spcAft>
                <a:spcPts val="1134"/>
              </a:spcAft>
            </a:pPr>
            <a:r>
              <a:rPr lang="en-GB" sz="1500" dirty="0"/>
              <a:t>A high proportion ( &gt;50%) of young people aged 16-25 had not looked for information on the following topics: revenge porn, masturbation, image sharing and pornography. </a:t>
            </a:r>
          </a:p>
          <a:p>
            <a:pPr algn="l">
              <a:spcAft>
                <a:spcPts val="1134"/>
              </a:spcAft>
            </a:pPr>
            <a:r>
              <a:rPr lang="en-GB" sz="1500" dirty="0"/>
              <a:t>Where they are looking for information on RSHE topics, an educational setting or online/social media are the most common sources.</a:t>
            </a:r>
          </a:p>
        </p:txBody>
      </p:sp>
      <p:sp>
        <p:nvSpPr>
          <p:cNvPr id="9" name="TextBox 12">
            <a:extLst>
              <a:ext uri="{FF2B5EF4-FFF2-40B4-BE49-F238E27FC236}">
                <a16:creationId xmlns:a16="http://schemas.microsoft.com/office/drawing/2014/main" id="{13C97899-CABD-71AE-35AB-1E4E49B2B1C7}"/>
              </a:ext>
            </a:extLst>
          </p:cNvPr>
          <p:cNvSpPr txBox="1"/>
          <p:nvPr/>
        </p:nvSpPr>
        <p:spPr>
          <a:xfrm>
            <a:off x="627961" y="1325980"/>
            <a:ext cx="1048439" cy="43142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16-25yrs (Pt1):</a:t>
            </a:r>
          </a:p>
        </p:txBody>
      </p:sp>
      <p:sp>
        <p:nvSpPr>
          <p:cNvPr id="11" name="TextBox 10">
            <a:extLst>
              <a:ext uri="{FF2B5EF4-FFF2-40B4-BE49-F238E27FC236}">
                <a16:creationId xmlns:a16="http://schemas.microsoft.com/office/drawing/2014/main" id="{0D8CFCA5-080D-C6BA-4AC5-2E22F1167F81}"/>
              </a:ext>
            </a:extLst>
          </p:cNvPr>
          <p:cNvSpPr txBox="1"/>
          <p:nvPr/>
        </p:nvSpPr>
        <p:spPr>
          <a:xfrm>
            <a:off x="10383746" y="1321066"/>
            <a:ext cx="1180293" cy="204113"/>
          </a:xfrm>
          <a:prstGeom prst="rect">
            <a:avLst/>
          </a:prstGeom>
          <a:noFill/>
        </p:spPr>
        <p:txBody>
          <a:bodyPr wrap="square" lIns="0" tIns="0" rIns="0" bIns="0" rtlCol="0">
            <a:noAutofit/>
          </a:bodyPr>
          <a:lstStyle/>
          <a:p>
            <a:pPr algn="r">
              <a:spcAft>
                <a:spcPts val="1134"/>
              </a:spcAft>
            </a:pPr>
            <a:r>
              <a:rPr lang="en-GB" sz="1100" dirty="0"/>
              <a:t>[754-761 responses]</a:t>
            </a:r>
          </a:p>
        </p:txBody>
      </p:sp>
      <p:sp>
        <p:nvSpPr>
          <p:cNvPr id="6" name="TextBox 16">
            <a:extLst>
              <a:ext uri="{FF2B5EF4-FFF2-40B4-BE49-F238E27FC236}">
                <a16:creationId xmlns:a16="http://schemas.microsoft.com/office/drawing/2014/main" id="{776E4708-83DA-3F0A-39F8-E03E06A706D8}"/>
              </a:ext>
            </a:extLst>
          </p:cNvPr>
          <p:cNvSpPr txBox="1"/>
          <p:nvPr/>
        </p:nvSpPr>
        <p:spPr>
          <a:xfrm>
            <a:off x="10142444" y="5887742"/>
            <a:ext cx="1505042" cy="60014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p:txBody>
      </p:sp>
    </p:spTree>
    <p:extLst>
      <p:ext uri="{BB962C8B-B14F-4D97-AF65-F5344CB8AC3E}">
        <p14:creationId xmlns:p14="http://schemas.microsoft.com/office/powerpoint/2010/main" val="254178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0656887" cy="685801"/>
          </a:xfrm>
        </p:spPr>
        <p:txBody>
          <a:bodyPr/>
          <a:lstStyle/>
          <a:p>
            <a:r>
              <a:rPr lang="en-GB" sz="3600" dirty="0"/>
              <a:t>Where do you look for information? </a:t>
            </a:r>
          </a:p>
        </p:txBody>
      </p:sp>
      <p:sp>
        <p:nvSpPr>
          <p:cNvPr id="7" name="Rectangle 6">
            <a:extLst>
              <a:ext uri="{FF2B5EF4-FFF2-40B4-BE49-F238E27FC236}">
                <a16:creationId xmlns:a16="http://schemas.microsoft.com/office/drawing/2014/main" id="{4B7F0210-0BB8-3F37-1D2F-B71B39232537}"/>
              </a:ext>
            </a:extLst>
          </p:cNvPr>
          <p:cNvSpPr/>
          <p:nvPr/>
        </p:nvSpPr>
        <p:spPr>
          <a:xfrm>
            <a:off x="544512" y="772161"/>
            <a:ext cx="11102975" cy="574791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3" name="Chart 12">
            <a:extLst>
              <a:ext uri="{FF2B5EF4-FFF2-40B4-BE49-F238E27FC236}">
                <a16:creationId xmlns:a16="http://schemas.microsoft.com/office/drawing/2014/main" id="{0952980D-8FC3-59AA-CD89-729087EFBA8F}"/>
              </a:ext>
            </a:extLst>
          </p:cNvPr>
          <p:cNvGraphicFramePr>
            <a:graphicFrameLocks/>
          </p:cNvGraphicFramePr>
          <p:nvPr>
            <p:extLst>
              <p:ext uri="{D42A27DB-BD31-4B8C-83A1-F6EECF244321}">
                <p14:modId xmlns:p14="http://schemas.microsoft.com/office/powerpoint/2010/main" val="2068978997"/>
              </p:ext>
            </p:extLst>
          </p:nvPr>
        </p:nvGraphicFramePr>
        <p:xfrm>
          <a:off x="544513" y="1460099"/>
          <a:ext cx="11102974" cy="5059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BCE897D-5118-F361-2105-5B1117BCFF2D}"/>
              </a:ext>
            </a:extLst>
          </p:cNvPr>
          <p:cNvGraphicFramePr>
            <a:graphicFrameLocks/>
          </p:cNvGraphicFramePr>
          <p:nvPr>
            <p:extLst>
              <p:ext uri="{D42A27DB-BD31-4B8C-83A1-F6EECF244321}">
                <p14:modId xmlns:p14="http://schemas.microsoft.com/office/powerpoint/2010/main" val="2122073940"/>
              </p:ext>
            </p:extLst>
          </p:nvPr>
        </p:nvGraphicFramePr>
        <p:xfrm>
          <a:off x="544511" y="772160"/>
          <a:ext cx="11102974" cy="4798463"/>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9">
            <a:extLst>
              <a:ext uri="{FF2B5EF4-FFF2-40B4-BE49-F238E27FC236}">
                <a16:creationId xmlns:a16="http://schemas.microsoft.com/office/drawing/2014/main" id="{8298CB8C-D3C1-2EFB-5682-E307EA8612E2}"/>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9" name="TextBox 12">
            <a:extLst>
              <a:ext uri="{FF2B5EF4-FFF2-40B4-BE49-F238E27FC236}">
                <a16:creationId xmlns:a16="http://schemas.microsoft.com/office/drawing/2014/main" id="{13C97899-CABD-71AE-35AB-1E4E49B2B1C7}"/>
              </a:ext>
            </a:extLst>
          </p:cNvPr>
          <p:cNvSpPr txBox="1"/>
          <p:nvPr/>
        </p:nvSpPr>
        <p:spPr>
          <a:xfrm>
            <a:off x="627961" y="784504"/>
            <a:ext cx="946839" cy="29730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16-25yrs (Pt 2):</a:t>
            </a:r>
          </a:p>
        </p:txBody>
      </p:sp>
      <p:sp>
        <p:nvSpPr>
          <p:cNvPr id="11" name="TextBox 10">
            <a:extLst>
              <a:ext uri="{FF2B5EF4-FFF2-40B4-BE49-F238E27FC236}">
                <a16:creationId xmlns:a16="http://schemas.microsoft.com/office/drawing/2014/main" id="{0D8CFCA5-080D-C6BA-4AC5-2E22F1167F81}"/>
              </a:ext>
            </a:extLst>
          </p:cNvPr>
          <p:cNvSpPr txBox="1"/>
          <p:nvPr/>
        </p:nvSpPr>
        <p:spPr>
          <a:xfrm>
            <a:off x="10383746" y="825129"/>
            <a:ext cx="1180293" cy="204113"/>
          </a:xfrm>
          <a:prstGeom prst="rect">
            <a:avLst/>
          </a:prstGeom>
          <a:noFill/>
        </p:spPr>
        <p:txBody>
          <a:bodyPr wrap="square" lIns="0" tIns="0" rIns="0" bIns="0" rtlCol="0">
            <a:noAutofit/>
          </a:bodyPr>
          <a:lstStyle/>
          <a:p>
            <a:pPr algn="r">
              <a:spcAft>
                <a:spcPts val="1134"/>
              </a:spcAft>
            </a:pPr>
            <a:r>
              <a:rPr lang="en-GB" sz="1100" dirty="0"/>
              <a:t>[754-761 responses]</a:t>
            </a:r>
          </a:p>
        </p:txBody>
      </p:sp>
    </p:spTree>
    <p:extLst>
      <p:ext uri="{BB962C8B-B14F-4D97-AF65-F5344CB8AC3E}">
        <p14:creationId xmlns:p14="http://schemas.microsoft.com/office/powerpoint/2010/main" val="183050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774298"/>
            <a:ext cx="11102974" cy="383433"/>
          </a:xfrm>
        </p:spPr>
        <p:txBody>
          <a:bodyPr/>
          <a:lstStyle/>
          <a:p>
            <a:r>
              <a:rPr lang="en-GB" sz="1800" b="1" dirty="0"/>
              <a:t>A small proportion of young people across all age groups utilised other sources of information which included: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3" y="174624"/>
            <a:ext cx="9838740" cy="685801"/>
          </a:xfrm>
        </p:spPr>
        <p:txBody>
          <a:bodyPr/>
          <a:lstStyle/>
          <a:p>
            <a:r>
              <a:rPr lang="en-GB" sz="3600" dirty="0"/>
              <a:t>Where do you look for information?</a:t>
            </a:r>
          </a:p>
        </p:txBody>
      </p:sp>
      <p:sp>
        <p:nvSpPr>
          <p:cNvPr id="15" name="Rectangle 14">
            <a:extLst>
              <a:ext uri="{FF2B5EF4-FFF2-40B4-BE49-F238E27FC236}">
                <a16:creationId xmlns:a16="http://schemas.microsoft.com/office/drawing/2014/main" id="{C9833107-CAA8-4C4C-07F0-5E3442446B76}"/>
              </a:ext>
            </a:extLst>
          </p:cNvPr>
          <p:cNvSpPr/>
          <p:nvPr/>
        </p:nvSpPr>
        <p:spPr>
          <a:xfrm>
            <a:off x="544513" y="1287377"/>
            <a:ext cx="11102974" cy="514018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9">
            <a:extLst>
              <a:ext uri="{FF2B5EF4-FFF2-40B4-BE49-F238E27FC236}">
                <a16:creationId xmlns:a16="http://schemas.microsoft.com/office/drawing/2014/main" id="{C4E0C781-1DE7-86E7-D497-FA67BAF31DF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graphicFrame>
        <p:nvGraphicFramePr>
          <p:cNvPr id="6" name="Table 5">
            <a:extLst>
              <a:ext uri="{FF2B5EF4-FFF2-40B4-BE49-F238E27FC236}">
                <a16:creationId xmlns:a16="http://schemas.microsoft.com/office/drawing/2014/main" id="{F579B4DB-03FB-A5FF-7F8A-177AE685DC1E}"/>
              </a:ext>
            </a:extLst>
          </p:cNvPr>
          <p:cNvGraphicFramePr>
            <a:graphicFrameLocks noGrp="1"/>
          </p:cNvGraphicFramePr>
          <p:nvPr>
            <p:extLst>
              <p:ext uri="{D42A27DB-BD31-4B8C-83A1-F6EECF244321}">
                <p14:modId xmlns:p14="http://schemas.microsoft.com/office/powerpoint/2010/main" val="4048548685"/>
              </p:ext>
            </p:extLst>
          </p:nvPr>
        </p:nvGraphicFramePr>
        <p:xfrm>
          <a:off x="544513" y="1300113"/>
          <a:ext cx="7446096" cy="5134065"/>
        </p:xfrm>
        <a:graphic>
          <a:graphicData uri="http://schemas.openxmlformats.org/drawingml/2006/table">
            <a:tbl>
              <a:tblPr firstRow="1" bandRow="1">
                <a:tableStyleId>{69012ECD-51FC-41F1-AA8D-1B2483CD663E}</a:tableStyleId>
              </a:tblPr>
              <a:tblGrid>
                <a:gridCol w="3723048">
                  <a:extLst>
                    <a:ext uri="{9D8B030D-6E8A-4147-A177-3AD203B41FA5}">
                      <a16:colId xmlns:a16="http://schemas.microsoft.com/office/drawing/2014/main" val="2481718775"/>
                    </a:ext>
                  </a:extLst>
                </a:gridCol>
                <a:gridCol w="3723048">
                  <a:extLst>
                    <a:ext uri="{9D8B030D-6E8A-4147-A177-3AD203B41FA5}">
                      <a16:colId xmlns:a16="http://schemas.microsoft.com/office/drawing/2014/main" val="2453120527"/>
                    </a:ext>
                  </a:extLst>
                </a:gridCol>
              </a:tblGrid>
              <a:tr h="555945">
                <a:tc>
                  <a:txBody>
                    <a:bodyPr/>
                    <a:lstStyle/>
                    <a:p>
                      <a:pPr algn="l"/>
                      <a:r>
                        <a:rPr lang="en-GB" sz="1500" dirty="0"/>
                        <a:t>Source of Information</a:t>
                      </a:r>
                    </a:p>
                  </a:txBody>
                  <a:tcPr/>
                </a:tc>
                <a:tc>
                  <a:txBody>
                    <a:bodyPr/>
                    <a:lstStyle/>
                    <a:p>
                      <a:endParaRPr lang="en-GB" dirty="0"/>
                    </a:p>
                  </a:txBody>
                  <a:tcPr/>
                </a:tc>
                <a:extLst>
                  <a:ext uri="{0D108BD9-81ED-4DB2-BD59-A6C34878D82A}">
                    <a16:rowId xmlns:a16="http://schemas.microsoft.com/office/drawing/2014/main" val="2766555649"/>
                  </a:ext>
                </a:extLst>
              </a:tr>
              <a:tr h="938259">
                <a:tc>
                  <a:txBody>
                    <a:bodyPr/>
                    <a:lstStyle/>
                    <a:p>
                      <a:pPr algn="l"/>
                      <a:r>
                        <a:rPr lang="en-GB" sz="1500" b="1" dirty="0"/>
                        <a:t>Personal knowledge/ themselves: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i="0" dirty="0">
                          <a:solidFill>
                            <a:schemeClr val="tx1"/>
                          </a:solidFill>
                        </a:rPr>
                        <a:t>“Teaching self what relationships should look like”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i="0" dirty="0">
                          <a:solidFill>
                            <a:schemeClr val="tx1"/>
                          </a:solidFill>
                        </a:rPr>
                        <a:t>  “All of the ‘Other’ options, I’d seek for in myself and what I could do to help myself.”</a:t>
                      </a:r>
                    </a:p>
                  </a:txBody>
                  <a:tcPr/>
                </a:tc>
                <a:extLst>
                  <a:ext uri="{0D108BD9-81ED-4DB2-BD59-A6C34878D82A}">
                    <a16:rowId xmlns:a16="http://schemas.microsoft.com/office/drawing/2014/main" val="3739290617"/>
                  </a:ext>
                </a:extLst>
              </a:tr>
              <a:tr h="778349">
                <a:tc>
                  <a:txBody>
                    <a:bodyPr/>
                    <a:lstStyle/>
                    <a:p>
                      <a:pPr algn="l"/>
                      <a:r>
                        <a:rPr lang="en-GB" sz="1500" b="1" dirty="0"/>
                        <a:t>Professional staff:</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“Contraception I would speak to a pharmacist or GP”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“NHS/GP”</a:t>
                      </a:r>
                      <a:endParaRPr lang="en-GB" sz="1400" b="0" i="1" dirty="0"/>
                    </a:p>
                  </a:txBody>
                  <a:tcPr/>
                </a:tc>
                <a:extLst>
                  <a:ext uri="{0D108BD9-81ED-4DB2-BD59-A6C34878D82A}">
                    <a16:rowId xmlns:a16="http://schemas.microsoft.com/office/drawing/2014/main" val="2966822302"/>
                  </a:ext>
                </a:extLst>
              </a:tr>
              <a:tr h="560032">
                <a:tc>
                  <a:txBody>
                    <a:bodyPr/>
                    <a:lstStyle/>
                    <a:p>
                      <a:pPr algn="l"/>
                      <a:r>
                        <a:rPr lang="en-GB" sz="1500" b="1" dirty="0"/>
                        <a:t>Books: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“Puberty - I looked at books”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“Books on gender identity and sexuality</a:t>
                      </a:r>
                      <a:endParaRPr lang="en-GB" sz="1400" b="0" i="1" dirty="0"/>
                    </a:p>
                  </a:txBody>
                  <a:tcPr/>
                </a:tc>
                <a:extLst>
                  <a:ext uri="{0D108BD9-81ED-4DB2-BD59-A6C34878D82A}">
                    <a16:rowId xmlns:a16="http://schemas.microsoft.com/office/drawing/2014/main" val="3465227960"/>
                  </a:ext>
                </a:extLst>
              </a:tr>
              <a:tr h="555945">
                <a:tc>
                  <a:txBody>
                    <a:bodyPr/>
                    <a:lstStyle/>
                    <a:p>
                      <a:pPr algn="l"/>
                      <a:r>
                        <a:rPr lang="en-GB" sz="1500" b="1" dirty="0"/>
                        <a:t>Television and film: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“Law is tv shows and movies”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“TV shows/series”</a:t>
                      </a:r>
                      <a:endParaRPr lang="en-GB" sz="1400" b="0" i="1" dirty="0"/>
                    </a:p>
                  </a:txBody>
                  <a:tcPr/>
                </a:tc>
                <a:extLst>
                  <a:ext uri="{0D108BD9-81ED-4DB2-BD59-A6C34878D82A}">
                    <a16:rowId xmlns:a16="http://schemas.microsoft.com/office/drawing/2014/main" val="2262351462"/>
                  </a:ext>
                </a:extLst>
              </a:tr>
              <a:tr h="340527">
                <a:tc>
                  <a:txBody>
                    <a:bodyPr/>
                    <a:lstStyle/>
                    <a:p>
                      <a:pPr algn="l"/>
                      <a:r>
                        <a:rPr lang="en-GB" sz="1500" b="1" dirty="0"/>
                        <a:t>The news: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“News outlets and broadcasters” </a:t>
                      </a:r>
                    </a:p>
                  </a:txBody>
                  <a:tcPr/>
                </a:tc>
                <a:extLst>
                  <a:ext uri="{0D108BD9-81ED-4DB2-BD59-A6C34878D82A}">
                    <a16:rowId xmlns:a16="http://schemas.microsoft.com/office/drawing/2014/main" val="2486687632"/>
                  </a:ext>
                </a:extLst>
              </a:tr>
              <a:tr h="1005367">
                <a:tc>
                  <a:txBody>
                    <a:bodyPr/>
                    <a:lstStyle/>
                    <a:p>
                      <a:pPr algn="l"/>
                      <a:r>
                        <a:rPr lang="en-GB" sz="1500" b="1" dirty="0"/>
                        <a:t>Specific websites and apps: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“BBC, ChildLine”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“From government websites like NHS website”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“Flo app so online forum”</a:t>
                      </a:r>
                      <a:endParaRPr lang="en-GB" sz="1400" b="0" i="1" dirty="0"/>
                    </a:p>
                  </a:txBody>
                  <a:tcPr/>
                </a:tc>
                <a:extLst>
                  <a:ext uri="{0D108BD9-81ED-4DB2-BD59-A6C34878D82A}">
                    <a16:rowId xmlns:a16="http://schemas.microsoft.com/office/drawing/2014/main" val="3360735474"/>
                  </a:ext>
                </a:extLst>
              </a:tr>
              <a:tr h="393020">
                <a:tc>
                  <a:txBody>
                    <a:bodyPr/>
                    <a:lstStyle/>
                    <a:p>
                      <a:pPr algn="l"/>
                      <a:r>
                        <a:rPr lang="en-GB" sz="1500" b="1" dirty="0"/>
                        <a:t>Partners: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0" dirty="0"/>
                        <a:t>“Most of them are with my boyfriend”  </a:t>
                      </a:r>
                    </a:p>
                  </a:txBody>
                  <a:tcPr/>
                </a:tc>
                <a:extLst>
                  <a:ext uri="{0D108BD9-81ED-4DB2-BD59-A6C34878D82A}">
                    <a16:rowId xmlns:a16="http://schemas.microsoft.com/office/drawing/2014/main" val="94337161"/>
                  </a:ext>
                </a:extLst>
              </a:tr>
            </a:tbl>
          </a:graphicData>
        </a:graphic>
      </p:graphicFrame>
      <p:sp>
        <p:nvSpPr>
          <p:cNvPr id="5" name="TextBox 4">
            <a:extLst>
              <a:ext uri="{FF2B5EF4-FFF2-40B4-BE49-F238E27FC236}">
                <a16:creationId xmlns:a16="http://schemas.microsoft.com/office/drawing/2014/main" id="{ED0648F4-7742-80FC-48B7-908D1454A45A}"/>
              </a:ext>
            </a:extLst>
          </p:cNvPr>
          <p:cNvSpPr txBox="1"/>
          <p:nvPr/>
        </p:nvSpPr>
        <p:spPr>
          <a:xfrm>
            <a:off x="8071945" y="1300113"/>
            <a:ext cx="3575542" cy="5127444"/>
          </a:xfrm>
          <a:prstGeom prst="rect">
            <a:avLst/>
          </a:prstGeom>
          <a:noFill/>
        </p:spPr>
        <p:txBody>
          <a:bodyPr wrap="square" lIns="0" tIns="0" rIns="0" bIns="0" rtlCol="0">
            <a:noAutofit/>
          </a:bodyPr>
          <a:lstStyle/>
          <a:p>
            <a:pPr algn="l">
              <a:spcAft>
                <a:spcPts val="1134"/>
              </a:spcAft>
            </a:pPr>
            <a:r>
              <a:rPr lang="en-GB" dirty="0"/>
              <a:t>Finding out information from themselves or their own experiences was frequently mentioned by young people. </a:t>
            </a:r>
          </a:p>
          <a:p>
            <a:pPr algn="l">
              <a:spcAft>
                <a:spcPts val="1134"/>
              </a:spcAft>
            </a:pPr>
            <a:r>
              <a:rPr lang="en-GB" dirty="0"/>
              <a:t>Year 7-9s more frequently mentioned using sources such as books and television shows. </a:t>
            </a:r>
          </a:p>
          <a:p>
            <a:pPr algn="l">
              <a:spcAft>
                <a:spcPts val="1134"/>
              </a:spcAft>
            </a:pPr>
            <a:r>
              <a:rPr lang="en-GB" dirty="0"/>
              <a:t>However older age groups (Years 10-11 and 16-25yrs) were more likely to mention looking for information from professional staff. For example, doctors, pharmacists, clinical staff, therapists, counsellors and the police. </a:t>
            </a:r>
          </a:p>
          <a:p>
            <a:pPr algn="l">
              <a:spcAft>
                <a:spcPts val="1134"/>
              </a:spcAft>
            </a:pPr>
            <a:endParaRPr lang="en-GB" sz="1500" dirty="0"/>
          </a:p>
        </p:txBody>
      </p:sp>
    </p:spTree>
    <p:extLst>
      <p:ext uri="{BB962C8B-B14F-4D97-AF65-F5344CB8AC3E}">
        <p14:creationId xmlns:p14="http://schemas.microsoft.com/office/powerpoint/2010/main" val="31346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38159" y="720947"/>
            <a:ext cx="11102974" cy="383433"/>
          </a:xfrm>
        </p:spPr>
        <p:txBody>
          <a:bodyPr/>
          <a:lstStyle/>
          <a:p>
            <a:r>
              <a:rPr lang="en-GB" sz="1600" b="1" dirty="0"/>
              <a:t>The topics young people in Years 7-9 would like to learn more about was consent and the law, closely followed by healthy and respectful relationships.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1518957" cy="685801"/>
          </a:xfrm>
        </p:spPr>
        <p:txBody>
          <a:bodyPr/>
          <a:lstStyle/>
          <a:p>
            <a:r>
              <a:rPr lang="en-GB" sz="3600" dirty="0"/>
              <a:t>What topics would you like to learn more about?</a:t>
            </a:r>
          </a:p>
        </p:txBody>
      </p:sp>
      <p:sp>
        <p:nvSpPr>
          <p:cNvPr id="9" name="TextBox 8">
            <a:extLst>
              <a:ext uri="{FF2B5EF4-FFF2-40B4-BE49-F238E27FC236}">
                <a16:creationId xmlns:a16="http://schemas.microsoft.com/office/drawing/2014/main" id="{401C6405-756B-AA41-8CAF-DBCD25BD24DA}"/>
              </a:ext>
            </a:extLst>
          </p:cNvPr>
          <p:cNvSpPr txBox="1"/>
          <p:nvPr/>
        </p:nvSpPr>
        <p:spPr>
          <a:xfrm>
            <a:off x="643507" y="5355959"/>
            <a:ext cx="11007157" cy="1288614"/>
          </a:xfrm>
          <a:prstGeom prst="rect">
            <a:avLst/>
          </a:prstGeom>
          <a:noFill/>
        </p:spPr>
        <p:txBody>
          <a:bodyPr wrap="square" lIns="0" tIns="0" rIns="0" bIns="0" rtlCol="0">
            <a:noAutofit/>
          </a:bodyPr>
          <a:lstStyle/>
          <a:p>
            <a:pPr algn="l">
              <a:spcAft>
                <a:spcPts val="1134"/>
              </a:spcAft>
            </a:pPr>
            <a:r>
              <a:rPr lang="en-GB" sz="1500" dirty="0"/>
              <a:t>The 3 topics</a:t>
            </a:r>
            <a:r>
              <a:rPr lang="en-GB" sz="1500" b="1" dirty="0"/>
              <a:t> </a:t>
            </a:r>
            <a:r>
              <a:rPr lang="en-GB" sz="1500" dirty="0"/>
              <a:t>that young people in Years 7-9 would most like to learn more about are: </a:t>
            </a:r>
            <a:r>
              <a:rPr lang="en-GB" sz="1500" b="1" dirty="0"/>
              <a:t>consent and the law, healthy and respectful relationships and staying safe online . </a:t>
            </a:r>
          </a:p>
          <a:p>
            <a:pPr algn="l">
              <a:spcAft>
                <a:spcPts val="1134"/>
              </a:spcAft>
            </a:pPr>
            <a:r>
              <a:rPr lang="en-GB" sz="1500" dirty="0"/>
              <a:t>Responses are very closely aligned to the previous RSE survey in 2022, with the top 3 topics remaining the same. However, in 2022, healthy and respectful relationships was the most common response, with 46% of Year 7-9s previously wanting to learn more about this topic. </a:t>
            </a:r>
          </a:p>
          <a:p>
            <a:pPr algn="l">
              <a:spcAft>
                <a:spcPts val="1134"/>
              </a:spcAft>
            </a:pPr>
            <a:endParaRPr lang="en-GB" sz="1500" dirty="0"/>
          </a:p>
          <a:p>
            <a:pPr algn="l">
              <a:spcAft>
                <a:spcPts val="1134"/>
              </a:spcAft>
            </a:pPr>
            <a:r>
              <a:rPr lang="en-GB" sz="1500" dirty="0"/>
              <a:t> </a:t>
            </a:r>
          </a:p>
          <a:p>
            <a:pPr algn="l">
              <a:spcAft>
                <a:spcPts val="1134"/>
              </a:spcAft>
            </a:pPr>
            <a:endParaRPr lang="en-GB" sz="1500" dirty="0"/>
          </a:p>
          <a:p>
            <a:pPr algn="l">
              <a:spcAft>
                <a:spcPts val="1134"/>
              </a:spcAft>
            </a:pPr>
            <a:endParaRPr lang="en-GB" sz="1500" dirty="0"/>
          </a:p>
          <a:p>
            <a:pPr algn="l">
              <a:spcAft>
                <a:spcPts val="1134"/>
              </a:spcAft>
            </a:pPr>
            <a:endParaRPr lang="en-GB" sz="1500" dirty="0"/>
          </a:p>
          <a:p>
            <a:pPr algn="l">
              <a:spcAft>
                <a:spcPts val="1134"/>
              </a:spcAft>
            </a:pPr>
            <a:endParaRPr lang="en-GB" sz="1500" dirty="0"/>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8"/>
            <a:ext cx="11102974" cy="529634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194A87FA-9634-B75F-B5FD-556E9B56A6AF}"/>
              </a:ext>
            </a:extLst>
          </p:cNvPr>
          <p:cNvGraphicFramePr>
            <a:graphicFrameLocks/>
          </p:cNvGraphicFramePr>
          <p:nvPr>
            <p:extLst>
              <p:ext uri="{D42A27DB-BD31-4B8C-83A1-F6EECF244321}">
                <p14:modId xmlns:p14="http://schemas.microsoft.com/office/powerpoint/2010/main" val="4097920837"/>
              </p:ext>
            </p:extLst>
          </p:nvPr>
        </p:nvGraphicFramePr>
        <p:xfrm>
          <a:off x="541336" y="1362035"/>
          <a:ext cx="11102974" cy="38620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4">
            <a:extLst>
              <a:ext uri="{FF2B5EF4-FFF2-40B4-BE49-F238E27FC236}">
                <a16:creationId xmlns:a16="http://schemas.microsoft.com/office/drawing/2014/main" id="{3DC98829-D70D-1906-8C73-CE8C56E35BBB}"/>
              </a:ext>
            </a:extLst>
          </p:cNvPr>
          <p:cNvSpPr txBox="1"/>
          <p:nvPr/>
        </p:nvSpPr>
        <p:spPr>
          <a:xfrm>
            <a:off x="538159" y="5011024"/>
            <a:ext cx="1065627" cy="27142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Aft>
                <a:spcPts val="1134"/>
              </a:spcAft>
            </a:pPr>
            <a:r>
              <a:rPr lang="en-GB" sz="1100" dirty="0"/>
              <a:t>[</a:t>
            </a:r>
            <a:r>
              <a:rPr lang="en-GB" dirty="0"/>
              <a:t>2315 responses]</a:t>
            </a:r>
            <a:endParaRPr lang="en-GB" sz="1100" dirty="0"/>
          </a:p>
        </p:txBody>
      </p:sp>
      <p:sp>
        <p:nvSpPr>
          <p:cNvPr id="4" name="TextBox 16">
            <a:extLst>
              <a:ext uri="{FF2B5EF4-FFF2-40B4-BE49-F238E27FC236}">
                <a16:creationId xmlns:a16="http://schemas.microsoft.com/office/drawing/2014/main" id="{8FB4ADC7-01D8-E523-09E4-60277F2A2CEA}"/>
              </a:ext>
            </a:extLst>
          </p:cNvPr>
          <p:cNvSpPr txBox="1"/>
          <p:nvPr/>
        </p:nvSpPr>
        <p:spPr>
          <a:xfrm>
            <a:off x="7956468" y="1287376"/>
            <a:ext cx="3694197" cy="26161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a:t>
            </a:r>
            <a:r>
              <a:rPr kumimoji="0" lang="en-GB" sz="1100" b="0" i="0" u="none" strike="noStrike" kern="1200" cap="none" spc="0" normalizeH="0" baseline="0" noProof="0" dirty="0">
                <a:ln>
                  <a:noFill/>
                </a:ln>
                <a:solidFill>
                  <a:prstClr val="black"/>
                </a:solidFill>
                <a:effectLst/>
                <a:uLnTx/>
                <a:uFillTx/>
              </a:rPr>
              <a:t>]</a:t>
            </a:r>
            <a:endParaRPr lang="en-GB" dirty="0"/>
          </a:p>
        </p:txBody>
      </p:sp>
      <p:sp>
        <p:nvSpPr>
          <p:cNvPr id="5" name="Footer Placeholder 9">
            <a:extLst>
              <a:ext uri="{FF2B5EF4-FFF2-40B4-BE49-F238E27FC236}">
                <a16:creationId xmlns:a16="http://schemas.microsoft.com/office/drawing/2014/main" id="{59E10CD0-0385-D3E6-EE49-FBDD7B9D02D0}"/>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
        <p:nvSpPr>
          <p:cNvPr id="6" name="TextBox 12">
            <a:extLst>
              <a:ext uri="{FF2B5EF4-FFF2-40B4-BE49-F238E27FC236}">
                <a16:creationId xmlns:a16="http://schemas.microsoft.com/office/drawing/2014/main" id="{323181C2-9C69-931C-B6E0-0FF85403F601}"/>
              </a:ext>
            </a:extLst>
          </p:cNvPr>
          <p:cNvSpPr txBox="1"/>
          <p:nvPr/>
        </p:nvSpPr>
        <p:spPr>
          <a:xfrm>
            <a:off x="627961" y="1325980"/>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7-9:</a:t>
            </a:r>
          </a:p>
        </p:txBody>
      </p:sp>
    </p:spTree>
    <p:extLst>
      <p:ext uri="{BB962C8B-B14F-4D97-AF65-F5344CB8AC3E}">
        <p14:creationId xmlns:p14="http://schemas.microsoft.com/office/powerpoint/2010/main" val="15346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0" y="725707"/>
            <a:ext cx="11102974" cy="685801"/>
          </a:xfrm>
        </p:spPr>
        <p:txBody>
          <a:bodyPr/>
          <a:lstStyle/>
          <a:p>
            <a:r>
              <a:rPr lang="en-GB" b="1" dirty="0"/>
              <a:t>Young people </a:t>
            </a:r>
            <a:r>
              <a:rPr lang="en-GB" sz="1500" b="1" dirty="0"/>
              <a:t>in Years 10-11 and aged 16-25 were asked about a wider variety of topics. Young people in both these age groups would like to learn more about: </a:t>
            </a:r>
            <a:r>
              <a:rPr lang="en-GB" b="1" dirty="0"/>
              <a:t>S</a:t>
            </a:r>
            <a:r>
              <a:rPr lang="en-GB" sz="1500" b="1" dirty="0"/>
              <a:t>teps to take after unprotected sex, healthy and respectful relationships and information on choices around pregnancy. </a:t>
            </a:r>
          </a:p>
          <a:p>
            <a:endParaRPr lang="en-GB" b="1" dirty="0"/>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4"/>
            <a:ext cx="10656887" cy="685801"/>
          </a:xfrm>
        </p:spPr>
        <p:txBody>
          <a:bodyPr/>
          <a:lstStyle/>
          <a:p>
            <a:r>
              <a:rPr lang="en-GB" sz="3600" dirty="0"/>
              <a:t>What topics would you like to learn more about?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B7F0210-0BB8-3F37-1D2F-B71B39232537}"/>
              </a:ext>
            </a:extLst>
          </p:cNvPr>
          <p:cNvSpPr/>
          <p:nvPr/>
        </p:nvSpPr>
        <p:spPr>
          <a:xfrm>
            <a:off x="6096000"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0952980D-8FC3-59AA-CD89-729087EFBA8F}"/>
              </a:ext>
            </a:extLst>
          </p:cNvPr>
          <p:cNvGraphicFramePr>
            <a:graphicFrameLocks/>
          </p:cNvGraphicFramePr>
          <p:nvPr>
            <p:extLst>
              <p:ext uri="{D42A27DB-BD31-4B8C-83A1-F6EECF244321}">
                <p14:modId xmlns:p14="http://schemas.microsoft.com/office/powerpoint/2010/main" val="1895501702"/>
              </p:ext>
            </p:extLst>
          </p:nvPr>
        </p:nvGraphicFramePr>
        <p:xfrm>
          <a:off x="6095999" y="1287377"/>
          <a:ext cx="5551487" cy="5337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BC569DA-88EE-5DEC-148C-4ABAA999693B}"/>
              </a:ext>
            </a:extLst>
          </p:cNvPr>
          <p:cNvGraphicFramePr>
            <a:graphicFrameLocks/>
          </p:cNvGraphicFramePr>
          <p:nvPr>
            <p:extLst>
              <p:ext uri="{D42A27DB-BD31-4B8C-83A1-F6EECF244321}">
                <p14:modId xmlns:p14="http://schemas.microsoft.com/office/powerpoint/2010/main" val="973739933"/>
              </p:ext>
            </p:extLst>
          </p:nvPr>
        </p:nvGraphicFramePr>
        <p:xfrm>
          <a:off x="544512" y="1289135"/>
          <a:ext cx="5551486" cy="4281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96AC916F-0F27-7670-722C-CDA1B556F6C6}"/>
              </a:ext>
            </a:extLst>
          </p:cNvPr>
          <p:cNvGraphicFramePr>
            <a:graphicFrameLocks/>
          </p:cNvGraphicFramePr>
          <p:nvPr>
            <p:extLst>
              <p:ext uri="{D42A27DB-BD31-4B8C-83A1-F6EECF244321}">
                <p14:modId xmlns:p14="http://schemas.microsoft.com/office/powerpoint/2010/main" val="2628484734"/>
              </p:ext>
            </p:extLst>
          </p:nvPr>
        </p:nvGraphicFramePr>
        <p:xfrm>
          <a:off x="6095998" y="1282083"/>
          <a:ext cx="5551486" cy="4288540"/>
        </p:xfrm>
        <a:graphic>
          <a:graphicData uri="http://schemas.openxmlformats.org/drawingml/2006/chart">
            <c:chart xmlns:c="http://schemas.openxmlformats.org/drawingml/2006/chart" xmlns:r="http://schemas.openxmlformats.org/officeDocument/2006/relationships" r:id="rId5"/>
          </a:graphicData>
        </a:graphic>
      </p:graphicFrame>
      <p:sp>
        <p:nvSpPr>
          <p:cNvPr id="4" name="Footer Placeholder 9">
            <a:extLst>
              <a:ext uri="{FF2B5EF4-FFF2-40B4-BE49-F238E27FC236}">
                <a16:creationId xmlns:a16="http://schemas.microsoft.com/office/drawing/2014/main" id="{AAAB98BB-7060-73A1-80C3-D3A7A94D8DBD}"/>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5" name="TextBox 16">
            <a:extLst>
              <a:ext uri="{FF2B5EF4-FFF2-40B4-BE49-F238E27FC236}">
                <a16:creationId xmlns:a16="http://schemas.microsoft.com/office/drawing/2014/main" id="{27D52D97-4172-2E40-72A7-3A137509A992}"/>
              </a:ext>
            </a:extLst>
          </p:cNvPr>
          <p:cNvSpPr txBox="1"/>
          <p:nvPr/>
        </p:nvSpPr>
        <p:spPr>
          <a:xfrm>
            <a:off x="6095995" y="4260026"/>
            <a:ext cx="1326083" cy="1277273"/>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 Year 10-11 were not asked about the topic revenge porn.</a:t>
            </a:r>
            <a:r>
              <a:rPr kumimoji="0" lang="en-GB" sz="1100" b="0" i="0" u="none" strike="noStrike" kern="1200" cap="none" spc="0" normalizeH="0" baseline="0" noProof="0" dirty="0">
                <a:ln>
                  <a:noFill/>
                </a:ln>
                <a:solidFill>
                  <a:prstClr val="black"/>
                </a:solidFill>
                <a:effectLst/>
                <a:uLnTx/>
                <a:uFillTx/>
              </a:rPr>
              <a:t>]</a:t>
            </a:r>
            <a:endParaRPr lang="en-GB" dirty="0"/>
          </a:p>
        </p:txBody>
      </p:sp>
      <p:sp>
        <p:nvSpPr>
          <p:cNvPr id="6" name="TextBox 5">
            <a:extLst>
              <a:ext uri="{FF2B5EF4-FFF2-40B4-BE49-F238E27FC236}">
                <a16:creationId xmlns:a16="http://schemas.microsoft.com/office/drawing/2014/main" id="{4F80C8A5-4B2F-A59A-ECAA-C1587CD43EEF}"/>
              </a:ext>
            </a:extLst>
          </p:cNvPr>
          <p:cNvSpPr txBox="1"/>
          <p:nvPr/>
        </p:nvSpPr>
        <p:spPr>
          <a:xfrm>
            <a:off x="636104" y="5537299"/>
            <a:ext cx="5459891" cy="802794"/>
          </a:xfrm>
          <a:prstGeom prst="rect">
            <a:avLst/>
          </a:prstGeom>
          <a:noFill/>
        </p:spPr>
        <p:txBody>
          <a:bodyPr wrap="square" lIns="0" tIns="0" rIns="0" bIns="0" rtlCol="0">
            <a:noAutofit/>
          </a:bodyPr>
          <a:lstStyle/>
          <a:p>
            <a:pPr algn="l">
              <a:spcAft>
                <a:spcPts val="1134"/>
              </a:spcAft>
            </a:pPr>
            <a:r>
              <a:rPr lang="en-GB" sz="1500" dirty="0"/>
              <a:t>Despite similarities in the top responses, there were differences between age groups. Young people aged 16-25yrs were more likely to want to learn more about how to access contraception, steps to take after unprotected sex and sexuality. </a:t>
            </a:r>
          </a:p>
        </p:txBody>
      </p:sp>
      <p:sp>
        <p:nvSpPr>
          <p:cNvPr id="8" name="TextBox 12">
            <a:extLst>
              <a:ext uri="{FF2B5EF4-FFF2-40B4-BE49-F238E27FC236}">
                <a16:creationId xmlns:a16="http://schemas.microsoft.com/office/drawing/2014/main" id="{E9567FE1-91F0-14A2-E983-935FFBECFCA3}"/>
              </a:ext>
            </a:extLst>
          </p:cNvPr>
          <p:cNvSpPr txBox="1"/>
          <p:nvPr/>
        </p:nvSpPr>
        <p:spPr>
          <a:xfrm>
            <a:off x="636105" y="1289135"/>
            <a:ext cx="2297100" cy="4185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&amp; 16-25yrs:</a:t>
            </a:r>
          </a:p>
        </p:txBody>
      </p:sp>
      <p:sp>
        <p:nvSpPr>
          <p:cNvPr id="12" name="TextBox 4">
            <a:extLst>
              <a:ext uri="{FF2B5EF4-FFF2-40B4-BE49-F238E27FC236}">
                <a16:creationId xmlns:a16="http://schemas.microsoft.com/office/drawing/2014/main" id="{6D038D2A-4183-D0D9-8CF5-797273BB15D7}"/>
              </a:ext>
            </a:extLst>
          </p:cNvPr>
          <p:cNvSpPr txBox="1"/>
          <p:nvPr/>
        </p:nvSpPr>
        <p:spPr>
          <a:xfrm>
            <a:off x="544508" y="5304492"/>
            <a:ext cx="1215614" cy="27142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Aft>
                <a:spcPts val="1134"/>
              </a:spcAft>
            </a:pPr>
            <a:r>
              <a:rPr lang="en-GB" sz="1100" dirty="0"/>
              <a:t>[506-838</a:t>
            </a:r>
            <a:r>
              <a:rPr lang="en-GB" dirty="0"/>
              <a:t> responses]</a:t>
            </a:r>
            <a:endParaRPr lang="en-GB" sz="1100" dirty="0"/>
          </a:p>
        </p:txBody>
      </p:sp>
    </p:spTree>
    <p:extLst>
      <p:ext uri="{BB962C8B-B14F-4D97-AF65-F5344CB8AC3E}">
        <p14:creationId xmlns:p14="http://schemas.microsoft.com/office/powerpoint/2010/main" val="106905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820093"/>
            <a:ext cx="5550877" cy="3852116"/>
          </a:xfrm>
        </p:spPr>
        <p:txBody>
          <a:bodyPr/>
          <a:lstStyle/>
          <a:p>
            <a:r>
              <a:rPr lang="en-GB" b="1" dirty="0"/>
              <a:t>Other topics young people expressed they would like to learn more about included: </a:t>
            </a:r>
          </a:p>
          <a:p>
            <a:pPr marL="285750" indent="-285750">
              <a:spcBef>
                <a:spcPts val="0"/>
              </a:spcBef>
              <a:spcAft>
                <a:spcPts val="0"/>
              </a:spcAft>
              <a:buFont typeface="Arial" panose="020B0604020202020204" pitchFamily="34" charset="0"/>
              <a:buChar char="•"/>
            </a:pPr>
            <a:r>
              <a:rPr lang="en-GB" dirty="0"/>
              <a:t>LGBTQIA+ relationships and sex.</a:t>
            </a:r>
          </a:p>
          <a:p>
            <a:pPr marL="285750" indent="-285750">
              <a:spcBef>
                <a:spcPts val="0"/>
              </a:spcBef>
              <a:spcAft>
                <a:spcPts val="0"/>
              </a:spcAft>
              <a:buFont typeface="Arial" panose="020B0604020202020204" pitchFamily="34" charset="0"/>
              <a:buChar char="•"/>
            </a:pPr>
            <a:r>
              <a:rPr lang="en-GB" dirty="0"/>
              <a:t>More about sex in general.</a:t>
            </a:r>
          </a:p>
          <a:p>
            <a:pPr marL="285750" indent="-285750">
              <a:spcBef>
                <a:spcPts val="0"/>
              </a:spcBef>
              <a:spcAft>
                <a:spcPts val="0"/>
              </a:spcAft>
              <a:buFont typeface="Arial" panose="020B0604020202020204" pitchFamily="34" charset="0"/>
              <a:buChar char="•"/>
            </a:pPr>
            <a:r>
              <a:rPr lang="en-GB" dirty="0"/>
              <a:t>Men and boys learning about menstruation.</a:t>
            </a:r>
          </a:p>
          <a:p>
            <a:pPr marL="285750" indent="-285750">
              <a:spcBef>
                <a:spcPts val="0"/>
              </a:spcBef>
              <a:spcAft>
                <a:spcPts val="0"/>
              </a:spcAft>
              <a:buFont typeface="Arial" panose="020B0604020202020204" pitchFamily="34" charset="0"/>
              <a:buChar char="•"/>
            </a:pPr>
            <a:r>
              <a:rPr lang="en-GB" dirty="0"/>
              <a:t>Reproduction and pregnancy, including pregnancy complications.</a:t>
            </a:r>
          </a:p>
          <a:p>
            <a:pPr marL="285750" indent="-285750">
              <a:spcBef>
                <a:spcPts val="0"/>
              </a:spcBef>
              <a:spcAft>
                <a:spcPts val="0"/>
              </a:spcAft>
              <a:buFont typeface="Arial" panose="020B0604020202020204" pitchFamily="34" charset="0"/>
              <a:buChar char="•"/>
            </a:pPr>
            <a:r>
              <a:rPr lang="en-GB" dirty="0"/>
              <a:t>Sexual health and other related health issues. </a:t>
            </a:r>
          </a:p>
          <a:p>
            <a:pPr marL="285750" indent="-285750">
              <a:spcBef>
                <a:spcPts val="0"/>
              </a:spcBef>
              <a:spcAft>
                <a:spcPts val="0"/>
              </a:spcAft>
              <a:buFont typeface="Arial" panose="020B0604020202020204" pitchFamily="34" charset="0"/>
              <a:buChar char="•"/>
            </a:pPr>
            <a:r>
              <a:rPr lang="en-GB" dirty="0"/>
              <a:t>More on healthy relationships and choosing a partner. </a:t>
            </a:r>
          </a:p>
          <a:p>
            <a:pPr marL="285750" indent="-285750">
              <a:spcBef>
                <a:spcPts val="0"/>
              </a:spcBef>
              <a:spcAft>
                <a:spcPts val="0"/>
              </a:spcAft>
              <a:buFont typeface="Arial" panose="020B0604020202020204" pitchFamily="34" charset="0"/>
              <a:buChar char="•"/>
            </a:pPr>
            <a:r>
              <a:rPr lang="en-GB" dirty="0"/>
              <a:t>More on accessing contraception.</a:t>
            </a:r>
          </a:p>
          <a:p>
            <a:pPr marL="285750" indent="-285750">
              <a:spcBef>
                <a:spcPts val="0"/>
              </a:spcBef>
              <a:spcAft>
                <a:spcPts val="0"/>
              </a:spcAft>
              <a:buFont typeface="Arial" panose="020B0604020202020204" pitchFamily="34" charset="0"/>
              <a:buChar char="•"/>
            </a:pPr>
            <a:r>
              <a:rPr lang="en-GB" dirty="0"/>
              <a:t>More on masturbation and removing stigma around this. </a:t>
            </a:r>
          </a:p>
          <a:p>
            <a:pPr marL="285750" indent="-285750">
              <a:spcBef>
                <a:spcPts val="0"/>
              </a:spcBef>
              <a:spcAft>
                <a:spcPts val="0"/>
              </a:spcAft>
              <a:buFont typeface="Arial" panose="020B0604020202020204" pitchFamily="34" charset="0"/>
              <a:buChar char="•"/>
            </a:pPr>
            <a:r>
              <a:rPr lang="en-GB" dirty="0"/>
              <a:t>Mental health.</a:t>
            </a:r>
          </a:p>
          <a:p>
            <a:pPr marL="285750" indent="-285750">
              <a:spcBef>
                <a:spcPts val="0"/>
              </a:spcBef>
              <a:spcAft>
                <a:spcPts val="0"/>
              </a:spcAft>
              <a:buFont typeface="Arial" panose="020B0604020202020204" pitchFamily="34" charset="0"/>
              <a:buChar char="•"/>
            </a:pPr>
            <a:r>
              <a:rPr lang="en-GB" dirty="0"/>
              <a:t>The law.</a:t>
            </a:r>
          </a:p>
          <a:p>
            <a:pPr marL="285750" indent="-285750">
              <a:spcBef>
                <a:spcPts val="0"/>
              </a:spcBef>
              <a:spcAft>
                <a:spcPts val="0"/>
              </a:spcAft>
              <a:buFont typeface="Arial" panose="020B0604020202020204" pitchFamily="34" charset="0"/>
              <a:buChar char="•"/>
            </a:pPr>
            <a:r>
              <a:rPr lang="en-GB" dirty="0"/>
              <a:t>Staying safe in public and in sexual situations.</a:t>
            </a:r>
          </a:p>
          <a:p>
            <a:pPr marL="285750" indent="-285750">
              <a:spcBef>
                <a:spcPts val="0"/>
              </a:spcBef>
              <a:spcAft>
                <a:spcPts val="0"/>
              </a:spcAft>
              <a:buFont typeface="Arial" panose="020B0604020202020204" pitchFamily="34" charset="0"/>
              <a:buChar char="•"/>
            </a:pPr>
            <a:r>
              <a:rPr lang="en-GB" dirty="0"/>
              <a:t>Sexual violence, sexual assault and rape.</a:t>
            </a:r>
          </a:p>
          <a:p>
            <a:pPr marL="285750" indent="-285750">
              <a:spcBef>
                <a:spcPts val="0"/>
              </a:spcBef>
              <a:spcAft>
                <a:spcPts val="0"/>
              </a:spcAft>
              <a:buFont typeface="Arial" panose="020B0604020202020204" pitchFamily="34" charset="0"/>
              <a:buChar char="•"/>
            </a:pPr>
            <a:r>
              <a:rPr lang="en-GB" dirty="0"/>
              <a:t>Misogyny and attitudes towards women. </a:t>
            </a:r>
          </a:p>
          <a:p>
            <a:pPr marL="285750" indent="-285750">
              <a:spcBef>
                <a:spcPts val="0"/>
              </a:spcBef>
              <a:spcAft>
                <a:spcPts val="0"/>
              </a:spcAft>
              <a:buFont typeface="Arial" panose="020B0604020202020204" pitchFamily="34" charset="0"/>
              <a:buChar char="•"/>
            </a:pPr>
            <a:r>
              <a:rPr lang="en-GB" dirty="0"/>
              <a:t>Effects of taking different hormones and puberty blockers. </a:t>
            </a:r>
          </a:p>
          <a:p>
            <a:pPr marL="285750" indent="-285750">
              <a:spcAft>
                <a:spcPts val="0"/>
              </a:spcAft>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3600" dirty="0"/>
              <a:t>What topics would you like to know more about?</a:t>
            </a:r>
          </a:p>
        </p:txBody>
      </p:sp>
      <p:sp>
        <p:nvSpPr>
          <p:cNvPr id="5" name="Rectangle 4">
            <a:extLst>
              <a:ext uri="{FF2B5EF4-FFF2-40B4-BE49-F238E27FC236}">
                <a16:creationId xmlns:a16="http://schemas.microsoft.com/office/drawing/2014/main" id="{0414876E-1BA5-A27B-10FC-6E6CC20B7AB2}"/>
              </a:ext>
            </a:extLst>
          </p:cNvPr>
          <p:cNvSpPr/>
          <p:nvPr/>
        </p:nvSpPr>
        <p:spPr>
          <a:xfrm>
            <a:off x="544513" y="5535920"/>
            <a:ext cx="5437646" cy="100397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“Gynaecological and Hormonal Health (conditions such as PCOS, Endometriosis), Pregnancy Complications (such as ectopic pregnancies), information on how to check for breast/testicular cancer, how to report sexual harassment”</a:t>
            </a:r>
          </a:p>
        </p:txBody>
      </p:sp>
      <p:sp>
        <p:nvSpPr>
          <p:cNvPr id="8" name="Rectangle 7">
            <a:extLst>
              <a:ext uri="{FF2B5EF4-FFF2-40B4-BE49-F238E27FC236}">
                <a16:creationId xmlns:a16="http://schemas.microsoft.com/office/drawing/2014/main" id="{ADB721B4-1CE5-CDF4-E7FB-D295E1C3D5D3}"/>
              </a:ext>
            </a:extLst>
          </p:cNvPr>
          <p:cNvSpPr/>
          <p:nvPr/>
        </p:nvSpPr>
        <p:spPr>
          <a:xfrm>
            <a:off x="6069590" y="902323"/>
            <a:ext cx="5537975" cy="128347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“It would also be very helpful to give safe sex education, not just about contraception but also giving people knowledge on how to spot "red flags" in a sexual situation, such as someone not allowing you to do something that would make you more comfortable, and services to go to if you feel unsafe.” </a:t>
            </a:r>
          </a:p>
        </p:txBody>
      </p:sp>
      <p:sp>
        <p:nvSpPr>
          <p:cNvPr id="9" name="Rectangle 8">
            <a:extLst>
              <a:ext uri="{FF2B5EF4-FFF2-40B4-BE49-F238E27FC236}">
                <a16:creationId xmlns:a16="http://schemas.microsoft.com/office/drawing/2014/main" id="{9D1EF92F-33C6-0C30-DC6C-FB164E2BCE49}"/>
              </a:ext>
            </a:extLst>
          </p:cNvPr>
          <p:cNvSpPr/>
          <p:nvPr/>
        </p:nvSpPr>
        <p:spPr>
          <a:xfrm>
            <a:off x="8412480" y="2254140"/>
            <a:ext cx="3207986" cy="101817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“I would like there to be more education for boys around menstruation and women's puberty, so they understand it better”</a:t>
            </a:r>
          </a:p>
        </p:txBody>
      </p:sp>
      <p:sp>
        <p:nvSpPr>
          <p:cNvPr id="10" name="Rectangle 9">
            <a:extLst>
              <a:ext uri="{FF2B5EF4-FFF2-40B4-BE49-F238E27FC236}">
                <a16:creationId xmlns:a16="http://schemas.microsoft.com/office/drawing/2014/main" id="{73EEDAE4-A449-A643-A3CA-9F11532ED4A2}"/>
              </a:ext>
            </a:extLst>
          </p:cNvPr>
          <p:cNvSpPr/>
          <p:nvPr/>
        </p:nvSpPr>
        <p:spPr>
          <a:xfrm>
            <a:off x="6069590" y="2250906"/>
            <a:ext cx="2258549" cy="1021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“How to avoid sexual assault and rape aka protect oneself” </a:t>
            </a:r>
          </a:p>
        </p:txBody>
      </p:sp>
      <p:sp>
        <p:nvSpPr>
          <p:cNvPr id="11" name="Rectangle 10">
            <a:extLst>
              <a:ext uri="{FF2B5EF4-FFF2-40B4-BE49-F238E27FC236}">
                <a16:creationId xmlns:a16="http://schemas.microsoft.com/office/drawing/2014/main" id="{2426D35C-ED16-4F76-AD59-281578CDBD58}"/>
              </a:ext>
            </a:extLst>
          </p:cNvPr>
          <p:cNvSpPr/>
          <p:nvPr/>
        </p:nvSpPr>
        <p:spPr>
          <a:xfrm>
            <a:off x="6069590" y="3332287"/>
            <a:ext cx="5550876" cy="1504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“I believe that schools should teach about LGBTQIA+ as many pupils do not understand it or they stereotype it, and as a bisexual woman, I would rather they teach my peers about this stuff, so they do not make rude remarks or be homophobic/transphobic. This is not spoken about enough in schools. In fact, it is brushed off and avoided in RSHE and PSHE lessons. ”</a:t>
            </a:r>
          </a:p>
        </p:txBody>
      </p:sp>
      <p:sp>
        <p:nvSpPr>
          <p:cNvPr id="12" name="Rectangle 11">
            <a:extLst>
              <a:ext uri="{FF2B5EF4-FFF2-40B4-BE49-F238E27FC236}">
                <a16:creationId xmlns:a16="http://schemas.microsoft.com/office/drawing/2014/main" id="{18E72B25-CDD4-FE6D-D57F-DA0E6F4F4FCC}"/>
              </a:ext>
            </a:extLst>
          </p:cNvPr>
          <p:cNvSpPr/>
          <p:nvPr/>
        </p:nvSpPr>
        <p:spPr>
          <a:xfrm>
            <a:off x="6069590" y="4906581"/>
            <a:ext cx="3943132" cy="100397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i="1" dirty="0">
              <a:solidFill>
                <a:schemeClr val="tx1"/>
              </a:solidFill>
            </a:endParaRP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16" name="TextBox 15">
            <a:extLst>
              <a:ext uri="{FF2B5EF4-FFF2-40B4-BE49-F238E27FC236}">
                <a16:creationId xmlns:a16="http://schemas.microsoft.com/office/drawing/2014/main" id="{DACAA03C-661B-53BC-2F6B-71E689547FD3}"/>
              </a:ext>
            </a:extLst>
          </p:cNvPr>
          <p:cNvSpPr txBox="1"/>
          <p:nvPr/>
        </p:nvSpPr>
        <p:spPr>
          <a:xfrm>
            <a:off x="6069590" y="4920191"/>
            <a:ext cx="3943132" cy="1015663"/>
          </a:xfrm>
          <a:prstGeom prst="rect">
            <a:avLst/>
          </a:prstGeom>
          <a:noFill/>
        </p:spPr>
        <p:txBody>
          <a:bodyPr wrap="square">
            <a:spAutoFit/>
          </a:bodyPr>
          <a:lstStyle/>
          <a:p>
            <a:pPr algn="ctr"/>
            <a:r>
              <a:rPr lang="en-GB" sz="1500" i="1" dirty="0"/>
              <a:t>“More about sex honestly, we never get taught about that and if it is then it's in science and that's all the terminology for baby making instead of safe sex and contraception”</a:t>
            </a:r>
          </a:p>
        </p:txBody>
      </p:sp>
      <p:sp>
        <p:nvSpPr>
          <p:cNvPr id="18" name="TextBox 17">
            <a:extLst>
              <a:ext uri="{FF2B5EF4-FFF2-40B4-BE49-F238E27FC236}">
                <a16:creationId xmlns:a16="http://schemas.microsoft.com/office/drawing/2014/main" id="{31494786-CD0D-C619-548C-C9C8B72572D3}"/>
              </a:ext>
            </a:extLst>
          </p:cNvPr>
          <p:cNvSpPr txBox="1"/>
          <p:nvPr/>
        </p:nvSpPr>
        <p:spPr>
          <a:xfrm>
            <a:off x="10113051" y="4905541"/>
            <a:ext cx="1494514" cy="1015663"/>
          </a:xfrm>
          <a:prstGeom prst="rect">
            <a:avLst/>
          </a:prstGeom>
          <a:noFill/>
        </p:spPr>
        <p:txBody>
          <a:bodyPr wrap="square">
            <a:spAutoFit/>
          </a:bodyPr>
          <a:lstStyle/>
          <a:p>
            <a:pPr algn="ctr"/>
            <a:r>
              <a:rPr lang="en-GB" sz="1500" i="1" dirty="0"/>
              <a:t>“Non heterosexual sex - not just relationships”</a:t>
            </a:r>
          </a:p>
        </p:txBody>
      </p:sp>
      <p:sp>
        <p:nvSpPr>
          <p:cNvPr id="19" name="Rectangle 18">
            <a:extLst>
              <a:ext uri="{FF2B5EF4-FFF2-40B4-BE49-F238E27FC236}">
                <a16:creationId xmlns:a16="http://schemas.microsoft.com/office/drawing/2014/main" id="{985E410B-6080-0A04-76A4-CF381E18BD0B}"/>
              </a:ext>
            </a:extLst>
          </p:cNvPr>
          <p:cNvSpPr/>
          <p:nvPr/>
        </p:nvSpPr>
        <p:spPr>
          <a:xfrm>
            <a:off x="10100152" y="4905541"/>
            <a:ext cx="1520313" cy="100501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91D7086-3071-7009-954C-F48B38EF0DE2}"/>
              </a:ext>
            </a:extLst>
          </p:cNvPr>
          <p:cNvSpPr txBox="1"/>
          <p:nvPr/>
        </p:nvSpPr>
        <p:spPr>
          <a:xfrm>
            <a:off x="6069590" y="5979941"/>
            <a:ext cx="5537975" cy="553998"/>
          </a:xfrm>
          <a:prstGeom prst="rect">
            <a:avLst/>
          </a:prstGeom>
          <a:noFill/>
          <a:ln w="28575">
            <a:solidFill>
              <a:schemeClr val="accent1"/>
            </a:solidFill>
          </a:ln>
        </p:spPr>
        <p:txBody>
          <a:bodyPr wrap="square">
            <a:spAutoFit/>
          </a:bodyPr>
          <a:lstStyle/>
          <a:p>
            <a:pPr algn="ctr"/>
            <a:r>
              <a:rPr lang="en-GB" sz="1500" i="1" dirty="0"/>
              <a:t>“I just want to put more emphasis on masturbation because of the stigmas and lack of knowledge about it”</a:t>
            </a:r>
          </a:p>
        </p:txBody>
      </p:sp>
      <p:sp>
        <p:nvSpPr>
          <p:cNvPr id="14" name="TextBox 13">
            <a:extLst>
              <a:ext uri="{FF2B5EF4-FFF2-40B4-BE49-F238E27FC236}">
                <a16:creationId xmlns:a16="http://schemas.microsoft.com/office/drawing/2014/main" id="{A169C765-B854-EFF2-30A7-CF4E348100F5}"/>
              </a:ext>
            </a:extLst>
          </p:cNvPr>
          <p:cNvSpPr txBox="1"/>
          <p:nvPr/>
        </p:nvSpPr>
        <p:spPr>
          <a:xfrm>
            <a:off x="544513" y="4905541"/>
            <a:ext cx="5437646" cy="553998"/>
          </a:xfrm>
          <a:prstGeom prst="rect">
            <a:avLst/>
          </a:prstGeom>
          <a:noFill/>
          <a:ln w="28575">
            <a:solidFill>
              <a:schemeClr val="accent1"/>
            </a:solidFill>
          </a:ln>
        </p:spPr>
        <p:txBody>
          <a:bodyPr wrap="square">
            <a:spAutoFit/>
          </a:bodyPr>
          <a:lstStyle/>
          <a:p>
            <a:pPr algn="ctr"/>
            <a:r>
              <a:rPr lang="en-GB" sz="1500" i="1" dirty="0"/>
              <a:t>“Mainly a lot more on how to access contraception, I don’t think it’s really spoken about”</a:t>
            </a:r>
          </a:p>
        </p:txBody>
      </p:sp>
    </p:spTree>
    <p:extLst>
      <p:ext uri="{BB962C8B-B14F-4D97-AF65-F5344CB8AC3E}">
        <p14:creationId xmlns:p14="http://schemas.microsoft.com/office/powerpoint/2010/main" val="415194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4163" y="174624"/>
            <a:ext cx="11113324" cy="685801"/>
          </a:xfrm>
        </p:spPr>
        <p:txBody>
          <a:bodyPr/>
          <a:lstStyle/>
          <a:p>
            <a:r>
              <a:rPr lang="en-GB" sz="2400" dirty="0"/>
              <a:t>Do you feel RSHE taught at school has been inclusive of all sexualities and gender identities? </a:t>
            </a:r>
          </a:p>
        </p:txBody>
      </p:sp>
      <p:sp>
        <p:nvSpPr>
          <p:cNvPr id="9" name="TextBox 8">
            <a:extLst>
              <a:ext uri="{FF2B5EF4-FFF2-40B4-BE49-F238E27FC236}">
                <a16:creationId xmlns:a16="http://schemas.microsoft.com/office/drawing/2014/main" id="{401C6405-756B-AA41-8CAF-DBCD25BD24DA}"/>
              </a:ext>
            </a:extLst>
          </p:cNvPr>
          <p:cNvSpPr txBox="1"/>
          <p:nvPr/>
        </p:nvSpPr>
        <p:spPr>
          <a:xfrm>
            <a:off x="5257800" y="1541134"/>
            <a:ext cx="6292517" cy="4992014"/>
          </a:xfrm>
          <a:prstGeom prst="rect">
            <a:avLst/>
          </a:prstGeom>
          <a:noFill/>
        </p:spPr>
        <p:txBody>
          <a:bodyPr wrap="square" lIns="0" tIns="0" rIns="0" bIns="0" rtlCol="0">
            <a:noAutofit/>
          </a:bodyPr>
          <a:lstStyle/>
          <a:p>
            <a:pPr>
              <a:spcAft>
                <a:spcPts val="1134"/>
              </a:spcAft>
            </a:pPr>
            <a:r>
              <a:rPr lang="en-GB" sz="1500" dirty="0"/>
              <a:t>When asked why they considered the RSHE inclusive or not, a variety of different reasons were discussed amongst respondents. </a:t>
            </a:r>
          </a:p>
          <a:p>
            <a:pPr>
              <a:spcAft>
                <a:spcPts val="1134"/>
              </a:spcAft>
            </a:pPr>
            <a:r>
              <a:rPr lang="en-GB" sz="1500" dirty="0"/>
              <a:t>Many young people expressed that they were not sure, particularly the Year 7-9 age group. </a:t>
            </a:r>
          </a:p>
          <a:p>
            <a:pPr algn="l">
              <a:spcAft>
                <a:spcPts val="1134"/>
              </a:spcAft>
            </a:pPr>
            <a:r>
              <a:rPr lang="en-GB" sz="1500" dirty="0"/>
              <a:t>Comments explaining </a:t>
            </a:r>
            <a:r>
              <a:rPr lang="en-GB" sz="1500" b="1" i="1" dirty="0"/>
              <a:t>why RSHE had been inclusive </a:t>
            </a:r>
            <a:r>
              <a:rPr lang="en-GB" sz="1500" dirty="0"/>
              <a:t>included that: </a:t>
            </a:r>
          </a:p>
          <a:p>
            <a:pPr marL="285750" indent="-285750" algn="l">
              <a:buFont typeface="Arial" panose="020B0604020202020204" pitchFamily="34" charset="0"/>
              <a:buChar char="•"/>
            </a:pPr>
            <a:r>
              <a:rPr lang="en-GB" sz="1500" dirty="0"/>
              <a:t>They had been provided with information on different sexualities and gender identities.</a:t>
            </a:r>
          </a:p>
          <a:p>
            <a:pPr marL="285750" indent="-285750" algn="l">
              <a:buFont typeface="Arial" panose="020B0604020202020204" pitchFamily="34" charset="0"/>
              <a:buChar char="•"/>
            </a:pPr>
            <a:r>
              <a:rPr lang="en-GB" sz="1500" dirty="0"/>
              <a:t>Everyone is included.</a:t>
            </a:r>
          </a:p>
          <a:p>
            <a:pPr marL="285750" indent="-285750" algn="l">
              <a:buFont typeface="Arial" panose="020B0604020202020204" pitchFamily="34" charset="0"/>
              <a:buChar char="•"/>
            </a:pPr>
            <a:r>
              <a:rPr lang="en-GB" sz="1500" dirty="0"/>
              <a:t>Students feeling able to express their gender identity and sexuality in school.</a:t>
            </a:r>
          </a:p>
          <a:p>
            <a:pPr marL="285750" indent="-285750" algn="l">
              <a:buFont typeface="Arial" panose="020B0604020202020204" pitchFamily="34" charset="0"/>
              <a:buChar char="•"/>
            </a:pPr>
            <a:r>
              <a:rPr lang="en-GB" sz="1500" dirty="0"/>
              <a:t>RSHE is taught in a respectful manner, so students feel comfortable.</a:t>
            </a:r>
          </a:p>
          <a:p>
            <a:pPr marL="285750" indent="-285750" algn="l">
              <a:buFont typeface="Arial" panose="020B0604020202020204" pitchFamily="34" charset="0"/>
              <a:buChar char="•"/>
            </a:pPr>
            <a:r>
              <a:rPr lang="en-GB" sz="1500" dirty="0"/>
              <a:t>It helps improve students understanding and awareness of these topics.</a:t>
            </a:r>
          </a:p>
          <a:p>
            <a:pPr marL="285750" indent="-285750" algn="l">
              <a:buFont typeface="Arial" panose="020B0604020202020204" pitchFamily="34" charset="0"/>
              <a:buChar char="•"/>
            </a:pPr>
            <a:r>
              <a:rPr lang="en-GB" sz="1500" dirty="0"/>
              <a:t>Their school having LGBTQIA+ clubs and posters.</a:t>
            </a:r>
          </a:p>
          <a:p>
            <a:pPr marL="285750" indent="-285750" algn="l">
              <a:buFont typeface="Arial" panose="020B0604020202020204" pitchFamily="34" charset="0"/>
              <a:buChar char="•"/>
            </a:pPr>
            <a:r>
              <a:rPr lang="en-GB" sz="1500" dirty="0"/>
              <a:t>Teachers being inclusive. </a:t>
            </a:r>
          </a:p>
          <a:p>
            <a:pPr algn="l">
              <a:spcBef>
                <a:spcPts val="600"/>
              </a:spcBef>
              <a:spcAft>
                <a:spcPts val="1134"/>
              </a:spcAft>
            </a:pPr>
            <a:r>
              <a:rPr lang="en-GB" sz="1500" b="1" i="1" dirty="0">
                <a:solidFill>
                  <a:schemeClr val="accent1"/>
                </a:solidFill>
              </a:rPr>
              <a:t>“Because they let you be whatever you want and make you feel safe about it”</a:t>
            </a:r>
          </a:p>
          <a:p>
            <a:pPr algn="ctr">
              <a:spcBef>
                <a:spcPts val="600"/>
              </a:spcBef>
              <a:spcAft>
                <a:spcPts val="1134"/>
              </a:spcAft>
            </a:pPr>
            <a:r>
              <a:rPr lang="en-GB" sz="1500" b="1" i="1" dirty="0">
                <a:solidFill>
                  <a:schemeClr val="accent1"/>
                </a:solidFill>
              </a:rPr>
              <a:t>“We learn about all aspects of identity and sexualities; it is very inclusive”</a:t>
            </a:r>
          </a:p>
          <a:p>
            <a:pPr algn="ctr">
              <a:spcBef>
                <a:spcPts val="600"/>
              </a:spcBef>
              <a:spcAft>
                <a:spcPts val="1134"/>
              </a:spcAft>
            </a:pPr>
            <a:r>
              <a:rPr lang="en-GB" sz="1500" b="1" i="1" dirty="0">
                <a:solidFill>
                  <a:schemeClr val="accent1"/>
                </a:solidFill>
              </a:rPr>
              <a:t>“We have school clubs for the LGBTQIA+ community and have had assemblies about it.”</a:t>
            </a:r>
          </a:p>
          <a:p>
            <a:pPr algn="l">
              <a:spcAft>
                <a:spcPts val="1134"/>
              </a:spcAft>
            </a:pPr>
            <a:endParaRPr lang="en-GB" sz="1500" dirty="0"/>
          </a:p>
        </p:txBody>
      </p:sp>
      <p:sp>
        <p:nvSpPr>
          <p:cNvPr id="10" name="Rectangle 9">
            <a:extLst>
              <a:ext uri="{FF2B5EF4-FFF2-40B4-BE49-F238E27FC236}">
                <a16:creationId xmlns:a16="http://schemas.microsoft.com/office/drawing/2014/main" id="{1588B285-FCE0-F304-8EE6-B1EFB1158361}"/>
              </a:ext>
            </a:extLst>
          </p:cNvPr>
          <p:cNvSpPr/>
          <p:nvPr/>
        </p:nvSpPr>
        <p:spPr>
          <a:xfrm>
            <a:off x="544513" y="1514859"/>
            <a:ext cx="11102974" cy="501828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AFEB0AC-6211-6E16-0D06-BCF5A6C544D5}"/>
              </a:ext>
            </a:extLst>
          </p:cNvPr>
          <p:cNvSpPr txBox="1"/>
          <p:nvPr/>
        </p:nvSpPr>
        <p:spPr>
          <a:xfrm>
            <a:off x="641683" y="4874164"/>
            <a:ext cx="950449" cy="271425"/>
          </a:xfrm>
          <a:prstGeom prst="rect">
            <a:avLst/>
          </a:prstGeom>
          <a:noFill/>
        </p:spPr>
        <p:txBody>
          <a:bodyPr wrap="square" lIns="0" tIns="0" rIns="0" bIns="0" rtlCol="0">
            <a:noAutofit/>
          </a:bodyPr>
          <a:lstStyle/>
          <a:p>
            <a:pPr algn="l">
              <a:spcAft>
                <a:spcPts val="1134"/>
              </a:spcAft>
            </a:pPr>
            <a:r>
              <a:rPr lang="en-GB" sz="1100" dirty="0"/>
              <a:t>[755-2736 responses]</a:t>
            </a:r>
          </a:p>
        </p:txBody>
      </p:sp>
      <p:graphicFrame>
        <p:nvGraphicFramePr>
          <p:cNvPr id="13" name="Chart 12">
            <a:extLst>
              <a:ext uri="{FF2B5EF4-FFF2-40B4-BE49-F238E27FC236}">
                <a16:creationId xmlns:a16="http://schemas.microsoft.com/office/drawing/2014/main" id="{BA3F92FD-3955-ACB3-84D2-C85DF4A34865}"/>
              </a:ext>
            </a:extLst>
          </p:cNvPr>
          <p:cNvGraphicFramePr>
            <a:graphicFrameLocks/>
          </p:cNvGraphicFramePr>
          <p:nvPr>
            <p:extLst>
              <p:ext uri="{D42A27DB-BD31-4B8C-83A1-F6EECF244321}">
                <p14:modId xmlns:p14="http://schemas.microsoft.com/office/powerpoint/2010/main" val="1061303346"/>
              </p:ext>
            </p:extLst>
          </p:nvPr>
        </p:nvGraphicFramePr>
        <p:xfrm>
          <a:off x="544513" y="1546226"/>
          <a:ext cx="4603957" cy="36819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DBA4220-50AD-815F-7852-AEB78817E351}"/>
              </a:ext>
            </a:extLst>
          </p:cNvPr>
          <p:cNvSpPr txBox="1"/>
          <p:nvPr/>
        </p:nvSpPr>
        <p:spPr>
          <a:xfrm>
            <a:off x="534163" y="928944"/>
            <a:ext cx="11113324" cy="572580"/>
          </a:xfrm>
          <a:prstGeom prst="rect">
            <a:avLst/>
          </a:prstGeom>
          <a:noFill/>
        </p:spPr>
        <p:txBody>
          <a:bodyPr wrap="square" lIns="0" tIns="0" rIns="0" bIns="0" rtlCol="0">
            <a:noAutofit/>
          </a:bodyPr>
          <a:lstStyle/>
          <a:p>
            <a:pPr algn="l">
              <a:spcAft>
                <a:spcPts val="1134"/>
              </a:spcAft>
            </a:pPr>
            <a:r>
              <a:rPr lang="en-GB" sz="1500" b="1" dirty="0"/>
              <a:t>The majority of young people across all age groups believed that the RSHE they had been taught at school had been inclusive of all sexualities and gender identities. However almost a quarter of 16–25yr olds responded that it had not been.</a:t>
            </a:r>
          </a:p>
        </p:txBody>
      </p:sp>
      <p:sp>
        <p:nvSpPr>
          <p:cNvPr id="5" name="Footer Placeholder 9">
            <a:extLst>
              <a:ext uri="{FF2B5EF4-FFF2-40B4-BE49-F238E27FC236}">
                <a16:creationId xmlns:a16="http://schemas.microsoft.com/office/drawing/2014/main" id="{7C44C095-2B02-8C77-BEBF-D4C5D68C92E7}"/>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11" name="TextBox 10">
            <a:extLst>
              <a:ext uri="{FF2B5EF4-FFF2-40B4-BE49-F238E27FC236}">
                <a16:creationId xmlns:a16="http://schemas.microsoft.com/office/drawing/2014/main" id="{0D9B98F3-E3B9-132D-F584-5F8B0355F9C2}"/>
              </a:ext>
            </a:extLst>
          </p:cNvPr>
          <p:cNvSpPr txBox="1"/>
          <p:nvPr/>
        </p:nvSpPr>
        <p:spPr>
          <a:xfrm>
            <a:off x="534163" y="5240383"/>
            <a:ext cx="4603957" cy="1246495"/>
          </a:xfrm>
          <a:prstGeom prst="rect">
            <a:avLst/>
          </a:prstGeom>
          <a:noFill/>
        </p:spPr>
        <p:txBody>
          <a:bodyPr wrap="square">
            <a:spAutoFit/>
          </a:bodyPr>
          <a:lstStyle/>
          <a:p>
            <a:pPr algn="ctr">
              <a:spcAft>
                <a:spcPts val="1134"/>
              </a:spcAft>
            </a:pPr>
            <a:r>
              <a:rPr lang="en-GB" sz="1500" b="1" i="1" dirty="0">
                <a:solidFill>
                  <a:schemeClr val="accent1"/>
                </a:solidFill>
              </a:rPr>
              <a:t>“I think the topic is not incredibly well understood as a community but as a school I feel they have done an incredible job of trying to showcase and educate us on the growing topic and making sure to be inclusive in all respects.”</a:t>
            </a:r>
          </a:p>
        </p:txBody>
      </p:sp>
    </p:spTree>
    <p:extLst>
      <p:ext uri="{BB962C8B-B14F-4D97-AF65-F5344CB8AC3E}">
        <p14:creationId xmlns:p14="http://schemas.microsoft.com/office/powerpoint/2010/main" val="159534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626165" y="925551"/>
            <a:ext cx="11188987" cy="5487948"/>
          </a:xfrm>
        </p:spPr>
        <p:txBody>
          <a:bodyPr/>
          <a:lstStyle/>
          <a:p>
            <a:pPr algn="l">
              <a:spcAft>
                <a:spcPts val="1134"/>
              </a:spcAft>
            </a:pPr>
            <a:r>
              <a:rPr lang="en-GB" sz="1500" dirty="0"/>
              <a:t>However, some of the comments explained reasons </a:t>
            </a:r>
            <a:r>
              <a:rPr lang="en-GB" sz="1500" b="1" i="1" dirty="0"/>
              <a:t>why RSHE had not been inclusive, </a:t>
            </a:r>
            <a:r>
              <a:rPr lang="en-GB" sz="1500" dirty="0"/>
              <a:t>for example that: </a:t>
            </a:r>
          </a:p>
          <a:p>
            <a:pPr marL="285750" indent="-285750" algn="l">
              <a:spcBef>
                <a:spcPts val="0"/>
              </a:spcBef>
              <a:spcAft>
                <a:spcPts val="0"/>
              </a:spcAft>
              <a:buFont typeface="Arial" panose="020B0604020202020204" pitchFamily="34" charset="0"/>
              <a:buChar char="•"/>
            </a:pPr>
            <a:r>
              <a:rPr lang="en-GB" sz="1500" dirty="0"/>
              <a:t>These topics had not yet been taught.</a:t>
            </a:r>
          </a:p>
          <a:p>
            <a:pPr marL="285750" indent="-285750" algn="l">
              <a:spcBef>
                <a:spcPts val="0"/>
              </a:spcBef>
              <a:spcAft>
                <a:spcPts val="0"/>
              </a:spcAft>
              <a:buFont typeface="Arial" panose="020B0604020202020204" pitchFamily="34" charset="0"/>
              <a:buChar char="•"/>
            </a:pPr>
            <a:r>
              <a:rPr lang="en-GB" sz="1500" dirty="0"/>
              <a:t>RSHE had not covered all gender identities and sexualities or focused on heterosexual relationships.</a:t>
            </a:r>
          </a:p>
          <a:p>
            <a:pPr marL="285750" indent="-285750" algn="l">
              <a:spcBef>
                <a:spcPts val="0"/>
              </a:spcBef>
              <a:spcAft>
                <a:spcPts val="0"/>
              </a:spcAft>
              <a:buFont typeface="Arial" panose="020B0604020202020204" pitchFamily="34" charset="0"/>
              <a:buChar char="•"/>
            </a:pPr>
            <a:r>
              <a:rPr lang="en-GB" sz="1500" dirty="0"/>
              <a:t>They were only taught briefly with not enough information provided.</a:t>
            </a:r>
          </a:p>
          <a:p>
            <a:pPr marL="285750" indent="-285750" algn="l">
              <a:spcBef>
                <a:spcPts val="0"/>
              </a:spcBef>
              <a:spcAft>
                <a:spcPts val="0"/>
              </a:spcAft>
              <a:buFont typeface="Arial" panose="020B0604020202020204" pitchFamily="34" charset="0"/>
              <a:buChar char="•"/>
            </a:pPr>
            <a:r>
              <a:rPr lang="en-GB" sz="1500" dirty="0"/>
              <a:t>Teachers not teaching inclusively.</a:t>
            </a:r>
            <a:endParaRPr lang="en-GB" dirty="0"/>
          </a:p>
          <a:p>
            <a:pPr marL="285750" indent="-285750" algn="l">
              <a:spcBef>
                <a:spcPts val="0"/>
              </a:spcBef>
              <a:spcAft>
                <a:spcPts val="0"/>
              </a:spcAft>
              <a:buFont typeface="Arial" panose="020B0604020202020204" pitchFamily="34" charset="0"/>
              <a:buChar char="•"/>
            </a:pPr>
            <a:r>
              <a:rPr lang="en-GB" dirty="0"/>
              <a:t>O</a:t>
            </a:r>
            <a:r>
              <a:rPr lang="en-GB" sz="1500" dirty="0"/>
              <a:t>ther students expressing homophobic attitudes. </a:t>
            </a:r>
          </a:p>
          <a:p>
            <a:pPr algn="ctr">
              <a:spcBef>
                <a:spcPts val="600"/>
              </a:spcBef>
              <a:spcAft>
                <a:spcPts val="1134"/>
              </a:spcAft>
            </a:pPr>
            <a:r>
              <a:rPr lang="en-GB" sz="1500" b="1" i="1" dirty="0">
                <a:solidFill>
                  <a:schemeClr val="accent1"/>
                </a:solidFill>
              </a:rPr>
              <a:t>“They have not taught us about identities and only briefly about sexuality, they don't take it seriously and need to do more.”</a:t>
            </a:r>
          </a:p>
          <a:p>
            <a:pPr algn="ctr">
              <a:spcBef>
                <a:spcPts val="0"/>
              </a:spcBef>
              <a:spcAft>
                <a:spcPts val="1134"/>
              </a:spcAft>
            </a:pPr>
            <a:r>
              <a:rPr lang="en-GB" sz="1500" b="1" i="1" dirty="0">
                <a:solidFill>
                  <a:schemeClr val="accent1"/>
                </a:solidFill>
              </a:rPr>
              <a:t>“Most of the RSHE in school has centred around traditional male-and-female relationships.”</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Calibri"/>
                <a:ea typeface="+mn-ea"/>
                <a:cs typeface="+mn-cs"/>
              </a:rPr>
              <a:t>In addition to explaining why RSHE had/had not been inclusive, some young people expressed their opinions on learning about these topics in school. Some commented that they do not want to learn about RSHE in school or that they do not care. Others</a:t>
            </a:r>
            <a:r>
              <a:rPr lang="en-GB" dirty="0">
                <a:solidFill>
                  <a:srgbClr val="000000"/>
                </a:solidFill>
                <a:latin typeface="Calibri"/>
              </a:rPr>
              <a:t>, particularly those in Years 7-9 commented that </a:t>
            </a:r>
            <a:r>
              <a:rPr kumimoji="0" lang="en-GB" sz="1500" b="0" i="0" u="none" strike="noStrike" kern="1200" cap="none" spc="0" normalizeH="0" baseline="0" noProof="0" dirty="0">
                <a:ln>
                  <a:noFill/>
                </a:ln>
                <a:solidFill>
                  <a:srgbClr val="000000"/>
                </a:solidFill>
                <a:effectLst/>
                <a:uLnTx/>
                <a:uFillTx/>
                <a:latin typeface="Calibri"/>
                <a:ea typeface="+mn-ea"/>
                <a:cs typeface="+mn-cs"/>
              </a:rPr>
              <a:t>those topics made them feel uncomfortable.</a:t>
            </a:r>
          </a:p>
          <a:p>
            <a:pPr algn="ctr">
              <a:spcBef>
                <a:spcPts val="600"/>
              </a:spcBef>
              <a:spcAft>
                <a:spcPts val="600"/>
              </a:spcAft>
              <a:defRPr/>
            </a:pPr>
            <a:r>
              <a:rPr lang="en-GB" b="1" i="1" dirty="0">
                <a:solidFill>
                  <a:srgbClr val="E40037"/>
                </a:solidFill>
                <a:latin typeface="Calibri"/>
              </a:rPr>
              <a:t>“We haven’t touched on genders aside from male and female (which I think is good because we’re too young to process what we identify as before all of our body changes happen).”</a:t>
            </a:r>
          </a:p>
          <a:p>
            <a:pPr>
              <a:spcBef>
                <a:spcPts val="0"/>
              </a:spcBef>
              <a:defRPr/>
            </a:pPr>
            <a:r>
              <a:rPr kumimoji="0" lang="en-GB" sz="1500" u="none" strike="noStrike" kern="1200" cap="none" spc="0" normalizeH="0" baseline="0" noProof="0" dirty="0">
                <a:ln>
                  <a:noFill/>
                </a:ln>
                <a:effectLst/>
                <a:uLnTx/>
                <a:uFillTx/>
                <a:latin typeface="Calibri"/>
                <a:ea typeface="+mn-ea"/>
                <a:cs typeface="+mn-cs"/>
              </a:rPr>
              <a:t>A very small proportion of the total survey respondents (&lt;1%) express</a:t>
            </a:r>
            <a:r>
              <a:rPr lang="en-GB" dirty="0">
                <a:latin typeface="Calibri"/>
              </a:rPr>
              <a:t>ed </a:t>
            </a:r>
            <a:r>
              <a:rPr kumimoji="0" lang="en-GB" sz="1500" b="0" i="0" u="none" strike="noStrike" kern="1200" cap="none" spc="0" normalizeH="0" baseline="0" noProof="0" dirty="0">
                <a:ln>
                  <a:noFill/>
                </a:ln>
                <a:effectLst/>
                <a:uLnTx/>
                <a:uFillTx/>
                <a:latin typeface="Calibri"/>
                <a:ea typeface="+mn-ea"/>
                <a:cs typeface="+mn-cs"/>
              </a:rPr>
              <a:t>a belief that there are only two genders</a:t>
            </a:r>
            <a:r>
              <a:rPr lang="en-GB" dirty="0">
                <a:latin typeface="Calibri"/>
              </a:rPr>
              <a:t> and hence RSHE does not align with their views. </a:t>
            </a:r>
            <a:endParaRPr kumimoji="0" lang="en-GB" sz="15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lang="en-GB" dirty="0"/>
              <a:t>A few</a:t>
            </a:r>
            <a:r>
              <a:rPr lang="en-GB" sz="1500" dirty="0"/>
              <a:t> young people also reflected on the idea that ensuring inclusivity, actually acted as a barrier to them learning about RSHE as teachers and students are worried about causing offence or saying something wrong. </a:t>
            </a:r>
          </a:p>
          <a:p>
            <a:pPr marL="0" marR="0" lvl="0" indent="0" algn="ctr" defTabSz="914400" rtl="0" eaLnBrk="1" fontAlgn="auto" latinLnBrk="0" hangingPunct="1">
              <a:lnSpc>
                <a:spcPct val="100000"/>
              </a:lnSpc>
              <a:spcBef>
                <a:spcPts val="0"/>
              </a:spcBef>
              <a:spcAft>
                <a:spcPts val="1134"/>
              </a:spcAft>
              <a:buClrTx/>
              <a:buSzTx/>
              <a:buFontTx/>
              <a:buNone/>
              <a:tabLst/>
              <a:defRPr/>
            </a:pPr>
            <a:r>
              <a:rPr lang="en-GB" sz="1500" b="1" i="1" dirty="0">
                <a:solidFill>
                  <a:schemeClr val="accent1"/>
                </a:solidFill>
              </a:rPr>
              <a:t>“I feel like they’re very careful in what they say about it, leading to it not being talked about properly and leaving many kids (not just in my school) uneducated about it.”</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E4003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endParaRPr lang="en-GB" b="1" dirty="0"/>
          </a:p>
          <a:p>
            <a:endParaRPr lang="en-GB" b="1" dirty="0"/>
          </a:p>
          <a:p>
            <a:r>
              <a:rPr lang="en-GB" b="1" dirty="0"/>
              <a:t> </a:t>
            </a:r>
            <a:endParaRPr lang="en-GB" dirty="0"/>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Do you feel RSHE taught at school has been inclusive of all sexualities and gender identities? </a:t>
            </a:r>
          </a:p>
        </p:txBody>
      </p:sp>
      <p:sp>
        <p:nvSpPr>
          <p:cNvPr id="8" name="Rectangle 7">
            <a:extLst>
              <a:ext uri="{FF2B5EF4-FFF2-40B4-BE49-F238E27FC236}">
                <a16:creationId xmlns:a16="http://schemas.microsoft.com/office/drawing/2014/main" id="{DB660F14-B286-6473-BAA7-9D3690B2E301}"/>
              </a:ext>
            </a:extLst>
          </p:cNvPr>
          <p:cNvSpPr/>
          <p:nvPr/>
        </p:nvSpPr>
        <p:spPr>
          <a:xfrm>
            <a:off x="544513" y="925550"/>
            <a:ext cx="11270639" cy="548794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9">
            <a:extLst>
              <a:ext uri="{FF2B5EF4-FFF2-40B4-BE49-F238E27FC236}">
                <a16:creationId xmlns:a16="http://schemas.microsoft.com/office/drawing/2014/main" id="{B283BC9E-22FA-D82F-A4F2-29A7B36176A1}"/>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22821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539747" y="1161825"/>
            <a:ext cx="11107129" cy="4840867"/>
          </a:xfrm>
        </p:spPr>
        <p:txBody>
          <a:bodyPr/>
          <a:lstStyle/>
          <a:p>
            <a:pPr>
              <a:lnSpc>
                <a:spcPct val="115000"/>
              </a:lnSpc>
              <a:spcAft>
                <a:spcPts val="1000"/>
              </a:spcAft>
              <a:tabLst>
                <a:tab pos="716280" algn="l"/>
              </a:tabLst>
            </a:pPr>
            <a:r>
              <a:rPr lang="en-GB" sz="1800" b="0" kern="100" dirty="0">
                <a:effectLst/>
                <a:ea typeface="Calibri" panose="020F0502020204030204" pitchFamily="34" charset="0"/>
                <a:cs typeface="Times New Roman" panose="02020603050405020304" pitchFamily="18" charset="0"/>
              </a:rPr>
              <a:t>The purpose of this survey, led by </a:t>
            </a:r>
            <a:r>
              <a:rPr lang="en-GB" sz="1800" kern="100" dirty="0">
                <a:effectLst/>
                <a:ea typeface="Calibri" panose="020F0502020204030204" pitchFamily="34" charset="0"/>
                <a:cs typeface="Times New Roman" panose="02020603050405020304" pitchFamily="18" charset="0"/>
              </a:rPr>
              <a:t>Essex Public Health </a:t>
            </a:r>
            <a:r>
              <a:rPr lang="en-GB" sz="1800" b="0" kern="100" dirty="0">
                <a:effectLst/>
                <a:ea typeface="Calibri" panose="020F0502020204030204" pitchFamily="34" charset="0"/>
                <a:cs typeface="Times New Roman" panose="02020603050405020304" pitchFamily="18" charset="0"/>
              </a:rPr>
              <a:t>and </a:t>
            </a:r>
            <a:r>
              <a:rPr lang="en-GB" sz="1800" kern="100" dirty="0">
                <a:effectLst/>
                <a:ea typeface="Calibri" panose="020F0502020204030204" pitchFamily="34" charset="0"/>
                <a:cs typeface="Times New Roman" panose="02020603050405020304" pitchFamily="18" charset="0"/>
              </a:rPr>
              <a:t>Essex Youth Service </a:t>
            </a:r>
            <a:r>
              <a:rPr lang="en-GB" sz="1800" b="0" kern="100" dirty="0">
                <a:effectLst/>
                <a:ea typeface="Calibri" panose="020F0502020204030204" pitchFamily="34" charset="0"/>
                <a:cs typeface="Times New Roman" panose="02020603050405020304" pitchFamily="18" charset="0"/>
              </a:rPr>
              <a:t>on behalf of the </a:t>
            </a:r>
            <a:r>
              <a:rPr lang="en-GB" sz="1800" kern="100" dirty="0">
                <a:effectLst/>
                <a:ea typeface="Calibri" panose="020F0502020204030204" pitchFamily="34" charset="0"/>
                <a:cs typeface="Times New Roman" panose="02020603050405020304" pitchFamily="18" charset="0"/>
              </a:rPr>
              <a:t>Teenage Pregnancy Prevention group</a:t>
            </a:r>
            <a:r>
              <a:rPr lang="en-GB" sz="1800" b="0" kern="100" dirty="0">
                <a:effectLst/>
                <a:ea typeface="Calibri" panose="020F0502020204030204" pitchFamily="34" charset="0"/>
                <a:cs typeface="Times New Roman" panose="02020603050405020304" pitchFamily="18" charset="0"/>
              </a:rPr>
              <a:t>, is to gather the views of young people on a range of topics relating to relationships and sexual health, understanding what further information and support they would like and their preferred ways in which to access it.  </a:t>
            </a:r>
          </a:p>
          <a:p>
            <a:pPr>
              <a:lnSpc>
                <a:spcPct val="115000"/>
              </a:lnSpc>
              <a:spcAft>
                <a:spcPts val="1000"/>
              </a:spcAft>
              <a:tabLst>
                <a:tab pos="716280" algn="l"/>
              </a:tabLst>
            </a:pPr>
            <a:r>
              <a:rPr lang="en-GB" sz="1800" b="0" kern="100" dirty="0">
                <a:effectLst/>
                <a:ea typeface="Calibri" panose="020F0502020204030204" pitchFamily="34" charset="0"/>
                <a:cs typeface="Times New Roman" panose="02020603050405020304" pitchFamily="18" charset="0"/>
              </a:rPr>
              <a:t>This survey follows on from two previous Relationships and Sex Education (RSE) surveys. The first in 2021 which gathered the views of 16–25</a:t>
            </a:r>
            <a:r>
              <a:rPr lang="en-GB" sz="1800" b="0" kern="100" dirty="0">
                <a:ea typeface="Calibri" panose="020F0502020204030204" pitchFamily="34" charset="0"/>
                <a:cs typeface="Times New Roman" panose="02020603050405020304" pitchFamily="18" charset="0"/>
              </a:rPr>
              <a:t>yr </a:t>
            </a:r>
            <a:r>
              <a:rPr lang="en-GB" sz="1800" b="0" kern="100" dirty="0">
                <a:effectLst/>
                <a:ea typeface="Calibri" panose="020F0502020204030204" pitchFamily="34" charset="0"/>
                <a:cs typeface="Times New Roman" panose="02020603050405020304" pitchFamily="18" charset="0"/>
              </a:rPr>
              <a:t>olds, and the second in 2022 which gathered the views of 11–25</a:t>
            </a:r>
            <a:r>
              <a:rPr lang="en-GB" sz="1800" b="0" kern="100" dirty="0">
                <a:ea typeface="Calibri" panose="020F0502020204030204" pitchFamily="34" charset="0"/>
                <a:cs typeface="Times New Roman" panose="02020603050405020304" pitchFamily="18" charset="0"/>
              </a:rPr>
              <a:t>yr</a:t>
            </a:r>
            <a:r>
              <a:rPr lang="en-GB" sz="1800" b="0" kern="100" dirty="0">
                <a:effectLst/>
                <a:ea typeface="Calibri" panose="020F0502020204030204" pitchFamily="34" charset="0"/>
                <a:cs typeface="Times New Roman" panose="02020603050405020304" pitchFamily="18" charset="0"/>
              </a:rPr>
              <a:t> olds. </a:t>
            </a:r>
          </a:p>
          <a:p>
            <a:pPr>
              <a:lnSpc>
                <a:spcPct val="115000"/>
              </a:lnSpc>
              <a:spcAft>
                <a:spcPts val="1000"/>
              </a:spcAft>
              <a:tabLst>
                <a:tab pos="716280" algn="l"/>
              </a:tabLst>
            </a:pPr>
            <a:r>
              <a:rPr lang="en-GB" sz="1800" b="0" dirty="0">
                <a:effectLst/>
                <a:ea typeface="Calibri" panose="020F0502020204030204" pitchFamily="34" charset="0"/>
              </a:rPr>
              <a:t>This insight will be used to </a:t>
            </a:r>
            <a:r>
              <a:rPr lang="en-GB" sz="1800" b="0" dirty="0">
                <a:effectLst/>
                <a:ea typeface="Times New Roman" panose="02020603050405020304" pitchFamily="18" charset="0"/>
              </a:rPr>
              <a:t>ensure continuous improvement to the young people’s element of the </a:t>
            </a:r>
            <a:r>
              <a:rPr lang="en-GB" sz="1800" dirty="0">
                <a:effectLst/>
                <a:ea typeface="Times New Roman" panose="02020603050405020304" pitchFamily="18" charset="0"/>
              </a:rPr>
              <a:t>Essex Sexual Health Service </a:t>
            </a:r>
            <a:r>
              <a:rPr lang="en-GB" sz="1800" b="0" dirty="0">
                <a:effectLst/>
                <a:ea typeface="Times New Roman" panose="02020603050405020304" pitchFamily="18" charset="0"/>
              </a:rPr>
              <a:t>including online support, clinical services, education for young people and training for educational settings and wider professionals / non-professionals working with young people.</a:t>
            </a:r>
          </a:p>
          <a:p>
            <a:pPr>
              <a:lnSpc>
                <a:spcPct val="115000"/>
              </a:lnSpc>
              <a:spcAft>
                <a:spcPts val="1000"/>
              </a:spcAft>
              <a:tabLst>
                <a:tab pos="716280" algn="l"/>
              </a:tabLst>
            </a:pPr>
            <a:r>
              <a:rPr lang="en-GB" sz="1800" b="0" dirty="0">
                <a:effectLst/>
                <a:ea typeface="Times New Roman" panose="02020603050405020304" pitchFamily="18" charset="0"/>
              </a:rPr>
              <a:t>In addition, responses relating to the online activity questions will be shared with </a:t>
            </a:r>
            <a:r>
              <a:rPr lang="en-GB" sz="1800" dirty="0">
                <a:effectLst/>
                <a:ea typeface="Times New Roman" panose="02020603050405020304" pitchFamily="18" charset="0"/>
              </a:rPr>
              <a:t>Harm in the Community, a subgroup of Essex Safeguarding Children’s Board</a:t>
            </a:r>
            <a:r>
              <a:rPr lang="en-GB" sz="1800" b="0" dirty="0">
                <a:effectLst/>
                <a:ea typeface="Times New Roman" panose="02020603050405020304" pitchFamily="18" charset="0"/>
              </a:rPr>
              <a:t> and inform their wider efforts in keeping Essex children and young people safe.  </a:t>
            </a:r>
          </a:p>
          <a:p>
            <a:pPr>
              <a:lnSpc>
                <a:spcPct val="115000"/>
              </a:lnSpc>
              <a:spcAft>
                <a:spcPts val="1000"/>
              </a:spcAft>
              <a:tabLst>
                <a:tab pos="716280" algn="l"/>
              </a:tabLst>
            </a:pPr>
            <a:r>
              <a:rPr lang="en-GB" sz="1800" b="0" dirty="0">
                <a:effectLst/>
                <a:ea typeface="Times New Roman" panose="02020603050405020304" pitchFamily="18" charset="0"/>
              </a:rPr>
              <a:t>It is hoped that as with the 2022 survey, </a:t>
            </a:r>
            <a:r>
              <a:rPr lang="en-GB" sz="1800" dirty="0">
                <a:effectLst/>
                <a:ea typeface="Times New Roman" panose="02020603050405020304" pitchFamily="18" charset="0"/>
              </a:rPr>
              <a:t>Essex Educational settings </a:t>
            </a:r>
            <a:r>
              <a:rPr lang="en-GB" sz="1800" b="0" dirty="0">
                <a:effectLst/>
                <a:ea typeface="Times New Roman" panose="02020603050405020304" pitchFamily="18" charset="0"/>
              </a:rPr>
              <a:t>will use the findings to inform their RSHE curriculum planning and staff training.</a:t>
            </a:r>
          </a:p>
          <a:p>
            <a:pPr>
              <a:lnSpc>
                <a:spcPct val="115000"/>
              </a:lnSpc>
              <a:spcAft>
                <a:spcPts val="1000"/>
              </a:spcAft>
              <a:tabLst>
                <a:tab pos="716280" algn="l"/>
              </a:tabLst>
            </a:pPr>
            <a:endParaRPr lang="en-GB" sz="1500" b="0" dirty="0">
              <a:effectLst/>
              <a:ea typeface="Calibri" panose="020F0502020204030204" pitchFamily="34" charset="0"/>
            </a:endParaRPr>
          </a:p>
          <a:p>
            <a:pPr>
              <a:lnSpc>
                <a:spcPct val="115000"/>
              </a:lnSpc>
              <a:spcAft>
                <a:spcPts val="1000"/>
              </a:spcAft>
              <a:tabLst>
                <a:tab pos="716280" algn="l"/>
              </a:tabLst>
            </a:pPr>
            <a:endParaRPr lang="en-GB" sz="1500" b="0" dirty="0">
              <a:effectLst/>
              <a:ea typeface="Times New Roman" panose="02020603050405020304" pitchFamily="18" charset="0"/>
            </a:endParaRPr>
          </a:p>
          <a:p>
            <a:pPr>
              <a:lnSpc>
                <a:spcPct val="115000"/>
              </a:lnSpc>
              <a:spcAft>
                <a:spcPts val="1000"/>
              </a:spcAft>
              <a:tabLst>
                <a:tab pos="716280" algn="l"/>
              </a:tabLst>
            </a:pPr>
            <a:endParaRPr lang="en-GB" sz="1500" b="0" dirty="0">
              <a:effectLst/>
              <a:ea typeface="Calibri" panose="020F0502020204030204" pitchFamily="34" charset="0"/>
            </a:endParaRPr>
          </a:p>
          <a:p>
            <a:pPr lvl="1"/>
            <a:endParaRPr lang="en-GB" dirty="0"/>
          </a:p>
        </p:txBody>
      </p:sp>
      <p:sp>
        <p:nvSpPr>
          <p:cNvPr id="4" name="Footer Placeholder 9">
            <a:extLst>
              <a:ext uri="{FF2B5EF4-FFF2-40B4-BE49-F238E27FC236}">
                <a16:creationId xmlns:a16="http://schemas.microsoft.com/office/drawing/2014/main" id="{759DEAE4-88AD-52C0-2080-5BD5E17FE31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222518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2400" dirty="0"/>
              <a:t>Which of the following sexual health information and services are you already aware of? </a:t>
            </a:r>
          </a:p>
        </p:txBody>
      </p:sp>
      <p:sp>
        <p:nvSpPr>
          <p:cNvPr id="10" name="Rectangle 9">
            <a:extLst>
              <a:ext uri="{FF2B5EF4-FFF2-40B4-BE49-F238E27FC236}">
                <a16:creationId xmlns:a16="http://schemas.microsoft.com/office/drawing/2014/main" id="{1588B285-FCE0-F304-8EE6-B1EFB1158361}"/>
              </a:ext>
            </a:extLst>
          </p:cNvPr>
          <p:cNvSpPr/>
          <p:nvPr/>
        </p:nvSpPr>
        <p:spPr>
          <a:xfrm>
            <a:off x="538692" y="1345730"/>
            <a:ext cx="5004152" cy="18787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C496EF7B-F990-955F-0040-0130DD26B644}"/>
              </a:ext>
            </a:extLst>
          </p:cNvPr>
          <p:cNvGraphicFramePr>
            <a:graphicFrameLocks/>
          </p:cNvGraphicFramePr>
          <p:nvPr>
            <p:extLst>
              <p:ext uri="{D42A27DB-BD31-4B8C-83A1-F6EECF244321}">
                <p14:modId xmlns:p14="http://schemas.microsoft.com/office/powerpoint/2010/main" val="1228474262"/>
              </p:ext>
            </p:extLst>
          </p:nvPr>
        </p:nvGraphicFramePr>
        <p:xfrm>
          <a:off x="584493" y="1415213"/>
          <a:ext cx="4912550" cy="180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A9A5D29-5853-558F-6CCC-E6004812AFB9}"/>
              </a:ext>
            </a:extLst>
          </p:cNvPr>
          <p:cNvGraphicFramePr>
            <a:graphicFrameLocks/>
          </p:cNvGraphicFramePr>
          <p:nvPr>
            <p:extLst>
              <p:ext uri="{D42A27DB-BD31-4B8C-83A1-F6EECF244321}">
                <p14:modId xmlns:p14="http://schemas.microsoft.com/office/powerpoint/2010/main" val="284860467"/>
              </p:ext>
            </p:extLst>
          </p:nvPr>
        </p:nvGraphicFramePr>
        <p:xfrm>
          <a:off x="5660791" y="1358756"/>
          <a:ext cx="5991225" cy="370038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3B2FA4B1-2E27-3CF8-76F4-C0AE968A4E1A}"/>
              </a:ext>
            </a:extLst>
          </p:cNvPr>
          <p:cNvSpPr txBox="1"/>
          <p:nvPr/>
        </p:nvSpPr>
        <p:spPr>
          <a:xfrm>
            <a:off x="584492" y="1345730"/>
            <a:ext cx="1580444" cy="242945"/>
          </a:xfrm>
          <a:prstGeom prst="rect">
            <a:avLst/>
          </a:prstGeom>
          <a:noFill/>
        </p:spPr>
        <p:txBody>
          <a:bodyPr wrap="square" lIns="0" tIns="0" rIns="0" bIns="0" rtlCol="0">
            <a:noAutofit/>
          </a:bodyPr>
          <a:lstStyle/>
          <a:p>
            <a:pPr algn="l">
              <a:spcAft>
                <a:spcPts val="1134"/>
              </a:spcAft>
            </a:pPr>
            <a:r>
              <a:rPr lang="en-GB" sz="1500" b="1" dirty="0"/>
              <a:t>Years 7-9:</a:t>
            </a:r>
          </a:p>
        </p:txBody>
      </p:sp>
      <p:sp>
        <p:nvSpPr>
          <p:cNvPr id="14" name="Rectangle 13">
            <a:extLst>
              <a:ext uri="{FF2B5EF4-FFF2-40B4-BE49-F238E27FC236}">
                <a16:creationId xmlns:a16="http://schemas.microsoft.com/office/drawing/2014/main" id="{200BC81B-8FCB-F3FD-65D2-A6377DE51F21}"/>
              </a:ext>
            </a:extLst>
          </p:cNvPr>
          <p:cNvSpPr/>
          <p:nvPr/>
        </p:nvSpPr>
        <p:spPr>
          <a:xfrm>
            <a:off x="5660792" y="1331850"/>
            <a:ext cx="5991224" cy="39063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ED97A9A-0011-BC1A-6DE5-9C3AD5200137}"/>
              </a:ext>
            </a:extLst>
          </p:cNvPr>
          <p:cNvSpPr txBox="1"/>
          <p:nvPr/>
        </p:nvSpPr>
        <p:spPr>
          <a:xfrm>
            <a:off x="584492" y="3035937"/>
            <a:ext cx="1580443" cy="182184"/>
          </a:xfrm>
          <a:prstGeom prst="rect">
            <a:avLst/>
          </a:prstGeom>
          <a:noFill/>
        </p:spPr>
        <p:txBody>
          <a:bodyPr wrap="square" lIns="0" tIns="0" rIns="0" bIns="0" rtlCol="0">
            <a:noAutofit/>
          </a:bodyPr>
          <a:lstStyle/>
          <a:p>
            <a:pPr algn="l">
              <a:spcAft>
                <a:spcPts val="1134"/>
              </a:spcAft>
            </a:pPr>
            <a:r>
              <a:rPr lang="en-GB" sz="1100" dirty="0"/>
              <a:t>[1565 provided a response]</a:t>
            </a:r>
          </a:p>
        </p:txBody>
      </p:sp>
      <p:sp>
        <p:nvSpPr>
          <p:cNvPr id="16" name="TextBox 15">
            <a:extLst>
              <a:ext uri="{FF2B5EF4-FFF2-40B4-BE49-F238E27FC236}">
                <a16:creationId xmlns:a16="http://schemas.microsoft.com/office/drawing/2014/main" id="{CF301CFF-258A-D561-2CA3-E5C91F48F14D}"/>
              </a:ext>
            </a:extLst>
          </p:cNvPr>
          <p:cNvSpPr txBox="1"/>
          <p:nvPr/>
        </p:nvSpPr>
        <p:spPr>
          <a:xfrm>
            <a:off x="538690" y="3280680"/>
            <a:ext cx="5004151" cy="1523275"/>
          </a:xfrm>
          <a:prstGeom prst="rect">
            <a:avLst/>
          </a:prstGeom>
          <a:noFill/>
        </p:spPr>
        <p:txBody>
          <a:bodyPr wrap="square" lIns="0" tIns="0" rIns="0" bIns="0" rtlCol="0">
            <a:noAutofit/>
          </a:bodyPr>
          <a:lstStyle/>
          <a:p>
            <a:pPr algn="l">
              <a:spcAft>
                <a:spcPts val="1134"/>
              </a:spcAft>
            </a:pPr>
            <a:r>
              <a:rPr lang="en-GB" sz="1500" dirty="0"/>
              <a:t>A greater proportion of young people across all age groups are aware of the Essex Youth Service website compared to 2022. </a:t>
            </a:r>
          </a:p>
          <a:p>
            <a:pPr algn="l">
              <a:spcAft>
                <a:spcPts val="1134"/>
              </a:spcAft>
            </a:pPr>
            <a:endParaRPr lang="en-GB" sz="1500" dirty="0"/>
          </a:p>
          <a:p>
            <a:pPr algn="l">
              <a:spcAft>
                <a:spcPts val="1134"/>
              </a:spcAft>
            </a:pPr>
            <a:endParaRPr lang="en-GB" sz="1500" dirty="0"/>
          </a:p>
          <a:p>
            <a:pPr algn="l">
              <a:spcAft>
                <a:spcPts val="1134"/>
              </a:spcAft>
            </a:pPr>
            <a:endParaRPr lang="en-GB" sz="1500" dirty="0"/>
          </a:p>
        </p:txBody>
      </p:sp>
      <p:sp>
        <p:nvSpPr>
          <p:cNvPr id="17" name="TextBox 16">
            <a:extLst>
              <a:ext uri="{FF2B5EF4-FFF2-40B4-BE49-F238E27FC236}">
                <a16:creationId xmlns:a16="http://schemas.microsoft.com/office/drawing/2014/main" id="{BDDEA8FF-5339-B95D-7E44-E27BBFD5E013}"/>
              </a:ext>
            </a:extLst>
          </p:cNvPr>
          <p:cNvSpPr txBox="1"/>
          <p:nvPr/>
        </p:nvSpPr>
        <p:spPr>
          <a:xfrm flipV="1">
            <a:off x="539983" y="1275081"/>
            <a:ext cx="11335928" cy="45719"/>
          </a:xfrm>
          <a:prstGeom prst="rect">
            <a:avLst/>
          </a:prstGeom>
          <a:noFill/>
        </p:spPr>
        <p:txBody>
          <a:bodyPr wrap="square" lIns="0" tIns="0" rIns="0" bIns="0" rtlCol="0">
            <a:noAutofit/>
          </a:bodyPr>
          <a:lstStyle/>
          <a:p>
            <a:pPr algn="l">
              <a:spcAft>
                <a:spcPts val="1134"/>
              </a:spcAft>
            </a:pPr>
            <a:endParaRPr lang="en-GB" sz="1500" dirty="0"/>
          </a:p>
        </p:txBody>
      </p:sp>
      <p:sp>
        <p:nvSpPr>
          <p:cNvPr id="18" name="TextBox 17">
            <a:extLst>
              <a:ext uri="{FF2B5EF4-FFF2-40B4-BE49-F238E27FC236}">
                <a16:creationId xmlns:a16="http://schemas.microsoft.com/office/drawing/2014/main" id="{64DF8C37-6B0B-4087-9D6C-724A26F60F88}"/>
              </a:ext>
            </a:extLst>
          </p:cNvPr>
          <p:cNvSpPr txBox="1"/>
          <p:nvPr/>
        </p:nvSpPr>
        <p:spPr>
          <a:xfrm>
            <a:off x="538692" y="582220"/>
            <a:ext cx="11113324" cy="546652"/>
          </a:xfrm>
          <a:prstGeom prst="rect">
            <a:avLst/>
          </a:prstGeom>
          <a:noFill/>
        </p:spPr>
        <p:txBody>
          <a:bodyPr wrap="square" lIns="0" tIns="0" rIns="0" bIns="0" rtlCol="0">
            <a:noAutofit/>
          </a:bodyPr>
          <a:lstStyle/>
          <a:p>
            <a:pPr algn="l">
              <a:spcAft>
                <a:spcPts val="1134"/>
              </a:spcAft>
            </a:pPr>
            <a:r>
              <a:rPr lang="en-GB" sz="1500" b="1" dirty="0"/>
              <a:t>Young people in Years 7-9 and Years 10-11 were more likely to be aware of the Essex Youth Service Website compared to 16-25yr olds. However, 16-25yr olds were more likely to be aware of Essex Sexual Health Service. The Year 7-9 age group were most likely to be aware of the Asking for a Friend website.</a:t>
            </a:r>
          </a:p>
        </p:txBody>
      </p:sp>
      <p:sp>
        <p:nvSpPr>
          <p:cNvPr id="5" name="Footer Placeholder 9">
            <a:extLst>
              <a:ext uri="{FF2B5EF4-FFF2-40B4-BE49-F238E27FC236}">
                <a16:creationId xmlns:a16="http://schemas.microsoft.com/office/drawing/2014/main" id="{83B7ACBB-6507-29A3-DB89-C8079C2889B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4" name="TextBox 3">
            <a:extLst>
              <a:ext uri="{FF2B5EF4-FFF2-40B4-BE49-F238E27FC236}">
                <a16:creationId xmlns:a16="http://schemas.microsoft.com/office/drawing/2014/main" id="{3A8BBB01-5EEA-34DA-F90D-11CDC740DD43}"/>
              </a:ext>
            </a:extLst>
          </p:cNvPr>
          <p:cNvSpPr txBox="1"/>
          <p:nvPr/>
        </p:nvSpPr>
        <p:spPr>
          <a:xfrm>
            <a:off x="5614991" y="5275847"/>
            <a:ext cx="6132569" cy="1477328"/>
          </a:xfrm>
          <a:prstGeom prst="rect">
            <a:avLst/>
          </a:prstGeom>
          <a:noFill/>
        </p:spPr>
        <p:txBody>
          <a:bodyPr wrap="square">
            <a:spAutoFit/>
          </a:bodyPr>
          <a:lstStyle/>
          <a:p>
            <a:r>
              <a:rPr lang="en-GB" sz="1500" dirty="0"/>
              <a:t>Year 10 and above were asked about a wider range of services compared to the Year 7-9s. 16-25yr olds were more likely to be aware of services such as the </a:t>
            </a:r>
            <a:r>
              <a:rPr lang="en-GB" sz="1500" dirty="0" err="1"/>
              <a:t>eC</a:t>
            </a:r>
            <a:r>
              <a:rPr lang="en-GB" sz="1500" dirty="0"/>
              <a:t>-card and STI test at home kits than Year 10-11. </a:t>
            </a:r>
          </a:p>
          <a:p>
            <a:r>
              <a:rPr lang="en-GB" sz="1500" dirty="0"/>
              <a:t>Other useful services or websites included Childline, NSPCC, BBC Bitesize, NHS, Essex Wellbeing services, Brooks Sexual Health services, Luna, Love Learnings, Mind.</a:t>
            </a:r>
          </a:p>
        </p:txBody>
      </p:sp>
      <p:graphicFrame>
        <p:nvGraphicFramePr>
          <p:cNvPr id="2" name="Table 1">
            <a:extLst>
              <a:ext uri="{FF2B5EF4-FFF2-40B4-BE49-F238E27FC236}">
                <a16:creationId xmlns:a16="http://schemas.microsoft.com/office/drawing/2014/main" id="{21F42472-9DCB-28C2-17C8-0DF1502336CF}"/>
              </a:ext>
            </a:extLst>
          </p:cNvPr>
          <p:cNvGraphicFramePr>
            <a:graphicFrameLocks noGrp="1"/>
          </p:cNvGraphicFramePr>
          <p:nvPr>
            <p:extLst>
              <p:ext uri="{D42A27DB-BD31-4B8C-83A1-F6EECF244321}">
                <p14:modId xmlns:p14="http://schemas.microsoft.com/office/powerpoint/2010/main" val="1857452429"/>
              </p:ext>
            </p:extLst>
          </p:nvPr>
        </p:nvGraphicFramePr>
        <p:xfrm>
          <a:off x="538689" y="3799537"/>
          <a:ext cx="3885030" cy="1025920"/>
        </p:xfrm>
        <a:graphic>
          <a:graphicData uri="http://schemas.openxmlformats.org/drawingml/2006/table">
            <a:tbl>
              <a:tblPr firstRow="1" bandRow="1">
                <a:tableStyleId>{69012ECD-51FC-41F1-AA8D-1B2483CD663E}</a:tableStyleId>
              </a:tblPr>
              <a:tblGrid>
                <a:gridCol w="1295010">
                  <a:extLst>
                    <a:ext uri="{9D8B030D-6E8A-4147-A177-3AD203B41FA5}">
                      <a16:colId xmlns:a16="http://schemas.microsoft.com/office/drawing/2014/main" val="499084888"/>
                    </a:ext>
                  </a:extLst>
                </a:gridCol>
                <a:gridCol w="1295010">
                  <a:extLst>
                    <a:ext uri="{9D8B030D-6E8A-4147-A177-3AD203B41FA5}">
                      <a16:colId xmlns:a16="http://schemas.microsoft.com/office/drawing/2014/main" val="2782448562"/>
                    </a:ext>
                  </a:extLst>
                </a:gridCol>
                <a:gridCol w="1295010">
                  <a:extLst>
                    <a:ext uri="{9D8B030D-6E8A-4147-A177-3AD203B41FA5}">
                      <a16:colId xmlns:a16="http://schemas.microsoft.com/office/drawing/2014/main" val="1123531442"/>
                    </a:ext>
                  </a:extLst>
                </a:gridCol>
              </a:tblGrid>
              <a:tr h="256480">
                <a:tc>
                  <a:txBody>
                    <a:bodyPr/>
                    <a:lstStyle/>
                    <a:p>
                      <a:pPr algn="ctr"/>
                      <a:endParaRPr lang="en-GB" sz="1050" dirty="0"/>
                    </a:p>
                  </a:txBody>
                  <a:tcPr/>
                </a:tc>
                <a:tc>
                  <a:txBody>
                    <a:bodyPr/>
                    <a:lstStyle/>
                    <a:p>
                      <a:pPr algn="ctr"/>
                      <a:r>
                        <a:rPr lang="en-GB" sz="1050" dirty="0"/>
                        <a:t>2022</a:t>
                      </a:r>
                    </a:p>
                  </a:txBody>
                  <a:tcPr/>
                </a:tc>
                <a:tc>
                  <a:txBody>
                    <a:bodyPr/>
                    <a:lstStyle/>
                    <a:p>
                      <a:pPr algn="ctr"/>
                      <a:r>
                        <a:rPr lang="en-GB" sz="1050" dirty="0"/>
                        <a:t>2025</a:t>
                      </a:r>
                    </a:p>
                  </a:txBody>
                  <a:tcPr/>
                </a:tc>
                <a:extLst>
                  <a:ext uri="{0D108BD9-81ED-4DB2-BD59-A6C34878D82A}">
                    <a16:rowId xmlns:a16="http://schemas.microsoft.com/office/drawing/2014/main" val="3873018091"/>
                  </a:ext>
                </a:extLst>
              </a:tr>
              <a:tr h="256480">
                <a:tc>
                  <a:txBody>
                    <a:bodyPr/>
                    <a:lstStyle/>
                    <a:p>
                      <a:pPr algn="ctr"/>
                      <a:r>
                        <a:rPr lang="en-GB" sz="1050" dirty="0"/>
                        <a:t>Year 7-9</a:t>
                      </a:r>
                    </a:p>
                  </a:txBody>
                  <a:tcPr/>
                </a:tc>
                <a:tc>
                  <a:txBody>
                    <a:bodyPr/>
                    <a:lstStyle/>
                    <a:p>
                      <a:pPr algn="ctr"/>
                      <a:r>
                        <a:rPr lang="en-GB" sz="1050" dirty="0"/>
                        <a:t>62%</a:t>
                      </a:r>
                    </a:p>
                  </a:txBody>
                  <a:tcPr/>
                </a:tc>
                <a:tc>
                  <a:txBody>
                    <a:bodyPr/>
                    <a:lstStyle/>
                    <a:p>
                      <a:pPr algn="ctr"/>
                      <a:r>
                        <a:rPr lang="en-GB" sz="1050" dirty="0"/>
                        <a:t>69%</a:t>
                      </a:r>
                    </a:p>
                  </a:txBody>
                  <a:tcPr/>
                </a:tc>
                <a:extLst>
                  <a:ext uri="{0D108BD9-81ED-4DB2-BD59-A6C34878D82A}">
                    <a16:rowId xmlns:a16="http://schemas.microsoft.com/office/drawing/2014/main" val="1771947795"/>
                  </a:ext>
                </a:extLst>
              </a:tr>
              <a:tr h="256480">
                <a:tc>
                  <a:txBody>
                    <a:bodyPr/>
                    <a:lstStyle/>
                    <a:p>
                      <a:pPr algn="ctr"/>
                      <a:r>
                        <a:rPr lang="en-GB" sz="1050" dirty="0"/>
                        <a:t>Year 10-11</a:t>
                      </a:r>
                    </a:p>
                  </a:txBody>
                  <a:tcPr/>
                </a:tc>
                <a:tc>
                  <a:txBody>
                    <a:bodyPr/>
                    <a:lstStyle/>
                    <a:p>
                      <a:pPr algn="ctr"/>
                      <a:r>
                        <a:rPr lang="en-GB" sz="1050" dirty="0"/>
                        <a:t>49%</a:t>
                      </a:r>
                    </a:p>
                  </a:txBody>
                  <a:tcPr/>
                </a:tc>
                <a:tc>
                  <a:txBody>
                    <a:bodyPr/>
                    <a:lstStyle/>
                    <a:p>
                      <a:pPr algn="ctr"/>
                      <a:r>
                        <a:rPr lang="en-GB" sz="1050" dirty="0"/>
                        <a:t>67%</a:t>
                      </a:r>
                    </a:p>
                  </a:txBody>
                  <a:tcPr/>
                </a:tc>
                <a:extLst>
                  <a:ext uri="{0D108BD9-81ED-4DB2-BD59-A6C34878D82A}">
                    <a16:rowId xmlns:a16="http://schemas.microsoft.com/office/drawing/2014/main" val="3492442008"/>
                  </a:ext>
                </a:extLst>
              </a:tr>
              <a:tr h="256480">
                <a:tc>
                  <a:txBody>
                    <a:bodyPr/>
                    <a:lstStyle/>
                    <a:p>
                      <a:pPr algn="ctr"/>
                      <a:r>
                        <a:rPr lang="en-GB" sz="1050" dirty="0"/>
                        <a:t>17-25yrs/ 16-25yrs</a:t>
                      </a:r>
                    </a:p>
                  </a:txBody>
                  <a:tcPr/>
                </a:tc>
                <a:tc>
                  <a:txBody>
                    <a:bodyPr/>
                    <a:lstStyle/>
                    <a:p>
                      <a:pPr algn="ctr"/>
                      <a:r>
                        <a:rPr lang="en-GB" sz="1050" dirty="0"/>
                        <a:t>49%</a:t>
                      </a:r>
                    </a:p>
                  </a:txBody>
                  <a:tcPr/>
                </a:tc>
                <a:tc>
                  <a:txBody>
                    <a:bodyPr/>
                    <a:lstStyle/>
                    <a:p>
                      <a:pPr algn="ctr"/>
                      <a:r>
                        <a:rPr lang="en-GB" sz="1050" dirty="0"/>
                        <a:t>57%</a:t>
                      </a:r>
                    </a:p>
                  </a:txBody>
                  <a:tcPr/>
                </a:tc>
                <a:extLst>
                  <a:ext uri="{0D108BD9-81ED-4DB2-BD59-A6C34878D82A}">
                    <a16:rowId xmlns:a16="http://schemas.microsoft.com/office/drawing/2014/main" val="1535426104"/>
                  </a:ext>
                </a:extLst>
              </a:tr>
            </a:tbl>
          </a:graphicData>
        </a:graphic>
      </p:graphicFrame>
      <p:graphicFrame>
        <p:nvGraphicFramePr>
          <p:cNvPr id="6" name="Table 5">
            <a:extLst>
              <a:ext uri="{FF2B5EF4-FFF2-40B4-BE49-F238E27FC236}">
                <a16:creationId xmlns:a16="http://schemas.microsoft.com/office/drawing/2014/main" id="{2B91C834-B8BD-D8A1-4A28-E7AA9EB1BCA2}"/>
              </a:ext>
            </a:extLst>
          </p:cNvPr>
          <p:cNvGraphicFramePr>
            <a:graphicFrameLocks noGrp="1"/>
          </p:cNvGraphicFramePr>
          <p:nvPr>
            <p:extLst>
              <p:ext uri="{D42A27DB-BD31-4B8C-83A1-F6EECF244321}">
                <p14:modId xmlns:p14="http://schemas.microsoft.com/office/powerpoint/2010/main" val="2933908025"/>
              </p:ext>
            </p:extLst>
          </p:nvPr>
        </p:nvGraphicFramePr>
        <p:xfrm>
          <a:off x="538688" y="5400557"/>
          <a:ext cx="3885030" cy="1025920"/>
        </p:xfrm>
        <a:graphic>
          <a:graphicData uri="http://schemas.openxmlformats.org/drawingml/2006/table">
            <a:tbl>
              <a:tblPr firstRow="1" bandRow="1">
                <a:tableStyleId>{69012ECD-51FC-41F1-AA8D-1B2483CD663E}</a:tableStyleId>
              </a:tblPr>
              <a:tblGrid>
                <a:gridCol w="1295010">
                  <a:extLst>
                    <a:ext uri="{9D8B030D-6E8A-4147-A177-3AD203B41FA5}">
                      <a16:colId xmlns:a16="http://schemas.microsoft.com/office/drawing/2014/main" val="499084888"/>
                    </a:ext>
                  </a:extLst>
                </a:gridCol>
                <a:gridCol w="1295010">
                  <a:extLst>
                    <a:ext uri="{9D8B030D-6E8A-4147-A177-3AD203B41FA5}">
                      <a16:colId xmlns:a16="http://schemas.microsoft.com/office/drawing/2014/main" val="2782448562"/>
                    </a:ext>
                  </a:extLst>
                </a:gridCol>
                <a:gridCol w="1295010">
                  <a:extLst>
                    <a:ext uri="{9D8B030D-6E8A-4147-A177-3AD203B41FA5}">
                      <a16:colId xmlns:a16="http://schemas.microsoft.com/office/drawing/2014/main" val="1123531442"/>
                    </a:ext>
                  </a:extLst>
                </a:gridCol>
              </a:tblGrid>
              <a:tr h="256480">
                <a:tc>
                  <a:txBody>
                    <a:bodyPr/>
                    <a:lstStyle/>
                    <a:p>
                      <a:pPr algn="ctr"/>
                      <a:endParaRPr lang="en-GB" sz="1050" dirty="0"/>
                    </a:p>
                  </a:txBody>
                  <a:tcPr/>
                </a:tc>
                <a:tc>
                  <a:txBody>
                    <a:bodyPr/>
                    <a:lstStyle/>
                    <a:p>
                      <a:pPr algn="ctr"/>
                      <a:r>
                        <a:rPr lang="en-GB" sz="1050" dirty="0"/>
                        <a:t>2022</a:t>
                      </a:r>
                    </a:p>
                  </a:txBody>
                  <a:tcPr/>
                </a:tc>
                <a:tc>
                  <a:txBody>
                    <a:bodyPr/>
                    <a:lstStyle/>
                    <a:p>
                      <a:pPr algn="ctr"/>
                      <a:r>
                        <a:rPr lang="en-GB" sz="1050" dirty="0"/>
                        <a:t>2025</a:t>
                      </a:r>
                    </a:p>
                  </a:txBody>
                  <a:tcPr/>
                </a:tc>
                <a:extLst>
                  <a:ext uri="{0D108BD9-81ED-4DB2-BD59-A6C34878D82A}">
                    <a16:rowId xmlns:a16="http://schemas.microsoft.com/office/drawing/2014/main" val="3873018091"/>
                  </a:ext>
                </a:extLst>
              </a:tr>
              <a:tr h="256480">
                <a:tc>
                  <a:txBody>
                    <a:bodyPr/>
                    <a:lstStyle/>
                    <a:p>
                      <a:pPr algn="ctr"/>
                      <a:r>
                        <a:rPr lang="en-GB" sz="1050" dirty="0"/>
                        <a:t>Year 7-9</a:t>
                      </a:r>
                    </a:p>
                  </a:txBody>
                  <a:tcPr/>
                </a:tc>
                <a:tc>
                  <a:txBody>
                    <a:bodyPr/>
                    <a:lstStyle/>
                    <a:p>
                      <a:pPr algn="ctr"/>
                      <a:r>
                        <a:rPr lang="en-GB" sz="1050" dirty="0"/>
                        <a:t>59%</a:t>
                      </a:r>
                    </a:p>
                  </a:txBody>
                  <a:tcPr/>
                </a:tc>
                <a:tc>
                  <a:txBody>
                    <a:bodyPr/>
                    <a:lstStyle/>
                    <a:p>
                      <a:pPr algn="ctr"/>
                      <a:r>
                        <a:rPr lang="en-GB" sz="1050" dirty="0"/>
                        <a:t>29%</a:t>
                      </a:r>
                    </a:p>
                  </a:txBody>
                  <a:tcPr/>
                </a:tc>
                <a:extLst>
                  <a:ext uri="{0D108BD9-81ED-4DB2-BD59-A6C34878D82A}">
                    <a16:rowId xmlns:a16="http://schemas.microsoft.com/office/drawing/2014/main" val="1771947795"/>
                  </a:ext>
                </a:extLst>
              </a:tr>
              <a:tr h="256480">
                <a:tc>
                  <a:txBody>
                    <a:bodyPr/>
                    <a:lstStyle/>
                    <a:p>
                      <a:pPr algn="ctr"/>
                      <a:r>
                        <a:rPr lang="en-GB" sz="1050" dirty="0"/>
                        <a:t>Year 10-11</a:t>
                      </a:r>
                    </a:p>
                  </a:txBody>
                  <a:tcPr/>
                </a:tc>
                <a:tc>
                  <a:txBody>
                    <a:bodyPr/>
                    <a:lstStyle/>
                    <a:p>
                      <a:pPr algn="ctr"/>
                      <a:r>
                        <a:rPr lang="en-GB" sz="1050" dirty="0"/>
                        <a:t>46%</a:t>
                      </a:r>
                    </a:p>
                  </a:txBody>
                  <a:tcPr/>
                </a:tc>
                <a:tc>
                  <a:txBody>
                    <a:bodyPr/>
                    <a:lstStyle/>
                    <a:p>
                      <a:pPr algn="ctr"/>
                      <a:r>
                        <a:rPr lang="en-GB" sz="1050" dirty="0"/>
                        <a:t>32%</a:t>
                      </a:r>
                    </a:p>
                  </a:txBody>
                  <a:tcPr/>
                </a:tc>
                <a:extLst>
                  <a:ext uri="{0D108BD9-81ED-4DB2-BD59-A6C34878D82A}">
                    <a16:rowId xmlns:a16="http://schemas.microsoft.com/office/drawing/2014/main" val="3492442008"/>
                  </a:ext>
                </a:extLst>
              </a:tr>
              <a:tr h="256480">
                <a:tc>
                  <a:txBody>
                    <a:bodyPr/>
                    <a:lstStyle/>
                    <a:p>
                      <a:pPr algn="ctr"/>
                      <a:r>
                        <a:rPr lang="en-GB" sz="1050" dirty="0"/>
                        <a:t>17-25yrs/16-25yrs</a:t>
                      </a:r>
                    </a:p>
                  </a:txBody>
                  <a:tcPr/>
                </a:tc>
                <a:tc>
                  <a:txBody>
                    <a:bodyPr/>
                    <a:lstStyle/>
                    <a:p>
                      <a:pPr algn="ctr"/>
                      <a:r>
                        <a:rPr lang="en-GB" sz="1050" dirty="0"/>
                        <a:t>49%</a:t>
                      </a:r>
                    </a:p>
                  </a:txBody>
                  <a:tcPr/>
                </a:tc>
                <a:tc>
                  <a:txBody>
                    <a:bodyPr/>
                    <a:lstStyle/>
                    <a:p>
                      <a:pPr algn="ctr"/>
                      <a:r>
                        <a:rPr lang="en-GB" sz="1050" dirty="0"/>
                        <a:t>41%</a:t>
                      </a:r>
                    </a:p>
                  </a:txBody>
                  <a:tcPr/>
                </a:tc>
                <a:extLst>
                  <a:ext uri="{0D108BD9-81ED-4DB2-BD59-A6C34878D82A}">
                    <a16:rowId xmlns:a16="http://schemas.microsoft.com/office/drawing/2014/main" val="1535426104"/>
                  </a:ext>
                </a:extLst>
              </a:tr>
            </a:tbl>
          </a:graphicData>
        </a:graphic>
      </p:graphicFrame>
      <p:sp>
        <p:nvSpPr>
          <p:cNvPr id="8" name="TextBox 7">
            <a:extLst>
              <a:ext uri="{FF2B5EF4-FFF2-40B4-BE49-F238E27FC236}">
                <a16:creationId xmlns:a16="http://schemas.microsoft.com/office/drawing/2014/main" id="{6D955EDF-19EA-0613-A15F-5B26E5A15A20}"/>
              </a:ext>
            </a:extLst>
          </p:cNvPr>
          <p:cNvSpPr txBox="1"/>
          <p:nvPr/>
        </p:nvSpPr>
        <p:spPr>
          <a:xfrm>
            <a:off x="538688" y="4901873"/>
            <a:ext cx="5049955" cy="115299"/>
          </a:xfrm>
          <a:prstGeom prst="rect">
            <a:avLst/>
          </a:prstGeom>
          <a:noFill/>
        </p:spPr>
        <p:txBody>
          <a:bodyPr wrap="square" lIns="0" tIns="0" rIns="0" bIns="0" rtlCol="0">
            <a:noAutofit/>
          </a:bodyPr>
          <a:lstStyle/>
          <a:p>
            <a:pPr algn="l">
              <a:spcAft>
                <a:spcPts val="1134"/>
              </a:spcAft>
            </a:pPr>
            <a:r>
              <a:rPr lang="en-GB" sz="1500" dirty="0"/>
              <a:t>However fewer young people are aware of Essex Sexual Health Service.</a:t>
            </a:r>
          </a:p>
          <a:p>
            <a:pPr algn="l">
              <a:spcAft>
                <a:spcPts val="1134"/>
              </a:spcAft>
            </a:pPr>
            <a:endParaRPr lang="en-GB" sz="1500" dirty="0"/>
          </a:p>
          <a:p>
            <a:pPr algn="l">
              <a:spcAft>
                <a:spcPts val="1134"/>
              </a:spcAft>
            </a:pPr>
            <a:endParaRPr lang="en-GB" sz="1500" dirty="0"/>
          </a:p>
          <a:p>
            <a:pPr algn="l">
              <a:spcAft>
                <a:spcPts val="1134"/>
              </a:spcAft>
            </a:pPr>
            <a:endParaRPr lang="en-GB" sz="1500" dirty="0"/>
          </a:p>
        </p:txBody>
      </p:sp>
      <p:sp>
        <p:nvSpPr>
          <p:cNvPr id="7" name="TextBox 16">
            <a:extLst>
              <a:ext uri="{FF2B5EF4-FFF2-40B4-BE49-F238E27FC236}">
                <a16:creationId xmlns:a16="http://schemas.microsoft.com/office/drawing/2014/main" id="{B774E46D-D5BA-BA86-CD78-9AB7471CD31F}"/>
              </a:ext>
            </a:extLst>
          </p:cNvPr>
          <p:cNvSpPr txBox="1"/>
          <p:nvPr/>
        </p:nvSpPr>
        <p:spPr>
          <a:xfrm>
            <a:off x="2053204" y="1324228"/>
            <a:ext cx="3561787" cy="26161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endParaRPr lang="en-GB" dirty="0"/>
          </a:p>
        </p:txBody>
      </p:sp>
      <p:sp>
        <p:nvSpPr>
          <p:cNvPr id="11" name="TextBox 16">
            <a:extLst>
              <a:ext uri="{FF2B5EF4-FFF2-40B4-BE49-F238E27FC236}">
                <a16:creationId xmlns:a16="http://schemas.microsoft.com/office/drawing/2014/main" id="{F862BD1B-9772-B896-0374-19EB2C92FA8C}"/>
              </a:ext>
            </a:extLst>
          </p:cNvPr>
          <p:cNvSpPr txBox="1"/>
          <p:nvPr/>
        </p:nvSpPr>
        <p:spPr>
          <a:xfrm>
            <a:off x="8185773" y="4990704"/>
            <a:ext cx="3561787" cy="26161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endParaRPr lang="en-GB" dirty="0"/>
          </a:p>
        </p:txBody>
      </p:sp>
      <p:sp>
        <p:nvSpPr>
          <p:cNvPr id="20" name="TextBox 14">
            <a:extLst>
              <a:ext uri="{FF2B5EF4-FFF2-40B4-BE49-F238E27FC236}">
                <a16:creationId xmlns:a16="http://schemas.microsoft.com/office/drawing/2014/main" id="{89A1BD91-3D1C-1050-92FD-727EDC9FB85C}"/>
              </a:ext>
            </a:extLst>
          </p:cNvPr>
          <p:cNvSpPr txBox="1"/>
          <p:nvPr/>
        </p:nvSpPr>
        <p:spPr>
          <a:xfrm>
            <a:off x="5736094" y="5038686"/>
            <a:ext cx="1955624" cy="13814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[467-624 provided a responses]</a:t>
            </a:r>
          </a:p>
        </p:txBody>
      </p:sp>
    </p:spTree>
    <p:extLst>
      <p:ext uri="{BB962C8B-B14F-4D97-AF65-F5344CB8AC3E}">
        <p14:creationId xmlns:p14="http://schemas.microsoft.com/office/powerpoint/2010/main" val="86876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Accessing contraception </a:t>
            </a:r>
          </a:p>
        </p:txBody>
      </p:sp>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p:txBody>
          <a:bodyPr/>
          <a:lstStyle/>
          <a:p>
            <a:r>
              <a:rPr lang="en-GB" dirty="0"/>
              <a:t>Year 10+ </a:t>
            </a:r>
          </a:p>
        </p:txBody>
      </p:sp>
    </p:spTree>
    <p:extLst>
      <p:ext uri="{BB962C8B-B14F-4D97-AF65-F5344CB8AC3E}">
        <p14:creationId xmlns:p14="http://schemas.microsoft.com/office/powerpoint/2010/main" val="165299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57029-20C9-E146-5553-744D3B44BB7A}"/>
              </a:ext>
            </a:extLst>
          </p:cNvPr>
          <p:cNvSpPr>
            <a:spLocks noGrp="1"/>
          </p:cNvSpPr>
          <p:nvPr>
            <p:ph type="body" sz="quarter" idx="10"/>
          </p:nvPr>
        </p:nvSpPr>
        <p:spPr>
          <a:xfrm>
            <a:off x="637674" y="920499"/>
            <a:ext cx="10937798" cy="5372100"/>
          </a:xfrm>
        </p:spPr>
        <p:txBody>
          <a:bodyPr/>
          <a:lstStyle/>
          <a:p>
            <a:pPr marL="285750" indent="-285750">
              <a:buFont typeface="Arial" panose="020B0604020202020204" pitchFamily="34" charset="0"/>
              <a:buChar char="•"/>
            </a:pPr>
            <a:r>
              <a:rPr lang="en-GB" sz="1800" b="1" dirty="0">
                <a:solidFill>
                  <a:schemeClr val="accent1"/>
                </a:solidFill>
              </a:rPr>
              <a:t>Awareness of different methods </a:t>
            </a:r>
            <a:r>
              <a:rPr lang="en-GB" sz="1800" dirty="0"/>
              <a:t>-</a:t>
            </a:r>
            <a:r>
              <a:rPr lang="en-GB" sz="1800" b="1" dirty="0"/>
              <a:t> Condoms</a:t>
            </a:r>
            <a:r>
              <a:rPr lang="en-GB" sz="1800" dirty="0"/>
              <a:t> and the </a:t>
            </a:r>
            <a:r>
              <a:rPr lang="en-GB" sz="1800" b="1" dirty="0"/>
              <a:t>contraceptive pill </a:t>
            </a:r>
            <a:r>
              <a:rPr lang="en-GB" sz="1800" dirty="0"/>
              <a:t>are the methods that young people are most aware of how to access with </a:t>
            </a:r>
            <a:r>
              <a:rPr lang="en-GB" sz="1800" b="1" dirty="0"/>
              <a:t>internal condoms</a:t>
            </a:r>
            <a:r>
              <a:rPr lang="en-GB" sz="1800" dirty="0"/>
              <a:t> and </a:t>
            </a:r>
            <a:r>
              <a:rPr lang="en-GB" sz="1800" b="1" dirty="0"/>
              <a:t>Intrauterine system (IUS) </a:t>
            </a:r>
            <a:r>
              <a:rPr lang="en-GB" sz="1800" dirty="0"/>
              <a:t>being the least known methods. This was consistent for young people in Years 10-11 and those aged 16-25yrs. </a:t>
            </a:r>
            <a:endParaRPr lang="en-GB" sz="1800" b="1" dirty="0">
              <a:solidFill>
                <a:schemeClr val="accent1"/>
              </a:solidFill>
            </a:endParaRPr>
          </a:p>
          <a:p>
            <a:pPr marL="285750" indent="-285750">
              <a:buFont typeface="Arial" panose="020B0604020202020204" pitchFamily="34" charset="0"/>
              <a:buChar char="•"/>
            </a:pPr>
            <a:r>
              <a:rPr lang="en-GB" sz="1800" b="1" dirty="0">
                <a:solidFill>
                  <a:schemeClr val="accent1"/>
                </a:solidFill>
              </a:rPr>
              <a:t>Where to access contraception </a:t>
            </a:r>
            <a:r>
              <a:rPr lang="en-GB" sz="1800" dirty="0">
                <a:solidFill>
                  <a:schemeClr val="tx2"/>
                </a:solidFill>
              </a:rPr>
              <a:t>-</a:t>
            </a:r>
            <a:r>
              <a:rPr lang="en-GB" sz="1800" b="1" dirty="0">
                <a:solidFill>
                  <a:schemeClr val="accent1"/>
                </a:solidFill>
              </a:rPr>
              <a:t> </a:t>
            </a:r>
            <a:r>
              <a:rPr lang="en-GB" sz="1800" dirty="0"/>
              <a:t>The places young people felt the most comfortable accessing contraception from where the </a:t>
            </a:r>
            <a:r>
              <a:rPr lang="en-GB" sz="1800" b="1" dirty="0"/>
              <a:t>pharmacy, shop/supermarket </a:t>
            </a:r>
            <a:r>
              <a:rPr lang="en-GB" sz="1800" dirty="0"/>
              <a:t>and </a:t>
            </a:r>
            <a:r>
              <a:rPr lang="en-GB" sz="1800" b="1" dirty="0"/>
              <a:t>GP.</a:t>
            </a:r>
            <a:r>
              <a:rPr lang="en-GB" sz="1800" dirty="0"/>
              <a:t>  The places that the lowest proportions of young people felt comfortable accessing contraception were from a </a:t>
            </a:r>
            <a:r>
              <a:rPr lang="en-GB" sz="1800" b="1" dirty="0"/>
              <a:t>youth centre </a:t>
            </a:r>
            <a:r>
              <a:rPr lang="en-GB" sz="1800" dirty="0"/>
              <a:t>and from the </a:t>
            </a:r>
            <a:r>
              <a:rPr lang="en-GB" sz="1800" b="1" dirty="0"/>
              <a:t>school nurse. </a:t>
            </a:r>
          </a:p>
          <a:p>
            <a:pPr marL="285750" indent="-285750">
              <a:buFont typeface="Arial" panose="020B0604020202020204" pitchFamily="34" charset="0"/>
              <a:buChar char="•"/>
            </a:pPr>
            <a:r>
              <a:rPr lang="en-GB" sz="1800" b="1" dirty="0">
                <a:solidFill>
                  <a:schemeClr val="accent1"/>
                </a:solidFill>
              </a:rPr>
              <a:t>Accessing emergency contraception </a:t>
            </a:r>
            <a:r>
              <a:rPr lang="en-GB" sz="1800" dirty="0">
                <a:solidFill>
                  <a:schemeClr val="tx2"/>
                </a:solidFill>
              </a:rPr>
              <a:t>–</a:t>
            </a:r>
            <a:r>
              <a:rPr lang="en-GB" sz="1800" b="1" dirty="0">
                <a:solidFill>
                  <a:schemeClr val="accent1"/>
                </a:solidFill>
              </a:rPr>
              <a:t>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Just over half of </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young people aged 16-25yrs (55%) expressed they were either </a:t>
            </a:r>
            <a:r>
              <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very confident </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 </a:t>
            </a:r>
            <a:r>
              <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fairly confident </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accessing emergency contraception compared to 44% of those aged Years 10-11. </a:t>
            </a:r>
            <a:endParaRPr lang="en-GB" sz="1800" b="1" dirty="0">
              <a:solidFill>
                <a:schemeClr val="accent1"/>
              </a:solidFill>
            </a:endParaRPr>
          </a:p>
          <a:p>
            <a:pPr marL="285750" indent="-285750">
              <a:buFont typeface="Arial" panose="020B0604020202020204" pitchFamily="34" charset="0"/>
              <a:buChar char="•"/>
            </a:pPr>
            <a:r>
              <a:rPr lang="en-GB" sz="1800" b="1" dirty="0">
                <a:solidFill>
                  <a:schemeClr val="accent1"/>
                </a:solidFill>
              </a:rPr>
              <a:t>Accessing STI tests and advice </a:t>
            </a:r>
            <a:r>
              <a:rPr lang="en-GB" sz="1800" dirty="0">
                <a:solidFill>
                  <a:schemeClr val="tx2"/>
                </a:solidFill>
              </a:rPr>
              <a:t>- </a:t>
            </a:r>
            <a:r>
              <a:rPr lang="en-GB" sz="1800" dirty="0"/>
              <a:t>Young people aged 16-25 years felt most comfortable utilising a </a:t>
            </a:r>
            <a:r>
              <a:rPr lang="en-GB" sz="1800" b="1" dirty="0"/>
              <a:t>test at home service </a:t>
            </a:r>
            <a:r>
              <a:rPr lang="en-GB" sz="1800" dirty="0"/>
              <a:t>to access STI tests and advice, closely followed by a </a:t>
            </a:r>
            <a:r>
              <a:rPr lang="en-GB" sz="1800" b="1" dirty="0"/>
              <a:t>local sexual health clinic</a:t>
            </a:r>
            <a:r>
              <a:rPr lang="en-GB" sz="1800" dirty="0"/>
              <a:t>. </a:t>
            </a: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p:txBody>
      </p:sp>
      <p:sp>
        <p:nvSpPr>
          <p:cNvPr id="7" name="Title 2">
            <a:extLst>
              <a:ext uri="{FF2B5EF4-FFF2-40B4-BE49-F238E27FC236}">
                <a16:creationId xmlns:a16="http://schemas.microsoft.com/office/drawing/2014/main" id="{377BB9CF-99B0-1B78-E0DB-46E45FB65C01}"/>
              </a:ext>
            </a:extLst>
          </p:cNvPr>
          <p:cNvSpPr>
            <a:spLocks noGrp="1"/>
          </p:cNvSpPr>
          <p:nvPr>
            <p:ph type="title"/>
          </p:nvPr>
        </p:nvSpPr>
        <p:spPr>
          <a:xfrm>
            <a:off x="544513" y="174624"/>
            <a:ext cx="9838740" cy="685801"/>
          </a:xfrm>
        </p:spPr>
        <p:txBody>
          <a:bodyPr/>
          <a:lstStyle/>
          <a:p>
            <a:r>
              <a:rPr lang="en-GB" sz="3600" dirty="0"/>
              <a:t>Summary of findings </a:t>
            </a:r>
          </a:p>
        </p:txBody>
      </p:sp>
      <p:sp>
        <p:nvSpPr>
          <p:cNvPr id="8" name="Rectangle 7">
            <a:extLst>
              <a:ext uri="{FF2B5EF4-FFF2-40B4-BE49-F238E27FC236}">
                <a16:creationId xmlns:a16="http://schemas.microsoft.com/office/drawing/2014/main" id="{C9024C9C-0FE8-C68D-8D9E-48EBB3992C55}"/>
              </a:ext>
            </a:extLst>
          </p:cNvPr>
          <p:cNvSpPr/>
          <p:nvPr/>
        </p:nvSpPr>
        <p:spPr>
          <a:xfrm>
            <a:off x="544513" y="860425"/>
            <a:ext cx="11102974" cy="5624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9">
            <a:extLst>
              <a:ext uri="{FF2B5EF4-FFF2-40B4-BE49-F238E27FC236}">
                <a16:creationId xmlns:a16="http://schemas.microsoft.com/office/drawing/2014/main" id="{CFBFFAA1-108E-B4B1-8B7B-CE8A7515F6C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268531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0" y="491985"/>
            <a:ext cx="11102974" cy="536187"/>
          </a:xfrm>
        </p:spPr>
        <p:txBody>
          <a:bodyPr/>
          <a:lstStyle/>
          <a:p>
            <a:r>
              <a:rPr lang="en-GB" b="1" dirty="0"/>
              <a:t>The contraceptive pill and condoms are the methods young people in Years 10—11 are most aware of how to access with internal condoms and Intrauterine system (IUS) being the least known methods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317360"/>
          </a:xfrm>
        </p:spPr>
        <p:txBody>
          <a:bodyPr/>
          <a:lstStyle/>
          <a:p>
            <a:r>
              <a:rPr lang="en-GB" sz="2400" dirty="0"/>
              <a:t>Do you know how to access the following contraceptive methods?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028173"/>
            <a:ext cx="11102974" cy="559633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54B8A69D-1381-1559-4E81-E71735C6923C}"/>
              </a:ext>
            </a:extLst>
          </p:cNvPr>
          <p:cNvGraphicFramePr>
            <a:graphicFrameLocks/>
          </p:cNvGraphicFramePr>
          <p:nvPr>
            <p:extLst>
              <p:ext uri="{D42A27DB-BD31-4B8C-83A1-F6EECF244321}">
                <p14:modId xmlns:p14="http://schemas.microsoft.com/office/powerpoint/2010/main" val="3943688390"/>
              </p:ext>
            </p:extLst>
          </p:nvPr>
        </p:nvGraphicFramePr>
        <p:xfrm>
          <a:off x="544510" y="1002803"/>
          <a:ext cx="6921711" cy="45678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A34109C-E806-32CA-3812-978A84AD4017}"/>
              </a:ext>
            </a:extLst>
          </p:cNvPr>
          <p:cNvSpPr txBox="1"/>
          <p:nvPr/>
        </p:nvSpPr>
        <p:spPr>
          <a:xfrm>
            <a:off x="705679" y="5595994"/>
            <a:ext cx="5251174" cy="516835"/>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rPr>
              <a:t>“I'm gay assigned female at birth. It would be extremely useful to learn about contraception that actually applies to me. I feel like only pregnancy prevention or STI prevention within straight relationships are covered.”</a:t>
            </a:r>
          </a:p>
        </p:txBody>
      </p:sp>
      <p:sp>
        <p:nvSpPr>
          <p:cNvPr id="14" name="TextBox 13">
            <a:extLst>
              <a:ext uri="{FF2B5EF4-FFF2-40B4-BE49-F238E27FC236}">
                <a16:creationId xmlns:a16="http://schemas.microsoft.com/office/drawing/2014/main" id="{FDCF973B-BF86-3838-2BB0-D4C257AE3207}"/>
              </a:ext>
            </a:extLst>
          </p:cNvPr>
          <p:cNvSpPr txBox="1"/>
          <p:nvPr/>
        </p:nvSpPr>
        <p:spPr>
          <a:xfrm>
            <a:off x="6289328" y="5595994"/>
            <a:ext cx="2171216" cy="685800"/>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rPr>
              <a:t>“</a:t>
            </a:r>
            <a:r>
              <a:rPr lang="en-GB" sz="1500" b="1" i="1" dirty="0">
                <a:solidFill>
                  <a:schemeClr val="accent1"/>
                </a:solidFill>
                <a:effectLst/>
              </a:rPr>
              <a:t>It is difficult to reach out and ask for condoms as it can be embarrassing.</a:t>
            </a:r>
            <a:r>
              <a:rPr lang="en-GB" sz="1500" b="1" i="1" dirty="0">
                <a:solidFill>
                  <a:schemeClr val="accent1"/>
                </a:solidFill>
              </a:rPr>
              <a:t>” </a:t>
            </a:r>
          </a:p>
        </p:txBody>
      </p:sp>
      <p:sp>
        <p:nvSpPr>
          <p:cNvPr id="15" name="TextBox 14">
            <a:extLst>
              <a:ext uri="{FF2B5EF4-FFF2-40B4-BE49-F238E27FC236}">
                <a16:creationId xmlns:a16="http://schemas.microsoft.com/office/drawing/2014/main" id="{4373D55D-A71D-183A-FCDF-75ADCCFEE280}"/>
              </a:ext>
            </a:extLst>
          </p:cNvPr>
          <p:cNvSpPr txBox="1"/>
          <p:nvPr/>
        </p:nvSpPr>
        <p:spPr>
          <a:xfrm>
            <a:off x="8471247" y="5570622"/>
            <a:ext cx="2171216" cy="685800"/>
          </a:xfrm>
          <a:prstGeom prst="rect">
            <a:avLst/>
          </a:prstGeom>
          <a:noFill/>
        </p:spPr>
        <p:txBody>
          <a:bodyPr wrap="square" lIns="0" tIns="0" rIns="0" bIns="0" rtlCol="0">
            <a:noAutofit/>
          </a:bodyPr>
          <a:lstStyle/>
          <a:p>
            <a:pPr algn="ctr">
              <a:spcAft>
                <a:spcPts val="1134"/>
              </a:spcAft>
            </a:pPr>
            <a:endParaRPr lang="en-GB" sz="1500" b="1" i="1" dirty="0">
              <a:solidFill>
                <a:schemeClr val="accent1"/>
              </a:solidFill>
            </a:endParaRPr>
          </a:p>
        </p:txBody>
      </p:sp>
      <p:sp>
        <p:nvSpPr>
          <p:cNvPr id="16" name="TextBox 15">
            <a:extLst>
              <a:ext uri="{FF2B5EF4-FFF2-40B4-BE49-F238E27FC236}">
                <a16:creationId xmlns:a16="http://schemas.microsoft.com/office/drawing/2014/main" id="{478B64C3-0C61-E425-EB1D-1D47BA366990}"/>
              </a:ext>
            </a:extLst>
          </p:cNvPr>
          <p:cNvSpPr txBox="1"/>
          <p:nvPr/>
        </p:nvSpPr>
        <p:spPr>
          <a:xfrm>
            <a:off x="8631649" y="5570622"/>
            <a:ext cx="2854672" cy="601578"/>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effectLst/>
              </a:rPr>
              <a:t>“Whilst a lot of people know where to get condoms .The other </a:t>
            </a:r>
            <a:r>
              <a:rPr lang="en-GB" sz="1500" b="1" i="1" dirty="0" err="1">
                <a:solidFill>
                  <a:schemeClr val="accent1"/>
                </a:solidFill>
                <a:effectLst/>
              </a:rPr>
              <a:t>contraceptions</a:t>
            </a:r>
            <a:r>
              <a:rPr lang="en-GB" sz="1500" b="1" i="1" dirty="0">
                <a:solidFill>
                  <a:schemeClr val="accent1"/>
                </a:solidFill>
                <a:effectLst/>
              </a:rPr>
              <a:t> are more difficult to access due to the age of consent”</a:t>
            </a:r>
            <a:endParaRPr lang="en-GB" sz="1500" b="1" i="1" dirty="0">
              <a:solidFill>
                <a:schemeClr val="accent1"/>
              </a:solidFill>
            </a:endParaRPr>
          </a:p>
        </p:txBody>
      </p:sp>
      <p:sp>
        <p:nvSpPr>
          <p:cNvPr id="17" name="TextBox 14">
            <a:extLst>
              <a:ext uri="{FF2B5EF4-FFF2-40B4-BE49-F238E27FC236}">
                <a16:creationId xmlns:a16="http://schemas.microsoft.com/office/drawing/2014/main" id="{104EB3A8-19E8-F920-0FE0-144CC249C081}"/>
              </a:ext>
            </a:extLst>
          </p:cNvPr>
          <p:cNvSpPr txBox="1"/>
          <p:nvPr/>
        </p:nvSpPr>
        <p:spPr>
          <a:xfrm>
            <a:off x="633479" y="6402678"/>
            <a:ext cx="1264208" cy="27773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a:t>
            </a:r>
            <a:r>
              <a:rPr lang="en-GB" dirty="0"/>
              <a:t>619-627</a:t>
            </a:r>
            <a:r>
              <a:rPr lang="en-GB" sz="1100" dirty="0"/>
              <a:t> responses]</a:t>
            </a:r>
          </a:p>
        </p:txBody>
      </p:sp>
      <p:sp>
        <p:nvSpPr>
          <p:cNvPr id="7" name="TextBox 6">
            <a:extLst>
              <a:ext uri="{FF2B5EF4-FFF2-40B4-BE49-F238E27FC236}">
                <a16:creationId xmlns:a16="http://schemas.microsoft.com/office/drawing/2014/main" id="{555960C8-78B5-E47A-6F65-09F61888678F}"/>
              </a:ext>
            </a:extLst>
          </p:cNvPr>
          <p:cNvSpPr txBox="1"/>
          <p:nvPr/>
        </p:nvSpPr>
        <p:spPr>
          <a:xfrm>
            <a:off x="7404651" y="1087668"/>
            <a:ext cx="4153869" cy="4319219"/>
          </a:xfrm>
          <a:prstGeom prst="rect">
            <a:avLst/>
          </a:prstGeom>
          <a:noFill/>
        </p:spPr>
        <p:txBody>
          <a:bodyPr wrap="square" lIns="0" tIns="0" rIns="0" bIns="0" rtlCol="0">
            <a:noAutofit/>
          </a:bodyPr>
          <a:lstStyle/>
          <a:p>
            <a:pPr algn="l">
              <a:spcAft>
                <a:spcPts val="1134"/>
              </a:spcAft>
            </a:pPr>
            <a:r>
              <a:rPr lang="en-GB" sz="1500" dirty="0"/>
              <a:t>This graph presents the responses of female and non-binary respondents only, as most contraceptive methods listed are only likely to be accessed directly  by those who’s biological sex is female with the exception of condoms.</a:t>
            </a:r>
          </a:p>
          <a:p>
            <a:pPr algn="l">
              <a:spcAft>
                <a:spcPts val="1134"/>
              </a:spcAft>
            </a:pPr>
            <a:r>
              <a:rPr lang="en-GB" sz="1500" dirty="0"/>
              <a:t>The proportion of males in Years 10-11 knowing how to access condoms is higher, with 72% knowing how to access these compared to only 61% of female and non-binary respondents. </a:t>
            </a:r>
          </a:p>
          <a:p>
            <a:pPr algn="l">
              <a:spcAft>
                <a:spcPts val="1134"/>
              </a:spcAft>
            </a:pPr>
            <a:r>
              <a:rPr lang="en-GB" sz="1500" dirty="0"/>
              <a:t>For other methods, the majority of males said they didn’t know how to access or not applicable. </a:t>
            </a:r>
          </a:p>
          <a:p>
            <a:pPr algn="l">
              <a:spcAft>
                <a:spcPts val="1134"/>
              </a:spcAft>
            </a:pPr>
            <a:r>
              <a:rPr lang="en-GB" sz="1500" dirty="0"/>
              <a:t>For females and non-binary respondents in Years 10-11, awareness of methods other than condoms and the pill was relatively low. Under 50% knew how to access alternative methods.</a:t>
            </a:r>
          </a:p>
          <a:p>
            <a:pPr algn="l">
              <a:spcAft>
                <a:spcPts val="1134"/>
              </a:spcAft>
            </a:pPr>
            <a:r>
              <a:rPr lang="en-GB" sz="1500" dirty="0"/>
              <a:t>A small proportion said they had difficulty accessing these various methods.  </a:t>
            </a:r>
          </a:p>
        </p:txBody>
      </p:sp>
      <p:sp>
        <p:nvSpPr>
          <p:cNvPr id="6" name="Footer Placeholder 9">
            <a:extLst>
              <a:ext uri="{FF2B5EF4-FFF2-40B4-BE49-F238E27FC236}">
                <a16:creationId xmlns:a16="http://schemas.microsoft.com/office/drawing/2014/main" id="{3DF66D44-B3FB-981B-0615-A817F57514F1}"/>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32779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512270"/>
            <a:ext cx="11102974" cy="826299"/>
          </a:xfrm>
        </p:spPr>
        <p:txBody>
          <a:bodyPr/>
          <a:lstStyle/>
          <a:p>
            <a:r>
              <a:rPr lang="en-GB" b="1" dirty="0"/>
              <a:t>Condoms and the contraceptive pill are also the methods young people aged 16-25yrs are most aware of how to access with Intrauterine system (IUS) and internal condoms being the least known methods.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01582"/>
          </a:xfrm>
        </p:spPr>
        <p:txBody>
          <a:bodyPr/>
          <a:lstStyle/>
          <a:p>
            <a:r>
              <a:rPr lang="en-GB" sz="2400" dirty="0"/>
              <a:t>Do you know how to access the following contraceptive methods?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023731"/>
            <a:ext cx="11102974" cy="55198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7367AD7-A4EB-AA33-253B-DB045CB9A96D}"/>
              </a:ext>
            </a:extLst>
          </p:cNvPr>
          <p:cNvSpPr txBox="1"/>
          <p:nvPr/>
        </p:nvSpPr>
        <p:spPr>
          <a:xfrm>
            <a:off x="7404651" y="1087668"/>
            <a:ext cx="4153869" cy="4319219"/>
          </a:xfrm>
          <a:prstGeom prst="rect">
            <a:avLst/>
          </a:prstGeom>
          <a:noFill/>
        </p:spPr>
        <p:txBody>
          <a:bodyPr wrap="square" lIns="0" tIns="0" rIns="0" bIns="0" rtlCol="0">
            <a:noAutofit/>
          </a:bodyPr>
          <a:lstStyle/>
          <a:p>
            <a:pPr algn="l">
              <a:spcAft>
                <a:spcPts val="1134"/>
              </a:spcAft>
            </a:pPr>
            <a:r>
              <a:rPr lang="en-GB" sz="1500" dirty="0"/>
              <a:t>This graph also presents the responses of female and non-binary respondents only. </a:t>
            </a:r>
          </a:p>
          <a:p>
            <a:pPr algn="l">
              <a:spcAft>
                <a:spcPts val="1134"/>
              </a:spcAft>
            </a:pPr>
            <a:r>
              <a:rPr lang="en-GB" sz="1500" dirty="0"/>
              <a:t>The proportion of males that know how to access condoms (84%) is slightly higher than females and non-binary respondents (79%). </a:t>
            </a:r>
          </a:p>
          <a:p>
            <a:pPr algn="l">
              <a:spcAft>
                <a:spcPts val="1134"/>
              </a:spcAft>
            </a:pPr>
            <a:r>
              <a:rPr lang="en-GB" sz="1500" dirty="0"/>
              <a:t>For other methods, the majority of males said they didn’t know how to access or not applicable. </a:t>
            </a:r>
          </a:p>
          <a:p>
            <a:pPr algn="l">
              <a:spcAft>
                <a:spcPts val="1134"/>
              </a:spcAft>
            </a:pPr>
            <a:r>
              <a:rPr lang="en-GB" sz="1500" dirty="0"/>
              <a:t>16–25yr olds were more aware of all different contraceptive types compared to Years 10-11. The majority of female and non-binary respondents in this age group knew how to access all listed methods, with the exception of internal condoms and IUS which only 37% and 41% knew how to access. </a:t>
            </a:r>
          </a:p>
          <a:p>
            <a:pPr>
              <a:spcAft>
                <a:spcPts val="1134"/>
              </a:spcAft>
            </a:pPr>
            <a:r>
              <a:rPr lang="en-GB" sz="1500" dirty="0"/>
              <a:t>A small proportion said they had difficulty accessing these various methods.</a:t>
            </a:r>
          </a:p>
          <a:p>
            <a:pPr algn="l">
              <a:spcAft>
                <a:spcPts val="1134"/>
              </a:spcAft>
            </a:pPr>
            <a:endParaRPr lang="en-GB" sz="1500" dirty="0"/>
          </a:p>
          <a:p>
            <a:pPr algn="l">
              <a:spcAft>
                <a:spcPts val="1134"/>
              </a:spcAft>
            </a:pPr>
            <a:endParaRPr lang="en-GB" sz="1500" dirty="0"/>
          </a:p>
          <a:p>
            <a:pPr algn="l">
              <a:spcAft>
                <a:spcPts val="1134"/>
              </a:spcAft>
            </a:pPr>
            <a:r>
              <a:rPr lang="en-GB" sz="1500" dirty="0"/>
              <a:t>(</a:t>
            </a:r>
          </a:p>
        </p:txBody>
      </p:sp>
      <p:sp>
        <p:nvSpPr>
          <p:cNvPr id="8" name="TextBox 7">
            <a:extLst>
              <a:ext uri="{FF2B5EF4-FFF2-40B4-BE49-F238E27FC236}">
                <a16:creationId xmlns:a16="http://schemas.microsoft.com/office/drawing/2014/main" id="{1A34109C-E806-32CA-3812-978A84AD4017}"/>
              </a:ext>
            </a:extLst>
          </p:cNvPr>
          <p:cNvSpPr txBox="1"/>
          <p:nvPr/>
        </p:nvSpPr>
        <p:spPr>
          <a:xfrm>
            <a:off x="705679" y="5595994"/>
            <a:ext cx="5251174" cy="516835"/>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rPr>
              <a:t>“From my experience, to get a contraceptive pill from the doctors, you have to wait for an appointment which in my case was 2 weeks. Some people aren’t going to wait this long and may use unprotected sex.” </a:t>
            </a:r>
          </a:p>
        </p:txBody>
      </p:sp>
      <p:sp>
        <p:nvSpPr>
          <p:cNvPr id="14" name="TextBox 13">
            <a:extLst>
              <a:ext uri="{FF2B5EF4-FFF2-40B4-BE49-F238E27FC236}">
                <a16:creationId xmlns:a16="http://schemas.microsoft.com/office/drawing/2014/main" id="{FDCF973B-BF86-3838-2BB0-D4C257AE3207}"/>
              </a:ext>
            </a:extLst>
          </p:cNvPr>
          <p:cNvSpPr txBox="1"/>
          <p:nvPr/>
        </p:nvSpPr>
        <p:spPr>
          <a:xfrm>
            <a:off x="6289328" y="5595994"/>
            <a:ext cx="2171216" cy="685800"/>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rPr>
              <a:t>“We get told condoms are free but not where to access them”</a:t>
            </a:r>
          </a:p>
        </p:txBody>
      </p:sp>
      <p:sp>
        <p:nvSpPr>
          <p:cNvPr id="15" name="TextBox 14">
            <a:extLst>
              <a:ext uri="{FF2B5EF4-FFF2-40B4-BE49-F238E27FC236}">
                <a16:creationId xmlns:a16="http://schemas.microsoft.com/office/drawing/2014/main" id="{4373D55D-A71D-183A-FCDF-75ADCCFEE280}"/>
              </a:ext>
            </a:extLst>
          </p:cNvPr>
          <p:cNvSpPr txBox="1"/>
          <p:nvPr/>
        </p:nvSpPr>
        <p:spPr>
          <a:xfrm>
            <a:off x="8471247" y="5570622"/>
            <a:ext cx="2171216" cy="685800"/>
          </a:xfrm>
          <a:prstGeom prst="rect">
            <a:avLst/>
          </a:prstGeom>
          <a:noFill/>
        </p:spPr>
        <p:txBody>
          <a:bodyPr wrap="square" lIns="0" tIns="0" rIns="0" bIns="0" rtlCol="0">
            <a:noAutofit/>
          </a:bodyPr>
          <a:lstStyle/>
          <a:p>
            <a:pPr algn="ctr">
              <a:spcAft>
                <a:spcPts val="1134"/>
              </a:spcAft>
            </a:pPr>
            <a:endParaRPr lang="en-GB" sz="1500" b="1" i="1" dirty="0">
              <a:solidFill>
                <a:schemeClr val="accent1"/>
              </a:solidFill>
            </a:endParaRPr>
          </a:p>
        </p:txBody>
      </p:sp>
      <p:sp>
        <p:nvSpPr>
          <p:cNvPr id="16" name="TextBox 15">
            <a:extLst>
              <a:ext uri="{FF2B5EF4-FFF2-40B4-BE49-F238E27FC236}">
                <a16:creationId xmlns:a16="http://schemas.microsoft.com/office/drawing/2014/main" id="{478B64C3-0C61-E425-EB1D-1D47BA366990}"/>
              </a:ext>
            </a:extLst>
          </p:cNvPr>
          <p:cNvSpPr txBox="1"/>
          <p:nvPr/>
        </p:nvSpPr>
        <p:spPr>
          <a:xfrm>
            <a:off x="8631649" y="5570622"/>
            <a:ext cx="2854672" cy="601578"/>
          </a:xfrm>
          <a:prstGeom prst="rect">
            <a:avLst/>
          </a:prstGeom>
          <a:noFill/>
        </p:spPr>
        <p:txBody>
          <a:bodyPr wrap="square" lIns="0" tIns="0" rIns="0" bIns="0" rtlCol="0">
            <a:noAutofit/>
          </a:bodyPr>
          <a:lstStyle/>
          <a:p>
            <a:pPr algn="ctr">
              <a:spcAft>
                <a:spcPts val="1134"/>
              </a:spcAft>
            </a:pPr>
            <a:r>
              <a:rPr lang="en-GB" sz="1500" b="1" i="1" dirty="0">
                <a:solidFill>
                  <a:schemeClr val="accent1"/>
                </a:solidFill>
              </a:rPr>
              <a:t>“Normally long waiting lists for local sexual health clinics for things such as implants. I waited several months.”</a:t>
            </a:r>
          </a:p>
        </p:txBody>
      </p:sp>
      <p:graphicFrame>
        <p:nvGraphicFramePr>
          <p:cNvPr id="5" name="Chart 4">
            <a:extLst>
              <a:ext uri="{FF2B5EF4-FFF2-40B4-BE49-F238E27FC236}">
                <a16:creationId xmlns:a16="http://schemas.microsoft.com/office/drawing/2014/main" id="{F2E55FFA-71A7-E0CD-0388-FCCDC8E61008}"/>
              </a:ext>
            </a:extLst>
          </p:cNvPr>
          <p:cNvGraphicFramePr>
            <a:graphicFrameLocks/>
          </p:cNvGraphicFramePr>
          <p:nvPr>
            <p:extLst>
              <p:ext uri="{D42A27DB-BD31-4B8C-83A1-F6EECF244321}">
                <p14:modId xmlns:p14="http://schemas.microsoft.com/office/powerpoint/2010/main" val="3433154209"/>
              </p:ext>
            </p:extLst>
          </p:nvPr>
        </p:nvGraphicFramePr>
        <p:xfrm>
          <a:off x="544512" y="998360"/>
          <a:ext cx="6929714" cy="4587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4">
            <a:extLst>
              <a:ext uri="{FF2B5EF4-FFF2-40B4-BE49-F238E27FC236}">
                <a16:creationId xmlns:a16="http://schemas.microsoft.com/office/drawing/2014/main" id="{583A101E-622D-2314-B3D6-B9AA75E721EA}"/>
              </a:ext>
            </a:extLst>
          </p:cNvPr>
          <p:cNvSpPr txBox="1"/>
          <p:nvPr/>
        </p:nvSpPr>
        <p:spPr>
          <a:xfrm>
            <a:off x="636106" y="6330417"/>
            <a:ext cx="1264208" cy="27773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[427-430 responses]</a:t>
            </a:r>
          </a:p>
        </p:txBody>
      </p:sp>
      <p:sp>
        <p:nvSpPr>
          <p:cNvPr id="9" name="Footer Placeholder 9">
            <a:extLst>
              <a:ext uri="{FF2B5EF4-FFF2-40B4-BE49-F238E27FC236}">
                <a16:creationId xmlns:a16="http://schemas.microsoft.com/office/drawing/2014/main" id="{1B4B2E35-8F60-B8C2-E1AB-2F53A6C40D1D}"/>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159361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2400" dirty="0"/>
              <a:t>Where would you feel most comfortable going to access contraception?  </a:t>
            </a:r>
          </a:p>
        </p:txBody>
      </p:sp>
      <p:sp>
        <p:nvSpPr>
          <p:cNvPr id="14" name="Rectangle 13">
            <a:extLst>
              <a:ext uri="{FF2B5EF4-FFF2-40B4-BE49-F238E27FC236}">
                <a16:creationId xmlns:a16="http://schemas.microsoft.com/office/drawing/2014/main" id="{200BC81B-8FCB-F3FD-65D2-A6377DE51F21}"/>
              </a:ext>
            </a:extLst>
          </p:cNvPr>
          <p:cNvSpPr/>
          <p:nvPr/>
        </p:nvSpPr>
        <p:spPr>
          <a:xfrm>
            <a:off x="5660792" y="705678"/>
            <a:ext cx="5991224" cy="59776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F301CFF-258A-D561-2CA3-E5C91F48F14D}"/>
              </a:ext>
            </a:extLst>
          </p:cNvPr>
          <p:cNvSpPr txBox="1"/>
          <p:nvPr/>
        </p:nvSpPr>
        <p:spPr>
          <a:xfrm>
            <a:off x="538691" y="705679"/>
            <a:ext cx="5004151" cy="5977698"/>
          </a:xfrm>
          <a:prstGeom prst="rect">
            <a:avLst/>
          </a:prstGeom>
          <a:noFill/>
        </p:spPr>
        <p:txBody>
          <a:bodyPr wrap="square" lIns="0" tIns="0" rIns="0" bIns="0" rtlCol="0">
            <a:noAutofit/>
          </a:bodyPr>
          <a:lstStyle/>
          <a:p>
            <a:pPr algn="l">
              <a:spcAft>
                <a:spcPts val="1134"/>
              </a:spcAft>
            </a:pPr>
            <a:r>
              <a:rPr lang="en-GB" sz="1500" b="1" dirty="0"/>
              <a:t>16-25yr olds feel more comfortable than young people in Years 10-11 accessing contraception from most of the listed sources. </a:t>
            </a:r>
          </a:p>
          <a:p>
            <a:pPr algn="l"/>
            <a:r>
              <a:rPr lang="en-GB" sz="1500" dirty="0"/>
              <a:t>The places young people felt the most comfortable accessing contraception from where the pharmacy, shop/supermarket and GP.  The places they felt least comfortable were from a youth centre and from the school nurse. This is generally consistent with 2022 survey findings. </a:t>
            </a:r>
          </a:p>
          <a:p>
            <a:pPr algn="l"/>
            <a:endParaRPr lang="en-GB" sz="1500" b="1" i="1" dirty="0"/>
          </a:p>
          <a:p>
            <a:pPr algn="l"/>
            <a:r>
              <a:rPr lang="en-GB" sz="1500" dirty="0"/>
              <a:t>However, there were some key gender differences. For example: </a:t>
            </a:r>
          </a:p>
          <a:p>
            <a:pPr algn="l"/>
            <a:r>
              <a:rPr lang="en-GB" sz="1500" dirty="0"/>
              <a:t>34% of females in Years 10-11 felt comfortable going to the GP to access contraction compared to only 19% of males. </a:t>
            </a:r>
          </a:p>
          <a:p>
            <a:pPr algn="l"/>
            <a:r>
              <a:rPr lang="en-GB" sz="1500" dirty="0"/>
              <a:t>Similarly, 49% of females aged 16-25 felt comfortable accessing contraception from the GP compared to only 21% of males aged 16-25. This may be because some contraceptive methods accessed by females are only available there. </a:t>
            </a:r>
          </a:p>
          <a:p>
            <a:pPr algn="l"/>
            <a:endParaRPr lang="en-GB" sz="1500" dirty="0"/>
          </a:p>
          <a:p>
            <a:pPr algn="l"/>
            <a:r>
              <a:rPr lang="en-GB" sz="1500" dirty="0"/>
              <a:t>Males aged 16-25yrs were also more likely to feel comfortable accessing contraception from a shop/supermarket. 52% compared to 39% of females aged 16-25yrs. </a:t>
            </a:r>
          </a:p>
          <a:p>
            <a:pPr algn="l"/>
            <a:endParaRPr lang="en-GB" sz="1500" dirty="0"/>
          </a:p>
          <a:p>
            <a:pPr algn="l"/>
            <a:r>
              <a:rPr lang="en-GB" sz="1500" dirty="0"/>
              <a:t>A higher proportion of Year 10-11s selected ‘Other’ compared to the 16-25yr olds. Other places young people felt comfortable accessing contraception included: through their family, friends and dispensers in public bathrooms.</a:t>
            </a:r>
          </a:p>
          <a:p>
            <a:pPr algn="l"/>
            <a:endParaRPr lang="en-GB" sz="1500" dirty="0"/>
          </a:p>
          <a:p>
            <a:pPr algn="l"/>
            <a:endParaRPr lang="en-GB" sz="1500" b="1" dirty="0"/>
          </a:p>
          <a:p>
            <a:pPr algn="l"/>
            <a:endParaRPr lang="en-GB" sz="1500" b="1" dirty="0"/>
          </a:p>
          <a:p>
            <a:pPr algn="l">
              <a:spcAft>
                <a:spcPts val="1134"/>
              </a:spcAft>
            </a:pPr>
            <a:endParaRPr lang="en-GB" sz="1500" dirty="0"/>
          </a:p>
          <a:p>
            <a:pPr algn="l">
              <a:spcAft>
                <a:spcPts val="1134"/>
              </a:spcAft>
            </a:pPr>
            <a:endParaRPr lang="en-GB" sz="1500" dirty="0"/>
          </a:p>
        </p:txBody>
      </p:sp>
      <p:sp>
        <p:nvSpPr>
          <p:cNvPr id="4" name="TextBox 12">
            <a:extLst>
              <a:ext uri="{FF2B5EF4-FFF2-40B4-BE49-F238E27FC236}">
                <a16:creationId xmlns:a16="http://schemas.microsoft.com/office/drawing/2014/main" id="{4EEF5C38-B359-29AD-B10B-2677D642AED2}"/>
              </a:ext>
            </a:extLst>
          </p:cNvPr>
          <p:cNvSpPr txBox="1"/>
          <p:nvPr/>
        </p:nvSpPr>
        <p:spPr>
          <a:xfrm>
            <a:off x="5732041" y="709949"/>
            <a:ext cx="2556720" cy="31420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and 16-25yrs:</a:t>
            </a:r>
          </a:p>
        </p:txBody>
      </p:sp>
      <p:graphicFrame>
        <p:nvGraphicFramePr>
          <p:cNvPr id="6" name="Chart 5">
            <a:extLst>
              <a:ext uri="{FF2B5EF4-FFF2-40B4-BE49-F238E27FC236}">
                <a16:creationId xmlns:a16="http://schemas.microsoft.com/office/drawing/2014/main" id="{75EA3BFA-AA0A-DD4E-561D-EF7C01955B4A}"/>
              </a:ext>
            </a:extLst>
          </p:cNvPr>
          <p:cNvGraphicFramePr>
            <a:graphicFrameLocks/>
          </p:cNvGraphicFramePr>
          <p:nvPr>
            <p:extLst>
              <p:ext uri="{D42A27DB-BD31-4B8C-83A1-F6EECF244321}">
                <p14:modId xmlns:p14="http://schemas.microsoft.com/office/powerpoint/2010/main" val="1821147984"/>
              </p:ext>
            </p:extLst>
          </p:nvPr>
        </p:nvGraphicFramePr>
        <p:xfrm>
          <a:off x="5660792" y="1024154"/>
          <a:ext cx="5991224" cy="565922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9">
            <a:extLst>
              <a:ext uri="{FF2B5EF4-FFF2-40B4-BE49-F238E27FC236}">
                <a16:creationId xmlns:a16="http://schemas.microsoft.com/office/drawing/2014/main" id="{350181D6-7213-0380-53B6-35D61729CF75}"/>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2" name="TextBox 16">
            <a:extLst>
              <a:ext uri="{FF2B5EF4-FFF2-40B4-BE49-F238E27FC236}">
                <a16:creationId xmlns:a16="http://schemas.microsoft.com/office/drawing/2014/main" id="{A1446C82-FDD3-3145-4CB2-4397695325CD}"/>
              </a:ext>
            </a:extLst>
          </p:cNvPr>
          <p:cNvSpPr txBox="1"/>
          <p:nvPr/>
        </p:nvSpPr>
        <p:spPr>
          <a:xfrm>
            <a:off x="9359153" y="705678"/>
            <a:ext cx="2292863" cy="60016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 16-25yrs were not asked about the school nurse.</a:t>
            </a:r>
            <a:r>
              <a:rPr kumimoji="0" lang="en-GB" sz="1100" b="0" i="0" u="none" strike="noStrike" kern="1200" cap="none" spc="0" normalizeH="0" baseline="0" noProof="0" dirty="0">
                <a:ln>
                  <a:noFill/>
                </a:ln>
                <a:solidFill>
                  <a:prstClr val="black"/>
                </a:solidFill>
                <a:effectLst/>
                <a:uLnTx/>
                <a:uFillTx/>
              </a:rPr>
              <a:t>]</a:t>
            </a:r>
            <a:endParaRPr lang="en-GB" dirty="0"/>
          </a:p>
        </p:txBody>
      </p:sp>
    </p:spTree>
    <p:extLst>
      <p:ext uri="{BB962C8B-B14F-4D97-AF65-F5344CB8AC3E}">
        <p14:creationId xmlns:p14="http://schemas.microsoft.com/office/powerpoint/2010/main" val="389224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4163" y="174624"/>
            <a:ext cx="11113324" cy="685801"/>
          </a:xfrm>
        </p:spPr>
        <p:txBody>
          <a:bodyPr/>
          <a:lstStyle/>
          <a:p>
            <a:r>
              <a:rPr lang="en-GB" sz="2400" dirty="0"/>
              <a:t>How confident do you feel that you would know how to access emergency contraception after unprotected sex? </a:t>
            </a:r>
          </a:p>
        </p:txBody>
      </p:sp>
      <p:sp>
        <p:nvSpPr>
          <p:cNvPr id="9" name="TextBox 8">
            <a:extLst>
              <a:ext uri="{FF2B5EF4-FFF2-40B4-BE49-F238E27FC236}">
                <a16:creationId xmlns:a16="http://schemas.microsoft.com/office/drawing/2014/main" id="{401C6405-756B-AA41-8CAF-DBCD25BD24DA}"/>
              </a:ext>
            </a:extLst>
          </p:cNvPr>
          <p:cNvSpPr txBox="1"/>
          <p:nvPr/>
        </p:nvSpPr>
        <p:spPr>
          <a:xfrm>
            <a:off x="6193169" y="1594801"/>
            <a:ext cx="5357147" cy="5060237"/>
          </a:xfrm>
          <a:prstGeom prst="rect">
            <a:avLst/>
          </a:prstGeom>
          <a:noFill/>
        </p:spPr>
        <p:txBody>
          <a:bodyPr wrap="square" lIns="0" tIns="0" rIns="0" bIns="0" rtlCol="0">
            <a:noAutofit/>
          </a:bodyPr>
          <a:lstStyle/>
          <a:p>
            <a:pPr algn="l">
              <a:spcAft>
                <a:spcPts val="1134"/>
              </a:spcAft>
            </a:pPr>
            <a:r>
              <a:rPr lang="en-GB" sz="1500" dirty="0"/>
              <a:t>Compared to 2022 a smaller proportion of 16-25yr olds said they would feel very or fairly confident accessing emergency contraception. In 2022 64% of 16-25yr olds were confident or fairly confident </a:t>
            </a:r>
          </a:p>
          <a:p>
            <a:pPr algn="l"/>
            <a:r>
              <a:rPr lang="en-GB" sz="1500" dirty="0"/>
              <a:t>The same proportion of Year 10-11s were confident or fairly confident in 2022 and 2025 (44%)</a:t>
            </a:r>
          </a:p>
          <a:p>
            <a:pPr algn="l"/>
            <a:endParaRPr lang="en-GB" sz="1500" dirty="0"/>
          </a:p>
          <a:p>
            <a:pPr algn="l">
              <a:spcAft>
                <a:spcPts val="1134"/>
              </a:spcAft>
            </a:pPr>
            <a:r>
              <a:rPr lang="en-GB" sz="1500" dirty="0"/>
              <a:t>16-25yrs only were additionally asked if they had ever accessed emergency contraception and if so, how easy this experience was for them. Out of the 190 respondents who this was applicable to, 59% said very easy or fairly easy. </a:t>
            </a:r>
          </a:p>
          <a:p>
            <a:pPr algn="l">
              <a:spcAft>
                <a:spcPts val="1134"/>
              </a:spcAft>
            </a:pPr>
            <a:r>
              <a:rPr lang="en-GB" sz="1500" b="1" dirty="0"/>
              <a:t>Those who did have difficulties, expressed difficulties such as: </a:t>
            </a:r>
          </a:p>
          <a:p>
            <a:pPr algn="ctr">
              <a:spcAft>
                <a:spcPts val="1134"/>
              </a:spcAft>
            </a:pPr>
            <a:r>
              <a:rPr lang="en-GB" sz="1500" b="1" i="1" dirty="0">
                <a:solidFill>
                  <a:schemeClr val="accent1"/>
                </a:solidFill>
              </a:rPr>
              <a:t>“The pharmacists would refuse to sell us the pill as we were only 16 at two pharmacies, and only at the third were we able to purchase one, but we still had to have an interview. I feel like this is a very dangerous thing as it is more likely to push people into unwanted and potentially dangerous pregnancies.”</a:t>
            </a:r>
          </a:p>
          <a:p>
            <a:pPr algn="ctr">
              <a:spcAft>
                <a:spcPts val="1134"/>
              </a:spcAft>
            </a:pPr>
            <a:r>
              <a:rPr lang="en-GB" sz="1500" b="1" i="1" dirty="0">
                <a:solidFill>
                  <a:schemeClr val="accent1"/>
                </a:solidFill>
              </a:rPr>
              <a:t>“I had to go to a clinic that was ages away and I couldn't get home as the bus stopped and. I had no other way of getting home.”</a:t>
            </a:r>
          </a:p>
          <a:p>
            <a:pPr algn="l">
              <a:spcAft>
                <a:spcPts val="1134"/>
              </a:spcAft>
            </a:pPr>
            <a:endParaRPr lang="en-GB" sz="1500" dirty="0"/>
          </a:p>
        </p:txBody>
      </p:sp>
      <p:sp>
        <p:nvSpPr>
          <p:cNvPr id="10" name="Rectangle 9">
            <a:extLst>
              <a:ext uri="{FF2B5EF4-FFF2-40B4-BE49-F238E27FC236}">
                <a16:creationId xmlns:a16="http://schemas.microsoft.com/office/drawing/2014/main" id="{1588B285-FCE0-F304-8EE6-B1EFB1158361}"/>
              </a:ext>
            </a:extLst>
          </p:cNvPr>
          <p:cNvSpPr/>
          <p:nvPr/>
        </p:nvSpPr>
        <p:spPr>
          <a:xfrm>
            <a:off x="544513" y="1514859"/>
            <a:ext cx="11102974" cy="502875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DBA4220-50AD-815F-7852-AEB78817E351}"/>
              </a:ext>
            </a:extLst>
          </p:cNvPr>
          <p:cNvSpPr txBox="1"/>
          <p:nvPr/>
        </p:nvSpPr>
        <p:spPr>
          <a:xfrm>
            <a:off x="534163" y="941323"/>
            <a:ext cx="11113324" cy="572580"/>
          </a:xfrm>
          <a:prstGeom prst="rect">
            <a:avLst/>
          </a:prstGeom>
          <a:noFill/>
        </p:spPr>
        <p:txBody>
          <a:bodyPr wrap="square" lIns="0" tIns="0" rIns="0" bIns="0" rtlCol="0">
            <a:noAutofit/>
          </a:bodyPr>
          <a:lstStyle/>
          <a:p>
            <a:pPr algn="l">
              <a:spcAft>
                <a:spcPts val="1134"/>
              </a:spcAft>
            </a:pPr>
            <a:r>
              <a:rPr lang="en-GB" sz="1500" b="1" dirty="0"/>
              <a:t>Just over half of young people aged 16-25yrs (55%) expressed they were either very confident or fairly confident accessing emergency contraception compared to 44% of those in Years 10-11.</a:t>
            </a:r>
          </a:p>
        </p:txBody>
      </p:sp>
      <p:sp>
        <p:nvSpPr>
          <p:cNvPr id="6" name="TextBox 12">
            <a:extLst>
              <a:ext uri="{FF2B5EF4-FFF2-40B4-BE49-F238E27FC236}">
                <a16:creationId xmlns:a16="http://schemas.microsoft.com/office/drawing/2014/main" id="{770788E5-AC9D-75B5-44C9-CA9DBEC243AA}"/>
              </a:ext>
            </a:extLst>
          </p:cNvPr>
          <p:cNvSpPr txBox="1"/>
          <p:nvPr/>
        </p:nvSpPr>
        <p:spPr>
          <a:xfrm>
            <a:off x="641684" y="1548315"/>
            <a:ext cx="2556720" cy="31420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and 16-25yrs:</a:t>
            </a:r>
          </a:p>
        </p:txBody>
      </p:sp>
      <p:graphicFrame>
        <p:nvGraphicFramePr>
          <p:cNvPr id="4" name="Chart 3">
            <a:extLst>
              <a:ext uri="{FF2B5EF4-FFF2-40B4-BE49-F238E27FC236}">
                <a16:creationId xmlns:a16="http://schemas.microsoft.com/office/drawing/2014/main" id="{FD002AAB-13BD-D8E3-F4BD-B4D4E572C137}"/>
              </a:ext>
            </a:extLst>
          </p:cNvPr>
          <p:cNvGraphicFramePr>
            <a:graphicFrameLocks/>
          </p:cNvGraphicFramePr>
          <p:nvPr>
            <p:extLst>
              <p:ext uri="{D42A27DB-BD31-4B8C-83A1-F6EECF244321}">
                <p14:modId xmlns:p14="http://schemas.microsoft.com/office/powerpoint/2010/main" val="1977032865"/>
              </p:ext>
            </p:extLst>
          </p:nvPr>
        </p:nvGraphicFramePr>
        <p:xfrm>
          <a:off x="534163" y="1779104"/>
          <a:ext cx="5561836" cy="47391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4">
            <a:extLst>
              <a:ext uri="{FF2B5EF4-FFF2-40B4-BE49-F238E27FC236}">
                <a16:creationId xmlns:a16="http://schemas.microsoft.com/office/drawing/2014/main" id="{89D219E8-EE38-672B-D500-0036208597A5}"/>
              </a:ext>
            </a:extLst>
          </p:cNvPr>
          <p:cNvSpPr txBox="1"/>
          <p:nvPr/>
        </p:nvSpPr>
        <p:spPr>
          <a:xfrm>
            <a:off x="582673" y="6351463"/>
            <a:ext cx="1337371" cy="15506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[754- 1136 responses]</a:t>
            </a:r>
          </a:p>
        </p:txBody>
      </p:sp>
      <p:sp>
        <p:nvSpPr>
          <p:cNvPr id="5" name="Footer Placeholder 9">
            <a:extLst>
              <a:ext uri="{FF2B5EF4-FFF2-40B4-BE49-F238E27FC236}">
                <a16:creationId xmlns:a16="http://schemas.microsoft.com/office/drawing/2014/main" id="{4CA75408-4E97-C093-EAD4-9613C9A7C48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516049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33439" y="496871"/>
            <a:ext cx="11102974" cy="261611"/>
          </a:xfrm>
        </p:spPr>
        <p:txBody>
          <a:bodyPr/>
          <a:lstStyle/>
          <a:p>
            <a:r>
              <a:rPr lang="en-GB" sz="1600" b="1" dirty="0"/>
              <a:t>Young people aged 16-25 years felt most comfortable utilising a test at home service to access STI tests and advice, closely followed by a local sexual health clinic.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3" y="174625"/>
            <a:ext cx="11102974" cy="322246"/>
          </a:xfrm>
        </p:spPr>
        <p:txBody>
          <a:bodyPr/>
          <a:lstStyle/>
          <a:p>
            <a:r>
              <a:rPr lang="en-GB" sz="2400" dirty="0"/>
              <a:t>Where would you feel most comfortable accessing STI tests and advice?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989633"/>
            <a:ext cx="6591783" cy="56099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AFEB0AC-6211-6E16-0D06-BCF5A6C544D5}"/>
              </a:ext>
            </a:extLst>
          </p:cNvPr>
          <p:cNvSpPr txBox="1"/>
          <p:nvPr/>
        </p:nvSpPr>
        <p:spPr>
          <a:xfrm>
            <a:off x="6175815" y="1067445"/>
            <a:ext cx="960481" cy="271425"/>
          </a:xfrm>
          <a:prstGeom prst="rect">
            <a:avLst/>
          </a:prstGeom>
          <a:noFill/>
        </p:spPr>
        <p:txBody>
          <a:bodyPr wrap="square" lIns="0" tIns="0" rIns="0" bIns="0" rtlCol="0">
            <a:noAutofit/>
          </a:bodyPr>
          <a:lstStyle/>
          <a:p>
            <a:pPr algn="l">
              <a:spcAft>
                <a:spcPts val="1134"/>
              </a:spcAft>
            </a:pPr>
            <a:r>
              <a:rPr lang="en-GB" sz="1100" dirty="0"/>
              <a:t>[722 responses]</a:t>
            </a:r>
          </a:p>
        </p:txBody>
      </p:sp>
      <p:graphicFrame>
        <p:nvGraphicFramePr>
          <p:cNvPr id="13" name="Chart 12">
            <a:extLst>
              <a:ext uri="{FF2B5EF4-FFF2-40B4-BE49-F238E27FC236}">
                <a16:creationId xmlns:a16="http://schemas.microsoft.com/office/drawing/2014/main" id="{2CF946F9-3F9B-C048-9EA2-7185D1F4E1FC}"/>
              </a:ext>
            </a:extLst>
          </p:cNvPr>
          <p:cNvGraphicFramePr>
            <a:graphicFrameLocks/>
          </p:cNvGraphicFramePr>
          <p:nvPr>
            <p:extLst>
              <p:ext uri="{D42A27DB-BD31-4B8C-83A1-F6EECF244321}">
                <p14:modId xmlns:p14="http://schemas.microsoft.com/office/powerpoint/2010/main" val="2934187462"/>
              </p:ext>
            </p:extLst>
          </p:nvPr>
        </p:nvGraphicFramePr>
        <p:xfrm>
          <a:off x="544512" y="989631"/>
          <a:ext cx="6591783" cy="533019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1279D21-996F-F5FB-22ED-8976FFBF87B9}"/>
              </a:ext>
            </a:extLst>
          </p:cNvPr>
          <p:cNvSpPr txBox="1"/>
          <p:nvPr/>
        </p:nvSpPr>
        <p:spPr>
          <a:xfrm>
            <a:off x="7325138" y="3150704"/>
            <a:ext cx="4322349" cy="3459774"/>
          </a:xfrm>
          <a:prstGeom prst="rect">
            <a:avLst/>
          </a:prstGeom>
          <a:noFill/>
        </p:spPr>
        <p:txBody>
          <a:bodyPr wrap="square" lIns="0" tIns="0" rIns="0" bIns="0" rtlCol="0">
            <a:noAutofit/>
          </a:bodyPr>
          <a:lstStyle/>
          <a:p>
            <a:pPr algn="l">
              <a:spcAft>
                <a:spcPts val="1134"/>
              </a:spcAft>
            </a:pPr>
            <a:r>
              <a:rPr lang="en-GB" sz="1500" dirty="0"/>
              <a:t>5% of 16-25yr olds said they would access STI tests and advice through ‘Other’ methods. </a:t>
            </a:r>
          </a:p>
          <a:p>
            <a:pPr algn="l">
              <a:spcAft>
                <a:spcPts val="1134"/>
              </a:spcAft>
            </a:pPr>
            <a:r>
              <a:rPr lang="en-GB" sz="1500" dirty="0"/>
              <a:t>Other ways of accessing STI tests and advice that were mentioned included from the doctors or via friends and family. </a:t>
            </a:r>
          </a:p>
          <a:p>
            <a:pPr algn="l">
              <a:spcAft>
                <a:spcPts val="1134"/>
              </a:spcAft>
            </a:pPr>
            <a:r>
              <a:rPr lang="en-GB" sz="1500" dirty="0"/>
              <a:t>Some young people stated that they would be unsure how to access STI tests and advice or they would not feel comfortable doing so.</a:t>
            </a:r>
          </a:p>
          <a:p>
            <a:pPr algn="ctr">
              <a:spcAft>
                <a:spcPts val="1134"/>
              </a:spcAft>
            </a:pPr>
            <a:r>
              <a:rPr lang="en-GB" sz="1500" b="1" i="1" dirty="0">
                <a:solidFill>
                  <a:schemeClr val="accent1"/>
                </a:solidFill>
              </a:rPr>
              <a:t> “I don’t feel like I’ll ever need it but if I do, I wouldn’t know where to get it”</a:t>
            </a:r>
          </a:p>
        </p:txBody>
      </p:sp>
      <p:sp>
        <p:nvSpPr>
          <p:cNvPr id="17" name="Rectangle 16">
            <a:extLst>
              <a:ext uri="{FF2B5EF4-FFF2-40B4-BE49-F238E27FC236}">
                <a16:creationId xmlns:a16="http://schemas.microsoft.com/office/drawing/2014/main" id="{13D5E4A2-1474-039E-3FF7-38E5126ECFBF}"/>
              </a:ext>
            </a:extLst>
          </p:cNvPr>
          <p:cNvSpPr/>
          <p:nvPr/>
        </p:nvSpPr>
        <p:spPr>
          <a:xfrm>
            <a:off x="7235687" y="3051314"/>
            <a:ext cx="4411800" cy="35591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EBE462D-AF0C-EFB7-74F8-685B3B798CBB}"/>
              </a:ext>
            </a:extLst>
          </p:cNvPr>
          <p:cNvSpPr/>
          <p:nvPr/>
        </p:nvSpPr>
        <p:spPr>
          <a:xfrm>
            <a:off x="7235687" y="989634"/>
            <a:ext cx="4411800" cy="19523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51592C28-B898-6E58-A94D-DD9DF4848302}"/>
              </a:ext>
            </a:extLst>
          </p:cNvPr>
          <p:cNvSpPr txBox="1"/>
          <p:nvPr/>
        </p:nvSpPr>
        <p:spPr>
          <a:xfrm>
            <a:off x="7325138" y="989633"/>
            <a:ext cx="4322349" cy="1862898"/>
          </a:xfrm>
          <a:prstGeom prst="rect">
            <a:avLst/>
          </a:prstGeom>
          <a:noFill/>
        </p:spPr>
        <p:txBody>
          <a:bodyPr wrap="square" lIns="0" tIns="0" rIns="0" bIns="0" rtlCol="0">
            <a:noAutofit/>
          </a:bodyPr>
          <a:lstStyle/>
          <a:p>
            <a:pPr algn="l">
              <a:spcAft>
                <a:spcPts val="1134"/>
              </a:spcAft>
            </a:pPr>
            <a:r>
              <a:rPr lang="en-GB" sz="1500" dirty="0"/>
              <a:t>16-25yr olds only were asked about where they would feel most comfortable accessing STI tests and advice. </a:t>
            </a:r>
          </a:p>
          <a:p>
            <a:pPr algn="l">
              <a:spcAft>
                <a:spcPts val="1134"/>
              </a:spcAft>
            </a:pPr>
            <a:r>
              <a:rPr lang="en-GB" sz="1500" dirty="0"/>
              <a:t>Almost half of young people (49%) said they would feel comfortable accessing STI tests and advice through a Test at home service and 46% said they would feel comfortable accessing through a local sexual health clinic. </a:t>
            </a:r>
          </a:p>
        </p:txBody>
      </p:sp>
      <p:sp>
        <p:nvSpPr>
          <p:cNvPr id="5" name="Footer Placeholder 9">
            <a:extLst>
              <a:ext uri="{FF2B5EF4-FFF2-40B4-BE49-F238E27FC236}">
                <a16:creationId xmlns:a16="http://schemas.microsoft.com/office/drawing/2014/main" id="{739E7268-9ECE-7D81-A20F-55C7E1D749D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351640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Periods</a:t>
            </a:r>
          </a:p>
        </p:txBody>
      </p:sp>
    </p:spTree>
    <p:extLst>
      <p:ext uri="{BB962C8B-B14F-4D97-AF65-F5344CB8AC3E}">
        <p14:creationId xmlns:p14="http://schemas.microsoft.com/office/powerpoint/2010/main" val="364345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57029-20C9-E146-5553-744D3B44BB7A}"/>
              </a:ext>
            </a:extLst>
          </p:cNvPr>
          <p:cNvSpPr>
            <a:spLocks noGrp="1"/>
          </p:cNvSpPr>
          <p:nvPr>
            <p:ph type="body" sz="quarter" idx="10"/>
          </p:nvPr>
        </p:nvSpPr>
        <p:spPr>
          <a:xfrm>
            <a:off x="637674" y="920499"/>
            <a:ext cx="10937798" cy="5372100"/>
          </a:xfrm>
        </p:spPr>
        <p:txBody>
          <a:bodyPr/>
          <a:lstStyle/>
          <a:p>
            <a:pPr marL="285750" indent="-285750">
              <a:buFont typeface="Arial" panose="020B0604020202020204" pitchFamily="34" charset="0"/>
              <a:buChar char="•"/>
            </a:pPr>
            <a:r>
              <a:rPr lang="en-GB" sz="1800" b="1" dirty="0">
                <a:solidFill>
                  <a:schemeClr val="accent1"/>
                </a:solidFill>
              </a:rPr>
              <a:t>Problematic period symptoms </a:t>
            </a:r>
            <a:r>
              <a:rPr lang="en-GB" sz="1800" dirty="0"/>
              <a:t>–</a:t>
            </a:r>
            <a:r>
              <a:rPr lang="en-GB" sz="1800" b="1" dirty="0"/>
              <a:t> </a:t>
            </a:r>
            <a:r>
              <a:rPr lang="en-GB" sz="1800" dirty="0"/>
              <a:t>The majority of young people who said they experience periods, also experience </a:t>
            </a:r>
            <a:r>
              <a:rPr lang="en-GB" sz="1800" b="1" dirty="0"/>
              <a:t>problematic period symptoms</a:t>
            </a:r>
            <a:r>
              <a:rPr lang="en-GB" sz="1800" dirty="0"/>
              <a:t>. This was consistent across all age groups. The most common problematic period symptom experienced was an </a:t>
            </a:r>
            <a:r>
              <a:rPr lang="en-GB" sz="1800" b="1" dirty="0"/>
              <a:t>irregular cycle. </a:t>
            </a:r>
          </a:p>
          <a:p>
            <a:pPr marL="285750" indent="-285750">
              <a:buFont typeface="Arial" panose="020B0604020202020204" pitchFamily="34" charset="0"/>
              <a:buChar char="•"/>
            </a:pPr>
            <a:r>
              <a:rPr lang="en-GB" sz="1800" b="1" dirty="0">
                <a:solidFill>
                  <a:schemeClr val="accent1"/>
                </a:solidFill>
              </a:rPr>
              <a:t>Seeking support with periods </a:t>
            </a:r>
            <a:r>
              <a:rPr lang="en-GB" sz="1800" dirty="0">
                <a:solidFill>
                  <a:schemeClr val="tx2"/>
                </a:solidFill>
              </a:rPr>
              <a:t>–</a:t>
            </a:r>
            <a:r>
              <a:rPr lang="en-GB" sz="1800" b="1" dirty="0">
                <a:solidFill>
                  <a:schemeClr val="accent1"/>
                </a:solidFill>
              </a:rPr>
              <a:t> </a:t>
            </a:r>
            <a:r>
              <a:rPr lang="en-GB" sz="1800" dirty="0"/>
              <a:t>The majority of young people did not seek support. Out of those who did, </a:t>
            </a:r>
            <a:r>
              <a:rPr lang="en-GB" sz="1800" b="1" dirty="0"/>
              <a:t>family</a:t>
            </a:r>
            <a:r>
              <a:rPr lang="en-GB" sz="1800" dirty="0"/>
              <a:t> was the most likely source of support for younger age groups (Years 7-9 and Years 10-11), whereas the 16-25yr olds were most likely to seek support from the </a:t>
            </a:r>
            <a:r>
              <a:rPr lang="en-GB" sz="1800" b="1" dirty="0"/>
              <a:t>GP. </a:t>
            </a:r>
            <a:endParaRPr lang="en-GB" sz="1800" b="1" dirty="0">
              <a:solidFill>
                <a:schemeClr val="accent1"/>
              </a:solidFill>
            </a:endParaRPr>
          </a:p>
          <a:p>
            <a:pPr marL="285750" indent="-285750">
              <a:buFont typeface="Arial" panose="020B0604020202020204" pitchFamily="34" charset="0"/>
              <a:buChar char="•"/>
            </a:pPr>
            <a:r>
              <a:rPr lang="en-GB" sz="1800" b="1" dirty="0">
                <a:solidFill>
                  <a:schemeClr val="accent1"/>
                </a:solidFill>
              </a:rPr>
              <a:t>Reasons for not seeking support  </a:t>
            </a:r>
            <a:r>
              <a:rPr lang="en-GB" sz="1800" dirty="0">
                <a:solidFill>
                  <a:schemeClr val="tx2"/>
                </a:solidFill>
              </a:rPr>
              <a:t>–</a:t>
            </a:r>
            <a:r>
              <a:rPr lang="en-GB" sz="1800" b="1" dirty="0">
                <a:solidFill>
                  <a:schemeClr val="accent1"/>
                </a:solidFill>
              </a:rPr>
              <a:t> </a:t>
            </a:r>
            <a:r>
              <a:rPr lang="en-GB" sz="1800" dirty="0"/>
              <a:t>The most common reasons why young people chose not to seek support with their periods across all age groups was because </a:t>
            </a:r>
            <a:r>
              <a:rPr lang="en-GB" sz="1800" b="1" dirty="0"/>
              <a:t>they did not think it was necessary </a:t>
            </a:r>
            <a:r>
              <a:rPr lang="en-GB" sz="1800" dirty="0"/>
              <a:t>and because </a:t>
            </a:r>
            <a:r>
              <a:rPr lang="en-GB" sz="1800" b="1" dirty="0"/>
              <a:t>they felt able to manage their symptoms themselves.  </a:t>
            </a:r>
          </a:p>
          <a:p>
            <a:endParaRPr lang="en-GB" sz="1800"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p:txBody>
      </p:sp>
      <p:sp>
        <p:nvSpPr>
          <p:cNvPr id="7" name="Title 2">
            <a:extLst>
              <a:ext uri="{FF2B5EF4-FFF2-40B4-BE49-F238E27FC236}">
                <a16:creationId xmlns:a16="http://schemas.microsoft.com/office/drawing/2014/main" id="{377BB9CF-99B0-1B78-E0DB-46E45FB65C01}"/>
              </a:ext>
            </a:extLst>
          </p:cNvPr>
          <p:cNvSpPr>
            <a:spLocks noGrp="1"/>
          </p:cNvSpPr>
          <p:nvPr>
            <p:ph type="title"/>
          </p:nvPr>
        </p:nvSpPr>
        <p:spPr>
          <a:xfrm>
            <a:off x="544513" y="174624"/>
            <a:ext cx="9838740" cy="685801"/>
          </a:xfrm>
        </p:spPr>
        <p:txBody>
          <a:bodyPr/>
          <a:lstStyle/>
          <a:p>
            <a:r>
              <a:rPr lang="en-GB" sz="3600" dirty="0"/>
              <a:t>Summary of findings </a:t>
            </a:r>
          </a:p>
        </p:txBody>
      </p:sp>
      <p:sp>
        <p:nvSpPr>
          <p:cNvPr id="8" name="Rectangle 7">
            <a:extLst>
              <a:ext uri="{FF2B5EF4-FFF2-40B4-BE49-F238E27FC236}">
                <a16:creationId xmlns:a16="http://schemas.microsoft.com/office/drawing/2014/main" id="{C9024C9C-0FE8-C68D-8D9E-48EBB3992C55}"/>
              </a:ext>
            </a:extLst>
          </p:cNvPr>
          <p:cNvSpPr/>
          <p:nvPr/>
        </p:nvSpPr>
        <p:spPr>
          <a:xfrm>
            <a:off x="544513" y="860425"/>
            <a:ext cx="11102974" cy="5624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9">
            <a:extLst>
              <a:ext uri="{FF2B5EF4-FFF2-40B4-BE49-F238E27FC236}">
                <a16:creationId xmlns:a16="http://schemas.microsoft.com/office/drawing/2014/main" id="{CFBFFAA1-108E-B4B1-8B7B-CE8A7515F6C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218644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417516" cy="1065091"/>
          </a:xfrm>
        </p:spPr>
        <p:txBody>
          <a:bodyPr/>
          <a:lstStyle/>
          <a:p>
            <a:r>
              <a:rPr lang="en-GB" dirty="0"/>
              <a:t>Interpreting the data within this survey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150091"/>
            <a:ext cx="10890000" cy="4766541"/>
          </a:xfrm>
        </p:spPr>
        <p:txBody>
          <a:bodyPr/>
          <a:lstStyle/>
          <a:p>
            <a:pPr>
              <a:spcBef>
                <a:spcPts val="400"/>
              </a:spcBef>
            </a:pPr>
            <a:r>
              <a:rPr lang="en-GB" sz="1800" b="0" dirty="0"/>
              <a:t>This report contains several graphs that present the survey findings. </a:t>
            </a:r>
          </a:p>
          <a:p>
            <a:pPr>
              <a:spcBef>
                <a:spcPts val="400"/>
              </a:spcBef>
            </a:pPr>
            <a:r>
              <a:rPr lang="en-GB" sz="1800" b="0" dirty="0"/>
              <a:t>Please note that where base sample sizes vary (the number of people answering a question), this is due to survey routing (different age groups were directed to different questions), or respondents choosing not to answer certain questions. </a:t>
            </a:r>
          </a:p>
          <a:p>
            <a:pPr>
              <a:spcBef>
                <a:spcPts val="400"/>
              </a:spcBef>
            </a:pPr>
            <a:r>
              <a:rPr lang="en-GB" sz="1800" b="0" dirty="0"/>
              <a:t>Please note that some questions were ‘tick all that apply’ where respondents could select more than one answer, therefore percentages do not always add up to 100%. This may also be the case due to rounding of percentages.</a:t>
            </a:r>
          </a:p>
          <a:p>
            <a:pPr>
              <a:spcBef>
                <a:spcPts val="400"/>
              </a:spcBef>
            </a:pPr>
            <a:r>
              <a:rPr lang="en-GB" sz="1800" b="0" dirty="0"/>
              <a:t>For the analysis of free text comments, all have been read through and are presented as key themes</a:t>
            </a:r>
            <a:r>
              <a:rPr lang="en-GB" sz="1800" dirty="0"/>
              <a:t>.</a:t>
            </a:r>
          </a:p>
          <a:p>
            <a:pPr>
              <a:spcBef>
                <a:spcPts val="400"/>
              </a:spcBef>
            </a:pPr>
            <a:r>
              <a:rPr lang="en-GB" sz="1800" b="1" dirty="0"/>
              <a:t>Statistical significance:</a:t>
            </a:r>
          </a:p>
          <a:p>
            <a:pPr>
              <a:spcBef>
                <a:spcPts val="400"/>
              </a:spcBef>
            </a:pPr>
            <a:r>
              <a:rPr lang="en-GB" sz="1800" b="0" dirty="0"/>
              <a:t>Where graphs show differences between age cohorts or genders, please note that this may not always be statistically significant due to varying base sample sizes and should therefore be interpreted as indicative only. </a:t>
            </a:r>
            <a:endParaRPr lang="en-GB" sz="1800" dirty="0"/>
          </a:p>
          <a:p>
            <a:pPr>
              <a:spcBef>
                <a:spcPts val="400"/>
              </a:spcBef>
            </a:pPr>
            <a:r>
              <a:rPr lang="en-GB" sz="1800" b="1" dirty="0"/>
              <a:t>Terminology:</a:t>
            </a:r>
            <a:endParaRPr lang="en-GB" sz="1800" dirty="0"/>
          </a:p>
          <a:p>
            <a:pPr>
              <a:spcBef>
                <a:spcPts val="400"/>
              </a:spcBef>
            </a:pPr>
            <a:r>
              <a:rPr lang="en-GB" sz="1800" b="0" dirty="0"/>
              <a:t>Where reference is made to gender differences between males and females, please note that this is based on respondents self-identifying as either male or female. Respondents also had the option to select non-binary or ‘prefer to self-describe’.</a:t>
            </a:r>
          </a:p>
          <a:p>
            <a:pPr lvl="1"/>
            <a:endParaRPr lang="en-GB" dirty="0"/>
          </a:p>
        </p:txBody>
      </p:sp>
      <p:sp>
        <p:nvSpPr>
          <p:cNvPr id="4" name="Footer Placeholder 9">
            <a:extLst>
              <a:ext uri="{FF2B5EF4-FFF2-40B4-BE49-F238E27FC236}">
                <a16:creationId xmlns:a16="http://schemas.microsoft.com/office/drawing/2014/main" id="{8EF32AC3-70FA-868E-B7ED-C670BAD4F4A2}"/>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39377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2400" dirty="0"/>
              <a:t>What period symptoms do you experience? </a:t>
            </a:r>
          </a:p>
        </p:txBody>
      </p:sp>
      <p:sp>
        <p:nvSpPr>
          <p:cNvPr id="10" name="Rectangle 9">
            <a:extLst>
              <a:ext uri="{FF2B5EF4-FFF2-40B4-BE49-F238E27FC236}">
                <a16:creationId xmlns:a16="http://schemas.microsoft.com/office/drawing/2014/main" id="{1588B285-FCE0-F304-8EE6-B1EFB1158361}"/>
              </a:ext>
            </a:extLst>
          </p:cNvPr>
          <p:cNvSpPr/>
          <p:nvPr/>
        </p:nvSpPr>
        <p:spPr>
          <a:xfrm>
            <a:off x="538690" y="1064782"/>
            <a:ext cx="5004152" cy="222134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00BC81B-8FCB-F3FD-65D2-A6377DE51F21}"/>
              </a:ext>
            </a:extLst>
          </p:cNvPr>
          <p:cNvSpPr/>
          <p:nvPr/>
        </p:nvSpPr>
        <p:spPr>
          <a:xfrm>
            <a:off x="5660790" y="1064782"/>
            <a:ext cx="5991224" cy="42936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ED97A9A-0011-BC1A-6DE5-9C3AD5200137}"/>
              </a:ext>
            </a:extLst>
          </p:cNvPr>
          <p:cNvSpPr txBox="1"/>
          <p:nvPr/>
        </p:nvSpPr>
        <p:spPr>
          <a:xfrm>
            <a:off x="608264" y="3104174"/>
            <a:ext cx="1580443" cy="136801"/>
          </a:xfrm>
          <a:prstGeom prst="rect">
            <a:avLst/>
          </a:prstGeom>
          <a:noFill/>
        </p:spPr>
        <p:txBody>
          <a:bodyPr wrap="square" lIns="0" tIns="0" rIns="0" bIns="0" rtlCol="0">
            <a:noAutofit/>
          </a:bodyPr>
          <a:lstStyle/>
          <a:p>
            <a:pPr algn="l">
              <a:spcAft>
                <a:spcPts val="1134"/>
              </a:spcAft>
            </a:pPr>
            <a:r>
              <a:rPr lang="en-GB" sz="1100" dirty="0"/>
              <a:t>[439-803 responses]</a:t>
            </a:r>
          </a:p>
        </p:txBody>
      </p:sp>
      <p:sp>
        <p:nvSpPr>
          <p:cNvPr id="16" name="TextBox 15">
            <a:extLst>
              <a:ext uri="{FF2B5EF4-FFF2-40B4-BE49-F238E27FC236}">
                <a16:creationId xmlns:a16="http://schemas.microsoft.com/office/drawing/2014/main" id="{CF301CFF-258A-D561-2CA3-E5C91F48F14D}"/>
              </a:ext>
            </a:extLst>
          </p:cNvPr>
          <p:cNvSpPr txBox="1"/>
          <p:nvPr/>
        </p:nvSpPr>
        <p:spPr>
          <a:xfrm>
            <a:off x="538691" y="3375490"/>
            <a:ext cx="5004151" cy="3200052"/>
          </a:xfrm>
          <a:prstGeom prst="rect">
            <a:avLst/>
          </a:prstGeom>
          <a:noFill/>
        </p:spPr>
        <p:txBody>
          <a:bodyPr wrap="square" lIns="0" tIns="0" rIns="0" bIns="0" rtlCol="0">
            <a:noAutofit/>
          </a:bodyPr>
          <a:lstStyle/>
          <a:p>
            <a:pPr algn="l">
              <a:spcAft>
                <a:spcPts val="1134"/>
              </a:spcAft>
            </a:pPr>
            <a:r>
              <a:rPr lang="en-GB" sz="1500" dirty="0"/>
              <a:t>The young people who indicated they experience periods were asked if during their ‘average period’ they experience any of the following symptoms:</a:t>
            </a:r>
          </a:p>
          <a:p>
            <a:pPr marL="285750" indent="-285750">
              <a:buFont typeface="Arial" panose="020B0604020202020204" pitchFamily="34" charset="0"/>
              <a:buChar char="•"/>
            </a:pPr>
            <a:r>
              <a:rPr lang="en-GB" sz="1500" dirty="0"/>
              <a:t>Heavy bleeding </a:t>
            </a:r>
            <a:r>
              <a:rPr kumimoji="0" lang="en-US" altLang="en-US" sz="1500" b="0" i="0" u="none" strike="noStrike" cap="none" normalizeH="0" baseline="0" dirty="0">
                <a:ln>
                  <a:noFill/>
                </a:ln>
                <a:solidFill>
                  <a:srgbClr val="000000"/>
                </a:solidFill>
                <a:effectLst/>
              </a:rPr>
              <a:t>(e.g., needing to change pad or tampon every 1-2 hours)</a:t>
            </a:r>
            <a:endParaRPr lang="en-GB" sz="1500" dirty="0"/>
          </a:p>
          <a:p>
            <a:pPr marL="285750" indent="-285750" algn="l">
              <a:buFont typeface="Arial" panose="020B0604020202020204" pitchFamily="34" charset="0"/>
              <a:buChar char="•"/>
            </a:pPr>
            <a:r>
              <a:rPr lang="en-GB" sz="1500" dirty="0"/>
              <a:t>Bleeding which lasts more than 7 days </a:t>
            </a:r>
          </a:p>
          <a:p>
            <a:pPr marL="285750" indent="-285750">
              <a:buFont typeface="Arial" panose="020B0604020202020204" pitchFamily="34" charset="0"/>
              <a:buChar char="•"/>
            </a:pPr>
            <a:r>
              <a:rPr lang="en-GB" sz="1500" dirty="0"/>
              <a:t>Period pain which impacts your ability to participate in day-to-day activities </a:t>
            </a:r>
            <a:r>
              <a:rPr kumimoji="0" lang="en-US" altLang="en-US" sz="1500" b="0" i="0" u="none" strike="noStrike" cap="none" normalizeH="0" baseline="0" dirty="0">
                <a:ln>
                  <a:noFill/>
                </a:ln>
                <a:solidFill>
                  <a:srgbClr val="000000"/>
                </a:solidFill>
                <a:effectLst/>
              </a:rPr>
              <a:t>(e.g., missing school or sports) </a:t>
            </a:r>
            <a:endParaRPr lang="en-GB" sz="1500" dirty="0"/>
          </a:p>
          <a:p>
            <a:pPr marL="285750" indent="-285750" algn="l">
              <a:buFont typeface="Arial" panose="020B0604020202020204" pitchFamily="34" charset="0"/>
              <a:buChar char="•"/>
            </a:pPr>
            <a:r>
              <a:rPr lang="en-GB" sz="1500" dirty="0"/>
              <a:t>An irregular cycle </a:t>
            </a:r>
            <a:r>
              <a:rPr kumimoji="0" lang="en-US" altLang="en-US" sz="1500" b="0" i="0" u="none" strike="noStrike" cap="none" normalizeH="0" baseline="0" dirty="0">
                <a:ln>
                  <a:noFill/>
                </a:ln>
                <a:solidFill>
                  <a:srgbClr val="000000"/>
                </a:solidFill>
                <a:effectLst/>
              </a:rPr>
              <a:t>(e.g., period arriving early or late) </a:t>
            </a:r>
            <a:endParaRPr kumimoji="0" lang="en-GB" altLang="en-US" sz="1500" b="0" i="0" u="none" strike="noStrike" cap="none" normalizeH="0" baseline="0" dirty="0">
              <a:ln>
                <a:noFill/>
              </a:ln>
              <a:solidFill>
                <a:srgbClr val="000000"/>
              </a:solidFill>
              <a:effectLst/>
            </a:endParaRPr>
          </a:p>
          <a:p>
            <a:pPr algn="l"/>
            <a:endParaRPr lang="en-GB" sz="1500" dirty="0"/>
          </a:p>
          <a:p>
            <a:pPr>
              <a:spcAft>
                <a:spcPts val="1134"/>
              </a:spcAft>
            </a:pPr>
            <a:r>
              <a:rPr lang="en-GB" sz="1500" dirty="0"/>
              <a:t>The majority of respondents across all age groups responded that they had experienced at least one of the following symptoms. </a:t>
            </a:r>
          </a:p>
          <a:p>
            <a:pPr algn="l">
              <a:spcAft>
                <a:spcPts val="1134"/>
              </a:spcAft>
            </a:pPr>
            <a:endParaRPr lang="en-GB" sz="1500" dirty="0"/>
          </a:p>
          <a:p>
            <a:pPr algn="l">
              <a:spcAft>
                <a:spcPts val="1134"/>
              </a:spcAft>
            </a:pPr>
            <a:endParaRPr lang="en-GB" sz="1500" dirty="0"/>
          </a:p>
          <a:p>
            <a:pPr algn="l">
              <a:spcAft>
                <a:spcPts val="1134"/>
              </a:spcAft>
            </a:pPr>
            <a:endParaRPr lang="en-GB" sz="1500" dirty="0"/>
          </a:p>
        </p:txBody>
      </p:sp>
      <p:sp>
        <p:nvSpPr>
          <p:cNvPr id="18" name="TextBox 17">
            <a:extLst>
              <a:ext uri="{FF2B5EF4-FFF2-40B4-BE49-F238E27FC236}">
                <a16:creationId xmlns:a16="http://schemas.microsoft.com/office/drawing/2014/main" id="{64DF8C37-6B0B-4087-9D6C-724A26F60F88}"/>
              </a:ext>
            </a:extLst>
          </p:cNvPr>
          <p:cNvSpPr txBox="1"/>
          <p:nvPr/>
        </p:nvSpPr>
        <p:spPr>
          <a:xfrm>
            <a:off x="538690" y="554427"/>
            <a:ext cx="11113324" cy="420987"/>
          </a:xfrm>
          <a:prstGeom prst="rect">
            <a:avLst/>
          </a:prstGeom>
          <a:noFill/>
        </p:spPr>
        <p:txBody>
          <a:bodyPr wrap="square" lIns="0" tIns="0" rIns="0" bIns="0" rtlCol="0">
            <a:noAutofit/>
          </a:bodyPr>
          <a:lstStyle/>
          <a:p>
            <a:pPr algn="l">
              <a:spcAft>
                <a:spcPts val="1134"/>
              </a:spcAft>
            </a:pPr>
            <a:r>
              <a:rPr lang="en-GB" sz="1500" b="1" dirty="0"/>
              <a:t>The majority of young people who said they experience periods, also experience problematic period symptoms. This was consistent across all age groups. The most common problematic period symptom experienced was an irregular cycle. </a:t>
            </a:r>
          </a:p>
        </p:txBody>
      </p:sp>
      <p:graphicFrame>
        <p:nvGraphicFramePr>
          <p:cNvPr id="2" name="Chart 1">
            <a:extLst>
              <a:ext uri="{FF2B5EF4-FFF2-40B4-BE49-F238E27FC236}">
                <a16:creationId xmlns:a16="http://schemas.microsoft.com/office/drawing/2014/main" id="{D564D064-2229-0A60-2F79-8CF31C5E3064}"/>
              </a:ext>
            </a:extLst>
          </p:cNvPr>
          <p:cNvGraphicFramePr>
            <a:graphicFrameLocks/>
          </p:cNvGraphicFramePr>
          <p:nvPr>
            <p:extLst>
              <p:ext uri="{D42A27DB-BD31-4B8C-83A1-F6EECF244321}">
                <p14:modId xmlns:p14="http://schemas.microsoft.com/office/powerpoint/2010/main" val="2900249122"/>
              </p:ext>
            </p:extLst>
          </p:nvPr>
        </p:nvGraphicFramePr>
        <p:xfrm>
          <a:off x="538690" y="1107786"/>
          <a:ext cx="5004152" cy="2178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FAC9419-B987-6F58-C8D4-C3BCB51DCF0E}"/>
              </a:ext>
            </a:extLst>
          </p:cNvPr>
          <p:cNvGraphicFramePr>
            <a:graphicFrameLocks/>
          </p:cNvGraphicFramePr>
          <p:nvPr>
            <p:extLst>
              <p:ext uri="{D42A27DB-BD31-4B8C-83A1-F6EECF244321}">
                <p14:modId xmlns:p14="http://schemas.microsoft.com/office/powerpoint/2010/main" val="3057332792"/>
              </p:ext>
            </p:extLst>
          </p:nvPr>
        </p:nvGraphicFramePr>
        <p:xfrm>
          <a:off x="5670847" y="1060418"/>
          <a:ext cx="5991224" cy="427982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ADB5FF0-FEA2-E89C-BAFC-3F51BCFAD6F4}"/>
              </a:ext>
            </a:extLst>
          </p:cNvPr>
          <p:cNvSpPr txBox="1"/>
          <p:nvPr/>
        </p:nvSpPr>
        <p:spPr>
          <a:xfrm>
            <a:off x="5670846" y="5447849"/>
            <a:ext cx="5991224" cy="1041263"/>
          </a:xfrm>
          <a:prstGeom prst="rect">
            <a:avLst/>
          </a:prstGeom>
          <a:noFill/>
        </p:spPr>
        <p:txBody>
          <a:bodyPr wrap="square" lIns="0" tIns="0" rIns="0" bIns="0" rtlCol="0">
            <a:noAutofit/>
          </a:bodyPr>
          <a:lstStyle/>
          <a:p>
            <a:pPr algn="l">
              <a:spcAft>
                <a:spcPts val="1134"/>
              </a:spcAft>
            </a:pPr>
            <a:r>
              <a:rPr lang="en-GB" sz="1500" dirty="0"/>
              <a:t>Young people who said they had experienced problematic period symptoms, where subsequently asked to select which ones. The majority had experienced an irregular cycle, heavy bleeding and period pain impacting their day-to-day activities. </a:t>
            </a:r>
          </a:p>
        </p:txBody>
      </p:sp>
      <p:sp>
        <p:nvSpPr>
          <p:cNvPr id="4" name="Footer Placeholder 9">
            <a:extLst>
              <a:ext uri="{FF2B5EF4-FFF2-40B4-BE49-F238E27FC236}">
                <a16:creationId xmlns:a16="http://schemas.microsoft.com/office/drawing/2014/main" id="{7AB9B26B-53D2-A643-3D42-F93F92C63EB0}"/>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237248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774298"/>
            <a:ext cx="11102974" cy="470028"/>
          </a:xfrm>
        </p:spPr>
        <p:txBody>
          <a:bodyPr/>
          <a:lstStyle/>
          <a:p>
            <a:r>
              <a:rPr lang="en-GB" b="1" dirty="0"/>
              <a:t>The majority of young people did not seek support. Out of those who did, family was the most likely source of support for younger age groups (Years 7-9 and Years 10-11), whereas the 16-25yr olds were most likely to seek support from the GP.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70028"/>
          </a:xfrm>
        </p:spPr>
        <p:txBody>
          <a:bodyPr/>
          <a:lstStyle/>
          <a:p>
            <a:r>
              <a:rPr lang="en-GB" sz="3600" dirty="0"/>
              <a:t>Seeking support with periods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7F0210-0BB8-3F37-1D2F-B71B39232537}"/>
              </a:ext>
            </a:extLst>
          </p:cNvPr>
          <p:cNvSpPr/>
          <p:nvPr/>
        </p:nvSpPr>
        <p:spPr>
          <a:xfrm>
            <a:off x="6096000"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3" name="Chart 12">
            <a:extLst>
              <a:ext uri="{FF2B5EF4-FFF2-40B4-BE49-F238E27FC236}">
                <a16:creationId xmlns:a16="http://schemas.microsoft.com/office/drawing/2014/main" id="{0952980D-8FC3-59AA-CD89-729087EFBA8F}"/>
              </a:ext>
            </a:extLst>
          </p:cNvPr>
          <p:cNvGraphicFramePr>
            <a:graphicFrameLocks/>
          </p:cNvGraphicFramePr>
          <p:nvPr>
            <p:extLst>
              <p:ext uri="{D42A27DB-BD31-4B8C-83A1-F6EECF244321}">
                <p14:modId xmlns:p14="http://schemas.microsoft.com/office/powerpoint/2010/main" val="2622842771"/>
              </p:ext>
            </p:extLst>
          </p:nvPr>
        </p:nvGraphicFramePr>
        <p:xfrm>
          <a:off x="6095991" y="1282080"/>
          <a:ext cx="5551487" cy="534242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9">
            <a:extLst>
              <a:ext uri="{FF2B5EF4-FFF2-40B4-BE49-F238E27FC236}">
                <a16:creationId xmlns:a16="http://schemas.microsoft.com/office/drawing/2014/main" id="{AAAB98BB-7060-73A1-80C3-D3A7A94D8DBD}"/>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a:t>
            </a:r>
          </a:p>
        </p:txBody>
      </p:sp>
      <p:graphicFrame>
        <p:nvGraphicFramePr>
          <p:cNvPr id="5" name="Chart 4">
            <a:extLst>
              <a:ext uri="{FF2B5EF4-FFF2-40B4-BE49-F238E27FC236}">
                <a16:creationId xmlns:a16="http://schemas.microsoft.com/office/drawing/2014/main" id="{21980F8D-84F9-484E-512F-77182099926D}"/>
              </a:ext>
            </a:extLst>
          </p:cNvPr>
          <p:cNvGraphicFramePr>
            <a:graphicFrameLocks/>
          </p:cNvGraphicFramePr>
          <p:nvPr>
            <p:extLst>
              <p:ext uri="{D42A27DB-BD31-4B8C-83A1-F6EECF244321}">
                <p14:modId xmlns:p14="http://schemas.microsoft.com/office/powerpoint/2010/main" val="583227340"/>
              </p:ext>
            </p:extLst>
          </p:nvPr>
        </p:nvGraphicFramePr>
        <p:xfrm>
          <a:off x="544511" y="1282081"/>
          <a:ext cx="5551483" cy="388902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C4CBE60-9298-0B99-5310-B70E1B3083A5}"/>
              </a:ext>
            </a:extLst>
          </p:cNvPr>
          <p:cNvSpPr txBox="1"/>
          <p:nvPr/>
        </p:nvSpPr>
        <p:spPr>
          <a:xfrm>
            <a:off x="558641" y="5226827"/>
            <a:ext cx="5469829" cy="1341954"/>
          </a:xfrm>
          <a:prstGeom prst="rect">
            <a:avLst/>
          </a:prstGeom>
          <a:noFill/>
        </p:spPr>
        <p:txBody>
          <a:bodyPr wrap="square" lIns="0" tIns="0" rIns="0" bIns="0" rtlCol="0">
            <a:noAutofit/>
          </a:bodyPr>
          <a:lstStyle/>
          <a:p>
            <a:r>
              <a:rPr lang="en-GB" sz="1500" dirty="0"/>
              <a:t>Out of those young people who experience problematic periods, they were subsequently asked if they sought support with these issues. Across all age groups the majority did not seek support. </a:t>
            </a:r>
          </a:p>
          <a:p>
            <a:endParaRPr lang="en-GB" sz="1500" dirty="0"/>
          </a:p>
          <a:p>
            <a:r>
              <a:rPr lang="en-GB" sz="1500" dirty="0"/>
              <a:t>There was a higher proportion of young people in Years 7-9 who chose not to disclose whether they sought support or not.</a:t>
            </a:r>
          </a:p>
          <a:p>
            <a:endParaRPr lang="en-GB" sz="1400" dirty="0"/>
          </a:p>
          <a:p>
            <a:endParaRPr lang="en-GB" sz="1400" dirty="0"/>
          </a:p>
          <a:p>
            <a:endParaRPr lang="en-GB" sz="1400" dirty="0"/>
          </a:p>
          <a:p>
            <a:endParaRPr lang="en-GB" sz="1400" dirty="0"/>
          </a:p>
          <a:p>
            <a:endParaRPr lang="en-GB" sz="1400" b="1" dirty="0"/>
          </a:p>
        </p:txBody>
      </p:sp>
      <p:graphicFrame>
        <p:nvGraphicFramePr>
          <p:cNvPr id="8" name="Chart 7">
            <a:extLst>
              <a:ext uri="{FF2B5EF4-FFF2-40B4-BE49-F238E27FC236}">
                <a16:creationId xmlns:a16="http://schemas.microsoft.com/office/drawing/2014/main" id="{0EA4A5DE-8E09-30EB-DAD5-201BE449A876}"/>
              </a:ext>
            </a:extLst>
          </p:cNvPr>
          <p:cNvGraphicFramePr>
            <a:graphicFrameLocks/>
          </p:cNvGraphicFramePr>
          <p:nvPr>
            <p:extLst>
              <p:ext uri="{D42A27DB-BD31-4B8C-83A1-F6EECF244321}">
                <p14:modId xmlns:p14="http://schemas.microsoft.com/office/powerpoint/2010/main" val="3350946319"/>
              </p:ext>
            </p:extLst>
          </p:nvPr>
        </p:nvGraphicFramePr>
        <p:xfrm>
          <a:off x="6095994" y="1282080"/>
          <a:ext cx="5551482" cy="452237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6">
            <a:extLst>
              <a:ext uri="{FF2B5EF4-FFF2-40B4-BE49-F238E27FC236}">
                <a16:creationId xmlns:a16="http://schemas.microsoft.com/office/drawing/2014/main" id="{6AD4BFC7-F942-B4DA-A44F-A41C8C3C0D31}"/>
              </a:ext>
            </a:extLst>
          </p:cNvPr>
          <p:cNvSpPr txBox="1"/>
          <p:nvPr/>
        </p:nvSpPr>
        <p:spPr>
          <a:xfrm>
            <a:off x="6095982" y="5020586"/>
            <a:ext cx="1229157" cy="76944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endParaRPr lang="en-GB" dirty="0"/>
          </a:p>
        </p:txBody>
      </p:sp>
      <p:sp>
        <p:nvSpPr>
          <p:cNvPr id="15" name="TextBox 14">
            <a:extLst>
              <a:ext uri="{FF2B5EF4-FFF2-40B4-BE49-F238E27FC236}">
                <a16:creationId xmlns:a16="http://schemas.microsoft.com/office/drawing/2014/main" id="{87EA6438-EDD9-BD4C-761B-C2D2A3BA7AAC}"/>
              </a:ext>
            </a:extLst>
          </p:cNvPr>
          <p:cNvSpPr txBox="1"/>
          <p:nvPr/>
        </p:nvSpPr>
        <p:spPr>
          <a:xfrm>
            <a:off x="10485842" y="5570623"/>
            <a:ext cx="1229157" cy="13794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[135-182 responses]</a:t>
            </a:r>
          </a:p>
        </p:txBody>
      </p:sp>
    </p:spTree>
    <p:extLst>
      <p:ext uri="{BB962C8B-B14F-4D97-AF65-F5344CB8AC3E}">
        <p14:creationId xmlns:p14="http://schemas.microsoft.com/office/powerpoint/2010/main" val="412852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3600" dirty="0"/>
              <a:t>Reasons for not seeking support with periods  </a:t>
            </a:r>
          </a:p>
        </p:txBody>
      </p:sp>
      <p:sp>
        <p:nvSpPr>
          <p:cNvPr id="14" name="Rectangle 13">
            <a:extLst>
              <a:ext uri="{FF2B5EF4-FFF2-40B4-BE49-F238E27FC236}">
                <a16:creationId xmlns:a16="http://schemas.microsoft.com/office/drawing/2014/main" id="{200BC81B-8FCB-F3FD-65D2-A6377DE51F21}"/>
              </a:ext>
            </a:extLst>
          </p:cNvPr>
          <p:cNvSpPr/>
          <p:nvPr/>
        </p:nvSpPr>
        <p:spPr>
          <a:xfrm>
            <a:off x="5660792" y="789120"/>
            <a:ext cx="5991224" cy="589425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F301CFF-258A-D561-2CA3-E5C91F48F14D}"/>
              </a:ext>
            </a:extLst>
          </p:cNvPr>
          <p:cNvSpPr txBox="1"/>
          <p:nvPr/>
        </p:nvSpPr>
        <p:spPr>
          <a:xfrm>
            <a:off x="538691" y="777175"/>
            <a:ext cx="5004151" cy="5906201"/>
          </a:xfrm>
          <a:prstGeom prst="rect">
            <a:avLst/>
          </a:prstGeom>
          <a:noFill/>
        </p:spPr>
        <p:txBody>
          <a:bodyPr wrap="square" lIns="0" tIns="0" rIns="0" bIns="0" rtlCol="0">
            <a:noAutofit/>
          </a:bodyPr>
          <a:lstStyle/>
          <a:p>
            <a:pPr algn="l">
              <a:spcAft>
                <a:spcPts val="1134"/>
              </a:spcAft>
            </a:pPr>
            <a:r>
              <a:rPr lang="en-GB" sz="1500" b="1" dirty="0"/>
              <a:t>The most common reasons why young people chose not to seek support with their periods across all age groups was because they did not think it was necessary and because they felt able to manage their symptoms themselves.  </a:t>
            </a:r>
          </a:p>
          <a:p>
            <a:pPr algn="l">
              <a:spcAft>
                <a:spcPts val="1134"/>
              </a:spcAft>
            </a:pPr>
            <a:r>
              <a:rPr lang="en-GB" sz="1500" dirty="0"/>
              <a:t>Other reasons young people gave for not seeking support included:</a:t>
            </a:r>
          </a:p>
          <a:p>
            <a:pPr marL="285750" indent="-285750" algn="l">
              <a:buFont typeface="Arial" panose="020B0604020202020204" pitchFamily="34" charset="0"/>
              <a:buChar char="•"/>
            </a:pPr>
            <a:r>
              <a:rPr lang="en-GB" sz="1500" dirty="0"/>
              <a:t>Feeling as if not much can be done or that they do not see the point.</a:t>
            </a:r>
          </a:p>
          <a:p>
            <a:pPr marL="285750" indent="-285750" algn="l">
              <a:buFont typeface="Arial" panose="020B0604020202020204" pitchFamily="34" charset="0"/>
              <a:buChar char="•"/>
            </a:pPr>
            <a:r>
              <a:rPr lang="en-GB" sz="1500" dirty="0"/>
              <a:t>The symptoms not being that bad or serious enough. Some believed that their symptoms were just normal. </a:t>
            </a:r>
            <a:endParaRPr lang="en-GB" sz="1500" b="1" dirty="0"/>
          </a:p>
          <a:p>
            <a:pPr marL="285750" indent="-285750" algn="l">
              <a:buFont typeface="Arial" panose="020B0604020202020204" pitchFamily="34" charset="0"/>
              <a:buChar char="•"/>
            </a:pPr>
            <a:r>
              <a:rPr lang="en-GB" sz="1500" dirty="0"/>
              <a:t>Concerned that their symptoms would not be considered important or that others would not care. </a:t>
            </a:r>
          </a:p>
          <a:p>
            <a:pPr marL="285750" indent="-285750" algn="l">
              <a:buFont typeface="Arial" panose="020B0604020202020204" pitchFamily="34" charset="0"/>
              <a:buChar char="•"/>
            </a:pPr>
            <a:r>
              <a:rPr lang="en-GB" sz="1500" dirty="0"/>
              <a:t>Having had a previous negative experience when they have tried to seek support. </a:t>
            </a:r>
          </a:p>
          <a:p>
            <a:pPr marL="285750" indent="-285750" algn="l">
              <a:buFont typeface="Arial" panose="020B0604020202020204" pitchFamily="34" charset="0"/>
              <a:buChar char="•"/>
            </a:pPr>
            <a:r>
              <a:rPr lang="en-GB" sz="1500" dirty="0"/>
              <a:t>Having only recently started their period and wanting to wait to see if issues persist before seeking help </a:t>
            </a:r>
          </a:p>
          <a:p>
            <a:pPr marL="285750" indent="-285750" algn="l">
              <a:buFont typeface="Arial" panose="020B0604020202020204" pitchFamily="34" charset="0"/>
              <a:buChar char="•"/>
            </a:pPr>
            <a:r>
              <a:rPr lang="en-GB" sz="1500" dirty="0"/>
              <a:t>Not caring or being bothered enough to seek out help</a:t>
            </a:r>
          </a:p>
          <a:p>
            <a:pPr algn="l"/>
            <a:endParaRPr lang="en-GB" sz="1500" b="1" dirty="0"/>
          </a:p>
          <a:p>
            <a:pPr algn="ctr">
              <a:spcAft>
                <a:spcPts val="1134"/>
              </a:spcAft>
            </a:pPr>
            <a:r>
              <a:rPr lang="en-GB" sz="1500" b="1" i="1" dirty="0">
                <a:solidFill>
                  <a:schemeClr val="accent1"/>
                </a:solidFill>
              </a:rPr>
              <a:t>“Sometimes it just gets pushed to the side like it's not an important matter or I'm being too dramatic”</a:t>
            </a:r>
          </a:p>
          <a:p>
            <a:pPr algn="ctr">
              <a:spcAft>
                <a:spcPts val="1134"/>
              </a:spcAft>
            </a:pPr>
            <a:r>
              <a:rPr lang="en-GB" sz="1500" b="1" i="1" dirty="0">
                <a:solidFill>
                  <a:schemeClr val="accent1"/>
                </a:solidFill>
              </a:rPr>
              <a:t>“Since my periods only started 9 months ago, I am waiting to see if they calm down before seeking GP advice.”</a:t>
            </a:r>
          </a:p>
        </p:txBody>
      </p:sp>
      <p:graphicFrame>
        <p:nvGraphicFramePr>
          <p:cNvPr id="4" name="Chart 3">
            <a:extLst>
              <a:ext uri="{FF2B5EF4-FFF2-40B4-BE49-F238E27FC236}">
                <a16:creationId xmlns:a16="http://schemas.microsoft.com/office/drawing/2014/main" id="{1E121D70-2F1D-7660-94C3-B7F5E25BE3F0}"/>
              </a:ext>
            </a:extLst>
          </p:cNvPr>
          <p:cNvGraphicFramePr>
            <a:graphicFrameLocks/>
          </p:cNvGraphicFramePr>
          <p:nvPr>
            <p:extLst>
              <p:ext uri="{D42A27DB-BD31-4B8C-83A1-F6EECF244321}">
                <p14:modId xmlns:p14="http://schemas.microsoft.com/office/powerpoint/2010/main" val="2057604636"/>
              </p:ext>
            </p:extLst>
          </p:nvPr>
        </p:nvGraphicFramePr>
        <p:xfrm>
          <a:off x="5660792" y="730252"/>
          <a:ext cx="5991224" cy="5977506"/>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9">
            <a:extLst>
              <a:ext uri="{FF2B5EF4-FFF2-40B4-BE49-F238E27FC236}">
                <a16:creationId xmlns:a16="http://schemas.microsoft.com/office/drawing/2014/main" id="{19101CCF-FDB3-DE9F-2B4A-C2670C62AEBD}"/>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3044800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Technology use and online safety</a:t>
            </a:r>
          </a:p>
        </p:txBody>
      </p:sp>
    </p:spTree>
    <p:extLst>
      <p:ext uri="{BB962C8B-B14F-4D97-AF65-F5344CB8AC3E}">
        <p14:creationId xmlns:p14="http://schemas.microsoft.com/office/powerpoint/2010/main" val="408619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57029-20C9-E146-5553-744D3B44BB7A}"/>
              </a:ext>
            </a:extLst>
          </p:cNvPr>
          <p:cNvSpPr>
            <a:spLocks noGrp="1"/>
          </p:cNvSpPr>
          <p:nvPr>
            <p:ph type="body" sz="quarter" idx="10"/>
          </p:nvPr>
        </p:nvSpPr>
        <p:spPr>
          <a:xfrm>
            <a:off x="637674" y="920499"/>
            <a:ext cx="10937798" cy="5372100"/>
          </a:xfrm>
        </p:spPr>
        <p:txBody>
          <a:bodyPr/>
          <a:lstStyle/>
          <a:p>
            <a:pPr marL="285750" indent="-285750">
              <a:buFont typeface="Arial" panose="020B0604020202020204" pitchFamily="34" charset="0"/>
              <a:buChar char="•"/>
            </a:pPr>
            <a:r>
              <a:rPr lang="en-GB" sz="1800" b="1" dirty="0">
                <a:solidFill>
                  <a:schemeClr val="accent1"/>
                </a:solidFill>
              </a:rPr>
              <a:t>Technology use </a:t>
            </a:r>
            <a:r>
              <a:rPr lang="en-GB" sz="1800" dirty="0"/>
              <a:t>– Nearly all young people had a </a:t>
            </a:r>
            <a:r>
              <a:rPr lang="en-GB" sz="1800" b="1" dirty="0"/>
              <a:t>mobile phone with access to the internet </a:t>
            </a:r>
            <a:r>
              <a:rPr lang="en-GB" sz="1800" dirty="0"/>
              <a:t>and used </a:t>
            </a:r>
            <a:r>
              <a:rPr lang="en-GB" sz="1800" b="1" dirty="0"/>
              <a:t>WhatsApp. </a:t>
            </a:r>
            <a:r>
              <a:rPr lang="en-GB" sz="1800" dirty="0"/>
              <a:t>Other than this, the most popular social media platforms included Snapchat, TikTok, Online Gaming sites and Instagram.   </a:t>
            </a:r>
          </a:p>
          <a:p>
            <a:pPr marL="285750" indent="-285750">
              <a:buFont typeface="Arial" panose="020B0604020202020204" pitchFamily="34" charset="0"/>
              <a:buChar char="•"/>
            </a:pPr>
            <a:r>
              <a:rPr lang="en-GB" sz="1800" b="1" dirty="0">
                <a:solidFill>
                  <a:schemeClr val="accent1"/>
                </a:solidFill>
              </a:rPr>
              <a:t>Experience online </a:t>
            </a:r>
            <a:r>
              <a:rPr lang="en-GB" sz="1800" dirty="0">
                <a:solidFill>
                  <a:schemeClr val="tx2"/>
                </a:solidFill>
              </a:rPr>
              <a:t>– </a:t>
            </a:r>
            <a:r>
              <a:rPr lang="en-GB" sz="1800" dirty="0"/>
              <a:t>The majority of young people </a:t>
            </a:r>
            <a:r>
              <a:rPr lang="en-GB" sz="1800" b="1" dirty="0"/>
              <a:t>had not </a:t>
            </a:r>
            <a:r>
              <a:rPr lang="en-GB" sz="1800" dirty="0"/>
              <a:t>been made to feel uncomfortable online. However, the proportion of young people who </a:t>
            </a:r>
            <a:r>
              <a:rPr lang="en-GB" sz="1800" b="1" dirty="0"/>
              <a:t>had </a:t>
            </a:r>
            <a:r>
              <a:rPr lang="en-GB" sz="1800" dirty="0"/>
              <a:t>been made to feel uncomfortable online increased with age. </a:t>
            </a:r>
            <a:endParaRPr lang="en-GB" sz="1800" dirty="0">
              <a:solidFill>
                <a:schemeClr val="tx2"/>
              </a:solidFill>
            </a:endParaRPr>
          </a:p>
          <a:p>
            <a:pPr marL="285750" indent="-285750">
              <a:buFont typeface="Arial" panose="020B0604020202020204" pitchFamily="34" charset="0"/>
              <a:buChar char="•"/>
            </a:pPr>
            <a:r>
              <a:rPr lang="en-GB" sz="1800" b="1" dirty="0">
                <a:solidFill>
                  <a:schemeClr val="accent1"/>
                </a:solidFill>
              </a:rPr>
              <a:t>Seeking support with online safety  </a:t>
            </a:r>
            <a:r>
              <a:rPr lang="en-GB" sz="1800" dirty="0">
                <a:solidFill>
                  <a:schemeClr val="tx2"/>
                </a:solidFill>
              </a:rPr>
              <a:t>–</a:t>
            </a:r>
            <a:r>
              <a:rPr lang="en-GB" sz="1800" dirty="0"/>
              <a:t>The majority of young people who said they have felt uncomfortable online, </a:t>
            </a:r>
            <a:r>
              <a:rPr lang="en-GB" sz="1800" b="1" dirty="0"/>
              <a:t>did not </a:t>
            </a:r>
            <a:r>
              <a:rPr lang="en-GB" sz="1800" dirty="0"/>
              <a:t>tell anyone or seek support with these issues. This is with the exception of the Year 7-9 age group.             Of those who did seek support, </a:t>
            </a:r>
            <a:r>
              <a:rPr lang="en-GB" sz="1800" b="1" dirty="0"/>
              <a:t>family</a:t>
            </a:r>
            <a:r>
              <a:rPr lang="en-GB" sz="1800" dirty="0"/>
              <a:t> was the most common source of support amongst younger age groups (Years 7-9 &amp; Years 10-11). Whilst </a:t>
            </a:r>
            <a:r>
              <a:rPr lang="en-GB" sz="1800" b="1" dirty="0"/>
              <a:t>friends</a:t>
            </a:r>
            <a:r>
              <a:rPr lang="en-GB" sz="1800" dirty="0"/>
              <a:t> were the most common source of support for 16-25yr olds. </a:t>
            </a:r>
            <a:endParaRPr lang="en-GB" sz="1800" dirty="0">
              <a:solidFill>
                <a:schemeClr val="tx2"/>
              </a:solidFill>
            </a:endParaRPr>
          </a:p>
          <a:p>
            <a:pPr marL="285750" indent="-285750">
              <a:buFont typeface="Arial" panose="020B0604020202020204" pitchFamily="34" charset="0"/>
              <a:buChar char="•"/>
            </a:pPr>
            <a:r>
              <a:rPr lang="en-GB" sz="1800" b="1" dirty="0">
                <a:solidFill>
                  <a:schemeClr val="accent1"/>
                </a:solidFill>
              </a:rPr>
              <a:t>Reasons for not seeking support </a:t>
            </a:r>
            <a:r>
              <a:rPr lang="en-GB" sz="1800" dirty="0"/>
              <a:t>-</a:t>
            </a:r>
            <a:r>
              <a:rPr lang="en-GB" sz="1800" b="1" dirty="0">
                <a:solidFill>
                  <a:schemeClr val="accent1"/>
                </a:solidFill>
              </a:rPr>
              <a:t> </a:t>
            </a:r>
            <a:r>
              <a:rPr lang="en-GB" sz="1800" dirty="0"/>
              <a:t>Young people selected a variety of different reasons for not seeking support with online safety. Some of the most common including </a:t>
            </a:r>
            <a:r>
              <a:rPr lang="en-GB" sz="1800" b="1" dirty="0"/>
              <a:t>being too embarrassed </a:t>
            </a:r>
            <a:r>
              <a:rPr lang="en-GB" sz="1800" dirty="0"/>
              <a:t>or </a:t>
            </a:r>
            <a:r>
              <a:rPr lang="en-GB" sz="1800" b="1" dirty="0"/>
              <a:t>getting into trouble. </a:t>
            </a:r>
          </a:p>
          <a:p>
            <a:pPr marL="285750" indent="-285750">
              <a:buFont typeface="Arial" panose="020B0604020202020204" pitchFamily="34" charset="0"/>
              <a:buChar char="•"/>
            </a:pPr>
            <a:r>
              <a:rPr lang="en-GB" sz="1800" b="1" dirty="0">
                <a:solidFill>
                  <a:schemeClr val="accent1"/>
                </a:solidFill>
              </a:rPr>
              <a:t>Awareness of the law </a:t>
            </a:r>
            <a:r>
              <a:rPr lang="en-GB" sz="1800" dirty="0"/>
              <a:t>- Awareness of the law surrounding sending saving nudes or sexual videos of under 18s, is consistently high amongst all young people. With </a:t>
            </a:r>
            <a:r>
              <a:rPr lang="en-GB" sz="1800" b="1" dirty="0"/>
              <a:t>over 85% </a:t>
            </a:r>
            <a:r>
              <a:rPr lang="en-GB" sz="1800" dirty="0"/>
              <a:t>of all age groups being aware of this and less than 10% of all age groups being unaware of this.</a:t>
            </a:r>
          </a:p>
          <a:p>
            <a:pPr marL="285750" indent="-285750">
              <a:buFont typeface="Arial" panose="020B0604020202020204" pitchFamily="34" charset="0"/>
              <a:buChar char="•"/>
            </a:pPr>
            <a:endParaRPr lang="en-GB" sz="1800" dirty="0"/>
          </a:p>
          <a:p>
            <a:endParaRPr lang="en-GB" sz="1800"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p:txBody>
      </p:sp>
      <p:sp>
        <p:nvSpPr>
          <p:cNvPr id="7" name="Title 2">
            <a:extLst>
              <a:ext uri="{FF2B5EF4-FFF2-40B4-BE49-F238E27FC236}">
                <a16:creationId xmlns:a16="http://schemas.microsoft.com/office/drawing/2014/main" id="{377BB9CF-99B0-1B78-E0DB-46E45FB65C01}"/>
              </a:ext>
            </a:extLst>
          </p:cNvPr>
          <p:cNvSpPr>
            <a:spLocks noGrp="1"/>
          </p:cNvSpPr>
          <p:nvPr>
            <p:ph type="title"/>
          </p:nvPr>
        </p:nvSpPr>
        <p:spPr>
          <a:xfrm>
            <a:off x="544513" y="174624"/>
            <a:ext cx="9838740" cy="685801"/>
          </a:xfrm>
        </p:spPr>
        <p:txBody>
          <a:bodyPr/>
          <a:lstStyle/>
          <a:p>
            <a:r>
              <a:rPr lang="en-GB" sz="3600" dirty="0"/>
              <a:t>Summary of findings </a:t>
            </a:r>
          </a:p>
        </p:txBody>
      </p:sp>
      <p:sp>
        <p:nvSpPr>
          <p:cNvPr id="8" name="Rectangle 7">
            <a:extLst>
              <a:ext uri="{FF2B5EF4-FFF2-40B4-BE49-F238E27FC236}">
                <a16:creationId xmlns:a16="http://schemas.microsoft.com/office/drawing/2014/main" id="{C9024C9C-0FE8-C68D-8D9E-48EBB3992C55}"/>
              </a:ext>
            </a:extLst>
          </p:cNvPr>
          <p:cNvSpPr/>
          <p:nvPr/>
        </p:nvSpPr>
        <p:spPr>
          <a:xfrm>
            <a:off x="544513" y="860425"/>
            <a:ext cx="11102974" cy="5624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9">
            <a:extLst>
              <a:ext uri="{FF2B5EF4-FFF2-40B4-BE49-F238E27FC236}">
                <a16:creationId xmlns:a16="http://schemas.microsoft.com/office/drawing/2014/main" id="{CFBFFAA1-108E-B4B1-8B7B-CE8A7515F6C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160609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09" y="542687"/>
            <a:ext cx="11102974" cy="401582"/>
          </a:xfrm>
        </p:spPr>
        <p:txBody>
          <a:bodyPr/>
          <a:lstStyle/>
          <a:p>
            <a:r>
              <a:rPr lang="en-GB" b="1" dirty="0"/>
              <a:t>Nearly all young people had a mobile phone with access to the internet and used WhatsApp. Other than this, the most popular social media platforms included Snapchat, TikTok, Online Gaming sites and Instagram.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01582"/>
          </a:xfrm>
        </p:spPr>
        <p:txBody>
          <a:bodyPr/>
          <a:lstStyle/>
          <a:p>
            <a:r>
              <a:rPr lang="en-GB" sz="2400" dirty="0"/>
              <a:t>Technology Use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023731"/>
            <a:ext cx="11102974" cy="55198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A34109C-E806-32CA-3812-978A84AD4017}"/>
              </a:ext>
            </a:extLst>
          </p:cNvPr>
          <p:cNvSpPr txBox="1"/>
          <p:nvPr/>
        </p:nvSpPr>
        <p:spPr>
          <a:xfrm>
            <a:off x="625093" y="5275146"/>
            <a:ext cx="10941805" cy="1164565"/>
          </a:xfrm>
          <a:prstGeom prst="rect">
            <a:avLst/>
          </a:prstGeom>
          <a:noFill/>
        </p:spPr>
        <p:txBody>
          <a:bodyPr wrap="square" lIns="0" tIns="0" rIns="0" bIns="0" rtlCol="0">
            <a:noAutofit/>
          </a:bodyPr>
          <a:lstStyle/>
          <a:p>
            <a:pPr>
              <a:spcAft>
                <a:spcPts val="1134"/>
              </a:spcAft>
            </a:pPr>
            <a:r>
              <a:rPr lang="en-GB" sz="1500" dirty="0">
                <a:solidFill>
                  <a:schemeClr val="tx2"/>
                </a:solidFill>
              </a:rPr>
              <a:t>Social media platforms such as Snapchat, Instagram and TikTok where generally less popular with the Year 7-9s compared with both the Years 10-11 and 16-25yr olds. However, online gaming sites were more commonly used amongst young people in Years 7-11 compared to 16-25yr olds. </a:t>
            </a:r>
          </a:p>
          <a:p>
            <a:pPr>
              <a:spcAft>
                <a:spcPts val="1134"/>
              </a:spcAft>
            </a:pPr>
            <a:r>
              <a:rPr lang="en-GB" sz="1500" dirty="0">
                <a:solidFill>
                  <a:schemeClr val="tx2"/>
                </a:solidFill>
              </a:rPr>
              <a:t>Other social media sites young use include YouTube, Facebook, Messages Pinterest, Reddit, and additional gaming sites included Fortnite, Minecraft, </a:t>
            </a:r>
            <a:r>
              <a:rPr lang="en-GB" sz="1500" dirty="0" err="1">
                <a:solidFill>
                  <a:schemeClr val="tx2"/>
                </a:solidFill>
              </a:rPr>
              <a:t>Blockblast</a:t>
            </a:r>
            <a:r>
              <a:rPr lang="en-GB" sz="1500" dirty="0">
                <a:solidFill>
                  <a:schemeClr val="tx2"/>
                </a:solidFill>
              </a:rPr>
              <a:t>.</a:t>
            </a:r>
          </a:p>
        </p:txBody>
      </p:sp>
      <p:sp>
        <p:nvSpPr>
          <p:cNvPr id="7" name="TextBox 14">
            <a:extLst>
              <a:ext uri="{FF2B5EF4-FFF2-40B4-BE49-F238E27FC236}">
                <a16:creationId xmlns:a16="http://schemas.microsoft.com/office/drawing/2014/main" id="{583A101E-622D-2314-B3D6-B9AA75E721EA}"/>
              </a:ext>
            </a:extLst>
          </p:cNvPr>
          <p:cNvSpPr txBox="1"/>
          <p:nvPr/>
        </p:nvSpPr>
        <p:spPr>
          <a:xfrm>
            <a:off x="10338100" y="1041403"/>
            <a:ext cx="1365838" cy="20804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100" dirty="0"/>
              <a:t>[</a:t>
            </a:r>
            <a:r>
              <a:rPr lang="en-GB" dirty="0"/>
              <a:t>772-2811</a:t>
            </a:r>
            <a:r>
              <a:rPr lang="en-GB" sz="1100" dirty="0"/>
              <a:t> responses]</a:t>
            </a:r>
          </a:p>
        </p:txBody>
      </p:sp>
      <p:graphicFrame>
        <p:nvGraphicFramePr>
          <p:cNvPr id="11" name="Chart 10">
            <a:extLst>
              <a:ext uri="{FF2B5EF4-FFF2-40B4-BE49-F238E27FC236}">
                <a16:creationId xmlns:a16="http://schemas.microsoft.com/office/drawing/2014/main" id="{48A6A388-9BE9-529B-179F-6CD00C815243}"/>
              </a:ext>
            </a:extLst>
          </p:cNvPr>
          <p:cNvGraphicFramePr>
            <a:graphicFrameLocks/>
          </p:cNvGraphicFramePr>
          <p:nvPr>
            <p:extLst>
              <p:ext uri="{D42A27DB-BD31-4B8C-83A1-F6EECF244321}">
                <p14:modId xmlns:p14="http://schemas.microsoft.com/office/powerpoint/2010/main" val="2078146650"/>
              </p:ext>
            </p:extLst>
          </p:nvPr>
        </p:nvGraphicFramePr>
        <p:xfrm>
          <a:off x="544510" y="1041403"/>
          <a:ext cx="11102973" cy="42337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6">
            <a:extLst>
              <a:ext uri="{FF2B5EF4-FFF2-40B4-BE49-F238E27FC236}">
                <a16:creationId xmlns:a16="http://schemas.microsoft.com/office/drawing/2014/main" id="{9164C2DD-8EDB-F1F0-6918-3F30DA6F55DA}"/>
              </a:ext>
            </a:extLst>
          </p:cNvPr>
          <p:cNvSpPr txBox="1"/>
          <p:nvPr/>
        </p:nvSpPr>
        <p:spPr>
          <a:xfrm>
            <a:off x="9641148" y="4763361"/>
            <a:ext cx="2006335" cy="430887"/>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a:t>
            </a:r>
            <a:endParaRPr lang="en-GB" dirty="0"/>
          </a:p>
        </p:txBody>
      </p:sp>
      <p:sp>
        <p:nvSpPr>
          <p:cNvPr id="5" name="Footer Placeholder 9">
            <a:extLst>
              <a:ext uri="{FF2B5EF4-FFF2-40B4-BE49-F238E27FC236}">
                <a16:creationId xmlns:a16="http://schemas.microsoft.com/office/drawing/2014/main" id="{E5F6861A-EC4F-5799-2B19-05ECC9F48442}"/>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732985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712224"/>
            <a:ext cx="11102974" cy="383433"/>
          </a:xfrm>
        </p:spPr>
        <p:txBody>
          <a:bodyPr/>
          <a:lstStyle/>
          <a:p>
            <a:r>
              <a:rPr lang="en-GB" b="1" dirty="0"/>
              <a:t>The majority of young people </a:t>
            </a:r>
            <a:r>
              <a:rPr lang="en-GB" b="1" i="1" dirty="0"/>
              <a:t>had not </a:t>
            </a:r>
            <a:r>
              <a:rPr lang="en-GB" b="1" dirty="0"/>
              <a:t>been made to feel uncomfortable online. However, the proportion of young people who </a:t>
            </a:r>
            <a:r>
              <a:rPr lang="en-GB" b="1" i="1" dirty="0"/>
              <a:t>had</a:t>
            </a:r>
            <a:r>
              <a:rPr lang="en-GB" b="1" dirty="0"/>
              <a:t> been made to feel uncomfortable online increased with age.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70028"/>
          </a:xfrm>
        </p:spPr>
        <p:txBody>
          <a:bodyPr/>
          <a:lstStyle/>
          <a:p>
            <a:r>
              <a:rPr lang="en-GB" sz="3600" dirty="0"/>
              <a:t>Feeling uncomfortable online</a:t>
            </a:r>
          </a:p>
        </p:txBody>
      </p:sp>
      <p:sp>
        <p:nvSpPr>
          <p:cNvPr id="12" name="TextBox 11">
            <a:extLst>
              <a:ext uri="{FF2B5EF4-FFF2-40B4-BE49-F238E27FC236}">
                <a16:creationId xmlns:a16="http://schemas.microsoft.com/office/drawing/2014/main" id="{21CCDC2C-DD2A-FB28-F18D-69EB522CDF42}"/>
              </a:ext>
            </a:extLst>
          </p:cNvPr>
          <p:cNvSpPr txBox="1"/>
          <p:nvPr/>
        </p:nvSpPr>
        <p:spPr>
          <a:xfrm flipV="1">
            <a:off x="6527540" y="4426227"/>
            <a:ext cx="5551448" cy="172277"/>
          </a:xfrm>
          <a:prstGeom prst="rect">
            <a:avLst/>
          </a:prstGeom>
          <a:noFill/>
        </p:spPr>
        <p:txBody>
          <a:bodyPr wrap="square" lIns="0" tIns="0" rIns="0" bIns="0" rtlCol="0">
            <a:noAutofit/>
          </a:bodyPr>
          <a:lstStyle/>
          <a:p>
            <a:pPr algn="l">
              <a:spcAft>
                <a:spcPts val="1134"/>
              </a:spcAft>
            </a:pPr>
            <a:endParaRPr lang="en-GB" sz="1500" dirty="0"/>
          </a:p>
        </p:txBody>
      </p:sp>
      <p:graphicFrame>
        <p:nvGraphicFramePr>
          <p:cNvPr id="16" name="Chart 15">
            <a:extLst>
              <a:ext uri="{FF2B5EF4-FFF2-40B4-BE49-F238E27FC236}">
                <a16:creationId xmlns:a16="http://schemas.microsoft.com/office/drawing/2014/main" id="{CF871113-6B14-69A7-BD4A-56C1075135E2}"/>
              </a:ext>
            </a:extLst>
          </p:cNvPr>
          <p:cNvGraphicFramePr>
            <a:graphicFrameLocks/>
          </p:cNvGraphicFramePr>
          <p:nvPr>
            <p:extLst>
              <p:ext uri="{D42A27DB-BD31-4B8C-83A1-F6EECF244321}">
                <p14:modId xmlns:p14="http://schemas.microsoft.com/office/powerpoint/2010/main" val="92021329"/>
              </p:ext>
            </p:extLst>
          </p:nvPr>
        </p:nvGraphicFramePr>
        <p:xfrm>
          <a:off x="544512" y="1287375"/>
          <a:ext cx="5983028" cy="500740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FA51D75-07C9-2E91-94B4-357B87A73EFD}"/>
              </a:ext>
            </a:extLst>
          </p:cNvPr>
          <p:cNvSpPr txBox="1"/>
          <p:nvPr/>
        </p:nvSpPr>
        <p:spPr>
          <a:xfrm>
            <a:off x="6527540" y="1287374"/>
            <a:ext cx="5119947" cy="5239278"/>
          </a:xfrm>
          <a:prstGeom prst="rect">
            <a:avLst/>
          </a:prstGeom>
          <a:noFill/>
        </p:spPr>
        <p:txBody>
          <a:bodyPr wrap="square" lIns="0" tIns="0" rIns="0" bIns="0" rtlCol="0">
            <a:noAutofit/>
          </a:bodyPr>
          <a:lstStyle/>
          <a:p>
            <a:pPr algn="l"/>
            <a:r>
              <a:rPr lang="en-GB" sz="1500" dirty="0"/>
              <a:t>Young people were asked if they had even been made to feel uncomfortable online (e.g. received a private image, been asked to send a private image or joined an online private chat). </a:t>
            </a:r>
          </a:p>
          <a:p>
            <a:pPr algn="l"/>
            <a:endParaRPr lang="en-GB" sz="1500" dirty="0"/>
          </a:p>
          <a:p>
            <a:pPr algn="l"/>
            <a:r>
              <a:rPr lang="en-GB" sz="1500" dirty="0"/>
              <a:t>The majority of young people across all age groups said </a:t>
            </a:r>
            <a:r>
              <a:rPr lang="en-GB" sz="1500" i="1" dirty="0"/>
              <a:t>they </a:t>
            </a:r>
            <a:r>
              <a:rPr lang="en-GB" sz="1500" b="1" i="1" dirty="0"/>
              <a:t>had not </a:t>
            </a:r>
            <a:r>
              <a:rPr lang="en-GB" sz="1500" dirty="0"/>
              <a:t>been made to feel uncomfortable  online, however the proportion of those who </a:t>
            </a:r>
            <a:r>
              <a:rPr lang="en-GB" sz="1500" b="1" i="1" dirty="0"/>
              <a:t>had</a:t>
            </a:r>
            <a:r>
              <a:rPr lang="en-GB" sz="1500" b="1" dirty="0"/>
              <a:t> </a:t>
            </a:r>
            <a:r>
              <a:rPr lang="en-GB" sz="1500" dirty="0"/>
              <a:t>increased with age.</a:t>
            </a:r>
          </a:p>
          <a:p>
            <a:pPr algn="l"/>
            <a:endParaRPr lang="en-GB" sz="1500" dirty="0"/>
          </a:p>
          <a:p>
            <a:pPr algn="l"/>
            <a:r>
              <a:rPr lang="en-GB" sz="1500" dirty="0"/>
              <a:t>16-25yr olds were the age group that were most likely to have felt uncomfortable whilst online with 37% of them having been made to feel this way. This is over double the proportion of Year 7-9s, with only 13% of them being made to feel uncomfortable online. </a:t>
            </a:r>
          </a:p>
          <a:p>
            <a:pPr algn="l"/>
            <a:endParaRPr lang="en-GB" sz="1500" dirty="0"/>
          </a:p>
          <a:p>
            <a:pPr algn="l"/>
            <a:r>
              <a:rPr lang="en-GB" sz="1500" dirty="0"/>
              <a:t>These findings were aligned with the 2022 survey which found that the majority of young people across all age groups </a:t>
            </a:r>
            <a:r>
              <a:rPr lang="en-GB" sz="1500" b="1" i="1" dirty="0"/>
              <a:t>had not </a:t>
            </a:r>
            <a:r>
              <a:rPr lang="en-GB" sz="1500" dirty="0"/>
              <a:t>been made to feel worried, uncomfortable or intimidated online.</a:t>
            </a:r>
          </a:p>
          <a:p>
            <a:pPr algn="l"/>
            <a:r>
              <a:rPr lang="en-GB" sz="1500" dirty="0"/>
              <a:t>However, the proportion of young people that had been made to feel this way also increased with age. </a:t>
            </a:r>
          </a:p>
          <a:p>
            <a:pPr algn="l"/>
            <a:endParaRPr lang="en-GB" sz="1500" b="1" dirty="0"/>
          </a:p>
          <a:p>
            <a:pPr algn="l"/>
            <a:endParaRPr lang="en-GB" sz="1500" b="1" dirty="0"/>
          </a:p>
          <a:p>
            <a:pPr algn="l">
              <a:spcAft>
                <a:spcPts val="1134"/>
              </a:spcAft>
            </a:pPr>
            <a:endParaRPr lang="en-GB" sz="1500" dirty="0"/>
          </a:p>
        </p:txBody>
      </p:sp>
      <p:sp>
        <p:nvSpPr>
          <p:cNvPr id="18" name="Rectangle 17">
            <a:extLst>
              <a:ext uri="{FF2B5EF4-FFF2-40B4-BE49-F238E27FC236}">
                <a16:creationId xmlns:a16="http://schemas.microsoft.com/office/drawing/2014/main" id="{87B26A09-B595-F851-CC36-0D4B724A2757}"/>
              </a:ext>
            </a:extLst>
          </p:cNvPr>
          <p:cNvSpPr/>
          <p:nvPr/>
        </p:nvSpPr>
        <p:spPr>
          <a:xfrm>
            <a:off x="544511" y="1287375"/>
            <a:ext cx="5908243" cy="523927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090A539-EACE-30BF-6660-46E42ADF37FD}"/>
              </a:ext>
            </a:extLst>
          </p:cNvPr>
          <p:cNvSpPr txBox="1"/>
          <p:nvPr/>
        </p:nvSpPr>
        <p:spPr>
          <a:xfrm>
            <a:off x="620864" y="6342316"/>
            <a:ext cx="1580443" cy="136801"/>
          </a:xfrm>
          <a:prstGeom prst="rect">
            <a:avLst/>
          </a:prstGeom>
          <a:noFill/>
        </p:spPr>
        <p:txBody>
          <a:bodyPr wrap="square" lIns="0" tIns="0" rIns="0" bIns="0" rtlCol="0">
            <a:noAutofit/>
          </a:bodyPr>
          <a:lstStyle/>
          <a:p>
            <a:pPr algn="l">
              <a:spcAft>
                <a:spcPts val="1134"/>
              </a:spcAft>
            </a:pPr>
            <a:r>
              <a:rPr lang="en-GB" sz="1100" dirty="0"/>
              <a:t>[761-2761 responses]</a:t>
            </a:r>
          </a:p>
        </p:txBody>
      </p:sp>
      <p:sp>
        <p:nvSpPr>
          <p:cNvPr id="5" name="Footer Placeholder 9">
            <a:extLst>
              <a:ext uri="{FF2B5EF4-FFF2-40B4-BE49-F238E27FC236}">
                <a16:creationId xmlns:a16="http://schemas.microsoft.com/office/drawing/2014/main" id="{F7906CEB-7926-5E1C-2F55-1F3B082F2245}"/>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92997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2400" dirty="0"/>
              <a:t>Seeking support with online safety </a:t>
            </a:r>
          </a:p>
        </p:txBody>
      </p:sp>
      <p:sp>
        <p:nvSpPr>
          <p:cNvPr id="10" name="Rectangle 9">
            <a:extLst>
              <a:ext uri="{FF2B5EF4-FFF2-40B4-BE49-F238E27FC236}">
                <a16:creationId xmlns:a16="http://schemas.microsoft.com/office/drawing/2014/main" id="{1588B285-FCE0-F304-8EE6-B1EFB1158361}"/>
              </a:ext>
            </a:extLst>
          </p:cNvPr>
          <p:cNvSpPr/>
          <p:nvPr/>
        </p:nvSpPr>
        <p:spPr>
          <a:xfrm>
            <a:off x="538690" y="1064781"/>
            <a:ext cx="5004152" cy="275257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00BC81B-8FCB-F3FD-65D2-A6377DE51F21}"/>
              </a:ext>
            </a:extLst>
          </p:cNvPr>
          <p:cNvSpPr/>
          <p:nvPr/>
        </p:nvSpPr>
        <p:spPr>
          <a:xfrm>
            <a:off x="5660790" y="1064782"/>
            <a:ext cx="5991224" cy="42936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ED97A9A-0011-BC1A-6DE5-9C3AD5200137}"/>
              </a:ext>
            </a:extLst>
          </p:cNvPr>
          <p:cNvSpPr txBox="1"/>
          <p:nvPr/>
        </p:nvSpPr>
        <p:spPr>
          <a:xfrm>
            <a:off x="538690" y="3624063"/>
            <a:ext cx="1580443" cy="136801"/>
          </a:xfrm>
          <a:prstGeom prst="rect">
            <a:avLst/>
          </a:prstGeom>
          <a:noFill/>
        </p:spPr>
        <p:txBody>
          <a:bodyPr wrap="square" lIns="0" tIns="0" rIns="0" bIns="0" rtlCol="0">
            <a:noAutofit/>
          </a:bodyPr>
          <a:lstStyle/>
          <a:p>
            <a:pPr algn="l">
              <a:spcAft>
                <a:spcPts val="1134"/>
              </a:spcAft>
            </a:pPr>
            <a:r>
              <a:rPr lang="en-GB" sz="1100" dirty="0"/>
              <a:t>[278-348 responses]</a:t>
            </a:r>
          </a:p>
        </p:txBody>
      </p:sp>
      <p:sp>
        <p:nvSpPr>
          <p:cNvPr id="16" name="TextBox 15">
            <a:extLst>
              <a:ext uri="{FF2B5EF4-FFF2-40B4-BE49-F238E27FC236}">
                <a16:creationId xmlns:a16="http://schemas.microsoft.com/office/drawing/2014/main" id="{CF301CFF-258A-D561-2CA3-E5C91F48F14D}"/>
              </a:ext>
            </a:extLst>
          </p:cNvPr>
          <p:cNvSpPr txBox="1"/>
          <p:nvPr/>
        </p:nvSpPr>
        <p:spPr>
          <a:xfrm>
            <a:off x="529930" y="3875964"/>
            <a:ext cx="5004151" cy="2613147"/>
          </a:xfrm>
          <a:prstGeom prst="rect">
            <a:avLst/>
          </a:prstGeom>
          <a:noFill/>
        </p:spPr>
        <p:txBody>
          <a:bodyPr wrap="square" lIns="0" tIns="0" rIns="0" bIns="0" rtlCol="0">
            <a:noAutofit/>
          </a:bodyPr>
          <a:lstStyle/>
          <a:p>
            <a:pPr algn="l">
              <a:spcAft>
                <a:spcPts val="1134"/>
              </a:spcAft>
            </a:pPr>
            <a:r>
              <a:rPr lang="en-GB" sz="1500" dirty="0"/>
              <a:t>Out of those young people who had been made to feel uncomfortable online, the majority of young people in Year 10 and above did not seek support. </a:t>
            </a:r>
          </a:p>
          <a:p>
            <a:pPr algn="l">
              <a:spcAft>
                <a:spcPts val="1134"/>
              </a:spcAft>
            </a:pPr>
            <a:r>
              <a:rPr lang="en-GB" sz="1500" dirty="0"/>
              <a:t>However, for Year 7-9s, 48% did seek support when they had been made to feel uncomfortable online. This is compared to only 30% of Year 10-11s and 32% of 16-25yr olds. </a:t>
            </a:r>
          </a:p>
        </p:txBody>
      </p:sp>
      <p:sp>
        <p:nvSpPr>
          <p:cNvPr id="18" name="TextBox 17">
            <a:extLst>
              <a:ext uri="{FF2B5EF4-FFF2-40B4-BE49-F238E27FC236}">
                <a16:creationId xmlns:a16="http://schemas.microsoft.com/office/drawing/2014/main" id="{64DF8C37-6B0B-4087-9D6C-724A26F60F88}"/>
              </a:ext>
            </a:extLst>
          </p:cNvPr>
          <p:cNvSpPr txBox="1"/>
          <p:nvPr/>
        </p:nvSpPr>
        <p:spPr>
          <a:xfrm>
            <a:off x="538690" y="554427"/>
            <a:ext cx="11113324" cy="420987"/>
          </a:xfrm>
          <a:prstGeom prst="rect">
            <a:avLst/>
          </a:prstGeom>
          <a:noFill/>
        </p:spPr>
        <p:txBody>
          <a:bodyPr wrap="square" lIns="0" tIns="0" rIns="0" bIns="0" rtlCol="0">
            <a:noAutofit/>
          </a:bodyPr>
          <a:lstStyle/>
          <a:p>
            <a:pPr algn="l">
              <a:spcAft>
                <a:spcPts val="1134"/>
              </a:spcAft>
            </a:pPr>
            <a:r>
              <a:rPr lang="en-GB" sz="1500" b="1" dirty="0"/>
              <a:t>The majority of young people who said they have felt uncomfortable online, did not tell anyone or seek support with these issues. With the exception of the Year 7-9 age group.  </a:t>
            </a:r>
          </a:p>
        </p:txBody>
      </p:sp>
      <p:sp>
        <p:nvSpPr>
          <p:cNvPr id="6" name="TextBox 5">
            <a:extLst>
              <a:ext uri="{FF2B5EF4-FFF2-40B4-BE49-F238E27FC236}">
                <a16:creationId xmlns:a16="http://schemas.microsoft.com/office/drawing/2014/main" id="{9ADB5FF0-FEA2-E89C-BAFC-3F51BCFAD6F4}"/>
              </a:ext>
            </a:extLst>
          </p:cNvPr>
          <p:cNvSpPr txBox="1"/>
          <p:nvPr/>
        </p:nvSpPr>
        <p:spPr>
          <a:xfrm>
            <a:off x="5670846" y="5447849"/>
            <a:ext cx="5991224" cy="1041263"/>
          </a:xfrm>
          <a:prstGeom prst="rect">
            <a:avLst/>
          </a:prstGeom>
          <a:noFill/>
        </p:spPr>
        <p:txBody>
          <a:bodyPr wrap="square" lIns="0" tIns="0" rIns="0" bIns="0" rtlCol="0">
            <a:noAutofit/>
          </a:bodyPr>
          <a:lstStyle/>
          <a:p>
            <a:pPr algn="l">
              <a:spcAft>
                <a:spcPts val="1134"/>
              </a:spcAft>
            </a:pPr>
            <a:r>
              <a:rPr lang="en-GB" sz="1500" dirty="0"/>
              <a:t>Out of those who did seek support, family was the most common source of support amongst younger age groups (Years 7-9 &amp; Years 10-11). Whilst friends was the most common source of support for 16-25yr olds. </a:t>
            </a:r>
          </a:p>
          <a:p>
            <a:pPr algn="l">
              <a:spcAft>
                <a:spcPts val="1134"/>
              </a:spcAft>
            </a:pPr>
            <a:r>
              <a:rPr lang="en-GB" sz="1500" dirty="0"/>
              <a:t>Other sources of support that were mentioned included: Therapists or partners. </a:t>
            </a:r>
          </a:p>
        </p:txBody>
      </p:sp>
      <p:graphicFrame>
        <p:nvGraphicFramePr>
          <p:cNvPr id="4" name="Chart 3">
            <a:extLst>
              <a:ext uri="{FF2B5EF4-FFF2-40B4-BE49-F238E27FC236}">
                <a16:creationId xmlns:a16="http://schemas.microsoft.com/office/drawing/2014/main" id="{B9A74E81-1C5A-90DB-0B6E-FB628A964B3E}"/>
              </a:ext>
            </a:extLst>
          </p:cNvPr>
          <p:cNvGraphicFramePr>
            <a:graphicFrameLocks/>
          </p:cNvGraphicFramePr>
          <p:nvPr>
            <p:extLst>
              <p:ext uri="{D42A27DB-BD31-4B8C-83A1-F6EECF244321}">
                <p14:modId xmlns:p14="http://schemas.microsoft.com/office/powerpoint/2010/main" val="1821416639"/>
              </p:ext>
            </p:extLst>
          </p:nvPr>
        </p:nvGraphicFramePr>
        <p:xfrm>
          <a:off x="538690" y="1060417"/>
          <a:ext cx="5004152" cy="27525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27FEE03-3763-CDDA-E3F0-8E49D52027C4}"/>
              </a:ext>
            </a:extLst>
          </p:cNvPr>
          <p:cNvSpPr txBox="1"/>
          <p:nvPr/>
        </p:nvSpPr>
        <p:spPr>
          <a:xfrm>
            <a:off x="10521861" y="5161386"/>
            <a:ext cx="1580443" cy="136801"/>
          </a:xfrm>
          <a:prstGeom prst="rect">
            <a:avLst/>
          </a:prstGeom>
          <a:noFill/>
        </p:spPr>
        <p:txBody>
          <a:bodyPr wrap="square" lIns="0" tIns="0" rIns="0" bIns="0" rtlCol="0">
            <a:noAutofit/>
          </a:bodyPr>
          <a:lstStyle/>
          <a:p>
            <a:pPr algn="l">
              <a:spcAft>
                <a:spcPts val="1134"/>
              </a:spcAft>
            </a:pPr>
            <a:r>
              <a:rPr lang="en-GB" sz="1100" dirty="0"/>
              <a:t>[86-169 responses]</a:t>
            </a:r>
          </a:p>
        </p:txBody>
      </p:sp>
      <p:graphicFrame>
        <p:nvGraphicFramePr>
          <p:cNvPr id="11" name="Chart 10">
            <a:extLst>
              <a:ext uri="{FF2B5EF4-FFF2-40B4-BE49-F238E27FC236}">
                <a16:creationId xmlns:a16="http://schemas.microsoft.com/office/drawing/2014/main" id="{D300732E-669F-814F-6FBB-8287642C7514}"/>
              </a:ext>
            </a:extLst>
          </p:cNvPr>
          <p:cNvGraphicFramePr>
            <a:graphicFrameLocks/>
          </p:cNvGraphicFramePr>
          <p:nvPr>
            <p:extLst>
              <p:ext uri="{D42A27DB-BD31-4B8C-83A1-F6EECF244321}">
                <p14:modId xmlns:p14="http://schemas.microsoft.com/office/powerpoint/2010/main" val="1261397289"/>
              </p:ext>
            </p:extLst>
          </p:nvPr>
        </p:nvGraphicFramePr>
        <p:xfrm>
          <a:off x="5660789" y="1030780"/>
          <a:ext cx="5991223" cy="4293699"/>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9">
            <a:extLst>
              <a:ext uri="{FF2B5EF4-FFF2-40B4-BE49-F238E27FC236}">
                <a16:creationId xmlns:a16="http://schemas.microsoft.com/office/drawing/2014/main" id="{2568D9F9-BF7E-273D-C775-252BBF7D90C9}"/>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5" name="TextBox 16">
            <a:extLst>
              <a:ext uri="{FF2B5EF4-FFF2-40B4-BE49-F238E27FC236}">
                <a16:creationId xmlns:a16="http://schemas.microsoft.com/office/drawing/2014/main" id="{49359C41-8591-0F0A-0AB2-F20E68071C9A}"/>
              </a:ext>
            </a:extLst>
          </p:cNvPr>
          <p:cNvSpPr txBox="1"/>
          <p:nvPr/>
        </p:nvSpPr>
        <p:spPr>
          <a:xfrm>
            <a:off x="5668469" y="4605268"/>
            <a:ext cx="1229160" cy="76942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a:solidFill>
                  <a:prstClr val="black"/>
                </a:solidFill>
              </a:rPr>
              <a:t>espondents could tick as many options as they liked]</a:t>
            </a:r>
            <a:endParaRPr lang="en-GB" dirty="0"/>
          </a:p>
        </p:txBody>
      </p:sp>
    </p:spTree>
    <p:extLst>
      <p:ext uri="{BB962C8B-B14F-4D97-AF65-F5344CB8AC3E}">
        <p14:creationId xmlns:p14="http://schemas.microsoft.com/office/powerpoint/2010/main" val="370854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39983" y="174624"/>
            <a:ext cx="11523486" cy="685801"/>
          </a:xfrm>
        </p:spPr>
        <p:txBody>
          <a:bodyPr/>
          <a:lstStyle/>
          <a:p>
            <a:r>
              <a:rPr lang="en-GB" sz="2400" dirty="0"/>
              <a:t>Reasons for not seeking support with online safety</a:t>
            </a:r>
          </a:p>
        </p:txBody>
      </p:sp>
      <p:sp>
        <p:nvSpPr>
          <p:cNvPr id="14" name="Rectangle 13">
            <a:extLst>
              <a:ext uri="{FF2B5EF4-FFF2-40B4-BE49-F238E27FC236}">
                <a16:creationId xmlns:a16="http://schemas.microsoft.com/office/drawing/2014/main" id="{200BC81B-8FCB-F3FD-65D2-A6377DE51F21}"/>
              </a:ext>
            </a:extLst>
          </p:cNvPr>
          <p:cNvSpPr/>
          <p:nvPr/>
        </p:nvSpPr>
        <p:spPr>
          <a:xfrm>
            <a:off x="5660792" y="705678"/>
            <a:ext cx="5991224" cy="59776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F301CFF-258A-D561-2CA3-E5C91F48F14D}"/>
              </a:ext>
            </a:extLst>
          </p:cNvPr>
          <p:cNvSpPr txBox="1"/>
          <p:nvPr/>
        </p:nvSpPr>
        <p:spPr>
          <a:xfrm>
            <a:off x="538691" y="705679"/>
            <a:ext cx="5004151" cy="5977698"/>
          </a:xfrm>
          <a:prstGeom prst="rect">
            <a:avLst/>
          </a:prstGeom>
          <a:noFill/>
        </p:spPr>
        <p:txBody>
          <a:bodyPr wrap="square" lIns="0" tIns="0" rIns="0" bIns="0" rtlCol="0">
            <a:noAutofit/>
          </a:bodyPr>
          <a:lstStyle/>
          <a:p>
            <a:pPr algn="l"/>
            <a:r>
              <a:rPr lang="en-GB" sz="1500" b="1" dirty="0"/>
              <a:t>Young people selected a variety of different reasons for not seeking support with online safety. Some of the most common included being too embarrassed or getting into trouble. </a:t>
            </a:r>
          </a:p>
          <a:p>
            <a:pPr algn="l"/>
            <a:endParaRPr lang="en-GB" sz="1500" dirty="0"/>
          </a:p>
          <a:p>
            <a:pPr algn="l"/>
            <a:r>
              <a:rPr lang="en-GB" sz="1500" dirty="0"/>
              <a:t>Other reasons young people gave for not seeking support with online safety included:</a:t>
            </a:r>
          </a:p>
          <a:p>
            <a:pPr algn="l"/>
            <a:endParaRPr lang="en-GB" sz="1500" dirty="0"/>
          </a:p>
          <a:p>
            <a:pPr marL="285750" indent="-285750">
              <a:buFont typeface="Arial" panose="020B0604020202020204" pitchFamily="34" charset="0"/>
              <a:buChar char="•"/>
            </a:pPr>
            <a:r>
              <a:rPr lang="en-GB" sz="1500" dirty="0"/>
              <a:t>They could deal with the situation themselves for example by blocking or ignoring them. </a:t>
            </a:r>
          </a:p>
          <a:p>
            <a:pPr marL="285750" indent="-285750">
              <a:buFont typeface="Arial" panose="020B0604020202020204" pitchFamily="34" charset="0"/>
              <a:buChar char="•"/>
            </a:pPr>
            <a:r>
              <a:rPr lang="en-GB" sz="1500" dirty="0"/>
              <a:t>That they didn’t really care or weren’t bothered by the incident.</a:t>
            </a:r>
          </a:p>
          <a:p>
            <a:pPr marL="285750" indent="-285750">
              <a:buFont typeface="Arial" panose="020B0604020202020204" pitchFamily="34" charset="0"/>
              <a:buChar char="•"/>
            </a:pPr>
            <a:r>
              <a:rPr lang="en-GB" sz="1500" dirty="0"/>
              <a:t>It did not make them feel uncomfortable.</a:t>
            </a:r>
          </a:p>
          <a:p>
            <a:pPr marL="285750" indent="-285750">
              <a:buFont typeface="Arial" panose="020B0604020202020204" pitchFamily="34" charset="0"/>
              <a:buChar char="•"/>
            </a:pPr>
            <a:r>
              <a:rPr lang="en-GB" sz="1500" dirty="0"/>
              <a:t>They did not think it was necessary to seek support.</a:t>
            </a:r>
          </a:p>
          <a:p>
            <a:pPr marL="285750" indent="-285750" algn="l">
              <a:buFont typeface="Arial" panose="020B0604020202020204" pitchFamily="34" charset="0"/>
              <a:buChar char="•"/>
            </a:pPr>
            <a:r>
              <a:rPr lang="en-GB" sz="1500" dirty="0"/>
              <a:t>The incident wasn’t ‘that bad’ or a big deal.</a:t>
            </a:r>
          </a:p>
          <a:p>
            <a:pPr marL="285750" indent="-285750" algn="l">
              <a:buFont typeface="Arial" panose="020B0604020202020204" pitchFamily="34" charset="0"/>
              <a:buChar char="•"/>
            </a:pPr>
            <a:r>
              <a:rPr lang="en-GB" sz="1500" dirty="0"/>
              <a:t>Didn’t consider the incident serious or important enough. </a:t>
            </a:r>
          </a:p>
          <a:p>
            <a:pPr marL="285750" indent="-285750" algn="l">
              <a:buFont typeface="Arial" panose="020B0604020202020204" pitchFamily="34" charset="0"/>
              <a:buChar char="•"/>
            </a:pPr>
            <a:r>
              <a:rPr lang="en-GB" sz="1500" dirty="0"/>
              <a:t>Because it happens to a lot of people and so considered it  normal.</a:t>
            </a:r>
          </a:p>
          <a:p>
            <a:pPr marL="285750" indent="-285750">
              <a:buFont typeface="Arial" panose="020B0604020202020204" pitchFamily="34" charset="0"/>
              <a:buChar char="•"/>
            </a:pPr>
            <a:r>
              <a:rPr lang="en-GB" sz="1500" dirty="0"/>
              <a:t>It would have been too much effort to seek support.</a:t>
            </a:r>
          </a:p>
          <a:p>
            <a:pPr marL="285750" indent="-285750" algn="l">
              <a:buFont typeface="Arial" panose="020B0604020202020204" pitchFamily="34" charset="0"/>
              <a:buChar char="•"/>
            </a:pPr>
            <a:r>
              <a:rPr lang="en-GB" sz="1500" dirty="0"/>
              <a:t>They did not think there was any point in seeking support.</a:t>
            </a:r>
          </a:p>
          <a:p>
            <a:pPr marL="285750" indent="-285750" algn="l">
              <a:buFont typeface="Arial" panose="020B0604020202020204" pitchFamily="34" charset="0"/>
              <a:buChar char="•"/>
            </a:pPr>
            <a:r>
              <a:rPr lang="en-GB" sz="1500" dirty="0"/>
              <a:t>Because they just did not want to.</a:t>
            </a:r>
          </a:p>
          <a:p>
            <a:pPr algn="l"/>
            <a:endParaRPr lang="en-GB" sz="1500" dirty="0"/>
          </a:p>
          <a:p>
            <a:pPr algn="ctr"/>
            <a:r>
              <a:rPr lang="en-GB" sz="1500" b="1" i="1" dirty="0">
                <a:solidFill>
                  <a:schemeClr val="accent1"/>
                </a:solidFill>
              </a:rPr>
              <a:t>“I just ignored the message and moved on, I didn’t let it bother me.”</a:t>
            </a:r>
          </a:p>
          <a:p>
            <a:pPr algn="ctr"/>
            <a:endParaRPr lang="en-GB" sz="1500" b="1" i="1" dirty="0">
              <a:solidFill>
                <a:schemeClr val="accent1"/>
              </a:solidFill>
            </a:endParaRPr>
          </a:p>
          <a:p>
            <a:pPr algn="ctr"/>
            <a:r>
              <a:rPr lang="en-GB" sz="1500" b="1" i="1" dirty="0">
                <a:solidFill>
                  <a:schemeClr val="accent1"/>
                </a:solidFill>
              </a:rPr>
              <a:t>“Everyone gets sent something at least once unfortunately.” </a:t>
            </a:r>
          </a:p>
          <a:p>
            <a:pPr algn="ctr"/>
            <a:endParaRPr lang="en-GB" sz="1500" b="1" i="1" dirty="0">
              <a:solidFill>
                <a:schemeClr val="accent1"/>
              </a:solidFill>
            </a:endParaRPr>
          </a:p>
          <a:p>
            <a:pPr algn="ctr"/>
            <a:endParaRPr lang="en-GB" sz="1500" b="1" i="1" dirty="0">
              <a:solidFill>
                <a:schemeClr val="accent1"/>
              </a:solidFill>
            </a:endParaRPr>
          </a:p>
          <a:p>
            <a:pPr algn="l"/>
            <a:endParaRPr lang="en-GB" sz="1500" b="1" dirty="0"/>
          </a:p>
          <a:p>
            <a:pPr algn="l"/>
            <a:endParaRPr lang="en-GB" sz="1500" b="1" dirty="0"/>
          </a:p>
          <a:p>
            <a:pPr algn="l">
              <a:spcAft>
                <a:spcPts val="1134"/>
              </a:spcAft>
            </a:pPr>
            <a:endParaRPr lang="en-GB" sz="1500" dirty="0"/>
          </a:p>
          <a:p>
            <a:pPr algn="l">
              <a:spcAft>
                <a:spcPts val="1134"/>
              </a:spcAft>
            </a:pPr>
            <a:endParaRPr lang="en-GB" sz="1500" dirty="0"/>
          </a:p>
        </p:txBody>
      </p:sp>
      <p:graphicFrame>
        <p:nvGraphicFramePr>
          <p:cNvPr id="5" name="Chart 4">
            <a:extLst>
              <a:ext uri="{FF2B5EF4-FFF2-40B4-BE49-F238E27FC236}">
                <a16:creationId xmlns:a16="http://schemas.microsoft.com/office/drawing/2014/main" id="{0915EAB3-6BA3-02FD-8F33-0BE1B1D16763}"/>
              </a:ext>
            </a:extLst>
          </p:cNvPr>
          <p:cNvGraphicFramePr>
            <a:graphicFrameLocks/>
          </p:cNvGraphicFramePr>
          <p:nvPr>
            <p:extLst>
              <p:ext uri="{D42A27DB-BD31-4B8C-83A1-F6EECF244321}">
                <p14:modId xmlns:p14="http://schemas.microsoft.com/office/powerpoint/2010/main" val="3331476617"/>
              </p:ext>
            </p:extLst>
          </p:nvPr>
        </p:nvGraphicFramePr>
        <p:xfrm>
          <a:off x="5660792" y="705678"/>
          <a:ext cx="5991224" cy="59776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6883C39-9DAA-3BCD-AF4A-06551B9C4287}"/>
              </a:ext>
            </a:extLst>
          </p:cNvPr>
          <p:cNvSpPr txBox="1"/>
          <p:nvPr/>
        </p:nvSpPr>
        <p:spPr>
          <a:xfrm>
            <a:off x="10483026" y="6487707"/>
            <a:ext cx="1580443" cy="136801"/>
          </a:xfrm>
          <a:prstGeom prst="rect">
            <a:avLst/>
          </a:prstGeom>
          <a:noFill/>
        </p:spPr>
        <p:txBody>
          <a:bodyPr wrap="square" lIns="0" tIns="0" rIns="0" bIns="0" rtlCol="0">
            <a:noAutofit/>
          </a:bodyPr>
          <a:lstStyle/>
          <a:p>
            <a:pPr algn="l">
              <a:spcAft>
                <a:spcPts val="1134"/>
              </a:spcAft>
            </a:pPr>
            <a:r>
              <a:rPr lang="en-GB" sz="1100" dirty="0"/>
              <a:t>[125-161 responses]</a:t>
            </a:r>
          </a:p>
        </p:txBody>
      </p:sp>
      <p:sp>
        <p:nvSpPr>
          <p:cNvPr id="8" name="Footer Placeholder 9">
            <a:extLst>
              <a:ext uri="{FF2B5EF4-FFF2-40B4-BE49-F238E27FC236}">
                <a16:creationId xmlns:a16="http://schemas.microsoft.com/office/drawing/2014/main" id="{91EFF19A-A7BE-67F3-A5BB-F675E2E452C8}"/>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2" name="TextBox 16">
            <a:extLst>
              <a:ext uri="{FF2B5EF4-FFF2-40B4-BE49-F238E27FC236}">
                <a16:creationId xmlns:a16="http://schemas.microsoft.com/office/drawing/2014/main" id="{21BFCCB7-5A80-CC8C-27CC-D7428A90FEAE}"/>
              </a:ext>
            </a:extLst>
          </p:cNvPr>
          <p:cNvSpPr txBox="1"/>
          <p:nvPr/>
        </p:nvSpPr>
        <p:spPr>
          <a:xfrm>
            <a:off x="5660793" y="705678"/>
            <a:ext cx="1546124" cy="110799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a:t>
            </a:r>
            <a:r>
              <a:rPr kumimoji="0" lang="en-GB" sz="1100" b="0" i="0" u="none" strike="noStrike" kern="1200" cap="none" spc="0" normalizeH="0" baseline="0" noProof="0" dirty="0">
                <a:ln>
                  <a:noFill/>
                </a:ln>
                <a:solidFill>
                  <a:prstClr val="black"/>
                </a:solidFill>
                <a:effectLst/>
                <a:uLnTx/>
                <a:uFillTx/>
              </a:rPr>
              <a:t> 16-25yrs were not asked about their internet being taken away</a:t>
            </a:r>
            <a:r>
              <a:rPr lang="en-GB" sz="1100" dirty="0">
                <a:solidFill>
                  <a:prstClr val="black"/>
                </a:solidFill>
              </a:rPr>
              <a:t>]</a:t>
            </a:r>
            <a:endParaRPr lang="en-GB" dirty="0"/>
          </a:p>
        </p:txBody>
      </p:sp>
    </p:spTree>
    <p:extLst>
      <p:ext uri="{BB962C8B-B14F-4D97-AF65-F5344CB8AC3E}">
        <p14:creationId xmlns:p14="http://schemas.microsoft.com/office/powerpoint/2010/main" val="3151281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01582"/>
          </a:xfrm>
        </p:spPr>
        <p:txBody>
          <a:bodyPr/>
          <a:lstStyle/>
          <a:p>
            <a:r>
              <a:rPr lang="en-GB" sz="2400" dirty="0"/>
              <a:t>It is against the law to send, save or share nudes or sexual videos of anyone aged under 18. Were you aware of this?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544164"/>
            <a:ext cx="11102974" cy="499944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A34109C-E806-32CA-3812-978A84AD4017}"/>
              </a:ext>
            </a:extLst>
          </p:cNvPr>
          <p:cNvSpPr txBox="1"/>
          <p:nvPr/>
        </p:nvSpPr>
        <p:spPr>
          <a:xfrm>
            <a:off x="544512" y="950495"/>
            <a:ext cx="11102971" cy="520433"/>
          </a:xfrm>
          <a:prstGeom prst="rect">
            <a:avLst/>
          </a:prstGeom>
          <a:noFill/>
        </p:spPr>
        <p:txBody>
          <a:bodyPr wrap="square" lIns="0" tIns="0" rIns="0" bIns="0" rtlCol="0">
            <a:noAutofit/>
          </a:bodyPr>
          <a:lstStyle/>
          <a:p>
            <a:pPr algn="l">
              <a:spcAft>
                <a:spcPts val="1134"/>
              </a:spcAft>
            </a:pPr>
            <a:r>
              <a:rPr lang="en-GB" sz="1500" b="1" dirty="0"/>
              <a:t>Awareness of the law surrounding sending saving nudes or sexual videos of under 18s, is consistently high amongst all young people. With over 85% of all age groups being aware of this and less than 10% of all age groups being unaware of this.</a:t>
            </a:r>
          </a:p>
        </p:txBody>
      </p:sp>
      <p:sp>
        <p:nvSpPr>
          <p:cNvPr id="14" name="TextBox 13">
            <a:extLst>
              <a:ext uri="{FF2B5EF4-FFF2-40B4-BE49-F238E27FC236}">
                <a16:creationId xmlns:a16="http://schemas.microsoft.com/office/drawing/2014/main" id="{641CB29C-7420-9F67-8F18-DB00081E631C}"/>
              </a:ext>
            </a:extLst>
          </p:cNvPr>
          <p:cNvSpPr txBox="1"/>
          <p:nvPr/>
        </p:nvSpPr>
        <p:spPr>
          <a:xfrm>
            <a:off x="10359614" y="1574485"/>
            <a:ext cx="1351516" cy="152395"/>
          </a:xfrm>
          <a:prstGeom prst="rect">
            <a:avLst/>
          </a:prstGeom>
          <a:noFill/>
        </p:spPr>
        <p:txBody>
          <a:bodyPr wrap="square" lIns="0" tIns="0" rIns="0" bIns="0" rtlCol="0">
            <a:noAutofit/>
          </a:bodyPr>
          <a:lstStyle/>
          <a:p>
            <a:pPr algn="l">
              <a:spcAft>
                <a:spcPts val="1134"/>
              </a:spcAft>
            </a:pPr>
            <a:r>
              <a:rPr lang="en-GB" sz="1100" dirty="0"/>
              <a:t>[764-2797 responses]</a:t>
            </a:r>
          </a:p>
        </p:txBody>
      </p:sp>
      <p:graphicFrame>
        <p:nvGraphicFramePr>
          <p:cNvPr id="2" name="Chart 1">
            <a:extLst>
              <a:ext uri="{FF2B5EF4-FFF2-40B4-BE49-F238E27FC236}">
                <a16:creationId xmlns:a16="http://schemas.microsoft.com/office/drawing/2014/main" id="{0657D21C-5D7F-FDCD-94D3-3C9967404631}"/>
              </a:ext>
            </a:extLst>
          </p:cNvPr>
          <p:cNvGraphicFramePr>
            <a:graphicFrameLocks/>
          </p:cNvGraphicFramePr>
          <p:nvPr>
            <p:extLst>
              <p:ext uri="{D42A27DB-BD31-4B8C-83A1-F6EECF244321}">
                <p14:modId xmlns:p14="http://schemas.microsoft.com/office/powerpoint/2010/main" val="2240135515"/>
              </p:ext>
            </p:extLst>
          </p:nvPr>
        </p:nvGraphicFramePr>
        <p:xfrm>
          <a:off x="617591" y="1574486"/>
          <a:ext cx="11029892" cy="489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9">
            <a:extLst>
              <a:ext uri="{FF2B5EF4-FFF2-40B4-BE49-F238E27FC236}">
                <a16:creationId xmlns:a16="http://schemas.microsoft.com/office/drawing/2014/main" id="{A4BF4A72-1265-D9DB-C579-1CC38C3BD2C7}"/>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74706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400591" y="23489"/>
            <a:ext cx="5472364" cy="719321"/>
          </a:xfrm>
        </p:spPr>
        <p:txBody>
          <a:bodyPr>
            <a:normAutofit/>
          </a:bodyPr>
          <a:lstStyle/>
          <a:p>
            <a:r>
              <a:rPr lang="en-GB" dirty="0"/>
              <a:t>Headline findings</a:t>
            </a:r>
            <a:endParaRPr lang="en-GB" dirty="0">
              <a:solidFill>
                <a:srgbClr val="FF0000"/>
              </a:solidFill>
              <a:cs typeface="Arial"/>
            </a:endParaRP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23/06/2025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9D4F02CA-9F0F-4CC9-90E3-2B6717A850FC}"/>
              </a:ext>
            </a:extLst>
          </p:cNvPr>
          <p:cNvSpPr/>
          <p:nvPr/>
        </p:nvSpPr>
        <p:spPr>
          <a:xfrm>
            <a:off x="400601" y="822476"/>
            <a:ext cx="539726" cy="63381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1</a:t>
            </a:r>
            <a:endParaRPr lang="en-GB" sz="20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2D85551-C5A0-4D31-9CC6-7A666DD44D2F}"/>
              </a:ext>
            </a:extLst>
          </p:cNvPr>
          <p:cNvSpPr/>
          <p:nvPr/>
        </p:nvSpPr>
        <p:spPr>
          <a:xfrm>
            <a:off x="1106478" y="822477"/>
            <a:ext cx="10684908" cy="6338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500" dirty="0">
                <a:solidFill>
                  <a:schemeClr val="tx1"/>
                </a:solidFill>
              </a:rPr>
              <a:t>Young people in Years 7-9 and Years 10-11 were most likely to look to </a:t>
            </a:r>
            <a:r>
              <a:rPr lang="en-GB" sz="1500" b="1" dirty="0">
                <a:solidFill>
                  <a:schemeClr val="tx1"/>
                </a:solidFill>
              </a:rPr>
              <a:t>school </a:t>
            </a:r>
            <a:r>
              <a:rPr lang="en-GB" sz="1500" dirty="0">
                <a:solidFill>
                  <a:schemeClr val="tx1"/>
                </a:solidFill>
              </a:rPr>
              <a:t>or </a:t>
            </a:r>
            <a:r>
              <a:rPr lang="en-GB" sz="1500" b="1" dirty="0">
                <a:solidFill>
                  <a:schemeClr val="tx1"/>
                </a:solidFill>
              </a:rPr>
              <a:t>family</a:t>
            </a:r>
            <a:r>
              <a:rPr lang="en-GB" sz="1500" dirty="0">
                <a:solidFill>
                  <a:schemeClr val="tx1"/>
                </a:solidFill>
              </a:rPr>
              <a:t> for information on RSHE related topics. </a:t>
            </a:r>
          </a:p>
          <a:p>
            <a:pPr fontAlgn="base"/>
            <a:r>
              <a:rPr lang="en-GB" sz="1500" dirty="0">
                <a:solidFill>
                  <a:schemeClr val="tx1"/>
                </a:solidFill>
              </a:rPr>
              <a:t>Young people aged 16-25yrs were most likely to look to an </a:t>
            </a:r>
            <a:r>
              <a:rPr lang="en-GB" sz="1500" b="1" dirty="0">
                <a:solidFill>
                  <a:schemeClr val="tx1"/>
                </a:solidFill>
              </a:rPr>
              <a:t>educational setting or online/ social media.</a:t>
            </a:r>
          </a:p>
        </p:txBody>
      </p:sp>
      <p:sp>
        <p:nvSpPr>
          <p:cNvPr id="16" name="Rectangle 15">
            <a:extLst>
              <a:ext uri="{FF2B5EF4-FFF2-40B4-BE49-F238E27FC236}">
                <a16:creationId xmlns:a16="http://schemas.microsoft.com/office/drawing/2014/main" id="{3E9A601D-1EA1-4B4E-A778-04F6EF785377}"/>
              </a:ext>
            </a:extLst>
          </p:cNvPr>
          <p:cNvSpPr/>
          <p:nvPr/>
        </p:nvSpPr>
        <p:spPr>
          <a:xfrm>
            <a:off x="400601" y="1566319"/>
            <a:ext cx="539726" cy="8291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2</a:t>
            </a:r>
            <a:endParaRPr lang="en-GB" sz="2000" b="1">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47AD9B8-406E-438B-86C1-84E216EF6F9E}"/>
              </a:ext>
            </a:extLst>
          </p:cNvPr>
          <p:cNvSpPr/>
          <p:nvPr/>
        </p:nvSpPr>
        <p:spPr>
          <a:xfrm>
            <a:off x="1106474" y="1566319"/>
            <a:ext cx="10684908" cy="830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500" dirty="0">
                <a:solidFill>
                  <a:schemeClr val="tx1"/>
                </a:solidFill>
              </a:rPr>
              <a:t>Young people in Years 7-9 would most like to know more about </a:t>
            </a:r>
            <a:r>
              <a:rPr lang="en-GB" sz="1500" b="1" dirty="0">
                <a:solidFill>
                  <a:schemeClr val="tx1"/>
                </a:solidFill>
              </a:rPr>
              <a:t>consent and the law </a:t>
            </a:r>
            <a:r>
              <a:rPr lang="en-GB" sz="1500" dirty="0">
                <a:solidFill>
                  <a:schemeClr val="tx1"/>
                </a:solidFill>
              </a:rPr>
              <a:t>and </a:t>
            </a:r>
            <a:r>
              <a:rPr lang="en-GB" sz="1500" b="1" dirty="0">
                <a:solidFill>
                  <a:schemeClr val="tx1"/>
                </a:solidFill>
              </a:rPr>
              <a:t>healthy and respectful relationships</a:t>
            </a:r>
            <a:r>
              <a:rPr lang="en-GB" sz="1500" dirty="0">
                <a:solidFill>
                  <a:schemeClr val="tx1"/>
                </a:solidFill>
              </a:rPr>
              <a:t>. </a:t>
            </a:r>
          </a:p>
          <a:p>
            <a:pPr fontAlgn="base"/>
            <a:r>
              <a:rPr lang="en-GB" sz="1500" dirty="0">
                <a:solidFill>
                  <a:schemeClr val="tx1"/>
                </a:solidFill>
              </a:rPr>
              <a:t>Young people in Years 10-11 and those aged 16-25yrs would most like to learn more about: </a:t>
            </a:r>
            <a:r>
              <a:rPr lang="en-GB" sz="1400" b="1" dirty="0">
                <a:solidFill>
                  <a:schemeClr val="tx1"/>
                </a:solidFill>
              </a:rPr>
              <a:t>s</a:t>
            </a:r>
            <a:r>
              <a:rPr lang="en-GB" sz="1500" b="1" dirty="0">
                <a:solidFill>
                  <a:schemeClr val="tx1"/>
                </a:solidFill>
              </a:rPr>
              <a:t>teps to take after unprotected sex, healthy and respectful relationships </a:t>
            </a:r>
            <a:r>
              <a:rPr lang="en-GB" sz="1500" dirty="0">
                <a:solidFill>
                  <a:schemeClr val="tx1"/>
                </a:solidFill>
              </a:rPr>
              <a:t>and</a:t>
            </a:r>
            <a:r>
              <a:rPr lang="en-GB" sz="1500" b="1" dirty="0">
                <a:solidFill>
                  <a:schemeClr val="tx1"/>
                </a:solidFill>
              </a:rPr>
              <a:t> information on choices around pregnancy.</a:t>
            </a:r>
          </a:p>
        </p:txBody>
      </p:sp>
      <p:sp>
        <p:nvSpPr>
          <p:cNvPr id="20" name="Rectangle 19">
            <a:extLst>
              <a:ext uri="{FF2B5EF4-FFF2-40B4-BE49-F238E27FC236}">
                <a16:creationId xmlns:a16="http://schemas.microsoft.com/office/drawing/2014/main" id="{A6500358-5A82-4EE3-88F1-08E52A48FEAC}"/>
              </a:ext>
            </a:extLst>
          </p:cNvPr>
          <p:cNvSpPr/>
          <p:nvPr/>
        </p:nvSpPr>
        <p:spPr>
          <a:xfrm>
            <a:off x="400594" y="2496410"/>
            <a:ext cx="539726" cy="6065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3</a:t>
            </a:r>
            <a:endParaRPr lang="en-GB" sz="2000" b="1"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22C57EF-5AA7-4D49-9618-D920B8F86E93}"/>
              </a:ext>
            </a:extLst>
          </p:cNvPr>
          <p:cNvSpPr/>
          <p:nvPr/>
        </p:nvSpPr>
        <p:spPr>
          <a:xfrm>
            <a:off x="1106470" y="2508212"/>
            <a:ext cx="10684912" cy="59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fontAlgn="base"/>
            <a:r>
              <a:rPr lang="en-GB" sz="1500" dirty="0">
                <a:solidFill>
                  <a:schemeClr val="tx1"/>
                </a:solidFill>
              </a:rPr>
              <a:t>The majority of young people across all age groups believed that the RSHE they had been taught at school </a:t>
            </a:r>
            <a:r>
              <a:rPr lang="en-GB" sz="1500" b="1" dirty="0">
                <a:solidFill>
                  <a:schemeClr val="tx1"/>
                </a:solidFill>
              </a:rPr>
              <a:t>had been inclusive </a:t>
            </a:r>
            <a:r>
              <a:rPr lang="en-GB" sz="1500" dirty="0">
                <a:solidFill>
                  <a:schemeClr val="tx1"/>
                </a:solidFill>
              </a:rPr>
              <a:t>of all sexualities and gender identities.</a:t>
            </a:r>
          </a:p>
        </p:txBody>
      </p:sp>
      <p:sp>
        <p:nvSpPr>
          <p:cNvPr id="22" name="Rectangle 21">
            <a:extLst>
              <a:ext uri="{FF2B5EF4-FFF2-40B4-BE49-F238E27FC236}">
                <a16:creationId xmlns:a16="http://schemas.microsoft.com/office/drawing/2014/main" id="{A4860726-D7A1-4EF9-8D80-9302DC6960B6}"/>
              </a:ext>
            </a:extLst>
          </p:cNvPr>
          <p:cNvSpPr/>
          <p:nvPr/>
        </p:nvSpPr>
        <p:spPr>
          <a:xfrm>
            <a:off x="400591" y="3197905"/>
            <a:ext cx="539726" cy="8309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4</a:t>
            </a:r>
            <a:endParaRPr lang="en-GB" sz="2000" b="1">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EAACAD9-C030-4465-8DB8-1DD87992661E}"/>
              </a:ext>
            </a:extLst>
          </p:cNvPr>
          <p:cNvSpPr/>
          <p:nvPr/>
        </p:nvSpPr>
        <p:spPr>
          <a:xfrm>
            <a:off x="1106469" y="3197904"/>
            <a:ext cx="10684913" cy="830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l">
              <a:spcAft>
                <a:spcPts val="1134"/>
              </a:spcAft>
            </a:pPr>
            <a:r>
              <a:rPr lang="en-GB" sz="1500" dirty="0">
                <a:solidFill>
                  <a:schemeClr val="tx1"/>
                </a:solidFill>
              </a:rPr>
              <a:t>Young people in Years 7-9 and Years 10-11 were more likely to be aware of the </a:t>
            </a:r>
            <a:r>
              <a:rPr lang="en-GB" sz="1500" b="1" dirty="0">
                <a:solidFill>
                  <a:schemeClr val="tx1"/>
                </a:solidFill>
              </a:rPr>
              <a:t>Essex Youth Service Website </a:t>
            </a:r>
            <a:r>
              <a:rPr lang="en-GB" sz="1500" dirty="0">
                <a:solidFill>
                  <a:schemeClr val="tx1"/>
                </a:solidFill>
              </a:rPr>
              <a:t>compared to 16-25yr olds. However, 16-25yr olds were more likely to be aware of </a:t>
            </a:r>
            <a:r>
              <a:rPr lang="en-GB" sz="1500" b="1" dirty="0">
                <a:solidFill>
                  <a:schemeClr val="tx1"/>
                </a:solidFill>
              </a:rPr>
              <a:t>Essex Sexual Health Service</a:t>
            </a:r>
            <a:r>
              <a:rPr lang="en-GB" sz="1500" dirty="0">
                <a:solidFill>
                  <a:schemeClr val="tx1"/>
                </a:solidFill>
              </a:rPr>
              <a:t>. Year 7-9 was the age group most likely to be aware of the </a:t>
            </a:r>
            <a:r>
              <a:rPr lang="en-GB" sz="1500" b="1" dirty="0">
                <a:solidFill>
                  <a:schemeClr val="tx1"/>
                </a:solidFill>
              </a:rPr>
              <a:t>Asking for a Friend website</a:t>
            </a:r>
            <a:r>
              <a:rPr lang="en-GB" sz="1500" dirty="0">
                <a:solidFill>
                  <a:schemeClr val="tx1"/>
                </a:solidFill>
              </a:rPr>
              <a:t>.</a:t>
            </a:r>
          </a:p>
        </p:txBody>
      </p:sp>
      <p:sp>
        <p:nvSpPr>
          <p:cNvPr id="24" name="Rectangle 23">
            <a:extLst>
              <a:ext uri="{FF2B5EF4-FFF2-40B4-BE49-F238E27FC236}">
                <a16:creationId xmlns:a16="http://schemas.microsoft.com/office/drawing/2014/main" id="{6C527694-9C55-4611-88FD-525262AC9DFD}"/>
              </a:ext>
            </a:extLst>
          </p:cNvPr>
          <p:cNvSpPr/>
          <p:nvPr/>
        </p:nvSpPr>
        <p:spPr>
          <a:xfrm>
            <a:off x="400591" y="4137071"/>
            <a:ext cx="539726" cy="5947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5</a:t>
            </a:r>
            <a:endParaRPr lang="en-GB" sz="200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729C114-BE6C-49D5-BA75-76B15BBB2AC1}"/>
              </a:ext>
            </a:extLst>
          </p:cNvPr>
          <p:cNvSpPr/>
          <p:nvPr/>
        </p:nvSpPr>
        <p:spPr>
          <a:xfrm>
            <a:off x="1106466" y="4137071"/>
            <a:ext cx="10684916" cy="59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500" b="1" dirty="0">
                <a:solidFill>
                  <a:schemeClr val="tx1"/>
                </a:solidFill>
              </a:rPr>
              <a:t>Condoms </a:t>
            </a:r>
            <a:r>
              <a:rPr lang="en-GB" sz="1500" dirty="0">
                <a:solidFill>
                  <a:schemeClr val="tx1"/>
                </a:solidFill>
              </a:rPr>
              <a:t>and the </a:t>
            </a:r>
            <a:r>
              <a:rPr lang="en-GB" sz="1500" b="1" dirty="0">
                <a:solidFill>
                  <a:schemeClr val="tx1"/>
                </a:solidFill>
              </a:rPr>
              <a:t>contraceptive pill</a:t>
            </a:r>
            <a:r>
              <a:rPr lang="en-GB" sz="1500" dirty="0">
                <a:solidFill>
                  <a:schemeClr val="tx1"/>
                </a:solidFill>
              </a:rPr>
              <a:t> are the methods young people in Years 10—11 and those aged 16-25 are most aware of how to access, with </a:t>
            </a:r>
            <a:r>
              <a:rPr lang="en-GB" sz="1500" b="1" dirty="0">
                <a:solidFill>
                  <a:schemeClr val="tx1"/>
                </a:solidFill>
              </a:rPr>
              <a:t>Intrauterine System (IUS) </a:t>
            </a:r>
            <a:r>
              <a:rPr lang="en-GB" sz="1500" dirty="0">
                <a:solidFill>
                  <a:schemeClr val="tx1"/>
                </a:solidFill>
              </a:rPr>
              <a:t>and </a:t>
            </a:r>
            <a:r>
              <a:rPr lang="en-GB" sz="1500" b="1" dirty="0">
                <a:solidFill>
                  <a:schemeClr val="tx1"/>
                </a:solidFill>
              </a:rPr>
              <a:t>internal condoms </a:t>
            </a:r>
            <a:r>
              <a:rPr lang="en-GB" sz="1500" dirty="0">
                <a:solidFill>
                  <a:schemeClr val="tx1"/>
                </a:solidFill>
              </a:rPr>
              <a:t>being the least known methods. </a:t>
            </a:r>
          </a:p>
          <a:p>
            <a:pPr fontAlgn="base"/>
            <a:r>
              <a:rPr lang="en-GB" sz="1500" dirty="0">
                <a:solidFill>
                  <a:schemeClr val="tx1"/>
                </a:solidFill>
              </a:rPr>
              <a:t> </a:t>
            </a:r>
          </a:p>
        </p:txBody>
      </p:sp>
      <p:sp>
        <p:nvSpPr>
          <p:cNvPr id="26" name="Rectangle 25">
            <a:extLst>
              <a:ext uri="{FF2B5EF4-FFF2-40B4-BE49-F238E27FC236}">
                <a16:creationId xmlns:a16="http://schemas.microsoft.com/office/drawing/2014/main" id="{CFCD9220-D023-49EA-9DE6-097B4BACC6E7}"/>
              </a:ext>
            </a:extLst>
          </p:cNvPr>
          <p:cNvSpPr/>
          <p:nvPr/>
        </p:nvSpPr>
        <p:spPr>
          <a:xfrm>
            <a:off x="400591" y="4847320"/>
            <a:ext cx="539726" cy="5947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6</a:t>
            </a:r>
            <a:endParaRPr lang="en-GB" sz="2000" b="1">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B669E5F-5E3A-4438-94FC-840EACC04875}"/>
              </a:ext>
            </a:extLst>
          </p:cNvPr>
          <p:cNvSpPr/>
          <p:nvPr/>
        </p:nvSpPr>
        <p:spPr>
          <a:xfrm>
            <a:off x="1106466" y="4847320"/>
            <a:ext cx="10684916" cy="59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500" dirty="0">
                <a:solidFill>
                  <a:schemeClr val="tx1"/>
                </a:solidFill>
              </a:rPr>
              <a:t>The places young people in Year 10 and above felt the most comfortable accessing contraception from where the </a:t>
            </a:r>
            <a:r>
              <a:rPr lang="en-GB" sz="1500" b="1" dirty="0">
                <a:solidFill>
                  <a:schemeClr val="tx1"/>
                </a:solidFill>
              </a:rPr>
              <a:t>pharmacy, shop/supermarket </a:t>
            </a:r>
            <a:r>
              <a:rPr lang="en-GB" sz="1500" dirty="0">
                <a:solidFill>
                  <a:schemeClr val="tx1"/>
                </a:solidFill>
              </a:rPr>
              <a:t>and </a:t>
            </a:r>
            <a:r>
              <a:rPr lang="en-GB" sz="1500" b="1" dirty="0">
                <a:solidFill>
                  <a:schemeClr val="tx1"/>
                </a:solidFill>
              </a:rPr>
              <a:t>GP.</a:t>
            </a:r>
            <a:r>
              <a:rPr lang="en-GB" sz="1500" dirty="0">
                <a:solidFill>
                  <a:schemeClr val="tx1"/>
                </a:solidFill>
              </a:rPr>
              <a:t>  The place the fewest young people felt comfortable accessing contraception was from a </a:t>
            </a:r>
            <a:r>
              <a:rPr lang="en-GB" sz="1500" b="1" dirty="0">
                <a:solidFill>
                  <a:schemeClr val="tx1"/>
                </a:solidFill>
              </a:rPr>
              <a:t>Youth centre</a:t>
            </a:r>
            <a:r>
              <a:rPr lang="en-GB" sz="1600" b="1" dirty="0">
                <a:solidFill>
                  <a:schemeClr val="tx1"/>
                </a:solidFill>
              </a:rPr>
              <a:t>.</a:t>
            </a:r>
          </a:p>
        </p:txBody>
      </p:sp>
      <p:sp>
        <p:nvSpPr>
          <p:cNvPr id="28" name="Rectangle 27">
            <a:extLst>
              <a:ext uri="{FF2B5EF4-FFF2-40B4-BE49-F238E27FC236}">
                <a16:creationId xmlns:a16="http://schemas.microsoft.com/office/drawing/2014/main" id="{8CEF168A-165E-4242-BF45-F146064A6D0B}"/>
              </a:ext>
            </a:extLst>
          </p:cNvPr>
          <p:cNvSpPr/>
          <p:nvPr/>
        </p:nvSpPr>
        <p:spPr>
          <a:xfrm>
            <a:off x="400591" y="5557569"/>
            <a:ext cx="539726" cy="5947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7</a:t>
            </a:r>
            <a:endParaRPr lang="en-GB" sz="2000" b="1">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2B237EF-D4DD-4789-8D85-F6C2BD07CED1}"/>
              </a:ext>
            </a:extLst>
          </p:cNvPr>
          <p:cNvSpPr/>
          <p:nvPr/>
        </p:nvSpPr>
        <p:spPr>
          <a:xfrm>
            <a:off x="1106466" y="5559657"/>
            <a:ext cx="10684915" cy="59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l">
              <a:spcAft>
                <a:spcPts val="1134"/>
              </a:spcAft>
            </a:pPr>
            <a:r>
              <a:rPr lang="en-GB" sz="1500" dirty="0">
                <a:solidFill>
                  <a:schemeClr val="tx1"/>
                </a:solidFill>
              </a:rPr>
              <a:t>Just over half of young people aged 16-25yrs (55%) expressed they were either </a:t>
            </a:r>
            <a:r>
              <a:rPr lang="en-GB" sz="1500" b="1" dirty="0">
                <a:solidFill>
                  <a:schemeClr val="tx1"/>
                </a:solidFill>
              </a:rPr>
              <a:t>very confident </a:t>
            </a:r>
            <a:r>
              <a:rPr lang="en-GB" sz="1500" dirty="0">
                <a:solidFill>
                  <a:schemeClr val="tx1"/>
                </a:solidFill>
              </a:rPr>
              <a:t>or </a:t>
            </a:r>
            <a:r>
              <a:rPr lang="en-GB" sz="1500" b="1" dirty="0">
                <a:solidFill>
                  <a:schemeClr val="tx1"/>
                </a:solidFill>
              </a:rPr>
              <a:t>fairly confident </a:t>
            </a:r>
            <a:r>
              <a:rPr lang="en-GB" sz="1500" dirty="0">
                <a:solidFill>
                  <a:schemeClr val="tx1"/>
                </a:solidFill>
              </a:rPr>
              <a:t>accessing emergency contraception compared to 44% of those in Years 10-11.</a:t>
            </a:r>
          </a:p>
        </p:txBody>
      </p:sp>
      <p:sp>
        <p:nvSpPr>
          <p:cNvPr id="30" name="Rectangle 29">
            <a:extLst>
              <a:ext uri="{FF2B5EF4-FFF2-40B4-BE49-F238E27FC236}">
                <a16:creationId xmlns:a16="http://schemas.microsoft.com/office/drawing/2014/main" id="{A73750E3-2C59-460A-A374-8EF8F94B2E1B}"/>
              </a:ext>
            </a:extLst>
          </p:cNvPr>
          <p:cNvSpPr/>
          <p:nvPr/>
        </p:nvSpPr>
        <p:spPr>
          <a:xfrm>
            <a:off x="8427098" y="269951"/>
            <a:ext cx="3431302" cy="400110"/>
          </a:xfrm>
          <a:prstGeom prst="rect">
            <a:avLst/>
          </a:prstGeom>
        </p:spPr>
        <p:txBody>
          <a:bodyPr wrap="square" lIns="91440" tIns="45720" rIns="91440" bIns="45720" anchor="t">
            <a:spAutoFit/>
          </a:bodyPr>
          <a:lstStyle/>
          <a:p>
            <a:r>
              <a:rPr lang="en-GB" sz="2000" b="1" dirty="0"/>
              <a:t>4,850 </a:t>
            </a:r>
            <a:r>
              <a:rPr lang="en-GB" sz="1050" b="1" dirty="0"/>
              <a:t> </a:t>
            </a:r>
            <a:r>
              <a:rPr lang="en-GB" sz="1600" b="1" dirty="0"/>
              <a:t>responses were received.</a:t>
            </a:r>
            <a:endParaRPr lang="en-GB" sz="2400" b="1" dirty="0"/>
          </a:p>
        </p:txBody>
      </p:sp>
      <p:sp>
        <p:nvSpPr>
          <p:cNvPr id="2" name="Footer Placeholder 9">
            <a:extLst>
              <a:ext uri="{FF2B5EF4-FFF2-40B4-BE49-F238E27FC236}">
                <a16:creationId xmlns:a16="http://schemas.microsoft.com/office/drawing/2014/main" id="{6DD622FA-0891-4457-CDE4-16DF6D81F6C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605664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0215-9000-B8F0-8A09-795E7E5C3C04}"/>
              </a:ext>
            </a:extLst>
          </p:cNvPr>
          <p:cNvSpPr>
            <a:spLocks noGrp="1"/>
          </p:cNvSpPr>
          <p:nvPr>
            <p:ph type="title"/>
          </p:nvPr>
        </p:nvSpPr>
        <p:spPr/>
        <p:txBody>
          <a:bodyPr/>
          <a:lstStyle/>
          <a:p>
            <a:r>
              <a:rPr lang="en-GB" dirty="0"/>
              <a:t>Unhealthy relationships </a:t>
            </a:r>
          </a:p>
        </p:txBody>
      </p:sp>
      <p:sp>
        <p:nvSpPr>
          <p:cNvPr id="3" name="Text Placeholder 2">
            <a:extLst>
              <a:ext uri="{FF2B5EF4-FFF2-40B4-BE49-F238E27FC236}">
                <a16:creationId xmlns:a16="http://schemas.microsoft.com/office/drawing/2014/main" id="{B60E7A4B-7EC7-B26C-86C3-F73B3A616285}"/>
              </a:ext>
            </a:extLst>
          </p:cNvPr>
          <p:cNvSpPr>
            <a:spLocks noGrp="1"/>
          </p:cNvSpPr>
          <p:nvPr>
            <p:ph type="body" idx="1"/>
          </p:nvPr>
        </p:nvSpPr>
        <p:spPr/>
        <p:txBody>
          <a:bodyPr/>
          <a:lstStyle/>
          <a:p>
            <a:r>
              <a:rPr lang="en-GB" dirty="0"/>
              <a:t>Year 10+ </a:t>
            </a:r>
          </a:p>
        </p:txBody>
      </p:sp>
    </p:spTree>
    <p:extLst>
      <p:ext uri="{BB962C8B-B14F-4D97-AF65-F5344CB8AC3E}">
        <p14:creationId xmlns:p14="http://schemas.microsoft.com/office/powerpoint/2010/main" val="3222334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57029-20C9-E146-5553-744D3B44BB7A}"/>
              </a:ext>
            </a:extLst>
          </p:cNvPr>
          <p:cNvSpPr>
            <a:spLocks noGrp="1"/>
          </p:cNvSpPr>
          <p:nvPr>
            <p:ph type="body" sz="quarter" idx="10"/>
          </p:nvPr>
        </p:nvSpPr>
        <p:spPr>
          <a:xfrm>
            <a:off x="637674" y="920499"/>
            <a:ext cx="10937798" cy="5372100"/>
          </a:xfrm>
        </p:spPr>
        <p:txBody>
          <a:bodyPr/>
          <a:lstStyle/>
          <a:p>
            <a:pPr marL="285750" indent="-285750">
              <a:buFont typeface="Arial" panose="020B0604020202020204" pitchFamily="34" charset="0"/>
              <a:buChar char="•"/>
            </a:pPr>
            <a:r>
              <a:rPr lang="en-GB" sz="1800" b="1" dirty="0">
                <a:solidFill>
                  <a:schemeClr val="accent1"/>
                </a:solidFill>
              </a:rPr>
              <a:t>Experience of unhealthy relationships </a:t>
            </a:r>
            <a:r>
              <a:rPr lang="en-GB" sz="1800" dirty="0"/>
              <a:t>– T</a:t>
            </a:r>
            <a:r>
              <a:rPr lang="en-GB" sz="1800" dirty="0">
                <a:solidFill>
                  <a:schemeClr val="tx1"/>
                </a:solidFill>
              </a:rPr>
              <a:t>he majority of young people in Years 10-11 said themselves or a friend </a:t>
            </a:r>
            <a:r>
              <a:rPr lang="en-GB" sz="1800" b="1" dirty="0">
                <a:solidFill>
                  <a:schemeClr val="tx1"/>
                </a:solidFill>
              </a:rPr>
              <a:t>had not </a:t>
            </a:r>
            <a:r>
              <a:rPr lang="en-GB" sz="1800" dirty="0">
                <a:solidFill>
                  <a:schemeClr val="tx1"/>
                </a:solidFill>
              </a:rPr>
              <a:t>experienced unhealthy behaviours within a relationship. Whereas for those aged 16-25yrs the majority answered that themselves or a friend </a:t>
            </a:r>
            <a:r>
              <a:rPr lang="en-GB" sz="1800" b="1" dirty="0">
                <a:solidFill>
                  <a:schemeClr val="tx1"/>
                </a:solidFill>
              </a:rPr>
              <a:t>had </a:t>
            </a:r>
            <a:r>
              <a:rPr lang="en-GB" sz="1800" dirty="0">
                <a:solidFill>
                  <a:schemeClr val="tx1"/>
                </a:solidFill>
              </a:rPr>
              <a:t>experienced these behaviours</a:t>
            </a:r>
            <a:endParaRPr lang="en-GB" sz="1800" dirty="0"/>
          </a:p>
          <a:p>
            <a:pPr marL="285750" indent="-285750">
              <a:buFont typeface="Arial" panose="020B0604020202020204" pitchFamily="34" charset="0"/>
              <a:buChar char="•"/>
            </a:pPr>
            <a:r>
              <a:rPr lang="en-GB" sz="1800" b="1" dirty="0">
                <a:solidFill>
                  <a:schemeClr val="accent1"/>
                </a:solidFill>
              </a:rPr>
              <a:t>Seeking support with unhealthy relationships </a:t>
            </a:r>
            <a:r>
              <a:rPr lang="en-GB" sz="1800" dirty="0">
                <a:solidFill>
                  <a:schemeClr val="tx2"/>
                </a:solidFill>
              </a:rPr>
              <a:t>– </a:t>
            </a:r>
            <a:r>
              <a:rPr lang="en-GB" sz="1800" dirty="0"/>
              <a:t>There was a divided response as to whether young people and/or their friends sought support with unhealthy behaviours in relationships. Out of those who did choose to seek support, </a:t>
            </a:r>
            <a:r>
              <a:rPr lang="en-GB" sz="1800" b="1" dirty="0"/>
              <a:t>friends</a:t>
            </a:r>
            <a:r>
              <a:rPr lang="en-GB" sz="1800" dirty="0"/>
              <a:t> and </a:t>
            </a:r>
            <a:r>
              <a:rPr lang="en-GB" sz="1800" b="1" dirty="0"/>
              <a:t>family</a:t>
            </a:r>
            <a:r>
              <a:rPr lang="en-GB" sz="1800" dirty="0"/>
              <a:t> were the most common sources. </a:t>
            </a:r>
            <a:endParaRPr lang="en-GB" sz="1800" dirty="0">
              <a:solidFill>
                <a:schemeClr val="tx2"/>
              </a:solidFill>
            </a:endParaRPr>
          </a:p>
          <a:p>
            <a:pPr marL="285750" indent="-285750">
              <a:buFont typeface="Arial" panose="020B0604020202020204" pitchFamily="34" charset="0"/>
              <a:buChar char="•"/>
            </a:pPr>
            <a:r>
              <a:rPr lang="en-GB" sz="1800" b="1" dirty="0">
                <a:solidFill>
                  <a:schemeClr val="accent1"/>
                </a:solidFill>
              </a:rPr>
              <a:t>Reasons for not seeking support </a:t>
            </a:r>
            <a:r>
              <a:rPr lang="en-GB" sz="1800" dirty="0">
                <a:solidFill>
                  <a:schemeClr val="tx2"/>
                </a:solidFill>
              </a:rPr>
              <a:t>– </a:t>
            </a:r>
            <a:r>
              <a:rPr lang="en-GB" sz="1800" dirty="0"/>
              <a:t>The most common reason for not seeking support amongst both Years 10-11 and 16-25yr olds was </a:t>
            </a:r>
            <a:r>
              <a:rPr lang="en-GB" sz="1800" b="1" dirty="0"/>
              <a:t>thinking those behaviours were normal in a relationship.</a:t>
            </a:r>
            <a:r>
              <a:rPr lang="en-GB" sz="1800" dirty="0"/>
              <a:t>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1800"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p:txBody>
      </p:sp>
      <p:sp>
        <p:nvSpPr>
          <p:cNvPr id="7" name="Title 2">
            <a:extLst>
              <a:ext uri="{FF2B5EF4-FFF2-40B4-BE49-F238E27FC236}">
                <a16:creationId xmlns:a16="http://schemas.microsoft.com/office/drawing/2014/main" id="{377BB9CF-99B0-1B78-E0DB-46E45FB65C01}"/>
              </a:ext>
            </a:extLst>
          </p:cNvPr>
          <p:cNvSpPr>
            <a:spLocks noGrp="1"/>
          </p:cNvSpPr>
          <p:nvPr>
            <p:ph type="title"/>
          </p:nvPr>
        </p:nvSpPr>
        <p:spPr>
          <a:xfrm>
            <a:off x="544513" y="174624"/>
            <a:ext cx="9838740" cy="685801"/>
          </a:xfrm>
        </p:spPr>
        <p:txBody>
          <a:bodyPr/>
          <a:lstStyle/>
          <a:p>
            <a:r>
              <a:rPr lang="en-GB" sz="3600" dirty="0"/>
              <a:t>Summary of findings </a:t>
            </a:r>
          </a:p>
        </p:txBody>
      </p:sp>
      <p:sp>
        <p:nvSpPr>
          <p:cNvPr id="8" name="Rectangle 7">
            <a:extLst>
              <a:ext uri="{FF2B5EF4-FFF2-40B4-BE49-F238E27FC236}">
                <a16:creationId xmlns:a16="http://schemas.microsoft.com/office/drawing/2014/main" id="{C9024C9C-0FE8-C68D-8D9E-48EBB3992C55}"/>
              </a:ext>
            </a:extLst>
          </p:cNvPr>
          <p:cNvSpPr/>
          <p:nvPr/>
        </p:nvSpPr>
        <p:spPr>
          <a:xfrm>
            <a:off x="544513" y="860425"/>
            <a:ext cx="11102974" cy="5624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9">
            <a:extLst>
              <a:ext uri="{FF2B5EF4-FFF2-40B4-BE49-F238E27FC236}">
                <a16:creationId xmlns:a16="http://schemas.microsoft.com/office/drawing/2014/main" id="{CFBFFAA1-108E-B4B1-8B7B-CE8A7515F6C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1976508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33437" y="554255"/>
            <a:ext cx="11307463" cy="350645"/>
          </a:xfrm>
        </p:spPr>
        <p:txBody>
          <a:bodyPr/>
          <a:lstStyle/>
          <a:p>
            <a:r>
              <a:rPr lang="en-GB" sz="1600" b="1" dirty="0"/>
              <a:t>T</a:t>
            </a:r>
            <a:r>
              <a:rPr lang="en-GB" sz="1600" b="1" dirty="0">
                <a:solidFill>
                  <a:schemeClr val="tx1"/>
                </a:solidFill>
              </a:rPr>
              <a:t>he majority of young people in Years 10-11 said themselves or a friend had not experienced unhealthy behaviours within a relationship. Whereas for those aged 16-25yrs the majority answered that themselves or a friend had experienced these behaviours.</a:t>
            </a:r>
            <a:endParaRPr lang="en-GB" sz="1600" b="1" dirty="0"/>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3" y="174625"/>
            <a:ext cx="11102974" cy="383434"/>
          </a:xfrm>
        </p:spPr>
        <p:txBody>
          <a:bodyPr/>
          <a:lstStyle/>
          <a:p>
            <a:r>
              <a:rPr lang="en-GB" sz="2400" dirty="0"/>
              <a:t>Have you or a friend ever experienced any of these behaviours in a relationship? </a:t>
            </a:r>
          </a:p>
        </p:txBody>
      </p:sp>
      <p:sp>
        <p:nvSpPr>
          <p:cNvPr id="10" name="Rectangle 9">
            <a:extLst>
              <a:ext uri="{FF2B5EF4-FFF2-40B4-BE49-F238E27FC236}">
                <a16:creationId xmlns:a16="http://schemas.microsoft.com/office/drawing/2014/main" id="{1588B285-FCE0-F304-8EE6-B1EFB1158361}"/>
              </a:ext>
            </a:extLst>
          </p:cNvPr>
          <p:cNvSpPr/>
          <p:nvPr/>
        </p:nvSpPr>
        <p:spPr>
          <a:xfrm>
            <a:off x="544514" y="1123562"/>
            <a:ext cx="4721366" cy="32247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EBE462D-AF0C-EFB7-74F8-685B3B798CBB}"/>
              </a:ext>
            </a:extLst>
          </p:cNvPr>
          <p:cNvSpPr/>
          <p:nvPr/>
        </p:nvSpPr>
        <p:spPr>
          <a:xfrm>
            <a:off x="5413665" y="1123562"/>
            <a:ext cx="6233822" cy="539666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51592C28-B898-6E58-A94D-DD9DF4848302}"/>
              </a:ext>
            </a:extLst>
          </p:cNvPr>
          <p:cNvSpPr txBox="1"/>
          <p:nvPr/>
        </p:nvSpPr>
        <p:spPr>
          <a:xfrm>
            <a:off x="5517351" y="1123561"/>
            <a:ext cx="6130135" cy="5396663"/>
          </a:xfrm>
          <a:prstGeom prst="rect">
            <a:avLst/>
          </a:prstGeom>
          <a:noFill/>
        </p:spPr>
        <p:txBody>
          <a:bodyPr wrap="square" lIns="0" tIns="0" rIns="0" bIns="0" rtlCol="0">
            <a:noAutofit/>
          </a:bodyPr>
          <a:lstStyle/>
          <a:p>
            <a:pPr algn="l">
              <a:spcAft>
                <a:spcPts val="1134"/>
              </a:spcAft>
            </a:pPr>
            <a:r>
              <a:rPr lang="en-GB" sz="1500" dirty="0"/>
              <a:t>Respondents aged Year 10 and above were asked if they or a friend have experienced any unhealthy behaviours in a relationships.</a:t>
            </a:r>
          </a:p>
          <a:p>
            <a:pPr algn="l">
              <a:spcAft>
                <a:spcPts val="1134"/>
              </a:spcAft>
            </a:pPr>
            <a:r>
              <a:rPr lang="en-GB" sz="1500" dirty="0"/>
              <a:t>Behaviours associated with an unhealthy relationship included: </a:t>
            </a: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Gaslighting: </a:t>
            </a:r>
            <a:r>
              <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made to doubt yourself and your own judgement. This may include telling you things have happened which didn’t or disagreeing with your version of events. </a:t>
            </a: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Coercive Control: </a:t>
            </a:r>
            <a:r>
              <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manipulated into doing what another person wants. It can involve controlling who you see and where you go, telling you they will spread rumours, private information or nude photographs, getting you to lie or keep secrets and making you feel like you can't trust your family or friends. </a:t>
            </a: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 Bombing:</a:t>
            </a:r>
            <a:r>
              <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giving you excessive affection and attention early on in the relationship in attempt to 'hook' you in and later emotionally manipulate you. </a:t>
            </a: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Ghosting:</a:t>
            </a:r>
            <a:r>
              <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suddenly ending a relationship without explanation by withdrawing all contact. </a:t>
            </a: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told what you can and can't wear</a:t>
            </a:r>
            <a:endPar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criticised, put down or humiliated </a:t>
            </a:r>
            <a:endPar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Feeling pressured to do things you aren't comfortable with</a:t>
            </a:r>
            <a:endPar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Having your social media accounts controlled or heavily monitored</a:t>
            </a:r>
            <a:endParaRPr lang="en-GB" sz="15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1134"/>
              </a:spcAft>
            </a:pPr>
            <a:endParaRPr lang="en-GB" sz="1500" dirty="0"/>
          </a:p>
          <a:p>
            <a:pPr algn="l">
              <a:spcAft>
                <a:spcPts val="1134"/>
              </a:spcAft>
            </a:pPr>
            <a:endParaRPr lang="en-GB" sz="1500" dirty="0"/>
          </a:p>
        </p:txBody>
      </p:sp>
      <p:graphicFrame>
        <p:nvGraphicFramePr>
          <p:cNvPr id="4" name="Chart 3">
            <a:extLst>
              <a:ext uri="{FF2B5EF4-FFF2-40B4-BE49-F238E27FC236}">
                <a16:creationId xmlns:a16="http://schemas.microsoft.com/office/drawing/2014/main" id="{9A5C5160-EF5D-9711-B151-2A0100771D43}"/>
              </a:ext>
            </a:extLst>
          </p:cNvPr>
          <p:cNvGraphicFramePr>
            <a:graphicFrameLocks/>
          </p:cNvGraphicFramePr>
          <p:nvPr>
            <p:extLst>
              <p:ext uri="{D42A27DB-BD31-4B8C-83A1-F6EECF244321}">
                <p14:modId xmlns:p14="http://schemas.microsoft.com/office/powerpoint/2010/main" val="69427166"/>
              </p:ext>
            </p:extLst>
          </p:nvPr>
        </p:nvGraphicFramePr>
        <p:xfrm>
          <a:off x="522364" y="1292001"/>
          <a:ext cx="4743515" cy="29520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85BC7A1-B0BD-A224-FC92-AF945610CA02}"/>
              </a:ext>
            </a:extLst>
          </p:cNvPr>
          <p:cNvSpPr/>
          <p:nvPr/>
        </p:nvSpPr>
        <p:spPr>
          <a:xfrm>
            <a:off x="533437" y="4462670"/>
            <a:ext cx="4732441" cy="205755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a:extLst>
              <a:ext uri="{FF2B5EF4-FFF2-40B4-BE49-F238E27FC236}">
                <a16:creationId xmlns:a16="http://schemas.microsoft.com/office/drawing/2014/main" id="{EE23C108-95E0-7A73-8AED-20945D919A54}"/>
              </a:ext>
            </a:extLst>
          </p:cNvPr>
          <p:cNvSpPr txBox="1"/>
          <p:nvPr/>
        </p:nvSpPr>
        <p:spPr>
          <a:xfrm>
            <a:off x="633267" y="1150109"/>
            <a:ext cx="2556720" cy="31420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and 16-25yrs:</a:t>
            </a:r>
          </a:p>
        </p:txBody>
      </p:sp>
      <p:sp>
        <p:nvSpPr>
          <p:cNvPr id="7" name="Footer Placeholder 9">
            <a:extLst>
              <a:ext uri="{FF2B5EF4-FFF2-40B4-BE49-F238E27FC236}">
                <a16:creationId xmlns:a16="http://schemas.microsoft.com/office/drawing/2014/main" id="{B831842F-9AEA-9550-9901-2319EEEA66CA}"/>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7">
            <a:extLst>
              <a:ext uri="{FF2B5EF4-FFF2-40B4-BE49-F238E27FC236}">
                <a16:creationId xmlns:a16="http://schemas.microsoft.com/office/drawing/2014/main" id="{A672C5B7-60B7-799A-2732-74C968731F13}"/>
              </a:ext>
            </a:extLst>
          </p:cNvPr>
          <p:cNvSpPr txBox="1"/>
          <p:nvPr/>
        </p:nvSpPr>
        <p:spPr>
          <a:xfrm>
            <a:off x="633267" y="4534164"/>
            <a:ext cx="4548333" cy="1769581"/>
          </a:xfrm>
          <a:prstGeom prst="rect">
            <a:avLst/>
          </a:prstGeom>
          <a:noFill/>
        </p:spPr>
        <p:txBody>
          <a:bodyPr wrap="square" lIns="0" tIns="0" rIns="0" bIns="0" rtlCol="0">
            <a:noAutofit/>
          </a:bodyPr>
          <a:lstStyle/>
          <a:p>
            <a:pPr>
              <a:spcAft>
                <a:spcPts val="1134"/>
              </a:spcAft>
            </a:pPr>
            <a:r>
              <a:rPr lang="en-GB" sz="1500" dirty="0"/>
              <a:t>Whilst the responses were varied across both age groups, 54% of young people in Years 10-11 said themselves or a friend </a:t>
            </a:r>
            <a:r>
              <a:rPr lang="en-GB" sz="1500" b="1" dirty="0"/>
              <a:t>had not </a:t>
            </a:r>
            <a:r>
              <a:rPr lang="en-GB" sz="1500" dirty="0"/>
              <a:t>experienced these behaviours within a relationship and 36% had.</a:t>
            </a:r>
          </a:p>
          <a:p>
            <a:pPr>
              <a:spcAft>
                <a:spcPts val="1134"/>
              </a:spcAft>
            </a:pPr>
            <a:r>
              <a:rPr lang="en-GB" sz="1500" dirty="0"/>
              <a:t>Whereas for those aged 16-25yrs, 51% responded that themselves or a friend </a:t>
            </a:r>
            <a:r>
              <a:rPr lang="en-GB" sz="1500" b="1" dirty="0"/>
              <a:t>had </a:t>
            </a:r>
            <a:r>
              <a:rPr lang="en-GB" sz="1500" dirty="0"/>
              <a:t>experienced these behaviours and 41% had not. </a:t>
            </a:r>
          </a:p>
          <a:p>
            <a:pPr>
              <a:spcAft>
                <a:spcPts val="1134"/>
              </a:spcAft>
            </a:pPr>
            <a:endParaRPr lang="en-GB" sz="1500" dirty="0"/>
          </a:p>
          <a:p>
            <a:pPr>
              <a:spcAft>
                <a:spcPts val="1134"/>
              </a:spcAft>
            </a:pPr>
            <a:endParaRPr lang="en-GB" sz="1500" dirty="0"/>
          </a:p>
          <a:p>
            <a:pPr algn="l">
              <a:spcAft>
                <a:spcPts val="1134"/>
              </a:spcAft>
            </a:pPr>
            <a:endParaRPr lang="en-GB" sz="1500" dirty="0"/>
          </a:p>
        </p:txBody>
      </p:sp>
      <p:sp>
        <p:nvSpPr>
          <p:cNvPr id="9" name="TextBox 8">
            <a:extLst>
              <a:ext uri="{FF2B5EF4-FFF2-40B4-BE49-F238E27FC236}">
                <a16:creationId xmlns:a16="http://schemas.microsoft.com/office/drawing/2014/main" id="{FB30E191-3CC5-56B4-B097-6314E0698AEC}"/>
              </a:ext>
            </a:extLst>
          </p:cNvPr>
          <p:cNvSpPr txBox="1"/>
          <p:nvPr/>
        </p:nvSpPr>
        <p:spPr>
          <a:xfrm>
            <a:off x="633267" y="4175608"/>
            <a:ext cx="1580443" cy="136801"/>
          </a:xfrm>
          <a:prstGeom prst="rect">
            <a:avLst/>
          </a:prstGeom>
          <a:noFill/>
        </p:spPr>
        <p:txBody>
          <a:bodyPr wrap="square" lIns="0" tIns="0" rIns="0" bIns="0" rtlCol="0">
            <a:noAutofit/>
          </a:bodyPr>
          <a:lstStyle/>
          <a:p>
            <a:pPr algn="l">
              <a:spcAft>
                <a:spcPts val="1134"/>
              </a:spcAft>
            </a:pPr>
            <a:r>
              <a:rPr lang="en-GB" sz="1100" dirty="0"/>
              <a:t>[766 -1199 responses]</a:t>
            </a:r>
          </a:p>
        </p:txBody>
      </p:sp>
    </p:spTree>
    <p:extLst>
      <p:ext uri="{BB962C8B-B14F-4D97-AF65-F5344CB8AC3E}">
        <p14:creationId xmlns:p14="http://schemas.microsoft.com/office/powerpoint/2010/main" val="2229882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1" y="690684"/>
            <a:ext cx="11102974" cy="550662"/>
          </a:xfrm>
        </p:spPr>
        <p:txBody>
          <a:bodyPr/>
          <a:lstStyle/>
          <a:p>
            <a:r>
              <a:rPr lang="en-GB" b="1" dirty="0"/>
              <a:t>There was a divided response as to whether young people and/or their friends sought support with unhealthy behaviours in relationships. Out of those who did choose to seek support, friends and family were the most common sources.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0656887" cy="470028"/>
          </a:xfrm>
        </p:spPr>
        <p:txBody>
          <a:bodyPr/>
          <a:lstStyle/>
          <a:p>
            <a:r>
              <a:rPr lang="en-GB" sz="3600" dirty="0"/>
              <a:t>Seeking support with unhealthy relationships   </a:t>
            </a:r>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7F0210-0BB8-3F37-1D2F-B71B39232537}"/>
              </a:ext>
            </a:extLst>
          </p:cNvPr>
          <p:cNvSpPr/>
          <p:nvPr/>
        </p:nvSpPr>
        <p:spPr>
          <a:xfrm>
            <a:off x="6096000" y="1287377"/>
            <a:ext cx="5551487" cy="5337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Chart 10">
            <a:extLst>
              <a:ext uri="{FF2B5EF4-FFF2-40B4-BE49-F238E27FC236}">
                <a16:creationId xmlns:a16="http://schemas.microsoft.com/office/drawing/2014/main" id="{B8C870E0-1CC8-40B7-B58F-784385E5BF54}"/>
              </a:ext>
            </a:extLst>
          </p:cNvPr>
          <p:cNvGraphicFramePr>
            <a:graphicFrameLocks/>
          </p:cNvGraphicFramePr>
          <p:nvPr>
            <p:extLst>
              <p:ext uri="{D42A27DB-BD31-4B8C-83A1-F6EECF244321}">
                <p14:modId xmlns:p14="http://schemas.microsoft.com/office/powerpoint/2010/main" val="2382111779"/>
              </p:ext>
            </p:extLst>
          </p:nvPr>
        </p:nvGraphicFramePr>
        <p:xfrm>
          <a:off x="544511" y="1676751"/>
          <a:ext cx="5551487" cy="32729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739A1A4-5615-48CF-E226-A9F182A175B8}"/>
              </a:ext>
            </a:extLst>
          </p:cNvPr>
          <p:cNvSpPr txBox="1"/>
          <p:nvPr/>
        </p:nvSpPr>
        <p:spPr>
          <a:xfrm>
            <a:off x="614371" y="4696292"/>
            <a:ext cx="1580443" cy="136801"/>
          </a:xfrm>
          <a:prstGeom prst="rect">
            <a:avLst/>
          </a:prstGeom>
          <a:noFill/>
        </p:spPr>
        <p:txBody>
          <a:bodyPr wrap="square" lIns="0" tIns="0" rIns="0" bIns="0" rtlCol="0">
            <a:noAutofit/>
          </a:bodyPr>
          <a:lstStyle/>
          <a:p>
            <a:pPr algn="l">
              <a:spcAft>
                <a:spcPts val="1134"/>
              </a:spcAft>
            </a:pPr>
            <a:r>
              <a:rPr lang="en-GB" sz="1100" dirty="0"/>
              <a:t>[391- 430 responses]</a:t>
            </a:r>
          </a:p>
        </p:txBody>
      </p:sp>
      <p:graphicFrame>
        <p:nvGraphicFramePr>
          <p:cNvPr id="16" name="Chart 15">
            <a:extLst>
              <a:ext uri="{FF2B5EF4-FFF2-40B4-BE49-F238E27FC236}">
                <a16:creationId xmlns:a16="http://schemas.microsoft.com/office/drawing/2014/main" id="{9CC772BC-FCF1-4788-D4A9-154814CD8540}"/>
              </a:ext>
            </a:extLst>
          </p:cNvPr>
          <p:cNvGraphicFramePr>
            <a:graphicFrameLocks/>
          </p:cNvGraphicFramePr>
          <p:nvPr>
            <p:extLst>
              <p:ext uri="{D42A27DB-BD31-4B8C-83A1-F6EECF244321}">
                <p14:modId xmlns:p14="http://schemas.microsoft.com/office/powerpoint/2010/main" val="49620101"/>
              </p:ext>
            </p:extLst>
          </p:nvPr>
        </p:nvGraphicFramePr>
        <p:xfrm>
          <a:off x="6095996" y="1320523"/>
          <a:ext cx="5551487" cy="337576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2">
            <a:extLst>
              <a:ext uri="{FF2B5EF4-FFF2-40B4-BE49-F238E27FC236}">
                <a16:creationId xmlns:a16="http://schemas.microsoft.com/office/drawing/2014/main" id="{7E74BF42-2854-93EA-517F-22BC998BBA31}"/>
              </a:ext>
            </a:extLst>
          </p:cNvPr>
          <p:cNvSpPr txBox="1"/>
          <p:nvPr/>
        </p:nvSpPr>
        <p:spPr>
          <a:xfrm>
            <a:off x="614371" y="1324961"/>
            <a:ext cx="2556720" cy="31420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and 16-25yrs:</a:t>
            </a:r>
          </a:p>
        </p:txBody>
      </p:sp>
      <p:sp>
        <p:nvSpPr>
          <p:cNvPr id="18" name="Footer Placeholder 9">
            <a:extLst>
              <a:ext uri="{FF2B5EF4-FFF2-40B4-BE49-F238E27FC236}">
                <a16:creationId xmlns:a16="http://schemas.microsoft.com/office/drawing/2014/main" id="{96CF38B5-D44E-819A-7B33-25C738FF33F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4" name="TextBox 3">
            <a:extLst>
              <a:ext uri="{FF2B5EF4-FFF2-40B4-BE49-F238E27FC236}">
                <a16:creationId xmlns:a16="http://schemas.microsoft.com/office/drawing/2014/main" id="{54369980-3AF9-F520-7169-1D0A5AC0CFBA}"/>
              </a:ext>
            </a:extLst>
          </p:cNvPr>
          <p:cNvSpPr txBox="1"/>
          <p:nvPr/>
        </p:nvSpPr>
        <p:spPr>
          <a:xfrm>
            <a:off x="614371" y="4949685"/>
            <a:ext cx="5481625" cy="1674822"/>
          </a:xfrm>
          <a:prstGeom prst="rect">
            <a:avLst/>
          </a:prstGeom>
          <a:noFill/>
        </p:spPr>
        <p:txBody>
          <a:bodyPr wrap="square" lIns="0" tIns="0" rIns="0" bIns="0" rtlCol="0">
            <a:noAutofit/>
          </a:bodyPr>
          <a:lstStyle/>
          <a:p>
            <a:pPr>
              <a:spcAft>
                <a:spcPts val="1134"/>
              </a:spcAft>
            </a:pPr>
            <a:r>
              <a:rPr lang="en-GB" sz="1500" dirty="0"/>
              <a:t>There was a slightly higher proportion of young people aged 16-25yrs who sought support with their experience of an unhealthy relationship. 51% compared to 46% of young people in Years 10-11. </a:t>
            </a:r>
          </a:p>
          <a:p>
            <a:pPr>
              <a:spcAft>
                <a:spcPts val="1134"/>
              </a:spcAft>
            </a:pPr>
            <a:r>
              <a:rPr lang="en-GB" sz="1500" dirty="0"/>
              <a:t>Conversely, 45% of Year 10-11s and 42% of 16-25yr olds did not seek support. </a:t>
            </a:r>
          </a:p>
          <a:p>
            <a:pPr>
              <a:spcAft>
                <a:spcPts val="1134"/>
              </a:spcAft>
            </a:pPr>
            <a:endParaRPr lang="en-GB" sz="1500" dirty="0"/>
          </a:p>
          <a:p>
            <a:pPr algn="l">
              <a:spcAft>
                <a:spcPts val="1134"/>
              </a:spcAft>
            </a:pPr>
            <a:endParaRPr lang="en-GB" sz="1500" dirty="0"/>
          </a:p>
        </p:txBody>
      </p:sp>
      <p:sp>
        <p:nvSpPr>
          <p:cNvPr id="5" name="TextBox 4">
            <a:extLst>
              <a:ext uri="{FF2B5EF4-FFF2-40B4-BE49-F238E27FC236}">
                <a16:creationId xmlns:a16="http://schemas.microsoft.com/office/drawing/2014/main" id="{F06598FA-5708-A803-964C-192CBAF2F8D5}"/>
              </a:ext>
            </a:extLst>
          </p:cNvPr>
          <p:cNvSpPr txBox="1"/>
          <p:nvPr/>
        </p:nvSpPr>
        <p:spPr>
          <a:xfrm>
            <a:off x="6165854" y="4833093"/>
            <a:ext cx="5411775" cy="1674822"/>
          </a:xfrm>
          <a:prstGeom prst="rect">
            <a:avLst/>
          </a:prstGeom>
          <a:noFill/>
        </p:spPr>
        <p:txBody>
          <a:bodyPr wrap="square" lIns="0" tIns="0" rIns="0" bIns="0" rtlCol="0">
            <a:noAutofit/>
          </a:bodyPr>
          <a:lstStyle/>
          <a:p>
            <a:pPr>
              <a:spcAft>
                <a:spcPts val="1134"/>
              </a:spcAft>
            </a:pPr>
            <a:r>
              <a:rPr lang="en-GB" sz="1500" dirty="0"/>
              <a:t>Out of those young people who did seek support, friends were the most common source for both Year 10-11 and 16-25yr olds, followed by family. The majority of respondents selected these sources. </a:t>
            </a:r>
          </a:p>
          <a:p>
            <a:pPr>
              <a:spcAft>
                <a:spcPts val="1134"/>
              </a:spcAft>
            </a:pPr>
            <a:r>
              <a:rPr lang="en-GB" sz="1500" dirty="0"/>
              <a:t>‘Other’ sources of support included: Therapists, counsellors, social workers and doctor. </a:t>
            </a:r>
          </a:p>
          <a:p>
            <a:pPr algn="l">
              <a:spcAft>
                <a:spcPts val="1134"/>
              </a:spcAft>
            </a:pPr>
            <a:endParaRPr lang="en-GB" sz="1500" dirty="0"/>
          </a:p>
        </p:txBody>
      </p:sp>
      <p:sp>
        <p:nvSpPr>
          <p:cNvPr id="8" name="TextBox 16">
            <a:extLst>
              <a:ext uri="{FF2B5EF4-FFF2-40B4-BE49-F238E27FC236}">
                <a16:creationId xmlns:a16="http://schemas.microsoft.com/office/drawing/2014/main" id="{F13020F0-BE8F-6134-2853-3256D5983EAF}"/>
              </a:ext>
            </a:extLst>
          </p:cNvPr>
          <p:cNvSpPr txBox="1"/>
          <p:nvPr/>
        </p:nvSpPr>
        <p:spPr>
          <a:xfrm>
            <a:off x="6095992" y="4096128"/>
            <a:ext cx="1502237" cy="60016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a:t>
            </a:r>
            <a:endParaRPr lang="en-GB" dirty="0"/>
          </a:p>
        </p:txBody>
      </p:sp>
      <p:sp>
        <p:nvSpPr>
          <p:cNvPr id="6" name="TextBox 5">
            <a:extLst>
              <a:ext uri="{FF2B5EF4-FFF2-40B4-BE49-F238E27FC236}">
                <a16:creationId xmlns:a16="http://schemas.microsoft.com/office/drawing/2014/main" id="{A2737923-229B-D919-4060-6FE1A2C09960}"/>
              </a:ext>
            </a:extLst>
          </p:cNvPr>
          <p:cNvSpPr txBox="1"/>
          <p:nvPr/>
        </p:nvSpPr>
        <p:spPr>
          <a:xfrm>
            <a:off x="10411177" y="4442494"/>
            <a:ext cx="1236300" cy="208063"/>
          </a:xfrm>
          <a:prstGeom prst="rect">
            <a:avLst/>
          </a:prstGeom>
          <a:noFill/>
        </p:spPr>
        <p:txBody>
          <a:bodyPr wrap="square" lIns="0" tIns="0" rIns="0" bIns="0" rtlCol="0">
            <a:noAutofit/>
          </a:bodyPr>
          <a:lstStyle/>
          <a:p>
            <a:pPr algn="l">
              <a:spcAft>
                <a:spcPts val="1134"/>
              </a:spcAft>
            </a:pPr>
            <a:r>
              <a:rPr lang="en-GB" sz="1100" dirty="0"/>
              <a:t>[191-199 responses]</a:t>
            </a:r>
          </a:p>
        </p:txBody>
      </p:sp>
    </p:spTree>
    <p:extLst>
      <p:ext uri="{BB962C8B-B14F-4D97-AF65-F5344CB8AC3E}">
        <p14:creationId xmlns:p14="http://schemas.microsoft.com/office/powerpoint/2010/main" val="240402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1" y="663053"/>
            <a:ext cx="11102974" cy="383433"/>
          </a:xfrm>
        </p:spPr>
        <p:txBody>
          <a:bodyPr/>
          <a:lstStyle/>
          <a:p>
            <a:r>
              <a:rPr lang="en-GB" b="1" dirty="0"/>
              <a:t>The most common reason for not seeking support amongst both Years 10-11 and 16-25yr olds was thinking those behaviours were normal in a relationship.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2" y="174625"/>
            <a:ext cx="11973309" cy="470028"/>
          </a:xfrm>
        </p:spPr>
        <p:txBody>
          <a:bodyPr/>
          <a:lstStyle/>
          <a:p>
            <a:r>
              <a:rPr lang="en-GB" sz="2400" dirty="0"/>
              <a:t>Reasons for not seeking support with unhealthy relationships</a:t>
            </a:r>
          </a:p>
        </p:txBody>
      </p:sp>
      <p:sp>
        <p:nvSpPr>
          <p:cNvPr id="12" name="TextBox 11">
            <a:extLst>
              <a:ext uri="{FF2B5EF4-FFF2-40B4-BE49-F238E27FC236}">
                <a16:creationId xmlns:a16="http://schemas.microsoft.com/office/drawing/2014/main" id="{21CCDC2C-DD2A-FB28-F18D-69EB522CDF42}"/>
              </a:ext>
            </a:extLst>
          </p:cNvPr>
          <p:cNvSpPr txBox="1"/>
          <p:nvPr/>
        </p:nvSpPr>
        <p:spPr>
          <a:xfrm flipV="1">
            <a:off x="6527540" y="4426227"/>
            <a:ext cx="5551448" cy="172277"/>
          </a:xfrm>
          <a:prstGeom prst="rect">
            <a:avLst/>
          </a:prstGeom>
          <a:noFill/>
        </p:spPr>
        <p:txBody>
          <a:bodyPr wrap="square" lIns="0" tIns="0" rIns="0" bIns="0" rtlCol="0">
            <a:noAutofit/>
          </a:bodyPr>
          <a:lstStyle/>
          <a:p>
            <a:pPr algn="l">
              <a:spcAft>
                <a:spcPts val="1134"/>
              </a:spcAft>
            </a:pPr>
            <a:endParaRPr lang="en-GB" sz="1500" dirty="0"/>
          </a:p>
        </p:txBody>
      </p:sp>
      <p:sp>
        <p:nvSpPr>
          <p:cNvPr id="17" name="TextBox 16">
            <a:extLst>
              <a:ext uri="{FF2B5EF4-FFF2-40B4-BE49-F238E27FC236}">
                <a16:creationId xmlns:a16="http://schemas.microsoft.com/office/drawing/2014/main" id="{6FA51D75-07C9-2E91-94B4-357B87A73EFD}"/>
              </a:ext>
            </a:extLst>
          </p:cNvPr>
          <p:cNvSpPr txBox="1"/>
          <p:nvPr/>
        </p:nvSpPr>
        <p:spPr>
          <a:xfrm>
            <a:off x="6527540" y="1287213"/>
            <a:ext cx="5119947" cy="5239278"/>
          </a:xfrm>
          <a:prstGeom prst="rect">
            <a:avLst/>
          </a:prstGeom>
          <a:noFill/>
        </p:spPr>
        <p:txBody>
          <a:bodyPr wrap="square" lIns="0" tIns="0" rIns="0" bIns="0" rtlCol="0">
            <a:noAutofit/>
          </a:bodyPr>
          <a:lstStyle/>
          <a:p>
            <a:pPr algn="l"/>
            <a:r>
              <a:rPr lang="en-GB" sz="1500" dirty="0"/>
              <a:t>Those aged 16-25</a:t>
            </a:r>
            <a:r>
              <a:rPr lang="en-GB" sz="1400" dirty="0"/>
              <a:t> were more likely to think others wouldn’t understand or be worried about not being taken seriously. They were also more likely to not know where to get support compared to the Year 10-11 age group. </a:t>
            </a:r>
          </a:p>
          <a:p>
            <a:pPr algn="l"/>
            <a:endParaRPr lang="en-GB" sz="1400" b="1" dirty="0"/>
          </a:p>
          <a:p>
            <a:pPr algn="l"/>
            <a:r>
              <a:rPr lang="en-GB" sz="1400" dirty="0"/>
              <a:t>However, Year 10-11s were more concerned about getting their partner into trouble. </a:t>
            </a:r>
          </a:p>
          <a:p>
            <a:pPr algn="l"/>
            <a:endParaRPr lang="en-GB" sz="1500" b="1" dirty="0"/>
          </a:p>
          <a:p>
            <a:pPr algn="l"/>
            <a:r>
              <a:rPr lang="en-GB" sz="1500" dirty="0"/>
              <a:t>Other reasons for not seeking support included: </a:t>
            </a:r>
          </a:p>
          <a:p>
            <a:pPr marL="285750" indent="-285750" algn="l">
              <a:buFont typeface="Arial" panose="020B0604020202020204" pitchFamily="34" charset="0"/>
              <a:buChar char="•"/>
            </a:pPr>
            <a:r>
              <a:rPr lang="en-GB" sz="1500" dirty="0"/>
              <a:t>Not caring.</a:t>
            </a:r>
          </a:p>
          <a:p>
            <a:pPr marL="285750" indent="-285750" algn="l">
              <a:buFont typeface="Arial" panose="020B0604020202020204" pitchFamily="34" charset="0"/>
              <a:buChar char="•"/>
            </a:pPr>
            <a:r>
              <a:rPr lang="en-GB" sz="1500" dirty="0"/>
              <a:t>Not seeing it as a big deal.</a:t>
            </a:r>
          </a:p>
          <a:p>
            <a:pPr marL="285750" indent="-285750" algn="l">
              <a:buFont typeface="Arial" panose="020B0604020202020204" pitchFamily="34" charset="0"/>
              <a:buChar char="•"/>
            </a:pPr>
            <a:r>
              <a:rPr lang="en-GB" sz="1500" dirty="0"/>
              <a:t>It not bothering or upsetting them. </a:t>
            </a:r>
          </a:p>
          <a:p>
            <a:pPr marL="285750" indent="-285750" algn="l">
              <a:buFont typeface="Arial" panose="020B0604020202020204" pitchFamily="34" charset="0"/>
              <a:buChar char="•"/>
            </a:pPr>
            <a:r>
              <a:rPr lang="en-GB" sz="1500" dirty="0"/>
              <a:t>Not feeling as if they needed support.</a:t>
            </a:r>
          </a:p>
          <a:p>
            <a:pPr marL="285750" indent="-285750">
              <a:buFont typeface="Arial" panose="020B0604020202020204" pitchFamily="34" charset="0"/>
              <a:buChar char="•"/>
            </a:pPr>
            <a:r>
              <a:rPr lang="en-GB" sz="1500" dirty="0"/>
              <a:t>Dealing with it themselves e.g. by ending the relationship.</a:t>
            </a:r>
          </a:p>
          <a:p>
            <a:pPr marL="285750" indent="-285750" algn="l">
              <a:buFont typeface="Arial" panose="020B0604020202020204" pitchFamily="34" charset="0"/>
              <a:buChar char="•"/>
            </a:pPr>
            <a:r>
              <a:rPr lang="en-GB" sz="1500" dirty="0"/>
              <a:t>Seeking support being too much effort or hassle.</a:t>
            </a:r>
          </a:p>
          <a:p>
            <a:pPr marL="285750" indent="-285750" algn="l">
              <a:buFont typeface="Arial" panose="020B0604020202020204" pitchFamily="34" charset="0"/>
              <a:buChar char="•"/>
            </a:pPr>
            <a:r>
              <a:rPr lang="en-GB" sz="1500" dirty="0"/>
              <a:t>Being scared to get help or being blackmailed.</a:t>
            </a:r>
          </a:p>
          <a:p>
            <a:pPr marL="285750" indent="-285750" algn="l">
              <a:buFont typeface="Arial" panose="020B0604020202020204" pitchFamily="34" charset="0"/>
              <a:buChar char="•"/>
            </a:pPr>
            <a:endParaRPr lang="en-GB" sz="1500" dirty="0"/>
          </a:p>
          <a:p>
            <a:pPr algn="ctr">
              <a:spcAft>
                <a:spcPts val="1134"/>
              </a:spcAft>
            </a:pPr>
            <a:r>
              <a:rPr lang="en-GB" sz="1500" b="1" i="1" dirty="0">
                <a:solidFill>
                  <a:schemeClr val="accent1"/>
                </a:solidFill>
              </a:rPr>
              <a:t>“Only got ghosted really wasn't the end of the world I just moved on.”</a:t>
            </a:r>
          </a:p>
          <a:p>
            <a:pPr algn="ctr">
              <a:spcAft>
                <a:spcPts val="1134"/>
              </a:spcAft>
            </a:pPr>
            <a:r>
              <a:rPr lang="en-GB" sz="1500" b="1" i="1" dirty="0">
                <a:solidFill>
                  <a:schemeClr val="accent1"/>
                </a:solidFill>
              </a:rPr>
              <a:t>“Relationship ended soon after it started, so it was not necessary to seek help.”</a:t>
            </a:r>
          </a:p>
          <a:p>
            <a:pPr algn="l">
              <a:spcAft>
                <a:spcPts val="1134"/>
              </a:spcAft>
            </a:pPr>
            <a:endParaRPr lang="en-GB" sz="1500" dirty="0"/>
          </a:p>
        </p:txBody>
      </p:sp>
      <p:sp>
        <p:nvSpPr>
          <p:cNvPr id="18" name="Rectangle 17">
            <a:extLst>
              <a:ext uri="{FF2B5EF4-FFF2-40B4-BE49-F238E27FC236}">
                <a16:creationId xmlns:a16="http://schemas.microsoft.com/office/drawing/2014/main" id="{87B26A09-B595-F851-CC36-0D4B724A2757}"/>
              </a:ext>
            </a:extLst>
          </p:cNvPr>
          <p:cNvSpPr/>
          <p:nvPr/>
        </p:nvSpPr>
        <p:spPr>
          <a:xfrm>
            <a:off x="544511" y="1287375"/>
            <a:ext cx="5908243" cy="523927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090A539-EACE-30BF-6660-46E42ADF37FD}"/>
              </a:ext>
            </a:extLst>
          </p:cNvPr>
          <p:cNvSpPr txBox="1"/>
          <p:nvPr/>
        </p:nvSpPr>
        <p:spPr>
          <a:xfrm>
            <a:off x="5229580" y="1288408"/>
            <a:ext cx="1580443" cy="147891"/>
          </a:xfrm>
          <a:prstGeom prst="rect">
            <a:avLst/>
          </a:prstGeom>
          <a:noFill/>
        </p:spPr>
        <p:txBody>
          <a:bodyPr wrap="square" lIns="0" tIns="0" rIns="0" bIns="0" rtlCol="0">
            <a:noAutofit/>
          </a:bodyPr>
          <a:lstStyle/>
          <a:p>
            <a:pPr algn="l">
              <a:spcAft>
                <a:spcPts val="1134"/>
              </a:spcAft>
            </a:pPr>
            <a:r>
              <a:rPr lang="en-GB" sz="1100" dirty="0"/>
              <a:t>[154- 166 responses]</a:t>
            </a:r>
          </a:p>
        </p:txBody>
      </p:sp>
      <p:graphicFrame>
        <p:nvGraphicFramePr>
          <p:cNvPr id="5" name="Chart 4">
            <a:extLst>
              <a:ext uri="{FF2B5EF4-FFF2-40B4-BE49-F238E27FC236}">
                <a16:creationId xmlns:a16="http://schemas.microsoft.com/office/drawing/2014/main" id="{F1624201-1FA1-91A0-6D15-0DD8046B0018}"/>
              </a:ext>
            </a:extLst>
          </p:cNvPr>
          <p:cNvGraphicFramePr>
            <a:graphicFrameLocks/>
          </p:cNvGraphicFramePr>
          <p:nvPr>
            <p:extLst>
              <p:ext uri="{D42A27DB-BD31-4B8C-83A1-F6EECF244321}">
                <p14:modId xmlns:p14="http://schemas.microsoft.com/office/powerpoint/2010/main" val="2898875197"/>
              </p:ext>
            </p:extLst>
          </p:nvPr>
        </p:nvGraphicFramePr>
        <p:xfrm>
          <a:off x="544511" y="1287212"/>
          <a:ext cx="5908243" cy="523927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9">
            <a:extLst>
              <a:ext uri="{FF2B5EF4-FFF2-40B4-BE49-F238E27FC236}">
                <a16:creationId xmlns:a16="http://schemas.microsoft.com/office/drawing/2014/main" id="{7082EDA7-0438-AE88-BEC7-6A37C5B9884C}"/>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7" name="TextBox 16">
            <a:extLst>
              <a:ext uri="{FF2B5EF4-FFF2-40B4-BE49-F238E27FC236}">
                <a16:creationId xmlns:a16="http://schemas.microsoft.com/office/drawing/2014/main" id="{C15AF30B-CAD6-22DE-9336-8CF4A190AB8F}"/>
              </a:ext>
            </a:extLst>
          </p:cNvPr>
          <p:cNvSpPr txBox="1"/>
          <p:nvPr/>
        </p:nvSpPr>
        <p:spPr>
          <a:xfrm>
            <a:off x="544511" y="5926327"/>
            <a:ext cx="1580443" cy="60016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GB" sz="1100" b="0" i="0" u="none" strike="noStrike" kern="1200" cap="none" spc="0" normalizeH="0" baseline="0" noProof="0" dirty="0">
                <a:ln>
                  <a:noFill/>
                </a:ln>
                <a:solidFill>
                  <a:prstClr val="black"/>
                </a:solidFill>
                <a:effectLst/>
                <a:uLnTx/>
                <a:uFillTx/>
              </a:rPr>
              <a:t>[N.B. r</a:t>
            </a:r>
            <a:r>
              <a:rPr lang="en-GB" sz="1100" dirty="0" err="1">
                <a:solidFill>
                  <a:prstClr val="black"/>
                </a:solidFill>
              </a:rPr>
              <a:t>espondents</a:t>
            </a:r>
            <a:r>
              <a:rPr lang="en-GB" sz="1100" dirty="0">
                <a:solidFill>
                  <a:prstClr val="black"/>
                </a:solidFill>
              </a:rPr>
              <a:t> could tick as many options as they liked]</a:t>
            </a:r>
            <a:endParaRPr lang="en-GB" dirty="0"/>
          </a:p>
        </p:txBody>
      </p:sp>
    </p:spTree>
    <p:extLst>
      <p:ext uri="{BB962C8B-B14F-4D97-AF65-F5344CB8AC3E}">
        <p14:creationId xmlns:p14="http://schemas.microsoft.com/office/powerpoint/2010/main" val="1173453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0215-9000-B8F0-8A09-795E7E5C3C04}"/>
              </a:ext>
            </a:extLst>
          </p:cNvPr>
          <p:cNvSpPr>
            <a:spLocks noGrp="1"/>
          </p:cNvSpPr>
          <p:nvPr>
            <p:ph type="title"/>
          </p:nvPr>
        </p:nvSpPr>
        <p:spPr/>
        <p:txBody>
          <a:bodyPr/>
          <a:lstStyle/>
          <a:p>
            <a:r>
              <a:rPr lang="en-GB" dirty="0"/>
              <a:t>Additional support and learning  </a:t>
            </a:r>
          </a:p>
        </p:txBody>
      </p:sp>
      <p:sp>
        <p:nvSpPr>
          <p:cNvPr id="3" name="Text Placeholder 2">
            <a:extLst>
              <a:ext uri="{FF2B5EF4-FFF2-40B4-BE49-F238E27FC236}">
                <a16:creationId xmlns:a16="http://schemas.microsoft.com/office/drawing/2014/main" id="{B60E7A4B-7EC7-B26C-86C3-F73B3A61628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960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637674" y="971553"/>
            <a:ext cx="5372564" cy="2674970"/>
          </a:xfrm>
        </p:spPr>
        <p:txBody>
          <a:bodyPr/>
          <a:lstStyle/>
          <a:p>
            <a:pPr>
              <a:spcBef>
                <a:spcPts val="0"/>
              </a:spcBef>
              <a:spcAft>
                <a:spcPts val="0"/>
              </a:spcAft>
            </a:pPr>
            <a:r>
              <a:rPr lang="en-GB" sz="1800" b="1" dirty="0"/>
              <a:t>Key themes from comments responding to this question included:</a:t>
            </a:r>
          </a:p>
          <a:p>
            <a:pPr>
              <a:spcBef>
                <a:spcPts val="0"/>
              </a:spcBef>
              <a:spcAft>
                <a:spcPts val="0"/>
              </a:spcAft>
            </a:pPr>
            <a:endParaRPr lang="en-GB" sz="1800" b="1" dirty="0"/>
          </a:p>
          <a:p>
            <a:pPr>
              <a:spcBef>
                <a:spcPts val="0"/>
              </a:spcBef>
              <a:spcAft>
                <a:spcPts val="0"/>
              </a:spcAft>
            </a:pPr>
            <a:r>
              <a:rPr lang="en-GB" sz="1800" b="1" dirty="0"/>
              <a:t> More about relationships including: </a:t>
            </a:r>
          </a:p>
          <a:p>
            <a:pPr marL="516150" lvl="2" indent="-285750">
              <a:spcAft>
                <a:spcPts val="0"/>
              </a:spcAft>
              <a:buFont typeface="Wingdings" panose="05000000000000000000" pitchFamily="2" charset="2"/>
              <a:buChar char="Ø"/>
            </a:pPr>
            <a:r>
              <a:rPr lang="en-GB" sz="1800" dirty="0"/>
              <a:t>Healthy and unhealthy relationships</a:t>
            </a:r>
            <a:endParaRPr lang="en-GB" sz="1800" b="1" dirty="0"/>
          </a:p>
          <a:p>
            <a:pPr marL="516150" lvl="2" indent="-285750">
              <a:spcAft>
                <a:spcPts val="0"/>
              </a:spcAft>
              <a:buFont typeface="Wingdings" panose="05000000000000000000" pitchFamily="2" charset="2"/>
              <a:buChar char="Ø"/>
            </a:pPr>
            <a:r>
              <a:rPr lang="en-GB" sz="1800" dirty="0"/>
              <a:t>How to get into and out of a relationship</a:t>
            </a:r>
          </a:p>
          <a:p>
            <a:pPr marL="516150" lvl="2" indent="-285750">
              <a:spcAft>
                <a:spcPts val="0"/>
              </a:spcAft>
              <a:buFont typeface="Wingdings" panose="05000000000000000000" pitchFamily="2" charset="2"/>
              <a:buChar char="Ø"/>
            </a:pPr>
            <a:r>
              <a:rPr lang="en-GB" sz="1800" dirty="0"/>
              <a:t>Age appropriateness of relationships</a:t>
            </a:r>
          </a:p>
          <a:p>
            <a:pPr marL="516150" lvl="2" indent="-285750">
              <a:spcAft>
                <a:spcPts val="0"/>
              </a:spcAft>
              <a:buFont typeface="Wingdings" panose="05000000000000000000" pitchFamily="2" charset="2"/>
              <a:buChar char="Ø"/>
            </a:pPr>
            <a:r>
              <a:rPr lang="en-GB" sz="1800" dirty="0"/>
              <a:t>Coping with relationships ending</a:t>
            </a:r>
          </a:p>
          <a:p>
            <a:pPr marL="516150" lvl="2" indent="-285750">
              <a:spcAft>
                <a:spcPts val="0"/>
              </a:spcAft>
              <a:buFont typeface="Wingdings" panose="05000000000000000000" pitchFamily="2" charset="2"/>
              <a:buChar char="Ø"/>
            </a:pPr>
            <a:r>
              <a:rPr lang="en-GB" sz="1800" dirty="0"/>
              <a:t>Pressure around relationships</a:t>
            </a:r>
          </a:p>
          <a:p>
            <a:pPr marL="516150" lvl="2" indent="-285750">
              <a:spcAft>
                <a:spcPts val="0"/>
              </a:spcAft>
              <a:buFont typeface="Wingdings" panose="05000000000000000000" pitchFamily="2" charset="2"/>
              <a:buChar char="Ø"/>
            </a:pPr>
            <a:r>
              <a:rPr lang="en-GB" sz="1800" dirty="0"/>
              <a:t>Domestic abuse </a:t>
            </a:r>
          </a:p>
          <a:p>
            <a:pPr marL="516150" lvl="2" indent="-285750">
              <a:spcAft>
                <a:spcPts val="1200"/>
              </a:spcAft>
              <a:buFont typeface="Wingdings" panose="05000000000000000000" pitchFamily="2" charset="2"/>
              <a:buChar char="Ø"/>
            </a:pPr>
            <a:r>
              <a:rPr lang="en-GB" sz="1800" dirty="0"/>
              <a:t>Relationships with friends</a:t>
            </a:r>
          </a:p>
          <a:p>
            <a:pPr lvl="2" indent="0">
              <a:spcAft>
                <a:spcPts val="1200"/>
              </a:spcAft>
              <a:buNone/>
            </a:pPr>
            <a:endParaRPr lang="en-GB" sz="1800" b="1" dirty="0"/>
          </a:p>
          <a:p>
            <a:pPr>
              <a:spcBef>
                <a:spcPts val="0"/>
              </a:spcBef>
              <a:spcAft>
                <a:spcPts val="0"/>
              </a:spcAft>
            </a:pPr>
            <a:r>
              <a:rPr lang="en-GB" sz="1800" b="1" dirty="0"/>
              <a:t>More about sex including:</a:t>
            </a:r>
          </a:p>
          <a:p>
            <a:pPr marL="516150" lvl="2" indent="-285750">
              <a:spcAft>
                <a:spcPts val="0"/>
              </a:spcAft>
              <a:buFont typeface="Wingdings" panose="05000000000000000000" pitchFamily="2" charset="2"/>
              <a:buChar char="Ø"/>
            </a:pPr>
            <a:r>
              <a:rPr lang="en-GB" sz="1800" dirty="0"/>
              <a:t>How to have sex</a:t>
            </a:r>
          </a:p>
          <a:p>
            <a:pPr marL="516150" lvl="2" indent="-285750">
              <a:spcAft>
                <a:spcPts val="0"/>
              </a:spcAft>
              <a:buFont typeface="Wingdings" panose="05000000000000000000" pitchFamily="2" charset="2"/>
              <a:buChar char="Ø"/>
            </a:pPr>
            <a:r>
              <a:rPr lang="en-GB" sz="1800" dirty="0"/>
              <a:t>How to enjoy sex</a:t>
            </a:r>
          </a:p>
          <a:p>
            <a:pPr marL="516150" lvl="2" indent="-285750">
              <a:spcAft>
                <a:spcPts val="0"/>
              </a:spcAft>
              <a:buFont typeface="Wingdings" panose="05000000000000000000" pitchFamily="2" charset="2"/>
              <a:buChar char="Ø"/>
            </a:pPr>
            <a:r>
              <a:rPr lang="en-GB" sz="1800" dirty="0"/>
              <a:t>Practicing safe sex</a:t>
            </a:r>
          </a:p>
          <a:p>
            <a:pPr marL="516150" lvl="2" indent="-285750">
              <a:spcAft>
                <a:spcPts val="1200"/>
              </a:spcAft>
              <a:buFont typeface="Wingdings" panose="05000000000000000000" pitchFamily="2" charset="2"/>
              <a:buChar char="Ø"/>
            </a:pPr>
            <a:r>
              <a:rPr lang="en-GB" sz="1800" dirty="0"/>
              <a:t>Pressures around sex</a:t>
            </a:r>
          </a:p>
          <a:p>
            <a:pPr lvl="2" indent="0">
              <a:spcAft>
                <a:spcPts val="0"/>
              </a:spcAft>
              <a:buNone/>
            </a:pPr>
            <a:endParaRPr lang="en-GB" dirty="0"/>
          </a:p>
          <a:p>
            <a:pPr marL="285750" indent="-285750">
              <a:spcBef>
                <a:spcPts val="0"/>
              </a:spcBef>
              <a:spcAft>
                <a:spcPts val="0"/>
              </a:spcAft>
              <a:buFont typeface="Wingdings" panose="05000000000000000000" pitchFamily="2" charset="2"/>
              <a:buChar char="Ø"/>
            </a:pPr>
            <a:endParaRPr lang="en-GB" b="1" dirty="0"/>
          </a:p>
          <a:p>
            <a:pPr marL="285750" indent="-285750">
              <a:spcAft>
                <a:spcPts val="0"/>
              </a:spcAft>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5" name="Text Placeholder 1">
            <a:extLst>
              <a:ext uri="{FF2B5EF4-FFF2-40B4-BE49-F238E27FC236}">
                <a16:creationId xmlns:a16="http://schemas.microsoft.com/office/drawing/2014/main" id="{F57654DC-6576-8E17-7A17-1D901B85497F}"/>
              </a:ext>
            </a:extLst>
          </p:cNvPr>
          <p:cNvSpPr txBox="1">
            <a:spLocks/>
          </p:cNvSpPr>
          <p:nvPr/>
        </p:nvSpPr>
        <p:spPr>
          <a:xfrm>
            <a:off x="6094071" y="974035"/>
            <a:ext cx="5551487" cy="4352302"/>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7" name="Text Placeholder 1">
            <a:extLst>
              <a:ext uri="{FF2B5EF4-FFF2-40B4-BE49-F238E27FC236}">
                <a16:creationId xmlns:a16="http://schemas.microsoft.com/office/drawing/2014/main" id="{FDA66FA9-B2A4-10B3-7432-F44690AA0E53}"/>
              </a:ext>
            </a:extLst>
          </p:cNvPr>
          <p:cNvSpPr txBox="1">
            <a:spLocks/>
          </p:cNvSpPr>
          <p:nvPr/>
        </p:nvSpPr>
        <p:spPr>
          <a:xfrm>
            <a:off x="6179831" y="971551"/>
            <a:ext cx="5372565" cy="2674972"/>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b="1" dirty="0"/>
              <a:t>There were also comments relating to the following topic areas: </a:t>
            </a:r>
          </a:p>
          <a:p>
            <a:pPr marL="285750" indent="-285750">
              <a:spcBef>
                <a:spcPts val="0"/>
              </a:spcBef>
              <a:spcAft>
                <a:spcPts val="0"/>
              </a:spcAft>
              <a:buFont typeface="Arial" panose="020B0604020202020204" pitchFamily="34" charset="0"/>
              <a:buChar char="•"/>
            </a:pPr>
            <a:r>
              <a:rPr lang="en-GB" sz="1800" dirty="0"/>
              <a:t>Accessing contraception </a:t>
            </a:r>
          </a:p>
          <a:p>
            <a:pPr marL="285750" indent="-285750">
              <a:spcBef>
                <a:spcPts val="0"/>
              </a:spcBef>
              <a:spcAft>
                <a:spcPts val="0"/>
              </a:spcAft>
              <a:buFont typeface="Arial" panose="020B0604020202020204" pitchFamily="34" charset="0"/>
              <a:buChar char="•"/>
            </a:pPr>
            <a:r>
              <a:rPr lang="en-GB" sz="1800" dirty="0"/>
              <a:t>Preventing STIs</a:t>
            </a:r>
          </a:p>
          <a:p>
            <a:pPr marL="285750" indent="-285750">
              <a:spcBef>
                <a:spcPts val="0"/>
              </a:spcBef>
              <a:spcAft>
                <a:spcPts val="0"/>
              </a:spcAft>
              <a:buFont typeface="Arial" panose="020B0604020202020204" pitchFamily="34" charset="0"/>
              <a:buChar char="•"/>
            </a:pPr>
            <a:r>
              <a:rPr lang="en-GB" sz="1800" dirty="0"/>
              <a:t>LGBTQIA+</a:t>
            </a:r>
          </a:p>
          <a:p>
            <a:pPr marL="285750" indent="-285750">
              <a:spcBef>
                <a:spcPts val="0"/>
              </a:spcBef>
              <a:spcAft>
                <a:spcPts val="0"/>
              </a:spcAft>
              <a:buFont typeface="Arial" panose="020B0604020202020204" pitchFamily="34" charset="0"/>
              <a:buChar char="•"/>
            </a:pPr>
            <a:r>
              <a:rPr lang="en-GB" sz="1800" dirty="0"/>
              <a:t>Sexuality and gender identity</a:t>
            </a:r>
          </a:p>
          <a:p>
            <a:pPr marL="285750" indent="-285750">
              <a:spcBef>
                <a:spcPts val="0"/>
              </a:spcBef>
              <a:spcAft>
                <a:spcPts val="0"/>
              </a:spcAft>
              <a:buFont typeface="Arial" panose="020B0604020202020204" pitchFamily="34" charset="0"/>
              <a:buChar char="•"/>
            </a:pPr>
            <a:r>
              <a:rPr lang="en-GB" sz="1800" dirty="0"/>
              <a:t>Periods </a:t>
            </a:r>
          </a:p>
          <a:p>
            <a:pPr marL="285750" indent="-285750">
              <a:spcBef>
                <a:spcPts val="0"/>
              </a:spcBef>
              <a:spcAft>
                <a:spcPts val="0"/>
              </a:spcAft>
              <a:buFont typeface="Arial" panose="020B0604020202020204" pitchFamily="34" charset="0"/>
              <a:buChar char="•"/>
            </a:pPr>
            <a:r>
              <a:rPr lang="en-GB" sz="1800" dirty="0"/>
              <a:t>Puberty</a:t>
            </a:r>
          </a:p>
          <a:p>
            <a:pPr marL="285750" indent="-285750">
              <a:spcBef>
                <a:spcPts val="0"/>
              </a:spcBef>
              <a:spcAft>
                <a:spcPts val="0"/>
              </a:spcAft>
              <a:buFont typeface="Arial" panose="020B0604020202020204" pitchFamily="34" charset="0"/>
              <a:buChar char="•"/>
            </a:pPr>
            <a:r>
              <a:rPr lang="en-GB" sz="1800" dirty="0"/>
              <a:t>Consent S</a:t>
            </a:r>
          </a:p>
          <a:p>
            <a:pPr marL="285750" indent="-285750">
              <a:spcBef>
                <a:spcPts val="0"/>
              </a:spcBef>
              <a:spcAft>
                <a:spcPts val="0"/>
              </a:spcAft>
              <a:buFont typeface="Arial" panose="020B0604020202020204" pitchFamily="34" charset="0"/>
              <a:buChar char="•"/>
            </a:pPr>
            <a:r>
              <a:rPr lang="en-GB" sz="1800" dirty="0"/>
              <a:t>Sexual assault, rape and safety</a:t>
            </a:r>
          </a:p>
          <a:p>
            <a:pPr marL="285750" indent="-285750">
              <a:spcBef>
                <a:spcPts val="0"/>
              </a:spcBef>
              <a:spcAft>
                <a:spcPts val="0"/>
              </a:spcAft>
              <a:buFont typeface="Arial" panose="020B0604020202020204" pitchFamily="34" charset="0"/>
              <a:buChar char="•"/>
            </a:pPr>
            <a:r>
              <a:rPr lang="en-GB" sz="1800" dirty="0"/>
              <a:t>Online safety and revenge porn</a:t>
            </a:r>
          </a:p>
          <a:p>
            <a:pPr marL="285750" indent="-285750">
              <a:spcBef>
                <a:spcPts val="0"/>
              </a:spcBef>
              <a:spcAft>
                <a:spcPts val="0"/>
              </a:spcAft>
              <a:buFont typeface="Arial" panose="020B0604020202020204" pitchFamily="34" charset="0"/>
              <a:buChar char="•"/>
            </a:pPr>
            <a:r>
              <a:rPr lang="en-GB" sz="1800" dirty="0"/>
              <a:t>Pornography</a:t>
            </a:r>
          </a:p>
          <a:p>
            <a:pPr marL="285750" indent="-285750">
              <a:spcBef>
                <a:spcPts val="0"/>
              </a:spcBef>
              <a:spcAft>
                <a:spcPts val="0"/>
              </a:spcAft>
              <a:buFont typeface="Arial" panose="020B0604020202020204" pitchFamily="34" charset="0"/>
              <a:buChar char="•"/>
            </a:pPr>
            <a:r>
              <a:rPr lang="en-GB" sz="1800" dirty="0"/>
              <a:t>Health issues</a:t>
            </a:r>
          </a:p>
          <a:p>
            <a:pPr marL="285750" indent="-285750">
              <a:spcBef>
                <a:spcPts val="0"/>
              </a:spcBef>
              <a:spcAft>
                <a:spcPts val="0"/>
              </a:spcAft>
              <a:buFont typeface="Arial" panose="020B0604020202020204" pitchFamily="34" charset="0"/>
              <a:buChar char="•"/>
            </a:pPr>
            <a:r>
              <a:rPr lang="en-GB" sz="1800" dirty="0"/>
              <a:t>Mental health </a:t>
            </a:r>
          </a:p>
          <a:p>
            <a:pPr marL="285750" indent="-285750">
              <a:spcBef>
                <a:spcPts val="0"/>
              </a:spcBef>
              <a:spcAft>
                <a:spcPts val="0"/>
              </a:spcAft>
              <a:buFont typeface="Arial" panose="020B0604020202020204" pitchFamily="34" charset="0"/>
              <a:buChar char="•"/>
            </a:pPr>
            <a:r>
              <a:rPr lang="en-GB" sz="1800" dirty="0"/>
              <a:t>Masturbation</a:t>
            </a:r>
          </a:p>
          <a:p>
            <a:pPr marL="285750" indent="-285750">
              <a:spcBef>
                <a:spcPts val="0"/>
              </a:spcBef>
              <a:spcAft>
                <a:spcPts val="0"/>
              </a:spcAft>
              <a:buFont typeface="Arial" panose="020B0604020202020204" pitchFamily="34" charset="0"/>
              <a:buChar char="•"/>
            </a:pPr>
            <a:r>
              <a:rPr lang="en-GB" sz="1800" dirty="0"/>
              <a:t>Pregnancy and choices surrounding it </a:t>
            </a:r>
          </a:p>
          <a:p>
            <a:pPr marL="285750" indent="-285750">
              <a:buFont typeface="Arial" panose="020B0604020202020204" pitchFamily="34" charset="0"/>
              <a:buChar char="•"/>
            </a:pPr>
            <a:endParaRPr lang="en-GB" dirty="0"/>
          </a:p>
          <a:p>
            <a:endParaRPr lang="en-GB" dirty="0"/>
          </a:p>
        </p:txBody>
      </p:sp>
      <p:sp>
        <p:nvSpPr>
          <p:cNvPr id="9" name="Rectangle 8">
            <a:extLst>
              <a:ext uri="{FF2B5EF4-FFF2-40B4-BE49-F238E27FC236}">
                <a16:creationId xmlns:a16="http://schemas.microsoft.com/office/drawing/2014/main" id="{01086B15-C452-8AE4-E0F1-61AD80059BAE}"/>
              </a:ext>
            </a:extLst>
          </p:cNvPr>
          <p:cNvSpPr/>
          <p:nvPr/>
        </p:nvSpPr>
        <p:spPr>
          <a:xfrm>
            <a:off x="544513" y="971553"/>
            <a:ext cx="5551487" cy="52292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72310FD-C069-8E21-E741-DA32B9C93E7A}"/>
              </a:ext>
            </a:extLst>
          </p:cNvPr>
          <p:cNvSpPr/>
          <p:nvPr/>
        </p:nvSpPr>
        <p:spPr>
          <a:xfrm>
            <a:off x="6103399" y="971553"/>
            <a:ext cx="5551487" cy="52292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0602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934278"/>
            <a:ext cx="11101754" cy="597385"/>
          </a:xfrm>
        </p:spPr>
        <p:txBody>
          <a:bodyPr/>
          <a:lstStyle/>
          <a:p>
            <a:r>
              <a:rPr lang="en-GB" b="1" dirty="0"/>
              <a:t>More about relationships, including healthy and unhealthy relationships, how to get into and out of a relationship, age appropriateness of relationships, dealing with relationships ending, domestic abuse and relationships with friends. </a:t>
            </a:r>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10" name="Rectangle 9">
            <a:extLst>
              <a:ext uri="{FF2B5EF4-FFF2-40B4-BE49-F238E27FC236}">
                <a16:creationId xmlns:a16="http://schemas.microsoft.com/office/drawing/2014/main" id="{73EEDAE4-A449-A643-A3CA-9F11532ED4A2}"/>
              </a:ext>
            </a:extLst>
          </p:cNvPr>
          <p:cNvSpPr/>
          <p:nvPr/>
        </p:nvSpPr>
        <p:spPr>
          <a:xfrm>
            <a:off x="3709623" y="2660016"/>
            <a:ext cx="2594887" cy="7848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“I want to learn about how to maintain and have a healthy relationship amongst friends.”</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7" name="TextBox 6">
            <a:extLst>
              <a:ext uri="{FF2B5EF4-FFF2-40B4-BE49-F238E27FC236}">
                <a16:creationId xmlns:a16="http://schemas.microsoft.com/office/drawing/2014/main" id="{EBF3F272-ABE2-5DF2-658C-A9C1EB4D93B4}"/>
              </a:ext>
            </a:extLst>
          </p:cNvPr>
          <p:cNvSpPr txBox="1"/>
          <p:nvPr/>
        </p:nvSpPr>
        <p:spPr>
          <a:xfrm>
            <a:off x="544513" y="1520026"/>
            <a:ext cx="5759999" cy="1015663"/>
          </a:xfrm>
          <a:prstGeom prst="rect">
            <a:avLst/>
          </a:prstGeom>
          <a:noFill/>
          <a:ln w="28575">
            <a:solidFill>
              <a:schemeClr val="accent1"/>
            </a:solidFill>
          </a:ln>
        </p:spPr>
        <p:txBody>
          <a:bodyPr wrap="square">
            <a:spAutoFit/>
          </a:bodyPr>
          <a:lstStyle/>
          <a:p>
            <a:pPr algn="ctr"/>
            <a:r>
              <a:rPr lang="en-GB" sz="1500" i="1" dirty="0"/>
              <a:t>“How to create healthy and loving relationships whether friendly or more, how to deal with negative relationships e.g. rivalry or relationship gone wrong, and how to choose the right people for you for a romantic relationship”</a:t>
            </a:r>
          </a:p>
        </p:txBody>
      </p:sp>
      <p:sp>
        <p:nvSpPr>
          <p:cNvPr id="14" name="TextBox 13">
            <a:extLst>
              <a:ext uri="{FF2B5EF4-FFF2-40B4-BE49-F238E27FC236}">
                <a16:creationId xmlns:a16="http://schemas.microsoft.com/office/drawing/2014/main" id="{6C8F43D4-F550-5669-AEFB-EBC50851B670}"/>
              </a:ext>
            </a:extLst>
          </p:cNvPr>
          <p:cNvSpPr txBox="1"/>
          <p:nvPr/>
        </p:nvSpPr>
        <p:spPr>
          <a:xfrm>
            <a:off x="544511" y="3549106"/>
            <a:ext cx="5759999" cy="1015663"/>
          </a:xfrm>
          <a:prstGeom prst="rect">
            <a:avLst/>
          </a:prstGeom>
          <a:noFill/>
          <a:ln w="28575">
            <a:solidFill>
              <a:schemeClr val="accent1"/>
            </a:solidFill>
          </a:ln>
        </p:spPr>
        <p:txBody>
          <a:bodyPr wrap="square">
            <a:spAutoFit/>
          </a:bodyPr>
          <a:lstStyle/>
          <a:p>
            <a:pPr algn="ctr"/>
            <a:r>
              <a:rPr lang="en-GB" sz="1500" i="1" dirty="0"/>
              <a:t>“Why do people kinda pressure you to be in a relationship? Because most of my friends have boyfriends or girlfriends, I don’t and I don’t really mind but it kinda pressures me or makes me feel left out that I don’t.”</a:t>
            </a:r>
          </a:p>
        </p:txBody>
      </p:sp>
      <p:sp>
        <p:nvSpPr>
          <p:cNvPr id="21" name="TextBox 20">
            <a:extLst>
              <a:ext uri="{FF2B5EF4-FFF2-40B4-BE49-F238E27FC236}">
                <a16:creationId xmlns:a16="http://schemas.microsoft.com/office/drawing/2014/main" id="{7E38E8AA-4E88-FA4A-7451-AA43CB273C93}"/>
              </a:ext>
            </a:extLst>
          </p:cNvPr>
          <p:cNvSpPr txBox="1"/>
          <p:nvPr/>
        </p:nvSpPr>
        <p:spPr>
          <a:xfrm>
            <a:off x="544512" y="2660016"/>
            <a:ext cx="3083270" cy="784830"/>
          </a:xfrm>
          <a:prstGeom prst="rect">
            <a:avLst/>
          </a:prstGeom>
          <a:noFill/>
          <a:ln w="28575">
            <a:solidFill>
              <a:schemeClr val="accent1"/>
            </a:solidFill>
          </a:ln>
        </p:spPr>
        <p:txBody>
          <a:bodyPr wrap="square">
            <a:spAutoFit/>
          </a:bodyPr>
          <a:lstStyle/>
          <a:p>
            <a:pPr algn="ctr"/>
            <a:r>
              <a:rPr lang="en-GB" sz="1500" b="1" dirty="0"/>
              <a:t>“</a:t>
            </a:r>
            <a:r>
              <a:rPr lang="en-GB" sz="1500" i="1" dirty="0"/>
              <a:t>How to get out of toxic or abuse relationship and to have a healthy relationship” </a:t>
            </a:r>
          </a:p>
        </p:txBody>
      </p:sp>
      <p:sp>
        <p:nvSpPr>
          <p:cNvPr id="25" name="TextBox 24">
            <a:extLst>
              <a:ext uri="{FF2B5EF4-FFF2-40B4-BE49-F238E27FC236}">
                <a16:creationId xmlns:a16="http://schemas.microsoft.com/office/drawing/2014/main" id="{32223CF4-8052-FE27-8114-CA70D9444279}"/>
              </a:ext>
            </a:extLst>
          </p:cNvPr>
          <p:cNvSpPr txBox="1"/>
          <p:nvPr/>
        </p:nvSpPr>
        <p:spPr>
          <a:xfrm>
            <a:off x="519163" y="4669029"/>
            <a:ext cx="5759999" cy="553998"/>
          </a:xfrm>
          <a:prstGeom prst="rect">
            <a:avLst/>
          </a:prstGeom>
          <a:noFill/>
          <a:ln w="28575">
            <a:solidFill>
              <a:schemeClr val="accent1"/>
            </a:solidFill>
          </a:ln>
        </p:spPr>
        <p:txBody>
          <a:bodyPr wrap="square">
            <a:spAutoFit/>
          </a:bodyPr>
          <a:lstStyle/>
          <a:p>
            <a:pPr algn="ctr"/>
            <a:r>
              <a:rPr lang="en-GB" sz="1500" i="1" dirty="0"/>
              <a:t>“I would like to learn the warning signs behind unhealthy relationships and what to do in high-stress situations.” </a:t>
            </a:r>
          </a:p>
        </p:txBody>
      </p:sp>
      <p:sp>
        <p:nvSpPr>
          <p:cNvPr id="27" name="TextBox 26">
            <a:extLst>
              <a:ext uri="{FF2B5EF4-FFF2-40B4-BE49-F238E27FC236}">
                <a16:creationId xmlns:a16="http://schemas.microsoft.com/office/drawing/2014/main" id="{DB997DF7-CF7D-97B6-A2F7-2A96B4028585}"/>
              </a:ext>
            </a:extLst>
          </p:cNvPr>
          <p:cNvSpPr txBox="1"/>
          <p:nvPr/>
        </p:nvSpPr>
        <p:spPr>
          <a:xfrm>
            <a:off x="4243943" y="5319124"/>
            <a:ext cx="7571208" cy="784830"/>
          </a:xfrm>
          <a:prstGeom prst="rect">
            <a:avLst/>
          </a:prstGeom>
          <a:noFill/>
          <a:ln w="28575">
            <a:solidFill>
              <a:schemeClr val="accent1"/>
            </a:solidFill>
          </a:ln>
        </p:spPr>
        <p:txBody>
          <a:bodyPr wrap="square">
            <a:spAutoFit/>
          </a:bodyPr>
          <a:lstStyle/>
          <a:p>
            <a:pPr algn="ctr"/>
            <a:r>
              <a:rPr lang="en-GB" sz="1500" i="1" dirty="0"/>
              <a:t>Not really but I would like to know when is it appropriate for a proper relationship to start due to so many going wrong. Is it okay for them to start bad? Is there a certain age for a mature relationship??”</a:t>
            </a:r>
          </a:p>
        </p:txBody>
      </p:sp>
      <p:sp>
        <p:nvSpPr>
          <p:cNvPr id="29" name="TextBox 28">
            <a:extLst>
              <a:ext uri="{FF2B5EF4-FFF2-40B4-BE49-F238E27FC236}">
                <a16:creationId xmlns:a16="http://schemas.microsoft.com/office/drawing/2014/main" id="{B3270355-F05C-53C4-06DA-A0AAE9B87D24}"/>
              </a:ext>
            </a:extLst>
          </p:cNvPr>
          <p:cNvSpPr txBox="1"/>
          <p:nvPr/>
        </p:nvSpPr>
        <p:spPr>
          <a:xfrm>
            <a:off x="6386351" y="1531663"/>
            <a:ext cx="5428801" cy="1477328"/>
          </a:xfrm>
          <a:prstGeom prst="rect">
            <a:avLst/>
          </a:prstGeom>
          <a:noFill/>
          <a:ln w="28575">
            <a:solidFill>
              <a:schemeClr val="accent1"/>
            </a:solidFill>
          </a:ln>
        </p:spPr>
        <p:txBody>
          <a:bodyPr wrap="square">
            <a:spAutoFit/>
          </a:bodyPr>
          <a:lstStyle/>
          <a:p>
            <a:pPr algn="ctr"/>
            <a:r>
              <a:rPr lang="en-GB" sz="1500" i="1" dirty="0"/>
              <a:t>“I think more young people need to be made aware of domestic abuse and local services available for victims and perpetrators to access this. I also think they should be shown HOW to actually access these - I.e. Told if they can do an online referral form, whether someone will call them (or how the risk of a controlling partner overhearing their call could be mitigated) etc.”</a:t>
            </a:r>
          </a:p>
        </p:txBody>
      </p:sp>
      <p:sp>
        <p:nvSpPr>
          <p:cNvPr id="6" name="TextBox 5">
            <a:extLst>
              <a:ext uri="{FF2B5EF4-FFF2-40B4-BE49-F238E27FC236}">
                <a16:creationId xmlns:a16="http://schemas.microsoft.com/office/drawing/2014/main" id="{73685A38-3B9A-827A-156D-FF4201EE440D}"/>
              </a:ext>
            </a:extLst>
          </p:cNvPr>
          <p:cNvSpPr txBox="1"/>
          <p:nvPr/>
        </p:nvSpPr>
        <p:spPr>
          <a:xfrm>
            <a:off x="519163" y="5323249"/>
            <a:ext cx="3635394" cy="784830"/>
          </a:xfrm>
          <a:prstGeom prst="rect">
            <a:avLst/>
          </a:prstGeom>
          <a:noFill/>
          <a:ln w="28575">
            <a:solidFill>
              <a:schemeClr val="accent1"/>
            </a:solidFill>
          </a:ln>
        </p:spPr>
        <p:txBody>
          <a:bodyPr wrap="square">
            <a:spAutoFit/>
          </a:bodyPr>
          <a:lstStyle/>
          <a:p>
            <a:pPr algn="ctr"/>
            <a:r>
              <a:rPr lang="en-GB" sz="1500" i="1" dirty="0"/>
              <a:t>“How to get a girlfriend. How to have a successful, long-term relationship.  How to know who to lose your virginity to”</a:t>
            </a:r>
          </a:p>
        </p:txBody>
      </p:sp>
      <p:sp>
        <p:nvSpPr>
          <p:cNvPr id="9" name="TextBox 8">
            <a:extLst>
              <a:ext uri="{FF2B5EF4-FFF2-40B4-BE49-F238E27FC236}">
                <a16:creationId xmlns:a16="http://schemas.microsoft.com/office/drawing/2014/main" id="{557151F4-DFF9-62F1-F0D3-E14F1D9C8E46}"/>
              </a:ext>
            </a:extLst>
          </p:cNvPr>
          <p:cNvSpPr txBox="1"/>
          <p:nvPr/>
        </p:nvSpPr>
        <p:spPr>
          <a:xfrm>
            <a:off x="9427578" y="3088916"/>
            <a:ext cx="2387573" cy="1015663"/>
          </a:xfrm>
          <a:prstGeom prst="rect">
            <a:avLst/>
          </a:prstGeom>
          <a:noFill/>
          <a:ln w="28575">
            <a:solidFill>
              <a:schemeClr val="accent1"/>
            </a:solidFill>
          </a:ln>
        </p:spPr>
        <p:txBody>
          <a:bodyPr wrap="square">
            <a:spAutoFit/>
          </a:bodyPr>
          <a:lstStyle/>
          <a:p>
            <a:pPr algn="ctr"/>
            <a:r>
              <a:rPr lang="en-GB" sz="1500" i="1" dirty="0"/>
              <a:t>“How to maintain a healthy relationship with your boyfriend/girlfriend and relationship advice.”</a:t>
            </a:r>
          </a:p>
        </p:txBody>
      </p:sp>
      <p:sp>
        <p:nvSpPr>
          <p:cNvPr id="12" name="TextBox 11">
            <a:extLst>
              <a:ext uri="{FF2B5EF4-FFF2-40B4-BE49-F238E27FC236}">
                <a16:creationId xmlns:a16="http://schemas.microsoft.com/office/drawing/2014/main" id="{70580E58-33FC-C4AD-975F-B959BAD3B64A}"/>
              </a:ext>
            </a:extLst>
          </p:cNvPr>
          <p:cNvSpPr txBox="1"/>
          <p:nvPr/>
        </p:nvSpPr>
        <p:spPr>
          <a:xfrm>
            <a:off x="6386351" y="3088916"/>
            <a:ext cx="2959386" cy="1015663"/>
          </a:xfrm>
          <a:prstGeom prst="rect">
            <a:avLst/>
          </a:prstGeom>
          <a:noFill/>
          <a:ln w="28575">
            <a:solidFill>
              <a:schemeClr val="accent1"/>
            </a:solidFill>
          </a:ln>
        </p:spPr>
        <p:txBody>
          <a:bodyPr wrap="square">
            <a:spAutoFit/>
          </a:bodyPr>
          <a:lstStyle/>
          <a:p>
            <a:pPr algn="ctr"/>
            <a:r>
              <a:rPr lang="en-GB" sz="1500" i="1" dirty="0">
                <a:solidFill>
                  <a:schemeClr val="tx1"/>
                </a:solidFill>
              </a:rPr>
              <a:t>“Possible relationship issues. If they teach us about it, they might as well say how to solve issues and conflicts </a:t>
            </a:r>
          </a:p>
        </p:txBody>
      </p:sp>
      <p:sp>
        <p:nvSpPr>
          <p:cNvPr id="15" name="TextBox 14">
            <a:extLst>
              <a:ext uri="{FF2B5EF4-FFF2-40B4-BE49-F238E27FC236}">
                <a16:creationId xmlns:a16="http://schemas.microsoft.com/office/drawing/2014/main" id="{37159FF1-CA7A-4B03-8ABA-233B094EFAC2}"/>
              </a:ext>
            </a:extLst>
          </p:cNvPr>
          <p:cNvSpPr txBox="1"/>
          <p:nvPr/>
        </p:nvSpPr>
        <p:spPr>
          <a:xfrm>
            <a:off x="6378750" y="4207364"/>
            <a:ext cx="5436401" cy="1015663"/>
          </a:xfrm>
          <a:prstGeom prst="rect">
            <a:avLst/>
          </a:prstGeom>
          <a:noFill/>
          <a:ln w="28575">
            <a:solidFill>
              <a:schemeClr val="accent1"/>
            </a:solidFill>
          </a:ln>
        </p:spPr>
        <p:txBody>
          <a:bodyPr wrap="square">
            <a:spAutoFit/>
          </a:bodyPr>
          <a:lstStyle/>
          <a:p>
            <a:pPr algn="ctr"/>
            <a:r>
              <a:rPr lang="en-GB" sz="1500" i="1" dirty="0"/>
              <a:t>“Healthy relationships, how to handle ending a relationship respectfully, how to cope with a relationship ending, importance of communication throughout a relationship, toxic traits to look for during a relationship.”</a:t>
            </a:r>
          </a:p>
        </p:txBody>
      </p:sp>
      <p:sp>
        <p:nvSpPr>
          <p:cNvPr id="17" name="TextBox 16">
            <a:extLst>
              <a:ext uri="{FF2B5EF4-FFF2-40B4-BE49-F238E27FC236}">
                <a16:creationId xmlns:a16="http://schemas.microsoft.com/office/drawing/2014/main" id="{312E2FED-2EF3-D1B6-8673-8F3C591B8905}"/>
              </a:ext>
            </a:extLst>
          </p:cNvPr>
          <p:cNvSpPr txBox="1"/>
          <p:nvPr/>
        </p:nvSpPr>
        <p:spPr>
          <a:xfrm>
            <a:off x="519163" y="6196765"/>
            <a:ext cx="4942954" cy="323165"/>
          </a:xfrm>
          <a:prstGeom prst="rect">
            <a:avLst/>
          </a:prstGeom>
          <a:noFill/>
          <a:ln w="28575">
            <a:solidFill>
              <a:schemeClr val="accent1"/>
            </a:solidFill>
          </a:ln>
        </p:spPr>
        <p:txBody>
          <a:bodyPr wrap="square">
            <a:spAutoFit/>
          </a:bodyPr>
          <a:lstStyle/>
          <a:p>
            <a:r>
              <a:rPr lang="en-GB" sz="1500" i="1" dirty="0"/>
              <a:t>When is a suitable age to have a relationship with someone?</a:t>
            </a:r>
          </a:p>
        </p:txBody>
      </p:sp>
      <p:sp>
        <p:nvSpPr>
          <p:cNvPr id="19" name="TextBox 18">
            <a:extLst>
              <a:ext uri="{FF2B5EF4-FFF2-40B4-BE49-F238E27FC236}">
                <a16:creationId xmlns:a16="http://schemas.microsoft.com/office/drawing/2014/main" id="{278CC165-7129-0383-15ED-66992D372183}"/>
              </a:ext>
            </a:extLst>
          </p:cNvPr>
          <p:cNvSpPr txBox="1"/>
          <p:nvPr/>
        </p:nvSpPr>
        <p:spPr>
          <a:xfrm>
            <a:off x="5536096" y="6196764"/>
            <a:ext cx="6279055" cy="323165"/>
          </a:xfrm>
          <a:prstGeom prst="rect">
            <a:avLst/>
          </a:prstGeom>
          <a:noFill/>
          <a:ln w="28575">
            <a:solidFill>
              <a:schemeClr val="accent1"/>
            </a:solidFill>
          </a:ln>
        </p:spPr>
        <p:txBody>
          <a:bodyPr wrap="square">
            <a:spAutoFit/>
          </a:bodyPr>
          <a:lstStyle/>
          <a:p>
            <a:r>
              <a:rPr lang="en-GB" sz="1500" dirty="0"/>
              <a:t>“</a:t>
            </a:r>
            <a:r>
              <a:rPr lang="en-GB" sz="1500" i="1" dirty="0"/>
              <a:t>ADHD and the impulsivity in relationships- going to fast or being overbearing”</a:t>
            </a:r>
          </a:p>
        </p:txBody>
      </p:sp>
    </p:spTree>
    <p:extLst>
      <p:ext uri="{BB962C8B-B14F-4D97-AF65-F5344CB8AC3E}">
        <p14:creationId xmlns:p14="http://schemas.microsoft.com/office/powerpoint/2010/main" val="1411732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934278"/>
            <a:ext cx="11101754" cy="2902226"/>
          </a:xfrm>
        </p:spPr>
        <p:txBody>
          <a:bodyPr/>
          <a:lstStyle/>
          <a:p>
            <a:r>
              <a:rPr lang="en-GB" b="1" dirty="0"/>
              <a:t>Sex including how to have sex, practicing safe sex, pressures around sex, enjoying sex.</a:t>
            </a:r>
          </a:p>
          <a:p>
            <a:endParaRPr lang="en-GB" b="1" dirty="0"/>
          </a:p>
          <a:p>
            <a:endParaRPr lang="en-GB" b="1" dirty="0"/>
          </a:p>
          <a:p>
            <a:endParaRPr lang="en-GB" b="1" dirty="0"/>
          </a:p>
          <a:p>
            <a:endParaRPr lang="en-GB" b="1" dirty="0"/>
          </a:p>
          <a:p>
            <a:endParaRPr lang="en-GB" b="1" dirty="0"/>
          </a:p>
          <a:p>
            <a:endParaRPr lang="en-GB" b="1" dirty="0"/>
          </a:p>
          <a:p>
            <a:r>
              <a:rPr lang="en-GB" b="1" dirty="0"/>
              <a:t>Accessing contraception and preventing STIs</a:t>
            </a:r>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10" name="Rectangle 9">
            <a:extLst>
              <a:ext uri="{FF2B5EF4-FFF2-40B4-BE49-F238E27FC236}">
                <a16:creationId xmlns:a16="http://schemas.microsoft.com/office/drawing/2014/main" id="{73EEDAE4-A449-A643-A3CA-9F11532ED4A2}"/>
              </a:ext>
            </a:extLst>
          </p:cNvPr>
          <p:cNvSpPr/>
          <p:nvPr/>
        </p:nvSpPr>
        <p:spPr>
          <a:xfrm>
            <a:off x="4656626" y="5683385"/>
            <a:ext cx="2594887" cy="7848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“Contraception that isn’t just for straight relationships”</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7" name="TextBox 6">
            <a:extLst>
              <a:ext uri="{FF2B5EF4-FFF2-40B4-BE49-F238E27FC236}">
                <a16:creationId xmlns:a16="http://schemas.microsoft.com/office/drawing/2014/main" id="{EBF3F272-ABE2-5DF2-658C-A9C1EB4D93B4}"/>
              </a:ext>
            </a:extLst>
          </p:cNvPr>
          <p:cNvSpPr txBox="1"/>
          <p:nvPr/>
        </p:nvSpPr>
        <p:spPr>
          <a:xfrm>
            <a:off x="544511" y="1289971"/>
            <a:ext cx="4574139" cy="1246495"/>
          </a:xfrm>
          <a:prstGeom prst="rect">
            <a:avLst/>
          </a:prstGeom>
          <a:noFill/>
          <a:ln w="28575">
            <a:solidFill>
              <a:schemeClr val="accent1"/>
            </a:solidFill>
          </a:ln>
        </p:spPr>
        <p:txBody>
          <a:bodyPr wrap="square">
            <a:spAutoFit/>
          </a:bodyPr>
          <a:lstStyle/>
          <a:p>
            <a:pPr algn="ctr"/>
            <a:r>
              <a:rPr lang="en-GB" sz="1500" i="1" dirty="0"/>
              <a:t>“Throughout school I felt sex education was mostly just trying to frighten young people out of having sex (learning about different STDs but not learning what to do about it) rather than anything overly helpful about sexual health”</a:t>
            </a:r>
          </a:p>
        </p:txBody>
      </p:sp>
      <p:sp>
        <p:nvSpPr>
          <p:cNvPr id="21" name="TextBox 20">
            <a:extLst>
              <a:ext uri="{FF2B5EF4-FFF2-40B4-BE49-F238E27FC236}">
                <a16:creationId xmlns:a16="http://schemas.microsoft.com/office/drawing/2014/main" id="{7E38E8AA-4E88-FA4A-7451-AA43CB273C93}"/>
              </a:ext>
            </a:extLst>
          </p:cNvPr>
          <p:cNvSpPr txBox="1"/>
          <p:nvPr/>
        </p:nvSpPr>
        <p:spPr>
          <a:xfrm>
            <a:off x="536225" y="3765491"/>
            <a:ext cx="4574139" cy="323165"/>
          </a:xfrm>
          <a:prstGeom prst="rect">
            <a:avLst/>
          </a:prstGeom>
          <a:noFill/>
          <a:ln w="28575">
            <a:solidFill>
              <a:schemeClr val="accent1"/>
            </a:solidFill>
          </a:ln>
        </p:spPr>
        <p:txBody>
          <a:bodyPr wrap="square">
            <a:spAutoFit/>
          </a:bodyPr>
          <a:lstStyle/>
          <a:p>
            <a:pPr algn="ctr"/>
            <a:r>
              <a:rPr lang="en-GB" sz="1500" i="1" dirty="0"/>
              <a:t>“How to have fun sex in the most pleasurable way”</a:t>
            </a:r>
          </a:p>
        </p:txBody>
      </p:sp>
      <p:sp>
        <p:nvSpPr>
          <p:cNvPr id="25" name="TextBox 24">
            <a:extLst>
              <a:ext uri="{FF2B5EF4-FFF2-40B4-BE49-F238E27FC236}">
                <a16:creationId xmlns:a16="http://schemas.microsoft.com/office/drawing/2014/main" id="{32223CF4-8052-FE27-8114-CA70D9444279}"/>
              </a:ext>
            </a:extLst>
          </p:cNvPr>
          <p:cNvSpPr txBox="1"/>
          <p:nvPr/>
        </p:nvSpPr>
        <p:spPr>
          <a:xfrm>
            <a:off x="544511" y="4803100"/>
            <a:ext cx="5759999" cy="784830"/>
          </a:xfrm>
          <a:prstGeom prst="rect">
            <a:avLst/>
          </a:prstGeom>
          <a:noFill/>
          <a:ln w="28575">
            <a:solidFill>
              <a:schemeClr val="accent1"/>
            </a:solidFill>
          </a:ln>
        </p:spPr>
        <p:txBody>
          <a:bodyPr wrap="square">
            <a:spAutoFit/>
          </a:bodyPr>
          <a:lstStyle/>
          <a:p>
            <a:pPr algn="ctr"/>
            <a:r>
              <a:rPr lang="en-GB" sz="1500" i="1" dirty="0"/>
              <a:t>“How and what the laws are about young people or even underage people accessing contraception from the GP, more information where to get it from.”</a:t>
            </a:r>
          </a:p>
        </p:txBody>
      </p:sp>
      <p:sp>
        <p:nvSpPr>
          <p:cNvPr id="27" name="TextBox 26">
            <a:extLst>
              <a:ext uri="{FF2B5EF4-FFF2-40B4-BE49-F238E27FC236}">
                <a16:creationId xmlns:a16="http://schemas.microsoft.com/office/drawing/2014/main" id="{DB997DF7-CF7D-97B6-A2F7-2A96B4028585}"/>
              </a:ext>
            </a:extLst>
          </p:cNvPr>
          <p:cNvSpPr txBox="1"/>
          <p:nvPr/>
        </p:nvSpPr>
        <p:spPr>
          <a:xfrm>
            <a:off x="9988991" y="4918516"/>
            <a:ext cx="1657276" cy="553998"/>
          </a:xfrm>
          <a:prstGeom prst="rect">
            <a:avLst/>
          </a:prstGeom>
          <a:noFill/>
          <a:ln w="28575">
            <a:noFill/>
          </a:ln>
        </p:spPr>
        <p:txBody>
          <a:bodyPr wrap="square">
            <a:spAutoFit/>
          </a:bodyPr>
          <a:lstStyle/>
          <a:p>
            <a:pPr algn="ctr"/>
            <a:r>
              <a:rPr lang="en-GB" sz="1500" i="1" dirty="0"/>
              <a:t>“STIs/ STDs and how they occur”</a:t>
            </a:r>
          </a:p>
        </p:txBody>
      </p:sp>
      <p:sp>
        <p:nvSpPr>
          <p:cNvPr id="29" name="TextBox 28">
            <a:extLst>
              <a:ext uri="{FF2B5EF4-FFF2-40B4-BE49-F238E27FC236}">
                <a16:creationId xmlns:a16="http://schemas.microsoft.com/office/drawing/2014/main" id="{B3270355-F05C-53C4-06DA-A0AAE9B87D24}"/>
              </a:ext>
            </a:extLst>
          </p:cNvPr>
          <p:cNvSpPr txBox="1"/>
          <p:nvPr/>
        </p:nvSpPr>
        <p:spPr>
          <a:xfrm>
            <a:off x="5239570" y="1292143"/>
            <a:ext cx="2988957" cy="1708160"/>
          </a:xfrm>
          <a:prstGeom prst="rect">
            <a:avLst/>
          </a:prstGeom>
          <a:noFill/>
          <a:ln w="28575">
            <a:solidFill>
              <a:schemeClr val="accent1"/>
            </a:solidFill>
          </a:ln>
        </p:spPr>
        <p:txBody>
          <a:bodyPr wrap="square">
            <a:spAutoFit/>
          </a:bodyPr>
          <a:lstStyle/>
          <a:p>
            <a:pPr algn="ctr"/>
            <a:r>
              <a:rPr lang="en-GB" sz="1500" i="1" dirty="0"/>
              <a:t>“How to protect yourself as a lady when having sex eventually e.g. condom-how to put it on. Pills to take and how much they are (18)</a:t>
            </a:r>
          </a:p>
          <a:p>
            <a:pPr algn="ctr"/>
            <a:r>
              <a:rPr lang="en-GB" sz="1500" i="1" dirty="0"/>
              <a:t>If a boy is ever intimidating during a sexual activity how to respectfully say no”</a:t>
            </a:r>
          </a:p>
        </p:txBody>
      </p:sp>
      <p:sp>
        <p:nvSpPr>
          <p:cNvPr id="32" name="TextBox 31">
            <a:extLst>
              <a:ext uri="{FF2B5EF4-FFF2-40B4-BE49-F238E27FC236}">
                <a16:creationId xmlns:a16="http://schemas.microsoft.com/office/drawing/2014/main" id="{A717F4A7-B4C8-DDDB-03A2-12FB8F8AB65C}"/>
              </a:ext>
            </a:extLst>
          </p:cNvPr>
          <p:cNvSpPr txBox="1"/>
          <p:nvPr/>
        </p:nvSpPr>
        <p:spPr>
          <a:xfrm>
            <a:off x="6413834" y="4807454"/>
            <a:ext cx="3465833" cy="784830"/>
          </a:xfrm>
          <a:prstGeom prst="rect">
            <a:avLst/>
          </a:prstGeom>
          <a:noFill/>
          <a:ln w="28575">
            <a:solidFill>
              <a:schemeClr val="accent1"/>
            </a:solidFill>
          </a:ln>
        </p:spPr>
        <p:txBody>
          <a:bodyPr wrap="square">
            <a:spAutoFit/>
          </a:bodyPr>
          <a:lstStyle/>
          <a:p>
            <a:pPr algn="ctr"/>
            <a:r>
              <a:rPr lang="en-GB" sz="1500" i="1" dirty="0"/>
              <a:t>“Refresher on STI's what the signs + symptoms are, how to prevent against them”</a:t>
            </a:r>
          </a:p>
        </p:txBody>
      </p:sp>
      <p:sp>
        <p:nvSpPr>
          <p:cNvPr id="34" name="TextBox 33">
            <a:extLst>
              <a:ext uri="{FF2B5EF4-FFF2-40B4-BE49-F238E27FC236}">
                <a16:creationId xmlns:a16="http://schemas.microsoft.com/office/drawing/2014/main" id="{F3D38A8D-2546-AD1E-3823-C3CB1D676D37}"/>
              </a:ext>
            </a:extLst>
          </p:cNvPr>
          <p:cNvSpPr txBox="1"/>
          <p:nvPr/>
        </p:nvSpPr>
        <p:spPr>
          <a:xfrm>
            <a:off x="8331715" y="1290315"/>
            <a:ext cx="3314552" cy="1938992"/>
          </a:xfrm>
          <a:prstGeom prst="rect">
            <a:avLst/>
          </a:prstGeom>
          <a:noFill/>
          <a:ln w="28575">
            <a:solidFill>
              <a:schemeClr val="accent1"/>
            </a:solidFill>
          </a:ln>
        </p:spPr>
        <p:txBody>
          <a:bodyPr wrap="square">
            <a:spAutoFit/>
          </a:bodyPr>
          <a:lstStyle/>
          <a:p>
            <a:pPr algn="ctr"/>
            <a:r>
              <a:rPr lang="en-GB" sz="1500" i="1" dirty="0"/>
              <a:t>“I think that everyone needs to be taught a lot, even though a lot of people are having sex underage that they shouldn't just be told off and they should be helped and given advice although it is illegal to have sex underage, they still should have everyone's full support”</a:t>
            </a:r>
          </a:p>
        </p:txBody>
      </p:sp>
      <p:sp>
        <p:nvSpPr>
          <p:cNvPr id="36" name="TextBox 35">
            <a:extLst>
              <a:ext uri="{FF2B5EF4-FFF2-40B4-BE49-F238E27FC236}">
                <a16:creationId xmlns:a16="http://schemas.microsoft.com/office/drawing/2014/main" id="{23C946BF-E104-3422-D7B1-A7C937E8D2BC}"/>
              </a:ext>
            </a:extLst>
          </p:cNvPr>
          <p:cNvSpPr txBox="1"/>
          <p:nvPr/>
        </p:nvSpPr>
        <p:spPr>
          <a:xfrm>
            <a:off x="536225" y="5683385"/>
            <a:ext cx="4047350" cy="784830"/>
          </a:xfrm>
          <a:prstGeom prst="rect">
            <a:avLst/>
          </a:prstGeom>
          <a:noFill/>
          <a:ln w="28575">
            <a:solidFill>
              <a:schemeClr val="accent1"/>
            </a:solidFill>
          </a:ln>
        </p:spPr>
        <p:txBody>
          <a:bodyPr wrap="square">
            <a:spAutoFit/>
          </a:bodyPr>
          <a:lstStyle/>
          <a:p>
            <a:pPr algn="ctr"/>
            <a:r>
              <a:rPr lang="en-GB" sz="1500" i="1" dirty="0"/>
              <a:t>“No, however I do feel there is some stigma and embarrassment with purchasing contraception between the ages of 16-18”</a:t>
            </a:r>
          </a:p>
        </p:txBody>
      </p:sp>
      <p:sp>
        <p:nvSpPr>
          <p:cNvPr id="6" name="TextBox 5">
            <a:extLst>
              <a:ext uri="{FF2B5EF4-FFF2-40B4-BE49-F238E27FC236}">
                <a16:creationId xmlns:a16="http://schemas.microsoft.com/office/drawing/2014/main" id="{E6853443-FB4D-1AC8-0480-A530E895856F}"/>
              </a:ext>
            </a:extLst>
          </p:cNvPr>
          <p:cNvSpPr txBox="1"/>
          <p:nvPr/>
        </p:nvSpPr>
        <p:spPr>
          <a:xfrm>
            <a:off x="536227" y="2639702"/>
            <a:ext cx="4574139" cy="1015663"/>
          </a:xfrm>
          <a:prstGeom prst="rect">
            <a:avLst/>
          </a:prstGeom>
          <a:noFill/>
          <a:ln w="28575">
            <a:solidFill>
              <a:schemeClr val="accent1"/>
            </a:solidFill>
          </a:ln>
        </p:spPr>
        <p:txBody>
          <a:bodyPr wrap="square">
            <a:spAutoFit/>
          </a:bodyPr>
          <a:lstStyle/>
          <a:p>
            <a:pPr algn="ctr"/>
            <a:r>
              <a:rPr lang="en-GB" sz="1500" i="1" dirty="0"/>
              <a:t>“How to do it, because when we get to a certain age people are going to and then we eventually do it and if they don’t know it could go wrong or someone could get pregnant”</a:t>
            </a:r>
          </a:p>
        </p:txBody>
      </p:sp>
      <p:sp>
        <p:nvSpPr>
          <p:cNvPr id="8" name="TextBox 7">
            <a:extLst>
              <a:ext uri="{FF2B5EF4-FFF2-40B4-BE49-F238E27FC236}">
                <a16:creationId xmlns:a16="http://schemas.microsoft.com/office/drawing/2014/main" id="{62E31670-53E5-623F-7801-C626A4B938FB}"/>
              </a:ext>
            </a:extLst>
          </p:cNvPr>
          <p:cNvSpPr txBox="1"/>
          <p:nvPr/>
        </p:nvSpPr>
        <p:spPr>
          <a:xfrm>
            <a:off x="5226562" y="3085955"/>
            <a:ext cx="2988957" cy="1015663"/>
          </a:xfrm>
          <a:prstGeom prst="rect">
            <a:avLst/>
          </a:prstGeom>
          <a:noFill/>
          <a:ln w="28575">
            <a:solidFill>
              <a:schemeClr val="accent1"/>
            </a:solidFill>
          </a:ln>
        </p:spPr>
        <p:txBody>
          <a:bodyPr wrap="square">
            <a:spAutoFit/>
          </a:bodyPr>
          <a:lstStyle/>
          <a:p>
            <a:pPr algn="ctr"/>
            <a:r>
              <a:rPr lang="en-GB" sz="1500" i="1" dirty="0"/>
              <a:t>“Yeah, maybe about the actual anatomy of women so they know how to actually enjoy sex and do it safely”</a:t>
            </a:r>
          </a:p>
        </p:txBody>
      </p:sp>
      <p:sp>
        <p:nvSpPr>
          <p:cNvPr id="9" name="TextBox 8">
            <a:extLst>
              <a:ext uri="{FF2B5EF4-FFF2-40B4-BE49-F238E27FC236}">
                <a16:creationId xmlns:a16="http://schemas.microsoft.com/office/drawing/2014/main" id="{A15FDD8B-6CC2-D963-41F3-BAD7813D59FF}"/>
              </a:ext>
            </a:extLst>
          </p:cNvPr>
          <p:cNvSpPr txBox="1"/>
          <p:nvPr/>
        </p:nvSpPr>
        <p:spPr>
          <a:xfrm>
            <a:off x="8331715" y="3300635"/>
            <a:ext cx="3314552" cy="784830"/>
          </a:xfrm>
          <a:prstGeom prst="rect">
            <a:avLst/>
          </a:prstGeom>
          <a:noFill/>
          <a:ln w="28575">
            <a:solidFill>
              <a:schemeClr val="accent1"/>
            </a:solidFill>
          </a:ln>
        </p:spPr>
        <p:txBody>
          <a:bodyPr wrap="square">
            <a:spAutoFit/>
          </a:bodyPr>
          <a:lstStyle/>
          <a:p>
            <a:pPr algn="ctr"/>
            <a:r>
              <a:rPr lang="en-GB" sz="1500" i="1" dirty="0"/>
              <a:t>“Sex everything about it. They don’t teach it. I only know about sex from having an open family” </a:t>
            </a:r>
          </a:p>
        </p:txBody>
      </p:sp>
      <p:sp>
        <p:nvSpPr>
          <p:cNvPr id="12" name="TextBox 11">
            <a:extLst>
              <a:ext uri="{FF2B5EF4-FFF2-40B4-BE49-F238E27FC236}">
                <a16:creationId xmlns:a16="http://schemas.microsoft.com/office/drawing/2014/main" id="{62A49A4F-A0D9-6F15-44F4-EA6C1593E458}"/>
              </a:ext>
            </a:extLst>
          </p:cNvPr>
          <p:cNvSpPr txBox="1"/>
          <p:nvPr/>
        </p:nvSpPr>
        <p:spPr>
          <a:xfrm>
            <a:off x="7324564" y="5683385"/>
            <a:ext cx="1727494" cy="784830"/>
          </a:xfrm>
          <a:prstGeom prst="rect">
            <a:avLst/>
          </a:prstGeom>
          <a:noFill/>
          <a:ln w="28575">
            <a:solidFill>
              <a:schemeClr val="accent1"/>
            </a:solidFill>
          </a:ln>
        </p:spPr>
        <p:txBody>
          <a:bodyPr wrap="square">
            <a:spAutoFit/>
          </a:bodyPr>
          <a:lstStyle/>
          <a:p>
            <a:pPr algn="ctr"/>
            <a:r>
              <a:rPr lang="en-GB" sz="1500" i="1" dirty="0"/>
              <a:t>“How to avoid diseases from sexually contact” </a:t>
            </a:r>
          </a:p>
        </p:txBody>
      </p:sp>
      <p:sp>
        <p:nvSpPr>
          <p:cNvPr id="5" name="Rectangle 4">
            <a:extLst>
              <a:ext uri="{FF2B5EF4-FFF2-40B4-BE49-F238E27FC236}">
                <a16:creationId xmlns:a16="http://schemas.microsoft.com/office/drawing/2014/main" id="{7A56CCDA-2154-B7A5-7897-6D37213887AD}"/>
              </a:ext>
            </a:extLst>
          </p:cNvPr>
          <p:cNvSpPr/>
          <p:nvPr/>
        </p:nvSpPr>
        <p:spPr>
          <a:xfrm>
            <a:off x="9988991" y="4803100"/>
            <a:ext cx="1657276" cy="7848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9C28547-2CB1-0C9D-B1AC-96B1DBCECEA2}"/>
              </a:ext>
            </a:extLst>
          </p:cNvPr>
          <p:cNvSpPr txBox="1"/>
          <p:nvPr/>
        </p:nvSpPr>
        <p:spPr>
          <a:xfrm>
            <a:off x="9125109" y="5683385"/>
            <a:ext cx="2521158" cy="784830"/>
          </a:xfrm>
          <a:prstGeom prst="rect">
            <a:avLst/>
          </a:prstGeom>
          <a:noFill/>
          <a:ln w="28575">
            <a:solidFill>
              <a:schemeClr val="accent1"/>
            </a:solidFill>
          </a:ln>
        </p:spPr>
        <p:txBody>
          <a:bodyPr wrap="square">
            <a:spAutoFit/>
          </a:bodyPr>
          <a:lstStyle/>
          <a:p>
            <a:pPr algn="ctr"/>
            <a:r>
              <a:rPr lang="en-GB" sz="1500" i="1" dirty="0"/>
              <a:t>“How to access and where to get contraceptives and overall care around that”</a:t>
            </a:r>
          </a:p>
        </p:txBody>
      </p:sp>
    </p:spTree>
    <p:extLst>
      <p:ext uri="{BB962C8B-B14F-4D97-AF65-F5344CB8AC3E}">
        <p14:creationId xmlns:p14="http://schemas.microsoft.com/office/powerpoint/2010/main" val="680680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934278"/>
            <a:ext cx="11101754" cy="2902226"/>
          </a:xfrm>
        </p:spPr>
        <p:txBody>
          <a:bodyPr/>
          <a:lstStyle/>
          <a:p>
            <a:r>
              <a:rPr lang="en-GB" b="1" dirty="0"/>
              <a:t>LGBTQIA+, sexuality and gender identity</a:t>
            </a:r>
          </a:p>
          <a:p>
            <a:endParaRPr lang="en-GB" b="1" dirty="0"/>
          </a:p>
          <a:p>
            <a:endParaRPr lang="en-GB" b="1" dirty="0"/>
          </a:p>
          <a:p>
            <a:endParaRPr lang="en-GB" b="1" dirty="0"/>
          </a:p>
          <a:p>
            <a:endParaRPr lang="en-GB" b="1" dirty="0"/>
          </a:p>
          <a:p>
            <a:r>
              <a:rPr lang="en-GB" b="1" dirty="0"/>
              <a:t>Periods and puberty</a:t>
            </a:r>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10" name="Rectangle 9">
            <a:extLst>
              <a:ext uri="{FF2B5EF4-FFF2-40B4-BE49-F238E27FC236}">
                <a16:creationId xmlns:a16="http://schemas.microsoft.com/office/drawing/2014/main" id="{73EEDAE4-A449-A643-A3CA-9F11532ED4A2}"/>
              </a:ext>
            </a:extLst>
          </p:cNvPr>
          <p:cNvSpPr/>
          <p:nvPr/>
        </p:nvSpPr>
        <p:spPr>
          <a:xfrm>
            <a:off x="544511" y="3766929"/>
            <a:ext cx="3460959" cy="25139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“Periods . Many girls feel uncomfortable during their periods and don't feel comfortable speaking to the teacher and asking for what they require and need. I experience periods and so far in Year 7 we haven't learned anything about periods or puberty it's really important to be aware of what girls go through and how cramps and bleeding can impact school and missing out on PE”</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7" name="TextBox 6">
            <a:extLst>
              <a:ext uri="{FF2B5EF4-FFF2-40B4-BE49-F238E27FC236}">
                <a16:creationId xmlns:a16="http://schemas.microsoft.com/office/drawing/2014/main" id="{EBF3F272-ABE2-5DF2-658C-A9C1EB4D93B4}"/>
              </a:ext>
            </a:extLst>
          </p:cNvPr>
          <p:cNvSpPr txBox="1"/>
          <p:nvPr/>
        </p:nvSpPr>
        <p:spPr>
          <a:xfrm>
            <a:off x="544511" y="1289971"/>
            <a:ext cx="4574139" cy="553998"/>
          </a:xfrm>
          <a:prstGeom prst="rect">
            <a:avLst/>
          </a:prstGeom>
          <a:noFill/>
          <a:ln w="28575">
            <a:solidFill>
              <a:schemeClr val="accent1"/>
            </a:solidFill>
          </a:ln>
        </p:spPr>
        <p:txBody>
          <a:bodyPr wrap="square">
            <a:spAutoFit/>
          </a:bodyPr>
          <a:lstStyle/>
          <a:p>
            <a:pPr algn="ctr"/>
            <a:r>
              <a:rPr lang="en-GB" sz="1500" i="1" dirty="0"/>
              <a:t>“Sexuality, gay and lesbian sex, transitioning gender and gender identities”</a:t>
            </a:r>
          </a:p>
        </p:txBody>
      </p:sp>
      <p:sp>
        <p:nvSpPr>
          <p:cNvPr id="14" name="TextBox 13">
            <a:extLst>
              <a:ext uri="{FF2B5EF4-FFF2-40B4-BE49-F238E27FC236}">
                <a16:creationId xmlns:a16="http://schemas.microsoft.com/office/drawing/2014/main" id="{6C8F43D4-F550-5669-AEFB-EBC50851B670}"/>
              </a:ext>
            </a:extLst>
          </p:cNvPr>
          <p:cNvSpPr txBox="1"/>
          <p:nvPr/>
        </p:nvSpPr>
        <p:spPr>
          <a:xfrm>
            <a:off x="2703443" y="2625562"/>
            <a:ext cx="2303151" cy="323165"/>
          </a:xfrm>
          <a:prstGeom prst="rect">
            <a:avLst/>
          </a:prstGeom>
          <a:noFill/>
          <a:ln w="28575">
            <a:solidFill>
              <a:schemeClr val="accent1"/>
            </a:solidFill>
          </a:ln>
        </p:spPr>
        <p:txBody>
          <a:bodyPr wrap="square">
            <a:spAutoFit/>
          </a:bodyPr>
          <a:lstStyle/>
          <a:p>
            <a:pPr algn="ctr"/>
            <a:r>
              <a:rPr lang="en-GB" sz="1500" i="1" dirty="0"/>
              <a:t>“Bisexual relationships” </a:t>
            </a:r>
          </a:p>
        </p:txBody>
      </p:sp>
      <p:sp>
        <p:nvSpPr>
          <p:cNvPr id="21" name="TextBox 20">
            <a:extLst>
              <a:ext uri="{FF2B5EF4-FFF2-40B4-BE49-F238E27FC236}">
                <a16:creationId xmlns:a16="http://schemas.microsoft.com/office/drawing/2014/main" id="{7E38E8AA-4E88-FA4A-7451-AA43CB273C93}"/>
              </a:ext>
            </a:extLst>
          </p:cNvPr>
          <p:cNvSpPr txBox="1"/>
          <p:nvPr/>
        </p:nvSpPr>
        <p:spPr>
          <a:xfrm>
            <a:off x="8331715" y="1299004"/>
            <a:ext cx="3314552" cy="553998"/>
          </a:xfrm>
          <a:prstGeom prst="rect">
            <a:avLst/>
          </a:prstGeom>
          <a:noFill/>
          <a:ln w="28575">
            <a:solidFill>
              <a:schemeClr val="accent1"/>
            </a:solidFill>
          </a:ln>
        </p:spPr>
        <p:txBody>
          <a:bodyPr wrap="square">
            <a:spAutoFit/>
          </a:bodyPr>
          <a:lstStyle/>
          <a:p>
            <a:pPr algn="ctr"/>
            <a:r>
              <a:rPr lang="en-GB" sz="1500" i="1" dirty="0"/>
              <a:t>“More LGBTQ+ info WITHOUT any discrimination”</a:t>
            </a:r>
          </a:p>
        </p:txBody>
      </p:sp>
      <p:sp>
        <p:nvSpPr>
          <p:cNvPr id="25" name="TextBox 24">
            <a:extLst>
              <a:ext uri="{FF2B5EF4-FFF2-40B4-BE49-F238E27FC236}">
                <a16:creationId xmlns:a16="http://schemas.microsoft.com/office/drawing/2014/main" id="{32223CF4-8052-FE27-8114-CA70D9444279}"/>
              </a:ext>
            </a:extLst>
          </p:cNvPr>
          <p:cNvSpPr txBox="1"/>
          <p:nvPr/>
        </p:nvSpPr>
        <p:spPr>
          <a:xfrm>
            <a:off x="544511" y="2626867"/>
            <a:ext cx="2046877" cy="323165"/>
          </a:xfrm>
          <a:prstGeom prst="rect">
            <a:avLst/>
          </a:prstGeom>
          <a:noFill/>
          <a:ln w="28575">
            <a:solidFill>
              <a:schemeClr val="accent1"/>
            </a:solidFill>
          </a:ln>
        </p:spPr>
        <p:txBody>
          <a:bodyPr wrap="square">
            <a:spAutoFit/>
          </a:bodyPr>
          <a:lstStyle/>
          <a:p>
            <a:pPr algn="ctr"/>
            <a:r>
              <a:rPr lang="en-GB" sz="1500" i="1" dirty="0"/>
              <a:t>“Aro/ace identities"</a:t>
            </a:r>
          </a:p>
        </p:txBody>
      </p:sp>
      <p:sp>
        <p:nvSpPr>
          <p:cNvPr id="27" name="TextBox 26">
            <a:extLst>
              <a:ext uri="{FF2B5EF4-FFF2-40B4-BE49-F238E27FC236}">
                <a16:creationId xmlns:a16="http://schemas.microsoft.com/office/drawing/2014/main" id="{DB997DF7-CF7D-97B6-A2F7-2A96B4028585}"/>
              </a:ext>
            </a:extLst>
          </p:cNvPr>
          <p:cNvSpPr txBox="1"/>
          <p:nvPr/>
        </p:nvSpPr>
        <p:spPr>
          <a:xfrm>
            <a:off x="4122131" y="5726847"/>
            <a:ext cx="3279979" cy="553998"/>
          </a:xfrm>
          <a:prstGeom prst="rect">
            <a:avLst/>
          </a:prstGeom>
          <a:noFill/>
          <a:ln w="28575">
            <a:solidFill>
              <a:schemeClr val="accent1"/>
            </a:solidFill>
          </a:ln>
        </p:spPr>
        <p:txBody>
          <a:bodyPr wrap="square">
            <a:spAutoFit/>
          </a:bodyPr>
          <a:lstStyle/>
          <a:p>
            <a:pPr algn="ctr"/>
            <a:r>
              <a:rPr lang="en-GB" sz="1500" i="1" dirty="0"/>
              <a:t>“How to alleviate pain when on period (e.g. cramps, throwing up, back pain)”</a:t>
            </a:r>
          </a:p>
        </p:txBody>
      </p:sp>
      <p:sp>
        <p:nvSpPr>
          <p:cNvPr id="29" name="TextBox 28">
            <a:extLst>
              <a:ext uri="{FF2B5EF4-FFF2-40B4-BE49-F238E27FC236}">
                <a16:creationId xmlns:a16="http://schemas.microsoft.com/office/drawing/2014/main" id="{B3270355-F05C-53C4-06DA-A0AAE9B87D24}"/>
              </a:ext>
            </a:extLst>
          </p:cNvPr>
          <p:cNvSpPr txBox="1"/>
          <p:nvPr/>
        </p:nvSpPr>
        <p:spPr>
          <a:xfrm>
            <a:off x="5230704" y="1295227"/>
            <a:ext cx="2988957" cy="1246495"/>
          </a:xfrm>
          <a:prstGeom prst="rect">
            <a:avLst/>
          </a:prstGeom>
          <a:noFill/>
          <a:ln w="28575">
            <a:solidFill>
              <a:schemeClr val="accent1"/>
            </a:solidFill>
          </a:ln>
        </p:spPr>
        <p:txBody>
          <a:bodyPr wrap="square">
            <a:spAutoFit/>
          </a:bodyPr>
          <a:lstStyle/>
          <a:p>
            <a:pPr algn="ctr"/>
            <a:r>
              <a:rPr lang="en-GB" sz="1500" i="1" dirty="0"/>
              <a:t>“More about LGBTQ+ relationships because a lot of people in school don't support the community and it could be they aren’t educated enough”</a:t>
            </a:r>
          </a:p>
        </p:txBody>
      </p:sp>
      <p:sp>
        <p:nvSpPr>
          <p:cNvPr id="32" name="TextBox 31">
            <a:extLst>
              <a:ext uri="{FF2B5EF4-FFF2-40B4-BE49-F238E27FC236}">
                <a16:creationId xmlns:a16="http://schemas.microsoft.com/office/drawing/2014/main" id="{A717F4A7-B4C8-DDDB-03A2-12FB8F8AB65C}"/>
              </a:ext>
            </a:extLst>
          </p:cNvPr>
          <p:cNvSpPr txBox="1"/>
          <p:nvPr/>
        </p:nvSpPr>
        <p:spPr>
          <a:xfrm>
            <a:off x="544511" y="1957766"/>
            <a:ext cx="4574139" cy="553998"/>
          </a:xfrm>
          <a:prstGeom prst="rect">
            <a:avLst/>
          </a:prstGeom>
          <a:noFill/>
          <a:ln w="28575">
            <a:solidFill>
              <a:schemeClr val="accent1"/>
            </a:solidFill>
          </a:ln>
        </p:spPr>
        <p:txBody>
          <a:bodyPr wrap="square">
            <a:spAutoFit/>
          </a:bodyPr>
          <a:lstStyle/>
          <a:p>
            <a:pPr algn="ctr"/>
            <a:r>
              <a:rPr lang="en-GB" sz="1500" i="1" dirty="0"/>
              <a:t>“I wish it were more inclusive of other sexualities and gender identities.”</a:t>
            </a:r>
          </a:p>
        </p:txBody>
      </p:sp>
      <p:sp>
        <p:nvSpPr>
          <p:cNvPr id="34" name="TextBox 33">
            <a:extLst>
              <a:ext uri="{FF2B5EF4-FFF2-40B4-BE49-F238E27FC236}">
                <a16:creationId xmlns:a16="http://schemas.microsoft.com/office/drawing/2014/main" id="{F3D38A8D-2546-AD1E-3823-C3CB1D676D37}"/>
              </a:ext>
            </a:extLst>
          </p:cNvPr>
          <p:cNvSpPr txBox="1"/>
          <p:nvPr/>
        </p:nvSpPr>
        <p:spPr>
          <a:xfrm>
            <a:off x="8331715" y="1938474"/>
            <a:ext cx="3314552" cy="1015663"/>
          </a:xfrm>
          <a:prstGeom prst="rect">
            <a:avLst/>
          </a:prstGeom>
          <a:noFill/>
          <a:ln w="28575">
            <a:solidFill>
              <a:schemeClr val="accent1"/>
            </a:solidFill>
          </a:ln>
        </p:spPr>
        <p:txBody>
          <a:bodyPr wrap="square">
            <a:spAutoFit/>
          </a:bodyPr>
          <a:lstStyle/>
          <a:p>
            <a:pPr algn="ctr"/>
            <a:r>
              <a:rPr lang="en-GB" sz="1500" i="1" dirty="0"/>
              <a:t>“Not particularly, but I wish they were less careful with what they say about certain topics (e.g. sexuality), as it leaves people uneducated.”</a:t>
            </a:r>
          </a:p>
        </p:txBody>
      </p:sp>
      <p:sp>
        <p:nvSpPr>
          <p:cNvPr id="36" name="TextBox 35">
            <a:extLst>
              <a:ext uri="{FF2B5EF4-FFF2-40B4-BE49-F238E27FC236}">
                <a16:creationId xmlns:a16="http://schemas.microsoft.com/office/drawing/2014/main" id="{23C946BF-E104-3422-D7B1-A7C937E8D2BC}"/>
              </a:ext>
            </a:extLst>
          </p:cNvPr>
          <p:cNvSpPr txBox="1"/>
          <p:nvPr/>
        </p:nvSpPr>
        <p:spPr>
          <a:xfrm>
            <a:off x="5118649" y="2625563"/>
            <a:ext cx="3101011" cy="323165"/>
          </a:xfrm>
          <a:prstGeom prst="rect">
            <a:avLst/>
          </a:prstGeom>
          <a:noFill/>
          <a:ln w="28575">
            <a:solidFill>
              <a:schemeClr val="accent1"/>
            </a:solidFill>
          </a:ln>
        </p:spPr>
        <p:txBody>
          <a:bodyPr wrap="square">
            <a:spAutoFit/>
          </a:bodyPr>
          <a:lstStyle/>
          <a:p>
            <a:pPr algn="ctr"/>
            <a:r>
              <a:rPr lang="en-GB" sz="1500" i="1" dirty="0"/>
              <a:t>“More about LGBTQIA+ community.”</a:t>
            </a:r>
          </a:p>
        </p:txBody>
      </p:sp>
      <p:sp>
        <p:nvSpPr>
          <p:cNvPr id="40" name="TextBox 39">
            <a:extLst>
              <a:ext uri="{FF2B5EF4-FFF2-40B4-BE49-F238E27FC236}">
                <a16:creationId xmlns:a16="http://schemas.microsoft.com/office/drawing/2014/main" id="{AA33EE2C-341B-AD3E-9CCA-1710E5866D91}"/>
              </a:ext>
            </a:extLst>
          </p:cNvPr>
          <p:cNvSpPr txBox="1"/>
          <p:nvPr/>
        </p:nvSpPr>
        <p:spPr>
          <a:xfrm>
            <a:off x="4122130" y="4856277"/>
            <a:ext cx="3279979" cy="784830"/>
          </a:xfrm>
          <a:prstGeom prst="rect">
            <a:avLst/>
          </a:prstGeom>
          <a:noFill/>
          <a:ln w="28575">
            <a:solidFill>
              <a:schemeClr val="accent1"/>
            </a:solidFill>
          </a:ln>
        </p:spPr>
        <p:txBody>
          <a:bodyPr wrap="square">
            <a:spAutoFit/>
          </a:bodyPr>
          <a:lstStyle/>
          <a:p>
            <a:pPr algn="ctr"/>
            <a:r>
              <a:rPr lang="en-GB" sz="1500" i="1" dirty="0"/>
              <a:t>“More support for  girls to go to the bathroom whenever they want when they are at school and on your period!” </a:t>
            </a:r>
          </a:p>
        </p:txBody>
      </p:sp>
      <p:sp>
        <p:nvSpPr>
          <p:cNvPr id="42" name="TextBox 41">
            <a:extLst>
              <a:ext uri="{FF2B5EF4-FFF2-40B4-BE49-F238E27FC236}">
                <a16:creationId xmlns:a16="http://schemas.microsoft.com/office/drawing/2014/main" id="{61659583-3826-7AE6-0C7B-64FE9031FA6D}"/>
              </a:ext>
            </a:extLst>
          </p:cNvPr>
          <p:cNvSpPr txBox="1"/>
          <p:nvPr/>
        </p:nvSpPr>
        <p:spPr>
          <a:xfrm>
            <a:off x="7542331" y="5750432"/>
            <a:ext cx="2189326" cy="553998"/>
          </a:xfrm>
          <a:prstGeom prst="rect">
            <a:avLst/>
          </a:prstGeom>
          <a:noFill/>
          <a:ln w="28575">
            <a:solidFill>
              <a:schemeClr val="accent1"/>
            </a:solidFill>
          </a:ln>
        </p:spPr>
        <p:txBody>
          <a:bodyPr wrap="square">
            <a:spAutoFit/>
          </a:bodyPr>
          <a:lstStyle/>
          <a:p>
            <a:pPr algn="ctr"/>
            <a:r>
              <a:rPr lang="en-GB" sz="1500" i="1" dirty="0"/>
              <a:t>“How to deal with hormones”</a:t>
            </a:r>
          </a:p>
        </p:txBody>
      </p:sp>
      <p:sp>
        <p:nvSpPr>
          <p:cNvPr id="44" name="TextBox 43">
            <a:extLst>
              <a:ext uri="{FF2B5EF4-FFF2-40B4-BE49-F238E27FC236}">
                <a16:creationId xmlns:a16="http://schemas.microsoft.com/office/drawing/2014/main" id="{D12891B3-7B24-5F18-BAA8-3DD05F56B902}"/>
              </a:ext>
            </a:extLst>
          </p:cNvPr>
          <p:cNvSpPr txBox="1"/>
          <p:nvPr/>
        </p:nvSpPr>
        <p:spPr>
          <a:xfrm>
            <a:off x="4122131" y="3769554"/>
            <a:ext cx="2447634" cy="1015663"/>
          </a:xfrm>
          <a:prstGeom prst="rect">
            <a:avLst/>
          </a:prstGeom>
          <a:noFill/>
          <a:ln w="28575">
            <a:solidFill>
              <a:schemeClr val="accent1"/>
            </a:solidFill>
          </a:ln>
        </p:spPr>
        <p:txBody>
          <a:bodyPr wrap="square">
            <a:spAutoFit/>
          </a:bodyPr>
          <a:lstStyle/>
          <a:p>
            <a:pPr algn="ctr"/>
            <a:r>
              <a:rPr lang="en-GB" sz="1500" i="1" dirty="0"/>
              <a:t>“Maybe about the things that boys and girls might notice about puberty so they know it’s normal.”</a:t>
            </a:r>
          </a:p>
        </p:txBody>
      </p:sp>
      <p:sp>
        <p:nvSpPr>
          <p:cNvPr id="46" name="TextBox 45">
            <a:extLst>
              <a:ext uri="{FF2B5EF4-FFF2-40B4-BE49-F238E27FC236}">
                <a16:creationId xmlns:a16="http://schemas.microsoft.com/office/drawing/2014/main" id="{138264AC-606D-5D1B-3FED-6C7B3184CB5D}"/>
              </a:ext>
            </a:extLst>
          </p:cNvPr>
          <p:cNvSpPr txBox="1"/>
          <p:nvPr/>
        </p:nvSpPr>
        <p:spPr>
          <a:xfrm>
            <a:off x="6669154" y="3766930"/>
            <a:ext cx="4965872" cy="1015663"/>
          </a:xfrm>
          <a:prstGeom prst="rect">
            <a:avLst/>
          </a:prstGeom>
          <a:noFill/>
          <a:ln w="28575">
            <a:solidFill>
              <a:schemeClr val="accent1"/>
            </a:solidFill>
          </a:ln>
        </p:spPr>
        <p:txBody>
          <a:bodyPr wrap="square">
            <a:spAutoFit/>
          </a:bodyPr>
          <a:lstStyle/>
          <a:p>
            <a:pPr algn="ctr"/>
            <a:r>
              <a:rPr lang="en-GB" sz="1500" i="1" dirty="0"/>
              <a:t>“The menstrual cycle, how to work with it to optimise women’s health. How the individual phases can affect us.</a:t>
            </a:r>
          </a:p>
          <a:p>
            <a:pPr algn="ctr"/>
            <a:r>
              <a:rPr lang="en-GB" sz="1500" i="1" dirty="0"/>
              <a:t>What we can do during these phases to feel best e.g. foods to eat, exercises, activity”</a:t>
            </a:r>
          </a:p>
        </p:txBody>
      </p:sp>
      <p:sp>
        <p:nvSpPr>
          <p:cNvPr id="48" name="TextBox 47">
            <a:extLst>
              <a:ext uri="{FF2B5EF4-FFF2-40B4-BE49-F238E27FC236}">
                <a16:creationId xmlns:a16="http://schemas.microsoft.com/office/drawing/2014/main" id="{9E3611F3-6749-4B12-5EB7-B453E8258677}"/>
              </a:ext>
            </a:extLst>
          </p:cNvPr>
          <p:cNvSpPr txBox="1"/>
          <p:nvPr/>
        </p:nvSpPr>
        <p:spPr>
          <a:xfrm>
            <a:off x="7542331" y="4862656"/>
            <a:ext cx="2189326" cy="784830"/>
          </a:xfrm>
          <a:prstGeom prst="rect">
            <a:avLst/>
          </a:prstGeom>
          <a:noFill/>
          <a:ln w="28575">
            <a:solidFill>
              <a:schemeClr val="accent1"/>
            </a:solidFill>
          </a:ln>
        </p:spPr>
        <p:txBody>
          <a:bodyPr wrap="square">
            <a:spAutoFit/>
          </a:bodyPr>
          <a:lstStyle/>
          <a:p>
            <a:pPr algn="ctr"/>
            <a:r>
              <a:rPr lang="en-GB" sz="1500" i="1" dirty="0"/>
              <a:t>“Be more in depth about the effect and how to deal with puberty”</a:t>
            </a:r>
          </a:p>
        </p:txBody>
      </p:sp>
      <p:sp>
        <p:nvSpPr>
          <p:cNvPr id="6" name="TextBox 5">
            <a:extLst>
              <a:ext uri="{FF2B5EF4-FFF2-40B4-BE49-F238E27FC236}">
                <a16:creationId xmlns:a16="http://schemas.microsoft.com/office/drawing/2014/main" id="{416C993D-D65C-1561-73D0-9F60BA9D8108}"/>
              </a:ext>
            </a:extLst>
          </p:cNvPr>
          <p:cNvSpPr txBox="1"/>
          <p:nvPr/>
        </p:nvSpPr>
        <p:spPr>
          <a:xfrm>
            <a:off x="9844673" y="4963275"/>
            <a:ext cx="1774388" cy="1246495"/>
          </a:xfrm>
          <a:prstGeom prst="rect">
            <a:avLst/>
          </a:prstGeom>
          <a:noFill/>
          <a:ln w="28575">
            <a:noFill/>
          </a:ln>
        </p:spPr>
        <p:txBody>
          <a:bodyPr wrap="square">
            <a:spAutoFit/>
          </a:bodyPr>
          <a:lstStyle/>
          <a:p>
            <a:pPr algn="ctr"/>
            <a:r>
              <a:rPr lang="en-GB" sz="1500" i="1" dirty="0"/>
              <a:t>“Periods probably so I can understand more about girls if I'm ever in a relationship.”</a:t>
            </a:r>
          </a:p>
        </p:txBody>
      </p:sp>
      <p:sp>
        <p:nvSpPr>
          <p:cNvPr id="8" name="Rectangle 7">
            <a:extLst>
              <a:ext uri="{FF2B5EF4-FFF2-40B4-BE49-F238E27FC236}">
                <a16:creationId xmlns:a16="http://schemas.microsoft.com/office/drawing/2014/main" id="{ADD1C505-F59B-E8C2-F6D9-DEB8DB851C9A}"/>
              </a:ext>
            </a:extLst>
          </p:cNvPr>
          <p:cNvSpPr/>
          <p:nvPr/>
        </p:nvSpPr>
        <p:spPr>
          <a:xfrm>
            <a:off x="9844673" y="4868616"/>
            <a:ext cx="1774388" cy="14358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366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400591" y="23490"/>
            <a:ext cx="4657183" cy="594776"/>
          </a:xfrm>
        </p:spPr>
        <p:txBody>
          <a:bodyPr>
            <a:noAutofit/>
          </a:bodyPr>
          <a:lstStyle/>
          <a:p>
            <a:r>
              <a:rPr lang="en-GB" dirty="0"/>
              <a:t>Headline findings</a:t>
            </a:r>
            <a:endParaRPr lang="en-GB" dirty="0">
              <a:solidFill>
                <a:srgbClr val="FF0000"/>
              </a:solidFill>
              <a:cs typeface="Arial"/>
            </a:endParaRP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23/06/2025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9D4F02CA-9F0F-4CC9-90E3-2B6717A850FC}"/>
              </a:ext>
            </a:extLst>
          </p:cNvPr>
          <p:cNvSpPr/>
          <p:nvPr/>
        </p:nvSpPr>
        <p:spPr>
          <a:xfrm>
            <a:off x="400601" y="822476"/>
            <a:ext cx="539726" cy="4962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8</a:t>
            </a:r>
            <a:endParaRPr lang="en-GB" sz="20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2D85551-C5A0-4D31-9CC6-7A666DD44D2F}"/>
              </a:ext>
            </a:extLst>
          </p:cNvPr>
          <p:cNvSpPr/>
          <p:nvPr/>
        </p:nvSpPr>
        <p:spPr>
          <a:xfrm>
            <a:off x="1106478" y="822478"/>
            <a:ext cx="10684908" cy="526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500" dirty="0">
                <a:solidFill>
                  <a:schemeClr val="tx1"/>
                </a:solidFill>
              </a:rPr>
              <a:t>For accessing STI tests and advice</a:t>
            </a:r>
            <a:r>
              <a:rPr lang="en-GB" sz="1500" b="1" dirty="0">
                <a:solidFill>
                  <a:schemeClr val="tx1"/>
                </a:solidFill>
              </a:rPr>
              <a:t> </a:t>
            </a:r>
            <a:r>
              <a:rPr lang="en-GB" sz="1500" dirty="0">
                <a:solidFill>
                  <a:schemeClr val="tx1"/>
                </a:solidFill>
              </a:rPr>
              <a:t>young people aged 16-25 felt most comfortable utilising </a:t>
            </a:r>
            <a:r>
              <a:rPr lang="en-GB" sz="1500" b="1" dirty="0">
                <a:solidFill>
                  <a:schemeClr val="tx1"/>
                </a:solidFill>
              </a:rPr>
              <a:t>test at home services</a:t>
            </a:r>
            <a:r>
              <a:rPr lang="en-GB" sz="1500" dirty="0">
                <a:solidFill>
                  <a:schemeClr val="tx1"/>
                </a:solidFill>
              </a:rPr>
              <a:t>, closely followed by a </a:t>
            </a:r>
            <a:r>
              <a:rPr lang="en-GB" sz="1500" b="1" dirty="0">
                <a:solidFill>
                  <a:schemeClr val="tx1"/>
                </a:solidFill>
              </a:rPr>
              <a:t>local sexual health clinic.  </a:t>
            </a:r>
          </a:p>
        </p:txBody>
      </p:sp>
      <p:sp>
        <p:nvSpPr>
          <p:cNvPr id="16" name="Rectangle 15">
            <a:extLst>
              <a:ext uri="{FF2B5EF4-FFF2-40B4-BE49-F238E27FC236}">
                <a16:creationId xmlns:a16="http://schemas.microsoft.com/office/drawing/2014/main" id="{3E9A601D-1EA1-4B4E-A778-04F6EF785377}"/>
              </a:ext>
            </a:extLst>
          </p:cNvPr>
          <p:cNvSpPr/>
          <p:nvPr/>
        </p:nvSpPr>
        <p:spPr>
          <a:xfrm>
            <a:off x="400591" y="1408893"/>
            <a:ext cx="539726" cy="7657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9</a:t>
            </a:r>
            <a:endParaRPr lang="en-GB" sz="20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47AD9B8-406E-438B-86C1-84E216EF6F9E}"/>
              </a:ext>
            </a:extLst>
          </p:cNvPr>
          <p:cNvSpPr/>
          <p:nvPr/>
        </p:nvSpPr>
        <p:spPr>
          <a:xfrm>
            <a:off x="1106471" y="1407520"/>
            <a:ext cx="10684908" cy="779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500" dirty="0">
                <a:solidFill>
                  <a:schemeClr val="tx1"/>
                </a:solidFill>
              </a:rPr>
              <a:t>Of those young people who experience periods, the majority also experience problematic period symptoms. Most young people </a:t>
            </a:r>
            <a:r>
              <a:rPr lang="en-GB" sz="1500" b="1" dirty="0">
                <a:solidFill>
                  <a:schemeClr val="tx1"/>
                </a:solidFill>
              </a:rPr>
              <a:t>did not seek support </a:t>
            </a:r>
            <a:r>
              <a:rPr lang="en-GB" sz="1500" dirty="0">
                <a:solidFill>
                  <a:schemeClr val="tx1"/>
                </a:solidFill>
              </a:rPr>
              <a:t>with their symptoms. However out of those who did, </a:t>
            </a:r>
            <a:r>
              <a:rPr lang="en-GB" sz="1500" b="1" dirty="0">
                <a:solidFill>
                  <a:schemeClr val="tx1"/>
                </a:solidFill>
              </a:rPr>
              <a:t>family</a:t>
            </a:r>
            <a:r>
              <a:rPr lang="en-GB" sz="1500" dirty="0">
                <a:solidFill>
                  <a:schemeClr val="tx1"/>
                </a:solidFill>
              </a:rPr>
              <a:t> was the most likely source of support for younger age groups (Years 7-9 and Years 10-11), whereas 16-25yr olds were most likely to seek support from the </a:t>
            </a:r>
            <a:r>
              <a:rPr lang="en-GB" sz="1500" b="1" dirty="0">
                <a:solidFill>
                  <a:schemeClr val="tx1"/>
                </a:solidFill>
              </a:rPr>
              <a:t>GP. </a:t>
            </a:r>
          </a:p>
          <a:p>
            <a:pPr fontAlgn="base"/>
            <a:endParaRPr lang="en-GB" sz="1500" dirty="0">
              <a:solidFill>
                <a:schemeClr val="tx1"/>
              </a:solidFill>
            </a:endParaRPr>
          </a:p>
        </p:txBody>
      </p:sp>
      <p:sp>
        <p:nvSpPr>
          <p:cNvPr id="20" name="Rectangle 19">
            <a:extLst>
              <a:ext uri="{FF2B5EF4-FFF2-40B4-BE49-F238E27FC236}">
                <a16:creationId xmlns:a16="http://schemas.microsoft.com/office/drawing/2014/main" id="{A6500358-5A82-4EE3-88F1-08E52A48FEAC}"/>
              </a:ext>
            </a:extLst>
          </p:cNvPr>
          <p:cNvSpPr/>
          <p:nvPr/>
        </p:nvSpPr>
        <p:spPr>
          <a:xfrm>
            <a:off x="400591" y="2281152"/>
            <a:ext cx="539726" cy="61125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10</a:t>
            </a:r>
            <a:endParaRPr lang="en-GB" sz="2000" b="1"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22C57EF-5AA7-4D49-9618-D920B8F86E93}"/>
              </a:ext>
            </a:extLst>
          </p:cNvPr>
          <p:cNvSpPr/>
          <p:nvPr/>
        </p:nvSpPr>
        <p:spPr>
          <a:xfrm>
            <a:off x="1106467" y="2297632"/>
            <a:ext cx="10684912" cy="59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500" dirty="0">
                <a:solidFill>
                  <a:schemeClr val="tx1"/>
                </a:solidFill>
              </a:rPr>
              <a:t>Nearly all young people had a </a:t>
            </a:r>
            <a:r>
              <a:rPr lang="en-GB" sz="1500" b="1" dirty="0">
                <a:solidFill>
                  <a:schemeClr val="tx1"/>
                </a:solidFill>
              </a:rPr>
              <a:t>mobile phone with access to the internet </a:t>
            </a:r>
            <a:r>
              <a:rPr lang="en-GB" sz="1500" dirty="0">
                <a:solidFill>
                  <a:schemeClr val="tx1"/>
                </a:solidFill>
              </a:rPr>
              <a:t>and used </a:t>
            </a:r>
            <a:r>
              <a:rPr lang="en-GB" sz="1500" b="1" dirty="0">
                <a:solidFill>
                  <a:schemeClr val="tx1"/>
                </a:solidFill>
              </a:rPr>
              <a:t>WhatsApp</a:t>
            </a:r>
            <a:r>
              <a:rPr lang="en-GB" sz="1500" dirty="0">
                <a:solidFill>
                  <a:schemeClr val="tx1"/>
                </a:solidFill>
              </a:rPr>
              <a:t>.  Other than this, the most popular social media platforms included </a:t>
            </a:r>
            <a:r>
              <a:rPr lang="en-GB" sz="1500" b="1" dirty="0">
                <a:solidFill>
                  <a:schemeClr val="tx1"/>
                </a:solidFill>
              </a:rPr>
              <a:t>Snapchat, TikTok, Instagram </a:t>
            </a:r>
            <a:r>
              <a:rPr lang="en-GB" sz="1500" dirty="0">
                <a:solidFill>
                  <a:schemeClr val="tx1"/>
                </a:solidFill>
              </a:rPr>
              <a:t>and </a:t>
            </a:r>
            <a:r>
              <a:rPr lang="en-GB" sz="1500" b="1" dirty="0">
                <a:solidFill>
                  <a:schemeClr val="tx1"/>
                </a:solidFill>
              </a:rPr>
              <a:t>Online Gaming sites.   </a:t>
            </a:r>
          </a:p>
        </p:txBody>
      </p:sp>
      <p:sp>
        <p:nvSpPr>
          <p:cNvPr id="22" name="Rectangle 21">
            <a:extLst>
              <a:ext uri="{FF2B5EF4-FFF2-40B4-BE49-F238E27FC236}">
                <a16:creationId xmlns:a16="http://schemas.microsoft.com/office/drawing/2014/main" id="{A4860726-D7A1-4EF9-8D80-9302DC6960B6}"/>
              </a:ext>
            </a:extLst>
          </p:cNvPr>
          <p:cNvSpPr/>
          <p:nvPr/>
        </p:nvSpPr>
        <p:spPr>
          <a:xfrm>
            <a:off x="400591" y="3007193"/>
            <a:ext cx="539726" cy="976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11</a:t>
            </a:r>
            <a:endParaRPr lang="en-GB" sz="2000" b="1"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EAACAD9-C030-4465-8DB8-1DD87992661E}"/>
              </a:ext>
            </a:extLst>
          </p:cNvPr>
          <p:cNvSpPr/>
          <p:nvPr/>
        </p:nvSpPr>
        <p:spPr>
          <a:xfrm>
            <a:off x="1106467" y="3007193"/>
            <a:ext cx="10684913" cy="976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500" dirty="0">
                <a:solidFill>
                  <a:schemeClr val="tx1"/>
                </a:solidFill>
              </a:rPr>
              <a:t>Most young people </a:t>
            </a:r>
            <a:r>
              <a:rPr lang="en-GB" sz="1500" b="1" dirty="0">
                <a:solidFill>
                  <a:schemeClr val="tx1"/>
                </a:solidFill>
              </a:rPr>
              <a:t>had not </a:t>
            </a:r>
            <a:r>
              <a:rPr lang="en-GB" sz="1500" dirty="0">
                <a:solidFill>
                  <a:schemeClr val="tx1"/>
                </a:solidFill>
              </a:rPr>
              <a:t>been made to feel uncomfortable online. However out of those young people who had, the majority </a:t>
            </a:r>
            <a:r>
              <a:rPr lang="en-GB" sz="1500" b="1" dirty="0">
                <a:solidFill>
                  <a:schemeClr val="tx1"/>
                </a:solidFill>
              </a:rPr>
              <a:t>did not seek support </a:t>
            </a:r>
            <a:r>
              <a:rPr lang="en-GB" sz="1500" dirty="0">
                <a:solidFill>
                  <a:schemeClr val="tx1"/>
                </a:solidFill>
              </a:rPr>
              <a:t>with these issues, with the exception of the Year 7-9 age group.  For those who did seek support with online safety, </a:t>
            </a:r>
            <a:r>
              <a:rPr lang="en-GB" sz="1500" b="1" dirty="0">
                <a:solidFill>
                  <a:schemeClr val="tx1"/>
                </a:solidFill>
              </a:rPr>
              <a:t>family</a:t>
            </a:r>
            <a:r>
              <a:rPr lang="en-GB" sz="1500" dirty="0">
                <a:solidFill>
                  <a:schemeClr val="tx1"/>
                </a:solidFill>
              </a:rPr>
              <a:t> was the most common source of support amongst younger age groups (Years 7-9 and Years 10-11), whilst </a:t>
            </a:r>
            <a:r>
              <a:rPr lang="en-GB" sz="1500" b="1" dirty="0">
                <a:solidFill>
                  <a:schemeClr val="tx1"/>
                </a:solidFill>
              </a:rPr>
              <a:t>friends</a:t>
            </a:r>
            <a:r>
              <a:rPr lang="en-GB" sz="1500" dirty="0">
                <a:solidFill>
                  <a:schemeClr val="tx1"/>
                </a:solidFill>
              </a:rPr>
              <a:t> was the most common source of support for 16-25yr olds. </a:t>
            </a:r>
          </a:p>
          <a:p>
            <a:endParaRPr lang="en-GB" sz="1500" b="1" dirty="0">
              <a:solidFill>
                <a:schemeClr val="tx1"/>
              </a:solidFill>
            </a:endParaRPr>
          </a:p>
          <a:p>
            <a:endParaRPr lang="en-GB" sz="1500" b="1" dirty="0">
              <a:solidFill>
                <a:schemeClr val="tx1"/>
              </a:solidFill>
            </a:endParaRPr>
          </a:p>
        </p:txBody>
      </p:sp>
      <p:sp>
        <p:nvSpPr>
          <p:cNvPr id="24" name="Rectangle 23">
            <a:extLst>
              <a:ext uri="{FF2B5EF4-FFF2-40B4-BE49-F238E27FC236}">
                <a16:creationId xmlns:a16="http://schemas.microsoft.com/office/drawing/2014/main" id="{6C527694-9C55-4611-88FD-525262AC9DFD}"/>
              </a:ext>
            </a:extLst>
          </p:cNvPr>
          <p:cNvSpPr/>
          <p:nvPr/>
        </p:nvSpPr>
        <p:spPr>
          <a:xfrm>
            <a:off x="400591" y="4815849"/>
            <a:ext cx="539726" cy="11690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13</a:t>
            </a:r>
            <a:endParaRPr lang="en-GB" sz="20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729C114-BE6C-49D5-BA75-76B15BBB2AC1}"/>
              </a:ext>
            </a:extLst>
          </p:cNvPr>
          <p:cNvSpPr/>
          <p:nvPr/>
        </p:nvSpPr>
        <p:spPr>
          <a:xfrm>
            <a:off x="1106463" y="4817368"/>
            <a:ext cx="10684916" cy="1169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1134"/>
              </a:spcAft>
            </a:pPr>
            <a:r>
              <a:rPr lang="en-GB" sz="1500" dirty="0">
                <a:solidFill>
                  <a:schemeClr val="tx1"/>
                </a:solidFill>
              </a:rPr>
              <a:t>The majority of young people in Years 10-11 said themselves or a friend </a:t>
            </a:r>
            <a:r>
              <a:rPr lang="en-GB" sz="1500" b="1" dirty="0">
                <a:solidFill>
                  <a:schemeClr val="tx1"/>
                </a:solidFill>
              </a:rPr>
              <a:t>had not </a:t>
            </a:r>
            <a:r>
              <a:rPr lang="en-GB" sz="1500" dirty="0">
                <a:solidFill>
                  <a:schemeClr val="tx1"/>
                </a:solidFill>
              </a:rPr>
              <a:t>experienced unhealthy behaviours within a relationship. Whereas for those aged 16-25yrs the majority answered that themselves or a friend </a:t>
            </a:r>
            <a:r>
              <a:rPr lang="en-GB" sz="1500" b="1" dirty="0">
                <a:solidFill>
                  <a:schemeClr val="tx1"/>
                </a:solidFill>
              </a:rPr>
              <a:t>had </a:t>
            </a:r>
            <a:r>
              <a:rPr lang="en-GB" sz="1500" dirty="0">
                <a:solidFill>
                  <a:schemeClr val="tx1"/>
                </a:solidFill>
              </a:rPr>
              <a:t>experienced these behaviours. Of those young people who had, there was a divided response as to whether they and/or their friends sought support</a:t>
            </a:r>
            <a:r>
              <a:rPr lang="en-GB" sz="1500" b="1" dirty="0">
                <a:solidFill>
                  <a:schemeClr val="tx1"/>
                </a:solidFill>
              </a:rPr>
              <a:t> </a:t>
            </a:r>
            <a:r>
              <a:rPr lang="en-GB" sz="1500" dirty="0">
                <a:solidFill>
                  <a:schemeClr val="tx1"/>
                </a:solidFill>
              </a:rPr>
              <a:t>with these behaviours. Out of those who did choose to seek support, </a:t>
            </a:r>
            <a:r>
              <a:rPr lang="en-GB" sz="1500" b="1" dirty="0">
                <a:solidFill>
                  <a:schemeClr val="tx1"/>
                </a:solidFill>
              </a:rPr>
              <a:t>friends</a:t>
            </a:r>
            <a:r>
              <a:rPr lang="en-GB" sz="1500" dirty="0">
                <a:solidFill>
                  <a:schemeClr val="tx1"/>
                </a:solidFill>
              </a:rPr>
              <a:t> and </a:t>
            </a:r>
            <a:r>
              <a:rPr lang="en-GB" sz="1500" b="1" dirty="0">
                <a:solidFill>
                  <a:schemeClr val="tx1"/>
                </a:solidFill>
              </a:rPr>
              <a:t>family </a:t>
            </a:r>
            <a:r>
              <a:rPr lang="en-GB" sz="1500" dirty="0">
                <a:solidFill>
                  <a:schemeClr val="tx1"/>
                </a:solidFill>
              </a:rPr>
              <a:t>were the most common sources. </a:t>
            </a:r>
          </a:p>
          <a:p>
            <a:endParaRPr lang="en-GB" sz="1400" dirty="0">
              <a:solidFill>
                <a:schemeClr val="tx1"/>
              </a:solidFill>
            </a:endParaRPr>
          </a:p>
        </p:txBody>
      </p:sp>
      <p:sp>
        <p:nvSpPr>
          <p:cNvPr id="26" name="Rectangle 25">
            <a:extLst>
              <a:ext uri="{FF2B5EF4-FFF2-40B4-BE49-F238E27FC236}">
                <a16:creationId xmlns:a16="http://schemas.microsoft.com/office/drawing/2014/main" id="{CFCD9220-D023-49EA-9DE6-097B4BACC6E7}"/>
              </a:ext>
            </a:extLst>
          </p:cNvPr>
          <p:cNvSpPr/>
          <p:nvPr/>
        </p:nvSpPr>
        <p:spPr>
          <a:xfrm>
            <a:off x="400591" y="4104773"/>
            <a:ext cx="539726" cy="5798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Arial"/>
                <a:cs typeface="Arial"/>
              </a:rPr>
              <a:t>12</a:t>
            </a:r>
            <a:endParaRPr lang="en-GB" sz="2000" b="1"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2B237EF-D4DD-4789-8D85-F6C2BD07CED1}"/>
              </a:ext>
            </a:extLst>
          </p:cNvPr>
          <p:cNvSpPr/>
          <p:nvPr/>
        </p:nvSpPr>
        <p:spPr>
          <a:xfrm>
            <a:off x="1106464" y="4104773"/>
            <a:ext cx="10684915" cy="5798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l">
              <a:spcAft>
                <a:spcPts val="1134"/>
              </a:spcAft>
            </a:pPr>
            <a:r>
              <a:rPr lang="en-GB" sz="1500" dirty="0">
                <a:solidFill>
                  <a:schemeClr val="tx1"/>
                </a:solidFill>
              </a:rPr>
              <a:t>Awareness of the law surrounding sending or saving nudes or sexual videos of under 18s is consistently high amongst all young people, with </a:t>
            </a:r>
            <a:r>
              <a:rPr lang="en-GB" sz="1500" b="1" dirty="0">
                <a:solidFill>
                  <a:schemeClr val="tx1"/>
                </a:solidFill>
              </a:rPr>
              <a:t>over 85%</a:t>
            </a:r>
            <a:r>
              <a:rPr lang="en-GB" sz="1500" dirty="0">
                <a:solidFill>
                  <a:schemeClr val="tx1"/>
                </a:solidFill>
              </a:rPr>
              <a:t> of all age groups being aware of this.</a:t>
            </a:r>
          </a:p>
        </p:txBody>
      </p:sp>
      <p:sp>
        <p:nvSpPr>
          <p:cNvPr id="30" name="Rectangle 29">
            <a:extLst>
              <a:ext uri="{FF2B5EF4-FFF2-40B4-BE49-F238E27FC236}">
                <a16:creationId xmlns:a16="http://schemas.microsoft.com/office/drawing/2014/main" id="{A73750E3-2C59-460A-A374-8EF8F94B2E1B}"/>
              </a:ext>
            </a:extLst>
          </p:cNvPr>
          <p:cNvSpPr/>
          <p:nvPr/>
        </p:nvSpPr>
        <p:spPr>
          <a:xfrm>
            <a:off x="8427098" y="269951"/>
            <a:ext cx="3431302" cy="400110"/>
          </a:xfrm>
          <a:prstGeom prst="rect">
            <a:avLst/>
          </a:prstGeom>
        </p:spPr>
        <p:txBody>
          <a:bodyPr wrap="square" lIns="91440" tIns="45720" rIns="91440" bIns="45720" anchor="t">
            <a:spAutoFit/>
          </a:bodyPr>
          <a:lstStyle/>
          <a:p>
            <a:r>
              <a:rPr lang="en-GB" sz="2000" b="1" dirty="0"/>
              <a:t>4,850 </a:t>
            </a:r>
            <a:r>
              <a:rPr lang="en-GB" sz="1050" b="1" dirty="0"/>
              <a:t> </a:t>
            </a:r>
            <a:r>
              <a:rPr lang="en-GB" sz="1600" b="1" dirty="0"/>
              <a:t>responses were received.</a:t>
            </a:r>
            <a:endParaRPr lang="en-GB" sz="2400" b="1" dirty="0"/>
          </a:p>
        </p:txBody>
      </p:sp>
      <p:sp>
        <p:nvSpPr>
          <p:cNvPr id="2" name="Footer Placeholder 9">
            <a:extLst>
              <a:ext uri="{FF2B5EF4-FFF2-40B4-BE49-F238E27FC236}">
                <a16:creationId xmlns:a16="http://schemas.microsoft.com/office/drawing/2014/main" id="{6DD622FA-0891-4457-CDE4-16DF6D81F6C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901972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934278"/>
            <a:ext cx="11101754" cy="5690230"/>
          </a:xfrm>
        </p:spPr>
        <p:txBody>
          <a:bodyPr/>
          <a:lstStyle/>
          <a:p>
            <a:r>
              <a:rPr lang="en-GB" b="1" dirty="0"/>
              <a:t>Consent, safety, sexual assault and rape</a:t>
            </a:r>
          </a:p>
          <a:p>
            <a:endParaRPr lang="en-GB" b="1" dirty="0"/>
          </a:p>
          <a:p>
            <a:endParaRPr lang="en-GB" b="1" dirty="0"/>
          </a:p>
          <a:p>
            <a:endParaRPr lang="en-GB" b="1" dirty="0"/>
          </a:p>
          <a:p>
            <a:endParaRPr lang="en-GB" b="1" dirty="0"/>
          </a:p>
          <a:p>
            <a:r>
              <a:rPr lang="en-GB" b="1" dirty="0"/>
              <a:t>Online safety and revenge porn                                                                                           Pornography </a:t>
            </a:r>
          </a:p>
          <a:p>
            <a:endParaRPr lang="en-GB" b="1" dirty="0"/>
          </a:p>
          <a:p>
            <a:endParaRPr lang="en-GB" b="1" dirty="0"/>
          </a:p>
          <a:p>
            <a:endParaRPr lang="en-GB" b="1" dirty="0"/>
          </a:p>
          <a:p>
            <a:endParaRPr lang="en-GB" b="1" dirty="0"/>
          </a:p>
          <a:p>
            <a:endParaRPr lang="en-GB" b="1" dirty="0"/>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10" name="Rectangle 9">
            <a:extLst>
              <a:ext uri="{FF2B5EF4-FFF2-40B4-BE49-F238E27FC236}">
                <a16:creationId xmlns:a16="http://schemas.microsoft.com/office/drawing/2014/main" id="{73EEDAE4-A449-A643-A3CA-9F11532ED4A2}"/>
              </a:ext>
            </a:extLst>
          </p:cNvPr>
          <p:cNvSpPr/>
          <p:nvPr/>
        </p:nvSpPr>
        <p:spPr>
          <a:xfrm>
            <a:off x="544511" y="5558996"/>
            <a:ext cx="2988957" cy="62644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“What to do if you get sent any pictures of inappropriate things” </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7" name="TextBox 6">
            <a:extLst>
              <a:ext uri="{FF2B5EF4-FFF2-40B4-BE49-F238E27FC236}">
                <a16:creationId xmlns:a16="http://schemas.microsoft.com/office/drawing/2014/main" id="{EBF3F272-ABE2-5DF2-658C-A9C1EB4D93B4}"/>
              </a:ext>
            </a:extLst>
          </p:cNvPr>
          <p:cNvSpPr txBox="1"/>
          <p:nvPr/>
        </p:nvSpPr>
        <p:spPr>
          <a:xfrm>
            <a:off x="8452054" y="1283615"/>
            <a:ext cx="1510388" cy="800219"/>
          </a:xfrm>
          <a:prstGeom prst="rect">
            <a:avLst/>
          </a:prstGeom>
          <a:noFill/>
          <a:ln w="28575">
            <a:solidFill>
              <a:schemeClr val="accent1"/>
            </a:solidFill>
          </a:ln>
        </p:spPr>
        <p:txBody>
          <a:bodyPr wrap="square">
            <a:spAutoFit/>
          </a:bodyPr>
          <a:lstStyle/>
          <a:p>
            <a:pPr algn="ctr"/>
            <a:r>
              <a:rPr lang="en-GB" sz="1600" i="1" dirty="0"/>
              <a:t>“</a:t>
            </a:r>
            <a:r>
              <a:rPr lang="en-GB" sz="1500" i="1" dirty="0"/>
              <a:t>Rape maybe? Learn not support”</a:t>
            </a:r>
          </a:p>
        </p:txBody>
      </p:sp>
      <p:sp>
        <p:nvSpPr>
          <p:cNvPr id="14" name="TextBox 13">
            <a:extLst>
              <a:ext uri="{FF2B5EF4-FFF2-40B4-BE49-F238E27FC236}">
                <a16:creationId xmlns:a16="http://schemas.microsoft.com/office/drawing/2014/main" id="{6C8F43D4-F550-5669-AEFB-EBC50851B670}"/>
              </a:ext>
            </a:extLst>
          </p:cNvPr>
          <p:cNvSpPr txBox="1"/>
          <p:nvPr/>
        </p:nvSpPr>
        <p:spPr>
          <a:xfrm>
            <a:off x="5236634" y="2160465"/>
            <a:ext cx="3095081" cy="784830"/>
          </a:xfrm>
          <a:prstGeom prst="rect">
            <a:avLst/>
          </a:prstGeom>
          <a:noFill/>
          <a:ln w="28575">
            <a:solidFill>
              <a:schemeClr val="accent1"/>
            </a:solidFill>
          </a:ln>
        </p:spPr>
        <p:txBody>
          <a:bodyPr wrap="square">
            <a:spAutoFit/>
          </a:bodyPr>
          <a:lstStyle/>
          <a:p>
            <a:pPr algn="ctr"/>
            <a:r>
              <a:rPr lang="en-GB" sz="1500" i="1" dirty="0"/>
              <a:t>“No, just educate what is ok to say or do and what isn’t like boundaries and consent “</a:t>
            </a:r>
          </a:p>
        </p:txBody>
      </p:sp>
      <p:sp>
        <p:nvSpPr>
          <p:cNvPr id="25" name="TextBox 24">
            <a:extLst>
              <a:ext uri="{FF2B5EF4-FFF2-40B4-BE49-F238E27FC236}">
                <a16:creationId xmlns:a16="http://schemas.microsoft.com/office/drawing/2014/main" id="{32223CF4-8052-FE27-8114-CA70D9444279}"/>
              </a:ext>
            </a:extLst>
          </p:cNvPr>
          <p:cNvSpPr txBox="1"/>
          <p:nvPr/>
        </p:nvSpPr>
        <p:spPr>
          <a:xfrm>
            <a:off x="536226" y="1299004"/>
            <a:ext cx="4574139" cy="1015663"/>
          </a:xfrm>
          <a:prstGeom prst="rect">
            <a:avLst/>
          </a:prstGeom>
          <a:noFill/>
          <a:ln w="28575">
            <a:solidFill>
              <a:schemeClr val="accent1"/>
            </a:solidFill>
          </a:ln>
        </p:spPr>
        <p:txBody>
          <a:bodyPr wrap="square">
            <a:spAutoFit/>
          </a:bodyPr>
          <a:lstStyle/>
          <a:p>
            <a:pPr algn="ctr"/>
            <a:r>
              <a:rPr lang="en-GB" sz="1500" i="1" dirty="0"/>
              <a:t>“As a girl I'd like to get support around the difference of a man  being nice to me and talking to me in a sexual manner. I'd also like to know the signs that I'm about to get raped”</a:t>
            </a:r>
          </a:p>
        </p:txBody>
      </p:sp>
      <p:sp>
        <p:nvSpPr>
          <p:cNvPr id="27" name="TextBox 26">
            <a:extLst>
              <a:ext uri="{FF2B5EF4-FFF2-40B4-BE49-F238E27FC236}">
                <a16:creationId xmlns:a16="http://schemas.microsoft.com/office/drawing/2014/main" id="{DB997DF7-CF7D-97B6-A2F7-2A96B4028585}"/>
              </a:ext>
            </a:extLst>
          </p:cNvPr>
          <p:cNvSpPr txBox="1"/>
          <p:nvPr/>
        </p:nvSpPr>
        <p:spPr>
          <a:xfrm>
            <a:off x="2139461" y="2385391"/>
            <a:ext cx="2970904" cy="553998"/>
          </a:xfrm>
          <a:prstGeom prst="rect">
            <a:avLst/>
          </a:prstGeom>
          <a:noFill/>
          <a:ln w="28575">
            <a:solidFill>
              <a:schemeClr val="accent1"/>
            </a:solidFill>
          </a:ln>
        </p:spPr>
        <p:txBody>
          <a:bodyPr wrap="square">
            <a:spAutoFit/>
          </a:bodyPr>
          <a:lstStyle/>
          <a:p>
            <a:pPr algn="ctr"/>
            <a:r>
              <a:rPr lang="en-GB" sz="1500" i="1" dirty="0"/>
              <a:t>“I would like to learn more about consent and the law”</a:t>
            </a:r>
          </a:p>
        </p:txBody>
      </p:sp>
      <p:sp>
        <p:nvSpPr>
          <p:cNvPr id="29" name="TextBox 28">
            <a:extLst>
              <a:ext uri="{FF2B5EF4-FFF2-40B4-BE49-F238E27FC236}">
                <a16:creationId xmlns:a16="http://schemas.microsoft.com/office/drawing/2014/main" id="{B3270355-F05C-53C4-06DA-A0AAE9B87D24}"/>
              </a:ext>
            </a:extLst>
          </p:cNvPr>
          <p:cNvSpPr txBox="1"/>
          <p:nvPr/>
        </p:nvSpPr>
        <p:spPr>
          <a:xfrm>
            <a:off x="544511" y="3778676"/>
            <a:ext cx="2988957" cy="1708160"/>
          </a:xfrm>
          <a:prstGeom prst="rect">
            <a:avLst/>
          </a:prstGeom>
          <a:noFill/>
          <a:ln w="28575">
            <a:solidFill>
              <a:schemeClr val="accent1"/>
            </a:solidFill>
          </a:ln>
        </p:spPr>
        <p:txBody>
          <a:bodyPr wrap="square">
            <a:spAutoFit/>
          </a:bodyPr>
          <a:lstStyle/>
          <a:p>
            <a:pPr algn="ctr"/>
            <a:r>
              <a:rPr lang="en-GB" sz="1500" i="1" dirty="0"/>
              <a:t>“There should be less stigma about the topic, and more support on how to use social media apps safely in order to avoid inappropriate content, as age restrictions on apps are not a practical way to monitor the safety of users”</a:t>
            </a:r>
          </a:p>
        </p:txBody>
      </p:sp>
      <p:sp>
        <p:nvSpPr>
          <p:cNvPr id="36" name="TextBox 35">
            <a:extLst>
              <a:ext uri="{FF2B5EF4-FFF2-40B4-BE49-F238E27FC236}">
                <a16:creationId xmlns:a16="http://schemas.microsoft.com/office/drawing/2014/main" id="{23C946BF-E104-3422-D7B1-A7C937E8D2BC}"/>
              </a:ext>
            </a:extLst>
          </p:cNvPr>
          <p:cNvSpPr txBox="1"/>
          <p:nvPr/>
        </p:nvSpPr>
        <p:spPr>
          <a:xfrm>
            <a:off x="5230704" y="1299004"/>
            <a:ext cx="3101011" cy="784830"/>
          </a:xfrm>
          <a:prstGeom prst="rect">
            <a:avLst/>
          </a:prstGeom>
          <a:noFill/>
          <a:ln w="28575">
            <a:solidFill>
              <a:schemeClr val="accent1"/>
            </a:solidFill>
          </a:ln>
        </p:spPr>
        <p:txBody>
          <a:bodyPr wrap="square">
            <a:spAutoFit/>
          </a:bodyPr>
          <a:lstStyle/>
          <a:p>
            <a:pPr algn="ctr"/>
            <a:r>
              <a:rPr lang="en-GB" sz="1500" i="1" dirty="0"/>
              <a:t>“Rules about consent and how to safely escape a setting when you are being harassed in public.”</a:t>
            </a:r>
          </a:p>
        </p:txBody>
      </p:sp>
      <p:sp>
        <p:nvSpPr>
          <p:cNvPr id="6" name="TextBox 5">
            <a:extLst>
              <a:ext uri="{FF2B5EF4-FFF2-40B4-BE49-F238E27FC236}">
                <a16:creationId xmlns:a16="http://schemas.microsoft.com/office/drawing/2014/main" id="{E6853443-FB4D-1AC8-0480-A530E895856F}"/>
              </a:ext>
            </a:extLst>
          </p:cNvPr>
          <p:cNvSpPr txBox="1"/>
          <p:nvPr/>
        </p:nvSpPr>
        <p:spPr>
          <a:xfrm>
            <a:off x="10082781" y="1283615"/>
            <a:ext cx="1732371" cy="784830"/>
          </a:xfrm>
          <a:prstGeom prst="rect">
            <a:avLst/>
          </a:prstGeom>
          <a:noFill/>
          <a:ln w="28575">
            <a:solidFill>
              <a:schemeClr val="accent1"/>
            </a:solidFill>
          </a:ln>
        </p:spPr>
        <p:txBody>
          <a:bodyPr wrap="square">
            <a:spAutoFit/>
          </a:bodyPr>
          <a:lstStyle/>
          <a:p>
            <a:pPr algn="ctr"/>
            <a:r>
              <a:rPr lang="en-GB" sz="1500" i="1" dirty="0"/>
              <a:t>“Probably about legal action against sexual offences”</a:t>
            </a:r>
          </a:p>
        </p:txBody>
      </p:sp>
      <p:sp>
        <p:nvSpPr>
          <p:cNvPr id="12" name="TextBox 11">
            <a:extLst>
              <a:ext uri="{FF2B5EF4-FFF2-40B4-BE49-F238E27FC236}">
                <a16:creationId xmlns:a16="http://schemas.microsoft.com/office/drawing/2014/main" id="{EB98D8D0-0C3A-E34E-F49A-34CE1E111ACD}"/>
              </a:ext>
            </a:extLst>
          </p:cNvPr>
          <p:cNvSpPr txBox="1"/>
          <p:nvPr/>
        </p:nvSpPr>
        <p:spPr>
          <a:xfrm>
            <a:off x="8457984" y="2160465"/>
            <a:ext cx="3357168" cy="784830"/>
          </a:xfrm>
          <a:prstGeom prst="rect">
            <a:avLst/>
          </a:prstGeom>
          <a:noFill/>
          <a:ln w="28575">
            <a:solidFill>
              <a:schemeClr val="accent1"/>
            </a:solidFill>
          </a:ln>
        </p:spPr>
        <p:txBody>
          <a:bodyPr wrap="square">
            <a:spAutoFit/>
          </a:bodyPr>
          <a:lstStyle/>
          <a:p>
            <a:pPr algn="ctr"/>
            <a:r>
              <a:rPr lang="en-GB" sz="1500" i="1" dirty="0"/>
              <a:t>“Violence against women and girls is becoming a big issue, and boys don’t get enough education on this.” </a:t>
            </a:r>
          </a:p>
        </p:txBody>
      </p:sp>
      <p:sp>
        <p:nvSpPr>
          <p:cNvPr id="11" name="TextBox 10">
            <a:extLst>
              <a:ext uri="{FF2B5EF4-FFF2-40B4-BE49-F238E27FC236}">
                <a16:creationId xmlns:a16="http://schemas.microsoft.com/office/drawing/2014/main" id="{1614CEEA-FED0-36B2-E17C-FC5655CB2ECE}"/>
              </a:ext>
            </a:extLst>
          </p:cNvPr>
          <p:cNvSpPr txBox="1"/>
          <p:nvPr/>
        </p:nvSpPr>
        <p:spPr>
          <a:xfrm>
            <a:off x="544511" y="2398056"/>
            <a:ext cx="1479915" cy="553998"/>
          </a:xfrm>
          <a:prstGeom prst="rect">
            <a:avLst/>
          </a:prstGeom>
          <a:noFill/>
          <a:ln w="28575">
            <a:solidFill>
              <a:schemeClr val="accent1"/>
            </a:solidFill>
          </a:ln>
        </p:spPr>
        <p:txBody>
          <a:bodyPr wrap="square">
            <a:spAutoFit/>
          </a:bodyPr>
          <a:lstStyle/>
          <a:p>
            <a:pPr algn="ctr"/>
            <a:r>
              <a:rPr lang="en-GB" sz="1500" i="1" dirty="0"/>
              <a:t>“Sexual assault, grooming”</a:t>
            </a:r>
          </a:p>
        </p:txBody>
      </p:sp>
      <p:sp>
        <p:nvSpPr>
          <p:cNvPr id="16" name="TextBox 15">
            <a:extLst>
              <a:ext uri="{FF2B5EF4-FFF2-40B4-BE49-F238E27FC236}">
                <a16:creationId xmlns:a16="http://schemas.microsoft.com/office/drawing/2014/main" id="{82998789-EA05-8A7A-9424-0D91034565A3}"/>
              </a:ext>
            </a:extLst>
          </p:cNvPr>
          <p:cNvSpPr txBox="1"/>
          <p:nvPr/>
        </p:nvSpPr>
        <p:spPr>
          <a:xfrm>
            <a:off x="3615886" y="3778676"/>
            <a:ext cx="3218457" cy="553998"/>
          </a:xfrm>
          <a:prstGeom prst="rect">
            <a:avLst/>
          </a:prstGeom>
          <a:noFill/>
          <a:ln w="28575">
            <a:solidFill>
              <a:schemeClr val="accent1"/>
            </a:solidFill>
          </a:ln>
        </p:spPr>
        <p:txBody>
          <a:bodyPr wrap="square">
            <a:spAutoFit/>
          </a:bodyPr>
          <a:lstStyle/>
          <a:p>
            <a:pPr algn="ctr"/>
            <a:r>
              <a:rPr lang="en-GB" sz="1500" i="1" dirty="0"/>
              <a:t>“About how people can be pressured into doing stuff like sending nudes”</a:t>
            </a:r>
          </a:p>
        </p:txBody>
      </p:sp>
      <p:sp>
        <p:nvSpPr>
          <p:cNvPr id="8" name="TextBox 7">
            <a:extLst>
              <a:ext uri="{FF2B5EF4-FFF2-40B4-BE49-F238E27FC236}">
                <a16:creationId xmlns:a16="http://schemas.microsoft.com/office/drawing/2014/main" id="{8B23D672-CD5A-7B57-54A3-CEEBB63321D6}"/>
              </a:ext>
            </a:extLst>
          </p:cNvPr>
          <p:cNvSpPr txBox="1"/>
          <p:nvPr/>
        </p:nvSpPr>
        <p:spPr>
          <a:xfrm>
            <a:off x="3607418" y="5333851"/>
            <a:ext cx="3216287" cy="784830"/>
          </a:xfrm>
          <a:prstGeom prst="rect">
            <a:avLst/>
          </a:prstGeom>
          <a:noFill/>
          <a:ln w="28575">
            <a:noFill/>
          </a:ln>
        </p:spPr>
        <p:txBody>
          <a:bodyPr wrap="square">
            <a:spAutoFit/>
          </a:bodyPr>
          <a:lstStyle/>
          <a:p>
            <a:pPr algn="ctr"/>
            <a:r>
              <a:rPr lang="en-GB" sz="1500" i="1" dirty="0"/>
              <a:t>“I think it would be beneficial to learn about revenge porn, as I've heard about it but don't know what it is??”</a:t>
            </a:r>
          </a:p>
        </p:txBody>
      </p:sp>
      <p:sp>
        <p:nvSpPr>
          <p:cNvPr id="9" name="TextBox 8">
            <a:extLst>
              <a:ext uri="{FF2B5EF4-FFF2-40B4-BE49-F238E27FC236}">
                <a16:creationId xmlns:a16="http://schemas.microsoft.com/office/drawing/2014/main" id="{CE30C5B4-6F0F-FD09-187E-DD3F5BBF2291}"/>
              </a:ext>
            </a:extLst>
          </p:cNvPr>
          <p:cNvSpPr txBox="1"/>
          <p:nvPr/>
        </p:nvSpPr>
        <p:spPr>
          <a:xfrm>
            <a:off x="6917700" y="3767235"/>
            <a:ext cx="4897451" cy="784830"/>
          </a:xfrm>
          <a:prstGeom prst="rect">
            <a:avLst/>
          </a:prstGeom>
          <a:noFill/>
          <a:ln w="28575">
            <a:solidFill>
              <a:schemeClr val="accent1"/>
            </a:solidFill>
          </a:ln>
        </p:spPr>
        <p:txBody>
          <a:bodyPr wrap="square">
            <a:spAutoFit/>
          </a:bodyPr>
          <a:lstStyle/>
          <a:p>
            <a:pPr algn="ctr"/>
            <a:r>
              <a:rPr lang="en-GB" sz="1500" i="1" dirty="0"/>
              <a:t>“Other kids need to learn that porn isn't real and is an extremely unhealthy representation of what sex should look like”</a:t>
            </a:r>
          </a:p>
        </p:txBody>
      </p:sp>
      <p:sp>
        <p:nvSpPr>
          <p:cNvPr id="15" name="TextBox 14">
            <a:extLst>
              <a:ext uri="{FF2B5EF4-FFF2-40B4-BE49-F238E27FC236}">
                <a16:creationId xmlns:a16="http://schemas.microsoft.com/office/drawing/2014/main" id="{65F99A02-F65C-DA4A-6E2B-AFD2AF4E3D39}"/>
              </a:ext>
            </a:extLst>
          </p:cNvPr>
          <p:cNvSpPr txBox="1"/>
          <p:nvPr/>
        </p:nvSpPr>
        <p:spPr>
          <a:xfrm>
            <a:off x="6932645" y="5333851"/>
            <a:ext cx="4897451" cy="784830"/>
          </a:xfrm>
          <a:prstGeom prst="rect">
            <a:avLst/>
          </a:prstGeom>
          <a:noFill/>
          <a:ln w="28575">
            <a:noFill/>
          </a:ln>
        </p:spPr>
        <p:txBody>
          <a:bodyPr wrap="square">
            <a:spAutoFit/>
          </a:bodyPr>
          <a:lstStyle/>
          <a:p>
            <a:pPr algn="ctr"/>
            <a:r>
              <a:rPr lang="en-GB" sz="1500" i="1" dirty="0"/>
              <a:t>“Also normalising a teenager exploring their sexual whims outside of pornography as porn is harmful to a young mind as its so addictive”</a:t>
            </a:r>
          </a:p>
        </p:txBody>
      </p:sp>
      <p:sp>
        <p:nvSpPr>
          <p:cNvPr id="18" name="TextBox 17">
            <a:extLst>
              <a:ext uri="{FF2B5EF4-FFF2-40B4-BE49-F238E27FC236}">
                <a16:creationId xmlns:a16="http://schemas.microsoft.com/office/drawing/2014/main" id="{51B4C78E-BC77-7440-59B4-E531541F6467}"/>
              </a:ext>
            </a:extLst>
          </p:cNvPr>
          <p:cNvSpPr txBox="1"/>
          <p:nvPr/>
        </p:nvSpPr>
        <p:spPr>
          <a:xfrm>
            <a:off x="6917700" y="4628696"/>
            <a:ext cx="4897451" cy="553998"/>
          </a:xfrm>
          <a:prstGeom prst="rect">
            <a:avLst/>
          </a:prstGeom>
          <a:noFill/>
          <a:ln w="28575">
            <a:solidFill>
              <a:schemeClr val="accent1"/>
            </a:solidFill>
          </a:ln>
        </p:spPr>
        <p:txBody>
          <a:bodyPr wrap="square">
            <a:spAutoFit/>
          </a:bodyPr>
          <a:lstStyle/>
          <a:p>
            <a:pPr algn="ctr"/>
            <a:r>
              <a:rPr lang="en-GB" sz="1500" i="1" dirty="0"/>
              <a:t>“The reality of it, and things that can be unrealistic such as porn.”</a:t>
            </a:r>
          </a:p>
        </p:txBody>
      </p:sp>
      <p:sp>
        <p:nvSpPr>
          <p:cNvPr id="20" name="TextBox 19">
            <a:extLst>
              <a:ext uri="{FF2B5EF4-FFF2-40B4-BE49-F238E27FC236}">
                <a16:creationId xmlns:a16="http://schemas.microsoft.com/office/drawing/2014/main" id="{E6338039-B9A4-EFA6-8B98-F95A6B0AB80E}"/>
              </a:ext>
            </a:extLst>
          </p:cNvPr>
          <p:cNvSpPr txBox="1"/>
          <p:nvPr/>
        </p:nvSpPr>
        <p:spPr>
          <a:xfrm>
            <a:off x="3607418" y="4421470"/>
            <a:ext cx="3224754" cy="784830"/>
          </a:xfrm>
          <a:prstGeom prst="rect">
            <a:avLst/>
          </a:prstGeom>
          <a:noFill/>
          <a:ln w="28575">
            <a:solidFill>
              <a:schemeClr val="accent1"/>
            </a:solidFill>
          </a:ln>
        </p:spPr>
        <p:txBody>
          <a:bodyPr wrap="square">
            <a:spAutoFit/>
          </a:bodyPr>
          <a:lstStyle/>
          <a:p>
            <a:pPr algn="ctr"/>
            <a:r>
              <a:rPr lang="en-GB" sz="1500" i="1" dirty="0"/>
              <a:t>“Support for people who have made mistakes - for example sent explicit pictures.”</a:t>
            </a:r>
          </a:p>
        </p:txBody>
      </p:sp>
      <p:sp>
        <p:nvSpPr>
          <p:cNvPr id="21" name="Rectangle 20">
            <a:extLst>
              <a:ext uri="{FF2B5EF4-FFF2-40B4-BE49-F238E27FC236}">
                <a16:creationId xmlns:a16="http://schemas.microsoft.com/office/drawing/2014/main" id="{7B1369FB-E342-88B7-E4B5-E3FDB6A562EE}"/>
              </a:ext>
            </a:extLst>
          </p:cNvPr>
          <p:cNvSpPr/>
          <p:nvPr/>
        </p:nvSpPr>
        <p:spPr>
          <a:xfrm>
            <a:off x="3624913" y="5267092"/>
            <a:ext cx="3224374" cy="91834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3D28591-2452-7013-D965-1DC850CC65C6}"/>
              </a:ext>
            </a:extLst>
          </p:cNvPr>
          <p:cNvSpPr/>
          <p:nvPr/>
        </p:nvSpPr>
        <p:spPr>
          <a:xfrm>
            <a:off x="6932646" y="5267092"/>
            <a:ext cx="4897450" cy="91834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296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5DB08-1665-D6B0-1FBA-451E2804DFC5}"/>
              </a:ext>
            </a:extLst>
          </p:cNvPr>
          <p:cNvSpPr>
            <a:spLocks noGrp="1"/>
          </p:cNvSpPr>
          <p:nvPr>
            <p:ph type="body" sz="quarter" idx="10"/>
          </p:nvPr>
        </p:nvSpPr>
        <p:spPr>
          <a:xfrm>
            <a:off x="544513" y="934278"/>
            <a:ext cx="11101754" cy="5690230"/>
          </a:xfrm>
        </p:spPr>
        <p:txBody>
          <a:bodyPr/>
          <a:lstStyle/>
          <a:p>
            <a:r>
              <a:rPr lang="en-GB" b="1" dirty="0"/>
              <a:t>Health issues                                                                                                                     Masturbation </a:t>
            </a:r>
          </a:p>
          <a:p>
            <a:endParaRPr lang="en-GB" b="1" dirty="0"/>
          </a:p>
          <a:p>
            <a:endParaRPr lang="en-GB" b="1" dirty="0"/>
          </a:p>
          <a:p>
            <a:endParaRPr lang="en-GB" b="1" dirty="0"/>
          </a:p>
          <a:p>
            <a:endParaRPr lang="en-GB" b="1" dirty="0"/>
          </a:p>
          <a:p>
            <a:endParaRPr lang="en-GB" b="1" dirty="0"/>
          </a:p>
          <a:p>
            <a:r>
              <a:rPr lang="en-GB" b="1" dirty="0"/>
              <a:t>Pregnancy and choices surrounding it </a:t>
            </a:r>
          </a:p>
          <a:p>
            <a:endParaRPr lang="en-GB" b="1" dirty="0"/>
          </a:p>
          <a:p>
            <a:endParaRPr lang="en-GB" b="1" dirty="0"/>
          </a:p>
          <a:p>
            <a:endParaRPr lang="en-GB" b="1" dirty="0"/>
          </a:p>
        </p:txBody>
      </p:sp>
      <p:sp>
        <p:nvSpPr>
          <p:cNvPr id="3" name="Title 2">
            <a:extLst>
              <a:ext uri="{FF2B5EF4-FFF2-40B4-BE49-F238E27FC236}">
                <a16:creationId xmlns:a16="http://schemas.microsoft.com/office/drawing/2014/main" id="{4D4381A9-E445-3018-8A12-BE62513FBEB1}"/>
              </a:ext>
            </a:extLst>
          </p:cNvPr>
          <p:cNvSpPr>
            <a:spLocks noGrp="1"/>
          </p:cNvSpPr>
          <p:nvPr>
            <p:ph type="title"/>
          </p:nvPr>
        </p:nvSpPr>
        <p:spPr>
          <a:xfrm>
            <a:off x="544513" y="192777"/>
            <a:ext cx="11270639" cy="476387"/>
          </a:xfrm>
        </p:spPr>
        <p:txBody>
          <a:bodyPr/>
          <a:lstStyle/>
          <a:p>
            <a:r>
              <a:rPr lang="en-GB" sz="2400" dirty="0"/>
              <a:t>Is there anything else you would like to learn about or get support with around sex and relationships? </a:t>
            </a:r>
          </a:p>
        </p:txBody>
      </p:sp>
      <p:sp>
        <p:nvSpPr>
          <p:cNvPr id="4" name="Footer Placeholder 9">
            <a:extLst>
              <a:ext uri="{FF2B5EF4-FFF2-40B4-BE49-F238E27FC236}">
                <a16:creationId xmlns:a16="http://schemas.microsoft.com/office/drawing/2014/main" id="{F5312BBA-EC5D-BA43-3A7F-07B0669E7BCB}"/>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32" name="TextBox 31">
            <a:extLst>
              <a:ext uri="{FF2B5EF4-FFF2-40B4-BE49-F238E27FC236}">
                <a16:creationId xmlns:a16="http://schemas.microsoft.com/office/drawing/2014/main" id="{A717F4A7-B4C8-DDDB-03A2-12FB8F8AB65C}"/>
              </a:ext>
            </a:extLst>
          </p:cNvPr>
          <p:cNvSpPr txBox="1"/>
          <p:nvPr/>
        </p:nvSpPr>
        <p:spPr>
          <a:xfrm>
            <a:off x="544511" y="1246179"/>
            <a:ext cx="5943421" cy="2169825"/>
          </a:xfrm>
          <a:prstGeom prst="rect">
            <a:avLst/>
          </a:prstGeom>
          <a:noFill/>
          <a:ln w="28575">
            <a:solidFill>
              <a:schemeClr val="accent1"/>
            </a:solidFill>
          </a:ln>
        </p:spPr>
        <p:txBody>
          <a:bodyPr wrap="square">
            <a:spAutoFit/>
          </a:bodyPr>
          <a:lstStyle/>
          <a:p>
            <a:pPr algn="ctr"/>
            <a:r>
              <a:rPr lang="en-GB" sz="1500" i="1" dirty="0"/>
              <a:t>“I also felt I received very little education on female health, and this should be improved upon.</a:t>
            </a:r>
          </a:p>
          <a:p>
            <a:pPr algn="ctr"/>
            <a:r>
              <a:rPr lang="en-GB" sz="1500" i="1" dirty="0"/>
              <a:t>Education on cancer screening should also be included (how to check yourself for lumps, when you need to have a pap smear/other and what that entails etc.) </a:t>
            </a:r>
          </a:p>
          <a:p>
            <a:pPr algn="ctr"/>
            <a:r>
              <a:rPr lang="en-GB" sz="1500" i="1" dirty="0"/>
              <a:t>I didn’t learn much about the different stages in the female cycle and when I did it was nearer to the end of high school- I feel this would have been better taught to earlier years as by that time you have looked into things yourself or are just unknowing about your own body” </a:t>
            </a:r>
          </a:p>
        </p:txBody>
      </p:sp>
      <p:sp>
        <p:nvSpPr>
          <p:cNvPr id="15" name="TextBox 14">
            <a:extLst>
              <a:ext uri="{FF2B5EF4-FFF2-40B4-BE49-F238E27FC236}">
                <a16:creationId xmlns:a16="http://schemas.microsoft.com/office/drawing/2014/main" id="{8F00C632-0273-6AD6-FE62-26F2EAEA70D6}"/>
              </a:ext>
            </a:extLst>
          </p:cNvPr>
          <p:cNvSpPr txBox="1"/>
          <p:nvPr/>
        </p:nvSpPr>
        <p:spPr>
          <a:xfrm>
            <a:off x="6605195" y="1246179"/>
            <a:ext cx="5209956" cy="1708160"/>
          </a:xfrm>
          <a:prstGeom prst="rect">
            <a:avLst/>
          </a:prstGeom>
          <a:noFill/>
          <a:ln w="28575">
            <a:solidFill>
              <a:schemeClr val="accent1"/>
            </a:solidFill>
          </a:ln>
        </p:spPr>
        <p:txBody>
          <a:bodyPr wrap="square">
            <a:spAutoFit/>
          </a:bodyPr>
          <a:lstStyle/>
          <a:p>
            <a:pPr algn="ctr"/>
            <a:r>
              <a:rPr lang="en-GB" sz="1500" i="1" dirty="0"/>
              <a:t>“As I said before, I think we should talk about masturbation more as it’s never brought up in the VERY few sex ed lessons we ever have. I feel as if it’s become a taboo topic when it’s normal and people don’t feel comfortable or safe doing it talking about it. I feel like learning about it is just as important as learning about sex itself because it’s an activity just as intimate and important as sex.”</a:t>
            </a:r>
          </a:p>
        </p:txBody>
      </p:sp>
      <p:sp>
        <p:nvSpPr>
          <p:cNvPr id="18" name="TextBox 17">
            <a:extLst>
              <a:ext uri="{FF2B5EF4-FFF2-40B4-BE49-F238E27FC236}">
                <a16:creationId xmlns:a16="http://schemas.microsoft.com/office/drawing/2014/main" id="{0B796617-A8EB-612C-C3EA-D3C0E4470A02}"/>
              </a:ext>
            </a:extLst>
          </p:cNvPr>
          <p:cNvSpPr txBox="1"/>
          <p:nvPr/>
        </p:nvSpPr>
        <p:spPr>
          <a:xfrm>
            <a:off x="6605195" y="3040729"/>
            <a:ext cx="5209956" cy="784830"/>
          </a:xfrm>
          <a:prstGeom prst="rect">
            <a:avLst/>
          </a:prstGeom>
          <a:noFill/>
          <a:ln w="28575">
            <a:solidFill>
              <a:schemeClr val="accent1"/>
            </a:solidFill>
          </a:ln>
        </p:spPr>
        <p:txBody>
          <a:bodyPr wrap="square">
            <a:spAutoFit/>
          </a:bodyPr>
          <a:lstStyle/>
          <a:p>
            <a:pPr algn="ctr"/>
            <a:r>
              <a:rPr lang="en-GB" sz="1500" i="1" dirty="0"/>
              <a:t>“They should teach more about masturbation in schools to reduce stigma and make people feel more comfortable with their bodies”</a:t>
            </a:r>
          </a:p>
        </p:txBody>
      </p:sp>
      <p:sp>
        <p:nvSpPr>
          <p:cNvPr id="20" name="TextBox 19">
            <a:extLst>
              <a:ext uri="{FF2B5EF4-FFF2-40B4-BE49-F238E27FC236}">
                <a16:creationId xmlns:a16="http://schemas.microsoft.com/office/drawing/2014/main" id="{3A309B10-C217-F755-C1E4-25EC7489C05E}"/>
              </a:ext>
            </a:extLst>
          </p:cNvPr>
          <p:cNvSpPr txBox="1"/>
          <p:nvPr/>
        </p:nvSpPr>
        <p:spPr>
          <a:xfrm>
            <a:off x="544511" y="3502394"/>
            <a:ext cx="5943421" cy="323165"/>
          </a:xfrm>
          <a:prstGeom prst="rect">
            <a:avLst/>
          </a:prstGeom>
          <a:noFill/>
          <a:ln w="28575">
            <a:solidFill>
              <a:schemeClr val="accent1"/>
            </a:solidFill>
          </a:ln>
        </p:spPr>
        <p:txBody>
          <a:bodyPr wrap="square">
            <a:spAutoFit/>
          </a:bodyPr>
          <a:lstStyle/>
          <a:p>
            <a:pPr algn="ctr"/>
            <a:r>
              <a:rPr lang="en-GB" sz="1500" i="1" dirty="0"/>
              <a:t>“Health problems that can occur during or after sex, like bleeding”</a:t>
            </a:r>
          </a:p>
        </p:txBody>
      </p:sp>
      <p:sp>
        <p:nvSpPr>
          <p:cNvPr id="6" name="TextBox 5">
            <a:extLst>
              <a:ext uri="{FF2B5EF4-FFF2-40B4-BE49-F238E27FC236}">
                <a16:creationId xmlns:a16="http://schemas.microsoft.com/office/drawing/2014/main" id="{733B1D69-FCFC-FF77-2545-1ADD2F3CC216}"/>
              </a:ext>
            </a:extLst>
          </p:cNvPr>
          <p:cNvSpPr txBox="1"/>
          <p:nvPr/>
        </p:nvSpPr>
        <p:spPr>
          <a:xfrm>
            <a:off x="544511" y="4226827"/>
            <a:ext cx="4037880" cy="323165"/>
          </a:xfrm>
          <a:prstGeom prst="rect">
            <a:avLst/>
          </a:prstGeom>
          <a:noFill/>
          <a:ln w="28575">
            <a:solidFill>
              <a:schemeClr val="accent1"/>
            </a:solidFill>
          </a:ln>
        </p:spPr>
        <p:txBody>
          <a:bodyPr wrap="square">
            <a:spAutoFit/>
          </a:bodyPr>
          <a:lstStyle/>
          <a:p>
            <a:pPr algn="ctr"/>
            <a:r>
              <a:rPr lang="en-GB" sz="1500" i="1" dirty="0"/>
              <a:t>“Can I get pregnancy tests for free?”</a:t>
            </a:r>
          </a:p>
        </p:txBody>
      </p:sp>
      <p:sp>
        <p:nvSpPr>
          <p:cNvPr id="8" name="TextBox 7">
            <a:extLst>
              <a:ext uri="{FF2B5EF4-FFF2-40B4-BE49-F238E27FC236}">
                <a16:creationId xmlns:a16="http://schemas.microsoft.com/office/drawing/2014/main" id="{E99FA97C-652F-47EB-7625-0CC6B4EC953F}"/>
              </a:ext>
            </a:extLst>
          </p:cNvPr>
          <p:cNvSpPr txBox="1"/>
          <p:nvPr/>
        </p:nvSpPr>
        <p:spPr>
          <a:xfrm>
            <a:off x="544511" y="4636382"/>
            <a:ext cx="4037880" cy="1708160"/>
          </a:xfrm>
          <a:prstGeom prst="rect">
            <a:avLst/>
          </a:prstGeom>
          <a:noFill/>
          <a:ln w="28575">
            <a:solidFill>
              <a:schemeClr val="accent1"/>
            </a:solidFill>
          </a:ln>
        </p:spPr>
        <p:txBody>
          <a:bodyPr wrap="square">
            <a:spAutoFit/>
          </a:bodyPr>
          <a:lstStyle/>
          <a:p>
            <a:pPr algn="ctr"/>
            <a:r>
              <a:rPr lang="en-GB" sz="1500" i="1" dirty="0"/>
              <a:t>“I think there should be more education around adoption and the social care services as well as foster care and all that comes with that, as I don't feel that there is accurate or proper representation of this aspects of relationships and sexual areas and I feel it would benefit young people to be more educated in it”</a:t>
            </a:r>
          </a:p>
        </p:txBody>
      </p:sp>
    </p:spTree>
    <p:extLst>
      <p:ext uri="{BB962C8B-B14F-4D97-AF65-F5344CB8AC3E}">
        <p14:creationId xmlns:p14="http://schemas.microsoft.com/office/powerpoint/2010/main" val="3716865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0215-9000-B8F0-8A09-795E7E5C3C04}"/>
              </a:ext>
            </a:extLst>
          </p:cNvPr>
          <p:cNvSpPr>
            <a:spLocks noGrp="1"/>
          </p:cNvSpPr>
          <p:nvPr>
            <p:ph type="title"/>
          </p:nvPr>
        </p:nvSpPr>
        <p:spPr/>
        <p:txBody>
          <a:bodyPr/>
          <a:lstStyle/>
          <a:p>
            <a:r>
              <a:rPr lang="en-GB" dirty="0"/>
              <a:t>Age suitability of RSHE topics</a:t>
            </a:r>
          </a:p>
        </p:txBody>
      </p:sp>
      <p:sp>
        <p:nvSpPr>
          <p:cNvPr id="3" name="Text Placeholder 2">
            <a:extLst>
              <a:ext uri="{FF2B5EF4-FFF2-40B4-BE49-F238E27FC236}">
                <a16:creationId xmlns:a16="http://schemas.microsoft.com/office/drawing/2014/main" id="{B60E7A4B-7EC7-B26C-86C3-F73B3A616285}"/>
              </a:ext>
            </a:extLst>
          </p:cNvPr>
          <p:cNvSpPr>
            <a:spLocks noGrp="1"/>
          </p:cNvSpPr>
          <p:nvPr>
            <p:ph type="body" idx="1"/>
          </p:nvPr>
        </p:nvSpPr>
        <p:spPr/>
        <p:txBody>
          <a:bodyPr/>
          <a:lstStyle/>
          <a:p>
            <a:r>
              <a:rPr lang="en-GB" dirty="0"/>
              <a:t>Year 10+</a:t>
            </a:r>
          </a:p>
        </p:txBody>
      </p:sp>
    </p:spTree>
    <p:extLst>
      <p:ext uri="{BB962C8B-B14F-4D97-AF65-F5344CB8AC3E}">
        <p14:creationId xmlns:p14="http://schemas.microsoft.com/office/powerpoint/2010/main" val="2023642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721F2-00C8-89BF-F195-7EB8128AC5EA}"/>
              </a:ext>
            </a:extLst>
          </p:cNvPr>
          <p:cNvSpPr>
            <a:spLocks noGrp="1"/>
          </p:cNvSpPr>
          <p:nvPr>
            <p:ph type="body" sz="quarter" idx="10"/>
          </p:nvPr>
        </p:nvSpPr>
        <p:spPr>
          <a:xfrm>
            <a:off x="544513" y="689877"/>
            <a:ext cx="10817393" cy="763522"/>
          </a:xfrm>
        </p:spPr>
        <p:txBody>
          <a:bodyPr/>
          <a:lstStyle/>
          <a:p>
            <a:r>
              <a:rPr lang="en-GB" b="1" dirty="0"/>
              <a:t>For many RSHE topics, the majority of Year 10-11s believed that these topics should be taught in Year 7 or 8. However, there were some topics young people believed should be taught at later stages.                                                                                                                                 </a:t>
            </a:r>
            <a:r>
              <a:rPr lang="en-GB" dirty="0"/>
              <a:t>These included sex, pornography, masturbation, sexually transmitted infections (STI’s) and HIV, HIV prevention (PEP or PrEP), methods of contraception, how to access contraception, steps to take after unprotected sex and information on choices around pregnancy. </a:t>
            </a:r>
          </a:p>
        </p:txBody>
      </p:sp>
      <p:sp>
        <p:nvSpPr>
          <p:cNvPr id="3" name="Title 2">
            <a:extLst>
              <a:ext uri="{FF2B5EF4-FFF2-40B4-BE49-F238E27FC236}">
                <a16:creationId xmlns:a16="http://schemas.microsoft.com/office/drawing/2014/main" id="{DA239E48-5182-2332-2E18-4986AA3DDE73}"/>
              </a:ext>
            </a:extLst>
          </p:cNvPr>
          <p:cNvSpPr>
            <a:spLocks noGrp="1"/>
          </p:cNvSpPr>
          <p:nvPr>
            <p:ph type="title"/>
          </p:nvPr>
        </p:nvSpPr>
        <p:spPr>
          <a:xfrm>
            <a:off x="544513" y="300130"/>
            <a:ext cx="11739119" cy="336716"/>
          </a:xfrm>
        </p:spPr>
        <p:txBody>
          <a:bodyPr/>
          <a:lstStyle/>
          <a:p>
            <a:r>
              <a:rPr lang="en-GB" sz="2400" dirty="0"/>
              <a:t>When do you think would be the most suitable age to learn about the following topics?</a:t>
            </a:r>
            <a:endParaRPr lang="en-GB" dirty="0"/>
          </a:p>
        </p:txBody>
      </p:sp>
      <p:graphicFrame>
        <p:nvGraphicFramePr>
          <p:cNvPr id="5" name="Content Placeholder 4">
            <a:extLst>
              <a:ext uri="{FF2B5EF4-FFF2-40B4-BE49-F238E27FC236}">
                <a16:creationId xmlns:a16="http://schemas.microsoft.com/office/drawing/2014/main" id="{6698C432-18F1-6AF8-62B0-0E5ED2D579F9}"/>
              </a:ext>
            </a:extLst>
          </p:cNvPr>
          <p:cNvGraphicFramePr>
            <a:graphicFrameLocks noGrp="1"/>
          </p:cNvGraphicFramePr>
          <p:nvPr>
            <p:ph sz="quarter" idx="11"/>
            <p:extLst>
              <p:ext uri="{D42A27DB-BD31-4B8C-83A1-F6EECF244321}">
                <p14:modId xmlns:p14="http://schemas.microsoft.com/office/powerpoint/2010/main" val="817084865"/>
              </p:ext>
            </p:extLst>
          </p:nvPr>
        </p:nvGraphicFramePr>
        <p:xfrm>
          <a:off x="544513" y="1835160"/>
          <a:ext cx="11026140" cy="460455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F8C2509-8F8F-7E2B-E8D8-A9157441458F}"/>
              </a:ext>
            </a:extLst>
          </p:cNvPr>
          <p:cNvSpPr/>
          <p:nvPr/>
        </p:nvSpPr>
        <p:spPr>
          <a:xfrm>
            <a:off x="553613" y="1638196"/>
            <a:ext cx="11093874" cy="48126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9">
            <a:extLst>
              <a:ext uri="{FF2B5EF4-FFF2-40B4-BE49-F238E27FC236}">
                <a16:creationId xmlns:a16="http://schemas.microsoft.com/office/drawing/2014/main" id="{BE5CC5CC-B859-C668-C3D6-AAA153C3527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12">
            <a:extLst>
              <a:ext uri="{FF2B5EF4-FFF2-40B4-BE49-F238E27FC236}">
                <a16:creationId xmlns:a16="http://schemas.microsoft.com/office/drawing/2014/main" id="{F22DFF07-9733-EA7D-5D55-7F1F59FD243F}"/>
              </a:ext>
            </a:extLst>
          </p:cNvPr>
          <p:cNvSpPr txBox="1"/>
          <p:nvPr/>
        </p:nvSpPr>
        <p:spPr>
          <a:xfrm>
            <a:off x="621346" y="1705206"/>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(Pt1):</a:t>
            </a:r>
          </a:p>
        </p:txBody>
      </p:sp>
      <p:sp>
        <p:nvSpPr>
          <p:cNvPr id="14" name="TextBox 13">
            <a:extLst>
              <a:ext uri="{FF2B5EF4-FFF2-40B4-BE49-F238E27FC236}">
                <a16:creationId xmlns:a16="http://schemas.microsoft.com/office/drawing/2014/main" id="{947B0408-3810-038C-7908-9604EE8118D9}"/>
              </a:ext>
            </a:extLst>
          </p:cNvPr>
          <p:cNvSpPr txBox="1"/>
          <p:nvPr/>
        </p:nvSpPr>
        <p:spPr>
          <a:xfrm>
            <a:off x="10679290" y="1705206"/>
            <a:ext cx="959096" cy="129954"/>
          </a:xfrm>
          <a:prstGeom prst="rect">
            <a:avLst/>
          </a:prstGeom>
          <a:noFill/>
        </p:spPr>
        <p:txBody>
          <a:bodyPr wrap="square" lIns="0" tIns="0" rIns="0" bIns="0" rtlCol="0">
            <a:noAutofit/>
          </a:bodyPr>
          <a:lstStyle/>
          <a:p>
            <a:pPr algn="l">
              <a:spcAft>
                <a:spcPts val="1134"/>
              </a:spcAft>
            </a:pPr>
            <a:r>
              <a:rPr lang="en-GB" sz="1100" dirty="0"/>
              <a:t>[633 responses]</a:t>
            </a:r>
          </a:p>
        </p:txBody>
      </p:sp>
    </p:spTree>
    <p:extLst>
      <p:ext uri="{BB962C8B-B14F-4D97-AF65-F5344CB8AC3E}">
        <p14:creationId xmlns:p14="http://schemas.microsoft.com/office/powerpoint/2010/main" val="4212319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39E48-5182-2332-2E18-4986AA3DDE73}"/>
              </a:ext>
            </a:extLst>
          </p:cNvPr>
          <p:cNvSpPr>
            <a:spLocks noGrp="1"/>
          </p:cNvSpPr>
          <p:nvPr>
            <p:ph type="title"/>
          </p:nvPr>
        </p:nvSpPr>
        <p:spPr>
          <a:xfrm>
            <a:off x="544513" y="261051"/>
            <a:ext cx="11739119" cy="336716"/>
          </a:xfrm>
        </p:spPr>
        <p:txBody>
          <a:bodyPr/>
          <a:lstStyle/>
          <a:p>
            <a:r>
              <a:rPr lang="en-GB" sz="2400" dirty="0"/>
              <a:t>When do you think would be the most suitable age to learn about the following topics?</a:t>
            </a:r>
            <a:endParaRPr lang="en-GB" dirty="0"/>
          </a:p>
        </p:txBody>
      </p:sp>
      <p:sp>
        <p:nvSpPr>
          <p:cNvPr id="7" name="Footer Placeholder 9">
            <a:extLst>
              <a:ext uri="{FF2B5EF4-FFF2-40B4-BE49-F238E27FC236}">
                <a16:creationId xmlns:a16="http://schemas.microsoft.com/office/drawing/2014/main" id="{BE5CC5CC-B859-C668-C3D6-AAA153C3527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12">
            <a:extLst>
              <a:ext uri="{FF2B5EF4-FFF2-40B4-BE49-F238E27FC236}">
                <a16:creationId xmlns:a16="http://schemas.microsoft.com/office/drawing/2014/main" id="{F22DFF07-9733-EA7D-5D55-7F1F59FD243F}"/>
              </a:ext>
            </a:extLst>
          </p:cNvPr>
          <p:cNvSpPr txBox="1"/>
          <p:nvPr/>
        </p:nvSpPr>
        <p:spPr>
          <a:xfrm>
            <a:off x="594303" y="718801"/>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10-11 (Pt2):</a:t>
            </a:r>
          </a:p>
        </p:txBody>
      </p:sp>
      <p:sp>
        <p:nvSpPr>
          <p:cNvPr id="10" name="Rectangle 9">
            <a:extLst>
              <a:ext uri="{FF2B5EF4-FFF2-40B4-BE49-F238E27FC236}">
                <a16:creationId xmlns:a16="http://schemas.microsoft.com/office/drawing/2014/main" id="{041C8781-6306-21C0-504A-F12F010E5208}"/>
              </a:ext>
            </a:extLst>
          </p:cNvPr>
          <p:cNvSpPr/>
          <p:nvPr/>
        </p:nvSpPr>
        <p:spPr>
          <a:xfrm>
            <a:off x="544514" y="701749"/>
            <a:ext cx="11026140" cy="574908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Content Placeholder 4">
            <a:extLst>
              <a:ext uri="{FF2B5EF4-FFF2-40B4-BE49-F238E27FC236}">
                <a16:creationId xmlns:a16="http://schemas.microsoft.com/office/drawing/2014/main" id="{8766F89D-B2E6-57A8-FCE4-406639492100}"/>
              </a:ext>
            </a:extLst>
          </p:cNvPr>
          <p:cNvGraphicFramePr>
            <a:graphicFrameLocks/>
          </p:cNvGraphicFramePr>
          <p:nvPr>
            <p:extLst>
              <p:ext uri="{D42A27DB-BD31-4B8C-83A1-F6EECF244321}">
                <p14:modId xmlns:p14="http://schemas.microsoft.com/office/powerpoint/2010/main" val="1812179427"/>
              </p:ext>
            </p:extLst>
          </p:nvPr>
        </p:nvGraphicFramePr>
        <p:xfrm>
          <a:off x="544513" y="718802"/>
          <a:ext cx="11053184" cy="570979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947B0408-3810-038C-7908-9604EE8118D9}"/>
              </a:ext>
            </a:extLst>
          </p:cNvPr>
          <p:cNvSpPr txBox="1"/>
          <p:nvPr/>
        </p:nvSpPr>
        <p:spPr>
          <a:xfrm>
            <a:off x="10638601" y="718801"/>
            <a:ext cx="959096" cy="129954"/>
          </a:xfrm>
          <a:prstGeom prst="rect">
            <a:avLst/>
          </a:prstGeom>
          <a:noFill/>
        </p:spPr>
        <p:txBody>
          <a:bodyPr wrap="square" lIns="0" tIns="0" rIns="0" bIns="0" rtlCol="0">
            <a:noAutofit/>
          </a:bodyPr>
          <a:lstStyle/>
          <a:p>
            <a:pPr algn="l">
              <a:spcAft>
                <a:spcPts val="1134"/>
              </a:spcAft>
            </a:pPr>
            <a:r>
              <a:rPr lang="en-GB" sz="1100" dirty="0"/>
              <a:t>[633 responses]</a:t>
            </a:r>
          </a:p>
        </p:txBody>
      </p:sp>
    </p:spTree>
    <p:extLst>
      <p:ext uri="{BB962C8B-B14F-4D97-AF65-F5344CB8AC3E}">
        <p14:creationId xmlns:p14="http://schemas.microsoft.com/office/powerpoint/2010/main" val="3435035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721F2-00C8-89BF-F195-7EB8128AC5EA}"/>
              </a:ext>
            </a:extLst>
          </p:cNvPr>
          <p:cNvSpPr>
            <a:spLocks noGrp="1"/>
          </p:cNvSpPr>
          <p:nvPr>
            <p:ph type="body" sz="quarter" idx="10"/>
          </p:nvPr>
        </p:nvSpPr>
        <p:spPr>
          <a:xfrm>
            <a:off x="544513" y="680566"/>
            <a:ext cx="10817393" cy="763522"/>
          </a:xfrm>
        </p:spPr>
        <p:txBody>
          <a:bodyPr/>
          <a:lstStyle/>
          <a:p>
            <a:r>
              <a:rPr lang="en-GB" b="1" dirty="0"/>
              <a:t>For many RSHE topics, the majority of 16-25yr olds believed they should be taught in Year 7 or 8. However, there were some topics young people believed should be taught at later stages.                                                                                                                                                          </a:t>
            </a:r>
            <a:r>
              <a:rPr lang="en-GB" dirty="0"/>
              <a:t>These included revenge porn, sexually transmitted infections (STI’s) and HIV, HIV prevention (PEP or PrEP), how to access contraception, steps to take after unprotected sex and information on choices around pregnancy. </a:t>
            </a:r>
          </a:p>
          <a:p>
            <a:endParaRPr lang="en-GB" b="1" dirty="0"/>
          </a:p>
        </p:txBody>
      </p:sp>
      <p:sp>
        <p:nvSpPr>
          <p:cNvPr id="3" name="Title 2">
            <a:extLst>
              <a:ext uri="{FF2B5EF4-FFF2-40B4-BE49-F238E27FC236}">
                <a16:creationId xmlns:a16="http://schemas.microsoft.com/office/drawing/2014/main" id="{DA239E48-5182-2332-2E18-4986AA3DDE73}"/>
              </a:ext>
            </a:extLst>
          </p:cNvPr>
          <p:cNvSpPr>
            <a:spLocks noGrp="1"/>
          </p:cNvSpPr>
          <p:nvPr>
            <p:ph type="title"/>
          </p:nvPr>
        </p:nvSpPr>
        <p:spPr>
          <a:xfrm>
            <a:off x="544513" y="300130"/>
            <a:ext cx="11739119" cy="336715"/>
          </a:xfrm>
        </p:spPr>
        <p:txBody>
          <a:bodyPr/>
          <a:lstStyle/>
          <a:p>
            <a:r>
              <a:rPr lang="en-GB" sz="2400" dirty="0"/>
              <a:t>When do you think would be the most suitable age to learn about the following topics?</a:t>
            </a:r>
            <a:endParaRPr lang="en-GB" dirty="0"/>
          </a:p>
        </p:txBody>
      </p:sp>
      <p:sp>
        <p:nvSpPr>
          <p:cNvPr id="6" name="Rectangle 5">
            <a:extLst>
              <a:ext uri="{FF2B5EF4-FFF2-40B4-BE49-F238E27FC236}">
                <a16:creationId xmlns:a16="http://schemas.microsoft.com/office/drawing/2014/main" id="{EF8C2509-8F8F-7E2B-E8D8-A9157441458F}"/>
              </a:ext>
            </a:extLst>
          </p:cNvPr>
          <p:cNvSpPr/>
          <p:nvPr/>
        </p:nvSpPr>
        <p:spPr>
          <a:xfrm>
            <a:off x="553612" y="1617764"/>
            <a:ext cx="11093873" cy="483306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9">
            <a:extLst>
              <a:ext uri="{FF2B5EF4-FFF2-40B4-BE49-F238E27FC236}">
                <a16:creationId xmlns:a16="http://schemas.microsoft.com/office/drawing/2014/main" id="{BE5CC5CC-B859-C668-C3D6-AAA153C3527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12">
            <a:extLst>
              <a:ext uri="{FF2B5EF4-FFF2-40B4-BE49-F238E27FC236}">
                <a16:creationId xmlns:a16="http://schemas.microsoft.com/office/drawing/2014/main" id="{F22DFF07-9733-EA7D-5D55-7F1F59FD243F}"/>
              </a:ext>
            </a:extLst>
          </p:cNvPr>
          <p:cNvSpPr txBox="1"/>
          <p:nvPr/>
        </p:nvSpPr>
        <p:spPr>
          <a:xfrm>
            <a:off x="621346" y="1667846"/>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16-25yrs (Pt1):</a:t>
            </a:r>
          </a:p>
        </p:txBody>
      </p:sp>
      <p:graphicFrame>
        <p:nvGraphicFramePr>
          <p:cNvPr id="14" name="Chart 13">
            <a:extLst>
              <a:ext uri="{FF2B5EF4-FFF2-40B4-BE49-F238E27FC236}">
                <a16:creationId xmlns:a16="http://schemas.microsoft.com/office/drawing/2014/main" id="{D353F78A-F79D-58ED-9B3F-5FB9A1A17C73}"/>
              </a:ext>
            </a:extLst>
          </p:cNvPr>
          <p:cNvGraphicFramePr>
            <a:graphicFrameLocks/>
          </p:cNvGraphicFramePr>
          <p:nvPr>
            <p:extLst>
              <p:ext uri="{D42A27DB-BD31-4B8C-83A1-F6EECF244321}">
                <p14:modId xmlns:p14="http://schemas.microsoft.com/office/powerpoint/2010/main" val="978435495"/>
              </p:ext>
            </p:extLst>
          </p:nvPr>
        </p:nvGraphicFramePr>
        <p:xfrm>
          <a:off x="544514" y="1667846"/>
          <a:ext cx="11093872" cy="478298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36A25BA-5987-0111-8112-1E52909764DD}"/>
              </a:ext>
            </a:extLst>
          </p:cNvPr>
          <p:cNvSpPr txBox="1"/>
          <p:nvPr/>
        </p:nvSpPr>
        <p:spPr>
          <a:xfrm>
            <a:off x="10679290" y="1673602"/>
            <a:ext cx="959096" cy="129954"/>
          </a:xfrm>
          <a:prstGeom prst="rect">
            <a:avLst/>
          </a:prstGeom>
          <a:noFill/>
        </p:spPr>
        <p:txBody>
          <a:bodyPr wrap="square" lIns="0" tIns="0" rIns="0" bIns="0" rtlCol="0">
            <a:noAutofit/>
          </a:bodyPr>
          <a:lstStyle/>
          <a:p>
            <a:pPr algn="l">
              <a:spcAft>
                <a:spcPts val="1134"/>
              </a:spcAft>
            </a:pPr>
            <a:r>
              <a:rPr lang="en-GB" sz="1100" dirty="0"/>
              <a:t>[385 responses]</a:t>
            </a:r>
          </a:p>
        </p:txBody>
      </p:sp>
    </p:spTree>
    <p:extLst>
      <p:ext uri="{BB962C8B-B14F-4D97-AF65-F5344CB8AC3E}">
        <p14:creationId xmlns:p14="http://schemas.microsoft.com/office/powerpoint/2010/main" val="3259201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39E48-5182-2332-2E18-4986AA3DDE73}"/>
              </a:ext>
            </a:extLst>
          </p:cNvPr>
          <p:cNvSpPr>
            <a:spLocks noGrp="1"/>
          </p:cNvSpPr>
          <p:nvPr>
            <p:ph type="title"/>
          </p:nvPr>
        </p:nvSpPr>
        <p:spPr>
          <a:xfrm>
            <a:off x="544513" y="238809"/>
            <a:ext cx="11739119" cy="336715"/>
          </a:xfrm>
        </p:spPr>
        <p:txBody>
          <a:bodyPr/>
          <a:lstStyle/>
          <a:p>
            <a:r>
              <a:rPr lang="en-GB" sz="2400" dirty="0"/>
              <a:t>When do you think would be the most suitable age to learn about the following topics?</a:t>
            </a:r>
            <a:endParaRPr lang="en-GB" dirty="0"/>
          </a:p>
        </p:txBody>
      </p:sp>
      <p:sp>
        <p:nvSpPr>
          <p:cNvPr id="7" name="Footer Placeholder 9">
            <a:extLst>
              <a:ext uri="{FF2B5EF4-FFF2-40B4-BE49-F238E27FC236}">
                <a16:creationId xmlns:a16="http://schemas.microsoft.com/office/drawing/2014/main" id="{BE5CC5CC-B859-C668-C3D6-AAA153C35274}"/>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
        <p:nvSpPr>
          <p:cNvPr id="8" name="TextBox 12">
            <a:extLst>
              <a:ext uri="{FF2B5EF4-FFF2-40B4-BE49-F238E27FC236}">
                <a16:creationId xmlns:a16="http://schemas.microsoft.com/office/drawing/2014/main" id="{F22DFF07-9733-EA7D-5D55-7F1F59FD243F}"/>
              </a:ext>
            </a:extLst>
          </p:cNvPr>
          <p:cNvSpPr txBox="1"/>
          <p:nvPr/>
        </p:nvSpPr>
        <p:spPr>
          <a:xfrm>
            <a:off x="621346" y="684540"/>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16-25yrs (Pt2):</a:t>
            </a:r>
          </a:p>
        </p:txBody>
      </p:sp>
      <p:sp>
        <p:nvSpPr>
          <p:cNvPr id="10" name="Rectangle 9">
            <a:extLst>
              <a:ext uri="{FF2B5EF4-FFF2-40B4-BE49-F238E27FC236}">
                <a16:creationId xmlns:a16="http://schemas.microsoft.com/office/drawing/2014/main" id="{041C8781-6306-21C0-504A-F12F010E5208}"/>
              </a:ext>
            </a:extLst>
          </p:cNvPr>
          <p:cNvSpPr/>
          <p:nvPr/>
        </p:nvSpPr>
        <p:spPr>
          <a:xfrm>
            <a:off x="544514" y="669851"/>
            <a:ext cx="11026140" cy="57809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Chart 14">
            <a:extLst>
              <a:ext uri="{FF2B5EF4-FFF2-40B4-BE49-F238E27FC236}">
                <a16:creationId xmlns:a16="http://schemas.microsoft.com/office/drawing/2014/main" id="{FF33EF02-3409-797F-CC35-9224B6132E42}"/>
              </a:ext>
            </a:extLst>
          </p:cNvPr>
          <p:cNvGraphicFramePr>
            <a:graphicFrameLocks/>
          </p:cNvGraphicFramePr>
          <p:nvPr>
            <p:extLst>
              <p:ext uri="{D42A27DB-BD31-4B8C-83A1-F6EECF244321}">
                <p14:modId xmlns:p14="http://schemas.microsoft.com/office/powerpoint/2010/main" val="1462255380"/>
              </p:ext>
            </p:extLst>
          </p:nvPr>
        </p:nvGraphicFramePr>
        <p:xfrm>
          <a:off x="544513" y="669849"/>
          <a:ext cx="11026140" cy="578098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36A25BA-5987-0111-8112-1E52909764DD}"/>
              </a:ext>
            </a:extLst>
          </p:cNvPr>
          <p:cNvSpPr txBox="1"/>
          <p:nvPr/>
        </p:nvSpPr>
        <p:spPr>
          <a:xfrm>
            <a:off x="10611557" y="720168"/>
            <a:ext cx="959096" cy="129954"/>
          </a:xfrm>
          <a:prstGeom prst="rect">
            <a:avLst/>
          </a:prstGeom>
          <a:noFill/>
        </p:spPr>
        <p:txBody>
          <a:bodyPr wrap="square" lIns="0" tIns="0" rIns="0" bIns="0" rtlCol="0">
            <a:noAutofit/>
          </a:bodyPr>
          <a:lstStyle/>
          <a:p>
            <a:pPr algn="l">
              <a:spcAft>
                <a:spcPts val="1134"/>
              </a:spcAft>
            </a:pPr>
            <a:r>
              <a:rPr lang="en-GB" sz="1100" dirty="0"/>
              <a:t>[385 responses]</a:t>
            </a:r>
          </a:p>
        </p:txBody>
      </p:sp>
    </p:spTree>
    <p:extLst>
      <p:ext uri="{BB962C8B-B14F-4D97-AF65-F5344CB8AC3E}">
        <p14:creationId xmlns:p14="http://schemas.microsoft.com/office/powerpoint/2010/main" val="2335635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F29C7-14D5-8035-BEE9-F17A6029EE0E}"/>
              </a:ext>
            </a:extLst>
          </p:cNvPr>
          <p:cNvSpPr>
            <a:spLocks noGrp="1"/>
          </p:cNvSpPr>
          <p:nvPr>
            <p:ph type="body" sz="quarter" idx="10"/>
          </p:nvPr>
        </p:nvSpPr>
        <p:spPr>
          <a:xfrm>
            <a:off x="540726" y="1080655"/>
            <a:ext cx="11106150" cy="685800"/>
          </a:xfrm>
        </p:spPr>
        <p:txBody>
          <a:bodyPr/>
          <a:lstStyle/>
          <a:p>
            <a:r>
              <a:rPr lang="en-GB" sz="1800" dirty="0"/>
              <a:t>Due to the nature of the questions and topics covered in this survey, some sensitive issues were raised surrounding homophobic and transphobic attitudes, online safety, the receipt of age-inappropriate images and videos, unhealthy relationships and abuse, sexual assault, rape, teenage pregnancy and mental health issues.</a:t>
            </a:r>
          </a:p>
          <a:p>
            <a:r>
              <a:rPr lang="en-GB" sz="1800" dirty="0"/>
              <a:t>The survey responses were </a:t>
            </a:r>
            <a:r>
              <a:rPr lang="en-GB" sz="1800" b="1" dirty="0"/>
              <a:t>anonymous,</a:t>
            </a:r>
            <a:r>
              <a:rPr lang="en-GB" sz="1800" dirty="0"/>
              <a:t> however young people were signposted to relevant </a:t>
            </a:r>
            <a:r>
              <a:rPr lang="en-GB" sz="1800" dirty="0">
                <a:hlinkClick r:id="rId2"/>
              </a:rPr>
              <a:t>support services </a:t>
            </a:r>
            <a:r>
              <a:rPr lang="en-GB" sz="1800" dirty="0"/>
              <a:t> in the related section of the survey overview and on completion of the survey. </a:t>
            </a:r>
            <a:endParaRPr lang="en-GB" dirty="0"/>
          </a:p>
          <a:p>
            <a:endParaRPr lang="en-GB" dirty="0"/>
          </a:p>
          <a:p>
            <a:endParaRPr lang="en-GB" dirty="0"/>
          </a:p>
        </p:txBody>
      </p:sp>
      <p:sp>
        <p:nvSpPr>
          <p:cNvPr id="3" name="Title 2">
            <a:extLst>
              <a:ext uri="{FF2B5EF4-FFF2-40B4-BE49-F238E27FC236}">
                <a16:creationId xmlns:a16="http://schemas.microsoft.com/office/drawing/2014/main" id="{72CA54E7-307C-2A18-030D-E13EA75F74D5}"/>
              </a:ext>
            </a:extLst>
          </p:cNvPr>
          <p:cNvSpPr>
            <a:spLocks noGrp="1"/>
          </p:cNvSpPr>
          <p:nvPr>
            <p:ph type="title"/>
          </p:nvPr>
        </p:nvSpPr>
        <p:spPr>
          <a:xfrm>
            <a:off x="540726" y="304873"/>
            <a:ext cx="7405200" cy="563131"/>
          </a:xfrm>
        </p:spPr>
        <p:txBody>
          <a:bodyPr/>
          <a:lstStyle/>
          <a:p>
            <a:r>
              <a:rPr lang="en-GB" dirty="0"/>
              <a:t>Sensitive issues raised</a:t>
            </a:r>
          </a:p>
        </p:txBody>
      </p:sp>
      <p:sp>
        <p:nvSpPr>
          <p:cNvPr id="5" name="Footer Placeholder 9">
            <a:extLst>
              <a:ext uri="{FF2B5EF4-FFF2-40B4-BE49-F238E27FC236}">
                <a16:creationId xmlns:a16="http://schemas.microsoft.com/office/drawing/2014/main" id="{E6519693-600A-F9EE-425D-9AECFBD0AE43}"/>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a:t>
            </a:r>
          </a:p>
        </p:txBody>
      </p:sp>
    </p:spTree>
    <p:extLst>
      <p:ext uri="{BB962C8B-B14F-4D97-AF65-F5344CB8AC3E}">
        <p14:creationId xmlns:p14="http://schemas.microsoft.com/office/powerpoint/2010/main" val="1257195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t>Contact us:</a:t>
            </a:r>
            <a:br>
              <a:rPr lang="en-US" dirty="0"/>
            </a:br>
            <a:r>
              <a:rPr lang="en-US" dirty="0"/>
              <a:t>research@essex.gov.uk</a:t>
            </a:r>
            <a:br>
              <a:rPr lang="en-US" dirty="0"/>
            </a:br>
            <a:endParaRPr lang="en-US" dirty="0"/>
          </a:p>
          <a:p>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June 2025</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DC87D-65B0-5DE6-7131-A338C57F76B4}"/>
              </a:ext>
            </a:extLst>
          </p:cNvPr>
          <p:cNvSpPr>
            <a:spLocks noGrp="1"/>
          </p:cNvSpPr>
          <p:nvPr>
            <p:ph type="title"/>
          </p:nvPr>
        </p:nvSpPr>
        <p:spPr>
          <a:xfrm>
            <a:off x="540054" y="209411"/>
            <a:ext cx="7405200" cy="636766"/>
          </a:xfrm>
        </p:spPr>
        <p:txBody>
          <a:bodyPr/>
          <a:lstStyle/>
          <a:p>
            <a:r>
              <a:rPr lang="en-GB" dirty="0"/>
              <a:t>Who responded? </a:t>
            </a:r>
          </a:p>
        </p:txBody>
      </p:sp>
      <p:pic>
        <p:nvPicPr>
          <p:cNvPr id="13" name="Content Placeholder 12" descr="Group of people with solid fill">
            <a:extLst>
              <a:ext uri="{FF2B5EF4-FFF2-40B4-BE49-F238E27FC236}">
                <a16:creationId xmlns:a16="http://schemas.microsoft.com/office/drawing/2014/main" id="{788CB90A-1408-D4E3-9BF2-FBA386E10994}"/>
              </a:ext>
            </a:extLst>
          </p:cNvPr>
          <p:cNvPicPr>
            <a:picLocks noGrp="1" noChangeAspect="1"/>
          </p:cNvPicPr>
          <p:nvPr>
            <p:ph sz="quarter" idx="11"/>
          </p:nvPr>
        </p:nvPicPr>
        <p:blipFill>
          <a:blip r:embed="rId3">
            <a:extLst>
              <a:ext uri="{96DAC541-7B7A-43D3-8B79-37D633B846F1}">
                <asvg:svgBlip xmlns:asvg="http://schemas.microsoft.com/office/drawing/2016/SVG/main" r:embed="rId4"/>
              </a:ext>
            </a:extLst>
          </a:blip>
          <a:stretch>
            <a:fillRect/>
          </a:stretch>
        </p:blipFill>
        <p:spPr>
          <a:xfrm>
            <a:off x="540053" y="846177"/>
            <a:ext cx="1286136" cy="936119"/>
          </a:xfrm>
        </p:spPr>
      </p:pic>
      <p:sp>
        <p:nvSpPr>
          <p:cNvPr id="5" name="Rectangle 4">
            <a:extLst>
              <a:ext uri="{FF2B5EF4-FFF2-40B4-BE49-F238E27FC236}">
                <a16:creationId xmlns:a16="http://schemas.microsoft.com/office/drawing/2014/main" id="{019F0096-4E08-071F-66FA-7FC683839692}"/>
              </a:ext>
            </a:extLst>
          </p:cNvPr>
          <p:cNvSpPr/>
          <p:nvPr/>
        </p:nvSpPr>
        <p:spPr>
          <a:xfrm>
            <a:off x="540053" y="846177"/>
            <a:ext cx="3610045" cy="9478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B39626-DB3E-A077-84CD-15F9BFE574C0}"/>
              </a:ext>
            </a:extLst>
          </p:cNvPr>
          <p:cNvSpPr/>
          <p:nvPr/>
        </p:nvSpPr>
        <p:spPr>
          <a:xfrm>
            <a:off x="4290977" y="846177"/>
            <a:ext cx="3610045" cy="9478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273F9D8-B19F-4D25-B7D1-9E32A13B91BB}"/>
              </a:ext>
            </a:extLst>
          </p:cNvPr>
          <p:cNvSpPr/>
          <p:nvPr/>
        </p:nvSpPr>
        <p:spPr>
          <a:xfrm>
            <a:off x="8040618" y="856117"/>
            <a:ext cx="3610045" cy="9379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A6F1F75-3BE5-7A2F-CD5A-47F8EB36D973}"/>
              </a:ext>
            </a:extLst>
          </p:cNvPr>
          <p:cNvSpPr txBox="1"/>
          <p:nvPr/>
        </p:nvSpPr>
        <p:spPr>
          <a:xfrm>
            <a:off x="1965784" y="856116"/>
            <a:ext cx="2184314" cy="947899"/>
          </a:xfrm>
          <a:prstGeom prst="rect">
            <a:avLst/>
          </a:prstGeom>
          <a:noFill/>
        </p:spPr>
        <p:txBody>
          <a:bodyPr wrap="square" lIns="0" tIns="0" rIns="0" bIns="0" rtlCol="0">
            <a:noAutofit/>
          </a:bodyPr>
          <a:lstStyle/>
          <a:p>
            <a:pPr algn="ctr"/>
            <a:r>
              <a:rPr lang="en-GB" sz="3600" b="1" dirty="0"/>
              <a:t>4850</a:t>
            </a:r>
            <a:r>
              <a:rPr lang="en-GB" sz="2400" b="1" dirty="0"/>
              <a:t> </a:t>
            </a:r>
          </a:p>
          <a:p>
            <a:pPr algn="ctr"/>
            <a:r>
              <a:rPr lang="en-GB" sz="2400" dirty="0"/>
              <a:t>Total responses </a:t>
            </a:r>
          </a:p>
        </p:txBody>
      </p:sp>
      <p:sp>
        <p:nvSpPr>
          <p:cNvPr id="15" name="Footer Placeholder 9">
            <a:extLst>
              <a:ext uri="{FF2B5EF4-FFF2-40B4-BE49-F238E27FC236}">
                <a16:creationId xmlns:a16="http://schemas.microsoft.com/office/drawing/2014/main" id="{130E06C4-555F-FDA3-6807-1C39F62E7F5A}"/>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graphicFrame>
        <p:nvGraphicFramePr>
          <p:cNvPr id="2" name="Chart 1">
            <a:extLst>
              <a:ext uri="{FF2B5EF4-FFF2-40B4-BE49-F238E27FC236}">
                <a16:creationId xmlns:a16="http://schemas.microsoft.com/office/drawing/2014/main" id="{0B33A9DE-53EF-B7D5-6EFE-706F18258AC0}"/>
              </a:ext>
            </a:extLst>
          </p:cNvPr>
          <p:cNvGraphicFramePr>
            <a:graphicFrameLocks/>
          </p:cNvGraphicFramePr>
          <p:nvPr>
            <p:extLst>
              <p:ext uri="{D42A27DB-BD31-4B8C-83A1-F6EECF244321}">
                <p14:modId xmlns:p14="http://schemas.microsoft.com/office/powerpoint/2010/main" val="1075907888"/>
              </p:ext>
            </p:extLst>
          </p:nvPr>
        </p:nvGraphicFramePr>
        <p:xfrm>
          <a:off x="540052" y="2271788"/>
          <a:ext cx="7500565" cy="383076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F7CCCC2E-61F5-D7CC-BFDD-F0A43F606BCF}"/>
              </a:ext>
            </a:extLst>
          </p:cNvPr>
          <p:cNvSpPr txBox="1"/>
          <p:nvPr/>
        </p:nvSpPr>
        <p:spPr>
          <a:xfrm>
            <a:off x="9259746" y="856116"/>
            <a:ext cx="2390915" cy="937960"/>
          </a:xfrm>
          <a:prstGeom prst="rect">
            <a:avLst/>
          </a:prstGeom>
          <a:noFill/>
        </p:spPr>
        <p:txBody>
          <a:bodyPr wrap="square" lIns="0" tIns="0" rIns="0" bIns="0" rtlCol="0">
            <a:noAutofit/>
          </a:bodyPr>
          <a:lstStyle/>
          <a:p>
            <a:pPr algn="l"/>
            <a:r>
              <a:rPr lang="en-GB" sz="1500" dirty="0"/>
              <a:t>58%</a:t>
            </a:r>
            <a:r>
              <a:rPr lang="en-GB" sz="1500" b="1" dirty="0"/>
              <a:t> </a:t>
            </a:r>
            <a:r>
              <a:rPr lang="en-GB" sz="1500" dirty="0"/>
              <a:t>Year 7,8,9 </a:t>
            </a:r>
          </a:p>
          <a:p>
            <a:pPr algn="l"/>
            <a:r>
              <a:rPr lang="en-GB" sz="1500" dirty="0"/>
              <a:t>26%</a:t>
            </a:r>
            <a:r>
              <a:rPr lang="en-GB" sz="1500" b="1" dirty="0"/>
              <a:t> </a:t>
            </a:r>
            <a:r>
              <a:rPr lang="en-GB" sz="1500" dirty="0"/>
              <a:t>Year 10-11 </a:t>
            </a:r>
          </a:p>
          <a:p>
            <a:pPr algn="l"/>
            <a:r>
              <a:rPr lang="en-GB" sz="1500" dirty="0"/>
              <a:t>16%</a:t>
            </a:r>
            <a:r>
              <a:rPr lang="en-GB" sz="1500" b="1" dirty="0"/>
              <a:t> </a:t>
            </a:r>
            <a:r>
              <a:rPr lang="en-GB" sz="1500" dirty="0"/>
              <a:t>Post 16 Education or Provision (16-25yrs) </a:t>
            </a:r>
          </a:p>
        </p:txBody>
      </p:sp>
      <p:sp>
        <p:nvSpPr>
          <p:cNvPr id="12" name="Rectangle 11">
            <a:extLst>
              <a:ext uri="{FF2B5EF4-FFF2-40B4-BE49-F238E27FC236}">
                <a16:creationId xmlns:a16="http://schemas.microsoft.com/office/drawing/2014/main" id="{2C8C83FA-1CCB-5371-F20E-ABB1E2F8042B}"/>
              </a:ext>
            </a:extLst>
          </p:cNvPr>
          <p:cNvSpPr/>
          <p:nvPr/>
        </p:nvSpPr>
        <p:spPr>
          <a:xfrm>
            <a:off x="540053" y="1898248"/>
            <a:ext cx="11110608" cy="42485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683982F-49E1-4DA1-1F5C-5431CE8B5599}"/>
              </a:ext>
            </a:extLst>
          </p:cNvPr>
          <p:cNvSpPr txBox="1"/>
          <p:nvPr/>
        </p:nvSpPr>
        <p:spPr>
          <a:xfrm>
            <a:off x="5367943" y="856116"/>
            <a:ext cx="2895927" cy="937960"/>
          </a:xfrm>
          <a:prstGeom prst="rect">
            <a:avLst/>
          </a:prstGeom>
          <a:noFill/>
        </p:spPr>
        <p:txBody>
          <a:bodyPr wrap="square" lIns="0" tIns="0" rIns="0" bIns="0" rtlCol="0">
            <a:noAutofit/>
          </a:bodyPr>
          <a:lstStyle/>
          <a:p>
            <a:pPr algn="l"/>
            <a:r>
              <a:rPr lang="en-GB" sz="1500" dirty="0"/>
              <a:t>52% Female</a:t>
            </a:r>
          </a:p>
          <a:p>
            <a:pPr algn="l"/>
            <a:r>
              <a:rPr lang="en-GB" sz="1500" dirty="0"/>
              <a:t>44% Male</a:t>
            </a:r>
          </a:p>
          <a:p>
            <a:pPr algn="l"/>
            <a:r>
              <a:rPr lang="en-GB" sz="1500" dirty="0"/>
              <a:t>2% Non-binary</a:t>
            </a:r>
          </a:p>
          <a:p>
            <a:pPr algn="l"/>
            <a:r>
              <a:rPr lang="en-GB" sz="1500" dirty="0"/>
              <a:t>2% Who prefer to self-describe</a:t>
            </a:r>
          </a:p>
        </p:txBody>
      </p:sp>
      <p:pic>
        <p:nvPicPr>
          <p:cNvPr id="18" name="Graphic 17" descr="Gender with solid fill">
            <a:extLst>
              <a:ext uri="{FF2B5EF4-FFF2-40B4-BE49-F238E27FC236}">
                <a16:creationId xmlns:a16="http://schemas.microsoft.com/office/drawing/2014/main" id="{F88C3412-76ED-D867-8DD4-C84D9EA1B2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2260" y="879676"/>
            <a:ext cx="914400" cy="914400"/>
          </a:xfrm>
          <a:prstGeom prst="rect">
            <a:avLst/>
          </a:prstGeom>
        </p:spPr>
      </p:pic>
      <p:sp>
        <p:nvSpPr>
          <p:cNvPr id="19" name="TextBox 18">
            <a:extLst>
              <a:ext uri="{FF2B5EF4-FFF2-40B4-BE49-F238E27FC236}">
                <a16:creationId xmlns:a16="http://schemas.microsoft.com/office/drawing/2014/main" id="{62ED2AA3-F583-2C23-2215-ABDA93C8FCC2}"/>
              </a:ext>
            </a:extLst>
          </p:cNvPr>
          <p:cNvSpPr txBox="1"/>
          <p:nvPr/>
        </p:nvSpPr>
        <p:spPr>
          <a:xfrm>
            <a:off x="612913" y="1930812"/>
            <a:ext cx="2802835" cy="373442"/>
          </a:xfrm>
          <a:prstGeom prst="rect">
            <a:avLst/>
          </a:prstGeom>
          <a:noFill/>
        </p:spPr>
        <p:txBody>
          <a:bodyPr wrap="square" lIns="0" tIns="0" rIns="0" bIns="0" rtlCol="0">
            <a:noAutofit/>
          </a:bodyPr>
          <a:lstStyle/>
          <a:p>
            <a:pPr algn="l">
              <a:spcAft>
                <a:spcPts val="1134"/>
              </a:spcAft>
            </a:pPr>
            <a:r>
              <a:rPr lang="en-GB" sz="2400" b="1" dirty="0"/>
              <a:t>District breakdown</a:t>
            </a:r>
            <a:r>
              <a:rPr lang="en-GB" sz="2400" dirty="0"/>
              <a:t>:</a:t>
            </a:r>
          </a:p>
        </p:txBody>
      </p:sp>
      <p:sp>
        <p:nvSpPr>
          <p:cNvPr id="20" name="TextBox 19">
            <a:extLst>
              <a:ext uri="{FF2B5EF4-FFF2-40B4-BE49-F238E27FC236}">
                <a16:creationId xmlns:a16="http://schemas.microsoft.com/office/drawing/2014/main" id="{84F95CFA-067C-E3EC-080D-5C58816CF846}"/>
              </a:ext>
            </a:extLst>
          </p:cNvPr>
          <p:cNvSpPr txBox="1"/>
          <p:nvPr/>
        </p:nvSpPr>
        <p:spPr>
          <a:xfrm>
            <a:off x="8040617" y="1930812"/>
            <a:ext cx="3538470" cy="4183518"/>
          </a:xfrm>
          <a:prstGeom prst="rect">
            <a:avLst/>
          </a:prstGeom>
          <a:noFill/>
        </p:spPr>
        <p:txBody>
          <a:bodyPr wrap="square" lIns="0" tIns="0" rIns="0" bIns="0" rtlCol="0">
            <a:noAutofit/>
          </a:bodyPr>
          <a:lstStyle/>
          <a:p>
            <a:pPr algn="l">
              <a:spcAft>
                <a:spcPts val="1134"/>
              </a:spcAft>
            </a:pPr>
            <a:r>
              <a:rPr lang="en-GB" sz="1500" dirty="0"/>
              <a:t>The highest proportions of respondents were from Maldon, Colchester, Chelmsford and Braintree. </a:t>
            </a:r>
          </a:p>
          <a:p>
            <a:pPr>
              <a:spcAft>
                <a:spcPts val="1134"/>
              </a:spcAft>
            </a:pPr>
            <a:r>
              <a:rPr lang="en-GB" sz="1500" dirty="0"/>
              <a:t>Disparities across districts are likely due to increased engagement from secondary schools within these areas.</a:t>
            </a:r>
          </a:p>
          <a:p>
            <a:pPr algn="l">
              <a:spcAft>
                <a:spcPts val="1134"/>
              </a:spcAft>
            </a:pPr>
            <a:r>
              <a:rPr lang="en-GB" sz="1500" dirty="0"/>
              <a:t>There were 546 free text comments left under ‘Other’.  </a:t>
            </a:r>
          </a:p>
          <a:p>
            <a:pPr algn="l">
              <a:spcAft>
                <a:spcPts val="1134"/>
              </a:spcAft>
            </a:pPr>
            <a:r>
              <a:rPr lang="en-GB" sz="1500" dirty="0"/>
              <a:t>69% of these comments specified locations within Essex such as particular towns or villages. </a:t>
            </a:r>
          </a:p>
          <a:p>
            <a:pPr algn="l">
              <a:spcAft>
                <a:spcPts val="1134"/>
              </a:spcAft>
            </a:pPr>
            <a:r>
              <a:rPr lang="en-GB" sz="1500" dirty="0"/>
              <a:t>30% were locations outside of Essex such as neighbouring counties, however responses were still included as it was likely respondents attended school in Essex. </a:t>
            </a:r>
          </a:p>
        </p:txBody>
      </p:sp>
      <p:pic>
        <p:nvPicPr>
          <p:cNvPr id="7" name="Graphic 6" descr="Daily calendar with solid fill">
            <a:extLst>
              <a:ext uri="{FF2B5EF4-FFF2-40B4-BE49-F238E27FC236}">
                <a16:creationId xmlns:a16="http://schemas.microsoft.com/office/drawing/2014/main" id="{028F20E3-19DA-E5CD-8819-CF542F59D8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2055" y="743670"/>
            <a:ext cx="1078249" cy="1078249"/>
          </a:xfrm>
          <a:prstGeom prst="rect">
            <a:avLst/>
          </a:prstGeom>
        </p:spPr>
      </p:pic>
    </p:spTree>
    <p:extLst>
      <p:ext uri="{BB962C8B-B14F-4D97-AF65-F5344CB8AC3E}">
        <p14:creationId xmlns:p14="http://schemas.microsoft.com/office/powerpoint/2010/main" val="2874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6775199" cy="1310400"/>
          </a:xfrm>
        </p:spPr>
        <p:txBody>
          <a:bodyPr/>
          <a:lstStyle/>
          <a:p>
            <a:r>
              <a:rPr lang="en-GB" dirty="0"/>
              <a:t>Looking for information &amp; awareness of services </a:t>
            </a:r>
          </a:p>
        </p:txBody>
      </p:sp>
    </p:spTree>
    <p:extLst>
      <p:ext uri="{BB962C8B-B14F-4D97-AF65-F5344CB8AC3E}">
        <p14:creationId xmlns:p14="http://schemas.microsoft.com/office/powerpoint/2010/main" val="7418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57029-20C9-E146-5553-744D3B44BB7A}"/>
              </a:ext>
            </a:extLst>
          </p:cNvPr>
          <p:cNvSpPr>
            <a:spLocks noGrp="1"/>
          </p:cNvSpPr>
          <p:nvPr>
            <p:ph type="body" sz="quarter" idx="10"/>
          </p:nvPr>
        </p:nvSpPr>
        <p:spPr>
          <a:xfrm>
            <a:off x="637674" y="920499"/>
            <a:ext cx="10937798" cy="5372100"/>
          </a:xfrm>
        </p:spPr>
        <p:txBody>
          <a:bodyPr/>
          <a:lstStyle/>
          <a:p>
            <a:pPr marL="285750" indent="-285750">
              <a:buFont typeface="Arial" panose="020B0604020202020204" pitchFamily="34" charset="0"/>
              <a:buChar char="•"/>
            </a:pPr>
            <a:r>
              <a:rPr lang="en-GB" sz="1800" b="1" dirty="0">
                <a:solidFill>
                  <a:schemeClr val="accent1"/>
                </a:solidFill>
              </a:rPr>
              <a:t>Looking for information </a:t>
            </a:r>
            <a:r>
              <a:rPr lang="en-GB" sz="1800" dirty="0">
                <a:solidFill>
                  <a:schemeClr val="tx2"/>
                </a:solidFill>
              </a:rPr>
              <a:t>-</a:t>
            </a:r>
            <a:r>
              <a:rPr lang="en-GB" sz="1800" b="1" dirty="0">
                <a:solidFill>
                  <a:schemeClr val="accent1"/>
                </a:solidFill>
              </a:rPr>
              <a:t>  </a:t>
            </a:r>
            <a:r>
              <a:rPr lang="en-GB" sz="1800" dirty="0"/>
              <a:t>Young people in Years 7-9 and Years 10-11 are most likely to look to </a:t>
            </a:r>
            <a:r>
              <a:rPr lang="en-GB" sz="1800" b="1" dirty="0"/>
              <a:t>school </a:t>
            </a:r>
            <a:r>
              <a:rPr lang="en-GB" sz="1800" dirty="0"/>
              <a:t>or their </a:t>
            </a:r>
            <a:r>
              <a:rPr lang="en-GB" sz="1800" b="1" dirty="0"/>
              <a:t>family </a:t>
            </a:r>
            <a:r>
              <a:rPr lang="en-GB" sz="1800" dirty="0"/>
              <a:t>for information on the RSHE related topics. Where young people aged 16-25 were looking for information, they were most likely to look to an </a:t>
            </a:r>
            <a:r>
              <a:rPr lang="en-GB" sz="1800" b="1" dirty="0"/>
              <a:t>educational setting </a:t>
            </a:r>
            <a:r>
              <a:rPr lang="en-GB" sz="1800" dirty="0"/>
              <a:t>and </a:t>
            </a:r>
            <a:r>
              <a:rPr lang="en-GB" sz="1800" b="1" dirty="0"/>
              <a:t>online/ social media. </a:t>
            </a:r>
          </a:p>
          <a:p>
            <a:pPr marL="285750" indent="-285750">
              <a:buFont typeface="Arial" panose="020B0604020202020204" pitchFamily="34" charset="0"/>
              <a:buChar char="•"/>
            </a:pPr>
            <a:r>
              <a:rPr lang="en-GB" sz="1800" b="1" dirty="0">
                <a:solidFill>
                  <a:schemeClr val="accent1"/>
                </a:solidFill>
              </a:rPr>
              <a:t>Topics they want to learn more about </a:t>
            </a:r>
            <a:r>
              <a:rPr lang="en-GB" sz="1800" dirty="0">
                <a:solidFill>
                  <a:schemeClr val="tx2"/>
                </a:solidFill>
              </a:rPr>
              <a:t>-</a:t>
            </a:r>
            <a:r>
              <a:rPr lang="en-GB" sz="1800" b="1" dirty="0">
                <a:solidFill>
                  <a:schemeClr val="accent1"/>
                </a:solidFill>
              </a:rPr>
              <a:t> </a:t>
            </a:r>
            <a:r>
              <a:rPr lang="en-GB" sz="1800" dirty="0"/>
              <a:t>The topics young people in Years 7-9 would like to learn more about were </a:t>
            </a:r>
            <a:r>
              <a:rPr lang="en-GB" sz="1800" b="1" dirty="0"/>
              <a:t>consent and the law</a:t>
            </a:r>
            <a:r>
              <a:rPr lang="en-GB" sz="1800" dirty="0"/>
              <a:t>, closely followed by </a:t>
            </a:r>
            <a:r>
              <a:rPr lang="en-GB" sz="1800" b="1" dirty="0"/>
              <a:t>healthy and respectful relationships </a:t>
            </a:r>
            <a:r>
              <a:rPr lang="en-GB" sz="1800" dirty="0"/>
              <a:t>and </a:t>
            </a:r>
            <a:r>
              <a:rPr lang="en-GB" sz="1800" b="1" dirty="0"/>
              <a:t>staying safe online. </a:t>
            </a:r>
            <a:r>
              <a:rPr lang="en-GB" sz="1800" dirty="0"/>
              <a:t>Whereas for young people in Years 10-11 and those aged 16-25yrs, the top topics were </a:t>
            </a:r>
            <a:r>
              <a:rPr lang="en-GB" sz="1800" b="1" dirty="0"/>
              <a:t>steps to take after unprotected sex</a:t>
            </a:r>
            <a:r>
              <a:rPr lang="en-GB" sz="1800" dirty="0"/>
              <a:t>, followed by </a:t>
            </a:r>
            <a:r>
              <a:rPr lang="en-GB" sz="1800" b="1" dirty="0"/>
              <a:t>healthy and respectful relationships </a:t>
            </a:r>
            <a:r>
              <a:rPr lang="en-GB" sz="1800" dirty="0"/>
              <a:t>and </a:t>
            </a:r>
            <a:r>
              <a:rPr lang="en-GB" sz="1800" b="1" dirty="0"/>
              <a:t>information on choices around pregnancy. </a:t>
            </a:r>
          </a:p>
          <a:p>
            <a:pPr marL="285750" indent="-285750">
              <a:buFont typeface="Arial" panose="020B0604020202020204" pitchFamily="34" charset="0"/>
              <a:buChar char="•"/>
            </a:pPr>
            <a:r>
              <a:rPr lang="en-GB" sz="1800" b="1" dirty="0">
                <a:solidFill>
                  <a:schemeClr val="accent1"/>
                </a:solidFill>
              </a:rPr>
              <a:t>Inclusivity </a:t>
            </a:r>
            <a:r>
              <a:rPr lang="en-GB" sz="1800" dirty="0">
                <a:solidFill>
                  <a:schemeClr val="tx2"/>
                </a:solidFill>
              </a:rPr>
              <a:t>-</a:t>
            </a:r>
            <a:r>
              <a:rPr lang="en-GB" sz="1800" b="1" dirty="0">
                <a:solidFill>
                  <a:schemeClr val="accent1"/>
                </a:solidFill>
              </a:rPr>
              <a:t> </a:t>
            </a:r>
            <a:r>
              <a:rPr lang="en-GB" sz="1800" dirty="0"/>
              <a:t>The majority of young people across all age groups believed that the RSHE they had been taught at school </a:t>
            </a:r>
            <a:r>
              <a:rPr lang="en-GB" sz="1800" b="1" dirty="0"/>
              <a:t>had been inclusive </a:t>
            </a:r>
            <a:r>
              <a:rPr lang="en-GB" sz="1800" dirty="0"/>
              <a:t>of all sexualities and gender identities.</a:t>
            </a:r>
          </a:p>
          <a:p>
            <a:pPr marL="285750" indent="-285750">
              <a:buFont typeface="Arial" panose="020B0604020202020204" pitchFamily="34" charset="0"/>
              <a:buChar char="•"/>
            </a:pPr>
            <a:r>
              <a:rPr lang="en-GB" sz="1800" b="1" dirty="0">
                <a:solidFill>
                  <a:schemeClr val="accent1"/>
                </a:solidFill>
              </a:rPr>
              <a:t>Awareness of services </a:t>
            </a:r>
            <a:r>
              <a:rPr lang="en-GB" sz="1800" dirty="0">
                <a:solidFill>
                  <a:schemeClr val="tx2"/>
                </a:solidFill>
              </a:rPr>
              <a:t>-</a:t>
            </a:r>
            <a:r>
              <a:rPr lang="en-GB" sz="1800" b="1" dirty="0">
                <a:solidFill>
                  <a:schemeClr val="accent1"/>
                </a:solidFill>
              </a:rPr>
              <a:t> </a:t>
            </a:r>
            <a:r>
              <a:rPr lang="en-GB" sz="1800" dirty="0">
                <a:solidFill>
                  <a:schemeClr val="tx1"/>
                </a:solidFill>
              </a:rPr>
              <a:t>Young people in Years 7-9 and Years 10-11 were more likely to be aware of the </a:t>
            </a:r>
            <a:r>
              <a:rPr lang="en-GB" sz="1800" b="1" dirty="0">
                <a:solidFill>
                  <a:schemeClr val="tx1"/>
                </a:solidFill>
              </a:rPr>
              <a:t>Essex Youth Service Website </a:t>
            </a:r>
            <a:r>
              <a:rPr lang="en-GB" sz="1800" dirty="0">
                <a:solidFill>
                  <a:schemeClr val="tx1"/>
                </a:solidFill>
              </a:rPr>
              <a:t>compared to 16-25yr olds. However, 16-25yr olds were more likely to be aware of </a:t>
            </a:r>
            <a:r>
              <a:rPr lang="en-GB" sz="1800" b="1" dirty="0">
                <a:solidFill>
                  <a:schemeClr val="tx1"/>
                </a:solidFill>
              </a:rPr>
              <a:t>Essex Sexual Health Service</a:t>
            </a:r>
            <a:r>
              <a:rPr lang="en-GB" sz="1800" dirty="0">
                <a:solidFill>
                  <a:schemeClr val="tx1"/>
                </a:solidFill>
              </a:rPr>
              <a:t>. Those in Years 7-9 were the age group most likely to be aware of the </a:t>
            </a:r>
            <a:r>
              <a:rPr lang="en-GB" sz="1800" b="1" dirty="0">
                <a:solidFill>
                  <a:schemeClr val="tx1"/>
                </a:solidFill>
              </a:rPr>
              <a:t>Asking for a Friend website</a:t>
            </a:r>
            <a:r>
              <a:rPr lang="en-GB" sz="1800" dirty="0">
                <a:solidFill>
                  <a:schemeClr val="tx1"/>
                </a:solidFill>
              </a:rPr>
              <a: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p:txBody>
      </p:sp>
      <p:sp>
        <p:nvSpPr>
          <p:cNvPr id="7" name="Title 2">
            <a:extLst>
              <a:ext uri="{FF2B5EF4-FFF2-40B4-BE49-F238E27FC236}">
                <a16:creationId xmlns:a16="http://schemas.microsoft.com/office/drawing/2014/main" id="{377BB9CF-99B0-1B78-E0DB-46E45FB65C01}"/>
              </a:ext>
            </a:extLst>
          </p:cNvPr>
          <p:cNvSpPr>
            <a:spLocks noGrp="1"/>
          </p:cNvSpPr>
          <p:nvPr>
            <p:ph type="title"/>
          </p:nvPr>
        </p:nvSpPr>
        <p:spPr>
          <a:xfrm>
            <a:off x="544513" y="174624"/>
            <a:ext cx="9838740" cy="685801"/>
          </a:xfrm>
        </p:spPr>
        <p:txBody>
          <a:bodyPr/>
          <a:lstStyle/>
          <a:p>
            <a:r>
              <a:rPr lang="en-GB" sz="3600" dirty="0"/>
              <a:t>Summary of findings </a:t>
            </a:r>
          </a:p>
        </p:txBody>
      </p:sp>
      <p:sp>
        <p:nvSpPr>
          <p:cNvPr id="8" name="Rectangle 7">
            <a:extLst>
              <a:ext uri="{FF2B5EF4-FFF2-40B4-BE49-F238E27FC236}">
                <a16:creationId xmlns:a16="http://schemas.microsoft.com/office/drawing/2014/main" id="{C9024C9C-0FE8-C68D-8D9E-48EBB3992C55}"/>
              </a:ext>
            </a:extLst>
          </p:cNvPr>
          <p:cNvSpPr/>
          <p:nvPr/>
        </p:nvSpPr>
        <p:spPr>
          <a:xfrm>
            <a:off x="544513" y="860425"/>
            <a:ext cx="11102974" cy="5624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9">
            <a:extLst>
              <a:ext uri="{FF2B5EF4-FFF2-40B4-BE49-F238E27FC236}">
                <a16:creationId xmlns:a16="http://schemas.microsoft.com/office/drawing/2014/main" id="{CFBFFAA1-108E-B4B1-8B7B-CE8A7515F6C6}"/>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Tree>
    <p:extLst>
      <p:ext uri="{BB962C8B-B14F-4D97-AF65-F5344CB8AC3E}">
        <p14:creationId xmlns:p14="http://schemas.microsoft.com/office/powerpoint/2010/main" val="381934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A6828-2EDF-B991-5779-8CF90A9E97E6}"/>
              </a:ext>
            </a:extLst>
          </p:cNvPr>
          <p:cNvSpPr>
            <a:spLocks noGrp="1"/>
          </p:cNvSpPr>
          <p:nvPr>
            <p:ph type="body" sz="quarter" idx="10"/>
          </p:nvPr>
        </p:nvSpPr>
        <p:spPr>
          <a:xfrm>
            <a:off x="544513" y="774987"/>
            <a:ext cx="11102974" cy="383433"/>
          </a:xfrm>
        </p:spPr>
        <p:txBody>
          <a:bodyPr/>
          <a:lstStyle/>
          <a:p>
            <a:r>
              <a:rPr lang="en-GB" sz="1600" b="1" dirty="0"/>
              <a:t>Young people in Years 7-9 are most likely to look to school or their family for information on the following topics. </a:t>
            </a:r>
          </a:p>
        </p:txBody>
      </p:sp>
      <p:sp>
        <p:nvSpPr>
          <p:cNvPr id="3" name="Title 2">
            <a:extLst>
              <a:ext uri="{FF2B5EF4-FFF2-40B4-BE49-F238E27FC236}">
                <a16:creationId xmlns:a16="http://schemas.microsoft.com/office/drawing/2014/main" id="{F8180843-99D7-307D-FCCB-5221D40F0FC6}"/>
              </a:ext>
            </a:extLst>
          </p:cNvPr>
          <p:cNvSpPr>
            <a:spLocks noGrp="1"/>
          </p:cNvSpPr>
          <p:nvPr>
            <p:ph type="title"/>
          </p:nvPr>
        </p:nvSpPr>
        <p:spPr>
          <a:xfrm>
            <a:off x="544513" y="174624"/>
            <a:ext cx="9838740" cy="685801"/>
          </a:xfrm>
        </p:spPr>
        <p:txBody>
          <a:bodyPr/>
          <a:lstStyle/>
          <a:p>
            <a:r>
              <a:rPr lang="en-GB" sz="3600" dirty="0"/>
              <a:t>Where do you look for information? </a:t>
            </a:r>
          </a:p>
        </p:txBody>
      </p:sp>
      <p:graphicFrame>
        <p:nvGraphicFramePr>
          <p:cNvPr id="5" name="Content Placeholder 4">
            <a:extLst>
              <a:ext uri="{FF2B5EF4-FFF2-40B4-BE49-F238E27FC236}">
                <a16:creationId xmlns:a16="http://schemas.microsoft.com/office/drawing/2014/main" id="{AF18E4DB-553A-29CB-4575-3F87AE70426C}"/>
              </a:ext>
            </a:extLst>
          </p:cNvPr>
          <p:cNvGraphicFramePr>
            <a:graphicFrameLocks noGrp="1"/>
          </p:cNvGraphicFramePr>
          <p:nvPr>
            <p:ph sz="quarter" idx="11"/>
            <p:extLst>
              <p:ext uri="{D42A27DB-BD31-4B8C-83A1-F6EECF244321}">
                <p14:modId xmlns:p14="http://schemas.microsoft.com/office/powerpoint/2010/main" val="468289297"/>
              </p:ext>
            </p:extLst>
          </p:nvPr>
        </p:nvGraphicFramePr>
        <p:xfrm>
          <a:off x="451945" y="1287379"/>
          <a:ext cx="7644388" cy="51245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01C6405-756B-AA41-8CAF-DBCD25BD24DA}"/>
              </a:ext>
            </a:extLst>
          </p:cNvPr>
          <p:cNvSpPr txBox="1"/>
          <p:nvPr/>
        </p:nvSpPr>
        <p:spPr>
          <a:xfrm>
            <a:off x="8193505" y="1392968"/>
            <a:ext cx="3356811" cy="5140180"/>
          </a:xfrm>
          <a:prstGeom prst="rect">
            <a:avLst/>
          </a:prstGeom>
          <a:noFill/>
        </p:spPr>
        <p:txBody>
          <a:bodyPr wrap="square" lIns="0" tIns="0" rIns="0" bIns="0" rtlCol="0">
            <a:noAutofit/>
          </a:bodyPr>
          <a:lstStyle/>
          <a:p>
            <a:pPr algn="l">
              <a:spcAft>
                <a:spcPts val="1134"/>
              </a:spcAft>
            </a:pPr>
            <a:r>
              <a:rPr lang="en-GB" sz="1500" dirty="0"/>
              <a:t>The topics that Year 7-9s were most likely to </a:t>
            </a:r>
            <a:r>
              <a:rPr lang="en-GB" sz="1500" b="1" dirty="0"/>
              <a:t>not have looked </a:t>
            </a:r>
            <a:r>
              <a:rPr lang="en-GB" sz="1500" dirty="0"/>
              <a:t>for information on included: gender identity, sexuality and image sharing.</a:t>
            </a:r>
          </a:p>
          <a:p>
            <a:pPr algn="l">
              <a:spcAft>
                <a:spcPts val="1134"/>
              </a:spcAft>
            </a:pPr>
            <a:r>
              <a:rPr lang="en-GB" sz="1500" dirty="0"/>
              <a:t>For all listed topics, </a:t>
            </a:r>
            <a:r>
              <a:rPr lang="en-GB" sz="1500" b="1" dirty="0"/>
              <a:t>school</a:t>
            </a:r>
            <a:r>
              <a:rPr lang="en-GB" sz="1500" dirty="0"/>
              <a:t> or </a:t>
            </a:r>
            <a:r>
              <a:rPr lang="en-GB" sz="1500" b="1" dirty="0"/>
              <a:t>family </a:t>
            </a:r>
            <a:r>
              <a:rPr lang="en-GB" sz="1500" dirty="0"/>
              <a:t>were the most common sources of information. This was followed by young people looking to their friends or online/social media. </a:t>
            </a:r>
          </a:p>
          <a:p>
            <a:pPr algn="l">
              <a:spcAft>
                <a:spcPts val="1134"/>
              </a:spcAft>
            </a:pPr>
            <a:r>
              <a:rPr lang="en-GB" sz="1500" dirty="0"/>
              <a:t>A very small proportion of young people said they would use Essex Sexual Health Service, youth workers or ‘other’ as a source of information.</a:t>
            </a:r>
          </a:p>
          <a:p>
            <a:pPr algn="l">
              <a:spcAft>
                <a:spcPts val="1134"/>
              </a:spcAft>
            </a:pPr>
            <a:r>
              <a:rPr lang="en-GB" sz="1500" dirty="0"/>
              <a:t>These options received less than 5% of responses for all topics and hence have not been included in the graph. </a:t>
            </a:r>
          </a:p>
          <a:p>
            <a:pPr>
              <a:spcAft>
                <a:spcPts val="1134"/>
              </a:spcAft>
            </a:pPr>
            <a:r>
              <a:rPr lang="en-GB" sz="1500" dirty="0"/>
              <a:t>Full data tables are available on request. </a:t>
            </a:r>
          </a:p>
          <a:p>
            <a:pPr algn="l">
              <a:spcAft>
                <a:spcPts val="1134"/>
              </a:spcAft>
            </a:pPr>
            <a:endParaRPr lang="en-GB" sz="1500" dirty="0"/>
          </a:p>
          <a:p>
            <a:pPr algn="l">
              <a:spcAft>
                <a:spcPts val="1134"/>
              </a:spcAft>
            </a:pPr>
            <a:endParaRPr lang="en-GB" sz="1500" dirty="0"/>
          </a:p>
          <a:p>
            <a:pPr algn="l">
              <a:spcAft>
                <a:spcPts val="1134"/>
              </a:spcAft>
            </a:pPr>
            <a:endParaRPr lang="en-GB" sz="1500" dirty="0"/>
          </a:p>
          <a:p>
            <a:pPr algn="l">
              <a:spcAft>
                <a:spcPts val="1134"/>
              </a:spcAft>
            </a:pPr>
            <a:endParaRPr lang="en-GB" sz="1500" dirty="0"/>
          </a:p>
        </p:txBody>
      </p:sp>
      <p:sp>
        <p:nvSpPr>
          <p:cNvPr id="10" name="Rectangle 9">
            <a:extLst>
              <a:ext uri="{FF2B5EF4-FFF2-40B4-BE49-F238E27FC236}">
                <a16:creationId xmlns:a16="http://schemas.microsoft.com/office/drawing/2014/main" id="{1588B285-FCE0-F304-8EE6-B1EFB1158361}"/>
              </a:ext>
            </a:extLst>
          </p:cNvPr>
          <p:cNvSpPr/>
          <p:nvPr/>
        </p:nvSpPr>
        <p:spPr>
          <a:xfrm>
            <a:off x="544513" y="1287379"/>
            <a:ext cx="11102974" cy="517457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AAFEB0AC-6211-6E16-0D06-BCF5A6C544D5}"/>
              </a:ext>
            </a:extLst>
          </p:cNvPr>
          <p:cNvSpPr txBox="1"/>
          <p:nvPr/>
        </p:nvSpPr>
        <p:spPr>
          <a:xfrm>
            <a:off x="10268416" y="6241728"/>
            <a:ext cx="1374468" cy="201002"/>
          </a:xfrm>
          <a:prstGeom prst="rect">
            <a:avLst/>
          </a:prstGeom>
          <a:noFill/>
        </p:spPr>
        <p:txBody>
          <a:bodyPr wrap="square" lIns="0" tIns="0" rIns="0" bIns="0" rtlCol="0">
            <a:noAutofit/>
          </a:bodyPr>
          <a:lstStyle/>
          <a:p>
            <a:pPr algn="l">
              <a:spcAft>
                <a:spcPts val="1134"/>
              </a:spcAft>
            </a:pPr>
            <a:r>
              <a:rPr lang="en-GB" sz="1100" dirty="0"/>
              <a:t>[2702 - 2760 responses]</a:t>
            </a:r>
          </a:p>
        </p:txBody>
      </p:sp>
      <p:sp>
        <p:nvSpPr>
          <p:cNvPr id="7" name="Footer Placeholder 9">
            <a:extLst>
              <a:ext uri="{FF2B5EF4-FFF2-40B4-BE49-F238E27FC236}">
                <a16:creationId xmlns:a16="http://schemas.microsoft.com/office/drawing/2014/main" id="{742E1896-D863-E457-24B6-466D5932FDB2}"/>
              </a:ext>
            </a:extLst>
          </p:cNvPr>
          <p:cNvSpPr txBox="1">
            <a:spLocks/>
          </p:cNvSpPr>
          <p:nvPr/>
        </p:nvSpPr>
        <p:spPr>
          <a:xfrm>
            <a:off x="112955" y="6624508"/>
            <a:ext cx="5760000" cy="136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Tx/>
              <a:buNone/>
              <a:defRPr/>
            </a:pPr>
            <a:r>
              <a:rPr lang="en-GB" sz="1200" b="0" dirty="0">
                <a:solidFill>
                  <a:prstClr val="black">
                    <a:lumMod val="50000"/>
                    <a:lumOff val="50000"/>
                  </a:prstClr>
                </a:solidFill>
                <a:latin typeface="Arial" panose="020B0604020202020204"/>
              </a:rPr>
              <a:t>Produced by Essex County Council Policy Unit, Research &amp; Citizen Insight </a:t>
            </a:r>
          </a:p>
        </p:txBody>
      </p:sp>
      <p:sp>
        <p:nvSpPr>
          <p:cNvPr id="6" name="TextBox 12">
            <a:extLst>
              <a:ext uri="{FF2B5EF4-FFF2-40B4-BE49-F238E27FC236}">
                <a16:creationId xmlns:a16="http://schemas.microsoft.com/office/drawing/2014/main" id="{1D56B406-8FF2-FA99-62E4-D1748C844A36}"/>
              </a:ext>
            </a:extLst>
          </p:cNvPr>
          <p:cNvSpPr txBox="1"/>
          <p:nvPr/>
        </p:nvSpPr>
        <p:spPr>
          <a:xfrm>
            <a:off x="627961" y="1325980"/>
            <a:ext cx="1970542" cy="25990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134"/>
              </a:spcAft>
            </a:pPr>
            <a:r>
              <a:rPr lang="en-GB" sz="1500" b="1" dirty="0"/>
              <a:t>Years 7-9:</a:t>
            </a:r>
          </a:p>
        </p:txBody>
      </p:sp>
    </p:spTree>
    <p:extLst>
      <p:ext uri="{BB962C8B-B14F-4D97-AF65-F5344CB8AC3E}">
        <p14:creationId xmlns:p14="http://schemas.microsoft.com/office/powerpoint/2010/main" val="3922634343"/>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Props1.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216C91F-B092-485F-89DA-CDD2EFE13FC0}">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sharepoint/v3"/>
    <ds:schemaRef ds:uri="http://purl.org/dc/terms/"/>
    <ds:schemaRef ds:uri="http://www.w3.org/XML/1998/namespace"/>
    <ds:schemaRef ds:uri="1c7f92b6-d343-469b-a597-ad7c16c497b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24938</TotalTime>
  <Words>11076</Words>
  <Application>Microsoft Office PowerPoint</Application>
  <PresentationFormat>Widescreen</PresentationFormat>
  <Paragraphs>851</Paragraphs>
  <Slides>58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Wingdings</vt:lpstr>
      <vt:lpstr>Office Theme</vt:lpstr>
      <vt:lpstr>Young People’s Relationships, Sex and Health Education Survey 2025</vt:lpstr>
      <vt:lpstr>Background</vt:lpstr>
      <vt:lpstr>Interpreting the data within this survey </vt:lpstr>
      <vt:lpstr>Headline findings</vt:lpstr>
      <vt:lpstr>Headline findings</vt:lpstr>
      <vt:lpstr>Who responded? </vt:lpstr>
      <vt:lpstr>Looking for information &amp; awareness of services </vt:lpstr>
      <vt:lpstr>Summary of findings </vt:lpstr>
      <vt:lpstr>Where do you look for information? </vt:lpstr>
      <vt:lpstr>Where do you look for information?  </vt:lpstr>
      <vt:lpstr>Where do you look for information? </vt:lpstr>
      <vt:lpstr>Where do you look for information? </vt:lpstr>
      <vt:lpstr>Where do you look for information? </vt:lpstr>
      <vt:lpstr>Where do you look for information?</vt:lpstr>
      <vt:lpstr>What topics would you like to learn more about?</vt:lpstr>
      <vt:lpstr>What topics would you like to learn more about? </vt:lpstr>
      <vt:lpstr>What topics would you like to know more about?</vt:lpstr>
      <vt:lpstr>Do you feel RSHE taught at school has been inclusive of all sexualities and gender identities? </vt:lpstr>
      <vt:lpstr>Do you feel RSHE taught at school has been inclusive of all sexualities and gender identities? </vt:lpstr>
      <vt:lpstr>Which of the following sexual health information and services are you already aware of? </vt:lpstr>
      <vt:lpstr>Accessing contraception </vt:lpstr>
      <vt:lpstr>Summary of findings </vt:lpstr>
      <vt:lpstr>Do you know how to access the following contraceptive methods? </vt:lpstr>
      <vt:lpstr>Do you know how to access the following contraceptive methods? </vt:lpstr>
      <vt:lpstr>Where would you feel most comfortable going to access contraception?  </vt:lpstr>
      <vt:lpstr>How confident do you feel that you would know how to access emergency contraception after unprotected sex? </vt:lpstr>
      <vt:lpstr>Where would you feel most comfortable accessing STI tests and advice? </vt:lpstr>
      <vt:lpstr>Periods</vt:lpstr>
      <vt:lpstr>Summary of findings </vt:lpstr>
      <vt:lpstr>What period symptoms do you experience? </vt:lpstr>
      <vt:lpstr>Seeking support with periods  </vt:lpstr>
      <vt:lpstr>Reasons for not seeking support with periods  </vt:lpstr>
      <vt:lpstr>Technology use and online safety</vt:lpstr>
      <vt:lpstr>Summary of findings </vt:lpstr>
      <vt:lpstr>Technology Use  </vt:lpstr>
      <vt:lpstr>Feeling uncomfortable online</vt:lpstr>
      <vt:lpstr>Seeking support with online safety </vt:lpstr>
      <vt:lpstr>Reasons for not seeking support with online safety</vt:lpstr>
      <vt:lpstr>It is against the law to send, save or share nudes or sexual videos of anyone aged under 18. Were you aware of this? </vt:lpstr>
      <vt:lpstr>Unhealthy relationships </vt:lpstr>
      <vt:lpstr>Summary of findings </vt:lpstr>
      <vt:lpstr>Have you or a friend ever experienced any of these behaviours in a relationship? </vt:lpstr>
      <vt:lpstr>Seeking support with unhealthy relationships   </vt:lpstr>
      <vt:lpstr>Reasons for not seeking support with unhealthy relationships</vt:lpstr>
      <vt:lpstr>Additional support and learning  </vt:lpstr>
      <vt:lpstr>Is there anything else you would like to learn about or get support with around sex and relationships? </vt:lpstr>
      <vt:lpstr>Is there anything else you would like to learn about or get support with around sex and relationships? </vt:lpstr>
      <vt:lpstr>Is there anything else you would like to learn about or get support with around sex and relationships? </vt:lpstr>
      <vt:lpstr>Is there anything else you would like to learn about or get support with around sex and relationships? </vt:lpstr>
      <vt:lpstr>Is there anything else you would like to learn about or get support with around sex and relationships? </vt:lpstr>
      <vt:lpstr>Is there anything else you would like to learn about or get support with around sex and relationships? </vt:lpstr>
      <vt:lpstr>Age suitability of RSHE topics</vt:lpstr>
      <vt:lpstr>When do you think would be the most suitable age to learn about the following topics?</vt:lpstr>
      <vt:lpstr>When do you think would be the most suitable age to learn about the following topics?</vt:lpstr>
      <vt:lpstr>When do you think would be the most suitable age to learn about the following topics?</vt:lpstr>
      <vt:lpstr>When do you think would be the most suitable age to learn about the following topics?</vt:lpstr>
      <vt:lpstr>Sensitive issues raised</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Aldridge - Junior Researcher</dc:creator>
  <cp:lastModifiedBy>Chloe Aldridge - Junior Researcher</cp:lastModifiedBy>
  <cp:revision>2</cp:revision>
  <cp:lastPrinted>2025-06-10T12:43:30Z</cp:lastPrinted>
  <dcterms:created xsi:type="dcterms:W3CDTF">2025-04-02T08:59:38Z</dcterms:created>
  <dcterms:modified xsi:type="dcterms:W3CDTF">2025-06-22T23:33:00Z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